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329" r:id="rId2"/>
    <p:sldId id="332" r:id="rId3"/>
    <p:sldId id="258" r:id="rId4"/>
    <p:sldId id="259" r:id="rId5"/>
    <p:sldId id="294" r:id="rId6"/>
    <p:sldId id="260" r:id="rId7"/>
    <p:sldId id="261" r:id="rId8"/>
    <p:sldId id="263" r:id="rId9"/>
    <p:sldId id="295" r:id="rId10"/>
    <p:sldId id="317" r:id="rId11"/>
    <p:sldId id="331" r:id="rId12"/>
    <p:sldId id="266" r:id="rId13"/>
    <p:sldId id="267" r:id="rId14"/>
    <p:sldId id="269" r:id="rId15"/>
    <p:sldId id="313" r:id="rId16"/>
    <p:sldId id="272" r:id="rId17"/>
    <p:sldId id="292" r:id="rId18"/>
    <p:sldId id="299" r:id="rId19"/>
    <p:sldId id="318" r:id="rId20"/>
    <p:sldId id="300" r:id="rId21"/>
    <p:sldId id="301" r:id="rId22"/>
    <p:sldId id="319" r:id="rId23"/>
    <p:sldId id="320" r:id="rId24"/>
    <p:sldId id="307" r:id="rId25"/>
    <p:sldId id="302" r:id="rId26"/>
    <p:sldId id="303" r:id="rId27"/>
    <p:sldId id="304" r:id="rId28"/>
    <p:sldId id="305" r:id="rId29"/>
    <p:sldId id="306" r:id="rId30"/>
    <p:sldId id="309"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58" r:id="rId88"/>
    <p:sldId id="328"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C380E-D72C-4C91-9EF7-E19B71797933}"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12DA4-0EA0-47D9-AE3D-2E0D8C8CF3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question is whether the extensive time children spend on computers affects </a:t>
            </a:r>
            <a:r>
              <a:rPr lang="en-US" dirty="0" err="1" smtClean="0"/>
              <a:t>thaeir</a:t>
            </a:r>
            <a:r>
              <a:rPr lang="en-US" dirty="0" smtClean="0"/>
              <a:t> health. If it does, can the furniture and equipment they use be adjusted to their needs, or should access or other activity be adjusted to keep them safer?</a:t>
            </a:r>
          </a:p>
          <a:p>
            <a:endParaRPr lang="en-US" dirty="0"/>
          </a:p>
        </p:txBody>
      </p:sp>
      <p:sp>
        <p:nvSpPr>
          <p:cNvPr id="4" name="Slide Number Placeholder 3"/>
          <p:cNvSpPr>
            <a:spLocks noGrp="1"/>
          </p:cNvSpPr>
          <p:nvPr>
            <p:ph type="sldNum" sz="quarter" idx="10"/>
          </p:nvPr>
        </p:nvSpPr>
        <p:spPr/>
        <p:txBody>
          <a:bodyPr/>
          <a:lstStyle/>
          <a:p>
            <a:fld id="{BD912DA4-0EA0-47D9-AE3D-2E0D8C8CF3BB}"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researchers concluded that increased awareness of proper positioning, proper computer workstation arrangement, and changes in work habits such as taking stretch breaks may assist in decreasing the degree and frequency of reported musculoskeletal discomfort and pain in children.</a:t>
            </a:r>
          </a:p>
          <a:p>
            <a:endParaRPr lang="en-US" dirty="0"/>
          </a:p>
        </p:txBody>
      </p:sp>
      <p:sp>
        <p:nvSpPr>
          <p:cNvPr id="4" name="Slide Number Placeholder 3"/>
          <p:cNvSpPr>
            <a:spLocks noGrp="1"/>
          </p:cNvSpPr>
          <p:nvPr>
            <p:ph type="sldNum" sz="quarter" idx="10"/>
          </p:nvPr>
        </p:nvSpPr>
        <p:spPr/>
        <p:txBody>
          <a:bodyPr/>
          <a:lstStyle/>
          <a:p>
            <a:fld id="{BD912DA4-0EA0-47D9-AE3D-2E0D8C8CF3B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of their work while sitting—listening to the teacher, looking at the blackboard, copying from the blackboard or free writing, doing group work, and more. </a:t>
            </a:r>
            <a:endParaRPr lang="en-US" dirty="0"/>
          </a:p>
        </p:txBody>
      </p:sp>
      <p:sp>
        <p:nvSpPr>
          <p:cNvPr id="4" name="Slide Number Placeholder 3"/>
          <p:cNvSpPr>
            <a:spLocks noGrp="1"/>
          </p:cNvSpPr>
          <p:nvPr>
            <p:ph type="sldNum" sz="quarter" idx="10"/>
          </p:nvPr>
        </p:nvSpPr>
        <p:spPr/>
        <p:txBody>
          <a:bodyPr/>
          <a:lstStyle/>
          <a:p>
            <a:fld id="{BD912DA4-0EA0-47D9-AE3D-2E0D8C8CF3B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Good posture in sitting is important in the prevention of back strain in children and adults, but this is hard to achieve without the support of adjusted chairs and tables.</a:t>
            </a:r>
          </a:p>
          <a:p>
            <a:endParaRPr lang="en-US" dirty="0"/>
          </a:p>
        </p:txBody>
      </p:sp>
      <p:sp>
        <p:nvSpPr>
          <p:cNvPr id="4" name="Slide Number Placeholder 3"/>
          <p:cNvSpPr>
            <a:spLocks noGrp="1"/>
          </p:cNvSpPr>
          <p:nvPr>
            <p:ph type="sldNum" sz="quarter" idx="10"/>
          </p:nvPr>
        </p:nvSpPr>
        <p:spPr/>
        <p:txBody>
          <a:bodyPr/>
          <a:lstStyle/>
          <a:p>
            <a:fld id="{BD912DA4-0EA0-47D9-AE3D-2E0D8C8CF3BB}"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MOUSE::</a:t>
            </a:r>
            <a:r>
              <a:rPr lang="en-US" dirty="0" smtClean="0"/>
              <a:t>How far the mouse is from the side of the user and the angle in which the keyboard or mouse places the hands, and how strongly the child holds the mouse or hits the keys will need to be assessed.</a:t>
            </a:r>
          </a:p>
          <a:p>
            <a:endParaRPr lang="en-US" dirty="0"/>
          </a:p>
        </p:txBody>
      </p:sp>
      <p:sp>
        <p:nvSpPr>
          <p:cNvPr id="4" name="Slide Number Placeholder 3"/>
          <p:cNvSpPr>
            <a:spLocks noGrp="1"/>
          </p:cNvSpPr>
          <p:nvPr>
            <p:ph type="sldNum" sz="quarter" idx="10"/>
          </p:nvPr>
        </p:nvSpPr>
        <p:spPr/>
        <p:txBody>
          <a:bodyPr/>
          <a:lstStyle/>
          <a:p>
            <a:fld id="{BD912DA4-0EA0-47D9-AE3D-2E0D8C8CF3B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4/17/2020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D:\ash%20laptop%20new\ash%20laptop\dpt%20sgd\ash%20ergonomics\ergo%20video\videoplayback%20(4).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anda\Desktop\imagesCAN1B4UY.jpg"/>
          <p:cNvPicPr>
            <a:picLocks noChangeAspect="1" noChangeArrowheads="1"/>
          </p:cNvPicPr>
          <p:nvPr/>
        </p:nvPicPr>
        <p:blipFill>
          <a:blip r:embed="rId2" cstate="print"/>
          <a:srcRect/>
          <a:stretch>
            <a:fillRect/>
          </a:stretch>
        </p:blipFill>
        <p:spPr bwMode="auto">
          <a:xfrm>
            <a:off x="0" y="0"/>
            <a:ext cx="9144000" cy="2286000"/>
          </a:xfrm>
          <a:prstGeom prst="rect">
            <a:avLst/>
          </a:prstGeom>
          <a:noFill/>
          <a:ln w="9525">
            <a:noFill/>
            <a:miter lim="800000"/>
            <a:headEnd/>
            <a:tailEnd/>
          </a:ln>
        </p:spPr>
      </p:pic>
      <p:pic>
        <p:nvPicPr>
          <p:cNvPr id="3074" name="Picture 2" descr="Related image"/>
          <p:cNvPicPr>
            <a:picLocks noChangeAspect="1" noChangeArrowheads="1"/>
          </p:cNvPicPr>
          <p:nvPr/>
        </p:nvPicPr>
        <p:blipFill>
          <a:blip r:embed="rId3"/>
          <a:srcRect/>
          <a:stretch>
            <a:fillRect/>
          </a:stretch>
        </p:blipFill>
        <p:spPr bwMode="auto">
          <a:xfrm>
            <a:off x="228600" y="2514600"/>
            <a:ext cx="8686800" cy="4343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data:image/jpeg;base64,/9j/4AAQSkZJRgABAQAAAQABAAD/2wCEAAkGBxQSEhUUEhQWFBUVFBYVGBUUFRUVFxYWFBQWGBQUGBcaHSggGBolHBQWITEhJSkrLi4uGB81ODMsNygtLiwBCgoKDg0OGQ8QFSwkHCAsKywrLCwsLCwsLCwsLCw3LDcsLCwsNywsLDcsLDcrLCwrKysrLCw3LCssKysrLCsrK//AABEIAOQA3QMBIgACEQEDEQH/xAAbAAACAgMBAAAAAAAAAAAAAAAABQQGAQIDB//EAEwQAAIBAwIBCAMJDQYGAwAAAAECAwAEERIhBQYTIjEyQVFxYYGRBxQjMzRyobHBFUJSU2J0gpKUsrO01CRDc6PCw2OT0dLh8ERUov/EABgBAQEBAQEAAAAAAAAAAAAAAAABAwIE/8QAIREBAQACAgICAwEAAAAAAAAAAAECEQMyEiEzQQQTMSP/2gAMAwEAAhEDEQA/APcaKKKAooooCiiigKKKKAooooCiiigKKKKAooooCiiigKKKKAooooCiiigKKKKAooooCiiigKKKKAooqJxDiEcIBc7sdKqAWZ269KqNycb7UEqs0pF9ct2LYAf8eYRn9VFkx66weJyp8bbSAd7RMsyj1DDn9Wgb0VFsb6OZdUbBhkg46ww61YHdWHgd6lUBRRWGNBmsZqlcqL+6W4ZLTn9QtpX3jLQltGIkQ6MGTOW3bbAGDmp/J9rgxNKTLJgyLFHNiJnTXlZJOiMPjIGR1Ad5NBZs1mqlykvp1uLZIefBfUz6I9cAQI3QZtJ6bMVA3AGM+fDkG15Kmu8eUMjEBWXQJNcMWokFVPRfnNsYyxxkBTQXSisLWaAooooCiiigKKKKAooooCiiigKKKKAooooMNSbgcAkzctgvLnT+RDk6EXwBxqPiW9Apw42pZyab+zovfHmJvQYmKn6qBoBWTRRQJuIwiOaKZdi7iGTGwdXB0ZHeQ2nBPVk+NNwaWcociNXwWWKRJXA69CHLEDvI7WO/TiqW0HF24nrWWA27QuYWKO9vpLIQGRHVudxjpE4xnFB6TUHjKMYJNDsjaGIZMagVGRjII7vCk3M8W/H8P/Zrn+oqNfXPEoVDS3XDY1LKgLW9wAWc4VflHWTQReT3HLoSW0EiPKJIomklkVw+ZIGleTKoIwiuBHpO+W9vCHlDcxvcBg0uJ0UTFJOYjSSSQYKLGHDIFUNgsDlTkZwHIt+Lfj+H/s1z/UUe9+Lfj7D9muf6igU3HK67Qx/2UMsk8sYZVlGFjmCDVnsswJYHcdH07co+WV46EraBH58xYkWboqILiQ6gBknMKDI2POU7978W/H2H7Nc/1FZ5ji34+w/Zrn+ooH3DLgyQxyFdJeNHKnrUsoJX1ZxUmqxzHFvx/D/2a5/qKOZ4t+P4f+zXP9RQWbVXOa5VMajjP2V529txn7pxkPCYuaXnWSN0gK6m6Ol3ZjL6QfDNXDix6QHgPtoG8cgYZG4rao9guI18vrqRQFFFFAUUUUBRRRQFFFFAUUUUGDSf4i6x/d3JJ+bOib+p409qeJOXNKeUoxDrHXFLFIP0JULD1rqHroGorNYpde8RKuI44zK5XXsyqqqDgFmPVk5xgHsmg05QXDoiCM4aSaOPOAxAY9MgHbIUE7+FSeGWSwxLGpJCjAJ6zvnuwB5AADuqBJbXEzxc6kUSxyCTKytI5KggKPg1Cg53OTtkd9OlFAV5/wC6zyfFzDC7yyALcW8YRcBcz3CRNIe/UFc48K9Bqte6B8mj/PbH+dhoHnDbYxRpGXaQooXW+NTYGMnAxmpNFFAUUUUBWrtgEnqG9bVg0CjhPHUuIGmCyRqpYESxsjAIT0sEZII6Q86VW3GI7teei1aDlcOpVhpJByp3Hj66aWMoWGbcARvPk5XbpMx+/OO13keS9y7h8WBGDtsvXnwG+7N+8fM0FniGAB4AVvWBWaAooooCiiigKKKKAooooCiiigDSbizc7JHbjq6M0vojVsov6bqB5K9ODVbtblljMqqGmu5sICdtIysefBFjQuR3nV40FjFJ+JycxKtx/dkCKX8ldRMcvoCszA+h891bJwhyMtdT6+vUpRVB/Jj0lceg6vM9dZ4fK0nOQXAVmQDJAwssUgYK2nuOzKR4g466BqrVtSfgblC9u5JaLGgnreFs822e8jBQ/NB++pvQZqvcuLd5LdAis5F3ZsQoJOlLuJnbA7gASfKu/FOUCw3EUBXeYEhmZUTKkDSCe0++dI3wCe6llvy8t20giXUxgU83DM66rldSYfRuuOs0FsBrNVqw5Z2r82DKqvIgfTpk0gFXcdMoAOjFIcHB6DbbUy4LxyG6VmgcuEYK2UkTBZFcDDqD2XU+ugZ0UUUBWDWawaBDdlhHdDDH4TAwsh+MSMdHonbc7qCBv4GuEcRY4UZP2VpxQKJJE2+EmgYgiPfTHnvXc/BDvLbbYxU/hC5cnwX6yKDqJZYgAV1KPDu9dd4eJoevo+fV7am1HnskbrGD4jY0HdJAeo58t62pRJw513Rvpwf/ADWqX8ibMM+YxQOaKhWl/rOMYOM+NTaAooooCiisGgzRXOeYKpJ6hUG24sjtjcGrJalykMG6qq8Z5u1s5j2YWXX6EdXiZ/JdYY+gGrTSvgkQa1RWAIKlSDuCMkEHxFRTMUptDrupmxtHHHDnqy3Skbbww6b+dbcmtrcL+BJNEMknaKeRFG/oUVvw8AXFwPExP7Y8f6aDTiC4uLZh2iZI/NWjLke2NT6q4cc5QrbSQxFCxm1YOtEA0lc7uRk9MYA3OKlcT+Otv8Rz7IXrHFOCJO8cjGRXi1BWjcocPp1A46wdIoEvEuK8OmaNppwQpVlUySrGTqJRnjBCkgqTuNsD0Utv5uHWswtirCQGwWNBO4ZzzpWBkGvrU51HvGxz1Uyh5A25UiZQ7G4kuCygINUh3QJuNGMDBz3nvpvd8n4ZGZ2U6mMDE5xvbPrixjq6R38aCrwx8LGkRFGVcRuxlcqgit7jSWVj0l0PP577nFc+SnFbWzPNc/zguHZjKed0o8aWsKw4kLOOjJGcse/yFOIuQVmkbpHHpDajjOw1RSxgbYJULM+Bnv7q04TyFjRGE8jzOzu7Plh2mgbHSZjt72i3JPUfGgecE4xHdIXi1aRJJGdSlelE7I3X1jKmmVQeF8NS3VljyFaR5MEkgNKxd9OeoFixx4k1OoCsGtJpNIJ3OATgAk7DOwHWfRSBuV9uEhciQLMMjKHoKJFj1SD70a3Uev0Gg48Y3vFGDtFqzlsbFlxgS4z0z1xnzzjDTgq9o+Q+2tEtlnCzkOhKbKyqGAJzuMEg+jPh30rTlXbwK+oTBkkKMhj6a6YhKzlQeyIyrZ9IGMnFBbKKjWF2JV1AMBqZRqGM6GK6h+ScZB7xipNBiuF6BobIzgGpFReJtiM+ofTQQODjpn0L9opzSfgvbPzftFOKAooooCiiigh8UTMTD0VUFkIbI8au1wuVI9B+qqQ4328ftr0cHvcefn+quHDLjWg8RXLgPydP0v32qFyfn3K+O4qXye+IX50n8Vqxzmq2wu404Js1yn4Nyx/5kccv+6a2gGLyX8qCE+x5gfsosFxc3I/C5l/bHo/261k2vY/yrab/AC5YcfxTXLpm83u7ceEc7+zml/3KaLSpTqvT/wAO2X/Olb+nFNhQFVrl+cW0eP8A7liPbeQg1ZarXugfJo/z2x/nYaCyAVmioL8TUEjB22oJ1cbu4EaM7dlFLHyUEn6BUX7qr4H6P+tRuJXSSxSRnUokRkLKBkB1KkjORnegjWPLK0mZAshGuA3ALqUURBsMWY7KRtsfR40vl4dw9ve6++EOxaNVuI83CNLzoXGfhE5yPIx+CRncgwByQtASVadcmU7FDgy8wSQGU9k2yEA5GWbOc11i5L2qlWDTEgxtkiPdo7qS5LbKANTytkDAxsMUDiHj1jIzS87Askccep2eINGs41IpfON8jqODSmfgNmsUqGeWdlZ5pOblV5wtwuJQ2kBtDqe/u6sYGOScl7cIqLLONCwhSBCSGgiaEP0kIJaNyCCMdRGDTPg3DLe2SVIteJVjQ50llWKBIEAPWejGOvO+aCRb8rrfEZwyJIqMrOFQc28crq5UnUqaYWOSPtp1w7iEc8aywuHjcZVlOQRVVi4FbhoW1SnmYoYQOhhlgjljBbbOSJ2zjwFN+DSJbwRwqXcRoEDMEDELsM6QB7BQPaX8Zboev7DR91F8D9FLbqcuxJ6u4eAoJPBu2fm/aKc1WUYg5GxpqnFRjcHPoqhjRUa1vBJnGdvGpNQFFFFBpINj5VTLhcMR4E1daqnFlAlfbv8ArArXhuqx5puOnAj8Kvrpryd+IX50n8V6U8EHwq+v6qa8nfiF+dIfUZXqcvZ1xdRGMXj/AJUCf/iRx/rrXiG1zbN489H+tGH/ANmtZiPfseTj+zygflHnI9Q9OAAcek1Kv+HpMFD6ug2pWR2RlbBGzKQRsSPXWbRH4b0ri6fwaKL1JHr+uY01pPFydiXJD3A1HUcXVxucAZPT68Aeyun3Cj/GXH7Vcf8AfQNarXugfJo/z2x/nYaYfcKP8ZcftVx/31XeXfB1W2QrJPn33ZAFp5XAzeQjOl2KkjOdxQXbNaGMeA9lK4+H3B+MujnxiiRMj06tW/lgVs1jOu6XLMfCWONl9ekKR7aBnzS+A9lHNL4D2UuseJEvzUyCOXBIwcpIB1tG2xOO9SAR5b0zzQa80vgPZS3iQyyooGTTJ3AGT3b0u4aup2kPqoJ0cCgAYGwx1VvzS+A9lZzWc0GvNL4D2Uc0vgPZW2aNVBrzS+A9lV2TrPmasmarcvaPmaQa0+tYxoXYdQ7qQ1YbTsL80VaOioB1DFbUUVAUUUUBVU438a/mPqFWuqjxs/DN5/YK14uzLl6t+HXIi1ytsscbMe87DuHeanJbXAs0SEpHPpQ/CAsiksGkBA6zpLDzxSmxj5yaKP7345/mxFdC+t2U/o1cgK55OzrjmsSDinDJ5mkBaMJzamEgMskdwM5k1D73BHVv1+NLm4VeQhJXu2IitG54DBMk6qCWRWTSE2buzuKuGK1kQEEEZBGCPEHrFcO1bsrTiBS3Z7pMnJn0RrjBXoczldjnGdWdqytjxHT8qj1c/wDilx73yNuznnsZ37PortaXZtQIZw+hBpjmVWcMi7KsmkHQ4GASQAesd4qfDxq3Y4WeIk92tc+zNArnsuIaZtF1Hq1DmNUaldO2oS4XJbtY04HVSD3QrG85ggXK6DNZCPKKHWc3cQ1sVXGgEqQBvtvmvQUcHqIPkc1XPdA+TR/ntj/Ow0HA2k6yx67tyiw6ZVU9Jp9ump07L17fRUK0huwLbnLpmK6/fOk45zKnm+b6PRw2nPkauUlmjHJXc+quf3Pj/B+k/wDWgpUtjdOia7jU6XYlDFiBzKk6UAC5D4IBPpPjTgT3snPrG8ClmUwalYhEGnWsmO0T0tx6KeHhsfgfaa4T8OIIMW3jvg0C/jXvrVMqPEFeMCEFTqWUZ1M+O0pJXYeFSbS1uVaLLxc2ICJFCnUZzjDqe5Ovbyrtb2L6wznIHpzTTFAltYb0C25ySEldXvnSjDXs2jmvwcHTnPgaU8W4zNa+90nuLdZJ70qOiwDW5D4T8l86BqO2T6RVwNee+6HyZtri6sWmVmM1zzD/AAsgHNiCaTAAYBTqRTkYNBZrmG9KT6JYQ5kBgLKxCR4GpZPwmznceiul5Fdlp+akiCmICAMrEpLvlpMdpOrYeFNLeIIoUZwoAGSSdhjcncn0mumKDlahtK6yC+kaivVqwM49GaQS9o+ZqyVW5e0fM0g1qw2nYX5oqvVYbTsL80VaO1FFFQFFFFAVTuLH4V/P7TVukbAJ8BVMunyxJ78n6a24Z72x5r6TeTu1y2fvrZNP6Esmsf5ie0VaarEVuwijnjXU8TMdI63jbAlQflEKCB4qKfWV4sqB0IZW6iPpB8COojrzWeX9rTDrEmisZorl0zXGe3V+0qt84A/XXaigWPwG3P8AdKp8YyYz+shBqt8ueE83bJzc0wHvuyGl351cm8hwcyBm2O+zDqq71WfdA+TR/ntj/Ow0DEpdL1NDL84PEfTkjUPorX7rOnx1vKg/CQCdf8sl/aoptWCtBDtOLQyHSkilsZ0nKtgdfRODU0GoXFeHLMhVtiN0f75GHZdT3EGjgtwZYIZD1yRRufNkBP10E6iisGgKq3LH5Rwz8+P8pcU5HGoC7RiVC6sqMoYEqz9lSB1E4PsrhxSO3lMEkjj4GVJYyG21Sq0cZOOsNrYCgcUVrmsg0GarUvaPmastVqXtHzNINasNp2F+aKr1WG07C/NFWjtRRRUBRRRQcbodBvI/VVMlq7SLkEHvGKq11w9kbqJHceutuHLTHlx27WHEzGunAIG/t66htcdMywnm2bdtODG5x2mTqY/lDB266h8Ys5HhdVJQlTltJJxjcDwPpqByVt2S3TU2pWAZRjGkEdnr3FdXGOfKrEvGbn/gn06XH0aj9datxK5Y7zIg8I4d/a7t9VcKKXDGkzsdjf3A6rgfpwKf3SK2HFbof3sB87eQfSJvsqPWyqT1Amp+uL+ypA47cjrSBv0pU/0tik/Kzi08sKKYIl/tVo2VuGbsXUTYwYV8PGp5U+FL+PIebQnYe+LYb7ZJuIwB7TUvHFmdW8X047Vsf0JY2/eK1L4fdiaNJACA4zg4yPQcVrxO55qGSQ9UcbufJVJ+yscItuagijPWkaqfMKM/TmsWznx5iLeXBwebYA+GRjP01Lt4gihRsFAAHoAwPqqDyiP9nk9OkfrMo+2mQoON5eJEuqV0jXYanYKuT1DJ2rjDxOJ20rKjNnGlWUnsq3cfwWU+Rpdyz4RJdW4SLGpZoZN20fFSBiNWlsE4/BNV2/5IXLszoyKzOWXEsilCbWKENqRRqIaMtjABwOrNBLHJKXXJiVY4XnSXmUMpXId2lYaj0WfVuq4XOT1ml9lyFNsIiJYoysVnCzgyKSba6V8DJx8KvRI/CwBsTUq65MXxaZkuiGKkxsXkIZxLG8ZaPqRVVHQhe0JDnqrovJS4Nm8EtwXkNxAyyFiSsNvLGUIJG0pWPOcY1HNAkvOSdzHbFYZjORzQaNJHIaWKKeORmYyKU6TxN17GIZFX7hVyqWkbtIpRIELSagUwiDW+vOCNic1VYeSV5HLCUum5pJ5ZHBbpuJLjnMsdOGJToEbegik83Ju/LLbF5HzavG8paUQgNZyxKhHZf4V1fI6XqAoPUkkBAIIORkekejxqvSdZ8zUDhnJSWOeCRnLrDJNpDSykrFLFFgDPaxIjdE7Yb0YqfL1nzP10g1qw2nYX5oqvVYbTsL80VaO1FFFQFFFFAVqRW1atQReIgc1Jt/dv+6aqfIzhRfh9oyt2raMnPiVHhSmx5aXMMK87G107TFGlXTzB+DQ4iYKp0kswwwyCCN6mHljO8nNxwpGiXUUZd1fBikeWMjAHRYNGP1lPUastn8S4ynV/w1okLkggY2Ge+o3DYTMxUYBAzv5gfbTzlF8Q3mv71K+Svxrf4f8AqFS8uXlonFjraZHwI56TDHozmm0NoqjAUD6670VblakxkaaB4Cq1y/Ue9o9v/m2P87DVoqs+6B8mj/PbH+dhqOtGHKn5HceHNNn5uOl9Gaa1D4xb85BNH+HFIn6yEfbXThtxzkUb/hxo36yg/bQRuUXyd/NP4i0ypXyjP9nfzT+IlMxQZooooCq7yovZI57BUYqst3zcgGOknveZ9Jz+Uin1VYqqvLH5Rwz8+P8AKXFBacUYrNFBiq3L2j5mrLVal7R8zSDWrDadhfmiq9VhtOwvzRVo7UUUVAUUUUGKr3KXi00EtusKc5znPakBVT0ItSkM2wwe7vqxVoRQebw+6DI0WgxnnFt4pGkDohLMImZljZT8GecI1b9RGB11IueW8skjRQxKjR3EC7zZZ1a8aApIvN/A6ubJ++6LKe+r5MVVSxwAoydu4b0j4Zc2mn31F0jOivrYsWKnLIOmegMknSKbCW35SyXQlR4o4lENvKiiQvJ8KSHyNIGkOrqG79I232aclfjW/wAP/UK4cb4yGjKqoA23PoPdULgXFdDlsZ2x6s/+KyuU8o1mN8V9opTBx6I9ZKnyJ+qmEFwrjKsCPQf/AHFabjPTtVa90D5NH+e2P87DVkqte6Af7NH+e2P87DVRZWFLOTe1ui/gF4/+W7L9lMzSvgzYe5Q/ezlgPyZY45M/rM49RoDlJ8Qf8SH+PHTQUr5SfEH/ABIf48dNKDNFFFAVVeWPyjhn58f5S4q1VVeWPyjhn58f5S4oLVRRRQFVqXtHzNWWq1L2j5mkGtWG07C/NFV6rDadhfmirR2oooqArBNZpdx64EcLOThRjUfR1Y+kVLdTaybunK747GhIGWx4UmuONyN2Tp8qX8GuIZ5dGplznAI7XkRViu7e3toy0mw7mPX5CsZlc5vfppcfH1r2rd5M7I5JY9E958DULk3AzW0OlSRza9Q27IqwPxuy5iRi6rhWXMnR3YEL1+Jrp7mt/FLw+3WN1dooIkkCnJR9AyreBrqY7m5UuWvWkKbg0hiZjsACevwrhwnhGs4VsHfrHXtVn5ScRjghJkyQ3RCrjJJHpPVSXkdxGOWQqAUYKWCk51DqO/oyNq4sxmUn27lyuNv0xPwaVesZ8t6hDUp71Po2q/YqBxRYVQtKBpHfWlwjPzqvRcblH32RjwX68Uu5U8VaSBAx/wDlWjbgDsXUTd3lT3g13aTMyJgsfvXUZIHePGkXL22jTQq7FnSTSOoCN1bfzxj21xbrHy20k3fHS72d+snVkHr3+yoidG9b/i26HHphkfJ9ky+yk/Iq/WUsCNLoBtnYq2csP/fCnFxveRbgYhmPpOWiGBWmGXlNss8fG6Z5SfEY8ZYB7biMfbTSlvH43aHCKXYSQtpXAJCTI7Y1EDOFPfWg41jd4LhB6Y9X8MtXbk2oqFZ8VilJWN1LDrTqceaHBHsqZmgzVV5Y/KOGfnx/lLirTVO5aX0YueHBpEBW91MC6gqvvWcaiCdhkjf00FyorSKQMAQQQdwQcgg9RBregKrUvaPmastVqXtHzNINasNp2F+aKr1WG07C/NFWjtRRRUBVe5dxA2jE/esjD9YDf9aiiuOXpXfH2iicnEzcxD8sH2A1ZfdJO0HhmTbu2CYP0n21mivJh8OT15/LFd5M2CXEjwyjVHJDIrDxGBv5jrBq/ckOCxWdpFFCMLpDEnBZmYAs7EAZJ+wUUVt+N0Yfkdyn3RoxzUbd4kx6ipz+6KTe5/GDdEn72JiPPKj6mNFFcZz/AGjvD4a9IFVj3Qvkw/xFHqOaKK35elYcfeKXyaYi6hwcfCAbenYirH7osI+Cfv3X1Hf7KKK8uHxV6s/mjPucQj4V+/ZfV1n7PZVjYZvFz97bsR6NciA/uiiivTw9I8/N3ppis0UVqyQuI8PimAEqK2NwSOkp/CVhup9IINLOD3Ti5ntyxdIljZWfd+nnKlvvgMbZ38SaKKBnxG4KYx3+NeecuuDw3VxZPMgLGbm2wANac276H8RlB6iaKKC6LxFwABpAAAAAwAPCs/dN/R7KKKAPE39HsqHnO/jRRSAqVHxBwABjbA6qKKtDuM5HqFbUUV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9" name="Picture 3" descr="C:\Users\AYESHA\Desktop\ergo-desk-alignment.gif"/>
          <p:cNvPicPr>
            <a:picLocks noChangeAspect="1" noChangeArrowheads="1"/>
          </p:cNvPicPr>
          <p:nvPr/>
        </p:nvPicPr>
        <p:blipFill>
          <a:blip r:embed="rId2" cstate="print"/>
          <a:srcRect/>
          <a:stretch>
            <a:fillRect/>
          </a:stretch>
        </p:blipFill>
        <p:spPr bwMode="auto">
          <a:xfrm>
            <a:off x="0" y="685800"/>
            <a:ext cx="8915400" cy="6172200"/>
          </a:xfrm>
          <a:prstGeom prst="rect">
            <a:avLst/>
          </a:prstGeom>
          <a:noFill/>
        </p:spPr>
      </p:pic>
      <p:sp>
        <p:nvSpPr>
          <p:cNvPr id="4" name="TextBox 3"/>
          <p:cNvSpPr txBox="1"/>
          <p:nvPr/>
        </p:nvSpPr>
        <p:spPr>
          <a:xfrm>
            <a:off x="685800" y="152400"/>
            <a:ext cx="6705600" cy="523220"/>
          </a:xfrm>
          <a:prstGeom prst="rect">
            <a:avLst/>
          </a:prstGeom>
          <a:solidFill>
            <a:schemeClr val="accent1">
              <a:lumMod val="60000"/>
              <a:lumOff val="40000"/>
            </a:schemeClr>
          </a:solidFill>
        </p:spPr>
        <p:txBody>
          <a:bodyPr wrap="square" rtlCol="0">
            <a:spAutoFit/>
          </a:bodyPr>
          <a:lstStyle/>
          <a:p>
            <a:pPr algn="ctr"/>
            <a:r>
              <a:rPr lang="en-US" sz="2800" b="1" dirty="0" smtClean="0"/>
              <a:t>Good workstation setting</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playback (4).mp4">
            <a:hlinkClick r:id="" action="ppaction://media"/>
          </p:cNvPr>
          <p:cNvPicPr>
            <a:picLocks noGrp="1" noRot="1" noChangeAspect="1"/>
          </p:cNvPicPr>
          <p:nvPr>
            <p:ph sz="quarter" idx="1"/>
            <a:videoFile r:link="rId1"/>
          </p:nvPr>
        </p:nvPicPr>
        <p:blipFill>
          <a:blip r:embed="rId3"/>
          <a:stretch>
            <a:fillRect/>
          </a:stretch>
        </p:blipFill>
        <p:spPr>
          <a:xfrm>
            <a:off x="609600" y="152400"/>
            <a:ext cx="8077200" cy="647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800600" cy="609600"/>
          </a:xfrm>
        </p:spPr>
        <p:txBody>
          <a:bodyPr>
            <a:noAutofit/>
          </a:bodyPr>
          <a:lstStyle/>
          <a:p>
            <a:r>
              <a:rPr lang="en-US" sz="2800" b="1" u="sng" dirty="0" smtClean="0">
                <a:solidFill>
                  <a:srgbClr val="C00000"/>
                </a:solidFill>
              </a:rPr>
              <a:t>Classroom Environment</a:t>
            </a:r>
            <a:endParaRPr lang="en-US" sz="2800" b="1" u="sng" dirty="0">
              <a:solidFill>
                <a:srgbClr val="C00000"/>
              </a:solidFill>
            </a:endParaRPr>
          </a:p>
        </p:txBody>
      </p:sp>
      <p:sp>
        <p:nvSpPr>
          <p:cNvPr id="3" name="Content Placeholder 2"/>
          <p:cNvSpPr>
            <a:spLocks noGrp="1"/>
          </p:cNvSpPr>
          <p:nvPr>
            <p:ph sz="quarter" idx="1"/>
          </p:nvPr>
        </p:nvSpPr>
        <p:spPr>
          <a:xfrm>
            <a:off x="228600" y="762000"/>
            <a:ext cx="3886200" cy="5867400"/>
          </a:xfrm>
        </p:spPr>
        <p:txBody>
          <a:bodyPr>
            <a:noAutofit/>
          </a:bodyPr>
          <a:lstStyle/>
          <a:p>
            <a:pPr algn="just"/>
            <a:r>
              <a:rPr lang="en-US" sz="3600" dirty="0" smtClean="0"/>
              <a:t>In the classroom, students do different activities……</a:t>
            </a:r>
          </a:p>
          <a:p>
            <a:pPr algn="just"/>
            <a:r>
              <a:rPr lang="en-US" sz="3600" dirty="0" smtClean="0"/>
              <a:t>Performance of these activities affects how children sit (e.g., writing vs. copying from the board). </a:t>
            </a:r>
          </a:p>
        </p:txBody>
      </p:sp>
      <p:pic>
        <p:nvPicPr>
          <p:cNvPr id="6146" name="Picture 2" descr="C:\Users\AYESHA\Desktop\Classroom.jpg"/>
          <p:cNvPicPr>
            <a:picLocks noChangeAspect="1" noChangeArrowheads="1"/>
          </p:cNvPicPr>
          <p:nvPr/>
        </p:nvPicPr>
        <p:blipFill>
          <a:blip r:embed="rId3" cstate="print"/>
          <a:srcRect/>
          <a:stretch>
            <a:fillRect/>
          </a:stretch>
        </p:blipFill>
        <p:spPr bwMode="auto">
          <a:xfrm>
            <a:off x="4191000" y="228600"/>
            <a:ext cx="4953000" cy="4165600"/>
          </a:xfrm>
          <a:prstGeom prst="rect">
            <a:avLst/>
          </a:prstGeom>
          <a:noFill/>
        </p:spPr>
      </p:pic>
      <p:pic>
        <p:nvPicPr>
          <p:cNvPr id="6147" name="Picture 3" descr="C:\Users\AYESHA\Desktop\images.jpg"/>
          <p:cNvPicPr>
            <a:picLocks noChangeAspect="1" noChangeArrowheads="1"/>
          </p:cNvPicPr>
          <p:nvPr/>
        </p:nvPicPr>
        <p:blipFill>
          <a:blip r:embed="rId4" cstate="print"/>
          <a:srcRect/>
          <a:stretch>
            <a:fillRect/>
          </a:stretch>
        </p:blipFill>
        <p:spPr bwMode="auto">
          <a:xfrm>
            <a:off x="4419600" y="4572000"/>
            <a:ext cx="4495800"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Continue ………………………………..</a:t>
            </a:r>
            <a:endParaRPr lang="en-US" dirty="0"/>
          </a:p>
        </p:txBody>
      </p:sp>
      <p:sp>
        <p:nvSpPr>
          <p:cNvPr id="3" name="Content Placeholder 2"/>
          <p:cNvSpPr>
            <a:spLocks noGrp="1"/>
          </p:cNvSpPr>
          <p:nvPr>
            <p:ph sz="quarter" idx="1"/>
          </p:nvPr>
        </p:nvSpPr>
        <p:spPr>
          <a:xfrm>
            <a:off x="76200" y="838200"/>
            <a:ext cx="5181600" cy="5943600"/>
          </a:xfrm>
        </p:spPr>
        <p:txBody>
          <a:bodyPr>
            <a:normAutofit/>
          </a:bodyPr>
          <a:lstStyle/>
          <a:p>
            <a:pPr algn="just"/>
            <a:r>
              <a:rPr lang="en-US" sz="3200" dirty="0" smtClean="0"/>
              <a:t>children vary in size, over the years and within the same ages, </a:t>
            </a:r>
          </a:p>
          <a:p>
            <a:pPr algn="just"/>
            <a:r>
              <a:rPr lang="en-US" sz="3200" dirty="0" smtClean="0"/>
              <a:t>Mismatch furniture and body size.</a:t>
            </a:r>
          </a:p>
          <a:p>
            <a:pPr algn="just"/>
            <a:r>
              <a:rPr lang="en-US" sz="3200" b="1" dirty="0" smtClean="0"/>
              <a:t>Ergonomic research concluded:</a:t>
            </a:r>
          </a:p>
          <a:p>
            <a:pPr algn="just"/>
            <a:r>
              <a:rPr lang="en-US" sz="3200" dirty="0" smtClean="0"/>
              <a:t>furniture size and design in back pain and other symptoms in children should be organized according to size not age. </a:t>
            </a:r>
          </a:p>
        </p:txBody>
      </p:sp>
      <p:pic>
        <p:nvPicPr>
          <p:cNvPr id="8194" name="Picture 2" descr="C:\Users\AYESHA\Desktop\images (2).jpg"/>
          <p:cNvPicPr>
            <a:picLocks noChangeAspect="1" noChangeArrowheads="1"/>
          </p:cNvPicPr>
          <p:nvPr/>
        </p:nvPicPr>
        <p:blipFill>
          <a:blip r:embed="rId2" cstate="print"/>
          <a:srcRect/>
          <a:stretch>
            <a:fillRect/>
          </a:stretch>
        </p:blipFill>
        <p:spPr bwMode="auto">
          <a:xfrm>
            <a:off x="5410200" y="0"/>
            <a:ext cx="3581400" cy="3124200"/>
          </a:xfrm>
          <a:prstGeom prst="rect">
            <a:avLst/>
          </a:prstGeom>
          <a:noFill/>
        </p:spPr>
      </p:pic>
      <p:pic>
        <p:nvPicPr>
          <p:cNvPr id="8195" name="Picture 3" descr="C:\Users\AYESHA\Desktop\images (4).jpg"/>
          <p:cNvPicPr>
            <a:picLocks noChangeAspect="1" noChangeArrowheads="1"/>
          </p:cNvPicPr>
          <p:nvPr/>
        </p:nvPicPr>
        <p:blipFill>
          <a:blip r:embed="rId3" cstate="print"/>
          <a:srcRect/>
          <a:stretch>
            <a:fillRect/>
          </a:stretch>
        </p:blipFill>
        <p:spPr bwMode="auto">
          <a:xfrm>
            <a:off x="5410200" y="3352800"/>
            <a:ext cx="36576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563562"/>
          </a:xfrm>
        </p:spPr>
        <p:txBody>
          <a:bodyPr>
            <a:normAutofit fontScale="90000"/>
          </a:bodyPr>
          <a:lstStyle/>
          <a:p>
            <a:r>
              <a:rPr lang="en-US" b="1" dirty="0" smtClean="0"/>
              <a:t>Continue ………………………………..</a:t>
            </a:r>
            <a:endParaRPr lang="en-US" b="1" dirty="0"/>
          </a:p>
        </p:txBody>
      </p:sp>
      <p:sp>
        <p:nvSpPr>
          <p:cNvPr id="3" name="Content Placeholder 2"/>
          <p:cNvSpPr>
            <a:spLocks noGrp="1"/>
          </p:cNvSpPr>
          <p:nvPr>
            <p:ph sz="quarter" idx="1"/>
          </p:nvPr>
        </p:nvSpPr>
        <p:spPr>
          <a:xfrm>
            <a:off x="228600" y="838200"/>
            <a:ext cx="3962400" cy="5715000"/>
          </a:xfrm>
        </p:spPr>
        <p:txBody>
          <a:bodyPr>
            <a:normAutofit lnSpcReduction="10000"/>
          </a:bodyPr>
          <a:lstStyle/>
          <a:p>
            <a:pPr algn="just"/>
            <a:r>
              <a:rPr lang="en-US" sz="2800" dirty="0" smtClean="0"/>
              <a:t>For Good posture in sitting…..</a:t>
            </a:r>
          </a:p>
          <a:p>
            <a:pPr algn="just"/>
            <a:r>
              <a:rPr lang="en-US" sz="2800" b="1" dirty="0" smtClean="0"/>
              <a:t>Furniture design</a:t>
            </a:r>
            <a:r>
              <a:rPr lang="en-US" sz="2800" dirty="0" smtClean="0"/>
              <a:t>……</a:t>
            </a:r>
          </a:p>
          <a:p>
            <a:pPr algn="just"/>
            <a:r>
              <a:rPr lang="en-US" sz="2800" dirty="0" smtClean="0"/>
              <a:t>chair be at least one third the height of the person using it and the desk at least one half the height of the person using it.</a:t>
            </a:r>
          </a:p>
          <a:p>
            <a:pPr algn="just"/>
            <a:r>
              <a:rPr lang="en-US" sz="2800" b="1" dirty="0" smtClean="0"/>
              <a:t>Ergonomic chair features……………..</a:t>
            </a:r>
          </a:p>
          <a:p>
            <a:pPr algn="just"/>
            <a:r>
              <a:rPr lang="en-US" sz="2800" dirty="0" smtClean="0"/>
              <a:t>Decreased muscle activities will result in less fatigue and stress on the spine. </a:t>
            </a:r>
          </a:p>
        </p:txBody>
      </p:sp>
      <p:pic>
        <p:nvPicPr>
          <p:cNvPr id="9218" name="Picture 2" descr="C:\Users\AYESHA\Desktop\Ergonomic-Office-Chairs-Design-With-Modern-Style.jpg"/>
          <p:cNvPicPr>
            <a:picLocks noChangeAspect="1" noChangeArrowheads="1"/>
          </p:cNvPicPr>
          <p:nvPr/>
        </p:nvPicPr>
        <p:blipFill>
          <a:blip r:embed="rId3" cstate="print"/>
          <a:srcRect/>
          <a:stretch>
            <a:fillRect/>
          </a:stretch>
        </p:blipFill>
        <p:spPr bwMode="auto">
          <a:xfrm>
            <a:off x="4267200" y="533400"/>
            <a:ext cx="48768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6678751"/>
          </a:xfrm>
          <a:prstGeom prst="rect">
            <a:avLst/>
          </a:prstGeom>
          <a:noFill/>
          <a:ln w="9525">
            <a:noFill/>
            <a:miter lim="800000"/>
            <a:headEnd/>
            <a:tailEnd/>
          </a:ln>
        </p:spPr>
        <p:txBody>
          <a:bodyPr wrap="square">
            <a:spAutoFit/>
          </a:bodyPr>
          <a:lstStyle/>
          <a:p>
            <a:r>
              <a:rPr lang="en-US" sz="2400" b="1" dirty="0" smtClean="0"/>
              <a:t>Seat </a:t>
            </a:r>
            <a:r>
              <a:rPr lang="en-US" sz="2400" b="1" dirty="0"/>
              <a:t>pan</a:t>
            </a:r>
          </a:p>
          <a:p>
            <a:r>
              <a:rPr lang="en-US" sz="2400" dirty="0"/>
              <a:t>Height 15"-22" (range </a:t>
            </a:r>
            <a:r>
              <a:rPr lang="en-US" sz="2400" dirty="0" smtClean="0"/>
              <a:t>adjustable)</a:t>
            </a:r>
            <a:endParaRPr lang="en-US" sz="2400" dirty="0"/>
          </a:p>
          <a:p>
            <a:r>
              <a:rPr lang="en-US" sz="2400" dirty="0"/>
              <a:t>Width 17"-19</a:t>
            </a:r>
            <a:r>
              <a:rPr lang="en-US" sz="2400" dirty="0" smtClean="0"/>
              <a:t>"</a:t>
            </a:r>
            <a:endParaRPr lang="en-US" sz="2400" dirty="0"/>
          </a:p>
          <a:p>
            <a:r>
              <a:rPr lang="en-US" sz="2400" dirty="0"/>
              <a:t>Slope 0-7° (range of adjustability)</a:t>
            </a:r>
          </a:p>
          <a:p>
            <a:endParaRPr lang="en-US" sz="2400" b="1" dirty="0" smtClean="0"/>
          </a:p>
          <a:p>
            <a:r>
              <a:rPr lang="en-US" sz="2000" b="1" dirty="0" smtClean="0"/>
              <a:t>Contour </a:t>
            </a:r>
            <a:r>
              <a:rPr lang="en-US" sz="2000" b="1" dirty="0"/>
              <a:t>Waterfall front Backrest</a:t>
            </a:r>
          </a:p>
          <a:p>
            <a:r>
              <a:rPr lang="en-US" sz="2400" dirty="0"/>
              <a:t>Height 6"-20"</a:t>
            </a:r>
          </a:p>
          <a:p>
            <a:r>
              <a:rPr lang="en-US" sz="2400" dirty="0"/>
              <a:t>Width 13"-14"</a:t>
            </a:r>
            <a:endParaRPr lang="en-US" sz="2400" b="1" dirty="0"/>
          </a:p>
          <a:p>
            <a:r>
              <a:rPr lang="en-US" sz="2400" b="1" dirty="0"/>
              <a:t>Lumbar support 4"-10"*</a:t>
            </a:r>
          </a:p>
          <a:p>
            <a:r>
              <a:rPr lang="en-US" sz="2400" dirty="0"/>
              <a:t>Up/down 7"-10"*</a:t>
            </a:r>
          </a:p>
          <a:p>
            <a:r>
              <a:rPr lang="en-US" sz="2400" dirty="0"/>
              <a:t>In/out (forward) 12"-17</a:t>
            </a:r>
            <a:r>
              <a:rPr lang="en-US" sz="2400" dirty="0" smtClean="0"/>
              <a:t>"*</a:t>
            </a:r>
            <a:endParaRPr lang="en-US" sz="2400" dirty="0"/>
          </a:p>
          <a:p>
            <a:r>
              <a:rPr lang="en-US" sz="2400" b="1" dirty="0" smtClean="0"/>
              <a:t>Angle Seat </a:t>
            </a:r>
            <a:r>
              <a:rPr lang="en-US" sz="2400" b="1" dirty="0"/>
              <a:t>pan/back 90-105</a:t>
            </a:r>
            <a:r>
              <a:rPr lang="en-US" sz="2400" b="1" dirty="0" smtClean="0"/>
              <a:t>°</a:t>
            </a:r>
          </a:p>
          <a:p>
            <a:r>
              <a:rPr lang="en-US" sz="2400" b="1" dirty="0" smtClean="0"/>
              <a:t>Armrest</a:t>
            </a:r>
            <a:endParaRPr lang="en-US" sz="2400" b="1" dirty="0"/>
          </a:p>
          <a:p>
            <a:r>
              <a:rPr lang="en-US" sz="2400" dirty="0"/>
              <a:t>Height 7"-11"*</a:t>
            </a:r>
          </a:p>
          <a:p>
            <a:r>
              <a:rPr lang="en-US" sz="2400" dirty="0"/>
              <a:t>Length 6"-10"</a:t>
            </a:r>
          </a:p>
          <a:p>
            <a:r>
              <a:rPr lang="en-US" sz="2400" dirty="0"/>
              <a:t>Width 2" minimum</a:t>
            </a:r>
          </a:p>
          <a:p>
            <a:r>
              <a:rPr lang="en-US" sz="2400" b="1" dirty="0"/>
              <a:t>Support, </a:t>
            </a:r>
            <a:r>
              <a:rPr lang="en-US" sz="2400" b="1" dirty="0" smtClean="0"/>
              <a:t> </a:t>
            </a:r>
            <a:r>
              <a:rPr lang="en-US" sz="2400" b="1" dirty="0"/>
              <a:t>Five star base</a:t>
            </a:r>
          </a:p>
          <a:p>
            <a:endParaRPr lang="en-US" sz="2000" dirty="0"/>
          </a:p>
        </p:txBody>
      </p:sp>
      <p:pic>
        <p:nvPicPr>
          <p:cNvPr id="29699" name="Picture 2"/>
          <p:cNvPicPr>
            <a:picLocks noChangeAspect="1" noChangeArrowheads="1"/>
          </p:cNvPicPr>
          <p:nvPr/>
        </p:nvPicPr>
        <p:blipFill>
          <a:blip r:embed="rId2" cstate="print"/>
          <a:srcRect/>
          <a:stretch>
            <a:fillRect/>
          </a:stretch>
        </p:blipFill>
        <p:spPr bwMode="auto">
          <a:xfrm>
            <a:off x="3733800" y="0"/>
            <a:ext cx="5410200" cy="6858000"/>
          </a:xfrm>
          <a:prstGeom prst="rect">
            <a:avLst/>
          </a:prstGeom>
          <a:noFill/>
          <a:ln w="9525">
            <a:noFill/>
            <a:miter lim="800000"/>
            <a:headEnd/>
            <a:tailEnd/>
          </a:ln>
        </p:spPr>
      </p:pic>
      <p:sp>
        <p:nvSpPr>
          <p:cNvPr id="29700" name="Rectangle 3"/>
          <p:cNvSpPr>
            <a:spLocks noChangeArrowheads="1"/>
          </p:cNvSpPr>
          <p:nvPr/>
        </p:nvSpPr>
        <p:spPr bwMode="auto">
          <a:xfrm flipH="1">
            <a:off x="7848600" y="0"/>
            <a:ext cx="1295400" cy="1477963"/>
          </a:xfrm>
          <a:prstGeom prst="rect">
            <a:avLst/>
          </a:prstGeom>
          <a:noFill/>
          <a:ln w="9525">
            <a:noFill/>
            <a:miter lim="800000"/>
            <a:headEnd/>
            <a:tailEnd/>
          </a:ln>
        </p:spPr>
        <p:txBody>
          <a:bodyPr>
            <a:spAutoFit/>
          </a:bodyPr>
          <a:lstStyle/>
          <a:p>
            <a:r>
              <a:rPr lang="en-US" dirty="0"/>
              <a:t>Angle between</a:t>
            </a:r>
          </a:p>
          <a:p>
            <a:r>
              <a:rPr lang="en-US" dirty="0"/>
              <a:t>seat pan and</a:t>
            </a:r>
          </a:p>
          <a:p>
            <a:r>
              <a:rPr lang="en-US" dirty="0"/>
              <a:t>backrest</a:t>
            </a:r>
          </a:p>
        </p:txBody>
      </p:sp>
      <p:sp>
        <p:nvSpPr>
          <p:cNvPr id="29701" name="Rectangle 4"/>
          <p:cNvSpPr>
            <a:spLocks noChangeArrowheads="1"/>
          </p:cNvSpPr>
          <p:nvPr/>
        </p:nvSpPr>
        <p:spPr bwMode="auto">
          <a:xfrm>
            <a:off x="7086600" y="3505200"/>
            <a:ext cx="2057400" cy="369888"/>
          </a:xfrm>
          <a:prstGeom prst="rect">
            <a:avLst/>
          </a:prstGeom>
          <a:noFill/>
          <a:ln w="9525">
            <a:noFill/>
            <a:miter lim="800000"/>
            <a:headEnd/>
            <a:tailEnd/>
          </a:ln>
        </p:spPr>
        <p:txBody>
          <a:bodyPr>
            <a:spAutoFit/>
          </a:bodyPr>
          <a:lstStyle/>
          <a:p>
            <a:r>
              <a:rPr lang="en-US" dirty="0"/>
              <a:t>Seat height</a:t>
            </a:r>
          </a:p>
        </p:txBody>
      </p:sp>
      <p:sp>
        <p:nvSpPr>
          <p:cNvPr id="29702" name="Rectangle 5"/>
          <p:cNvSpPr>
            <a:spLocks noChangeArrowheads="1"/>
          </p:cNvSpPr>
          <p:nvPr/>
        </p:nvSpPr>
        <p:spPr bwMode="auto">
          <a:xfrm>
            <a:off x="3962400" y="838200"/>
            <a:ext cx="1371600" cy="646113"/>
          </a:xfrm>
          <a:prstGeom prst="rect">
            <a:avLst/>
          </a:prstGeom>
          <a:noFill/>
          <a:ln w="9525">
            <a:noFill/>
            <a:miter lim="800000"/>
            <a:headEnd/>
            <a:tailEnd/>
          </a:ln>
        </p:spPr>
        <p:txBody>
          <a:bodyPr>
            <a:spAutoFit/>
          </a:bodyPr>
          <a:lstStyle/>
          <a:p>
            <a:r>
              <a:rPr lang="en-US" dirty="0"/>
              <a:t>Lumbar</a:t>
            </a:r>
          </a:p>
          <a:p>
            <a:r>
              <a:rPr lang="en-US" dirty="0"/>
              <a:t>support</a:t>
            </a:r>
          </a:p>
        </p:txBody>
      </p:sp>
      <p:sp>
        <p:nvSpPr>
          <p:cNvPr id="29703" name="Rectangle 6"/>
          <p:cNvSpPr>
            <a:spLocks noChangeArrowheads="1"/>
          </p:cNvSpPr>
          <p:nvPr/>
        </p:nvSpPr>
        <p:spPr bwMode="auto">
          <a:xfrm>
            <a:off x="3733800" y="1905000"/>
            <a:ext cx="1284289" cy="369332"/>
          </a:xfrm>
          <a:prstGeom prst="rect">
            <a:avLst/>
          </a:prstGeom>
          <a:noFill/>
          <a:ln w="9525">
            <a:noFill/>
            <a:miter lim="800000"/>
            <a:headEnd/>
            <a:tailEnd/>
          </a:ln>
        </p:spPr>
        <p:txBody>
          <a:bodyPr wrap="square">
            <a:spAutoFit/>
          </a:bodyPr>
          <a:lstStyle/>
          <a:p>
            <a:r>
              <a:rPr lang="en-US" dirty="0"/>
              <a:t>Armrest</a:t>
            </a:r>
          </a:p>
        </p:txBody>
      </p:sp>
      <p:sp>
        <p:nvSpPr>
          <p:cNvPr id="29704" name="Rectangle 7"/>
          <p:cNvSpPr>
            <a:spLocks noChangeArrowheads="1"/>
          </p:cNvSpPr>
          <p:nvPr/>
        </p:nvSpPr>
        <p:spPr bwMode="auto">
          <a:xfrm>
            <a:off x="3657600" y="2590800"/>
            <a:ext cx="1066800" cy="369888"/>
          </a:xfrm>
          <a:prstGeom prst="rect">
            <a:avLst/>
          </a:prstGeom>
          <a:noFill/>
          <a:ln w="9525">
            <a:noFill/>
            <a:miter lim="800000"/>
            <a:headEnd/>
            <a:tailEnd/>
          </a:ln>
        </p:spPr>
        <p:txBody>
          <a:bodyPr>
            <a:spAutoFit/>
          </a:bodyPr>
          <a:lstStyle/>
          <a:p>
            <a:r>
              <a:rPr lang="en-US" dirty="0"/>
              <a:t>Seat pan</a:t>
            </a:r>
          </a:p>
        </p:txBody>
      </p:sp>
      <p:sp>
        <p:nvSpPr>
          <p:cNvPr id="29705" name="Rectangle 8"/>
          <p:cNvSpPr>
            <a:spLocks noChangeArrowheads="1"/>
          </p:cNvSpPr>
          <p:nvPr/>
        </p:nvSpPr>
        <p:spPr bwMode="auto">
          <a:xfrm>
            <a:off x="4191000" y="304800"/>
            <a:ext cx="1371600" cy="369888"/>
          </a:xfrm>
          <a:prstGeom prst="rect">
            <a:avLst/>
          </a:prstGeom>
          <a:noFill/>
          <a:ln w="9525">
            <a:noFill/>
            <a:miter lim="800000"/>
            <a:headEnd/>
            <a:tailEnd/>
          </a:ln>
        </p:spPr>
        <p:txBody>
          <a:bodyPr>
            <a:spAutoFit/>
          </a:bodyPr>
          <a:lstStyle/>
          <a:p>
            <a:r>
              <a:rPr lang="en-US" dirty="0"/>
              <a:t>Backrest</a:t>
            </a:r>
          </a:p>
        </p:txBody>
      </p:sp>
      <p:sp>
        <p:nvSpPr>
          <p:cNvPr id="29707" name="Rectangle 10"/>
          <p:cNvSpPr>
            <a:spLocks noChangeArrowheads="1"/>
          </p:cNvSpPr>
          <p:nvPr/>
        </p:nvSpPr>
        <p:spPr bwMode="auto">
          <a:xfrm>
            <a:off x="152400" y="6400800"/>
            <a:ext cx="3200400" cy="461665"/>
          </a:xfrm>
          <a:prstGeom prst="rect">
            <a:avLst/>
          </a:prstGeom>
          <a:noFill/>
          <a:ln w="9525">
            <a:noFill/>
            <a:miter lim="800000"/>
            <a:headEnd/>
            <a:tailEnd/>
          </a:ln>
        </p:spPr>
        <p:txBody>
          <a:bodyPr wrap="square">
            <a:spAutoFit/>
          </a:bodyPr>
          <a:lstStyle/>
          <a:p>
            <a:r>
              <a:rPr lang="en-US" sz="2400" b="1" dirty="0">
                <a:latin typeface="Times New Roman" pitchFamily="18" charset="0"/>
              </a:rPr>
              <a:t>[Chaffin et al., 1999]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2400" b="1" dirty="0" smtClean="0">
                <a:solidFill>
                  <a:srgbClr val="C00000"/>
                </a:solidFill>
              </a:rPr>
              <a:t>QUESTIONS TO ASK ABOUT THE SEATED LEARNING ENVIRONMENT</a:t>
            </a:r>
            <a:endParaRPr lang="en-US" sz="2400" dirty="0">
              <a:solidFill>
                <a:srgbClr val="C00000"/>
              </a:solidFill>
            </a:endParaRPr>
          </a:p>
        </p:txBody>
      </p:sp>
      <p:sp>
        <p:nvSpPr>
          <p:cNvPr id="3" name="Content Placeholder 2"/>
          <p:cNvSpPr>
            <a:spLocks noGrp="1"/>
          </p:cNvSpPr>
          <p:nvPr>
            <p:ph sz="quarter" idx="1"/>
          </p:nvPr>
        </p:nvSpPr>
        <p:spPr>
          <a:xfrm>
            <a:off x="76200" y="762000"/>
            <a:ext cx="9067800" cy="6019800"/>
          </a:xfrm>
        </p:spPr>
        <p:txBody>
          <a:bodyPr>
            <a:normAutofit/>
          </a:bodyPr>
          <a:lstStyle/>
          <a:p>
            <a:pPr>
              <a:buNone/>
            </a:pPr>
            <a:r>
              <a:rPr lang="en-US" sz="2800" b="1" dirty="0" smtClean="0"/>
              <a:t>Questions for the Clinician</a:t>
            </a:r>
          </a:p>
          <a:p>
            <a:pPr algn="just"/>
            <a:r>
              <a:rPr lang="en-US" sz="2800" dirty="0" smtClean="0"/>
              <a:t>Computer work is associated with </a:t>
            </a:r>
          </a:p>
          <a:p>
            <a:pPr algn="just">
              <a:buNone/>
            </a:pPr>
            <a:r>
              <a:rPr lang="en-US" sz="2800" b="1" dirty="0" smtClean="0"/>
              <a:t>upper back and shoulder pain:</a:t>
            </a:r>
          </a:p>
          <a:p>
            <a:pPr algn="just">
              <a:buNone/>
            </a:pPr>
            <a:r>
              <a:rPr lang="en-US" sz="2800" b="1" dirty="0" smtClean="0"/>
              <a:t> </a:t>
            </a:r>
            <a:r>
              <a:rPr lang="en-US" sz="2800" dirty="0" smtClean="0"/>
              <a:t>related to raising the arms</a:t>
            </a:r>
          </a:p>
          <a:p>
            <a:pPr algn="just">
              <a:buNone/>
            </a:pPr>
            <a:r>
              <a:rPr lang="en-US" sz="2800" dirty="0" smtClean="0"/>
              <a:t> to reach a keyboard or mouse, </a:t>
            </a:r>
          </a:p>
          <a:p>
            <a:pPr algn="just">
              <a:buNone/>
            </a:pPr>
            <a:r>
              <a:rPr lang="en-US" sz="2800" b="1" dirty="0" smtClean="0"/>
              <a:t>Back pain: </a:t>
            </a:r>
            <a:r>
              <a:rPr lang="en-US" sz="2800" dirty="0" smtClean="0"/>
              <a:t>extended sitting, </a:t>
            </a:r>
          </a:p>
          <a:p>
            <a:pPr algn="just">
              <a:buNone/>
            </a:pPr>
            <a:r>
              <a:rPr lang="en-US" sz="2800" b="1" dirty="0" smtClean="0"/>
              <a:t>Hand, wrist, and forearm </a:t>
            </a:r>
            <a:r>
              <a:rPr lang="en-US" sz="2800" dirty="0" smtClean="0"/>
              <a:t>disorders::::use of</a:t>
            </a:r>
          </a:p>
          <a:p>
            <a:pPr algn="just">
              <a:buNone/>
            </a:pPr>
            <a:r>
              <a:rPr lang="en-US" sz="2800" dirty="0" smtClean="0"/>
              <a:t> the hand while rotated using mouse or key board</a:t>
            </a:r>
          </a:p>
          <a:p>
            <a:pPr algn="just"/>
            <a:r>
              <a:rPr lang="en-US" sz="2800" b="1" dirty="0" smtClean="0"/>
              <a:t>For Assessment risks: </a:t>
            </a:r>
            <a:r>
              <a:rPr lang="en-US" sz="2800" dirty="0" smtClean="0"/>
              <a:t>ask whether and where the individual has pain, discomfort, or numbness. </a:t>
            </a:r>
          </a:p>
        </p:txBody>
      </p:sp>
      <p:pic>
        <p:nvPicPr>
          <p:cNvPr id="4" name="Picture 3" descr="C:\Users\AYESHA\Desktop\images (20).jpg"/>
          <p:cNvPicPr>
            <a:picLocks noChangeAspect="1" noChangeArrowheads="1"/>
          </p:cNvPicPr>
          <p:nvPr/>
        </p:nvPicPr>
        <p:blipFill>
          <a:blip r:embed="rId2" cstate="print"/>
          <a:srcRect/>
          <a:stretch>
            <a:fillRect/>
          </a:stretch>
        </p:blipFill>
        <p:spPr bwMode="auto">
          <a:xfrm>
            <a:off x="5105400" y="533400"/>
            <a:ext cx="4038600" cy="3124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685800"/>
          </a:xfrm>
        </p:spPr>
        <p:txBody>
          <a:bodyPr>
            <a:normAutofit fontScale="90000"/>
          </a:bodyPr>
          <a:lstStyle/>
          <a:p>
            <a:r>
              <a:rPr lang="en-US" b="1" dirty="0" smtClean="0"/>
              <a:t>Continue………………….</a:t>
            </a:r>
            <a:endParaRPr lang="en-US" b="1" dirty="0"/>
          </a:p>
        </p:txBody>
      </p:sp>
      <p:sp>
        <p:nvSpPr>
          <p:cNvPr id="3" name="Content Placeholder 2"/>
          <p:cNvSpPr>
            <a:spLocks noGrp="1"/>
          </p:cNvSpPr>
          <p:nvPr>
            <p:ph sz="quarter" idx="1"/>
          </p:nvPr>
        </p:nvSpPr>
        <p:spPr>
          <a:xfrm>
            <a:off x="228600" y="685800"/>
            <a:ext cx="8763000" cy="6172200"/>
          </a:xfrm>
        </p:spPr>
        <p:txBody>
          <a:bodyPr>
            <a:noAutofit/>
          </a:bodyPr>
          <a:lstStyle/>
          <a:p>
            <a:pPr algn="ctr"/>
            <a:r>
              <a:rPr lang="en-US" sz="2800" b="1" dirty="0" smtClean="0"/>
              <a:t> The type and location of the symptoms can indicate which aspect of the environment causing the problem in children</a:t>
            </a:r>
            <a:r>
              <a:rPr lang="en-US" sz="2800" dirty="0" smtClean="0"/>
              <a:t>. </a:t>
            </a:r>
          </a:p>
          <a:p>
            <a:pPr algn="just"/>
            <a:r>
              <a:rPr lang="en-US" sz="2800" b="1" dirty="0" smtClean="0"/>
              <a:t>If a child has neck symptoms</a:t>
            </a:r>
            <a:r>
              <a:rPr lang="en-US" sz="2800" dirty="0" smtClean="0"/>
              <a:t>, monitor height must be assessed &amp; seated demands, such as twisting to see the board. </a:t>
            </a:r>
          </a:p>
          <a:p>
            <a:pPr algn="just"/>
            <a:r>
              <a:rPr lang="en-US" sz="2800" b="1" dirty="0" smtClean="0"/>
              <a:t>If shoulder or upper back symptoms, </a:t>
            </a:r>
            <a:r>
              <a:rPr lang="en-US" sz="2800" dirty="0" smtClean="0"/>
              <a:t>the height of the writing surface or keyboard placement could be the cause. </a:t>
            </a:r>
          </a:p>
          <a:p>
            <a:pPr algn="just"/>
            <a:r>
              <a:rPr lang="en-US" sz="2800" b="1" dirty="0" smtClean="0"/>
              <a:t>shoulder symptoms, along </a:t>
            </a:r>
            <a:r>
              <a:rPr lang="en-US" sz="2800" dirty="0" smtClean="0"/>
              <a:t>with those in </a:t>
            </a:r>
            <a:r>
              <a:rPr lang="en-US" sz="2800" b="1" dirty="0" smtClean="0"/>
              <a:t>the forearm, wrist, or hand, </a:t>
            </a:r>
            <a:r>
              <a:rPr lang="en-US" sz="2800" dirty="0" smtClean="0"/>
              <a:t>could indicate a problem with the distance or angle of the surface or computer control devices.(mouse etc) </a:t>
            </a:r>
          </a:p>
          <a:p>
            <a:pPr algn="just"/>
            <a:r>
              <a:rPr lang="en-US" sz="2800" b="1" dirty="0" smtClean="0"/>
              <a:t>Back pain: </a:t>
            </a:r>
            <a:r>
              <a:rPr lang="en-US" sz="2800" dirty="0" smtClean="0"/>
              <a:t>chair and table mismatch, to inadequate back or foot support.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pPr algn="ctr"/>
            <a:r>
              <a:rPr lang="en-US" b="1" dirty="0" smtClean="0">
                <a:solidFill>
                  <a:srgbClr val="FF0000"/>
                </a:solidFill>
              </a:rPr>
              <a:t>Suggestions:</a:t>
            </a:r>
            <a:endParaRPr lang="en-US" b="1" dirty="0">
              <a:solidFill>
                <a:srgbClr val="FF0000"/>
              </a:solidFill>
            </a:endParaRPr>
          </a:p>
        </p:txBody>
      </p:sp>
      <p:sp>
        <p:nvSpPr>
          <p:cNvPr id="3" name="Content Placeholder 2"/>
          <p:cNvSpPr>
            <a:spLocks noGrp="1"/>
          </p:cNvSpPr>
          <p:nvPr>
            <p:ph sz="quarter" idx="1"/>
          </p:nvPr>
        </p:nvSpPr>
        <p:spPr>
          <a:xfrm>
            <a:off x="0" y="838200"/>
            <a:ext cx="8915400" cy="6019800"/>
          </a:xfrm>
        </p:spPr>
        <p:txBody>
          <a:bodyPr>
            <a:normAutofit fontScale="85000" lnSpcReduction="20000"/>
          </a:bodyPr>
          <a:lstStyle/>
          <a:p>
            <a:pPr algn="just"/>
            <a:r>
              <a:rPr lang="en-US" sz="3200" b="1" dirty="0" smtClean="0"/>
              <a:t>Researchers involved in ergonomics with children and youth have suggested following:</a:t>
            </a:r>
          </a:p>
          <a:p>
            <a:pPr marL="514350" indent="-514350" algn="just">
              <a:buFont typeface="+mj-lt"/>
              <a:buAutoNum type="arabicPeriod"/>
            </a:pPr>
            <a:r>
              <a:rPr lang="en-US" sz="3800" dirty="0" smtClean="0"/>
              <a:t>Collect anthropometric data, and apply them to furniture…..</a:t>
            </a:r>
          </a:p>
          <a:p>
            <a:pPr marL="514350" indent="-514350" algn="just">
              <a:buFont typeface="+mj-lt"/>
              <a:buAutoNum type="arabicPeriod"/>
            </a:pPr>
            <a:r>
              <a:rPr lang="en-US" sz="3800" dirty="0" smtClean="0"/>
              <a:t>Conduct epidemiologic studies,.. effect of various learning environments and workstations on children’s health.</a:t>
            </a:r>
          </a:p>
          <a:p>
            <a:pPr marL="514350" indent="-514350" algn="just">
              <a:buFont typeface="+mj-lt"/>
              <a:buAutoNum type="arabicPeriod"/>
            </a:pPr>
            <a:r>
              <a:rPr lang="en-US" sz="3800" dirty="0" smtClean="0"/>
              <a:t>Explore ergonomic issues and  risk factors for MSDs in children.</a:t>
            </a:r>
          </a:p>
          <a:p>
            <a:pPr marL="514350" indent="-514350" algn="just">
              <a:buAutoNum type="arabicPeriod" startAt="4"/>
            </a:pPr>
            <a:r>
              <a:rPr lang="en-US" sz="3800" dirty="0" smtClean="0"/>
              <a:t>Guidelines  for manufacturers.</a:t>
            </a:r>
          </a:p>
          <a:p>
            <a:pPr marL="514350" indent="-514350" algn="just">
              <a:buAutoNum type="arabicPeriod" startAt="4"/>
            </a:pPr>
            <a:r>
              <a:rPr lang="en-US" sz="3800" dirty="0" smtClean="0"/>
              <a:t>Provide education school staff and parents in ergonomic principles and their relevance to furniture and work habits…</a:t>
            </a:r>
            <a:endParaRPr lang="en-US" sz="3600" dirty="0" smtClean="0"/>
          </a:p>
          <a:p>
            <a:pPr marL="514350" indent="-514350" algn="just">
              <a:buAutoNum type="arabicPeriod" startAt="4"/>
            </a:pPr>
            <a:endParaRPr lang="en-US" sz="3600" dirty="0" smtClean="0"/>
          </a:p>
          <a:p>
            <a:pPr marL="514350" indent="-514350" algn="just">
              <a:buFont typeface="+mj-lt"/>
              <a:buAutoNum type="arabicPeriod"/>
            </a:pPr>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YESHA\Desktop\03_02_12_pg2a.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038600"/>
            <a:ext cx="6400800" cy="762000"/>
          </a:xfrm>
        </p:spPr>
        <p:txBody>
          <a:bodyPr>
            <a:normAutofit/>
          </a:bodyPr>
          <a:lstStyle/>
          <a:p>
            <a:r>
              <a:rPr lang="en-US" dirty="0" smtClean="0"/>
              <a:t>DR.AYESHA </a:t>
            </a:r>
          </a:p>
        </p:txBody>
      </p:sp>
      <p:sp>
        <p:nvSpPr>
          <p:cNvPr id="2" name="Title 1"/>
          <p:cNvSpPr>
            <a:spLocks noGrp="1"/>
          </p:cNvSpPr>
          <p:nvPr>
            <p:ph type="ctrTitle"/>
          </p:nvPr>
        </p:nvSpPr>
        <p:spPr>
          <a:xfrm>
            <a:off x="685800" y="1600201"/>
            <a:ext cx="7772400" cy="2000250"/>
          </a:xfrm>
        </p:spPr>
        <p:txBody>
          <a:bodyPr>
            <a:normAutofit/>
          </a:bodyPr>
          <a:lstStyle/>
          <a:p>
            <a:r>
              <a:rPr lang="en-US" b="1" dirty="0" smtClean="0"/>
              <a:t>Ergonomics for Children and</a:t>
            </a:r>
            <a:br>
              <a:rPr lang="en-US" b="1" dirty="0" smtClean="0"/>
            </a:br>
            <a:r>
              <a:rPr lang="en-US" b="1" dirty="0" smtClean="0"/>
              <a:t>Youth in the Educational</a:t>
            </a:r>
            <a:br>
              <a:rPr lang="en-US" b="1" dirty="0" smtClean="0"/>
            </a:br>
            <a:r>
              <a:rPr lang="en-US" b="1" dirty="0" smtClean="0"/>
              <a:t>Environment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382000" cy="487362"/>
          </a:xfrm>
        </p:spPr>
        <p:txBody>
          <a:bodyPr>
            <a:normAutofit fontScale="90000"/>
          </a:bodyPr>
          <a:lstStyle/>
          <a:p>
            <a:r>
              <a:rPr lang="en-US" sz="2800" b="1" dirty="0" smtClean="0">
                <a:solidFill>
                  <a:srgbClr val="FF0000"/>
                </a:solidFill>
              </a:rPr>
              <a:t>Musculoskeletal Symptoms and Complaints</a:t>
            </a:r>
            <a:endParaRPr lang="en-US" sz="2800" dirty="0">
              <a:solidFill>
                <a:srgbClr val="FF0000"/>
              </a:solidFill>
            </a:endParaRPr>
          </a:p>
        </p:txBody>
      </p:sp>
      <p:sp>
        <p:nvSpPr>
          <p:cNvPr id="3" name="Content Placeholder 2"/>
          <p:cNvSpPr>
            <a:spLocks noGrp="1"/>
          </p:cNvSpPr>
          <p:nvPr>
            <p:ph sz="quarter" idx="1"/>
          </p:nvPr>
        </p:nvSpPr>
        <p:spPr>
          <a:xfrm>
            <a:off x="152400" y="533400"/>
            <a:ext cx="5410200" cy="6324600"/>
          </a:xfrm>
        </p:spPr>
        <p:txBody>
          <a:bodyPr>
            <a:noAutofit/>
          </a:bodyPr>
          <a:lstStyle/>
          <a:p>
            <a:pPr algn="just"/>
            <a:r>
              <a:rPr lang="en-US" sz="2800" dirty="0" smtClean="0"/>
              <a:t>References to children’s </a:t>
            </a:r>
            <a:r>
              <a:rPr lang="en-US" sz="2800" b="1" dirty="0" smtClean="0"/>
              <a:t>schoolbags, </a:t>
            </a:r>
            <a:r>
              <a:rPr lang="en-US" sz="2800" dirty="0" smtClean="0"/>
              <a:t>The American Occupational Therapy Association (AOTA),   The American Physical Therapy Association (APTA) revealed a wide range of symptoms and complaints associated with backpacks.</a:t>
            </a:r>
          </a:p>
          <a:p>
            <a:pPr algn="just"/>
            <a:r>
              <a:rPr lang="en-US" sz="2800" dirty="0" smtClean="0"/>
              <a:t>Children report discomfort, aches, and pain in their neck, shoulders, and back.</a:t>
            </a:r>
          </a:p>
          <a:p>
            <a:pPr algn="just"/>
            <a:r>
              <a:rPr lang="en-US" sz="2800" dirty="0" smtClean="0"/>
              <a:t>Muscle weakness, tingling in the arms, </a:t>
            </a:r>
            <a:r>
              <a:rPr lang="en-US" sz="2800" b="1" dirty="0" smtClean="0"/>
              <a:t>stooped posture</a:t>
            </a:r>
            <a:r>
              <a:rPr lang="en-US" sz="2800" dirty="0" smtClean="0"/>
              <a:t>, and headaches have also been reported as associated with carrying a heavy schoolbag. </a:t>
            </a:r>
          </a:p>
        </p:txBody>
      </p:sp>
      <p:pic>
        <p:nvPicPr>
          <p:cNvPr id="1026" name="Picture 2" descr="C:\Users\AYESHA\Desktop\images (21).jpg"/>
          <p:cNvPicPr>
            <a:picLocks noChangeAspect="1" noChangeArrowheads="1"/>
          </p:cNvPicPr>
          <p:nvPr/>
        </p:nvPicPr>
        <p:blipFill>
          <a:blip r:embed="rId2" cstate="print"/>
          <a:srcRect/>
          <a:stretch>
            <a:fillRect/>
          </a:stretch>
        </p:blipFill>
        <p:spPr bwMode="auto">
          <a:xfrm>
            <a:off x="5562600" y="533400"/>
            <a:ext cx="3581400" cy="3048000"/>
          </a:xfrm>
          <a:prstGeom prst="rect">
            <a:avLst/>
          </a:prstGeom>
          <a:noFill/>
        </p:spPr>
      </p:pic>
      <p:pic>
        <p:nvPicPr>
          <p:cNvPr id="1027" name="Picture 3" descr="C:\Users\AYESHA\Desktop\images (23).jpg"/>
          <p:cNvPicPr>
            <a:picLocks noChangeAspect="1" noChangeArrowheads="1"/>
          </p:cNvPicPr>
          <p:nvPr/>
        </p:nvPicPr>
        <p:blipFill>
          <a:blip r:embed="rId3" cstate="print"/>
          <a:srcRect/>
          <a:stretch>
            <a:fillRect/>
          </a:stretch>
        </p:blipFill>
        <p:spPr bwMode="auto">
          <a:xfrm>
            <a:off x="5943600" y="3505201"/>
            <a:ext cx="32004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772400" cy="609600"/>
          </a:xfrm>
        </p:spPr>
        <p:txBody>
          <a:bodyPr>
            <a:normAutofit/>
          </a:bodyPr>
          <a:lstStyle/>
          <a:p>
            <a:r>
              <a:rPr lang="en-US" sz="2800" b="1" dirty="0" smtClean="0"/>
              <a:t>Main Concerns and Causes for the Complaints</a:t>
            </a:r>
            <a:endParaRPr lang="en-US" sz="2800" dirty="0"/>
          </a:p>
        </p:txBody>
      </p:sp>
      <p:sp>
        <p:nvSpPr>
          <p:cNvPr id="3" name="Content Placeholder 2"/>
          <p:cNvSpPr>
            <a:spLocks noGrp="1"/>
          </p:cNvSpPr>
          <p:nvPr>
            <p:ph sz="quarter" idx="1"/>
          </p:nvPr>
        </p:nvSpPr>
        <p:spPr>
          <a:xfrm>
            <a:off x="0" y="533400"/>
            <a:ext cx="5638800" cy="6019800"/>
          </a:xfrm>
        </p:spPr>
        <p:txBody>
          <a:bodyPr>
            <a:noAutofit/>
          </a:bodyPr>
          <a:lstStyle/>
          <a:p>
            <a:pPr algn="just"/>
            <a:r>
              <a:rPr lang="en-US" sz="3200" dirty="0" smtClean="0"/>
              <a:t>Earlier recommendations for backpack limit weight to 10% to 15% of body weigh. But carried an average of 22% of their body weight.</a:t>
            </a:r>
          </a:p>
          <a:p>
            <a:pPr algn="just"/>
            <a:r>
              <a:rPr lang="en-US" sz="3200" dirty="0" smtClean="0"/>
              <a:t>There is significantly increased flexion of the trunk in relation to the pelvis and extension of the head in relation to the trunk, as well as increased </a:t>
            </a:r>
            <a:r>
              <a:rPr lang="en-US" sz="3200" dirty="0" err="1" smtClean="0"/>
              <a:t>anteroposterior</a:t>
            </a:r>
            <a:r>
              <a:rPr lang="en-US" sz="3200" dirty="0" smtClean="0"/>
              <a:t> range of COP. </a:t>
            </a:r>
          </a:p>
          <a:p>
            <a:pPr algn="just"/>
            <a:endParaRPr lang="en-US" sz="3200" dirty="0"/>
          </a:p>
        </p:txBody>
      </p:sp>
      <p:pic>
        <p:nvPicPr>
          <p:cNvPr id="3074" name="Picture 2" descr="C:\Users\AYESHA\Desktop\images (2).jpg"/>
          <p:cNvPicPr>
            <a:picLocks noChangeAspect="1" noChangeArrowheads="1"/>
          </p:cNvPicPr>
          <p:nvPr/>
        </p:nvPicPr>
        <p:blipFill>
          <a:blip r:embed="rId2" cstate="print"/>
          <a:srcRect/>
          <a:stretch>
            <a:fillRect/>
          </a:stretch>
        </p:blipFill>
        <p:spPr bwMode="auto">
          <a:xfrm>
            <a:off x="5638800" y="609600"/>
            <a:ext cx="3505201" cy="3657600"/>
          </a:xfrm>
          <a:prstGeom prst="rect">
            <a:avLst/>
          </a:prstGeom>
          <a:noFill/>
        </p:spPr>
      </p:pic>
      <p:pic>
        <p:nvPicPr>
          <p:cNvPr id="3075" name="Picture 3" descr="C:\Users\AYESHA\Desktop\images.jpg"/>
          <p:cNvPicPr>
            <a:picLocks noChangeAspect="1" noChangeArrowheads="1"/>
          </p:cNvPicPr>
          <p:nvPr/>
        </p:nvPicPr>
        <p:blipFill>
          <a:blip r:embed="rId3" cstate="print"/>
          <a:srcRect/>
          <a:stretch>
            <a:fillRect/>
          </a:stretch>
        </p:blipFill>
        <p:spPr bwMode="auto">
          <a:xfrm>
            <a:off x="5791200" y="4267200"/>
            <a:ext cx="2895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2209800"/>
          </a:xfrm>
        </p:spPr>
        <p:txBody>
          <a:bodyPr>
            <a:noAutofit/>
          </a:bodyPr>
          <a:lstStyle/>
          <a:p>
            <a:r>
              <a:rPr lang="en-US" sz="2800" b="1" dirty="0" smtClean="0">
                <a:solidFill>
                  <a:schemeClr val="tx1"/>
                </a:solidFill>
              </a:rPr>
              <a:t>short run effects</a:t>
            </a:r>
            <a:r>
              <a:rPr lang="en-US" sz="2800" dirty="0" smtClean="0">
                <a:solidFill>
                  <a:schemeClr val="tx1"/>
                </a:solidFill>
              </a:rPr>
              <a:t>;(fatigue, irritation, injury)  </a:t>
            </a:r>
            <a:br>
              <a:rPr lang="en-US" sz="2800" dirty="0" smtClean="0">
                <a:solidFill>
                  <a:schemeClr val="tx1"/>
                </a:solidFill>
              </a:rPr>
            </a:br>
            <a:r>
              <a:rPr lang="en-US" sz="2800" dirty="0" smtClean="0">
                <a:solidFill>
                  <a:schemeClr val="tx1"/>
                </a:solidFill>
              </a:rPr>
              <a:t> </a:t>
            </a:r>
            <a:r>
              <a:rPr lang="en-US" sz="2800" b="1" dirty="0" smtClean="0">
                <a:solidFill>
                  <a:schemeClr val="tx1"/>
                </a:solidFill>
              </a:rPr>
              <a:t>long-term</a:t>
            </a:r>
            <a:r>
              <a:rPr lang="en-US" sz="2800" dirty="0" smtClean="0">
                <a:solidFill>
                  <a:schemeClr val="tx1"/>
                </a:solidFill>
              </a:rPr>
              <a:t>:: postural deformities on the spine. (</a:t>
            </a:r>
            <a:r>
              <a:rPr lang="en-US" sz="2800" dirty="0" err="1" smtClean="0">
                <a:solidFill>
                  <a:schemeClr val="tx1"/>
                </a:solidFill>
              </a:rPr>
              <a:t>kyphotic</a:t>
            </a:r>
            <a:r>
              <a:rPr lang="en-US" sz="2800" dirty="0" smtClean="0">
                <a:solidFill>
                  <a:schemeClr val="tx1"/>
                </a:solidFill>
              </a:rPr>
              <a:t>, </a:t>
            </a:r>
            <a:r>
              <a:rPr lang="en-US" sz="2800" dirty="0" err="1" smtClean="0">
                <a:solidFill>
                  <a:schemeClr val="tx1"/>
                </a:solidFill>
              </a:rPr>
              <a:t>lordotic</a:t>
            </a:r>
            <a:r>
              <a:rPr lang="en-US" sz="2800" dirty="0" smtClean="0">
                <a:solidFill>
                  <a:schemeClr val="tx1"/>
                </a:solidFill>
              </a:rPr>
              <a:t>, scoliosis &amp; Forward head deformity)</a:t>
            </a:r>
            <a:br>
              <a:rPr lang="en-US" sz="2800" dirty="0" smtClean="0">
                <a:solidFill>
                  <a:schemeClr val="tx1"/>
                </a:solidFill>
              </a:rPr>
            </a:br>
            <a:r>
              <a:rPr lang="en-US" sz="2800" b="1" dirty="0" smtClean="0">
                <a:solidFill>
                  <a:schemeClr val="tx1"/>
                </a:solidFill>
              </a:rPr>
              <a:t>affect balance </a:t>
            </a:r>
            <a:r>
              <a:rPr lang="en-US" sz="2800" dirty="0" smtClean="0">
                <a:solidFill>
                  <a:schemeClr val="tx1"/>
                </a:solidFill>
              </a:rPr>
              <a:t>in </a:t>
            </a:r>
            <a:r>
              <a:rPr lang="en-US" sz="2800" dirty="0" err="1" smtClean="0">
                <a:solidFill>
                  <a:schemeClr val="tx1"/>
                </a:solidFill>
              </a:rPr>
              <a:t>anteroposterior</a:t>
            </a:r>
            <a:r>
              <a:rPr lang="en-US" sz="2800" dirty="0" smtClean="0">
                <a:solidFill>
                  <a:schemeClr val="tx1"/>
                </a:solidFill>
              </a:rPr>
              <a:t> &amp;  </a:t>
            </a:r>
            <a:r>
              <a:rPr lang="en-US" sz="2800" dirty="0" err="1" smtClean="0">
                <a:solidFill>
                  <a:schemeClr val="tx1"/>
                </a:solidFill>
              </a:rPr>
              <a:t>medio</a:t>
            </a:r>
            <a:r>
              <a:rPr lang="en-US" sz="2800" dirty="0" smtClean="0">
                <a:solidFill>
                  <a:schemeClr val="tx1"/>
                </a:solidFill>
              </a:rPr>
              <a:t>-lateral direction, </a:t>
            </a:r>
            <a:endParaRPr lang="en-US" sz="2800" dirty="0">
              <a:solidFill>
                <a:schemeClr val="tx1"/>
              </a:solidFill>
            </a:endParaRPr>
          </a:p>
        </p:txBody>
      </p:sp>
      <p:pic>
        <p:nvPicPr>
          <p:cNvPr id="4" name="Picture 5" descr="C:\Users\AYESHA\Desktop\images (17).jpg"/>
          <p:cNvPicPr>
            <a:picLocks noChangeAspect="1" noChangeArrowheads="1"/>
          </p:cNvPicPr>
          <p:nvPr/>
        </p:nvPicPr>
        <p:blipFill>
          <a:blip r:embed="rId2" cstate="print"/>
          <a:srcRect/>
          <a:stretch>
            <a:fillRect/>
          </a:stretch>
        </p:blipFill>
        <p:spPr bwMode="auto">
          <a:xfrm>
            <a:off x="152400" y="2209800"/>
            <a:ext cx="8534400" cy="457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C:\Users\AYESHA\Desktop\download.jpg"/>
          <p:cNvPicPr>
            <a:picLocks noChangeAspect="1" noChangeArrowheads="1"/>
          </p:cNvPicPr>
          <p:nvPr/>
        </p:nvPicPr>
        <p:blipFill>
          <a:blip r:embed="rId2" cstate="print"/>
          <a:srcRect/>
          <a:stretch>
            <a:fillRect/>
          </a:stretch>
        </p:blipFill>
        <p:spPr bwMode="auto">
          <a:xfrm>
            <a:off x="1" y="304800"/>
            <a:ext cx="5967412" cy="3914775"/>
          </a:xfrm>
          <a:prstGeom prst="rect">
            <a:avLst/>
          </a:prstGeom>
          <a:noFill/>
        </p:spPr>
      </p:pic>
      <p:pic>
        <p:nvPicPr>
          <p:cNvPr id="1027" name="Picture 3" descr="C:\Users\AYESHA\Desktop\images (4).jpg"/>
          <p:cNvPicPr>
            <a:picLocks noChangeAspect="1" noChangeArrowheads="1"/>
          </p:cNvPicPr>
          <p:nvPr/>
        </p:nvPicPr>
        <p:blipFill>
          <a:blip r:embed="rId3" cstate="print"/>
          <a:srcRect/>
          <a:stretch>
            <a:fillRect/>
          </a:stretch>
        </p:blipFill>
        <p:spPr bwMode="auto">
          <a:xfrm>
            <a:off x="6096000" y="228600"/>
            <a:ext cx="2743200" cy="5791200"/>
          </a:xfrm>
          <a:prstGeom prst="rect">
            <a:avLst/>
          </a:prstGeom>
          <a:noFill/>
        </p:spPr>
      </p:pic>
      <p:pic>
        <p:nvPicPr>
          <p:cNvPr id="1028" name="Picture 4" descr="C:\Users\AYESHA\Desktop\images (5).jpg"/>
          <p:cNvPicPr>
            <a:picLocks noChangeAspect="1" noChangeArrowheads="1"/>
          </p:cNvPicPr>
          <p:nvPr/>
        </p:nvPicPr>
        <p:blipFill>
          <a:blip r:embed="rId4" cstate="print"/>
          <a:srcRect/>
          <a:stretch>
            <a:fillRect/>
          </a:stretch>
        </p:blipFill>
        <p:spPr bwMode="auto">
          <a:xfrm>
            <a:off x="152400" y="4267200"/>
            <a:ext cx="5334000" cy="2514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AYESHA\Desktop\images (7).jpg"/>
          <p:cNvPicPr>
            <a:picLocks noChangeAspect="1" noChangeArrowheads="1"/>
          </p:cNvPicPr>
          <p:nvPr/>
        </p:nvPicPr>
        <p:blipFill>
          <a:blip r:embed="rId2" cstate="print"/>
          <a:srcRect/>
          <a:stretch>
            <a:fillRect/>
          </a:stretch>
        </p:blipFill>
        <p:spPr bwMode="auto">
          <a:xfrm>
            <a:off x="4800600" y="3200400"/>
            <a:ext cx="4114800" cy="3505200"/>
          </a:xfrm>
          <a:prstGeom prst="rect">
            <a:avLst/>
          </a:prstGeom>
          <a:noFill/>
        </p:spPr>
      </p:pic>
      <p:pic>
        <p:nvPicPr>
          <p:cNvPr id="2051" name="Picture 3" descr="C:\Users\AYESHA\Desktop\images (8).jpg"/>
          <p:cNvPicPr>
            <a:picLocks noChangeAspect="1" noChangeArrowheads="1"/>
          </p:cNvPicPr>
          <p:nvPr/>
        </p:nvPicPr>
        <p:blipFill>
          <a:blip r:embed="rId3" cstate="print"/>
          <a:srcRect/>
          <a:stretch>
            <a:fillRect/>
          </a:stretch>
        </p:blipFill>
        <p:spPr bwMode="auto">
          <a:xfrm>
            <a:off x="0" y="0"/>
            <a:ext cx="3048000" cy="3124200"/>
          </a:xfrm>
          <a:prstGeom prst="rect">
            <a:avLst/>
          </a:prstGeom>
          <a:noFill/>
        </p:spPr>
      </p:pic>
      <p:pic>
        <p:nvPicPr>
          <p:cNvPr id="2052" name="Picture 4" descr="C:\Users\AYESHA\Desktop\images (10).jpg"/>
          <p:cNvPicPr>
            <a:picLocks noChangeAspect="1" noChangeArrowheads="1"/>
          </p:cNvPicPr>
          <p:nvPr/>
        </p:nvPicPr>
        <p:blipFill>
          <a:blip r:embed="rId4" cstate="print"/>
          <a:srcRect/>
          <a:stretch>
            <a:fillRect/>
          </a:stretch>
        </p:blipFill>
        <p:spPr bwMode="auto">
          <a:xfrm>
            <a:off x="3124200" y="0"/>
            <a:ext cx="2667000" cy="3200400"/>
          </a:xfrm>
          <a:prstGeom prst="rect">
            <a:avLst/>
          </a:prstGeom>
          <a:noFill/>
        </p:spPr>
      </p:pic>
      <p:pic>
        <p:nvPicPr>
          <p:cNvPr id="2054" name="Picture 6" descr="C:\Users\AYESHA\Desktop\images (4).jpg"/>
          <p:cNvPicPr>
            <a:picLocks noChangeAspect="1" noChangeArrowheads="1"/>
          </p:cNvPicPr>
          <p:nvPr/>
        </p:nvPicPr>
        <p:blipFill>
          <a:blip r:embed="rId5" cstate="print"/>
          <a:srcRect/>
          <a:stretch>
            <a:fillRect/>
          </a:stretch>
        </p:blipFill>
        <p:spPr bwMode="auto">
          <a:xfrm>
            <a:off x="5943600" y="0"/>
            <a:ext cx="3200400" cy="3124200"/>
          </a:xfrm>
          <a:prstGeom prst="rect">
            <a:avLst/>
          </a:prstGeom>
          <a:noFill/>
        </p:spPr>
      </p:pic>
      <p:pic>
        <p:nvPicPr>
          <p:cNvPr id="2055" name="Picture 7" descr="C:\Users\AYESHA\Desktop\images (3).jpg"/>
          <p:cNvPicPr>
            <a:picLocks noGrp="1" noChangeAspect="1" noChangeArrowheads="1"/>
          </p:cNvPicPr>
          <p:nvPr>
            <p:ph sz="quarter" idx="1"/>
          </p:nvPr>
        </p:nvPicPr>
        <p:blipFill>
          <a:blip r:embed="rId6" cstate="print"/>
          <a:srcRect/>
          <a:stretch>
            <a:fillRect/>
          </a:stretch>
        </p:blipFill>
        <p:spPr bwMode="auto">
          <a:xfrm>
            <a:off x="228600" y="3276600"/>
            <a:ext cx="4267200" cy="3581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563562"/>
          </a:xfrm>
        </p:spPr>
        <p:txBody>
          <a:bodyPr>
            <a:normAutofit fontScale="90000"/>
          </a:bodyPr>
          <a:lstStyle/>
          <a:p>
            <a:r>
              <a:rPr lang="en-US" b="1" dirty="0" smtClean="0"/>
              <a:t>Continue…………………</a:t>
            </a:r>
            <a:endParaRPr lang="en-US" b="1" dirty="0"/>
          </a:p>
        </p:txBody>
      </p:sp>
      <p:sp>
        <p:nvSpPr>
          <p:cNvPr id="3" name="Content Placeholder 2"/>
          <p:cNvSpPr>
            <a:spLocks noGrp="1"/>
          </p:cNvSpPr>
          <p:nvPr>
            <p:ph sz="quarter" idx="1"/>
          </p:nvPr>
        </p:nvSpPr>
        <p:spPr>
          <a:xfrm>
            <a:off x="152400" y="457200"/>
            <a:ext cx="5334000" cy="6400800"/>
          </a:xfrm>
        </p:spPr>
        <p:txBody>
          <a:bodyPr>
            <a:normAutofit lnSpcReduction="10000"/>
          </a:bodyPr>
          <a:lstStyle/>
          <a:p>
            <a:pPr algn="just"/>
            <a:r>
              <a:rPr lang="en-US" sz="3200" b="1" dirty="0" smtClean="0"/>
              <a:t>The way the backpack </a:t>
            </a:r>
            <a:r>
              <a:rPr lang="en-US" sz="3200" dirty="0" smtClean="0"/>
              <a:t>is worn and its impact on posture reported a correlation between positioning of the bag and the posture.</a:t>
            </a:r>
          </a:p>
          <a:p>
            <a:pPr algn="just"/>
            <a:r>
              <a:rPr lang="en-US" sz="3200" dirty="0" smtClean="0"/>
              <a:t>Positioning the bag higher has  largest negative effect on posture, &amp; development of the spine. </a:t>
            </a:r>
          </a:p>
          <a:p>
            <a:pPr algn="just"/>
            <a:r>
              <a:rPr lang="en-US" sz="3200" b="1" dirty="0" smtClean="0">
                <a:solidFill>
                  <a:srgbClr val="002060"/>
                </a:solidFill>
              </a:rPr>
              <a:t>Positioning the bag on the lower spine, close to the body’s center of gravity, has the least effect on posture.</a:t>
            </a:r>
          </a:p>
          <a:p>
            <a:pPr algn="just"/>
            <a:endParaRPr lang="en-US" sz="3200" dirty="0" smtClean="0"/>
          </a:p>
          <a:p>
            <a:endParaRPr lang="en-US" sz="3200" dirty="0"/>
          </a:p>
        </p:txBody>
      </p:sp>
      <p:sp>
        <p:nvSpPr>
          <p:cNvPr id="4100" name="AutoShape 4" descr="data:image/jpeg;base64,/9j/4AAQSkZJRgABAQAAAQABAAD/2wCEAAkGBxQSEBQUEhQSFhQUFxgXFRUXFRcYFhYVFxkXGBgYGBYYHCggGB0nHRoVIzIhJSksLi4uFx8zODMsNygtLisBCgoKDg0OGhAQGiwkHCUsLCwsLCwsLCwsLCwsLCwsLSwsLCwsLCwsLCwsLCwsLCw3LCwsLCwsLCwsNys3Nzc3LP/AABEIAOEA4QMBIgACEQEDEQH/xAAcAAEAAgIDAQAAAAAAAAAAAAAABgcEBQEDCAL/xABHEAABAwIDBAcDBwgKAwEAAAABAAIDBBEFEiEGBzFBEyJRYXGBkTKhsRRCUnKSwdEjM0NigqKywhUkNVNzdIPh8PElo7MW/8QAGAEBAAMBAAAAAAAAAAAAAAAAAAECAwT/xAAiEQEBAAIDAAIDAQEBAAAAAAAAAQIRAyExEkETMlEiIwT/2gAMAwEAAhEDEQA/ALxREQEREBERAREQEWsxnHqekYXTytZYXy6l5HDRjbuOvco1PvNphbo46iTMbCzWtH7zgezkq3KT1MlqcIofh28Ole5zJc8Lm/TGYHwLL8O9SqlqmSsD43Ne13BzSCD5hTMpfCyx3IiKUCIiAiIgIix6yujibmlexje1zg0e9BkItLBtXRPBLamHqmxu7Lr+1a/itrBO17Q5jmuaeBaQQfMKNw07URFIIiICIiAiIgIiICIiAiIgLAxurdFTyPZbOGnLfhmOgv2i/wAFnqObfZhQTSNF+haZS36TWAkj0ufJVy3q6Tj72pvaCpcZrTuLpXZS57nC555Ty4W0AsL8l2GmzEHNlc2xFraHwvY8uwrVV+MtqQXGI3PMOubjgfSy+aapDQ3M0m/Vtw9/Jctxv366N/xu5qV4fny3ubm3PkfAjrKebqjl6aM6cHBnI8i4Dkbg38Qok2sApbg3uNL9vMeSlG7AmSeaTk2NrfNxv/L704rflDP9VkIiLscwiIgIi+ZHWBPYCUFe7f7cPhzwUhAe0WfNo7I6+rWtIILhpcm9r8L8K5nlnkka97nynRxdI4m+vAX0aR2dhXbtPRPys6E5iS8uLud8tr8P1lraGueBlIDXN0IHvK5LlcptvMZj027oeuZA3jxbYX4ciOd76ajgpjuyq+imdEbhso6g5Zh2jkSNbjsI7FFsCqg82zhw0HCxW4wCf+uRDgWzNF9NQXD8VTHKzJfKS4rgREXc5RERAREQEREBERAREQEREBavaaR7aOcxMzv6N1m6cxYnXjYXNudrLaLhwuDdB5pwiojYxoaANPXzXXjZzvZ9EG+nHNbS/cs3a7ZWpgr5oqSkqXxF+aMtjJZleAbBwGWwJItyssSnpJ4pTFVxOje2zsjrXyu4HQ2tofQrnyx126sc5emyom3py0g3a8OFuJDtCP8Anarg3fYEaWkbn/Oy9d/cPmt8h7yVBsLZGx0UtgRG4Et+k3gRbwJt5K3KeZr2Nc03a4Ag9oPBOHVtqnNLNR2IiLoYCIiAvlzbix56L6RB533oYHNTYiGte409QC6EZjZuUNEjSO4kHwcFgswtjW5g5xcOP3hWXvmwKSSFlXFneafR8bQNI3XL3jmTcNuBfQdyqWmxYW1NwVjnj/G+Fmu3fgD3Nc17TfK91hzy31B+KsLYyhE1fG5oOVl5HeAAy3781lDcBlje/NfQ/FWHsrXx0kzibdHKBcjiwjn9U8/ALLr5dtbjbjdLLRfEcocLtII7jdfa63GIiICIiAiIgIiICIiAiIgIiIOLKod71TG6sgjga+Ssaw52NsGiIm7OkedGkHNbuce0Kzdo8ajoqWWolPUjaTbm53BrG95NgPFU5gLnmd0tRbp6j8rKf1ncGjsa0ANA7lGXiZdPrDMGxO2ZjaLT5jw43HYXG/xW4wDbw08zoqyEwPYx14maseRctMQva5OnG3WJvobTbCHDor9yrPb1rX2kI6zJBlPOztCPDh6LOdQtqZUe86M36WCZg5Fpa/TvFxY+F1t9ltqX1r3uFP0dMB+TldNGXvfexaYWkllu8qnmuWHUUwBL23D2lpa4cW2I1BWePLftnMnpVFGNitrG1zSwtc2aJkZkBtZxcCMzLHhdruNuSk66JdriIikcEKv6XdDh7Z3zPEsuZxcInvAibck5crAMwHCxJVgrgoKO3k7MigqGPpGN6OouG07NCyRoGYtbyjIsSeDST9ILEwXAcTlId08VNbk2NsrvMu0v4Gy3e3OKB2KvPzYWshHZexkcR5vA8WLb4Ni7Q4XPFZ2Ta3yutPvDcYno5WCrLHB1mGWNpa1/Zmj1yPGtrEg6jQkBWJBM17WuaQ5rgHNcNQWkXBB5hQzHMHFVG7IfaaQW3t4OafmuBsQe5RXZjbGrw+N9LV0znujkPRuzFjTEddLg3FybW4A25KZlJO1auFFVGP7zKh0dqWJkTr6vkPSWHc0WF/EqSUe8qgIja+V4e6wdeGRoa7S+Y2LWjvuR3qZnjftG4maL5jkBAIIIIuCDcEHgQea+lZIiIgIiICIiAiIgIiIKq3rVnS4hRUhPUjaaqRvJxuWRA+Yk071psUaWSxPHaWk+PWHpZ3qvreE8jHx/l4R5ZpfvWXiLQ6Anm0td7wD7iVTIS/Z6S8ar7bxuUEfSkb95+5S7ZzE42tIc9otx14eKg286ua4xGNwcDMBcG40a/wD2VT6a6MaL6cy4IPMWXxGdF2XXMyZ2xWKGmroJSbNeegl7MklgPsyBnldX6vM03sP8Xeuc2XoLZHFflVFDMfac2z/rtJa/94FdHFetL4twiItlhcONguVh4xLlp5nDi2N59GkoKPiaKhksj7kTvleXD2m9JI57HN8LjTsFlGJ62opHWfZ7OT2XIt3gi7T4qQ7G5mQ5ZGuDRYNuDqALXUtZRwPb+UygHtKz3E6v8avZDbIOA61x4qYY3URz07uo2R9rsbfLc8uvY5fGyrnE9low/NSvLXdtjlPc4c/Ee9ZmF4bUseXunadAA3KQAByvfxWeeU1004+K29zpp7n2XsLHj2mE3I87DMO9dEjAALdvxuPiQpdVMbIHCQC44EH4FRSYaOHZf1H/AEsJltTm4fx976qxd02OSSPmppZC5sUcboAQ24YMzXi4AJAOTjdWUqG2LrhBiVM8mwe50LvCUdX94NV8rr47uKQREWiRERAREQEREBERBSW9U5Mdhd9Omj9RLMD7iPVbGGIPY5h1a4WPgV1b7MI6epgLTlkERyOvaxDzpfs1UR2W2yMcghrQQ4EN6S2oPDrtH8Q/3VKJLsz1GOY7kS0jvaSD8FD9s6VsT4gwWMlQ97u8hth7iFP6WEOL5AAM7ibff48FCNuiM9M4cOleP3R+C5+O/wC66+af8Y6WVDe2yyGu9O1a22vmsqSTq2UWODT4lPVf4u/iKtnc3V5qWaI/o5bj6sjQf4g71VRvPUf+1+KsncqT0lX2ZYvW8i04/UxaqIi6FxVTvSx2WOthiBlEIZd7bARuLuDy+/AcLHmNFayge87Y51axssLGvljFsmgL9RZwLjlJYC4gOFjdVym4tjdVApcZa0XJ07lq5Nt4tWgPLhpwWu3jbJVVBBTySOOWW7CM+ZzXAZgHWGUG19GkjqqO7NYBJUHMw6X9/es5xT7aXmv0lP8A+gqJDaJlh3uYPvWBj+L1NOWCbQyC7cj8wsDbXvUswrYaYC4d8Fod4mCyA04eCLOeL+IafuU/HFS8mTR0+0sgHMnlc6Dy5rIwCrc5xa4k3vr4rGjwQcLrcYbQtiF+azyuOulM87l67J9WNNyDdpuOINrXB7V6B2Txb5XRxTG2ZzbP7pG9V/vB9V5/l9k91/cbhWVuZxA/1inJ0BbKwePVf8GeqnivelMVnIuLouhdyiIgIiICIiAiIgpvfFXVLMQgEMTXt+T3uQdXGR+YXDhwAZ6qGyU1RPJG+opI2hpb+UFwQAdP0muvaCrI3rSsZVUznua0dG/Um3zm/io5/TEMoEcb8ziQfZIFgbnUjwVMr0nH9o3DJujpr9xt5qq9oqesDBJOW9HHICGtIOW9xfRt7eJU82ixJlPBEH367raC50BK1uF41DPMyHVomcGZngZAXaDNqdCbDzWfDj1a2/8ARnNzFFhVseBYhd0Jb2+9W/Xbm8PlFwJIZCBmMD8rC7mRG8OAHcLLTP3GNv1K+YDsMTXH1zD4KfxObSvZpgGPJIA1Gp/VCuDcxQltHJMf08hy97I+rf7Wf0X1s1uqp6WVsr5ppyw5mteGhgfpZ1mjW1uBJCnzGAaAADsAVsMNJkfSIi0SIiIIbvZwsT4XL2xOjlb3ZHtzfuF4815+ldNh0wlg/NvsS06sP6rh8CNV6g2nhD6KpaecMnl1DqqPhrKUxZJnsNxq22c27wFFEy2E2ljrYc7Ltc02ew8Wm3bzHYV1b2Yc9DG/nFOw37nNey3q5vooNRyQUshlw+eWJ5HXY6DpIn2vYWc4FvHkuMV26qKmnkgnp4yXDR8Ty0AtIc0lj731HaFW42+K/KMJp4FdnSaWWmp8XYW8bHsKyGYg3tC5/jUabNo4jtAPqMv3KYbmnH5e/wDyzv8A6QqBsxFhNgRexsO0giwVxbrNlJaUOnnDWvmjYGsBOZgJLnB92ix9jTuKtxy7MYsBEsi6O13KIikERcXQcoi4ug5REQVZv+hPyWleODZy13g+Nx+LQoDsdS3Dn/st+9WnvsjvhL/1ZYSPtgeXEqBbOgCGPwb6ngqct/ytxY7z21W8trs9Nf2cjreNxf7lEYG3a6/ephvFqw8UwGtukPoWj43Ud2dw51TLFTsBLppAw2+a0nruPYA258lfi/SKc/edeo8FeXU0JdxMUZPiWglZq+IWBrQBwAAHgOC+0SIuLpdByiIgIiIPl7QQQeB0PmvJssBZNIxw1ZI9n2HFv3L1ovLePm9dVntqZuVuEj1MZ8nj4prarvkaCummXM0wAWjn+0w3V7MUlbNVtqYGShjYi0m4ILjJexaRxsPRT0bpMJBv8l8ummt6Z7LA3JYYWUclQ4WNS+7L/wB3HdoPm7OR3WKsdZ311Y+NJhWyNFTawUtOxw+cI2l+nDrkX963aIoWEREBERBV+31G2px2hp5pZGQuppnHJKY7PGYhwcDx0HouNjdoHxPxOmdVuqqaii6WKrblfK1pY4uYX+zI9tjY66tPg3N232J/pHFaZ00RdSNp5GSPD8pZJcllrG97kciON1r8K2VrqOnxDDmNbPRy0s5pZuoyQSyMLRDINMxN/aOmnEXsA2tJtzDS0NFmdWVc1UzPFGImvqZG3uS5kfVFr246252JUd2725iqaKmnj+UQfJ8ThZUMka5kkeRsrntc0HXQcO6yUWC19BLQ1MVKyplZhwppaczxxvhIeX9JmJILdbafrdq1WzezlRiOHtdlic5+MmpqDmGQsaC2QsvcObdxsLm6CfYfvIinbP0dJXmSFjJRAYbTTRPcGiSJmbrDUHlpwutduu25qK18sVRBUkieYNnMIZFGxuUthkcNBKLkWtfUXuttFg87NoHVQZ/VpKIRF9xpI2QENy8eA7F9btsGmpWVomZk6WvqJoxdpvE8RhrtCbXsdDqgxN9J/wDEv75Yf4wfuVQUtfG2C2UlzWm4BF7sc14Nvq5reBVub7DbDB/jxfzKiJo7jvulx+UV/J8Mtu7G8TbM8AW6jpLW4Fr3Z2kHnoVOtyEYOIuNtRTv18XxqsaZltFaG4/+0X/5d/8AHGrSaity+WW15hQve9SyOwuSSB72S0zm1DS0kfmz1r24gNLjY9gU1Cx6+mEsT43ezIxzD4OBB+Kq0UrvD24fJW4aadzxFEynq5sugtM5gAf4NcBY/wB4pRimJGbHyQ6T5PhNK+aYMJs6WRhIaQNCchB/ZI7VGcC3b1DMExGOeM/K5cojbmDiY6ctfGG2PziHaeClWw2zk8eD1Jna75bXNmkkDtHZntc2Nhv7OljblmIQd+C71qWplgjZFVNbUEtbM+MNhD2tzOYX5tSOBtfiF24dvRpJqiOJrKlscshihqnxZaeWXhka+97k6cF24DskHYLBS1EbWTsp5Iw4hrnQySscxzmkXs7rHUFRTCtncRlZh9BUUscMFBOyV9UJmvEwiJLRHGBdpN9SfHTgg3dTvgpGPlZ0NY7oJHRzFsQc2JrX5OkcQ7RhPDn3arZ4/vFp6aZ0LIqqqkY0PlbTRdJ0TCMwc83AGlj5qJs2Hqf6LxiPof6xV1L3xDMy8kbZGuZrewHtkAkcVg1zMQw6PEzHTxSMqmiSSo6dg+Skx2fG9nFxBJDbd3G9kFtbPY1FW00dTASYpAS0kFp6ri1wIPY5pHkvMtZJmmmd9KWV32nuP3r0Hu+i6LBaQWtama63e5ucnzJv5rznG64B7dfVWxZ8jMpZhe3AjtX1VxtcLHUkgADtJXQ6nzWPOwXbRRHpomnnJGPV4Cux129SU0QYxrQAA1oAA4AAWsF2oiydQiIgIiICIiAiIgjO0uwVDXytlqoc8jW5A4PkYcoJIByOF+J9Vu8Lw2KmibDAxscbBZrGiwFzc+JJJN+9ZaICIiCDb54S7CZCPmSQuPh0jQfcVQ0L9RftXpPb2l6XC6xnMwSEfWa0ub7wF5qiFwFbFjyM19EDqFPNyEFq6oP0Ybfae38FCmqb7lZLYhUN+lDcd+V7fxVr4px3tdKIizdIiIgIiICiFbuzwyaodUSUzXSPcXu68mVzibklgdlNzcnTW6l6IOmWL8mWtA9kgAcOFgAvJ0HVFuzQ+I0K9brytisOSqqWfRnmaPASOA9ymM+R3Qi7Qe5bDZ2m6TEaNnbOw/ZcHfctbTjqhbrYs2xei/xD72uC0+mOPr0UFyiLJ1CIiAiIgIiICIiAiIgIiIOqqhD2OYeD2lp8CLLyfDE6MmN+j4yWOHY5hyn3gr1qvOO87DhBi9QG6CXLMP8AUHW/fa/1UxnyTpr4zcLebAVvQ4zTng2XNG79tpAH2gxR2idp4Gy5qp3QyRTM9qJ7Xt8WuDh7wtPphjdZPUQXK6aKoEkbJG8Hta4eDgCPiu5ZOsREQEREBERBwvNO3VOYsVrGEW/Kl47xI1sl/wB5el1RW/GhyYjFIOE0AB+tE9wJ+y9g8lMUznSJUxu0f84LIpKnoaqllGmSZhJ7g4X911hUTuPqvrFG9TTkbrRzzqvUoRavZfEPlFFTzHjJExzvrZRm991tFk6xERAREQEREBERAREQEREBUzv4w/LPS1AA67XwvPe0h7Pc6X0VzKtd+7R8hpz2VTffFMkVy8VBRHU+C761t2HuXVRe15FZUou0juWsct9XruyrelwqmPNjTGf9NxYPcApQqz3F1RNHPGT+bnzDua9jf5mu9SrMWddeN3BERQkREQEREBVZv5obwUs4Gscroz9WRt/iweqtNV/vv/swf48X8yIy8UpRnreSyqkXjK6KMdYeay5PZPgtY5L6ujc/U58JhBOsb5WeXSOcPc4KaqstxVRelqY/oTBw8HMaPi0qzVnfXXj4IiKEiIiAiIgIiICIiAiIgKCb6KXPhLzzjkiePthh9zip2oFvfrQcPkhY9nSOdGXMv1sgcCfDgONkRfFF0xIcFswSRrxWBSTtuPFZtS+w0WscuXqfbiJbT1je1kTvR0g+9XEqe3FwuE9W4scA5kWV5aQ09aS+UkWd5diuFZ3104eCIihYREQEREBQXfTDmwiQ/Qkgd/7WtPucVOlXm+WtBoTCx7C8yRufHfrZGku4fWDeKIvikae+YLZXJGo1WHRytJCzKp9uC1jlvqwdw7/ylY3uiPvkVvKpNxEetYSDc9EL935RW2s766cPBERQsIiICIiAiIgIiICIiCrNrsRrqiTIPlFLECQQ2Ka7tTqZWtsRw4LRHAQR15gfFjgL9uttfxKvBFW47HmrGtkMpzQysPcP+0wTZaeoe1nWuTbRpA83cAO9elUUyaRZK1mzeFilpIYB+jYAdb68XG/PUlbNEUpEREBERAXDiuUQVLtXV11TJZxnpYwLZGxzAd5MrRZ3iNFo5MKYRZ9TBz0Lg0am500A1ur2RVuOx5ixjZkR9aKogPcHt/FdmA7PS1bxG1wJPJuX43sF6ZRTOkfGMDAsOFPTQwj9FG1nG+oGuvPW6z0RSkREQEREBERAREQEREBERAREQEREBERARE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AYESHA\Desktop\images (1).jpg"/>
          <p:cNvPicPr>
            <a:picLocks noChangeAspect="1" noChangeArrowheads="1"/>
          </p:cNvPicPr>
          <p:nvPr/>
        </p:nvPicPr>
        <p:blipFill>
          <a:blip r:embed="rId2" cstate="print"/>
          <a:srcRect/>
          <a:stretch>
            <a:fillRect/>
          </a:stretch>
        </p:blipFill>
        <p:spPr bwMode="auto">
          <a:xfrm>
            <a:off x="5486400" y="228600"/>
            <a:ext cx="3429000" cy="3200400"/>
          </a:xfrm>
          <a:prstGeom prst="rect">
            <a:avLst/>
          </a:prstGeom>
          <a:noFill/>
        </p:spPr>
      </p:pic>
      <p:pic>
        <p:nvPicPr>
          <p:cNvPr id="7" name="Picture 2" descr="C:\Users\AYESHA\Desktop\images (16).jpg"/>
          <p:cNvPicPr>
            <a:picLocks noChangeAspect="1" noChangeArrowheads="1"/>
          </p:cNvPicPr>
          <p:nvPr/>
        </p:nvPicPr>
        <p:blipFill>
          <a:blip r:embed="rId3" cstate="print"/>
          <a:srcRect/>
          <a:stretch>
            <a:fillRect/>
          </a:stretch>
        </p:blipFill>
        <p:spPr bwMode="auto">
          <a:xfrm>
            <a:off x="6019800" y="3657600"/>
            <a:ext cx="3048000" cy="2895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b="1" dirty="0" smtClean="0">
                <a:solidFill>
                  <a:srgbClr val="FF0000"/>
                </a:solidFill>
              </a:rPr>
              <a:t>Controls</a:t>
            </a:r>
            <a:endParaRPr lang="en-US" dirty="0">
              <a:solidFill>
                <a:srgbClr val="FF0000"/>
              </a:solidFill>
            </a:endParaRPr>
          </a:p>
        </p:txBody>
      </p:sp>
      <p:sp>
        <p:nvSpPr>
          <p:cNvPr id="3" name="Content Placeholder 2"/>
          <p:cNvSpPr>
            <a:spLocks noGrp="1"/>
          </p:cNvSpPr>
          <p:nvPr>
            <p:ph sz="quarter" idx="1"/>
          </p:nvPr>
        </p:nvSpPr>
        <p:spPr>
          <a:xfrm>
            <a:off x="152400" y="609600"/>
            <a:ext cx="6248400" cy="6172200"/>
          </a:xfrm>
        </p:spPr>
        <p:txBody>
          <a:bodyPr>
            <a:normAutofit lnSpcReduction="10000"/>
          </a:bodyPr>
          <a:lstStyle/>
          <a:p>
            <a:pPr algn="just"/>
            <a:r>
              <a:rPr lang="en-US" sz="2800" b="1" dirty="0" smtClean="0">
                <a:solidFill>
                  <a:srgbClr val="FF0000"/>
                </a:solidFill>
              </a:rPr>
              <a:t> engineering, administrative, and work practice controls.</a:t>
            </a:r>
          </a:p>
          <a:p>
            <a:pPr algn="just"/>
            <a:r>
              <a:rPr lang="en-US" sz="2800" b="1" dirty="0" smtClean="0"/>
              <a:t>1::::::Engineering controls </a:t>
            </a:r>
            <a:r>
              <a:rPr lang="en-US" sz="2800" dirty="0" smtClean="0"/>
              <a:t>, are “changes to the workstation, equipment or tools” .  Engineering controls are the preferred method of control, </a:t>
            </a:r>
          </a:p>
          <a:p>
            <a:pPr algn="just"/>
            <a:r>
              <a:rPr lang="en-US" sz="2800" b="1" dirty="0" smtClean="0"/>
              <a:t>In the case of schoolbags, </a:t>
            </a:r>
            <a:r>
              <a:rPr lang="en-US" sz="2800" dirty="0" smtClean="0"/>
              <a:t>the design, size, and weight of the bags themselves are engineering controls. </a:t>
            </a:r>
          </a:p>
          <a:p>
            <a:pPr algn="just"/>
            <a:r>
              <a:rPr lang="en-US" sz="2800" b="1" dirty="0" smtClean="0"/>
              <a:t>On examination of the schoolbag design, </a:t>
            </a:r>
            <a:r>
              <a:rPr lang="en-US" sz="2800" dirty="0" smtClean="0"/>
              <a:t>three components: the back of the bag, the straps, and the handles. </a:t>
            </a:r>
          </a:p>
          <a:p>
            <a:pPr algn="just"/>
            <a:r>
              <a:rPr lang="en-US" sz="2800" b="1" dirty="0" smtClean="0"/>
              <a:t>The back of the bag </a:t>
            </a:r>
            <a:r>
              <a:rPr lang="en-US" sz="2800" dirty="0" smtClean="0"/>
              <a:t>should be firm and padded……The level of the bag should be adjusted to the child’s back. </a:t>
            </a:r>
          </a:p>
          <a:p>
            <a:pPr algn="just"/>
            <a:endParaRPr lang="en-US" sz="2800" dirty="0"/>
          </a:p>
        </p:txBody>
      </p:sp>
      <p:pic>
        <p:nvPicPr>
          <p:cNvPr id="8193" name="Picture 1" descr="C:\Users\AYESHA\Desktop\images (13).jpg"/>
          <p:cNvPicPr>
            <a:picLocks noChangeAspect="1" noChangeArrowheads="1"/>
          </p:cNvPicPr>
          <p:nvPr/>
        </p:nvPicPr>
        <p:blipFill>
          <a:blip r:embed="rId2" cstate="print"/>
          <a:srcRect/>
          <a:stretch>
            <a:fillRect/>
          </a:stretch>
        </p:blipFill>
        <p:spPr bwMode="auto">
          <a:xfrm>
            <a:off x="6629400" y="4191000"/>
            <a:ext cx="2514600" cy="2438400"/>
          </a:xfrm>
          <a:prstGeom prst="rect">
            <a:avLst/>
          </a:prstGeom>
          <a:noFill/>
        </p:spPr>
      </p:pic>
      <p:pic>
        <p:nvPicPr>
          <p:cNvPr id="8194" name="Picture 2" descr="C:\Users\AYESHA\Desktop\images (22).jpg"/>
          <p:cNvPicPr>
            <a:picLocks noChangeAspect="1" noChangeArrowheads="1"/>
          </p:cNvPicPr>
          <p:nvPr/>
        </p:nvPicPr>
        <p:blipFill>
          <a:blip r:embed="rId3" cstate="print"/>
          <a:srcRect/>
          <a:stretch>
            <a:fillRect/>
          </a:stretch>
        </p:blipFill>
        <p:spPr bwMode="auto">
          <a:xfrm>
            <a:off x="6467475" y="76200"/>
            <a:ext cx="2676525" cy="2819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Continue………………</a:t>
            </a:r>
            <a:endParaRPr lang="en-US" dirty="0"/>
          </a:p>
        </p:txBody>
      </p:sp>
      <p:sp>
        <p:nvSpPr>
          <p:cNvPr id="3" name="Content Placeholder 2"/>
          <p:cNvSpPr>
            <a:spLocks noGrp="1"/>
          </p:cNvSpPr>
          <p:nvPr>
            <p:ph sz="quarter" idx="1"/>
          </p:nvPr>
        </p:nvSpPr>
        <p:spPr>
          <a:xfrm>
            <a:off x="152400" y="533400"/>
            <a:ext cx="5867400" cy="6172200"/>
          </a:xfrm>
        </p:spPr>
        <p:txBody>
          <a:bodyPr>
            <a:normAutofit/>
          </a:bodyPr>
          <a:lstStyle/>
          <a:p>
            <a:pPr algn="just"/>
            <a:r>
              <a:rPr lang="en-US" b="1" dirty="0" smtClean="0"/>
              <a:t>The straps</a:t>
            </a:r>
            <a:r>
              <a:rPr lang="en-US" dirty="0" smtClean="0"/>
              <a:t> should be padded and adjustable. </a:t>
            </a:r>
          </a:p>
          <a:p>
            <a:pPr algn="just"/>
            <a:r>
              <a:rPr lang="en-US" b="1" dirty="0" smtClean="0"/>
              <a:t>The bag handles </a:t>
            </a:r>
            <a:r>
              <a:rPr lang="en-US" dirty="0" smtClean="0"/>
              <a:t>should be smooth and comfortable for handling, without any rough edges or sharp angles.</a:t>
            </a:r>
          </a:p>
          <a:p>
            <a:pPr algn="just"/>
            <a:r>
              <a:rPr lang="en-US" dirty="0" smtClean="0">
                <a:solidFill>
                  <a:srgbClr val="FF0000"/>
                </a:solidFill>
              </a:rPr>
              <a:t>The bag size is another element of the engineering controls.</a:t>
            </a:r>
          </a:p>
          <a:p>
            <a:pPr algn="just"/>
            <a:r>
              <a:rPr lang="en-US" b="1" dirty="0" smtClean="0"/>
              <a:t>Bag size: </a:t>
            </a:r>
            <a:r>
              <a:rPr lang="en-US" dirty="0" smtClean="0"/>
              <a:t>height: 40 ± 2 cm </a:t>
            </a:r>
          </a:p>
          <a:p>
            <a:pPr algn="just"/>
            <a:r>
              <a:rPr lang="en-US" dirty="0" smtClean="0"/>
              <a:t>width 29 ± 1 cm </a:t>
            </a:r>
          </a:p>
          <a:p>
            <a:pPr algn="just"/>
            <a:r>
              <a:rPr lang="en-US" dirty="0" smtClean="0"/>
              <a:t>The straps should be 30 mm (1.4 in) wide or more. Lightweight materials are preferred.</a:t>
            </a:r>
          </a:p>
          <a:p>
            <a:pPr algn="just"/>
            <a:endParaRPr lang="en-US" dirty="0" smtClean="0"/>
          </a:p>
          <a:p>
            <a:pPr algn="just"/>
            <a:r>
              <a:rPr lang="en-US" dirty="0" smtClean="0"/>
              <a:t> If there is a waist or hip belt, it should be at least 50 mm (2 in) wide..</a:t>
            </a:r>
          </a:p>
          <a:p>
            <a:pPr algn="just"/>
            <a:endParaRPr lang="en-US" dirty="0" smtClean="0"/>
          </a:p>
        </p:txBody>
      </p:sp>
      <p:pic>
        <p:nvPicPr>
          <p:cNvPr id="7169" name="Picture 1" descr="C:\Users\AYESHA\Desktop\download.jpg"/>
          <p:cNvPicPr>
            <a:picLocks noChangeAspect="1" noChangeArrowheads="1"/>
          </p:cNvPicPr>
          <p:nvPr/>
        </p:nvPicPr>
        <p:blipFill>
          <a:blip r:embed="rId2" cstate="print"/>
          <a:srcRect/>
          <a:stretch>
            <a:fillRect/>
          </a:stretch>
        </p:blipFill>
        <p:spPr bwMode="auto">
          <a:xfrm>
            <a:off x="6172200" y="228600"/>
            <a:ext cx="2971801" cy="4038600"/>
          </a:xfrm>
          <a:prstGeom prst="rect">
            <a:avLst/>
          </a:prstGeom>
          <a:noFill/>
        </p:spPr>
      </p:pic>
      <p:pic>
        <p:nvPicPr>
          <p:cNvPr id="7170" name="Picture 2" descr="C:\Users\AYESHA\Desktop\images (11).jpg"/>
          <p:cNvPicPr>
            <a:picLocks noChangeAspect="1" noChangeArrowheads="1"/>
          </p:cNvPicPr>
          <p:nvPr/>
        </p:nvPicPr>
        <p:blipFill>
          <a:blip r:embed="rId3" cstate="print"/>
          <a:srcRect/>
          <a:stretch>
            <a:fillRect/>
          </a:stretch>
        </p:blipFill>
        <p:spPr bwMode="auto">
          <a:xfrm>
            <a:off x="6096000" y="4191000"/>
            <a:ext cx="3048000" cy="2438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09600"/>
          </a:xfrm>
        </p:spPr>
        <p:txBody>
          <a:bodyPr>
            <a:normAutofit fontScale="90000"/>
          </a:bodyPr>
          <a:lstStyle/>
          <a:p>
            <a:r>
              <a:rPr lang="en-US" dirty="0" smtClean="0"/>
              <a:t>Continue………………….</a:t>
            </a:r>
            <a:endParaRPr lang="en-US" dirty="0"/>
          </a:p>
        </p:txBody>
      </p:sp>
      <p:sp>
        <p:nvSpPr>
          <p:cNvPr id="3" name="Content Placeholder 2"/>
          <p:cNvSpPr>
            <a:spLocks noGrp="1"/>
          </p:cNvSpPr>
          <p:nvPr>
            <p:ph sz="quarter" idx="1"/>
          </p:nvPr>
        </p:nvSpPr>
        <p:spPr>
          <a:xfrm>
            <a:off x="152400" y="457200"/>
            <a:ext cx="6248400" cy="6400800"/>
          </a:xfrm>
        </p:spPr>
        <p:txBody>
          <a:bodyPr>
            <a:noAutofit/>
          </a:bodyPr>
          <a:lstStyle/>
          <a:p>
            <a:pPr algn="just"/>
            <a:r>
              <a:rPr lang="en-US" sz="2800" b="1" dirty="0" smtClean="0"/>
              <a:t>2:::::Administrative controls :</a:t>
            </a:r>
          </a:p>
          <a:p>
            <a:pPr algn="just"/>
            <a:r>
              <a:rPr lang="en-US" sz="2800" dirty="0" smtClean="0"/>
              <a:t>Reduce duration, </a:t>
            </a:r>
            <a:r>
              <a:rPr lang="en-US" sz="2800" b="1" dirty="0" smtClean="0">
                <a:solidFill>
                  <a:srgbClr val="002060"/>
                </a:solidFill>
              </a:rPr>
              <a:t>frequency, and severity of exposure. </a:t>
            </a:r>
          </a:p>
          <a:p>
            <a:pPr algn="just"/>
            <a:r>
              <a:rPr lang="en-US" sz="2800" dirty="0" smtClean="0"/>
              <a:t>Requires collaboration between teachers and students. </a:t>
            </a:r>
          </a:p>
          <a:p>
            <a:pPr algn="just"/>
            <a:r>
              <a:rPr lang="en-US" sz="2800" dirty="0" smtClean="0"/>
              <a:t>Controlling the weight of the bag’s contents is the most obvious administrative control. </a:t>
            </a:r>
          </a:p>
          <a:p>
            <a:pPr algn="just"/>
            <a:r>
              <a:rPr lang="en-US" sz="2800" dirty="0" smtClean="0"/>
              <a:t>Rather than carrying large books every day, it is recommended that books and files be organized not as one unit but in subunits. </a:t>
            </a:r>
          </a:p>
          <a:p>
            <a:pPr algn="just"/>
            <a:r>
              <a:rPr lang="en-US" sz="2800" dirty="0" smtClean="0"/>
              <a:t>Using this approach, children will carry only what they need for that particular day.</a:t>
            </a:r>
          </a:p>
        </p:txBody>
      </p:sp>
      <p:pic>
        <p:nvPicPr>
          <p:cNvPr id="6145" name="Picture 1" descr="C:\Users\AYESHA\Desktop\images (22).jpg"/>
          <p:cNvPicPr>
            <a:picLocks noChangeAspect="1" noChangeArrowheads="1"/>
          </p:cNvPicPr>
          <p:nvPr/>
        </p:nvPicPr>
        <p:blipFill>
          <a:blip r:embed="rId2" cstate="print"/>
          <a:srcRect/>
          <a:stretch>
            <a:fillRect/>
          </a:stretch>
        </p:blipFill>
        <p:spPr bwMode="auto">
          <a:xfrm>
            <a:off x="6477000" y="762000"/>
            <a:ext cx="2667001"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dirty="0" smtClean="0"/>
              <a:t>Continue…………………….</a:t>
            </a:r>
            <a:endParaRPr lang="en-US" b="1" dirty="0"/>
          </a:p>
        </p:txBody>
      </p:sp>
      <p:sp>
        <p:nvSpPr>
          <p:cNvPr id="3" name="Content Placeholder 2"/>
          <p:cNvSpPr>
            <a:spLocks noGrp="1"/>
          </p:cNvSpPr>
          <p:nvPr>
            <p:ph sz="quarter" idx="1"/>
          </p:nvPr>
        </p:nvSpPr>
        <p:spPr>
          <a:xfrm>
            <a:off x="152400" y="685800"/>
            <a:ext cx="4495800" cy="6096000"/>
          </a:xfrm>
        </p:spPr>
        <p:txBody>
          <a:bodyPr>
            <a:normAutofit lnSpcReduction="10000"/>
          </a:bodyPr>
          <a:lstStyle/>
          <a:p>
            <a:pPr algn="just"/>
            <a:r>
              <a:rPr lang="en-US" dirty="0" smtClean="0"/>
              <a:t>Homework should be given in separate sheets, so students will bring only the papers they need.</a:t>
            </a:r>
          </a:p>
          <a:p>
            <a:pPr algn="just"/>
            <a:r>
              <a:rPr lang="en-US" dirty="0" smtClean="0"/>
              <a:t>Having books and assignments on computer disks or using websites and e-mail can reduce excess weight.</a:t>
            </a:r>
          </a:p>
          <a:p>
            <a:pPr algn="just"/>
            <a:r>
              <a:rPr lang="en-US" dirty="0" smtClean="0"/>
              <a:t>Other solutions as using drawers and lockers that will allow students to leave part of their school books, equipment, or tools at school.      </a:t>
            </a:r>
            <a:r>
              <a:rPr lang="en-US" b="1" dirty="0" smtClean="0"/>
              <a:t> or</a:t>
            </a:r>
          </a:p>
          <a:p>
            <a:pPr algn="just"/>
            <a:r>
              <a:rPr lang="en-US" dirty="0" smtClean="0"/>
              <a:t>children is having two sets of books: one for home &amp; one for school…</a:t>
            </a:r>
          </a:p>
          <a:p>
            <a:pPr algn="just">
              <a:buNone/>
            </a:pPr>
            <a:endParaRPr lang="en-US" dirty="0" smtClean="0"/>
          </a:p>
        </p:txBody>
      </p:sp>
      <p:pic>
        <p:nvPicPr>
          <p:cNvPr id="5121" name="Picture 1" descr="C:\Users\AYESHA\Desktop\images (27).jpg"/>
          <p:cNvPicPr>
            <a:picLocks noChangeAspect="1" noChangeArrowheads="1"/>
          </p:cNvPicPr>
          <p:nvPr/>
        </p:nvPicPr>
        <p:blipFill>
          <a:blip r:embed="rId2" cstate="print"/>
          <a:srcRect/>
          <a:stretch>
            <a:fillRect/>
          </a:stretch>
        </p:blipFill>
        <p:spPr bwMode="auto">
          <a:xfrm>
            <a:off x="5181600" y="0"/>
            <a:ext cx="3457575" cy="3124200"/>
          </a:xfrm>
          <a:prstGeom prst="rect">
            <a:avLst/>
          </a:prstGeom>
          <a:noFill/>
        </p:spPr>
      </p:pic>
      <p:pic>
        <p:nvPicPr>
          <p:cNvPr id="5122" name="Picture 2" descr="C:\Users\AYESHA\Desktop\images (28).jpg"/>
          <p:cNvPicPr>
            <a:picLocks noChangeAspect="1" noChangeArrowheads="1"/>
          </p:cNvPicPr>
          <p:nvPr/>
        </p:nvPicPr>
        <p:blipFill>
          <a:blip r:embed="rId3" cstate="print"/>
          <a:srcRect/>
          <a:stretch>
            <a:fillRect/>
          </a:stretch>
        </p:blipFill>
        <p:spPr bwMode="auto">
          <a:xfrm>
            <a:off x="5105400" y="3429000"/>
            <a:ext cx="40386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smtClean="0"/>
              <a:t> </a:t>
            </a:r>
            <a:endParaRPr lang="en-US" b="1" dirty="0"/>
          </a:p>
        </p:txBody>
      </p:sp>
      <p:sp>
        <p:nvSpPr>
          <p:cNvPr id="3" name="Content Placeholder 2"/>
          <p:cNvSpPr>
            <a:spLocks noGrp="1"/>
          </p:cNvSpPr>
          <p:nvPr>
            <p:ph sz="quarter" idx="1"/>
          </p:nvPr>
        </p:nvSpPr>
        <p:spPr>
          <a:xfrm>
            <a:off x="228600" y="2209800"/>
            <a:ext cx="8686800" cy="1143000"/>
          </a:xfrm>
        </p:spPr>
        <p:txBody>
          <a:bodyPr>
            <a:normAutofit lnSpcReduction="10000"/>
          </a:bodyPr>
          <a:lstStyle/>
          <a:p>
            <a:r>
              <a:rPr lang="en-US" sz="3600" dirty="0" smtClean="0"/>
              <a:t>Two types of environment affects the children and youth</a:t>
            </a:r>
            <a:r>
              <a:rPr lang="en-US" dirty="0" smtClean="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rmAutofit fontScale="90000"/>
          </a:bodyPr>
          <a:lstStyle/>
          <a:p>
            <a:endParaRPr lang="en-US" dirty="0"/>
          </a:p>
        </p:txBody>
      </p:sp>
      <p:sp>
        <p:nvSpPr>
          <p:cNvPr id="3" name="Content Placeholder 2"/>
          <p:cNvSpPr>
            <a:spLocks noGrp="1"/>
          </p:cNvSpPr>
          <p:nvPr>
            <p:ph sz="quarter" idx="1"/>
          </p:nvPr>
        </p:nvSpPr>
        <p:spPr>
          <a:xfrm>
            <a:off x="5715000" y="1447800"/>
            <a:ext cx="2971800" cy="4572000"/>
          </a:xfrm>
        </p:spPr>
        <p:txBody>
          <a:bodyPr/>
          <a:lstStyle/>
          <a:p>
            <a:endParaRPr lang="en-US" dirty="0"/>
          </a:p>
        </p:txBody>
      </p:sp>
      <p:sp>
        <p:nvSpPr>
          <p:cNvPr id="4" name="Rectangle 3"/>
          <p:cNvSpPr/>
          <p:nvPr/>
        </p:nvSpPr>
        <p:spPr>
          <a:xfrm>
            <a:off x="0" y="304800"/>
            <a:ext cx="5257800" cy="6494085"/>
          </a:xfrm>
          <a:prstGeom prst="rect">
            <a:avLst/>
          </a:prstGeom>
        </p:spPr>
        <p:txBody>
          <a:bodyPr wrap="square">
            <a:spAutoFit/>
          </a:bodyPr>
          <a:lstStyle/>
          <a:p>
            <a:pPr algn="just"/>
            <a:r>
              <a:rPr lang="en-US" sz="3200" b="1" dirty="0" smtClean="0"/>
              <a:t>Work practice controls are </a:t>
            </a:r>
            <a:r>
              <a:rPr lang="en-US" sz="3200" dirty="0" smtClean="0"/>
              <a:t>(1) safe and proper work techniques and (2) fitness and flexibility. </a:t>
            </a:r>
          </a:p>
          <a:p>
            <a:pPr algn="just"/>
            <a:r>
              <a:rPr lang="en-US" sz="3200" dirty="0" smtClean="0"/>
              <a:t>Adequate physical activity to maintain cardiovascular and musculoskeletal strength is also important. …</a:t>
            </a:r>
          </a:p>
          <a:p>
            <a:pPr algn="just"/>
            <a:r>
              <a:rPr lang="en-US" sz="3200" b="1" dirty="0" smtClean="0"/>
              <a:t>Finally, </a:t>
            </a:r>
            <a:r>
              <a:rPr lang="en-US" sz="3200" dirty="0" smtClean="0"/>
              <a:t>educating parents, school administrators, and teachers is essential in reducing </a:t>
            </a:r>
            <a:r>
              <a:rPr lang="en-US" sz="3200" b="1" dirty="0" smtClean="0"/>
              <a:t>overuse syndrome </a:t>
            </a:r>
            <a:r>
              <a:rPr lang="en-US" sz="3200" dirty="0" smtClean="0"/>
              <a:t>caused by carrying schoolbags. </a:t>
            </a:r>
          </a:p>
        </p:txBody>
      </p:sp>
      <p:pic>
        <p:nvPicPr>
          <p:cNvPr id="47106" name="Picture 2" descr="C:\Users\AYESHA\Desktop\images (25).jpg"/>
          <p:cNvPicPr>
            <a:picLocks noChangeAspect="1" noChangeArrowheads="1"/>
          </p:cNvPicPr>
          <p:nvPr/>
        </p:nvPicPr>
        <p:blipFill>
          <a:blip r:embed="rId2" cstate="print"/>
          <a:srcRect/>
          <a:stretch>
            <a:fillRect/>
          </a:stretch>
        </p:blipFill>
        <p:spPr bwMode="auto">
          <a:xfrm>
            <a:off x="5334000" y="76200"/>
            <a:ext cx="3810000" cy="2819400"/>
          </a:xfrm>
          <a:prstGeom prst="rect">
            <a:avLst/>
          </a:prstGeom>
          <a:noFill/>
        </p:spPr>
      </p:pic>
      <p:pic>
        <p:nvPicPr>
          <p:cNvPr id="1026" name="Picture 2" descr="D:\ash laptop new\ash laptop\health wellness pictures\2016845194-ff32a057afd79c9222d04556c91ee611.jpg"/>
          <p:cNvPicPr>
            <a:picLocks noChangeAspect="1" noChangeArrowheads="1"/>
          </p:cNvPicPr>
          <p:nvPr/>
        </p:nvPicPr>
        <p:blipFill>
          <a:blip r:embed="rId3"/>
          <a:srcRect/>
          <a:stretch>
            <a:fillRect/>
          </a:stretch>
        </p:blipFill>
        <p:spPr bwMode="auto">
          <a:xfrm>
            <a:off x="5410200" y="2895600"/>
            <a:ext cx="3733800" cy="3962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077200" cy="457200"/>
          </a:xfrm>
        </p:spPr>
        <p:txBody>
          <a:bodyPr>
            <a:normAutofit fontScale="90000"/>
          </a:bodyPr>
          <a:lstStyle/>
          <a:p>
            <a:pPr algn="ctr"/>
            <a:r>
              <a:rPr lang="en-US" sz="4000" b="1" i="0" dirty="0" smtClean="0"/>
              <a:t>ERGONOMICS  OF AGING</a:t>
            </a:r>
          </a:p>
        </p:txBody>
      </p:sp>
      <p:sp>
        <p:nvSpPr>
          <p:cNvPr id="3075" name="Rectangle 3"/>
          <p:cNvSpPr>
            <a:spLocks noGrp="1" noChangeArrowheads="1"/>
          </p:cNvSpPr>
          <p:nvPr>
            <p:ph type="subTitle" idx="1"/>
          </p:nvPr>
        </p:nvSpPr>
        <p:spPr>
          <a:xfrm>
            <a:off x="1447800" y="4572000"/>
            <a:ext cx="6400800" cy="609600"/>
          </a:xfrm>
        </p:spPr>
        <p:txBody>
          <a:bodyPr/>
          <a:lstStyle/>
          <a:p>
            <a:endParaRPr lang="en-US" b="1"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i="0" smtClean="0"/>
              <a:t>Introduction</a:t>
            </a:r>
          </a:p>
        </p:txBody>
      </p:sp>
      <p:sp>
        <p:nvSpPr>
          <p:cNvPr id="4099" name="Rectangle 3"/>
          <p:cNvSpPr>
            <a:spLocks noGrp="1" noChangeArrowheads="1"/>
          </p:cNvSpPr>
          <p:nvPr>
            <p:ph type="body" idx="1"/>
          </p:nvPr>
        </p:nvSpPr>
        <p:spPr>
          <a:xfrm>
            <a:off x="304800" y="1524000"/>
            <a:ext cx="8610600" cy="5105400"/>
          </a:xfrm>
        </p:spPr>
        <p:txBody>
          <a:bodyPr/>
          <a:lstStyle/>
          <a:p>
            <a:pPr algn="just"/>
            <a:r>
              <a:rPr lang="en-US" smtClean="0"/>
              <a:t>The World Health Organization considers the age of 65 years to be the beginning of old age in developed countries and 60 years in developing countries</a:t>
            </a:r>
          </a:p>
          <a:p>
            <a:pPr algn="just"/>
            <a:r>
              <a:rPr lang="en-US" smtClean="0"/>
              <a:t>In the past, many countries imposed mandatory retirement and forced early retirement onto workers. </a:t>
            </a:r>
          </a:p>
          <a:p>
            <a:pPr algn="just"/>
            <a:r>
              <a:rPr lang="en-US" smtClean="0"/>
              <a:t>Thus, the knowledge base on preparing aging-friendly workplace environments is not extensive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28600" y="609600"/>
            <a:ext cx="8686800" cy="5791200"/>
          </a:xfrm>
        </p:spPr>
        <p:txBody>
          <a:bodyPr/>
          <a:lstStyle/>
          <a:p>
            <a:pPr algn="just"/>
            <a:r>
              <a:rPr lang="en-US" smtClean="0"/>
              <a:t>Shift /change in aging criteria</a:t>
            </a:r>
          </a:p>
          <a:p>
            <a:pPr algn="just"/>
            <a:r>
              <a:rPr lang="en-US" smtClean="0"/>
              <a:t>Aging theories can guide therapists in planning ergonomic interventions and in creating workplaces congruent with the needs of older workers</a:t>
            </a:r>
          </a:p>
          <a:p>
            <a:pPr algn="just"/>
            <a:r>
              <a:rPr lang="en-US" smtClean="0"/>
              <a:t>In Canada: chronologically defined age categories often used are </a:t>
            </a:r>
            <a:r>
              <a:rPr lang="en-US" i="1" smtClean="0"/>
              <a:t>young-old </a:t>
            </a:r>
            <a:r>
              <a:rPr lang="en-US" smtClean="0"/>
              <a:t>(ages 65 to 74 years), </a:t>
            </a:r>
            <a:r>
              <a:rPr lang="en-US" i="1" smtClean="0"/>
              <a:t>old </a:t>
            </a:r>
            <a:r>
              <a:rPr lang="en-US" smtClean="0"/>
              <a:t>(75 to 84 years), and </a:t>
            </a:r>
            <a:r>
              <a:rPr lang="en-US" i="1" smtClean="0"/>
              <a:t>very-old </a:t>
            </a:r>
            <a:r>
              <a:rPr lang="en-US" smtClean="0"/>
              <a:t>(85 years and older)</a:t>
            </a:r>
          </a:p>
          <a:p>
            <a:r>
              <a:rPr lang="en-US" smtClean="0"/>
              <a:t>These three categories define old age and place labels on the process of senescence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04800" y="1828800"/>
            <a:ext cx="8534400" cy="4876800"/>
          </a:xfrm>
        </p:spPr>
        <p:txBody>
          <a:bodyPr/>
          <a:lstStyle/>
          <a:p>
            <a:pPr algn="just">
              <a:lnSpc>
                <a:spcPct val="90000"/>
              </a:lnSpc>
            </a:pPr>
            <a:r>
              <a:rPr lang="en-US" smtClean="0"/>
              <a:t>To define aging chronologically is more a convenience for political governance than it is an accurate prediction of functional ability to participate in productive work</a:t>
            </a:r>
          </a:p>
          <a:p>
            <a:pPr algn="just">
              <a:lnSpc>
                <a:spcPct val="90000"/>
              </a:lnSpc>
            </a:pPr>
            <a:r>
              <a:rPr lang="en-US" smtClean="0"/>
              <a:t>The population aged 65 years or older in the early twenty-first century totals nearly 4 million</a:t>
            </a:r>
          </a:p>
          <a:p>
            <a:pPr algn="just">
              <a:lnSpc>
                <a:spcPct val="90000"/>
              </a:lnSpc>
            </a:pPr>
            <a:r>
              <a:rPr lang="en-US" smtClean="0"/>
              <a:t>Maintain an injury-free, productive work environment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610600" cy="1143000"/>
          </a:xfrm>
        </p:spPr>
        <p:txBody>
          <a:bodyPr/>
          <a:lstStyle/>
          <a:p>
            <a:r>
              <a:rPr lang="en-US" sz="3200" b="1" i="0" smtClean="0"/>
              <a:t>Biologic And Physiologic Theories Of Aging</a:t>
            </a:r>
          </a:p>
        </p:txBody>
      </p:sp>
      <p:sp>
        <p:nvSpPr>
          <p:cNvPr id="7171" name="Rectangle 3"/>
          <p:cNvSpPr>
            <a:spLocks noGrp="1" noChangeArrowheads="1"/>
          </p:cNvSpPr>
          <p:nvPr>
            <p:ph type="body" idx="1"/>
          </p:nvPr>
        </p:nvSpPr>
        <p:spPr>
          <a:xfrm>
            <a:off x="381000" y="2057400"/>
            <a:ext cx="8077200" cy="4114800"/>
          </a:xfrm>
        </p:spPr>
        <p:txBody>
          <a:bodyPr/>
          <a:lstStyle/>
          <a:p>
            <a:r>
              <a:rPr lang="en-US" smtClean="0"/>
              <a:t>There are over 70 biologic and physiologic theories of aging.</a:t>
            </a:r>
          </a:p>
          <a:p>
            <a:pPr algn="just"/>
            <a:r>
              <a:rPr lang="en-US" smtClean="0"/>
              <a:t>Many of these theories can be categorized into major factors responsible for decline during the aging process, such as genetic mutation or decline in cellular function through wear and tear and/or accumulation of waste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r>
              <a:rPr lang="en-US" smtClean="0"/>
              <a:t>Biologic  and physiologic levels, resulting in age-related changes </a:t>
            </a:r>
          </a:p>
          <a:p>
            <a:pPr lvl="2" algn="just"/>
            <a:r>
              <a:rPr lang="en-US" smtClean="0"/>
              <a:t>(e.g. osteoarthritis, Chondromalacia, graying of hair, reduced elasticity of skin, rigidity of the arteries, decline in kidney function, opacification of the lens of the eye, and decline in oxygen uptake and delivery of oxygen throughout the body, among others)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p:txBody>
          <a:bodyPr/>
          <a:lstStyle/>
          <a:p>
            <a:r>
              <a:rPr lang="en-US" sz="2800" smtClean="0"/>
              <a:t>Biologic theories are linked with physiologic theories of aging through physical signs of aging.</a:t>
            </a:r>
          </a:p>
          <a:p>
            <a:pPr lvl="1"/>
            <a:r>
              <a:rPr lang="en-US" sz="2400" smtClean="0"/>
              <a:t> wrinkles are the manifestation of collagen cross-linkage, </a:t>
            </a:r>
          </a:p>
          <a:p>
            <a:pPr lvl="1"/>
            <a:r>
              <a:rPr lang="en-US" sz="2400" smtClean="0"/>
              <a:t>Decreased  endurance is the partial result of decreased oxygen uptake, and cellular changes in metabolism</a:t>
            </a:r>
          </a:p>
          <a:p>
            <a:pPr lvl="1"/>
            <a:r>
              <a:rPr lang="en-US" sz="2400" smtClean="0"/>
              <a:t>joint stiffness, and arthritis are thought to be partially a result of insulin and autoimmunity disorders.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a:lnSpc>
                <a:spcPct val="90000"/>
              </a:lnSpc>
            </a:pPr>
            <a:r>
              <a:rPr lang="en-US" smtClean="0"/>
              <a:t>Several important functional changes associated with age </a:t>
            </a:r>
          </a:p>
          <a:p>
            <a:pPr>
              <a:lnSpc>
                <a:spcPct val="90000"/>
              </a:lnSpc>
            </a:pPr>
            <a:r>
              <a:rPr lang="en-US" smtClean="0"/>
              <a:t>These include:</a:t>
            </a:r>
          </a:p>
          <a:p>
            <a:pPr lvl="2">
              <a:lnSpc>
                <a:spcPct val="90000"/>
              </a:lnSpc>
            </a:pPr>
            <a:r>
              <a:rPr lang="en-US" smtClean="0"/>
              <a:t>Decreased  strength</a:t>
            </a:r>
          </a:p>
          <a:p>
            <a:pPr lvl="2">
              <a:lnSpc>
                <a:spcPct val="90000"/>
              </a:lnSpc>
            </a:pPr>
            <a:r>
              <a:rPr lang="en-US" smtClean="0"/>
              <a:t>Decline  in timed respiratory measures</a:t>
            </a:r>
          </a:p>
          <a:p>
            <a:pPr lvl="2">
              <a:lnSpc>
                <a:spcPct val="90000"/>
              </a:lnSpc>
            </a:pPr>
            <a:r>
              <a:rPr lang="en-US" smtClean="0"/>
              <a:t>Increased  brittleness of bones</a:t>
            </a:r>
          </a:p>
          <a:p>
            <a:pPr lvl="2">
              <a:lnSpc>
                <a:spcPct val="90000"/>
              </a:lnSpc>
            </a:pPr>
            <a:r>
              <a:rPr lang="en-US" smtClean="0"/>
              <a:t>Increased stiffness of tendons, ligaments, and muscles</a:t>
            </a:r>
          </a:p>
          <a:p>
            <a:pPr lvl="2">
              <a:lnSpc>
                <a:spcPct val="90000"/>
              </a:lnSpc>
            </a:pPr>
            <a:r>
              <a:rPr lang="en-US" smtClean="0"/>
              <a:t>Reduced vision, and reduced hearing.</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533400"/>
            <a:ext cx="7162800" cy="1143000"/>
          </a:xfrm>
        </p:spPr>
        <p:txBody>
          <a:bodyPr/>
          <a:lstStyle/>
          <a:p>
            <a:r>
              <a:rPr lang="en-US" sz="3200" b="1" i="0" smtClean="0"/>
              <a:t>Biologic/ physiologic theories of aging</a:t>
            </a:r>
          </a:p>
        </p:txBody>
      </p:sp>
      <p:sp>
        <p:nvSpPr>
          <p:cNvPr id="11267" name="Rectangle 3"/>
          <p:cNvSpPr>
            <a:spLocks noGrp="1" noChangeArrowheads="1"/>
          </p:cNvSpPr>
          <p:nvPr>
            <p:ph type="body" idx="1"/>
          </p:nvPr>
        </p:nvSpPr>
        <p:spPr>
          <a:xfrm>
            <a:off x="381000" y="2057400"/>
            <a:ext cx="8077200" cy="4114800"/>
          </a:xfrm>
        </p:spPr>
        <p:txBody>
          <a:bodyPr/>
          <a:lstStyle/>
          <a:p>
            <a:pPr>
              <a:lnSpc>
                <a:spcPct val="90000"/>
              </a:lnSpc>
            </a:pPr>
            <a:r>
              <a:rPr lang="en-US" sz="2400" smtClean="0"/>
              <a:t>Antagonistic pleiotropy theory</a:t>
            </a:r>
          </a:p>
          <a:p>
            <a:pPr>
              <a:lnSpc>
                <a:spcPct val="90000"/>
              </a:lnSpc>
            </a:pPr>
            <a:r>
              <a:rPr lang="en-US" sz="2400" smtClean="0"/>
              <a:t>Waste accumulation theory</a:t>
            </a:r>
          </a:p>
          <a:p>
            <a:pPr>
              <a:lnSpc>
                <a:spcPct val="90000"/>
              </a:lnSpc>
            </a:pPr>
            <a:r>
              <a:rPr lang="en-US" sz="2400" smtClean="0"/>
              <a:t>Free radical damage</a:t>
            </a:r>
          </a:p>
          <a:p>
            <a:pPr>
              <a:lnSpc>
                <a:spcPct val="90000"/>
              </a:lnSpc>
            </a:pPr>
            <a:r>
              <a:rPr lang="en-US" sz="2400" smtClean="0"/>
              <a:t>Insulin resistance</a:t>
            </a:r>
          </a:p>
          <a:p>
            <a:pPr>
              <a:lnSpc>
                <a:spcPct val="90000"/>
              </a:lnSpc>
            </a:pPr>
            <a:r>
              <a:rPr lang="en-US" sz="2400" smtClean="0"/>
              <a:t>Advanced glycation (AGE)</a:t>
            </a:r>
          </a:p>
          <a:p>
            <a:pPr>
              <a:lnSpc>
                <a:spcPct val="90000"/>
              </a:lnSpc>
            </a:pPr>
            <a:r>
              <a:rPr lang="en-US" sz="2400" smtClean="0"/>
              <a:t>Telomeres and Hayflick</a:t>
            </a:r>
          </a:p>
          <a:p>
            <a:pPr>
              <a:lnSpc>
                <a:spcPct val="90000"/>
              </a:lnSpc>
            </a:pPr>
            <a:r>
              <a:rPr lang="en-US" sz="2400" smtClean="0"/>
              <a:t>The error catastrophe theory</a:t>
            </a:r>
          </a:p>
          <a:p>
            <a:pPr>
              <a:lnSpc>
                <a:spcPct val="90000"/>
              </a:lnSpc>
            </a:pPr>
            <a:r>
              <a:rPr lang="en-US" sz="2400" smtClean="0"/>
              <a:t>Autoimmunity</a:t>
            </a:r>
          </a:p>
          <a:p>
            <a:pPr>
              <a:lnSpc>
                <a:spcPct val="90000"/>
              </a:lnSpc>
            </a:pPr>
            <a:r>
              <a:rPr lang="en-US" sz="2400" smtClean="0"/>
              <a:t>Circadian deregulation</a:t>
            </a:r>
          </a:p>
          <a:p>
            <a:pPr>
              <a:lnSpc>
                <a:spcPct val="90000"/>
              </a:lnSpc>
            </a:pPr>
            <a:r>
              <a:rPr lang="en-US" sz="2400" smtClean="0"/>
              <a:t>Evolutionary theory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b="1" u="sng" dirty="0" smtClean="0">
                <a:solidFill>
                  <a:srgbClr val="C00000"/>
                </a:solidFill>
              </a:rPr>
              <a:t>Computer Environment</a:t>
            </a:r>
            <a:endParaRPr lang="en-US" dirty="0"/>
          </a:p>
        </p:txBody>
      </p:sp>
      <p:sp>
        <p:nvSpPr>
          <p:cNvPr id="3" name="Content Placeholder 2"/>
          <p:cNvSpPr>
            <a:spLocks noGrp="1"/>
          </p:cNvSpPr>
          <p:nvPr>
            <p:ph sz="quarter" idx="1"/>
          </p:nvPr>
        </p:nvSpPr>
        <p:spPr>
          <a:xfrm>
            <a:off x="76200" y="609600"/>
            <a:ext cx="4876800" cy="6248400"/>
          </a:xfrm>
        </p:spPr>
        <p:txBody>
          <a:bodyPr>
            <a:normAutofit/>
          </a:bodyPr>
          <a:lstStyle/>
          <a:p>
            <a:pPr algn="just"/>
            <a:r>
              <a:rPr lang="en-US" sz="3200" dirty="0" smtClean="0"/>
              <a:t>Electronic media use by children has increased over the past 15 years. </a:t>
            </a:r>
          </a:p>
          <a:p>
            <a:pPr algn="just"/>
            <a:r>
              <a:rPr lang="en-US" sz="3200" dirty="0" smtClean="0"/>
              <a:t>American Youth in 1990 only one in 50 kids used a computer outside of class for 10 or more hours during An year, </a:t>
            </a:r>
          </a:p>
          <a:p>
            <a:pPr algn="just"/>
            <a:r>
              <a:rPr lang="en-US" sz="3200" dirty="0" smtClean="0"/>
              <a:t>with significant classroom computer use defined as more than 10times per subject in the school year. </a:t>
            </a:r>
          </a:p>
        </p:txBody>
      </p:sp>
      <p:pic>
        <p:nvPicPr>
          <p:cNvPr id="1026" name="Picture 2" descr="C:\Users\AYESHA\Desktop\images (6).jpg"/>
          <p:cNvPicPr>
            <a:picLocks noChangeAspect="1" noChangeArrowheads="1"/>
          </p:cNvPicPr>
          <p:nvPr/>
        </p:nvPicPr>
        <p:blipFill>
          <a:blip r:embed="rId2" cstate="print"/>
          <a:srcRect/>
          <a:stretch>
            <a:fillRect/>
          </a:stretch>
        </p:blipFill>
        <p:spPr bwMode="auto">
          <a:xfrm>
            <a:off x="5105400" y="533400"/>
            <a:ext cx="3810000" cy="3048000"/>
          </a:xfrm>
          <a:prstGeom prst="rect">
            <a:avLst/>
          </a:prstGeom>
          <a:noFill/>
        </p:spPr>
      </p:pic>
      <p:pic>
        <p:nvPicPr>
          <p:cNvPr id="1027" name="Picture 3" descr="C:\Users\AYESHA\Desktop\images (29).jpg"/>
          <p:cNvPicPr>
            <a:picLocks noChangeAspect="1" noChangeArrowheads="1"/>
          </p:cNvPicPr>
          <p:nvPr/>
        </p:nvPicPr>
        <p:blipFill>
          <a:blip r:embed="rId3" cstate="print"/>
          <a:srcRect/>
          <a:stretch>
            <a:fillRect/>
          </a:stretch>
        </p:blipFill>
        <p:spPr bwMode="auto">
          <a:xfrm>
            <a:off x="5029200" y="3581400"/>
            <a:ext cx="38100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i="0" smtClean="0"/>
              <a:t>Preparing for Changes Related to the Effects of Aging</a:t>
            </a:r>
          </a:p>
        </p:txBody>
      </p:sp>
      <p:sp>
        <p:nvSpPr>
          <p:cNvPr id="12291" name="Rectangle 3"/>
          <p:cNvSpPr>
            <a:spLocks noGrp="1" noChangeArrowheads="1"/>
          </p:cNvSpPr>
          <p:nvPr>
            <p:ph type="body" idx="1"/>
          </p:nvPr>
        </p:nvSpPr>
        <p:spPr>
          <a:xfrm>
            <a:off x="381000" y="2057400"/>
            <a:ext cx="8077200" cy="4114800"/>
          </a:xfrm>
        </p:spPr>
        <p:txBody>
          <a:bodyPr/>
          <a:lstStyle/>
          <a:p>
            <a:r>
              <a:rPr lang="en-US" smtClean="0"/>
              <a:t>Vision changes</a:t>
            </a:r>
          </a:p>
          <a:p>
            <a:r>
              <a:rPr lang="en-US" smtClean="0"/>
              <a:t>Hearing changes</a:t>
            </a:r>
          </a:p>
          <a:p>
            <a:r>
              <a:rPr lang="en-US" smtClean="0"/>
              <a:t>Skin changes</a:t>
            </a:r>
          </a:p>
          <a:p>
            <a:r>
              <a:rPr lang="en-US" smtClean="0"/>
              <a:t>Muscle changes</a:t>
            </a:r>
          </a:p>
          <a:p>
            <a:r>
              <a:rPr lang="en-US" smtClean="0"/>
              <a:t>Endocrine changes</a:t>
            </a:r>
          </a:p>
          <a:p>
            <a:r>
              <a:rPr lang="en-US" smtClean="0"/>
              <a:t>Immune system changes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685800"/>
          </a:xfrm>
        </p:spPr>
        <p:txBody>
          <a:bodyPr/>
          <a:lstStyle/>
          <a:p>
            <a:r>
              <a:rPr lang="en-US" sz="3200" b="1" i="0" smtClean="0"/>
              <a:t>PSYCHOLOGIC THEORIES OF AGING</a:t>
            </a:r>
          </a:p>
        </p:txBody>
      </p:sp>
      <p:sp>
        <p:nvSpPr>
          <p:cNvPr id="13315" name="Rectangle 3"/>
          <p:cNvSpPr>
            <a:spLocks noGrp="1" noChangeArrowheads="1"/>
          </p:cNvSpPr>
          <p:nvPr>
            <p:ph type="body" idx="1"/>
          </p:nvPr>
        </p:nvSpPr>
        <p:spPr>
          <a:xfrm>
            <a:off x="304800" y="1295400"/>
            <a:ext cx="8458200" cy="4572000"/>
          </a:xfrm>
        </p:spPr>
        <p:txBody>
          <a:bodyPr/>
          <a:lstStyle/>
          <a:p>
            <a:pPr algn="just"/>
            <a:r>
              <a:rPr lang="en-US" smtClean="0"/>
              <a:t>Functional ability and participation in productive work are directly affected by psychologic factors.</a:t>
            </a:r>
          </a:p>
          <a:p>
            <a:pPr algn="just"/>
            <a:r>
              <a:rPr lang="en-US" smtClean="0"/>
              <a:t>To date, psychologic theories of aging have focused mainly on postretirement ages. </a:t>
            </a:r>
          </a:p>
          <a:p>
            <a:pPr algn="just"/>
            <a:r>
              <a:rPr lang="en-US" smtClean="0"/>
              <a:t>Little is known about preretirement aging, with the possible exception of personality development.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2057400"/>
            <a:ext cx="8534400" cy="4114800"/>
          </a:xfrm>
        </p:spPr>
        <p:txBody>
          <a:bodyPr/>
          <a:lstStyle/>
          <a:p>
            <a:pPr algn="just"/>
            <a:r>
              <a:rPr lang="en-US" smtClean="0"/>
              <a:t>Individuals who are motivated and active are more likely to be able to adapt and continue to participate in productive work and consequently are less likely to retire prematurely</a:t>
            </a:r>
          </a:p>
          <a:p>
            <a:pPr>
              <a:buFontTx/>
              <a:buNone/>
            </a:pPr>
            <a:endParaRPr lang="en-US" smtClean="0"/>
          </a:p>
          <a:p>
            <a:endParaRPr lang="en-US"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b="1" i="0" smtClean="0"/>
              <a:t>Psychologic theories of aging</a:t>
            </a:r>
          </a:p>
        </p:txBody>
      </p:sp>
      <p:sp>
        <p:nvSpPr>
          <p:cNvPr id="15363" name="Rectangle 3"/>
          <p:cNvSpPr>
            <a:spLocks noGrp="1" noChangeArrowheads="1"/>
          </p:cNvSpPr>
          <p:nvPr>
            <p:ph type="body" idx="1"/>
          </p:nvPr>
        </p:nvSpPr>
        <p:spPr/>
        <p:txBody>
          <a:bodyPr/>
          <a:lstStyle/>
          <a:p>
            <a:r>
              <a:rPr lang="en-US" smtClean="0"/>
              <a:t>Longevity theory</a:t>
            </a:r>
          </a:p>
          <a:p>
            <a:r>
              <a:rPr lang="en-US" smtClean="0"/>
              <a:t>Productivity theory</a:t>
            </a:r>
          </a:p>
          <a:p>
            <a:r>
              <a:rPr lang="en-US" smtClean="0"/>
              <a:t>Adaptive capacity theory</a:t>
            </a:r>
          </a:p>
          <a:p>
            <a:r>
              <a:rPr lang="en-US" smtClean="0"/>
              <a:t>Disengagement theory</a:t>
            </a:r>
          </a:p>
          <a:p>
            <a:r>
              <a:rPr lang="en-US" smtClean="0"/>
              <a:t>Activity theory</a:t>
            </a:r>
          </a:p>
          <a:p>
            <a:r>
              <a:rPr lang="en-US" smtClean="0"/>
              <a:t>Continuity theory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28600" y="990600"/>
            <a:ext cx="8610600" cy="4572000"/>
          </a:xfrm>
        </p:spPr>
        <p:txBody>
          <a:bodyPr/>
          <a:lstStyle/>
          <a:p>
            <a:pPr algn="just"/>
            <a:r>
              <a:rPr lang="en-US" sz="2800" smtClean="0"/>
              <a:t>Psychologic theories of aging direct ergonomists and therapists to consider the older worker’s self-efficacy and personal views relevant to his or her level of activity and engagement in safe and productive work </a:t>
            </a:r>
          </a:p>
          <a:p>
            <a:pPr algn="just"/>
            <a:r>
              <a:rPr lang="en-US" sz="2800" smtClean="0"/>
              <a:t>Older workers who lack or begin to lose confidence in their ability to continue to be physically active at work may be at risk for an injury</a:t>
            </a:r>
          </a:p>
          <a:p>
            <a:pPr algn="just"/>
            <a:r>
              <a:rPr lang="en-US" sz="2800" smtClean="0"/>
              <a:t>Some older workers may be somewhat </a:t>
            </a:r>
            <a:r>
              <a:rPr lang="en-US" sz="2800" smtClean="0">
                <a:solidFill>
                  <a:srgbClr val="FF0000"/>
                </a:solidFill>
              </a:rPr>
              <a:t>overenthusiastic </a:t>
            </a:r>
            <a:r>
              <a:rPr lang="en-US" sz="2800" smtClean="0"/>
              <a:t>in taking on new job demands and tasks, </a:t>
            </a:r>
            <a:r>
              <a:rPr lang="en-US" sz="2800" smtClean="0">
                <a:solidFill>
                  <a:srgbClr val="FF0000"/>
                </a:solidFill>
              </a:rPr>
              <a:t>inadvertently </a:t>
            </a:r>
            <a:r>
              <a:rPr lang="en-US" sz="2800" smtClean="0"/>
              <a:t>placing them at risk for injury</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b="1" i="0" smtClean="0"/>
              <a:t>SOCIOLOGIC THEORIES OF AGING</a:t>
            </a:r>
          </a:p>
        </p:txBody>
      </p:sp>
      <p:sp>
        <p:nvSpPr>
          <p:cNvPr id="17411" name="Rectangle 3"/>
          <p:cNvSpPr>
            <a:spLocks noGrp="1" noChangeArrowheads="1"/>
          </p:cNvSpPr>
          <p:nvPr>
            <p:ph type="body" idx="1"/>
          </p:nvPr>
        </p:nvSpPr>
        <p:spPr>
          <a:xfrm>
            <a:off x="457200" y="2057400"/>
            <a:ext cx="8001000" cy="4114800"/>
          </a:xfrm>
        </p:spPr>
        <p:txBody>
          <a:bodyPr/>
          <a:lstStyle/>
          <a:p>
            <a:pPr algn="just"/>
            <a:r>
              <a:rPr lang="en-US" smtClean="0"/>
              <a:t>Sociologists have approached the study of aging and work performance through investigations of social structures such as gender, race and ethnicity, life course research, and reexamination of the concepts of </a:t>
            </a:r>
            <a:r>
              <a:rPr lang="en-US" smtClean="0">
                <a:solidFill>
                  <a:srgbClr val="FF0000"/>
                </a:solidFill>
              </a:rPr>
              <a:t>ambivalence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b="1" i="0" smtClean="0"/>
              <a:t>Sociologic theories of aging</a:t>
            </a:r>
          </a:p>
        </p:txBody>
      </p:sp>
      <p:sp>
        <p:nvSpPr>
          <p:cNvPr id="18435" name="Rectangle 3"/>
          <p:cNvSpPr>
            <a:spLocks noGrp="1" noChangeArrowheads="1"/>
          </p:cNvSpPr>
          <p:nvPr>
            <p:ph type="body" idx="1"/>
          </p:nvPr>
        </p:nvSpPr>
        <p:spPr/>
        <p:txBody>
          <a:bodyPr/>
          <a:lstStyle/>
          <a:p>
            <a:r>
              <a:rPr lang="en-US" smtClean="0"/>
              <a:t>Age stratification</a:t>
            </a:r>
          </a:p>
          <a:p>
            <a:r>
              <a:rPr lang="en-US" smtClean="0"/>
              <a:t>Aging and society paradigm</a:t>
            </a:r>
          </a:p>
          <a:p>
            <a:r>
              <a:rPr lang="en-US" smtClean="0"/>
              <a:t>Political economy of aging</a:t>
            </a:r>
          </a:p>
          <a:p>
            <a:r>
              <a:rPr lang="en-US" smtClean="0">
                <a:solidFill>
                  <a:srgbClr val="FF0000"/>
                </a:solidFill>
              </a:rPr>
              <a:t>Ambivalence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i="0" smtClean="0"/>
              <a:t>ISSUES IN AGING ERGONOMICS</a:t>
            </a:r>
          </a:p>
        </p:txBody>
      </p:sp>
      <p:sp>
        <p:nvSpPr>
          <p:cNvPr id="19459" name="Rectangle 3"/>
          <p:cNvSpPr>
            <a:spLocks noGrp="1" noChangeArrowheads="1"/>
          </p:cNvSpPr>
          <p:nvPr>
            <p:ph type="body" idx="1"/>
          </p:nvPr>
        </p:nvSpPr>
        <p:spPr>
          <a:xfrm>
            <a:off x="685800" y="2438400"/>
            <a:ext cx="8229600" cy="3962400"/>
          </a:xfrm>
        </p:spPr>
        <p:txBody>
          <a:bodyPr/>
          <a:lstStyle/>
          <a:p>
            <a:r>
              <a:rPr lang="en-US" smtClean="0"/>
              <a:t>Issue 1: Employer Ambivalence</a:t>
            </a:r>
          </a:p>
          <a:p>
            <a:r>
              <a:rPr lang="en-US" smtClean="0"/>
              <a:t>Issue 2: Employee Ambivalence</a:t>
            </a:r>
          </a:p>
          <a:p>
            <a:r>
              <a:rPr lang="en-US" smtClean="0"/>
              <a:t>Issue 3: Workplace Readiness for Change</a:t>
            </a:r>
          </a:p>
          <a:p>
            <a:r>
              <a:rPr lang="en-US" smtClean="0"/>
              <a:t>Issue 4: Physical Job Demands That Are Occasionally </a:t>
            </a:r>
            <a:r>
              <a:rPr lang="en-US" smtClean="0">
                <a:solidFill>
                  <a:srgbClr val="FF0000"/>
                </a:solidFill>
              </a:rPr>
              <a:t>Untenable</a:t>
            </a:r>
            <a:r>
              <a:rPr lang="en-US" smtClean="0"/>
              <a:t> for Older Employees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762000"/>
          </a:xfrm>
        </p:spPr>
        <p:txBody>
          <a:bodyPr/>
          <a:lstStyle/>
          <a:p>
            <a:r>
              <a:rPr lang="en-US" sz="3600" b="1" i="0" smtClean="0"/>
              <a:t>Ergonomics in Disability Management</a:t>
            </a:r>
          </a:p>
        </p:txBody>
      </p:sp>
      <p:sp>
        <p:nvSpPr>
          <p:cNvPr id="20483" name="Rectangle 3"/>
          <p:cNvSpPr>
            <a:spLocks noGrp="1" noChangeArrowheads="1"/>
          </p:cNvSpPr>
          <p:nvPr>
            <p:ph type="body" idx="1"/>
          </p:nvPr>
        </p:nvSpPr>
        <p:spPr>
          <a:xfrm>
            <a:off x="381000" y="2057400"/>
            <a:ext cx="8458200" cy="4495800"/>
          </a:xfrm>
        </p:spPr>
        <p:txBody>
          <a:bodyPr/>
          <a:lstStyle/>
          <a:p>
            <a:pPr algn="just"/>
            <a:r>
              <a:rPr lang="en-US" sz="2800" smtClean="0"/>
              <a:t>Accident prevention and disability management (DM) in the workplace are everyone’s responsibility and succeed only when there is continuous support, commitment, and a willingness to change from the employer and employees.</a:t>
            </a:r>
          </a:p>
          <a:p>
            <a:pPr algn="just"/>
            <a:r>
              <a:rPr lang="en-US" sz="2800" smtClean="0"/>
              <a:t>Creating and nurturing a culture of safety requires the employer and upper management to understand and provide the necessary financial, human, and time resources for processes to succeed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b="1" i="0" smtClean="0"/>
              <a:t>DISABILITY MANAGEMENT</a:t>
            </a:r>
          </a:p>
        </p:txBody>
      </p:sp>
      <p:sp>
        <p:nvSpPr>
          <p:cNvPr id="21507" name="Rectangle 3"/>
          <p:cNvSpPr>
            <a:spLocks noGrp="1" noChangeArrowheads="1"/>
          </p:cNvSpPr>
          <p:nvPr>
            <p:ph type="body" idx="1"/>
          </p:nvPr>
        </p:nvSpPr>
        <p:spPr>
          <a:xfrm>
            <a:off x="381000" y="2057400"/>
            <a:ext cx="8458200" cy="4419600"/>
          </a:xfrm>
        </p:spPr>
        <p:txBody>
          <a:bodyPr/>
          <a:lstStyle/>
          <a:p>
            <a:pPr algn="just">
              <a:lnSpc>
                <a:spcPct val="90000"/>
              </a:lnSpc>
            </a:pPr>
            <a:r>
              <a:rPr lang="en-US" smtClean="0"/>
              <a:t>Typically, DM is associated with the handling of workers with an injury, once an injury has been reported. </a:t>
            </a:r>
          </a:p>
          <a:p>
            <a:pPr algn="just">
              <a:lnSpc>
                <a:spcPct val="90000"/>
              </a:lnSpc>
            </a:pPr>
            <a:r>
              <a:rPr lang="en-US" smtClean="0"/>
              <a:t>DM has been defined as the process of minimizing the impact of an impairment (resulting from work-related and non–work-related injury, illness, or disease) on a worker’s ability and capacity to engage in competitive employment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685800"/>
          </a:xfrm>
        </p:spPr>
        <p:txBody>
          <a:bodyPr>
            <a:normAutofit fontScale="90000"/>
          </a:bodyPr>
          <a:lstStyle/>
          <a:p>
            <a:r>
              <a:rPr lang="en-US" dirty="0" smtClean="0"/>
              <a:t>Computer environment</a:t>
            </a:r>
            <a:endParaRPr lang="en-US" dirty="0"/>
          </a:p>
        </p:txBody>
      </p:sp>
      <p:sp>
        <p:nvSpPr>
          <p:cNvPr id="3" name="Content Placeholder 2"/>
          <p:cNvSpPr>
            <a:spLocks noGrp="1"/>
          </p:cNvSpPr>
          <p:nvPr>
            <p:ph sz="quarter" idx="1"/>
          </p:nvPr>
        </p:nvSpPr>
        <p:spPr>
          <a:xfrm>
            <a:off x="0" y="609600"/>
            <a:ext cx="5410200" cy="6248400"/>
          </a:xfrm>
        </p:spPr>
        <p:txBody>
          <a:bodyPr>
            <a:normAutofit/>
          </a:bodyPr>
          <a:lstStyle/>
          <a:p>
            <a:pPr algn="just"/>
            <a:r>
              <a:rPr lang="en-US" sz="2800" dirty="0" smtClean="0"/>
              <a:t>The most recent statistics in United States through the Current Population Survey of 56,000 households, representing 29,000 children aged 3 to 18 use computer. </a:t>
            </a:r>
          </a:p>
          <a:p>
            <a:pPr algn="just"/>
            <a:r>
              <a:rPr lang="en-US" sz="2800" dirty="0" smtClean="0"/>
              <a:t>These telephone interview data, reported by adult household members, indicate that 80% of kindergartners (5 years old) use computers; </a:t>
            </a:r>
          </a:p>
          <a:p>
            <a:pPr algn="just"/>
            <a:r>
              <a:rPr lang="en-US" sz="2800" dirty="0" smtClean="0"/>
              <a:t>by sixth grade (11 years old) almost all U.S. students use computers at home, school, or work.</a:t>
            </a:r>
          </a:p>
          <a:p>
            <a:endParaRPr lang="en-US" sz="2800" dirty="0"/>
          </a:p>
        </p:txBody>
      </p:sp>
      <p:pic>
        <p:nvPicPr>
          <p:cNvPr id="2050" name="Picture 2" descr="C:\Users\AYESHA\Desktop\images (30).jpg"/>
          <p:cNvPicPr>
            <a:picLocks noChangeAspect="1" noChangeArrowheads="1"/>
          </p:cNvPicPr>
          <p:nvPr/>
        </p:nvPicPr>
        <p:blipFill>
          <a:blip r:embed="rId2" cstate="print"/>
          <a:srcRect/>
          <a:stretch>
            <a:fillRect/>
          </a:stretch>
        </p:blipFill>
        <p:spPr bwMode="auto">
          <a:xfrm>
            <a:off x="5562600" y="0"/>
            <a:ext cx="3581400" cy="3886200"/>
          </a:xfrm>
          <a:prstGeom prst="rect">
            <a:avLst/>
          </a:prstGeom>
          <a:noFill/>
        </p:spPr>
      </p:pic>
      <p:pic>
        <p:nvPicPr>
          <p:cNvPr id="2051" name="Picture 3" descr="C:\Users\AYESHA\Desktop\images (31).jpg"/>
          <p:cNvPicPr>
            <a:picLocks noChangeAspect="1" noChangeArrowheads="1"/>
          </p:cNvPicPr>
          <p:nvPr/>
        </p:nvPicPr>
        <p:blipFill>
          <a:blip r:embed="rId3" cstate="print"/>
          <a:srcRect/>
          <a:stretch>
            <a:fillRect/>
          </a:stretch>
        </p:blipFill>
        <p:spPr bwMode="auto">
          <a:xfrm>
            <a:off x="5638800" y="3962400"/>
            <a:ext cx="3429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81000" y="1143000"/>
            <a:ext cx="8458200" cy="5257800"/>
          </a:xfrm>
        </p:spPr>
        <p:txBody>
          <a:bodyPr/>
          <a:lstStyle/>
          <a:p>
            <a:pPr algn="just"/>
            <a:r>
              <a:rPr lang="en-US" smtClean="0"/>
              <a:t>However, part of managing injuries is preventing them.</a:t>
            </a:r>
          </a:p>
          <a:p>
            <a:pPr algn="just"/>
            <a:r>
              <a:rPr lang="en-US" smtClean="0"/>
              <a:t> Rather than separating injury prevention strategies from DM, we have chosen to consider DM as part of the whole process. </a:t>
            </a:r>
          </a:p>
          <a:p>
            <a:pPr algn="just"/>
            <a:r>
              <a:rPr lang="en-US" smtClean="0"/>
              <a:t>Within a DM program, the use of both Macroergonomics and Microergonomics is essential</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b="1" i="0" smtClean="0"/>
              <a:t>MACROERGONOMICS</a:t>
            </a:r>
          </a:p>
        </p:txBody>
      </p:sp>
      <p:sp>
        <p:nvSpPr>
          <p:cNvPr id="23555" name="Rectangle 3"/>
          <p:cNvSpPr>
            <a:spLocks noGrp="1" noChangeArrowheads="1"/>
          </p:cNvSpPr>
          <p:nvPr>
            <p:ph type="body" idx="1"/>
          </p:nvPr>
        </p:nvSpPr>
        <p:spPr>
          <a:xfrm>
            <a:off x="381000" y="2057400"/>
            <a:ext cx="8077200" cy="4114800"/>
          </a:xfrm>
        </p:spPr>
        <p:txBody>
          <a:bodyPr/>
          <a:lstStyle/>
          <a:p>
            <a:pPr algn="just"/>
            <a:r>
              <a:rPr lang="en-US" i="1" smtClean="0"/>
              <a:t>Macroergonomics </a:t>
            </a:r>
            <a:r>
              <a:rPr lang="en-US" smtClean="0"/>
              <a:t>refers to employer- and upper  management–directed, global, large-scale organizational solutions to ergonomic problems that, when successful, result in the existence of an effective culture of health and safety throughout the organization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b="1" i="0" smtClean="0"/>
              <a:t>PARTICIPATORY ERGONOMICS</a:t>
            </a:r>
          </a:p>
        </p:txBody>
      </p:sp>
      <p:sp>
        <p:nvSpPr>
          <p:cNvPr id="24579" name="Rectangle 3"/>
          <p:cNvSpPr>
            <a:spLocks noGrp="1" noChangeArrowheads="1"/>
          </p:cNvSpPr>
          <p:nvPr>
            <p:ph type="body" idx="1"/>
          </p:nvPr>
        </p:nvSpPr>
        <p:spPr>
          <a:xfrm>
            <a:off x="304800" y="2057400"/>
            <a:ext cx="8534400" cy="4648200"/>
          </a:xfrm>
        </p:spPr>
        <p:txBody>
          <a:bodyPr/>
          <a:lstStyle/>
          <a:p>
            <a:pPr algn="just">
              <a:lnSpc>
                <a:spcPct val="90000"/>
              </a:lnSpc>
            </a:pPr>
            <a:r>
              <a:rPr lang="en-US" smtClean="0"/>
              <a:t>The success of PE can be attributed to the involvement of workers in the entire process—from identifying the risks and hazards, to recommending solutions, to implementing the solutions and evaluating the outcomes</a:t>
            </a:r>
          </a:p>
          <a:p>
            <a:pPr algn="just">
              <a:lnSpc>
                <a:spcPct val="90000"/>
              </a:lnSpc>
            </a:pPr>
            <a:r>
              <a:rPr lang="en-US" smtClean="0"/>
              <a:t>The therapist, as an ergonomic consultant, is not seen as the expert but rather acts as a reflective facilitator or advisor, once the team is educated on the basics of ergonomics with the employees taking the role of expert.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i="0" smtClean="0"/>
              <a:t>Using Participatory Ergonomics in the</a:t>
            </a:r>
            <a:br>
              <a:rPr lang="en-US" sz="3200" b="1" i="0" smtClean="0"/>
            </a:br>
            <a:r>
              <a:rPr lang="en-US" sz="3200" b="1" i="0" smtClean="0"/>
              <a:t>Workplace</a:t>
            </a:r>
          </a:p>
        </p:txBody>
      </p:sp>
      <p:sp>
        <p:nvSpPr>
          <p:cNvPr id="25603" name="Rectangle 3"/>
          <p:cNvSpPr>
            <a:spLocks noGrp="1" noChangeArrowheads="1"/>
          </p:cNvSpPr>
          <p:nvPr>
            <p:ph type="body" idx="1"/>
          </p:nvPr>
        </p:nvSpPr>
        <p:spPr>
          <a:xfrm>
            <a:off x="228600" y="1676400"/>
            <a:ext cx="8686800" cy="4953000"/>
          </a:xfrm>
        </p:spPr>
        <p:txBody>
          <a:bodyPr/>
          <a:lstStyle/>
          <a:p>
            <a:pPr algn="just">
              <a:lnSpc>
                <a:spcPct val="80000"/>
              </a:lnSpc>
            </a:pPr>
            <a:r>
              <a:rPr lang="en-US" sz="2800" smtClean="0"/>
              <a:t>It is less expensive for employers to prevent an injury than it is to make changes and corrections after an injury has occurred. </a:t>
            </a:r>
          </a:p>
          <a:p>
            <a:pPr algn="just">
              <a:lnSpc>
                <a:spcPct val="80000"/>
              </a:lnSpc>
            </a:pPr>
            <a:r>
              <a:rPr lang="en-US" sz="2800" smtClean="0"/>
              <a:t>Often, making straightforward and basic ergonomic changes can reduce MSD risks significantly.</a:t>
            </a:r>
          </a:p>
          <a:p>
            <a:pPr algn="just">
              <a:lnSpc>
                <a:spcPct val="80000"/>
              </a:lnSpc>
            </a:pPr>
            <a:r>
              <a:rPr lang="en-US" sz="2800" smtClean="0"/>
              <a:t> This proactive ergonomic approach has proven effective when PE is implemented. </a:t>
            </a:r>
          </a:p>
          <a:p>
            <a:pPr algn="just">
              <a:lnSpc>
                <a:spcPct val="80000"/>
              </a:lnSpc>
            </a:pPr>
            <a:r>
              <a:rPr lang="en-US" sz="2800" i="1" smtClean="0"/>
              <a:t>Proactive ergonomics </a:t>
            </a:r>
            <a:r>
              <a:rPr lang="en-US" sz="2800" smtClean="0"/>
              <a:t>refers to the process of applying ergonomics in the early stages of developing work processes and tasks to avoid injuries and potentially expensive retrofitting of lines or equipment.</a:t>
            </a:r>
          </a:p>
          <a:p>
            <a:pPr algn="just">
              <a:lnSpc>
                <a:spcPct val="80000"/>
              </a:lnSpc>
            </a:pPr>
            <a:r>
              <a:rPr lang="en-US" sz="2800" smtClean="0"/>
              <a:t> This forms an essential primary prevention strategy</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b="1" i="0" smtClean="0"/>
              <a:t>RETURN TO WORK</a:t>
            </a:r>
          </a:p>
        </p:txBody>
      </p:sp>
      <p:sp>
        <p:nvSpPr>
          <p:cNvPr id="26627" name="Rectangle 3"/>
          <p:cNvSpPr>
            <a:spLocks noGrp="1" noChangeArrowheads="1"/>
          </p:cNvSpPr>
          <p:nvPr>
            <p:ph type="body" idx="1"/>
          </p:nvPr>
        </p:nvSpPr>
        <p:spPr>
          <a:xfrm>
            <a:off x="304800" y="2057400"/>
            <a:ext cx="8382000" cy="4572000"/>
          </a:xfrm>
        </p:spPr>
        <p:txBody>
          <a:bodyPr/>
          <a:lstStyle/>
          <a:p>
            <a:r>
              <a:rPr lang="en-US" smtClean="0"/>
              <a:t>Successful return to work depends on </a:t>
            </a:r>
          </a:p>
          <a:p>
            <a:pPr lvl="2"/>
            <a:r>
              <a:rPr lang="en-US" smtClean="0"/>
              <a:t>(1) early injury reporting,</a:t>
            </a:r>
          </a:p>
          <a:p>
            <a:pPr lvl="2"/>
            <a:r>
              <a:rPr lang="en-US" smtClean="0"/>
              <a:t>(2) injury intervention, </a:t>
            </a:r>
          </a:p>
          <a:p>
            <a:pPr lvl="2"/>
            <a:r>
              <a:rPr lang="en-US" smtClean="0"/>
              <a:t>(3) continuous contact and communication among the worker, employer, and health care providers</a:t>
            </a:r>
          </a:p>
          <a:p>
            <a:pPr lvl="2"/>
            <a:r>
              <a:rPr lang="en-US" smtClean="0"/>
              <a:t>(4) a management team and workforce educated in the importance of early and safe return to work, provision of ergonomic modifications to worksites, and specific and meaningful DM policies and procedures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81000" y="990600"/>
            <a:ext cx="8458200" cy="5486400"/>
          </a:xfrm>
        </p:spPr>
        <p:txBody>
          <a:bodyPr/>
          <a:lstStyle/>
          <a:p>
            <a:pPr>
              <a:lnSpc>
                <a:spcPct val="90000"/>
              </a:lnSpc>
            </a:pPr>
            <a:r>
              <a:rPr lang="en-US" sz="2800" smtClean="0"/>
              <a:t>A Written Return-to-Work Policy</a:t>
            </a:r>
          </a:p>
          <a:p>
            <a:pPr>
              <a:lnSpc>
                <a:spcPct val="90000"/>
              </a:lnSpc>
            </a:pPr>
            <a:r>
              <a:rPr lang="en-US" sz="2800" smtClean="0"/>
              <a:t>Maintaining “Occupational Bond”</a:t>
            </a:r>
          </a:p>
          <a:p>
            <a:pPr>
              <a:lnSpc>
                <a:spcPct val="90000"/>
              </a:lnSpc>
            </a:pPr>
            <a:r>
              <a:rPr lang="en-US" sz="2800" smtClean="0"/>
              <a:t>Job Descriptions and Physical Demands Analysis</a:t>
            </a:r>
          </a:p>
          <a:p>
            <a:pPr>
              <a:lnSpc>
                <a:spcPct val="90000"/>
              </a:lnSpc>
            </a:pPr>
            <a:r>
              <a:rPr lang="en-US" sz="2800" smtClean="0"/>
              <a:t>Early Communication Between the Health Care Team and the Workplace</a:t>
            </a:r>
          </a:p>
          <a:p>
            <a:pPr>
              <a:lnSpc>
                <a:spcPct val="90000"/>
              </a:lnSpc>
            </a:pPr>
            <a:r>
              <a:rPr lang="en-US" sz="2800" smtClean="0"/>
              <a:t>Creating a Return-to-Work Team</a:t>
            </a:r>
          </a:p>
          <a:p>
            <a:pPr>
              <a:lnSpc>
                <a:spcPct val="90000"/>
              </a:lnSpc>
            </a:pPr>
            <a:r>
              <a:rPr lang="en-US" sz="2800" smtClean="0"/>
              <a:t>Training of the Supervisors and Employees</a:t>
            </a:r>
          </a:p>
          <a:p>
            <a:pPr>
              <a:lnSpc>
                <a:spcPct val="90000"/>
              </a:lnSpc>
            </a:pPr>
            <a:r>
              <a:rPr lang="en-US" sz="2800" smtClean="0"/>
              <a:t>Offering Accommodation and Transitional Duty</a:t>
            </a:r>
          </a:p>
          <a:p>
            <a:pPr>
              <a:lnSpc>
                <a:spcPct val="90000"/>
              </a:lnSpc>
            </a:pPr>
            <a:r>
              <a:rPr lang="en-US" sz="2800" smtClean="0"/>
              <a:t>Performing Ergonomic Visits (Job Coaching)</a:t>
            </a:r>
          </a:p>
          <a:p>
            <a:pPr>
              <a:lnSpc>
                <a:spcPct val="90000"/>
              </a:lnSpc>
            </a:pPr>
            <a:r>
              <a:rPr lang="en-US" sz="2800" smtClean="0"/>
              <a:t>Applying Secondary and Tertiary Prevention Strategies</a:t>
            </a:r>
          </a:p>
          <a:p>
            <a:pPr>
              <a:lnSpc>
                <a:spcPct val="90000"/>
              </a:lnSpc>
            </a:pPr>
            <a:r>
              <a:rPr lang="en-US" sz="2800" smtClean="0"/>
              <a:t>Evaluating the Results of the Program</a:t>
            </a:r>
          </a:p>
          <a:p>
            <a:pPr>
              <a:lnSpc>
                <a:spcPct val="90000"/>
              </a:lnSpc>
            </a:pPr>
            <a:endParaRPr lang="en-US" sz="2800" smtClean="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b="1"/>
              <a:t>Ergonomics of Play and Leisure</a:t>
            </a:r>
          </a:p>
        </p:txBody>
      </p:sp>
      <p:sp>
        <p:nvSpPr>
          <p:cNvPr id="4099" name="Rectangle 3"/>
          <p:cNvSpPr>
            <a:spLocks noGrp="1" noChangeArrowheads="1"/>
          </p:cNvSpPr>
          <p:nvPr>
            <p:ph type="subTitle" idx="1"/>
          </p:nvPr>
        </p:nvSpPr>
        <p:spPr/>
        <p:txBody>
          <a:bodyPr/>
          <a:lstStyle/>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dirty="0" smtClean="0"/>
              <a:t>Ergonomics to </a:t>
            </a:r>
            <a:r>
              <a:rPr lang="en-US" dirty="0"/>
              <a:t>leisure, recreation, and activities of </a:t>
            </a:r>
            <a:r>
              <a:rPr lang="en-US" dirty="0" smtClean="0"/>
              <a:t>choice</a:t>
            </a:r>
            <a:endParaRPr lang="en-US" dirty="0"/>
          </a:p>
          <a:p>
            <a:r>
              <a:rPr lang="en-US" dirty="0" smtClean="0"/>
              <a:t>Home computers</a:t>
            </a:r>
            <a:endParaRPr lang="en-US" dirty="0"/>
          </a:p>
          <a:p>
            <a:r>
              <a:rPr lang="en-US" dirty="0"/>
              <a:t>Golfers and other athletes</a:t>
            </a:r>
          </a:p>
          <a:p>
            <a:r>
              <a:rPr lang="en-US" dirty="0"/>
              <a:t>Gardeners</a:t>
            </a:r>
          </a:p>
          <a:p>
            <a:r>
              <a:rPr lang="en-US" dirty="0"/>
              <a:t>Quilters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914400"/>
            <a:ext cx="8763000" cy="4876800"/>
          </a:xfrm>
        </p:spPr>
        <p:txBody>
          <a:bodyPr/>
          <a:lstStyle/>
          <a:p>
            <a:pPr algn="just"/>
            <a:r>
              <a:rPr lang="en-US" dirty="0"/>
              <a:t>The field of kinesiology provides extensive research and information about a number of sports and activities</a:t>
            </a:r>
          </a:p>
          <a:p>
            <a:pPr algn="just"/>
            <a:r>
              <a:rPr lang="en-US" dirty="0"/>
              <a:t>Performance analysis</a:t>
            </a:r>
          </a:p>
          <a:p>
            <a:pPr algn="just"/>
            <a:r>
              <a:rPr lang="en-US" dirty="0"/>
              <a:t>Kinesiology combined with sports medicine also provides valuable information about the number and types of injuries associated with a variety of sports to facilitate injury prevention measures and improved treatment.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457200"/>
            <a:ext cx="8686800" cy="6019800"/>
          </a:xfrm>
        </p:spPr>
        <p:txBody>
          <a:bodyPr/>
          <a:lstStyle/>
          <a:p>
            <a:r>
              <a:rPr lang="en-US" dirty="0"/>
              <a:t>Gardening , quilting, and </a:t>
            </a:r>
            <a:r>
              <a:rPr lang="en-US" dirty="0" smtClean="0"/>
              <a:t>golf</a:t>
            </a:r>
          </a:p>
          <a:p>
            <a:r>
              <a:rPr lang="en-US" dirty="0" smtClean="0"/>
              <a:t>These </a:t>
            </a:r>
            <a:r>
              <a:rPr lang="en-US" dirty="0"/>
              <a:t>activities were selected because of their popularity and the variety of tasks involved in each activity</a:t>
            </a:r>
          </a:p>
          <a:p>
            <a:r>
              <a:rPr lang="en-US" dirty="0"/>
              <a:t>Quilting was chosen to represent a generally sedentary activity involving a creative process</a:t>
            </a:r>
          </a:p>
          <a:p>
            <a:r>
              <a:rPr lang="en-US" dirty="0"/>
              <a:t>Gardening also involves a creative process but is more physically </a:t>
            </a:r>
            <a:r>
              <a:rPr lang="en-US" dirty="0" smtClean="0"/>
              <a:t>demanding</a:t>
            </a:r>
            <a:endParaRPr lang="en-US" dirty="0"/>
          </a:p>
          <a:p>
            <a:r>
              <a:rPr lang="en-US" dirty="0"/>
              <a:t>Similar activities might include woodworking, home repair, and pottery</a:t>
            </a:r>
          </a:p>
          <a:p>
            <a:r>
              <a:rPr lang="en-US" dirty="0"/>
              <a:t>competitive factor in golf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28600"/>
          </a:xfrm>
        </p:spPr>
        <p:txBody>
          <a:bodyPr>
            <a:noAutofit/>
          </a:bodyPr>
          <a:lstStyle/>
          <a:p>
            <a:pPr algn="ctr"/>
            <a:endParaRPr lang="en-US" sz="3600" b="1" dirty="0">
              <a:solidFill>
                <a:srgbClr val="FF0000"/>
              </a:solidFill>
            </a:endParaRPr>
          </a:p>
        </p:txBody>
      </p:sp>
      <p:sp>
        <p:nvSpPr>
          <p:cNvPr id="3" name="Content Placeholder 2"/>
          <p:cNvSpPr>
            <a:spLocks noGrp="1"/>
          </p:cNvSpPr>
          <p:nvPr>
            <p:ph sz="quarter" idx="1"/>
          </p:nvPr>
        </p:nvSpPr>
        <p:spPr>
          <a:xfrm>
            <a:off x="0" y="304800"/>
            <a:ext cx="4572000" cy="6477000"/>
          </a:xfrm>
        </p:spPr>
        <p:txBody>
          <a:bodyPr>
            <a:normAutofit fontScale="92500" lnSpcReduction="20000"/>
          </a:bodyPr>
          <a:lstStyle/>
          <a:p>
            <a:pPr algn="just"/>
            <a:r>
              <a:rPr lang="en-US" b="1" dirty="0" smtClean="0"/>
              <a:t>Daily use time</a:t>
            </a:r>
            <a:r>
              <a:rPr lang="en-US" dirty="0" smtClean="0"/>
              <a:t>. The average U.S. child used a computer for 34 minutes/day, the Internet for 14 minutes, and a video game for 33 minutes. </a:t>
            </a:r>
          </a:p>
          <a:p>
            <a:pPr algn="just"/>
            <a:r>
              <a:rPr lang="en-US" b="1" dirty="0" smtClean="0"/>
              <a:t>In one Australian study of notebook use</a:t>
            </a:r>
            <a:r>
              <a:rPr lang="en-US" dirty="0" smtClean="0"/>
              <a:t>, average daily use was 3.2 hours; the highest total daily use reported was 15 hours, with </a:t>
            </a:r>
            <a:r>
              <a:rPr lang="en-US" b="1" dirty="0" smtClean="0"/>
              <a:t>mean longest single </a:t>
            </a:r>
            <a:r>
              <a:rPr lang="en-US" dirty="0" smtClean="0"/>
              <a:t>period of use of 102 minutes.</a:t>
            </a:r>
          </a:p>
          <a:p>
            <a:pPr algn="just"/>
            <a:r>
              <a:rPr lang="en-US" dirty="0" smtClean="0"/>
              <a:t>Electronic or video game use is also frequent and common. </a:t>
            </a:r>
          </a:p>
          <a:p>
            <a:pPr marL="0" indent="0">
              <a:spcBef>
                <a:spcPts val="0"/>
              </a:spcBef>
              <a:buClrTx/>
              <a:buSzTx/>
              <a:buNone/>
              <a:defRPr/>
            </a:pPr>
            <a:r>
              <a:rPr lang="en-US" b="1" dirty="0" smtClean="0"/>
              <a:t>QUESTION….</a:t>
            </a:r>
            <a:r>
              <a:rPr lang="en-US" dirty="0" smtClean="0"/>
              <a:t> whether the extensive time children spend on computers affects their health.</a:t>
            </a:r>
          </a:p>
          <a:p>
            <a:pPr marL="0" indent="0">
              <a:spcBef>
                <a:spcPts val="0"/>
              </a:spcBef>
              <a:buClrTx/>
              <a:buSzTx/>
              <a:buNone/>
              <a:defRPr/>
            </a:pPr>
            <a:r>
              <a:rPr lang="en-US" dirty="0" smtClean="0"/>
              <a:t> If it does, can the furniture and equipment they use be adjusted to their needs, </a:t>
            </a:r>
            <a:r>
              <a:rPr lang="en-US" b="1" dirty="0" smtClean="0"/>
              <a:t>or s</a:t>
            </a:r>
            <a:r>
              <a:rPr lang="en-US" dirty="0" smtClean="0"/>
              <a:t>hould access other activity to keep them safer?</a:t>
            </a:r>
          </a:p>
          <a:p>
            <a:pPr algn="just">
              <a:buNone/>
            </a:pPr>
            <a:endParaRPr lang="en-US" b="1" dirty="0" smtClean="0"/>
          </a:p>
          <a:p>
            <a:endParaRPr lang="en-US" dirty="0"/>
          </a:p>
        </p:txBody>
      </p:sp>
      <p:pic>
        <p:nvPicPr>
          <p:cNvPr id="3074" name="Picture 2" descr="C:\Users\AYESHA\Desktop\images (32).jpg"/>
          <p:cNvPicPr>
            <a:picLocks noChangeAspect="1" noChangeArrowheads="1"/>
          </p:cNvPicPr>
          <p:nvPr/>
        </p:nvPicPr>
        <p:blipFill>
          <a:blip r:embed="rId3" cstate="print"/>
          <a:srcRect/>
          <a:stretch>
            <a:fillRect/>
          </a:stretch>
        </p:blipFill>
        <p:spPr bwMode="auto">
          <a:xfrm>
            <a:off x="4800600" y="0"/>
            <a:ext cx="4152900" cy="1600200"/>
          </a:xfrm>
          <a:prstGeom prst="rect">
            <a:avLst/>
          </a:prstGeom>
          <a:noFill/>
        </p:spPr>
      </p:pic>
      <p:pic>
        <p:nvPicPr>
          <p:cNvPr id="3075" name="Picture 3" descr="C:\Users\AYESHA\Desktop\images (33).jpg"/>
          <p:cNvPicPr>
            <a:picLocks noChangeAspect="1" noChangeArrowheads="1"/>
          </p:cNvPicPr>
          <p:nvPr/>
        </p:nvPicPr>
        <p:blipFill>
          <a:blip r:embed="rId4" cstate="print"/>
          <a:srcRect/>
          <a:stretch>
            <a:fillRect/>
          </a:stretch>
        </p:blipFill>
        <p:spPr bwMode="auto">
          <a:xfrm>
            <a:off x="4648200" y="4572000"/>
            <a:ext cx="4495800" cy="2286000"/>
          </a:xfrm>
          <a:prstGeom prst="rect">
            <a:avLst/>
          </a:prstGeom>
          <a:noFill/>
        </p:spPr>
      </p:pic>
      <p:pic>
        <p:nvPicPr>
          <p:cNvPr id="3076" name="Picture 4" descr="C:\Users\AYESHA\Desktop\images (35).jpg"/>
          <p:cNvPicPr>
            <a:picLocks noChangeAspect="1" noChangeArrowheads="1"/>
          </p:cNvPicPr>
          <p:nvPr/>
        </p:nvPicPr>
        <p:blipFill>
          <a:blip r:embed="rId5" cstate="print"/>
          <a:srcRect/>
          <a:stretch>
            <a:fillRect/>
          </a:stretch>
        </p:blipFill>
        <p:spPr bwMode="auto">
          <a:xfrm>
            <a:off x="4800600" y="1600201"/>
            <a:ext cx="43434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28600" y="1600200"/>
            <a:ext cx="8763000" cy="5029200"/>
          </a:xfrm>
        </p:spPr>
        <p:txBody>
          <a:bodyPr/>
          <a:lstStyle/>
          <a:p>
            <a:pPr algn="just"/>
            <a:r>
              <a:rPr lang="en-US" dirty="0"/>
              <a:t>Risk factors are associated with many leisure activities, and much of the information about the risks comes from the study of persons who engage in the performance, arts, or sports industries as professionals</a:t>
            </a:r>
          </a:p>
          <a:p>
            <a:pPr algn="just"/>
            <a:r>
              <a:rPr lang="en-US" dirty="0"/>
              <a:t>There is an increase in knowledge related to ergonomics as well as an increase in the number of ergonomic products available to the general public</a:t>
            </a:r>
          </a:p>
        </p:txBody>
      </p:sp>
      <p:sp>
        <p:nvSpPr>
          <p:cNvPr id="8194" name="Rectangle 2"/>
          <p:cNvSpPr>
            <a:spLocks noGrp="1" noChangeArrowheads="1"/>
          </p:cNvSpPr>
          <p:nvPr>
            <p:ph type="title"/>
          </p:nvPr>
        </p:nvSpPr>
        <p:spPr>
          <a:xfrm>
            <a:off x="990600" y="609600"/>
            <a:ext cx="7467600" cy="838200"/>
          </a:xfrm>
        </p:spPr>
        <p:txBody>
          <a:bodyPr>
            <a:normAutofit fontScale="90000"/>
          </a:bodyPr>
          <a:lstStyle/>
          <a:p>
            <a:r>
              <a:rPr lang="en-US" sz="3600" b="1" dirty="0"/>
              <a:t>Risk Factors For Leisure Occupations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381000"/>
            <a:ext cx="8458200" cy="5715000"/>
          </a:xfrm>
        </p:spPr>
        <p:txBody>
          <a:bodyPr>
            <a:normAutofit lnSpcReduction="10000"/>
          </a:bodyPr>
          <a:lstStyle/>
          <a:p>
            <a:pPr algn="just">
              <a:lnSpc>
                <a:spcPct val="80000"/>
              </a:lnSpc>
            </a:pPr>
            <a:r>
              <a:rPr lang="en-US" sz="2800" dirty="0"/>
              <a:t>Injuries of the back and the effects of cumulative trauma and repetitive strain are most typically reported in the work environment</a:t>
            </a:r>
          </a:p>
          <a:p>
            <a:pPr algn="just">
              <a:lnSpc>
                <a:spcPct val="80000"/>
              </a:lnSpc>
            </a:pPr>
            <a:r>
              <a:rPr lang="en-US" sz="2800" dirty="0"/>
              <a:t>There </a:t>
            </a:r>
            <a:r>
              <a:rPr lang="en-US" sz="2800" dirty="0" smtClean="0"/>
              <a:t>are several </a:t>
            </a:r>
            <a:r>
              <a:rPr lang="en-US" sz="2800" dirty="0"/>
              <a:t>risk factors not typically encountered in the office and work environment that may be seen in sports and leisure activities</a:t>
            </a:r>
          </a:p>
          <a:p>
            <a:pPr algn="just">
              <a:lnSpc>
                <a:spcPct val="80000"/>
              </a:lnSpc>
            </a:pPr>
            <a:r>
              <a:rPr lang="en-US" sz="2800" dirty="0" smtClean="0">
                <a:solidFill>
                  <a:srgbClr val="C00000"/>
                </a:solidFill>
              </a:rPr>
              <a:t>Some  </a:t>
            </a:r>
            <a:r>
              <a:rPr lang="en-US" sz="2800" dirty="0">
                <a:solidFill>
                  <a:srgbClr val="C00000"/>
                </a:solidFill>
              </a:rPr>
              <a:t>leisure-time activities </a:t>
            </a:r>
            <a:r>
              <a:rPr lang="en-US" sz="2800" dirty="0"/>
              <a:t>such as hunting, backpacking, </a:t>
            </a:r>
            <a:r>
              <a:rPr lang="en-US" sz="2800" dirty="0" smtClean="0"/>
              <a:t>biking, </a:t>
            </a:r>
            <a:r>
              <a:rPr lang="en-US" sz="2800" dirty="0"/>
              <a:t>rock climbing, boating, </a:t>
            </a:r>
            <a:r>
              <a:rPr lang="en-US" sz="2800" dirty="0" smtClean="0"/>
              <a:t>and </a:t>
            </a:r>
            <a:r>
              <a:rPr lang="en-US" sz="2800" dirty="0"/>
              <a:t>other challenging leisure time pursuits can generate outcomes such as ocular injuries, head injuries, injuries from lightning strikes, and even death</a:t>
            </a:r>
          </a:p>
          <a:p>
            <a:pPr algn="just">
              <a:lnSpc>
                <a:spcPct val="80000"/>
              </a:lnSpc>
            </a:pPr>
            <a:r>
              <a:rPr lang="en-US" sz="2800" dirty="0"/>
              <a:t>Gardening, photography, ceramics, and other creative outlets have resulted in health conditions and illnesses related to </a:t>
            </a:r>
            <a:r>
              <a:rPr lang="en-US" sz="2800" dirty="0">
                <a:solidFill>
                  <a:srgbClr val="C00000"/>
                </a:solidFill>
              </a:rPr>
              <a:t>environmental toxins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981200"/>
            <a:ext cx="8305800" cy="4572000"/>
          </a:xfrm>
        </p:spPr>
        <p:txBody>
          <a:bodyPr/>
          <a:lstStyle/>
          <a:p>
            <a:pPr>
              <a:lnSpc>
                <a:spcPct val="90000"/>
              </a:lnSpc>
            </a:pPr>
            <a:r>
              <a:rPr lang="en-US" b="1" dirty="0"/>
              <a:t>Quilting:</a:t>
            </a:r>
          </a:p>
          <a:p>
            <a:pPr algn="just">
              <a:lnSpc>
                <a:spcPct val="90000"/>
              </a:lnSpc>
            </a:pPr>
            <a:r>
              <a:rPr lang="en-US" dirty="0"/>
              <a:t>Quilting in America, 16.27 million households (15% of the population) have someone who participates in quilting as a hobby or a profession.</a:t>
            </a:r>
          </a:p>
          <a:p>
            <a:pPr algn="just">
              <a:lnSpc>
                <a:spcPct val="90000"/>
              </a:lnSpc>
            </a:pPr>
            <a:r>
              <a:rPr lang="en-US" dirty="0"/>
              <a:t>The average quilter is female and 55 to 65 years of age</a:t>
            </a:r>
          </a:p>
          <a:p>
            <a:pPr algn="just">
              <a:lnSpc>
                <a:spcPct val="90000"/>
              </a:lnSpc>
            </a:pPr>
            <a:r>
              <a:rPr lang="en-US" dirty="0"/>
              <a:t>Quilters report an average of 11.5 hours per week of involvement in a quilting-related task</a:t>
            </a:r>
          </a:p>
        </p:txBody>
      </p:sp>
      <p:sp>
        <p:nvSpPr>
          <p:cNvPr id="10242" name="Rectangle 2"/>
          <p:cNvSpPr>
            <a:spLocks noGrp="1" noChangeArrowheads="1"/>
          </p:cNvSpPr>
          <p:nvPr>
            <p:ph type="title"/>
          </p:nvPr>
        </p:nvSpPr>
        <p:spPr/>
        <p:txBody>
          <a:bodyPr>
            <a:normAutofit/>
          </a:bodyPr>
          <a:lstStyle/>
          <a:p>
            <a:r>
              <a:rPr lang="en-US" sz="3200" b="1" dirty="0">
                <a:solidFill>
                  <a:schemeClr val="tx1"/>
                </a:solidFill>
                <a:latin typeface="Arial Black" pitchFamily="34" charset="0"/>
              </a:rPr>
              <a:t>Participation </a:t>
            </a:r>
            <a:r>
              <a:rPr lang="en-US" sz="3200" b="1" dirty="0" smtClean="0">
                <a:solidFill>
                  <a:schemeClr val="tx1"/>
                </a:solidFill>
                <a:latin typeface="Arial Black" pitchFamily="34" charset="0"/>
              </a:rPr>
              <a:t>And Demographics</a:t>
            </a:r>
            <a:endParaRPr lang="en-US" sz="3200" b="1" dirty="0">
              <a:solidFill>
                <a:schemeClr val="tx1"/>
              </a:solidFill>
              <a:latin typeface="Arial Black"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1219200"/>
            <a:ext cx="8915400" cy="4876800"/>
          </a:xfrm>
        </p:spPr>
        <p:txBody>
          <a:bodyPr>
            <a:normAutofit fontScale="92500" lnSpcReduction="10000"/>
          </a:bodyPr>
          <a:lstStyle/>
          <a:p>
            <a:pPr algn="just">
              <a:lnSpc>
                <a:spcPct val="90000"/>
              </a:lnSpc>
            </a:pPr>
            <a:r>
              <a:rPr lang="en-US" sz="2800" dirty="0"/>
              <a:t>Gardening continues to be a popular activity for pleasure and leisure.</a:t>
            </a:r>
          </a:p>
          <a:p>
            <a:pPr algn="just">
              <a:lnSpc>
                <a:spcPct val="90000"/>
              </a:lnSpc>
            </a:pPr>
            <a:r>
              <a:rPr lang="en-US" sz="2800" dirty="0"/>
              <a:t> The European Commission reports </a:t>
            </a:r>
            <a:r>
              <a:rPr lang="en-US" sz="2800" dirty="0">
                <a:solidFill>
                  <a:srgbClr val="C00000"/>
                </a:solidFill>
              </a:rPr>
              <a:t>107 million </a:t>
            </a:r>
            <a:r>
              <a:rPr lang="en-US" sz="2800" dirty="0"/>
              <a:t>gardens or garden allotments across the European Union, which includes 10 European countries.</a:t>
            </a:r>
          </a:p>
          <a:p>
            <a:pPr algn="just">
              <a:lnSpc>
                <a:spcPct val="90000"/>
              </a:lnSpc>
            </a:pPr>
            <a:r>
              <a:rPr lang="en-US" sz="2800" dirty="0"/>
              <a:t>The report further indicates that Europeans spend an average of </a:t>
            </a:r>
            <a:r>
              <a:rPr lang="en-US" sz="2800" dirty="0">
                <a:solidFill>
                  <a:srgbClr val="C00000"/>
                </a:solidFill>
              </a:rPr>
              <a:t>10 minutes per day </a:t>
            </a:r>
            <a:r>
              <a:rPr lang="en-US" sz="2800" dirty="0"/>
              <a:t>in gardening tasks</a:t>
            </a:r>
          </a:p>
          <a:p>
            <a:pPr algn="just">
              <a:lnSpc>
                <a:spcPct val="90000"/>
              </a:lnSpc>
            </a:pPr>
            <a:r>
              <a:rPr lang="en-US" sz="2800" dirty="0"/>
              <a:t>The same survey identifies </a:t>
            </a:r>
            <a:r>
              <a:rPr lang="en-US" sz="2800" dirty="0">
                <a:solidFill>
                  <a:srgbClr val="C00000"/>
                </a:solidFill>
              </a:rPr>
              <a:t>several categories </a:t>
            </a:r>
            <a:r>
              <a:rPr lang="en-US" sz="2800" dirty="0"/>
              <a:t>of people who garden, including master gardeners, garden enthusiasts, casual gardeners, reluctant gardeners, and “just cut the grass” gardeners, indicating that there is a wide variety of participation levels in gardening</a:t>
            </a:r>
          </a:p>
        </p:txBody>
      </p:sp>
      <p:sp>
        <p:nvSpPr>
          <p:cNvPr id="11266" name="Rectangle 2"/>
          <p:cNvSpPr>
            <a:spLocks noGrp="1" noChangeArrowheads="1"/>
          </p:cNvSpPr>
          <p:nvPr>
            <p:ph type="title"/>
          </p:nvPr>
        </p:nvSpPr>
        <p:spPr>
          <a:xfrm>
            <a:off x="685800" y="304800"/>
            <a:ext cx="5943600" cy="609600"/>
          </a:xfrm>
        </p:spPr>
        <p:txBody>
          <a:bodyPr>
            <a:normAutofit fontScale="90000"/>
          </a:bodyPr>
          <a:lstStyle/>
          <a:p>
            <a:r>
              <a:rPr lang="en-US" b="1" dirty="0"/>
              <a:t>Gardening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a:t>There are approximately 27 million golfers in the United States, Of those 27 million golfers, 73% are male and 27% are female</a:t>
            </a:r>
          </a:p>
          <a:p>
            <a:r>
              <a:rPr lang="en-US" dirty="0"/>
              <a:t>Variable data</a:t>
            </a:r>
          </a:p>
          <a:p>
            <a:endParaRPr lang="en-US" dirty="0"/>
          </a:p>
        </p:txBody>
      </p:sp>
      <p:sp>
        <p:nvSpPr>
          <p:cNvPr id="12290" name="Rectangle 2"/>
          <p:cNvSpPr>
            <a:spLocks noGrp="1" noChangeArrowheads="1"/>
          </p:cNvSpPr>
          <p:nvPr>
            <p:ph type="title"/>
          </p:nvPr>
        </p:nvSpPr>
        <p:spPr/>
        <p:txBody>
          <a:bodyPr/>
          <a:lstStyle/>
          <a:p>
            <a:r>
              <a:rPr lang="en-US" b="1"/>
              <a:t>Golfing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371600"/>
            <a:ext cx="7924800" cy="4724400"/>
          </a:xfrm>
        </p:spPr>
        <p:txBody>
          <a:bodyPr/>
          <a:lstStyle/>
          <a:p>
            <a:pPr algn="just"/>
            <a:r>
              <a:rPr lang="en-US" dirty="0"/>
              <a:t>It is important for therapists to be aware of the </a:t>
            </a:r>
            <a:r>
              <a:rPr lang="en-US" dirty="0">
                <a:solidFill>
                  <a:srgbClr val="C00000"/>
                </a:solidFill>
              </a:rPr>
              <a:t>patterns of musculoskeletal injuries </a:t>
            </a:r>
            <a:r>
              <a:rPr lang="en-US" dirty="0"/>
              <a:t>associated with various leisure activities so problems can be avoided or corrected.</a:t>
            </a:r>
          </a:p>
          <a:p>
            <a:pPr algn="just"/>
            <a:r>
              <a:rPr lang="en-US" dirty="0"/>
              <a:t>In addition, it is important to understand the relationship between the </a:t>
            </a:r>
            <a:r>
              <a:rPr lang="en-US" dirty="0">
                <a:solidFill>
                  <a:srgbClr val="C00000"/>
                </a:solidFill>
              </a:rPr>
              <a:t>work activities and the leisure activities</a:t>
            </a:r>
          </a:p>
        </p:txBody>
      </p:sp>
      <p:sp>
        <p:nvSpPr>
          <p:cNvPr id="13314" name="Rectangle 2"/>
          <p:cNvSpPr>
            <a:spLocks noGrp="1" noChangeArrowheads="1"/>
          </p:cNvSpPr>
          <p:nvPr>
            <p:ph type="title"/>
          </p:nvPr>
        </p:nvSpPr>
        <p:spPr>
          <a:xfrm>
            <a:off x="457200" y="274638"/>
            <a:ext cx="7391400" cy="1143000"/>
          </a:xfrm>
        </p:spPr>
        <p:txBody>
          <a:bodyPr/>
          <a:lstStyle/>
          <a:p>
            <a:r>
              <a:rPr lang="en-US" b="1" dirty="0"/>
              <a:t>Common Injuries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81000" y="1752600"/>
            <a:ext cx="8382000" cy="4343400"/>
          </a:xfrm>
        </p:spPr>
        <p:txBody>
          <a:bodyPr/>
          <a:lstStyle/>
          <a:p>
            <a:pPr algn="just">
              <a:lnSpc>
                <a:spcPct val="90000"/>
              </a:lnSpc>
            </a:pPr>
            <a:r>
              <a:rPr lang="en-US" dirty="0" smtClean="0"/>
              <a:t>Garment  </a:t>
            </a:r>
            <a:r>
              <a:rPr lang="en-US" dirty="0"/>
              <a:t>industry workers have shown that extensive time spent sewing or using </a:t>
            </a:r>
            <a:r>
              <a:rPr lang="en-US" dirty="0">
                <a:solidFill>
                  <a:srgbClr val="C00000"/>
                </a:solidFill>
              </a:rPr>
              <a:t>poor positioning </a:t>
            </a:r>
            <a:r>
              <a:rPr lang="en-US" dirty="0"/>
              <a:t>leaning forward over the sewing machine leads to musculoskeletal disorders, especially in the neck, shoulders, elbows, and hands.</a:t>
            </a:r>
          </a:p>
          <a:p>
            <a:pPr>
              <a:lnSpc>
                <a:spcPct val="90000"/>
              </a:lnSpc>
            </a:pPr>
            <a:r>
              <a:rPr lang="en-US" dirty="0"/>
              <a:t>Comparable problems are seen in quilters.</a:t>
            </a:r>
          </a:p>
          <a:p>
            <a:pPr algn="just">
              <a:lnSpc>
                <a:spcPct val="90000"/>
              </a:lnSpc>
            </a:pPr>
            <a:r>
              <a:rPr lang="en-US" dirty="0"/>
              <a:t>Quilters report discomfort and </a:t>
            </a:r>
            <a:r>
              <a:rPr lang="en-US" dirty="0">
                <a:solidFill>
                  <a:srgbClr val="C00000"/>
                </a:solidFill>
              </a:rPr>
              <a:t>pain in the neck, shoulders, and back</a:t>
            </a:r>
          </a:p>
        </p:txBody>
      </p:sp>
      <p:sp>
        <p:nvSpPr>
          <p:cNvPr id="14338" name="Rectangle 2"/>
          <p:cNvSpPr>
            <a:spLocks noGrp="1" noChangeArrowheads="1"/>
          </p:cNvSpPr>
          <p:nvPr>
            <p:ph type="title"/>
          </p:nvPr>
        </p:nvSpPr>
        <p:spPr/>
        <p:txBody>
          <a:bodyPr/>
          <a:lstStyle/>
          <a:p>
            <a:r>
              <a:rPr lang="en-US" b="1" dirty="0"/>
              <a:t>Quilting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990600"/>
            <a:ext cx="8382000" cy="5105400"/>
          </a:xfrm>
        </p:spPr>
        <p:txBody>
          <a:bodyPr/>
          <a:lstStyle/>
          <a:p>
            <a:pPr algn="just">
              <a:lnSpc>
                <a:spcPct val="90000"/>
              </a:lnSpc>
            </a:pPr>
            <a:r>
              <a:rPr lang="en-US" dirty="0">
                <a:solidFill>
                  <a:srgbClr val="C00000"/>
                </a:solidFill>
              </a:rPr>
              <a:t>Repetitive stress disorders</a:t>
            </a:r>
            <a:r>
              <a:rPr lang="en-US" dirty="0"/>
              <a:t>, specifically carpal tunnel syndrome, tendonitis, deQuervain’s syndrome, and epicondylitis, especially when awkward positions of the body and extremities are used in the tasks</a:t>
            </a:r>
          </a:p>
          <a:p>
            <a:pPr algn="just">
              <a:lnSpc>
                <a:spcPct val="90000"/>
              </a:lnSpc>
            </a:pPr>
            <a:r>
              <a:rPr lang="en-US" dirty="0">
                <a:solidFill>
                  <a:srgbClr val="C00000"/>
                </a:solidFill>
              </a:rPr>
              <a:t>eyestrain</a:t>
            </a:r>
            <a:r>
              <a:rPr lang="en-US" dirty="0"/>
              <a:t> can occur when vision is needed for a prolonged period of time in an unsuitably lighted working environment</a:t>
            </a:r>
          </a:p>
          <a:p>
            <a:pPr algn="just">
              <a:lnSpc>
                <a:spcPct val="90000"/>
              </a:lnSpc>
            </a:pPr>
            <a:r>
              <a:rPr lang="en-US" dirty="0">
                <a:solidFill>
                  <a:srgbClr val="C00000"/>
                </a:solidFill>
              </a:rPr>
              <a:t>eye soreness or fatigue, headache, blurred vision, double vision, and dry, itching, burning, or irritated eyes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371600"/>
            <a:ext cx="8001000" cy="3733800"/>
          </a:xfrm>
        </p:spPr>
        <p:txBody>
          <a:bodyPr/>
          <a:lstStyle/>
          <a:p>
            <a:pPr algn="just"/>
            <a:r>
              <a:rPr lang="en-US" dirty="0"/>
              <a:t>Surprisingly, there is </a:t>
            </a:r>
            <a:r>
              <a:rPr lang="en-US" dirty="0">
                <a:solidFill>
                  <a:srgbClr val="C00000"/>
                </a:solidFill>
              </a:rPr>
              <a:t>very little information </a:t>
            </a:r>
            <a:r>
              <a:rPr lang="en-US" dirty="0"/>
              <a:t>about injury rates among gardeners</a:t>
            </a:r>
          </a:p>
          <a:p>
            <a:pPr algn="just"/>
            <a:r>
              <a:rPr lang="en-US" dirty="0"/>
              <a:t>Relatively low risk of injury in gardening and other low- to moderate-intensity activities such as home repair, hunting and fishing, swimming, and walking.</a:t>
            </a:r>
          </a:p>
          <a:p>
            <a:pPr algn="just"/>
            <a:r>
              <a:rPr lang="en-US" dirty="0" smtClean="0"/>
              <a:t>However</a:t>
            </a:r>
            <a:r>
              <a:rPr lang="en-US" dirty="0"/>
              <a:t>, because of the </a:t>
            </a:r>
            <a:r>
              <a:rPr lang="en-US" dirty="0">
                <a:solidFill>
                  <a:srgbClr val="C00000"/>
                </a:solidFill>
              </a:rPr>
              <a:t>high participation rate, the absolute number of injuries is high</a:t>
            </a:r>
          </a:p>
        </p:txBody>
      </p:sp>
      <p:sp>
        <p:nvSpPr>
          <p:cNvPr id="16386" name="Rectangle 2"/>
          <p:cNvSpPr>
            <a:spLocks noGrp="1" noChangeArrowheads="1"/>
          </p:cNvSpPr>
          <p:nvPr>
            <p:ph type="title"/>
          </p:nvPr>
        </p:nvSpPr>
        <p:spPr/>
        <p:txBody>
          <a:bodyPr/>
          <a:lstStyle/>
          <a:p>
            <a:r>
              <a:rPr lang="en-US" b="1"/>
              <a:t>Gardening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04800" y="1981200"/>
            <a:ext cx="8534400" cy="4114800"/>
          </a:xfrm>
        </p:spPr>
        <p:txBody>
          <a:bodyPr/>
          <a:lstStyle/>
          <a:p>
            <a:pPr algn="just"/>
            <a:r>
              <a:rPr lang="en-US" dirty="0"/>
              <a:t>Common injuries seen in golfers can result from repetitive overuse, poor body mechanics, or trauma</a:t>
            </a:r>
          </a:p>
          <a:p>
            <a:pPr algn="just"/>
            <a:r>
              <a:rPr lang="en-US" dirty="0"/>
              <a:t>Common injuries in the amateur golf population </a:t>
            </a:r>
            <a:r>
              <a:rPr lang="en-US" dirty="0">
                <a:solidFill>
                  <a:srgbClr val="C00000"/>
                </a:solidFill>
              </a:rPr>
              <a:t>include low back, hand and wrist, elbow, and shoulder injuries, as well as injuries of the knee</a:t>
            </a:r>
          </a:p>
          <a:p>
            <a:endParaRPr lang="en-US" dirty="0"/>
          </a:p>
        </p:txBody>
      </p:sp>
      <p:sp>
        <p:nvSpPr>
          <p:cNvPr id="17410" name="Rectangle 2"/>
          <p:cNvSpPr>
            <a:spLocks noGrp="1" noChangeArrowheads="1"/>
          </p:cNvSpPr>
          <p:nvPr>
            <p:ph type="title"/>
          </p:nvPr>
        </p:nvSpPr>
        <p:spPr/>
        <p:txBody>
          <a:bodyPr/>
          <a:lstStyle/>
          <a:p>
            <a:r>
              <a:rPr lang="en-US" b="1"/>
              <a:t>Golfing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solidFill>
                  <a:srgbClr val="FF0000"/>
                </a:solidFill>
              </a:rPr>
              <a:t>Continue………………..</a:t>
            </a:r>
            <a:endParaRPr lang="en-US" dirty="0"/>
          </a:p>
        </p:txBody>
      </p:sp>
      <p:sp>
        <p:nvSpPr>
          <p:cNvPr id="3" name="Content Placeholder 2"/>
          <p:cNvSpPr>
            <a:spLocks noGrp="1"/>
          </p:cNvSpPr>
          <p:nvPr>
            <p:ph sz="quarter" idx="1"/>
          </p:nvPr>
        </p:nvSpPr>
        <p:spPr>
          <a:xfrm>
            <a:off x="76200" y="808037"/>
            <a:ext cx="5867400" cy="5897563"/>
          </a:xfrm>
        </p:spPr>
        <p:txBody>
          <a:bodyPr>
            <a:normAutofit/>
          </a:bodyPr>
          <a:lstStyle/>
          <a:p>
            <a:pPr algn="just"/>
            <a:r>
              <a:rPr lang="en-US" sz="2800" dirty="0" smtClean="0"/>
              <a:t>children working with computers in awkward postures are considered risk factors for the musculoskeletal system.  </a:t>
            </a:r>
          </a:p>
          <a:p>
            <a:pPr algn="just"/>
            <a:r>
              <a:rPr lang="en-US" sz="2800" dirty="0" smtClean="0"/>
              <a:t>The students reported that at home they are mostly sitting on the floor, lying prone, or sitting in a beanbag chair. </a:t>
            </a:r>
          </a:p>
          <a:p>
            <a:pPr algn="just"/>
            <a:r>
              <a:rPr lang="en-US" sz="2800" b="1" dirty="0" smtClean="0"/>
              <a:t>At school the postures were mostly sitting at a desk or lying on the floor. </a:t>
            </a:r>
          </a:p>
          <a:p>
            <a:pPr algn="just"/>
            <a:r>
              <a:rPr lang="en-US" sz="2800" dirty="0" smtClean="0"/>
              <a:t>The association between musculoskeletal discomfort and computer use is that the pain could be made worse by computer use. </a:t>
            </a:r>
          </a:p>
          <a:p>
            <a:endParaRPr lang="en-US" dirty="0"/>
          </a:p>
        </p:txBody>
      </p:sp>
      <p:pic>
        <p:nvPicPr>
          <p:cNvPr id="4098" name="Picture 2" descr="C:\Users\AYESHA\Desktop\images (34).jpg"/>
          <p:cNvPicPr>
            <a:picLocks noChangeAspect="1" noChangeArrowheads="1"/>
          </p:cNvPicPr>
          <p:nvPr/>
        </p:nvPicPr>
        <p:blipFill>
          <a:blip r:embed="rId2" cstate="print"/>
          <a:srcRect/>
          <a:stretch>
            <a:fillRect/>
          </a:stretch>
        </p:blipFill>
        <p:spPr bwMode="auto">
          <a:xfrm>
            <a:off x="6172200" y="0"/>
            <a:ext cx="2895600" cy="2819400"/>
          </a:xfrm>
          <a:prstGeom prst="rect">
            <a:avLst/>
          </a:prstGeom>
          <a:noFill/>
        </p:spPr>
      </p:pic>
      <p:pic>
        <p:nvPicPr>
          <p:cNvPr id="4100" name="Picture 4" descr="C:\Users\AYESHA\Desktop\images (10).jpg"/>
          <p:cNvPicPr>
            <a:picLocks noChangeAspect="1" noChangeArrowheads="1"/>
          </p:cNvPicPr>
          <p:nvPr/>
        </p:nvPicPr>
        <p:blipFill>
          <a:blip r:embed="rId3" cstate="print"/>
          <a:srcRect/>
          <a:stretch>
            <a:fillRect/>
          </a:stretch>
        </p:blipFill>
        <p:spPr bwMode="auto">
          <a:xfrm>
            <a:off x="6172200" y="2819400"/>
            <a:ext cx="29718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b="1"/>
              <a:t>Quilting:</a:t>
            </a:r>
          </a:p>
          <a:p>
            <a:r>
              <a:rPr lang="en-US"/>
              <a:t>In quilting, there are three basic positions that can be considered: sitting at a sewing machine, standing at a cutting table or ironing board, and sitting to quilt by hand</a:t>
            </a:r>
          </a:p>
          <a:p>
            <a:endParaRPr lang="en-US"/>
          </a:p>
        </p:txBody>
      </p:sp>
      <p:sp>
        <p:nvSpPr>
          <p:cNvPr id="18434" name="Rectangle 2"/>
          <p:cNvSpPr>
            <a:spLocks noGrp="1" noChangeArrowheads="1"/>
          </p:cNvSpPr>
          <p:nvPr>
            <p:ph type="title"/>
          </p:nvPr>
        </p:nvSpPr>
        <p:spPr/>
        <p:txBody>
          <a:bodyPr/>
          <a:lstStyle/>
          <a:p>
            <a:r>
              <a:rPr lang="en-US" b="1"/>
              <a:t>Postures And Positioning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82000" cy="5181600"/>
          </a:xfrm>
        </p:spPr>
        <p:txBody>
          <a:bodyPr/>
          <a:lstStyle/>
          <a:p>
            <a:r>
              <a:rPr lang="en-US" dirty="0">
                <a:solidFill>
                  <a:srgbClr val="C00000"/>
                </a:solidFill>
              </a:rPr>
              <a:t>Modifying the relationship between the worker and the surface </a:t>
            </a:r>
            <a:r>
              <a:rPr lang="en-US" dirty="0"/>
              <a:t>that is used for cutting or ironing can alleviate back, shoulder, and neck discomforts.</a:t>
            </a:r>
          </a:p>
          <a:p>
            <a:r>
              <a:rPr lang="en-US" dirty="0">
                <a:solidFill>
                  <a:srgbClr val="C00000"/>
                </a:solidFill>
              </a:rPr>
              <a:t>By raising the work surface or lowering the worker</a:t>
            </a:r>
            <a:r>
              <a:rPr lang="en-US" dirty="0"/>
              <a:t>, the task can be brought into the easy reach area, and a more effective and efficient work area can be created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lgn="just"/>
            <a:r>
              <a:rPr lang="en-US" dirty="0"/>
              <a:t>Gardeners use a </a:t>
            </a:r>
            <a:r>
              <a:rPr lang="en-US" dirty="0">
                <a:solidFill>
                  <a:srgbClr val="C00000"/>
                </a:solidFill>
              </a:rPr>
              <a:t>wide range of postures </a:t>
            </a:r>
            <a:r>
              <a:rPr lang="en-US" dirty="0"/>
              <a:t>and position in the multiple and varied tasks involved in gardening</a:t>
            </a:r>
          </a:p>
          <a:p>
            <a:endParaRPr lang="en-US" dirty="0"/>
          </a:p>
        </p:txBody>
      </p:sp>
      <p:sp>
        <p:nvSpPr>
          <p:cNvPr id="20482" name="Rectangle 2"/>
          <p:cNvSpPr>
            <a:spLocks noGrp="1" noChangeArrowheads="1"/>
          </p:cNvSpPr>
          <p:nvPr>
            <p:ph type="title"/>
          </p:nvPr>
        </p:nvSpPr>
        <p:spPr/>
        <p:txBody>
          <a:bodyPr>
            <a:normAutofit fontScale="90000"/>
          </a:bodyPr>
          <a:lstStyle/>
          <a:p>
            <a:r>
              <a:rPr lang="en-US" sz="4000" b="1"/>
              <a:t>Gardening</a:t>
            </a:r>
            <a:br>
              <a:rPr lang="en-US" sz="4000" b="1"/>
            </a:br>
            <a:endParaRPr lang="en-US" sz="40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52400" y="1481328"/>
            <a:ext cx="8534400" cy="4525963"/>
          </a:xfrm>
        </p:spPr>
        <p:txBody>
          <a:bodyPr/>
          <a:lstStyle/>
          <a:p>
            <a:pPr algn="just"/>
            <a:r>
              <a:rPr lang="en-US" sz="2800" dirty="0">
                <a:solidFill>
                  <a:srgbClr val="C00000"/>
                </a:solidFill>
              </a:rPr>
              <a:t>Body positioning, posture, and body mechanics </a:t>
            </a:r>
            <a:r>
              <a:rPr lang="en-US" sz="2800" dirty="0"/>
              <a:t>are especially important in athletics because body position can directly affect performance as measured by accuracy, speed, or distance and therefore affect the </a:t>
            </a:r>
            <a:r>
              <a:rPr lang="en-US" sz="2800" dirty="0">
                <a:solidFill>
                  <a:srgbClr val="C00000"/>
                </a:solidFill>
              </a:rPr>
              <a:t>outcome</a:t>
            </a:r>
            <a:r>
              <a:rPr lang="en-US" sz="2800" dirty="0"/>
              <a:t> of the athletic event.</a:t>
            </a:r>
          </a:p>
          <a:p>
            <a:pPr algn="just"/>
            <a:r>
              <a:rPr lang="en-US" sz="2800" dirty="0"/>
              <a:t>Poor body position or technique in athletics such as running, swimming, golf, baseball, and so on, can hinder performance, directly affect the outcome, and lead to injuries</a:t>
            </a:r>
          </a:p>
        </p:txBody>
      </p:sp>
      <p:sp>
        <p:nvSpPr>
          <p:cNvPr id="21506" name="Rectangle 2"/>
          <p:cNvSpPr>
            <a:spLocks noGrp="1" noChangeArrowheads="1"/>
          </p:cNvSpPr>
          <p:nvPr>
            <p:ph type="title"/>
          </p:nvPr>
        </p:nvSpPr>
        <p:spPr/>
        <p:txBody>
          <a:bodyPr/>
          <a:lstStyle/>
          <a:p>
            <a:r>
              <a:rPr lang="en-US" b="1"/>
              <a:t>Golfing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52400" y="609600"/>
            <a:ext cx="8686800" cy="5486400"/>
          </a:xfrm>
        </p:spPr>
        <p:txBody>
          <a:bodyPr>
            <a:normAutofit lnSpcReduction="10000"/>
          </a:bodyPr>
          <a:lstStyle/>
          <a:p>
            <a:pPr algn="just">
              <a:lnSpc>
                <a:spcPct val="90000"/>
              </a:lnSpc>
            </a:pPr>
            <a:r>
              <a:rPr lang="en-US" sz="2800" dirty="0"/>
              <a:t>In golf, during the set-up phase, the preferred position is to have </a:t>
            </a:r>
            <a:r>
              <a:rPr lang="en-US" sz="2800" dirty="0">
                <a:solidFill>
                  <a:srgbClr val="C00000"/>
                </a:solidFill>
              </a:rPr>
              <a:t>50% to 60% </a:t>
            </a:r>
            <a:r>
              <a:rPr lang="en-US" sz="2800" dirty="0"/>
              <a:t>of the body weight on the back foot. </a:t>
            </a:r>
          </a:p>
          <a:p>
            <a:pPr algn="just">
              <a:lnSpc>
                <a:spcPct val="90000"/>
              </a:lnSpc>
            </a:pPr>
            <a:r>
              <a:rPr lang="en-US" sz="2800" dirty="0"/>
              <a:t>The knees are flexed approximately </a:t>
            </a:r>
            <a:r>
              <a:rPr lang="en-US" sz="2800" dirty="0">
                <a:solidFill>
                  <a:srgbClr val="C00000"/>
                </a:solidFill>
              </a:rPr>
              <a:t>20 to 25 degrees, the trunk is flexed forward at the hips 40 to 50 degrees</a:t>
            </a:r>
            <a:r>
              <a:rPr lang="en-US" sz="2800" dirty="0"/>
              <a:t>, and the back is straight in a neutral position.</a:t>
            </a:r>
          </a:p>
          <a:p>
            <a:pPr algn="just">
              <a:lnSpc>
                <a:spcPct val="90000"/>
              </a:lnSpc>
            </a:pPr>
            <a:r>
              <a:rPr lang="en-US" sz="2800" dirty="0"/>
              <a:t> This position creates an </a:t>
            </a:r>
            <a:r>
              <a:rPr lang="en-US" sz="2800" dirty="0">
                <a:solidFill>
                  <a:srgbClr val="C00000"/>
                </a:solidFill>
              </a:rPr>
              <a:t>axis of rotation </a:t>
            </a:r>
            <a:r>
              <a:rPr lang="en-US" sz="2800" dirty="0"/>
              <a:t>at the hips</a:t>
            </a:r>
          </a:p>
          <a:p>
            <a:pPr algn="just">
              <a:lnSpc>
                <a:spcPct val="90000"/>
              </a:lnSpc>
            </a:pPr>
            <a:r>
              <a:rPr lang="en-US" sz="2800" dirty="0"/>
              <a:t>If the back is rounded there is less rotation from the hips and more rotation from the lower back, resulting in back injuries.</a:t>
            </a:r>
          </a:p>
          <a:p>
            <a:pPr algn="just">
              <a:lnSpc>
                <a:spcPct val="90000"/>
              </a:lnSpc>
            </a:pPr>
            <a:r>
              <a:rPr lang="en-US" sz="2800" dirty="0"/>
              <a:t>This is the basic position for golf swings, whether a drive or a putt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idx="1"/>
          </p:nvPr>
        </p:nvPicPr>
        <p:blipFill>
          <a:blip r:embed="rId2" cstate="print"/>
          <a:srcRect/>
          <a:stretch>
            <a:fillRect/>
          </a:stretch>
        </p:blipFill>
        <p:spPr>
          <a:xfrm>
            <a:off x="2057400" y="1981200"/>
            <a:ext cx="4572000" cy="4114800"/>
          </a:xfrm>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Grp="1" noChangeAspect="1" noChangeArrowheads="1"/>
          </p:cNvPicPr>
          <p:nvPr>
            <p:ph idx="1"/>
          </p:nvPr>
        </p:nvPicPr>
        <p:blipFill>
          <a:blip r:embed="rId2" cstate="print"/>
          <a:stretch>
            <a:fillRect/>
          </a:stretch>
        </p:blipFill>
        <p:spPr>
          <a:xfrm>
            <a:off x="3023236" y="1481138"/>
            <a:ext cx="3097528" cy="4525962"/>
          </a:xfrm>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914400"/>
          </a:xfrm>
        </p:spPr>
        <p:txBody>
          <a:bodyPr/>
          <a:lstStyle/>
          <a:p>
            <a:pPr eaLnBrk="1" hangingPunct="1"/>
            <a:r>
              <a:rPr lang="en-US" sz="3200" b="1" dirty="0" smtClean="0"/>
              <a:t>TOOL USE</a:t>
            </a:r>
          </a:p>
        </p:txBody>
      </p:sp>
      <p:sp>
        <p:nvSpPr>
          <p:cNvPr id="3075" name="Rectangle 3"/>
          <p:cNvSpPr>
            <a:spLocks noGrp="1" noChangeArrowheads="1"/>
          </p:cNvSpPr>
          <p:nvPr>
            <p:ph type="body" idx="1"/>
          </p:nvPr>
        </p:nvSpPr>
        <p:spPr>
          <a:xfrm>
            <a:off x="381000" y="1676400"/>
            <a:ext cx="8458200" cy="4724400"/>
          </a:xfrm>
        </p:spPr>
        <p:txBody>
          <a:bodyPr/>
          <a:lstStyle/>
          <a:p>
            <a:pPr algn="just" eaLnBrk="1" hangingPunct="1"/>
            <a:r>
              <a:rPr lang="en-US" dirty="0" smtClean="0"/>
              <a:t>Many leisure activities and sports require the use of specialized tools and equipment.</a:t>
            </a:r>
          </a:p>
          <a:p>
            <a:pPr algn="just" eaLnBrk="1" hangingPunct="1"/>
            <a:r>
              <a:rPr lang="en-US" dirty="0" smtClean="0"/>
              <a:t>As seen in the work environment, proper fitting and use of tools can make the difference between comfort and discomfort or injury in leisure pursuits.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04800" y="457200"/>
            <a:ext cx="8153400" cy="5638800"/>
          </a:xfrm>
        </p:spPr>
        <p:txBody>
          <a:bodyPr/>
          <a:lstStyle/>
          <a:p>
            <a:pPr algn="just" eaLnBrk="1" hangingPunct="1"/>
            <a:r>
              <a:rPr lang="en-US" dirty="0" smtClean="0"/>
              <a:t>Quilters and other crafters have available a wide range of tools that can make a particular task easier and more efficient. </a:t>
            </a:r>
          </a:p>
          <a:p>
            <a:pPr algn="just" eaLnBrk="1" hangingPunct="1"/>
            <a:r>
              <a:rPr lang="en-US" dirty="0" smtClean="0"/>
              <a:t>Examples of tools that have been modified in the quilting arena to improve comfort and skill in quilting include the invention of such things as the rotary cutter for cutting multiple pieces quickly and easily</a:t>
            </a:r>
          </a:p>
          <a:p>
            <a:pPr algn="just" eaLnBrk="1" hangingPunct="1"/>
            <a:r>
              <a:rPr lang="en-US" dirty="0" smtClean="0"/>
              <a:t>Spring loaded scissors that open with a spring, making the use of scissors less resistive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04800" y="609600"/>
            <a:ext cx="8534400" cy="5791200"/>
          </a:xfrm>
        </p:spPr>
        <p:txBody>
          <a:bodyPr/>
          <a:lstStyle/>
          <a:p>
            <a:pPr algn="just" eaLnBrk="1" hangingPunct="1"/>
            <a:r>
              <a:rPr lang="en-US" dirty="0" smtClean="0"/>
              <a:t>Quilting gloves that are soft and breathable and have a slip-resistant grip on the palm used when machine quilting to control the quilt with increased ease</a:t>
            </a:r>
          </a:p>
          <a:p>
            <a:pPr algn="just" eaLnBrk="1" hangingPunct="1"/>
            <a:r>
              <a:rPr lang="en-US" dirty="0" smtClean="0"/>
              <a:t>Tools should be lightweight, have a non slip handle, and fit the user’s hand. </a:t>
            </a:r>
          </a:p>
          <a:p>
            <a:pPr algn="just" eaLnBrk="1" hangingPunct="1"/>
            <a:r>
              <a:rPr lang="en-US" dirty="0" smtClean="0"/>
              <a:t>Cutting tools such as garden pruners and clippers be kept sharp and free of rust or corrosion.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a:bodyPr>
          <a:lstStyle/>
          <a:p>
            <a:endParaRPr lang="en-US" sz="1000" dirty="0"/>
          </a:p>
        </p:txBody>
      </p:sp>
      <p:sp>
        <p:nvSpPr>
          <p:cNvPr id="3" name="Content Placeholder 2"/>
          <p:cNvSpPr>
            <a:spLocks noGrp="1"/>
          </p:cNvSpPr>
          <p:nvPr>
            <p:ph sz="quarter" idx="1"/>
          </p:nvPr>
        </p:nvSpPr>
        <p:spPr>
          <a:xfrm>
            <a:off x="76200" y="457200"/>
            <a:ext cx="4800600" cy="6400800"/>
          </a:xfrm>
        </p:spPr>
        <p:txBody>
          <a:bodyPr>
            <a:noAutofit/>
          </a:bodyPr>
          <a:lstStyle/>
          <a:p>
            <a:pPr algn="just"/>
            <a:r>
              <a:rPr lang="en-US" sz="3200" dirty="0" smtClean="0"/>
              <a:t>Another concern about computer use is the environmental setting, and the way the workstation is arranged and fits the user.</a:t>
            </a:r>
          </a:p>
          <a:p>
            <a:pPr algn="just"/>
            <a:r>
              <a:rPr lang="en-US" sz="3200" dirty="0" smtClean="0"/>
              <a:t>Increased awareness of proper positioning, proper computer workstation arrangement, and changes in work habits such as taking stretch breaks may assist</a:t>
            </a:r>
          </a:p>
        </p:txBody>
      </p:sp>
      <p:pic>
        <p:nvPicPr>
          <p:cNvPr id="5122" name="Picture 2" descr="C:\Users\AYESHA\Desktop\images (19).jpg"/>
          <p:cNvPicPr>
            <a:picLocks noChangeAspect="1" noChangeArrowheads="1"/>
          </p:cNvPicPr>
          <p:nvPr/>
        </p:nvPicPr>
        <p:blipFill>
          <a:blip r:embed="rId3" cstate="print"/>
          <a:srcRect/>
          <a:stretch>
            <a:fillRect/>
          </a:stretch>
        </p:blipFill>
        <p:spPr bwMode="auto">
          <a:xfrm>
            <a:off x="5257800" y="76200"/>
            <a:ext cx="3810000" cy="3048000"/>
          </a:xfrm>
          <a:prstGeom prst="rect">
            <a:avLst/>
          </a:prstGeom>
          <a:noFill/>
        </p:spPr>
      </p:pic>
      <p:pic>
        <p:nvPicPr>
          <p:cNvPr id="6" name="Picture 6" descr="C:\Users\AYESHA\Desktop\images (5).jpg"/>
          <p:cNvPicPr>
            <a:picLocks noChangeAspect="1" noChangeArrowheads="1"/>
          </p:cNvPicPr>
          <p:nvPr/>
        </p:nvPicPr>
        <p:blipFill>
          <a:blip r:embed="rId4" cstate="print"/>
          <a:srcRect/>
          <a:stretch>
            <a:fillRect/>
          </a:stretch>
        </p:blipFill>
        <p:spPr bwMode="auto">
          <a:xfrm>
            <a:off x="5029200" y="3124200"/>
            <a:ext cx="4114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8600" y="609600"/>
            <a:ext cx="8610600" cy="6019800"/>
          </a:xfrm>
        </p:spPr>
        <p:txBody>
          <a:bodyPr/>
          <a:lstStyle/>
          <a:p>
            <a:pPr algn="just" eaLnBrk="1" hangingPunct="1"/>
            <a:r>
              <a:rPr lang="en-US" dirty="0" smtClean="0"/>
              <a:t>National Institute for Occupational Safety and Health (NIOSH) suggests that the use of the term “ergonomic” in defining tools can be misleading.</a:t>
            </a:r>
          </a:p>
          <a:p>
            <a:pPr algn="just" eaLnBrk="1" hangingPunct="1"/>
            <a:r>
              <a:rPr lang="en-US" dirty="0" smtClean="0"/>
              <a:t>Padding the grip and curving a handle is not enough to make a tool ergonomic.</a:t>
            </a:r>
          </a:p>
          <a:p>
            <a:pPr algn="just" eaLnBrk="1" hangingPunct="1"/>
            <a:r>
              <a:rPr lang="en-US" dirty="0" smtClean="0"/>
              <a:t>NIOSH recommends that for a tool to be ergonomic it needs to fit both the user and the task being performed without creating awkward postures, harmful contact pressures, or other safety and health risks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Grp="1" noChangeAspect="1" noChangeArrowheads="1"/>
          </p:cNvPicPr>
          <p:nvPr>
            <p:ph idx="1"/>
          </p:nvPr>
        </p:nvPicPr>
        <p:blipFill>
          <a:blip r:embed="rId2" cstate="print"/>
          <a:srcRect/>
          <a:stretch>
            <a:fillRect/>
          </a:stretch>
        </p:blipFill>
        <p:spPr>
          <a:xfrm>
            <a:off x="1676400" y="1600200"/>
            <a:ext cx="6096000" cy="4373563"/>
          </a:xfr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609600"/>
            <a:ext cx="6324600" cy="609600"/>
          </a:xfrm>
        </p:spPr>
        <p:txBody>
          <a:bodyPr/>
          <a:lstStyle/>
          <a:p>
            <a:pPr eaLnBrk="1" hangingPunct="1"/>
            <a:r>
              <a:rPr lang="en-US" sz="3200" b="1" smtClean="0"/>
              <a:t>EVALUATION</a:t>
            </a:r>
          </a:p>
        </p:txBody>
      </p:sp>
      <p:sp>
        <p:nvSpPr>
          <p:cNvPr id="8195" name="Rectangle 3"/>
          <p:cNvSpPr>
            <a:spLocks noGrp="1" noChangeArrowheads="1"/>
          </p:cNvSpPr>
          <p:nvPr>
            <p:ph type="body" idx="1"/>
          </p:nvPr>
        </p:nvSpPr>
        <p:spPr>
          <a:xfrm>
            <a:off x="228600" y="1295400"/>
            <a:ext cx="8686800" cy="5105400"/>
          </a:xfrm>
        </p:spPr>
        <p:txBody>
          <a:bodyPr/>
          <a:lstStyle/>
          <a:p>
            <a:pPr algn="just" eaLnBrk="1" hangingPunct="1">
              <a:lnSpc>
                <a:spcPct val="90000"/>
              </a:lnSpc>
            </a:pPr>
            <a:r>
              <a:rPr lang="en-US" dirty="0" smtClean="0"/>
              <a:t>Information about the assessment or evaluation of the ergonomic concerns of persons engaged in leisure activities is limited.</a:t>
            </a:r>
          </a:p>
          <a:p>
            <a:pPr algn="just" eaLnBrk="1" hangingPunct="1">
              <a:lnSpc>
                <a:spcPct val="90000"/>
              </a:lnSpc>
            </a:pPr>
            <a:r>
              <a:rPr lang="en-US" dirty="0" smtClean="0"/>
              <a:t>Assessment should include three components: physical performance measures, interview, and observation. </a:t>
            </a:r>
          </a:p>
          <a:p>
            <a:pPr algn="just" eaLnBrk="1" hangingPunct="1">
              <a:lnSpc>
                <a:spcPct val="90000"/>
              </a:lnSpc>
            </a:pPr>
            <a:r>
              <a:rPr lang="en-US" dirty="0" smtClean="0"/>
              <a:t>Formal testing of physical performance, such as tests of strength and range of motion, may be useful but does not address the concerns of the person in the context of the activity.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304800"/>
            <a:ext cx="8001000" cy="5715000"/>
          </a:xfrm>
        </p:spPr>
        <p:txBody>
          <a:bodyPr>
            <a:normAutofit fontScale="92500" lnSpcReduction="10000"/>
          </a:bodyPr>
          <a:lstStyle/>
          <a:p>
            <a:pPr algn="just" eaLnBrk="1" hangingPunct="1"/>
            <a:r>
              <a:rPr lang="en-US" sz="2800" dirty="0" smtClean="0"/>
              <a:t>Furthermore, it is important to consider the person’s participation in other daily activities and routines. </a:t>
            </a:r>
          </a:p>
          <a:p>
            <a:pPr algn="just" eaLnBrk="1" hangingPunct="1"/>
            <a:r>
              <a:rPr lang="en-US" sz="2800" dirty="0" smtClean="0"/>
              <a:t>A thorough interview that includes the client’s daily routine and habits helps identify problem areas. </a:t>
            </a:r>
          </a:p>
          <a:p>
            <a:pPr algn="just" eaLnBrk="1" hangingPunct="1"/>
            <a:r>
              <a:rPr lang="en-US" sz="2800" dirty="0" smtClean="0"/>
              <a:t>Clinical observation of the person engaged in the leisure activity provides the best information for the individual. </a:t>
            </a:r>
          </a:p>
          <a:p>
            <a:pPr algn="just" eaLnBrk="1" hangingPunct="1"/>
            <a:r>
              <a:rPr lang="en-US" sz="2800" dirty="0" smtClean="0"/>
              <a:t>If possible, an on-site assessment using the principles from work-site assessments also provides valuable information about the factors leading to the injuries or discomforts experienced by the participant.</a:t>
            </a:r>
          </a:p>
          <a:p>
            <a:pPr eaLnBrk="1" hangingPunct="1"/>
            <a:endParaRPr lang="en-US" sz="2800"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914400"/>
          </a:xfrm>
        </p:spPr>
        <p:txBody>
          <a:bodyPr/>
          <a:lstStyle/>
          <a:p>
            <a:pPr eaLnBrk="1" hangingPunct="1"/>
            <a:r>
              <a:rPr lang="en-US" smtClean="0"/>
              <a:t>Conclusion </a:t>
            </a:r>
          </a:p>
        </p:txBody>
      </p:sp>
      <p:sp>
        <p:nvSpPr>
          <p:cNvPr id="10243" name="Rectangle 3"/>
          <p:cNvSpPr>
            <a:spLocks noGrp="1" noChangeArrowheads="1"/>
          </p:cNvSpPr>
          <p:nvPr>
            <p:ph type="body" idx="1"/>
          </p:nvPr>
        </p:nvSpPr>
        <p:spPr>
          <a:xfrm>
            <a:off x="228600" y="1219200"/>
            <a:ext cx="8686800" cy="5257800"/>
          </a:xfrm>
        </p:spPr>
        <p:txBody>
          <a:bodyPr>
            <a:normAutofit lnSpcReduction="10000"/>
          </a:bodyPr>
          <a:lstStyle/>
          <a:p>
            <a:pPr algn="just" eaLnBrk="1" hangingPunct="1">
              <a:lnSpc>
                <a:spcPct val="80000"/>
              </a:lnSpc>
            </a:pPr>
            <a:r>
              <a:rPr lang="en-US" sz="2800" dirty="0" smtClean="0"/>
              <a:t>Leisure activities are an important part of people’s lives.</a:t>
            </a:r>
          </a:p>
          <a:p>
            <a:pPr algn="just" eaLnBrk="1" hangingPunct="1">
              <a:lnSpc>
                <a:spcPct val="80000"/>
              </a:lnSpc>
            </a:pPr>
            <a:r>
              <a:rPr lang="en-US" sz="2800" dirty="0" smtClean="0"/>
              <a:t>People today have a myriad of crafts, sports, and leisure activities from which to choose.</a:t>
            </a:r>
          </a:p>
          <a:p>
            <a:pPr algn="just" eaLnBrk="1" hangingPunct="1">
              <a:lnSpc>
                <a:spcPct val="80000"/>
              </a:lnSpc>
            </a:pPr>
            <a:r>
              <a:rPr lang="en-US" sz="2800" dirty="0" smtClean="0"/>
              <a:t>Participation in leisure activities ranges from sedentary to very physically active, from casual engagement to intense involvement. </a:t>
            </a:r>
          </a:p>
          <a:p>
            <a:pPr algn="just" eaLnBrk="1" hangingPunct="1">
              <a:lnSpc>
                <a:spcPct val="80000"/>
              </a:lnSpc>
            </a:pPr>
            <a:r>
              <a:rPr lang="en-US" sz="2800" dirty="0" smtClean="0"/>
              <a:t>The Ergonomic Society indicates that people involved in leisure activities have a very wide range of capabilities and limitations (including people with disabilities and the elderly); therefore, human variability is greatest in leisure activities.</a:t>
            </a:r>
          </a:p>
          <a:p>
            <a:pPr algn="just" eaLnBrk="1" hangingPunct="1">
              <a:lnSpc>
                <a:spcPct val="80000"/>
              </a:lnSpc>
            </a:pPr>
            <a:r>
              <a:rPr lang="en-US" sz="2800" dirty="0" smtClean="0"/>
              <a:t>Ergonomics Society suggests that a key ingredient in ergonomics is the understanding of the participant.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04800" y="1447800"/>
            <a:ext cx="8534400" cy="2971800"/>
          </a:xfrm>
        </p:spPr>
        <p:txBody>
          <a:bodyPr/>
          <a:lstStyle/>
          <a:p>
            <a:pPr algn="just" eaLnBrk="1" hangingPunct="1"/>
            <a:r>
              <a:rPr lang="en-US" dirty="0" smtClean="0"/>
              <a:t>Considering and understanding the individual’s engagement in leisure activities should be part of the evaluation and treatment of ergonomic concerns.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buFontTx/>
              <a:buNone/>
            </a:pPr>
            <a:r>
              <a:rPr lang="en-US" sz="6000" smtClean="0"/>
              <a:t>				The End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a:buFontTx/>
              <a:buNone/>
            </a:pPr>
            <a:r>
              <a:rPr lang="en-US" sz="5400" smtClean="0"/>
              <a:t>            The End</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lide23 cop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0291" name="Rectangle 3"/>
          <p:cNvSpPr>
            <a:spLocks noGrp="1" noChangeArrowheads="1"/>
          </p:cNvSpPr>
          <p:nvPr>
            <p:ph type="title"/>
          </p:nvPr>
        </p:nvSpPr>
        <p:spPr>
          <a:xfrm>
            <a:off x="457200" y="152400"/>
            <a:ext cx="8229600" cy="6324600"/>
          </a:xfrm>
        </p:spPr>
        <p:style>
          <a:lnRef idx="3">
            <a:schemeClr val="lt1"/>
          </a:lnRef>
          <a:fillRef idx="1">
            <a:schemeClr val="accent2"/>
          </a:fillRef>
          <a:effectRef idx="1">
            <a:schemeClr val="accent2"/>
          </a:effectRef>
          <a:fontRef idx="minor">
            <a:schemeClr val="lt1"/>
          </a:fontRef>
        </p:style>
        <p:txBody>
          <a:bodyPr>
            <a:normAutofit/>
          </a:bodyPr>
          <a:lstStyle/>
          <a:p>
            <a:r>
              <a:rPr lang="en-US" sz="9600" b="1" dirty="0" smtClean="0"/>
              <a:t>THANKS</a:t>
            </a:r>
          </a:p>
        </p:txBody>
      </p:sp>
      <p:sp>
        <p:nvSpPr>
          <p:cNvPr id="140292" name="Rectangle 4"/>
          <p:cNvSpPr>
            <a:spLocks noGrp="1" noChangeArrowheads="1"/>
          </p:cNvSpPr>
          <p:nvPr>
            <p:ph type="body" idx="1"/>
          </p:nvPr>
        </p:nvSpPr>
        <p:spPr>
          <a:xfrm>
            <a:off x="457200" y="2392681"/>
            <a:ext cx="7859713" cy="45719"/>
          </a:xfrm>
        </p:spPr>
        <p:txBody>
          <a:bodyPr>
            <a:normAutofit fontScale="25000" lnSpcReduction="20000"/>
          </a:bodyPr>
          <a:lstStyle/>
          <a:p>
            <a:pPr>
              <a:buNone/>
            </a:pPr>
            <a:endParaRPr lang="en-US" sz="2800" b="1" dirty="0" smtClean="0">
              <a:solidFill>
                <a:srgbClr val="FF0000"/>
              </a:solidFill>
            </a:endParaRPr>
          </a:p>
        </p:txBody>
      </p:sp>
    </p:spTree>
  </p:cSld>
  <p:clrMapOvr>
    <a:masterClrMapping/>
  </p:clrMapOvr>
  <p:transition advClick="0" advTm="9000">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YESHA\Desktop\images (8).jpg"/>
          <p:cNvPicPr>
            <a:picLocks noChangeAspect="1" noChangeArrowheads="1"/>
          </p:cNvPicPr>
          <p:nvPr/>
        </p:nvPicPr>
        <p:blipFill>
          <a:blip r:embed="rId2" cstate="print"/>
          <a:srcRect/>
          <a:stretch>
            <a:fillRect/>
          </a:stretch>
        </p:blipFill>
        <p:spPr bwMode="auto">
          <a:xfrm>
            <a:off x="3505200" y="2895600"/>
            <a:ext cx="5562600" cy="3886200"/>
          </a:xfrm>
          <a:prstGeom prst="rect">
            <a:avLst/>
          </a:prstGeom>
          <a:noFill/>
        </p:spPr>
      </p:pic>
      <p:pic>
        <p:nvPicPr>
          <p:cNvPr id="7171" name="Picture 3" descr="C:\Users\AYESHA\Desktop\images (7).jpg"/>
          <p:cNvPicPr>
            <a:picLocks noGrp="1" noChangeAspect="1" noChangeArrowheads="1"/>
          </p:cNvPicPr>
          <p:nvPr>
            <p:ph sz="quarter" idx="1"/>
          </p:nvPr>
        </p:nvPicPr>
        <p:blipFill>
          <a:blip r:embed="rId3" cstate="print"/>
          <a:srcRect/>
          <a:stretch>
            <a:fillRect/>
          </a:stretch>
        </p:blipFill>
        <p:spPr bwMode="auto">
          <a:xfrm>
            <a:off x="304800" y="3352800"/>
            <a:ext cx="3714750" cy="3267075"/>
          </a:xfrm>
          <a:prstGeom prst="rect">
            <a:avLst/>
          </a:prstGeom>
          <a:noFill/>
        </p:spPr>
      </p:pic>
      <p:pic>
        <p:nvPicPr>
          <p:cNvPr id="7172" name="Picture 4" descr="C:\Users\AYESHA\Desktop\images (18).jpg"/>
          <p:cNvPicPr>
            <a:picLocks noChangeAspect="1" noChangeArrowheads="1"/>
          </p:cNvPicPr>
          <p:nvPr/>
        </p:nvPicPr>
        <p:blipFill>
          <a:blip r:embed="rId4" cstate="print"/>
          <a:srcRect/>
          <a:stretch>
            <a:fillRect/>
          </a:stretch>
        </p:blipFill>
        <p:spPr bwMode="auto">
          <a:xfrm>
            <a:off x="1524000" y="0"/>
            <a:ext cx="5838825" cy="281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1101</TotalTime>
  <Words>4569</Words>
  <Application>Microsoft Office PowerPoint</Application>
  <PresentationFormat>On-screen Show (4:3)</PresentationFormat>
  <Paragraphs>347</Paragraphs>
  <Slides>88</Slides>
  <Notes>5</Notes>
  <HiddenSlides>0</HiddenSlides>
  <MMClips>1</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Equity</vt:lpstr>
      <vt:lpstr>Slide 1</vt:lpstr>
      <vt:lpstr>Ergonomics for Children and Youth in the Educational Environment</vt:lpstr>
      <vt:lpstr> </vt:lpstr>
      <vt:lpstr>Computer Environment</vt:lpstr>
      <vt:lpstr>Computer environment</vt:lpstr>
      <vt:lpstr>Slide 6</vt:lpstr>
      <vt:lpstr>Continue………………..</vt:lpstr>
      <vt:lpstr>Slide 8</vt:lpstr>
      <vt:lpstr>Slide 9</vt:lpstr>
      <vt:lpstr>Slide 10</vt:lpstr>
      <vt:lpstr>Slide 11</vt:lpstr>
      <vt:lpstr>Classroom Environment</vt:lpstr>
      <vt:lpstr>Continue ………………………………..</vt:lpstr>
      <vt:lpstr>Continue ………………………………..</vt:lpstr>
      <vt:lpstr>Slide 15</vt:lpstr>
      <vt:lpstr>QUESTIONS TO ASK ABOUT THE SEATED LEARNING ENVIRONMENT</vt:lpstr>
      <vt:lpstr>Continue………………….</vt:lpstr>
      <vt:lpstr>Suggestions:</vt:lpstr>
      <vt:lpstr>Slide 19</vt:lpstr>
      <vt:lpstr>Musculoskeletal Symptoms and Complaints</vt:lpstr>
      <vt:lpstr>Main Concerns and Causes for the Complaints</vt:lpstr>
      <vt:lpstr>short run effects;(fatigue, irritation, injury)    long-term:: postural deformities on the spine. (kyphotic, lordotic, scoliosis &amp; Forward head deformity) affect balance in anteroposterior &amp;  medio-lateral direction, </vt:lpstr>
      <vt:lpstr>Slide 23</vt:lpstr>
      <vt:lpstr>Slide 24</vt:lpstr>
      <vt:lpstr>Continue…………………</vt:lpstr>
      <vt:lpstr>Controls</vt:lpstr>
      <vt:lpstr>Continue………………</vt:lpstr>
      <vt:lpstr>Continue………………….</vt:lpstr>
      <vt:lpstr>Continue…………………….</vt:lpstr>
      <vt:lpstr>Slide 30</vt:lpstr>
      <vt:lpstr>ERGONOMICS  OF AGING</vt:lpstr>
      <vt:lpstr>Introduction</vt:lpstr>
      <vt:lpstr>Slide 33</vt:lpstr>
      <vt:lpstr>Slide 34</vt:lpstr>
      <vt:lpstr>Biologic And Physiologic Theories Of Aging</vt:lpstr>
      <vt:lpstr>Slide 36</vt:lpstr>
      <vt:lpstr>Slide 37</vt:lpstr>
      <vt:lpstr>Slide 38</vt:lpstr>
      <vt:lpstr>Biologic/ physiologic theories of aging</vt:lpstr>
      <vt:lpstr>Preparing for Changes Related to the Effects of Aging</vt:lpstr>
      <vt:lpstr>PSYCHOLOGIC THEORIES OF AGING</vt:lpstr>
      <vt:lpstr>Slide 42</vt:lpstr>
      <vt:lpstr>Psychologic theories of aging</vt:lpstr>
      <vt:lpstr>Slide 44</vt:lpstr>
      <vt:lpstr>SOCIOLOGIC THEORIES OF AGING</vt:lpstr>
      <vt:lpstr>Sociologic theories of aging</vt:lpstr>
      <vt:lpstr>ISSUES IN AGING ERGONOMICS</vt:lpstr>
      <vt:lpstr>Ergonomics in Disability Management</vt:lpstr>
      <vt:lpstr>DISABILITY MANAGEMENT</vt:lpstr>
      <vt:lpstr>Slide 50</vt:lpstr>
      <vt:lpstr>MACROERGONOMICS</vt:lpstr>
      <vt:lpstr>PARTICIPATORY ERGONOMICS</vt:lpstr>
      <vt:lpstr>Using Participatory Ergonomics in the Workplace</vt:lpstr>
      <vt:lpstr>RETURN TO WORK</vt:lpstr>
      <vt:lpstr>Slide 55</vt:lpstr>
      <vt:lpstr>Ergonomics of Play and Leisure</vt:lpstr>
      <vt:lpstr>Slide 57</vt:lpstr>
      <vt:lpstr>Slide 58</vt:lpstr>
      <vt:lpstr>Slide 59</vt:lpstr>
      <vt:lpstr>Risk Factors For Leisure Occupations</vt:lpstr>
      <vt:lpstr>Slide 61</vt:lpstr>
      <vt:lpstr>Participation And Demographics</vt:lpstr>
      <vt:lpstr>Gardening</vt:lpstr>
      <vt:lpstr>Golfing</vt:lpstr>
      <vt:lpstr>Common Injuries</vt:lpstr>
      <vt:lpstr>Quilting</vt:lpstr>
      <vt:lpstr>Slide 67</vt:lpstr>
      <vt:lpstr>Gardening</vt:lpstr>
      <vt:lpstr>Golfing</vt:lpstr>
      <vt:lpstr>Postures And Positioning</vt:lpstr>
      <vt:lpstr>Slide 71</vt:lpstr>
      <vt:lpstr>Gardening </vt:lpstr>
      <vt:lpstr>Golfing</vt:lpstr>
      <vt:lpstr>Slide 74</vt:lpstr>
      <vt:lpstr>Slide 75</vt:lpstr>
      <vt:lpstr>Slide 76</vt:lpstr>
      <vt:lpstr>TOOL USE</vt:lpstr>
      <vt:lpstr>Slide 78</vt:lpstr>
      <vt:lpstr>Slide 79</vt:lpstr>
      <vt:lpstr>Slide 80</vt:lpstr>
      <vt:lpstr>Slide 81</vt:lpstr>
      <vt:lpstr>EVALUATION</vt:lpstr>
      <vt:lpstr>Slide 83</vt:lpstr>
      <vt:lpstr>Conclusion </vt:lpstr>
      <vt:lpstr>Slide 85</vt:lpstr>
      <vt:lpstr>Slide 86</vt:lpstr>
      <vt:lpstr>Slide 87</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Children and Youth in the Educational Environment</dc:title>
  <dc:creator>ayesha</dc:creator>
  <cp:lastModifiedBy>Qamar</cp:lastModifiedBy>
  <cp:revision>97</cp:revision>
  <dcterms:created xsi:type="dcterms:W3CDTF">2006-08-16T00:00:00Z</dcterms:created>
  <dcterms:modified xsi:type="dcterms:W3CDTF">2020-04-17T12:51:43Z</dcterms:modified>
</cp:coreProperties>
</file>