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0" r:id="rId3"/>
    <p:sldId id="271" r:id="rId4"/>
    <p:sldId id="257" r:id="rId5"/>
    <p:sldId id="272" r:id="rId6"/>
    <p:sldId id="258" r:id="rId7"/>
    <p:sldId id="259" r:id="rId8"/>
    <p:sldId id="260" r:id="rId9"/>
    <p:sldId id="261" r:id="rId10"/>
    <p:sldId id="263" r:id="rId11"/>
    <p:sldId id="266" r:id="rId12"/>
    <p:sldId id="267" r:id="rId13"/>
    <p:sldId id="268" r:id="rId14"/>
    <p:sldId id="269" r:id="rId15"/>
    <p:sldId id="264"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A338DE-1F47-45DF-96E4-634D50CA20EB}"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F6DD65-FABC-44C0-9B68-79F5F353E5C8}" type="slidenum">
              <a:rPr lang="en-US" smtClean="0"/>
              <a:t>‹#›</a:t>
            </a:fld>
            <a:endParaRPr lang="en-US"/>
          </a:p>
        </p:txBody>
      </p:sp>
    </p:spTree>
    <p:extLst>
      <p:ext uri="{BB962C8B-B14F-4D97-AF65-F5344CB8AC3E}">
        <p14:creationId xmlns:p14="http://schemas.microsoft.com/office/powerpoint/2010/main" val="128603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8370E24-154C-4673-9F44-39E6D9064D50}" type="datetime1">
              <a:rPr lang="en-US" smtClean="0"/>
              <a:t>12/1/2020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BB62E92-7DDE-4460-B48F-1DF15799F880}" type="slidenum">
              <a:rPr lang="en-US" smtClean="0"/>
              <a:t>‹#›</a:t>
            </a:fld>
            <a:endParaRPr lang="en-US"/>
          </a:p>
        </p:txBody>
      </p:sp>
    </p:spTree>
    <p:extLst>
      <p:ext uri="{BB962C8B-B14F-4D97-AF65-F5344CB8AC3E}">
        <p14:creationId xmlns:p14="http://schemas.microsoft.com/office/powerpoint/2010/main" val="121742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0FD28-AB30-4B76-9AB3-D12ECB7BEBC1}"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BB62E92-7DDE-4460-B48F-1DF15799F880}" type="slidenum">
              <a:rPr lang="en-US" smtClean="0"/>
              <a:t>‹#›</a:t>
            </a:fld>
            <a:endParaRPr lang="en-US"/>
          </a:p>
        </p:txBody>
      </p:sp>
    </p:spTree>
    <p:extLst>
      <p:ext uri="{BB962C8B-B14F-4D97-AF65-F5344CB8AC3E}">
        <p14:creationId xmlns:p14="http://schemas.microsoft.com/office/powerpoint/2010/main" val="17058207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20FD28-AB30-4B76-9AB3-D12ECB7BEBC1}"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B62E92-7DDE-4460-B48F-1DF15799F880}" type="slidenum">
              <a:rPr lang="en-US" smtClean="0"/>
              <a:t>‹#›</a:t>
            </a:fld>
            <a:endParaRPr lang="en-US"/>
          </a:p>
        </p:txBody>
      </p:sp>
    </p:spTree>
    <p:extLst>
      <p:ext uri="{BB962C8B-B14F-4D97-AF65-F5344CB8AC3E}">
        <p14:creationId xmlns:p14="http://schemas.microsoft.com/office/powerpoint/2010/main" val="122435129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20FD28-AB30-4B76-9AB3-D12ECB7BEBC1}"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B62E92-7DDE-4460-B48F-1DF15799F880}" type="slidenum">
              <a:rPr lang="en-US" smtClean="0"/>
              <a:t>‹#›</a:t>
            </a:fld>
            <a:endParaRPr lang="en-US"/>
          </a:p>
        </p:txBody>
      </p:sp>
    </p:spTree>
    <p:extLst>
      <p:ext uri="{BB962C8B-B14F-4D97-AF65-F5344CB8AC3E}">
        <p14:creationId xmlns:p14="http://schemas.microsoft.com/office/powerpoint/2010/main" val="242346289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20FD28-AB30-4B76-9AB3-D12ECB7BEBC1}"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B62E92-7DDE-4460-B48F-1DF15799F880}" type="slidenum">
              <a:rPr lang="en-US" smtClean="0"/>
              <a:t>‹#›</a:t>
            </a:fld>
            <a:endParaRPr lang="en-US"/>
          </a:p>
        </p:txBody>
      </p:sp>
    </p:spTree>
    <p:extLst>
      <p:ext uri="{BB962C8B-B14F-4D97-AF65-F5344CB8AC3E}">
        <p14:creationId xmlns:p14="http://schemas.microsoft.com/office/powerpoint/2010/main" val="393956071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F20FD28-AB30-4B76-9AB3-D12ECB7BEBC1}" type="datetime1">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62E92-7DDE-4460-B48F-1DF15799F880}" type="slidenum">
              <a:rPr lang="en-US" smtClean="0"/>
              <a:t>‹#›</a:t>
            </a:fld>
            <a:endParaRPr lang="en-US"/>
          </a:p>
        </p:txBody>
      </p:sp>
    </p:spTree>
    <p:extLst>
      <p:ext uri="{BB962C8B-B14F-4D97-AF65-F5344CB8AC3E}">
        <p14:creationId xmlns:p14="http://schemas.microsoft.com/office/powerpoint/2010/main" val="328777196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F20FD28-AB30-4B76-9AB3-D12ECB7BEBC1}" type="datetime1">
              <a:rPr lang="en-US" smtClean="0"/>
              <a:t>12/1/2020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BB62E92-7DDE-4460-B48F-1DF15799F880}" type="slidenum">
              <a:rPr lang="en-US" smtClean="0"/>
              <a:t>‹#›</a:t>
            </a:fld>
            <a:endParaRPr lang="en-US"/>
          </a:p>
        </p:txBody>
      </p:sp>
    </p:spTree>
    <p:extLst>
      <p:ext uri="{BB962C8B-B14F-4D97-AF65-F5344CB8AC3E}">
        <p14:creationId xmlns:p14="http://schemas.microsoft.com/office/powerpoint/2010/main" val="61344077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E9B6B9F-AF76-4E6F-954F-3D215B234E7A}"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62E92-7DDE-4460-B48F-1DF15799F880}" type="slidenum">
              <a:rPr lang="en-US" smtClean="0"/>
              <a:t>‹#›</a:t>
            </a:fld>
            <a:endParaRPr lang="en-US"/>
          </a:p>
        </p:txBody>
      </p:sp>
    </p:spTree>
    <p:extLst>
      <p:ext uri="{BB962C8B-B14F-4D97-AF65-F5344CB8AC3E}">
        <p14:creationId xmlns:p14="http://schemas.microsoft.com/office/powerpoint/2010/main" val="776000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8B2677E-6CC4-4B92-A4C5-E2B7CD652BFF}"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B62E92-7DDE-4460-B48F-1DF15799F880}" type="slidenum">
              <a:rPr lang="en-US" smtClean="0"/>
              <a:t>‹#›</a:t>
            </a:fld>
            <a:endParaRPr lang="en-US"/>
          </a:p>
        </p:txBody>
      </p:sp>
    </p:spTree>
    <p:extLst>
      <p:ext uri="{BB962C8B-B14F-4D97-AF65-F5344CB8AC3E}">
        <p14:creationId xmlns:p14="http://schemas.microsoft.com/office/powerpoint/2010/main" val="91987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A632C7-F927-4959-A5E3-9535C31EBCBA}"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62E92-7DDE-4460-B48F-1DF15799F880}" type="slidenum">
              <a:rPr lang="en-US" smtClean="0"/>
              <a:t>‹#›</a:t>
            </a:fld>
            <a:endParaRPr lang="en-US"/>
          </a:p>
        </p:txBody>
      </p:sp>
    </p:spTree>
    <p:extLst>
      <p:ext uri="{BB962C8B-B14F-4D97-AF65-F5344CB8AC3E}">
        <p14:creationId xmlns:p14="http://schemas.microsoft.com/office/powerpoint/2010/main" val="148872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1F86C-050B-4302-AAE0-C78BD4FCD909}"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B62E92-7DDE-4460-B48F-1DF15799F880}" type="slidenum">
              <a:rPr lang="en-US" smtClean="0"/>
              <a:t>‹#›</a:t>
            </a:fld>
            <a:endParaRPr lang="en-US"/>
          </a:p>
        </p:txBody>
      </p:sp>
    </p:spTree>
    <p:extLst>
      <p:ext uri="{BB962C8B-B14F-4D97-AF65-F5344CB8AC3E}">
        <p14:creationId xmlns:p14="http://schemas.microsoft.com/office/powerpoint/2010/main" val="158846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4F502C-69D6-44D8-B06D-09C428988D89}"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62E92-7DDE-4460-B48F-1DF15799F880}" type="slidenum">
              <a:rPr lang="en-US" smtClean="0"/>
              <a:t>‹#›</a:t>
            </a:fld>
            <a:endParaRPr lang="en-US"/>
          </a:p>
        </p:txBody>
      </p:sp>
    </p:spTree>
    <p:extLst>
      <p:ext uri="{BB962C8B-B14F-4D97-AF65-F5344CB8AC3E}">
        <p14:creationId xmlns:p14="http://schemas.microsoft.com/office/powerpoint/2010/main" val="388453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B6B1C6-1F1F-4234-A75C-57E70B2C0240}" type="datetime1">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62E92-7DDE-4460-B48F-1DF15799F880}" type="slidenum">
              <a:rPr lang="en-US" smtClean="0"/>
              <a:t>‹#›</a:t>
            </a:fld>
            <a:endParaRPr lang="en-US"/>
          </a:p>
        </p:txBody>
      </p:sp>
    </p:spTree>
    <p:extLst>
      <p:ext uri="{BB962C8B-B14F-4D97-AF65-F5344CB8AC3E}">
        <p14:creationId xmlns:p14="http://schemas.microsoft.com/office/powerpoint/2010/main" val="3323262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576BFF-736D-4133-A889-83DB4108734D}" type="datetime1">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B62E92-7DDE-4460-B48F-1DF15799F880}" type="slidenum">
              <a:rPr lang="en-US" smtClean="0"/>
              <a:t>‹#›</a:t>
            </a:fld>
            <a:endParaRPr lang="en-US"/>
          </a:p>
        </p:txBody>
      </p:sp>
    </p:spTree>
    <p:extLst>
      <p:ext uri="{BB962C8B-B14F-4D97-AF65-F5344CB8AC3E}">
        <p14:creationId xmlns:p14="http://schemas.microsoft.com/office/powerpoint/2010/main" val="322708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2D313-CD17-4B39-91E0-8D92AD0FA1F6}" type="datetime1">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BB62E92-7DDE-4460-B48F-1DF15799F880}" type="slidenum">
              <a:rPr lang="en-US" smtClean="0"/>
              <a:t>‹#›</a:t>
            </a:fld>
            <a:endParaRPr lang="en-US"/>
          </a:p>
        </p:txBody>
      </p:sp>
    </p:spTree>
    <p:extLst>
      <p:ext uri="{BB962C8B-B14F-4D97-AF65-F5344CB8AC3E}">
        <p14:creationId xmlns:p14="http://schemas.microsoft.com/office/powerpoint/2010/main" val="1196785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E0198-3EB0-4510-975E-B72739265ABB}"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BB62E92-7DDE-4460-B48F-1DF15799F880}" type="slidenum">
              <a:rPr lang="en-US" smtClean="0"/>
              <a:t>‹#›</a:t>
            </a:fld>
            <a:endParaRPr lang="en-US"/>
          </a:p>
        </p:txBody>
      </p:sp>
    </p:spTree>
    <p:extLst>
      <p:ext uri="{BB962C8B-B14F-4D97-AF65-F5344CB8AC3E}">
        <p14:creationId xmlns:p14="http://schemas.microsoft.com/office/powerpoint/2010/main" val="411057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1180C-587C-4738-A5AB-B95EF9DA0122}"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BB62E92-7DDE-4460-B48F-1DF15799F880}" type="slidenum">
              <a:rPr lang="en-US" smtClean="0"/>
              <a:t>‹#›</a:t>
            </a:fld>
            <a:endParaRPr lang="en-US"/>
          </a:p>
        </p:txBody>
      </p:sp>
    </p:spTree>
    <p:extLst>
      <p:ext uri="{BB962C8B-B14F-4D97-AF65-F5344CB8AC3E}">
        <p14:creationId xmlns:p14="http://schemas.microsoft.com/office/powerpoint/2010/main" val="188824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F20FD28-AB30-4B76-9AB3-D12ECB7BEBC1}" type="datetime1">
              <a:rPr lang="en-US" smtClean="0"/>
              <a:t>12/1/2020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BB62E92-7DDE-4460-B48F-1DF15799F880}" type="slidenum">
              <a:rPr lang="en-US" smtClean="0"/>
              <a:t>‹#›</a:t>
            </a:fld>
            <a:endParaRPr lang="en-US"/>
          </a:p>
        </p:txBody>
      </p:sp>
    </p:spTree>
    <p:extLst>
      <p:ext uri="{BB962C8B-B14F-4D97-AF65-F5344CB8AC3E}">
        <p14:creationId xmlns:p14="http://schemas.microsoft.com/office/powerpoint/2010/main" val="1426726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2B127-5954-44B5-94B6-9BF88F9A0E4B}"/>
              </a:ext>
            </a:extLst>
          </p:cNvPr>
          <p:cNvSpPr>
            <a:spLocks noGrp="1"/>
          </p:cNvSpPr>
          <p:nvPr>
            <p:ph type="ctrTitle"/>
          </p:nvPr>
        </p:nvSpPr>
        <p:spPr/>
        <p:txBody>
          <a:bodyPr/>
          <a:lstStyle/>
          <a:p>
            <a:r>
              <a:rPr lang="en-US" b="1" dirty="0"/>
              <a:t>Zubeida Agha</a:t>
            </a:r>
            <a:r>
              <a:rPr lang="en-US" dirty="0"/>
              <a:t> </a:t>
            </a:r>
          </a:p>
        </p:txBody>
      </p:sp>
      <p:sp>
        <p:nvSpPr>
          <p:cNvPr id="3" name="Subtitle 2">
            <a:extLst>
              <a:ext uri="{FF2B5EF4-FFF2-40B4-BE49-F238E27FC236}">
                <a16:creationId xmlns:a16="http://schemas.microsoft.com/office/drawing/2014/main" xmlns="" id="{1E7EAB98-E7EB-4CFA-81FC-D3135466BE8C}"/>
              </a:ext>
            </a:extLst>
          </p:cNvPr>
          <p:cNvSpPr>
            <a:spLocks noGrp="1"/>
          </p:cNvSpPr>
          <p:nvPr>
            <p:ph type="subTitle" idx="1"/>
          </p:nvPr>
        </p:nvSpPr>
        <p:spPr/>
        <p:txBody>
          <a:bodyPr/>
          <a:lstStyle/>
          <a:p>
            <a:r>
              <a:rPr lang="en-US" dirty="0"/>
              <a:t>(1922–1997)</a:t>
            </a:r>
          </a:p>
        </p:txBody>
      </p:sp>
      <p:sp>
        <p:nvSpPr>
          <p:cNvPr id="4" name="Slide Number Placeholder 3">
            <a:extLst>
              <a:ext uri="{FF2B5EF4-FFF2-40B4-BE49-F238E27FC236}">
                <a16:creationId xmlns:a16="http://schemas.microsoft.com/office/drawing/2014/main" xmlns="" id="{2268796D-A849-4705-9A3A-AA92D8B7B73D}"/>
              </a:ext>
            </a:extLst>
          </p:cNvPr>
          <p:cNvSpPr>
            <a:spLocks noGrp="1"/>
          </p:cNvSpPr>
          <p:nvPr>
            <p:ph type="sldNum" sz="quarter" idx="12"/>
          </p:nvPr>
        </p:nvSpPr>
        <p:spPr/>
        <p:txBody>
          <a:bodyPr/>
          <a:lstStyle/>
          <a:p>
            <a:fld id="{ABB62E92-7DDE-4460-B48F-1DF15799F880}" type="slidenum">
              <a:rPr lang="en-US" smtClean="0"/>
              <a:t>1</a:t>
            </a:fld>
            <a:endParaRPr lang="en-US"/>
          </a:p>
        </p:txBody>
      </p:sp>
    </p:spTree>
    <p:extLst>
      <p:ext uri="{BB962C8B-B14F-4D97-AF65-F5344CB8AC3E}">
        <p14:creationId xmlns:p14="http://schemas.microsoft.com/office/powerpoint/2010/main" val="1041285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A5AA2-F91E-4754-BDA3-AB7D85775387}"/>
              </a:ext>
            </a:extLst>
          </p:cNvPr>
          <p:cNvSpPr>
            <a:spLocks noGrp="1"/>
          </p:cNvSpPr>
          <p:nvPr>
            <p:ph type="title"/>
          </p:nvPr>
        </p:nvSpPr>
        <p:spPr/>
        <p:txBody>
          <a:bodyPr/>
          <a:lstStyle/>
          <a:p>
            <a:endParaRPr lang="en-US"/>
          </a:p>
        </p:txBody>
      </p:sp>
      <p:pic>
        <p:nvPicPr>
          <p:cNvPr id="5122" name="Picture 2" descr="Zubeida Agha">
            <a:extLst>
              <a:ext uri="{FF2B5EF4-FFF2-40B4-BE49-F238E27FC236}">
                <a16:creationId xmlns:a16="http://schemas.microsoft.com/office/drawing/2014/main" xmlns="" id="{F0F13489-AEF7-44BE-96FB-8CC6FFFCAC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6053" y="224501"/>
            <a:ext cx="9759894" cy="640899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493F1577-8AFE-4BF4-8B5C-8F2E0603291F}"/>
              </a:ext>
            </a:extLst>
          </p:cNvPr>
          <p:cNvSpPr>
            <a:spLocks noGrp="1"/>
          </p:cNvSpPr>
          <p:nvPr>
            <p:ph type="sldNum" sz="quarter" idx="12"/>
          </p:nvPr>
        </p:nvSpPr>
        <p:spPr/>
        <p:txBody>
          <a:bodyPr/>
          <a:lstStyle/>
          <a:p>
            <a:fld id="{ABB62E92-7DDE-4460-B48F-1DF15799F880}" type="slidenum">
              <a:rPr lang="en-US" smtClean="0"/>
              <a:t>10</a:t>
            </a:fld>
            <a:endParaRPr lang="en-US"/>
          </a:p>
        </p:txBody>
      </p:sp>
    </p:spTree>
    <p:extLst>
      <p:ext uri="{BB962C8B-B14F-4D97-AF65-F5344CB8AC3E}">
        <p14:creationId xmlns:p14="http://schemas.microsoft.com/office/powerpoint/2010/main" val="3765090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88C38-F623-4F9F-9442-4AA3B5642A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DD9AD1A-CDFD-44EF-902B-587EA527FB48}"/>
              </a:ext>
            </a:extLst>
          </p:cNvPr>
          <p:cNvSpPr>
            <a:spLocks noGrp="1"/>
          </p:cNvSpPr>
          <p:nvPr>
            <p:ph idx="1"/>
          </p:nvPr>
        </p:nvSpPr>
        <p:spPr/>
        <p:txBody>
          <a:bodyPr>
            <a:normAutofit fontScale="92500" lnSpcReduction="20000"/>
          </a:bodyPr>
          <a:lstStyle/>
          <a:p>
            <a:r>
              <a:rPr lang="en-US" sz="3200" dirty="0">
                <a:latin typeface="Times New Roman" panose="02020603050405020304" pitchFamily="18" charset="0"/>
                <a:cs typeface="Times New Roman" panose="02020603050405020304" pitchFamily="18" charset="0"/>
              </a:rPr>
              <a:t>Zubeida Agha was born in Faisalabad in 1922. She introduced non-traditional pictorial imagery in Pakistan and initiated a new era in painting. She completed a degree in political science at Kinnaird College, Lahore. Her introverted disposition and concentrated study of philosophy formed the background against which her abstract ‘idea’ paintings emerged. At the Lahore School of Fine Art (1945), Agha began a study of Western art. </a:t>
            </a:r>
          </a:p>
        </p:txBody>
      </p:sp>
      <p:sp>
        <p:nvSpPr>
          <p:cNvPr id="4" name="Slide Number Placeholder 3">
            <a:extLst>
              <a:ext uri="{FF2B5EF4-FFF2-40B4-BE49-F238E27FC236}">
                <a16:creationId xmlns:a16="http://schemas.microsoft.com/office/drawing/2014/main" xmlns="" id="{F48DFF27-ACA6-4C58-A020-106B1B9F5488}"/>
              </a:ext>
            </a:extLst>
          </p:cNvPr>
          <p:cNvSpPr>
            <a:spLocks noGrp="1"/>
          </p:cNvSpPr>
          <p:nvPr>
            <p:ph type="sldNum" sz="quarter" idx="12"/>
          </p:nvPr>
        </p:nvSpPr>
        <p:spPr/>
        <p:txBody>
          <a:bodyPr/>
          <a:lstStyle/>
          <a:p>
            <a:fld id="{ABB62E92-7DDE-4460-B48F-1DF15799F880}" type="slidenum">
              <a:rPr lang="en-US" smtClean="0"/>
              <a:t>11</a:t>
            </a:fld>
            <a:endParaRPr lang="en-US"/>
          </a:p>
        </p:txBody>
      </p:sp>
    </p:spTree>
    <p:extLst>
      <p:ext uri="{BB962C8B-B14F-4D97-AF65-F5344CB8AC3E}">
        <p14:creationId xmlns:p14="http://schemas.microsoft.com/office/powerpoint/2010/main" val="392975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6B2088-724B-4C27-B2EF-A21993DFA6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98B01DC-80A2-4B48-A6A6-C5B4637F8863}"/>
              </a:ext>
            </a:extLst>
          </p:cNvPr>
          <p:cNvSpPr>
            <a:spLocks noGrp="1"/>
          </p:cNvSpPr>
          <p:nvPr>
            <p:ph idx="1"/>
          </p:nvPr>
        </p:nvSpPr>
        <p:spPr/>
        <p:txBody>
          <a:bodyPr>
            <a:normAutofit fontScale="85000" lnSpcReduction="20000"/>
          </a:bodyPr>
          <a:lstStyle/>
          <a:p>
            <a:r>
              <a:rPr lang="en-US" sz="3200" dirty="0">
                <a:latin typeface="Times New Roman" panose="02020603050405020304" pitchFamily="18" charset="0"/>
                <a:cs typeface="Times New Roman" panose="02020603050405020304" pitchFamily="18" charset="0"/>
              </a:rPr>
              <a:t>In addition to copying Old Masters, she came into contact with contemporary Indian painting and folk art. She was the first artist in Pakistan to have an exhibition of modern paintings. Trained in both Pakistan and Europe, she developed an approach to painting that reflected her education and experience. Her images of landscapes and people are simplified forms made with a variety of vibrant colors reminiscent of both Fauvism and Rajput miniatures. She died in 1997.</a:t>
            </a:r>
          </a:p>
        </p:txBody>
      </p:sp>
      <p:sp>
        <p:nvSpPr>
          <p:cNvPr id="4" name="Slide Number Placeholder 3">
            <a:extLst>
              <a:ext uri="{FF2B5EF4-FFF2-40B4-BE49-F238E27FC236}">
                <a16:creationId xmlns:a16="http://schemas.microsoft.com/office/drawing/2014/main" xmlns="" id="{5A42CD72-0DE7-48CD-B15D-B5635E2D1C15}"/>
              </a:ext>
            </a:extLst>
          </p:cNvPr>
          <p:cNvSpPr>
            <a:spLocks noGrp="1"/>
          </p:cNvSpPr>
          <p:nvPr>
            <p:ph type="sldNum" sz="quarter" idx="12"/>
          </p:nvPr>
        </p:nvSpPr>
        <p:spPr/>
        <p:txBody>
          <a:bodyPr/>
          <a:lstStyle/>
          <a:p>
            <a:fld id="{ABB62E92-7DDE-4460-B48F-1DF15799F880}" type="slidenum">
              <a:rPr lang="en-US" smtClean="0"/>
              <a:t>12</a:t>
            </a:fld>
            <a:endParaRPr lang="en-US"/>
          </a:p>
        </p:txBody>
      </p:sp>
    </p:spTree>
    <p:extLst>
      <p:ext uri="{BB962C8B-B14F-4D97-AF65-F5344CB8AC3E}">
        <p14:creationId xmlns:p14="http://schemas.microsoft.com/office/powerpoint/2010/main" val="4120988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2A1DC2-8069-4C57-8F87-9C77375355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D287278-73CC-404B-8D2A-75461E802211}"/>
              </a:ext>
            </a:extLst>
          </p:cNvPr>
          <p:cNvSpPr>
            <a:spLocks noGrp="1"/>
          </p:cNvSpPr>
          <p:nvPr>
            <p:ph idx="1"/>
          </p:nvPr>
        </p:nvSpPr>
        <p:spPr/>
        <p:txBody>
          <a:bodyPr>
            <a:normAutofit fontScale="92500" lnSpcReduction="20000"/>
          </a:bodyPr>
          <a:lstStyle/>
          <a:p>
            <a:r>
              <a:rPr lang="en-US" sz="3200" dirty="0">
                <a:latin typeface="Times New Roman" panose="02020603050405020304" pitchFamily="18" charset="0"/>
                <a:cs typeface="Times New Roman" panose="02020603050405020304" pitchFamily="18" charset="0"/>
              </a:rPr>
              <a:t>In her early work, she attempted to explore the theme in the medium of sculpture, and also surrealistic paintings, done in somber </a:t>
            </a:r>
            <a:r>
              <a:rPr lang="en-US" sz="3200" dirty="0" err="1">
                <a:latin typeface="Times New Roman" panose="02020603050405020304" pitchFamily="18" charset="0"/>
                <a:cs typeface="Times New Roman" panose="02020603050405020304" pitchFamily="18" charset="0"/>
              </a:rPr>
              <a:t>colours</a:t>
            </a:r>
            <a:r>
              <a:rPr lang="en-US" sz="3200" dirty="0">
                <a:latin typeface="Times New Roman" panose="02020603050405020304" pitchFamily="18" charset="0"/>
                <a:cs typeface="Times New Roman" panose="02020603050405020304" pitchFamily="18" charset="0"/>
              </a:rPr>
              <a:t> with titles ‘Wisdom’, ‘Beethoven’s Fifth Symphony’, and ‘Deserted Street'. Offered an art scholarship in 1950, Zubeida enrolled at St. Martin’s School of Arts, London, but six months later transferred to the Ecole des Beau Arts, Paris, and there she began her serious study of art.</a:t>
            </a:r>
          </a:p>
        </p:txBody>
      </p:sp>
      <p:sp>
        <p:nvSpPr>
          <p:cNvPr id="4" name="Slide Number Placeholder 3">
            <a:extLst>
              <a:ext uri="{FF2B5EF4-FFF2-40B4-BE49-F238E27FC236}">
                <a16:creationId xmlns:a16="http://schemas.microsoft.com/office/drawing/2014/main" xmlns="" id="{B9AF4671-5A53-4C53-A639-D028EA20511D}"/>
              </a:ext>
            </a:extLst>
          </p:cNvPr>
          <p:cNvSpPr>
            <a:spLocks noGrp="1"/>
          </p:cNvSpPr>
          <p:nvPr>
            <p:ph type="sldNum" sz="quarter" idx="12"/>
          </p:nvPr>
        </p:nvSpPr>
        <p:spPr/>
        <p:txBody>
          <a:bodyPr/>
          <a:lstStyle/>
          <a:p>
            <a:fld id="{ABB62E92-7DDE-4460-B48F-1DF15799F880}" type="slidenum">
              <a:rPr lang="en-US" smtClean="0"/>
              <a:t>13</a:t>
            </a:fld>
            <a:endParaRPr lang="en-US"/>
          </a:p>
        </p:txBody>
      </p:sp>
    </p:spTree>
    <p:extLst>
      <p:ext uri="{BB962C8B-B14F-4D97-AF65-F5344CB8AC3E}">
        <p14:creationId xmlns:p14="http://schemas.microsoft.com/office/powerpoint/2010/main" val="139161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3B99EC-2F49-4EDE-B18F-218688CDFA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5418E79-221B-40A5-B327-D472192064D3}"/>
              </a:ext>
            </a:extLst>
          </p:cNvPr>
          <p:cNvSpPr>
            <a:spLocks noGrp="1"/>
          </p:cNvSpPr>
          <p:nvPr>
            <p:ph idx="1"/>
          </p:nvPr>
        </p:nvSpPr>
        <p:spPr/>
        <p:txBody>
          <a:bodyPr>
            <a:normAutofit lnSpcReduction="10000"/>
          </a:bodyPr>
          <a:lstStyle/>
          <a:p>
            <a:r>
              <a:rPr lang="en-US" sz="3200" dirty="0">
                <a:latin typeface="Times New Roman" panose="02020603050405020304" pitchFamily="18" charset="0"/>
                <a:cs typeface="Times New Roman" panose="02020603050405020304" pitchFamily="18" charset="0"/>
              </a:rPr>
              <a:t>Her opinions on modern art developments were definite. “What is the point of painting problems, does it solve anything?” “Galleries are more interested in sales than standards and the artists are complicit in this.” “Without sincerity there is no true art.” In 1965, Zubeida Agha was Awarded the President’s Award for the Pride of Performance.</a:t>
            </a:r>
          </a:p>
        </p:txBody>
      </p:sp>
      <p:sp>
        <p:nvSpPr>
          <p:cNvPr id="4" name="Slide Number Placeholder 3">
            <a:extLst>
              <a:ext uri="{FF2B5EF4-FFF2-40B4-BE49-F238E27FC236}">
                <a16:creationId xmlns:a16="http://schemas.microsoft.com/office/drawing/2014/main" xmlns="" id="{662A492C-3FE3-4E35-BB69-F9FECD637A4C}"/>
              </a:ext>
            </a:extLst>
          </p:cNvPr>
          <p:cNvSpPr>
            <a:spLocks noGrp="1"/>
          </p:cNvSpPr>
          <p:nvPr>
            <p:ph type="sldNum" sz="quarter" idx="12"/>
          </p:nvPr>
        </p:nvSpPr>
        <p:spPr/>
        <p:txBody>
          <a:bodyPr/>
          <a:lstStyle/>
          <a:p>
            <a:fld id="{ABB62E92-7DDE-4460-B48F-1DF15799F880}" type="slidenum">
              <a:rPr lang="en-US" smtClean="0"/>
              <a:t>14</a:t>
            </a:fld>
            <a:endParaRPr lang="en-US"/>
          </a:p>
        </p:txBody>
      </p:sp>
    </p:spTree>
    <p:extLst>
      <p:ext uri="{BB962C8B-B14F-4D97-AF65-F5344CB8AC3E}">
        <p14:creationId xmlns:p14="http://schemas.microsoft.com/office/powerpoint/2010/main" val="3356065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A8B8FD-E0E7-475D-98B7-8B5B183B7C30}"/>
              </a:ext>
            </a:extLst>
          </p:cNvPr>
          <p:cNvSpPr>
            <a:spLocks noGrp="1"/>
          </p:cNvSpPr>
          <p:nvPr>
            <p:ph type="title"/>
          </p:nvPr>
        </p:nvSpPr>
        <p:spPr/>
        <p:txBody>
          <a:bodyPr/>
          <a:lstStyle/>
          <a:p>
            <a:endParaRPr lang="en-US"/>
          </a:p>
        </p:txBody>
      </p:sp>
      <p:pic>
        <p:nvPicPr>
          <p:cNvPr id="6146" name="Picture 2" descr="Zubeida Agha">
            <a:extLst>
              <a:ext uri="{FF2B5EF4-FFF2-40B4-BE49-F238E27FC236}">
                <a16:creationId xmlns:a16="http://schemas.microsoft.com/office/drawing/2014/main" xmlns="" id="{3E8EDC3F-1BA7-4DB5-AEC3-BD1620641C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0361" y="452692"/>
            <a:ext cx="3841442" cy="617522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64AAE202-3F41-4C90-9055-192E848961AC}"/>
              </a:ext>
            </a:extLst>
          </p:cNvPr>
          <p:cNvSpPr>
            <a:spLocks noGrp="1"/>
          </p:cNvSpPr>
          <p:nvPr>
            <p:ph type="sldNum" sz="quarter" idx="12"/>
          </p:nvPr>
        </p:nvSpPr>
        <p:spPr/>
        <p:txBody>
          <a:bodyPr/>
          <a:lstStyle/>
          <a:p>
            <a:fld id="{ABB62E92-7DDE-4460-B48F-1DF15799F880}" type="slidenum">
              <a:rPr lang="en-US" smtClean="0"/>
              <a:t>15</a:t>
            </a:fld>
            <a:endParaRPr lang="en-US"/>
          </a:p>
        </p:txBody>
      </p:sp>
    </p:spTree>
    <p:extLst>
      <p:ext uri="{BB962C8B-B14F-4D97-AF65-F5344CB8AC3E}">
        <p14:creationId xmlns:p14="http://schemas.microsoft.com/office/powerpoint/2010/main" val="2094483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B25B33-6228-489E-A3CA-B75C3D0E71C6}"/>
              </a:ext>
            </a:extLst>
          </p:cNvPr>
          <p:cNvSpPr>
            <a:spLocks noGrp="1"/>
          </p:cNvSpPr>
          <p:nvPr>
            <p:ph type="title"/>
          </p:nvPr>
        </p:nvSpPr>
        <p:spPr/>
        <p:txBody>
          <a:bodyPr/>
          <a:lstStyle/>
          <a:p>
            <a:endParaRPr lang="en-US"/>
          </a:p>
        </p:txBody>
      </p:sp>
      <p:pic>
        <p:nvPicPr>
          <p:cNvPr id="7170" name="Picture 2" descr="Zubeida Agha">
            <a:extLst>
              <a:ext uri="{FF2B5EF4-FFF2-40B4-BE49-F238E27FC236}">
                <a16:creationId xmlns:a16="http://schemas.microsoft.com/office/drawing/2014/main" xmlns="" id="{7DDDB791-2574-4694-B35E-282794A9C4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5637" y="101501"/>
            <a:ext cx="8676072" cy="639137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3D809176-D344-4EF1-B601-D2F502714D48}"/>
              </a:ext>
            </a:extLst>
          </p:cNvPr>
          <p:cNvSpPr>
            <a:spLocks noGrp="1"/>
          </p:cNvSpPr>
          <p:nvPr>
            <p:ph type="sldNum" sz="quarter" idx="12"/>
          </p:nvPr>
        </p:nvSpPr>
        <p:spPr/>
        <p:txBody>
          <a:bodyPr/>
          <a:lstStyle/>
          <a:p>
            <a:fld id="{ABB62E92-7DDE-4460-B48F-1DF15799F880}" type="slidenum">
              <a:rPr lang="en-US" smtClean="0"/>
              <a:t>16</a:t>
            </a:fld>
            <a:endParaRPr lang="en-US"/>
          </a:p>
        </p:txBody>
      </p:sp>
    </p:spTree>
    <p:extLst>
      <p:ext uri="{BB962C8B-B14F-4D97-AF65-F5344CB8AC3E}">
        <p14:creationId xmlns:p14="http://schemas.microsoft.com/office/powerpoint/2010/main" val="31315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115B2-D8A9-4A45-920D-E93CBC0630F7}"/>
              </a:ext>
            </a:extLst>
          </p:cNvPr>
          <p:cNvSpPr>
            <a:spLocks noGrp="1"/>
          </p:cNvSpPr>
          <p:nvPr>
            <p:ph type="title"/>
          </p:nvPr>
        </p:nvSpPr>
        <p:spPr/>
        <p:txBody>
          <a:bodyPr/>
          <a:lstStyle/>
          <a:p>
            <a:endParaRPr lang="en-US"/>
          </a:p>
        </p:txBody>
      </p:sp>
      <p:pic>
        <p:nvPicPr>
          <p:cNvPr id="8194" name="Picture 2" descr="Image result for zubeida agha painting description">
            <a:extLst>
              <a:ext uri="{FF2B5EF4-FFF2-40B4-BE49-F238E27FC236}">
                <a16:creationId xmlns:a16="http://schemas.microsoft.com/office/drawing/2014/main" xmlns="" id="{5BAEB358-F3A0-45ED-85E9-3072FA821E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8622" y="365125"/>
            <a:ext cx="4525248" cy="62988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35E60686-3DBF-468D-8E34-270490B3EA0A}"/>
              </a:ext>
            </a:extLst>
          </p:cNvPr>
          <p:cNvSpPr>
            <a:spLocks noGrp="1"/>
          </p:cNvSpPr>
          <p:nvPr>
            <p:ph type="sldNum" sz="quarter" idx="12"/>
          </p:nvPr>
        </p:nvSpPr>
        <p:spPr/>
        <p:txBody>
          <a:bodyPr/>
          <a:lstStyle/>
          <a:p>
            <a:fld id="{ABB62E92-7DDE-4460-B48F-1DF15799F880}" type="slidenum">
              <a:rPr lang="en-US" smtClean="0"/>
              <a:t>2</a:t>
            </a:fld>
            <a:endParaRPr lang="en-US"/>
          </a:p>
        </p:txBody>
      </p:sp>
    </p:spTree>
    <p:extLst>
      <p:ext uri="{BB962C8B-B14F-4D97-AF65-F5344CB8AC3E}">
        <p14:creationId xmlns:p14="http://schemas.microsoft.com/office/powerpoint/2010/main" val="180292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19B77-BDA3-4D5B-86B5-FD72F083F6FD}"/>
              </a:ext>
            </a:extLst>
          </p:cNvPr>
          <p:cNvSpPr>
            <a:spLocks noGrp="1"/>
          </p:cNvSpPr>
          <p:nvPr>
            <p:ph type="title"/>
          </p:nvPr>
        </p:nvSpPr>
        <p:spPr/>
        <p:txBody>
          <a:bodyPr/>
          <a:lstStyle/>
          <a:p>
            <a:endParaRPr lang="en-US"/>
          </a:p>
        </p:txBody>
      </p:sp>
      <p:pic>
        <p:nvPicPr>
          <p:cNvPr id="9218" name="Picture 2" descr="Image result for zubeida agha painting description">
            <a:extLst>
              <a:ext uri="{FF2B5EF4-FFF2-40B4-BE49-F238E27FC236}">
                <a16:creationId xmlns:a16="http://schemas.microsoft.com/office/drawing/2014/main" xmlns="" id="{2C26782D-655D-46F8-8844-480B76E78F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1146" y="147968"/>
            <a:ext cx="8407048" cy="656206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8D25D92F-69B7-4E8F-9632-BEC137B79BA0}"/>
              </a:ext>
            </a:extLst>
          </p:cNvPr>
          <p:cNvSpPr>
            <a:spLocks noGrp="1"/>
          </p:cNvSpPr>
          <p:nvPr>
            <p:ph type="sldNum" sz="quarter" idx="12"/>
          </p:nvPr>
        </p:nvSpPr>
        <p:spPr/>
        <p:txBody>
          <a:bodyPr/>
          <a:lstStyle/>
          <a:p>
            <a:fld id="{ABB62E92-7DDE-4460-B48F-1DF15799F880}" type="slidenum">
              <a:rPr lang="en-US" smtClean="0"/>
              <a:t>3</a:t>
            </a:fld>
            <a:endParaRPr lang="en-US"/>
          </a:p>
        </p:txBody>
      </p:sp>
    </p:spTree>
    <p:extLst>
      <p:ext uri="{BB962C8B-B14F-4D97-AF65-F5344CB8AC3E}">
        <p14:creationId xmlns:p14="http://schemas.microsoft.com/office/powerpoint/2010/main" val="63704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0B822F-B39D-4930-B649-9EB23D1CFB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B51D747-65DB-4DD3-8BA7-7667BF14EB23}"/>
              </a:ext>
            </a:extLst>
          </p:cNvPr>
          <p:cNvSpPr>
            <a:spLocks noGrp="1"/>
          </p:cNvSpPr>
          <p:nvPr>
            <p:ph idx="1"/>
          </p:nvPr>
        </p:nvSpPr>
        <p:spPr/>
        <p:txBody>
          <a:bodyPr>
            <a:normAutofit fontScale="85000" lnSpcReduction="20000"/>
          </a:bodyPr>
          <a:lstStyle/>
          <a:p>
            <a:r>
              <a:rPr lang="en-US" sz="3200" b="1" dirty="0">
                <a:latin typeface="Times New Roman" panose="02020603050405020304" pitchFamily="18" charset="0"/>
                <a:cs typeface="Times New Roman" panose="02020603050405020304" pitchFamily="18" charset="0"/>
              </a:rPr>
              <a:t>Zubeida Agha</a:t>
            </a:r>
            <a:r>
              <a:rPr lang="en-US" sz="3200" dirty="0">
                <a:latin typeface="Times New Roman" panose="02020603050405020304" pitchFamily="18" charset="0"/>
                <a:cs typeface="Times New Roman" panose="02020603050405020304" pitchFamily="18" charset="0"/>
              </a:rPr>
              <a:t> (1922–1997) was the first Pakistani modern artist. After the creation of Pakistan in 1947, she was the first artist to have an exhibition of her paintings. She helped bring the modern idiom to Pakistan. </a:t>
            </a:r>
            <a:r>
              <a:rPr lang="en-US" sz="3200" dirty="0" err="1">
                <a:latin typeface="Times New Roman" panose="02020603050405020304" pitchFamily="18" charset="0"/>
                <a:cs typeface="Times New Roman" panose="02020603050405020304" pitchFamily="18" charset="0"/>
              </a:rPr>
              <a:t>Ms</a:t>
            </a:r>
            <a:r>
              <a:rPr lang="en-US" sz="3200" dirty="0">
                <a:latin typeface="Times New Roman" panose="02020603050405020304" pitchFamily="18" charset="0"/>
                <a:cs typeface="Times New Roman" panose="02020603050405020304" pitchFamily="18" charset="0"/>
              </a:rPr>
              <a:t> Agha was born in 1922 in </a:t>
            </a:r>
            <a:r>
              <a:rPr lang="en-US" sz="3200" dirty="0" err="1">
                <a:latin typeface="Times New Roman" panose="02020603050405020304" pitchFamily="18" charset="0"/>
                <a:cs typeface="Times New Roman" panose="02020603050405020304" pitchFamily="18" charset="0"/>
              </a:rPr>
              <a:t>Faislabad</a:t>
            </a:r>
            <a:r>
              <a:rPr lang="en-US" sz="3200" dirty="0">
                <a:latin typeface="Times New Roman" panose="02020603050405020304" pitchFamily="18" charset="0"/>
                <a:cs typeface="Times New Roman" panose="02020603050405020304" pitchFamily="18" charset="0"/>
              </a:rPr>
              <a:t>. After graduating from Kinnaird College, Lahore, she worked with B C </a:t>
            </a:r>
            <a:r>
              <a:rPr lang="en-US" sz="3200" dirty="0" err="1">
                <a:latin typeface="Times New Roman" panose="02020603050405020304" pitchFamily="18" charset="0"/>
                <a:cs typeface="Times New Roman" panose="02020603050405020304" pitchFamily="18" charset="0"/>
              </a:rPr>
              <a:t>Sanyal</a:t>
            </a:r>
            <a:r>
              <a:rPr lang="en-US" sz="3200" dirty="0">
                <a:latin typeface="Times New Roman" panose="02020603050405020304" pitchFamily="18" charset="0"/>
                <a:cs typeface="Times New Roman" panose="02020603050405020304" pitchFamily="18" charset="0"/>
              </a:rPr>
              <a:t> (1944–46). At this time she also became well acquainted with the works of Picasso, under the influence of Mario </a:t>
            </a:r>
            <a:r>
              <a:rPr lang="en-US" sz="3200" dirty="0" err="1">
                <a:latin typeface="Times New Roman" panose="02020603050405020304" pitchFamily="18" charset="0"/>
                <a:cs typeface="Times New Roman" panose="02020603050405020304" pitchFamily="18" charset="0"/>
              </a:rPr>
              <a:t>Perlingeri</a:t>
            </a:r>
            <a:r>
              <a:rPr lang="en-US" sz="3200" dirty="0">
                <a:latin typeface="Times New Roman" panose="02020603050405020304" pitchFamily="18" charset="0"/>
                <a:cs typeface="Times New Roman" panose="02020603050405020304" pitchFamily="18" charset="0"/>
              </a:rPr>
              <a:t>, an Italian prisoner of war in India. </a:t>
            </a:r>
          </a:p>
        </p:txBody>
      </p:sp>
      <p:sp>
        <p:nvSpPr>
          <p:cNvPr id="4" name="Slide Number Placeholder 3">
            <a:extLst>
              <a:ext uri="{FF2B5EF4-FFF2-40B4-BE49-F238E27FC236}">
                <a16:creationId xmlns:a16="http://schemas.microsoft.com/office/drawing/2014/main" xmlns="" id="{28051281-C324-41E7-A753-D83D9F082970}"/>
              </a:ext>
            </a:extLst>
          </p:cNvPr>
          <p:cNvSpPr>
            <a:spLocks noGrp="1"/>
          </p:cNvSpPr>
          <p:nvPr>
            <p:ph type="sldNum" sz="quarter" idx="12"/>
          </p:nvPr>
        </p:nvSpPr>
        <p:spPr/>
        <p:txBody>
          <a:bodyPr/>
          <a:lstStyle/>
          <a:p>
            <a:fld id="{ABB62E92-7DDE-4460-B48F-1DF15799F880}" type="slidenum">
              <a:rPr lang="en-US" smtClean="0"/>
              <a:t>4</a:t>
            </a:fld>
            <a:endParaRPr lang="en-US"/>
          </a:p>
        </p:txBody>
      </p:sp>
    </p:spTree>
    <p:extLst>
      <p:ext uri="{BB962C8B-B14F-4D97-AF65-F5344CB8AC3E}">
        <p14:creationId xmlns:p14="http://schemas.microsoft.com/office/powerpoint/2010/main" val="270117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6102F9-86FF-411E-A3E8-314232352A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E1A447F-580E-4932-BDA1-1771E6EF9C7A}"/>
              </a:ext>
            </a:extLst>
          </p:cNvPr>
          <p:cNvSpPr>
            <a:spLocks noGrp="1"/>
          </p:cNvSpPr>
          <p:nvPr>
            <p:ph idx="1"/>
          </p:nvPr>
        </p:nvSpPr>
        <p:spPr/>
        <p:txBody>
          <a:bodyPr>
            <a:normAutofit fontScale="92500"/>
          </a:bodyPr>
          <a:lstStyle/>
          <a:p>
            <a:r>
              <a:rPr lang="en-US" sz="3200" dirty="0">
                <a:latin typeface="Times New Roman" panose="02020603050405020304" pitchFamily="18" charset="0"/>
                <a:cs typeface="Times New Roman" panose="02020603050405020304" pitchFamily="18" charset="0"/>
              </a:rPr>
              <a:t>The Society of Fine Arts awarded her first prize for modern painting in 1946. She joined St Martin's School, London, in 1950, moving on to Ecole des Beaux Arts, Paris in 1951. In 1961 she was appointed executive director of the Contemporary Art Gallery in Rawalpindi, receiving the President's Award for Pride of Performance in 1965.</a:t>
            </a:r>
          </a:p>
        </p:txBody>
      </p:sp>
      <p:sp>
        <p:nvSpPr>
          <p:cNvPr id="4" name="Slide Number Placeholder 3">
            <a:extLst>
              <a:ext uri="{FF2B5EF4-FFF2-40B4-BE49-F238E27FC236}">
                <a16:creationId xmlns:a16="http://schemas.microsoft.com/office/drawing/2014/main" xmlns="" id="{0458C77A-CE09-49E9-96C1-62692722AC91}"/>
              </a:ext>
            </a:extLst>
          </p:cNvPr>
          <p:cNvSpPr>
            <a:spLocks noGrp="1"/>
          </p:cNvSpPr>
          <p:nvPr>
            <p:ph type="sldNum" sz="quarter" idx="12"/>
          </p:nvPr>
        </p:nvSpPr>
        <p:spPr/>
        <p:txBody>
          <a:bodyPr/>
          <a:lstStyle/>
          <a:p>
            <a:fld id="{ABB62E92-7DDE-4460-B48F-1DF15799F880}" type="slidenum">
              <a:rPr lang="en-US" smtClean="0"/>
              <a:t>5</a:t>
            </a:fld>
            <a:endParaRPr lang="en-US"/>
          </a:p>
        </p:txBody>
      </p:sp>
    </p:spTree>
    <p:extLst>
      <p:ext uri="{BB962C8B-B14F-4D97-AF65-F5344CB8AC3E}">
        <p14:creationId xmlns:p14="http://schemas.microsoft.com/office/powerpoint/2010/main" val="174885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B02B7A-82AA-4A8D-A7A0-5A3F9CEA07F8}"/>
              </a:ext>
            </a:extLst>
          </p:cNvPr>
          <p:cNvSpPr>
            <a:spLocks noGrp="1"/>
          </p:cNvSpPr>
          <p:nvPr>
            <p:ph type="title"/>
          </p:nvPr>
        </p:nvSpPr>
        <p:spPr/>
        <p:txBody>
          <a:bodyPr/>
          <a:lstStyle/>
          <a:p>
            <a:pPr algn="ctr"/>
            <a:r>
              <a:rPr lang="en-US" b="1" dirty="0"/>
              <a:t>Career</a:t>
            </a:r>
            <a:br>
              <a:rPr lang="en-US" b="1" dirty="0"/>
            </a:br>
            <a:endParaRPr lang="en-US" dirty="0"/>
          </a:p>
        </p:txBody>
      </p:sp>
      <p:sp>
        <p:nvSpPr>
          <p:cNvPr id="3" name="Content Placeholder 2">
            <a:extLst>
              <a:ext uri="{FF2B5EF4-FFF2-40B4-BE49-F238E27FC236}">
                <a16:creationId xmlns:a16="http://schemas.microsoft.com/office/drawing/2014/main" xmlns="" id="{4899B73C-49DE-425B-9648-70B53B3203CF}"/>
              </a:ext>
            </a:extLst>
          </p:cNvPr>
          <p:cNvSpPr>
            <a:spLocks noGrp="1"/>
          </p:cNvSpPr>
          <p:nvPr>
            <p:ph idx="1"/>
          </p:nvPr>
        </p:nvSpPr>
        <p:spPr/>
        <p:txBody>
          <a:bodyPr>
            <a:normAutofit fontScale="85000" lnSpcReduction="20000"/>
          </a:bodyPr>
          <a:lstStyle/>
          <a:p>
            <a:r>
              <a:rPr lang="en-US" sz="3200" dirty="0">
                <a:latin typeface="Times New Roman" panose="02020603050405020304" pitchFamily="18" charset="0"/>
                <a:cs typeface="Times New Roman" panose="02020603050405020304" pitchFamily="18" charset="0"/>
              </a:rPr>
              <a:t>Zubeida Agha is recognized and lauded as a premiere painter of Pakistan. In the changing ethos of thirties and the forties, she had the courage and determination to launch a modern idiom of painting, which first baffled and later overwhelmed art critics and viewers...She is one of the great colorists in Pakistani painting. She employs </a:t>
            </a:r>
            <a:r>
              <a:rPr lang="en-US" sz="3200" dirty="0" err="1">
                <a:latin typeface="Times New Roman" panose="02020603050405020304" pitchFamily="18" charset="0"/>
                <a:cs typeface="Times New Roman" panose="02020603050405020304" pitchFamily="18" charset="0"/>
              </a:rPr>
              <a:t>colour</a:t>
            </a:r>
            <a:r>
              <a:rPr lang="en-US" sz="3200" dirty="0">
                <a:latin typeface="Times New Roman" panose="02020603050405020304" pitchFamily="18" charset="0"/>
                <a:cs typeface="Times New Roman" panose="02020603050405020304" pitchFamily="18" charset="0"/>
              </a:rPr>
              <a:t> not only for itself, but to lend veracity and meaning to her images, culled from life and restructured by her amazing imagination to provoke the viewer into thought.</a:t>
            </a:r>
          </a:p>
          <a:p>
            <a:endParaRPr lang="en-US" sz="3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136CBC4C-2668-4C8C-A078-D62230C25D1A}"/>
              </a:ext>
            </a:extLst>
          </p:cNvPr>
          <p:cNvSpPr>
            <a:spLocks noGrp="1"/>
          </p:cNvSpPr>
          <p:nvPr>
            <p:ph type="sldNum" sz="quarter" idx="12"/>
          </p:nvPr>
        </p:nvSpPr>
        <p:spPr/>
        <p:txBody>
          <a:bodyPr/>
          <a:lstStyle/>
          <a:p>
            <a:fld id="{ABB62E92-7DDE-4460-B48F-1DF15799F880}" type="slidenum">
              <a:rPr lang="en-US" smtClean="0"/>
              <a:t>6</a:t>
            </a:fld>
            <a:endParaRPr lang="en-US"/>
          </a:p>
        </p:txBody>
      </p:sp>
    </p:spTree>
    <p:extLst>
      <p:ext uri="{BB962C8B-B14F-4D97-AF65-F5344CB8AC3E}">
        <p14:creationId xmlns:p14="http://schemas.microsoft.com/office/powerpoint/2010/main" val="322929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1B1FB0-30E0-4757-83CC-7F5F688D49A5}"/>
              </a:ext>
            </a:extLst>
          </p:cNvPr>
          <p:cNvSpPr>
            <a:spLocks noGrp="1"/>
          </p:cNvSpPr>
          <p:nvPr>
            <p:ph type="title"/>
          </p:nvPr>
        </p:nvSpPr>
        <p:spPr/>
        <p:txBody>
          <a:bodyPr/>
          <a:lstStyle/>
          <a:p>
            <a:pPr algn="ctr"/>
            <a:r>
              <a:rPr lang="en-US" b="1" dirty="0"/>
              <a:t>Postage stamp</a:t>
            </a:r>
            <a:br>
              <a:rPr lang="en-US" b="1" dirty="0"/>
            </a:br>
            <a:endParaRPr lang="en-US" dirty="0"/>
          </a:p>
        </p:txBody>
      </p:sp>
      <p:sp>
        <p:nvSpPr>
          <p:cNvPr id="3" name="Content Placeholder 2">
            <a:extLst>
              <a:ext uri="{FF2B5EF4-FFF2-40B4-BE49-F238E27FC236}">
                <a16:creationId xmlns:a16="http://schemas.microsoft.com/office/drawing/2014/main" xmlns="" id="{2CA63869-BF14-49C5-905C-F57AFE0DB1E9}"/>
              </a:ext>
            </a:extLst>
          </p:cNvPr>
          <p:cNvSpPr>
            <a:spLocks noGrp="1"/>
          </p:cNvSpPr>
          <p:nvPr>
            <p:ph idx="1"/>
          </p:nvPr>
        </p:nvSpPr>
        <p:spPr/>
        <p:txBody>
          <a:bodyPr>
            <a:normAutofit lnSpcReduction="10000"/>
          </a:bodyPr>
          <a:lstStyle/>
          <a:p>
            <a:r>
              <a:rPr lang="en-US" sz="3200" dirty="0">
                <a:latin typeface="Times New Roman" panose="02020603050405020304" pitchFamily="18" charset="0"/>
                <a:cs typeface="Times New Roman" panose="02020603050405020304" pitchFamily="18" charset="0"/>
              </a:rPr>
              <a:t>On 14 August 2006, Pakistan Post issued a Rs. 40 sheetlet of stamps to posthumously </a:t>
            </a:r>
            <a:r>
              <a:rPr lang="en-US" sz="3200" dirty="0" err="1">
                <a:latin typeface="Times New Roman" panose="02020603050405020304" pitchFamily="18" charset="0"/>
                <a:cs typeface="Times New Roman" panose="02020603050405020304" pitchFamily="18" charset="0"/>
              </a:rPr>
              <a:t>honour</a:t>
            </a:r>
            <a:r>
              <a:rPr lang="en-US" sz="3200" dirty="0">
                <a:latin typeface="Times New Roman" panose="02020603050405020304" pitchFamily="18" charset="0"/>
                <a:cs typeface="Times New Roman" panose="02020603050405020304" pitchFamily="18" charset="0"/>
              </a:rPr>
              <a:t> 10 Pakistani painters. Besides Zubeida Agha, the other nine painters were: Laila </a:t>
            </a:r>
            <a:r>
              <a:rPr lang="en-US" sz="3200" dirty="0" err="1">
                <a:latin typeface="Times New Roman" panose="02020603050405020304" pitchFamily="18" charset="0"/>
                <a:cs typeface="Times New Roman" panose="02020603050405020304" pitchFamily="18" charset="0"/>
              </a:rPr>
              <a:t>Shahzada</a:t>
            </a:r>
            <a:r>
              <a:rPr lang="en-US" sz="3200" dirty="0">
                <a:latin typeface="Times New Roman" panose="02020603050405020304" pitchFamily="18" charset="0"/>
                <a:cs typeface="Times New Roman" panose="02020603050405020304" pitchFamily="18" charset="0"/>
              </a:rPr>
              <a:t>, Askari </a:t>
            </a:r>
            <a:r>
              <a:rPr lang="en-US" sz="3200" dirty="0" err="1">
                <a:latin typeface="Times New Roman" panose="02020603050405020304" pitchFamily="18" charset="0"/>
                <a:cs typeface="Times New Roman" panose="02020603050405020304" pitchFamily="18" charset="0"/>
              </a:rPr>
              <a:t>Mian</a:t>
            </a:r>
            <a:r>
              <a:rPr lang="en-US" sz="3200" dirty="0">
                <a:latin typeface="Times New Roman" panose="02020603050405020304" pitchFamily="18" charset="0"/>
                <a:cs typeface="Times New Roman" panose="02020603050405020304" pitchFamily="18" charset="0"/>
              </a:rPr>
              <a:t> Irani, </a:t>
            </a:r>
            <a:r>
              <a:rPr lang="en-US" sz="3200" dirty="0" err="1">
                <a:latin typeface="Times New Roman" panose="02020603050405020304" pitchFamily="18" charset="0"/>
                <a:cs typeface="Times New Roman" panose="02020603050405020304" pitchFamily="18" charset="0"/>
              </a:rPr>
              <a:t>Sadequain</a:t>
            </a:r>
            <a:r>
              <a:rPr lang="en-US" sz="3200" dirty="0">
                <a:latin typeface="Times New Roman" panose="02020603050405020304" pitchFamily="18" charset="0"/>
                <a:cs typeface="Times New Roman" panose="02020603050405020304" pitchFamily="18" charset="0"/>
              </a:rPr>
              <a:t>, Ali Imam, Shakir Ali, Anna </a:t>
            </a:r>
            <a:r>
              <a:rPr lang="en-US" sz="3200" dirty="0" err="1">
                <a:latin typeface="Times New Roman" panose="02020603050405020304" pitchFamily="18" charset="0"/>
                <a:cs typeface="Times New Roman" panose="02020603050405020304" pitchFamily="18" charset="0"/>
              </a:rPr>
              <a:t>Molka</a:t>
            </a:r>
            <a:r>
              <a:rPr lang="en-US" sz="3200" dirty="0">
                <a:latin typeface="Times New Roman" panose="02020603050405020304" pitchFamily="18" charset="0"/>
                <a:cs typeface="Times New Roman" panose="02020603050405020304" pitchFamily="18" charset="0"/>
              </a:rPr>
              <a:t> Ahmed, Zahoor ul </a:t>
            </a:r>
            <a:r>
              <a:rPr lang="en-US" sz="3200" dirty="0" err="1">
                <a:latin typeface="Times New Roman" panose="02020603050405020304" pitchFamily="18" charset="0"/>
                <a:cs typeface="Times New Roman" panose="02020603050405020304" pitchFamily="18" charset="0"/>
              </a:rPr>
              <a:t>Akhlaq</a:t>
            </a:r>
            <a:r>
              <a:rPr lang="en-US" sz="3200" dirty="0">
                <a:latin typeface="Times New Roman" panose="02020603050405020304" pitchFamily="18" charset="0"/>
                <a:cs typeface="Times New Roman" panose="02020603050405020304" pitchFamily="18" charset="0"/>
              </a:rPr>
              <a:t>, Ahmed Pervez and Bashir Mirza.</a:t>
            </a:r>
          </a:p>
          <a:p>
            <a:endParaRPr lang="en-US" sz="3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550E2EFE-5D3D-4308-BA84-51CB164398C1}"/>
              </a:ext>
            </a:extLst>
          </p:cNvPr>
          <p:cNvSpPr>
            <a:spLocks noGrp="1"/>
          </p:cNvSpPr>
          <p:nvPr>
            <p:ph type="sldNum" sz="quarter" idx="12"/>
          </p:nvPr>
        </p:nvSpPr>
        <p:spPr/>
        <p:txBody>
          <a:bodyPr/>
          <a:lstStyle/>
          <a:p>
            <a:fld id="{ABB62E92-7DDE-4460-B48F-1DF15799F880}" type="slidenum">
              <a:rPr lang="en-US" smtClean="0"/>
              <a:t>7</a:t>
            </a:fld>
            <a:endParaRPr lang="en-US"/>
          </a:p>
        </p:txBody>
      </p:sp>
    </p:spTree>
    <p:extLst>
      <p:ext uri="{BB962C8B-B14F-4D97-AF65-F5344CB8AC3E}">
        <p14:creationId xmlns:p14="http://schemas.microsoft.com/office/powerpoint/2010/main" val="213401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53B940-24B4-4F1E-9596-691CFB090386}"/>
              </a:ext>
            </a:extLst>
          </p:cNvPr>
          <p:cNvSpPr>
            <a:spLocks noGrp="1"/>
          </p:cNvSpPr>
          <p:nvPr>
            <p:ph type="title"/>
          </p:nvPr>
        </p:nvSpPr>
        <p:spPr/>
        <p:txBody>
          <a:bodyPr/>
          <a:lstStyle/>
          <a:p>
            <a:endParaRPr lang="en-US"/>
          </a:p>
        </p:txBody>
      </p:sp>
      <p:pic>
        <p:nvPicPr>
          <p:cNvPr id="2050" name="Picture 2" descr="Zubeida Agha">
            <a:extLst>
              <a:ext uri="{FF2B5EF4-FFF2-40B4-BE49-F238E27FC236}">
                <a16:creationId xmlns:a16="http://schemas.microsoft.com/office/drawing/2014/main" xmlns="" id="{17B73FFE-6566-4A84-B7C7-7801F09EB8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0256" y="192024"/>
            <a:ext cx="8991600" cy="64739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1AA6C3FC-DF10-4C05-B755-6D3835487F91}"/>
              </a:ext>
            </a:extLst>
          </p:cNvPr>
          <p:cNvSpPr>
            <a:spLocks noGrp="1"/>
          </p:cNvSpPr>
          <p:nvPr>
            <p:ph type="sldNum" sz="quarter" idx="12"/>
          </p:nvPr>
        </p:nvSpPr>
        <p:spPr/>
        <p:txBody>
          <a:bodyPr/>
          <a:lstStyle/>
          <a:p>
            <a:fld id="{ABB62E92-7DDE-4460-B48F-1DF15799F880}" type="slidenum">
              <a:rPr lang="en-US" smtClean="0"/>
              <a:t>8</a:t>
            </a:fld>
            <a:endParaRPr lang="en-US"/>
          </a:p>
        </p:txBody>
      </p:sp>
    </p:spTree>
    <p:extLst>
      <p:ext uri="{BB962C8B-B14F-4D97-AF65-F5344CB8AC3E}">
        <p14:creationId xmlns:p14="http://schemas.microsoft.com/office/powerpoint/2010/main" val="199663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0075CF-460A-45AB-BE87-BD1AC8D0F48B}"/>
              </a:ext>
            </a:extLst>
          </p:cNvPr>
          <p:cNvSpPr>
            <a:spLocks noGrp="1"/>
          </p:cNvSpPr>
          <p:nvPr>
            <p:ph type="title"/>
          </p:nvPr>
        </p:nvSpPr>
        <p:spPr/>
        <p:txBody>
          <a:bodyPr/>
          <a:lstStyle/>
          <a:p>
            <a:endParaRPr lang="en-US"/>
          </a:p>
        </p:txBody>
      </p:sp>
      <p:pic>
        <p:nvPicPr>
          <p:cNvPr id="3074" name="Picture 2" descr="Zubeida Agha">
            <a:extLst>
              <a:ext uri="{FF2B5EF4-FFF2-40B4-BE49-F238E27FC236}">
                <a16:creationId xmlns:a16="http://schemas.microsoft.com/office/drawing/2014/main" xmlns="" id="{78A40B72-D93B-4DCB-A261-48A6BC86FE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6984" y="531269"/>
            <a:ext cx="5011714" cy="609147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8CD806CB-2B8B-4831-B28A-0C5912B679D9}"/>
              </a:ext>
            </a:extLst>
          </p:cNvPr>
          <p:cNvSpPr>
            <a:spLocks noGrp="1"/>
          </p:cNvSpPr>
          <p:nvPr>
            <p:ph type="sldNum" sz="quarter" idx="12"/>
          </p:nvPr>
        </p:nvSpPr>
        <p:spPr/>
        <p:txBody>
          <a:bodyPr/>
          <a:lstStyle/>
          <a:p>
            <a:fld id="{ABB62E92-7DDE-4460-B48F-1DF15799F880}" type="slidenum">
              <a:rPr lang="en-US" smtClean="0"/>
              <a:t>9</a:t>
            </a:fld>
            <a:endParaRPr lang="en-US"/>
          </a:p>
        </p:txBody>
      </p:sp>
    </p:spTree>
    <p:extLst>
      <p:ext uri="{BB962C8B-B14F-4D97-AF65-F5344CB8AC3E}">
        <p14:creationId xmlns:p14="http://schemas.microsoft.com/office/powerpoint/2010/main" val="40901898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312</TotalTime>
  <Words>552</Words>
  <Application>Microsoft Office PowerPoint</Application>
  <PresentationFormat>Widescreen</PresentationFormat>
  <Paragraphs>28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Times New Roman</vt:lpstr>
      <vt:lpstr>Wingdings 3</vt:lpstr>
      <vt:lpstr>Ion Boardroom</vt:lpstr>
      <vt:lpstr>Zubeida Agha </vt:lpstr>
      <vt:lpstr>PowerPoint Presentation</vt:lpstr>
      <vt:lpstr>PowerPoint Presentation</vt:lpstr>
      <vt:lpstr>PowerPoint Presentation</vt:lpstr>
      <vt:lpstr>PowerPoint Presentation</vt:lpstr>
      <vt:lpstr>Career </vt:lpstr>
      <vt:lpstr>Postage stamp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naDia</cp:lastModifiedBy>
  <cp:revision>8</cp:revision>
  <dcterms:created xsi:type="dcterms:W3CDTF">2019-11-19T19:22:46Z</dcterms:created>
  <dcterms:modified xsi:type="dcterms:W3CDTF">2020-12-01T10:03:29Z</dcterms:modified>
</cp:coreProperties>
</file>