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57" r:id="rId3"/>
    <p:sldId id="309" r:id="rId4"/>
    <p:sldId id="310" r:id="rId5"/>
    <p:sldId id="311" r:id="rId6"/>
    <p:sldId id="312"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313" r:id="rId21"/>
    <p:sldId id="314"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83" autoAdjust="0"/>
  </p:normalViewPr>
  <p:slideViewPr>
    <p:cSldViewPr>
      <p:cViewPr>
        <p:scale>
          <a:sx n="76" d="100"/>
          <a:sy n="76" d="100"/>
        </p:scale>
        <p:origin x="-1206" y="22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D7BFC23B-0FD1-41AA-A2A4-80D833B013CE}" type="datetimeFigureOut">
              <a:rPr lang="en-US" smtClean="0"/>
              <a:t>3/31/2020</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BCED8B35-0256-4940-B22E-DE32B96030CE}" type="slidenum">
              <a:rPr lang="en-US" smtClean="0"/>
              <a:t>‹#›</a:t>
            </a:fld>
            <a:endParaRPr lang="en-US"/>
          </a:p>
        </p:txBody>
      </p:sp>
    </p:spTree>
    <p:extLst>
      <p:ext uri="{BB962C8B-B14F-4D97-AF65-F5344CB8AC3E}">
        <p14:creationId xmlns:p14="http://schemas.microsoft.com/office/powerpoint/2010/main" val="1815467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 interaction or cooperation of two or more organizations, substances, or other agents to produce a combined effect greater than the sum of their separate effects</a:t>
            </a:r>
            <a:endParaRPr lang="en-US" dirty="0"/>
          </a:p>
        </p:txBody>
      </p:sp>
      <p:sp>
        <p:nvSpPr>
          <p:cNvPr id="4" name="Slide Number Placeholder 3"/>
          <p:cNvSpPr>
            <a:spLocks noGrp="1"/>
          </p:cNvSpPr>
          <p:nvPr>
            <p:ph type="sldNum" sz="quarter" idx="10"/>
          </p:nvPr>
        </p:nvSpPr>
        <p:spPr/>
        <p:txBody>
          <a:bodyPr/>
          <a:lstStyle/>
          <a:p>
            <a:fld id="{BCED8B35-0256-4940-B22E-DE32B96030CE}" type="slidenum">
              <a:rPr lang="en-US" smtClean="0"/>
              <a:t>33</a:t>
            </a:fld>
            <a:endParaRPr lang="en-US"/>
          </a:p>
        </p:txBody>
      </p:sp>
    </p:spTree>
    <p:extLst>
      <p:ext uri="{BB962C8B-B14F-4D97-AF65-F5344CB8AC3E}">
        <p14:creationId xmlns:p14="http://schemas.microsoft.com/office/powerpoint/2010/main" val="3108861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Taylor first developed the idea of breaking down each job into component parts and timing each part to determine the most efficient method of working.</a:t>
            </a:r>
            <a:endParaRPr lang="en-US" dirty="0"/>
          </a:p>
        </p:txBody>
      </p:sp>
      <p:sp>
        <p:nvSpPr>
          <p:cNvPr id="4" name="Slide Number Placeholder 3"/>
          <p:cNvSpPr>
            <a:spLocks noGrp="1"/>
          </p:cNvSpPr>
          <p:nvPr>
            <p:ph type="sldNum" sz="quarter" idx="10"/>
          </p:nvPr>
        </p:nvSpPr>
        <p:spPr/>
        <p:txBody>
          <a:bodyPr/>
          <a:lstStyle/>
          <a:p>
            <a:fld id="{BCED8B35-0256-4940-B22E-DE32B96030CE}" type="slidenum">
              <a:rPr lang="en-US" smtClean="0"/>
              <a:t>34</a:t>
            </a:fld>
            <a:endParaRPr lang="en-US"/>
          </a:p>
        </p:txBody>
      </p:sp>
    </p:spTree>
    <p:extLst>
      <p:ext uri="{BB962C8B-B14F-4D97-AF65-F5344CB8AC3E}">
        <p14:creationId xmlns:p14="http://schemas.microsoft.com/office/powerpoint/2010/main" val="476260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02412" y="785876"/>
            <a:ext cx="8139175" cy="1001394"/>
          </a:xfrm>
          <a:prstGeom prst="rect">
            <a:avLst/>
          </a:prstGeom>
        </p:spPr>
        <p:txBody>
          <a:bodyPr wrap="square" lIns="0" tIns="0" rIns="0" bIns="0">
            <a:spAutoFit/>
          </a:bodyPr>
          <a:lstStyle>
            <a:lvl1pPr>
              <a:defRPr sz="3200" b="0" i="0">
                <a:solidFill>
                  <a:schemeClr val="tx1"/>
                </a:solidFill>
                <a:latin typeface="Cambria"/>
                <a:cs typeface="Cambria"/>
              </a:defRPr>
            </a:lvl1pPr>
          </a:lstStyle>
          <a:p>
            <a:endParaRPr/>
          </a:p>
        </p:txBody>
      </p:sp>
      <p:sp>
        <p:nvSpPr>
          <p:cNvPr id="3" name="Holder 3"/>
          <p:cNvSpPr>
            <a:spLocks noGrp="1"/>
          </p:cNvSpPr>
          <p:nvPr>
            <p:ph type="subTitle" idx="4"/>
          </p:nvPr>
        </p:nvSpPr>
        <p:spPr>
          <a:xfrm>
            <a:off x="560578" y="5359095"/>
            <a:ext cx="8022843" cy="848995"/>
          </a:xfrm>
          <a:prstGeom prst="rect">
            <a:avLst/>
          </a:prstGeom>
        </p:spPr>
        <p:txBody>
          <a:bodyPr wrap="square" lIns="0" tIns="0" rIns="0" bIns="0">
            <a:spAutoFit/>
          </a:bodyPr>
          <a:lstStyle>
            <a:lvl1pPr>
              <a:defRPr sz="5400" b="1" i="0">
                <a:solidFill>
                  <a:schemeClr val="tx1"/>
                </a:solidFill>
                <a:latin typeface="Cambria"/>
                <a:cs typeface="Cambr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C000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rgbClr val="0033CC"/>
                </a:solidFill>
                <a:latin typeface="Comic Sans MS"/>
                <a:cs typeface="Comic Sans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323088" y="405384"/>
            <a:ext cx="8424672" cy="1199388"/>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a:solidFill>
                  <a:srgbClr val="C00000"/>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067046" y="1463222"/>
            <a:ext cx="2669540" cy="3603625"/>
          </a:xfrm>
          <a:prstGeom prst="rect">
            <a:avLst/>
          </a:prstGeom>
        </p:spPr>
        <p:txBody>
          <a:bodyPr wrap="square" lIns="0" tIns="0" rIns="0" bIns="0">
            <a:spAutoFit/>
          </a:bodyPr>
          <a:lstStyle>
            <a:lvl1pPr>
              <a:defRPr sz="3200" b="1"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C00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2845307" y="899160"/>
            <a:ext cx="1106423" cy="1237488"/>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3151632" y="1222247"/>
            <a:ext cx="510540" cy="1120139"/>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2897123" y="989075"/>
            <a:ext cx="1002791" cy="1133856"/>
          </a:xfrm>
          <a:prstGeom prst="rect">
            <a:avLst/>
          </a:prstGeom>
          <a:blipFill>
            <a:blip r:embed="rId5" cstate="print"/>
            <a:stretch>
              <a:fillRect/>
            </a:stretch>
          </a:blipFill>
        </p:spPr>
        <p:txBody>
          <a:bodyPr wrap="square" lIns="0" tIns="0" rIns="0" bIns="0" rtlCol="0"/>
          <a:lstStyle/>
          <a:p>
            <a:endParaRPr/>
          </a:p>
        </p:txBody>
      </p:sp>
      <p:sp>
        <p:nvSpPr>
          <p:cNvPr id="20" name="bk object 20"/>
          <p:cNvSpPr/>
          <p:nvPr/>
        </p:nvSpPr>
        <p:spPr>
          <a:xfrm>
            <a:off x="3203448" y="1309116"/>
            <a:ext cx="408431" cy="1021079"/>
          </a:xfrm>
          <a:prstGeom prst="rect">
            <a:avLst/>
          </a:prstGeom>
          <a:blipFill>
            <a:blip r:embed="rId6"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515213" y="334772"/>
            <a:ext cx="8113572" cy="1244600"/>
          </a:xfrm>
          <a:prstGeom prst="rect">
            <a:avLst/>
          </a:prstGeom>
        </p:spPr>
        <p:txBody>
          <a:bodyPr wrap="square" lIns="0" tIns="0" rIns="0" bIns="0">
            <a:spAutoFit/>
          </a:bodyPr>
          <a:lstStyle>
            <a:lvl1pPr>
              <a:defRPr sz="3600" b="1" i="0">
                <a:solidFill>
                  <a:srgbClr val="C00000"/>
                </a:solidFill>
                <a:latin typeface="Arial"/>
                <a:cs typeface="Arial"/>
              </a:defRPr>
            </a:lvl1pPr>
          </a:lstStyle>
          <a:p>
            <a:endParaRPr/>
          </a:p>
        </p:txBody>
      </p:sp>
      <p:sp>
        <p:nvSpPr>
          <p:cNvPr id="3" name="Holder 3"/>
          <p:cNvSpPr>
            <a:spLocks noGrp="1"/>
          </p:cNvSpPr>
          <p:nvPr>
            <p:ph type="body" idx="1"/>
          </p:nvPr>
        </p:nvSpPr>
        <p:spPr>
          <a:xfrm>
            <a:off x="793191" y="1241298"/>
            <a:ext cx="7079615" cy="4598035"/>
          </a:xfrm>
          <a:prstGeom prst="rect">
            <a:avLst/>
          </a:prstGeom>
        </p:spPr>
        <p:txBody>
          <a:bodyPr wrap="square" lIns="0" tIns="0" rIns="0" bIns="0">
            <a:spAutoFit/>
          </a:bodyPr>
          <a:lstStyle>
            <a:lvl1pPr>
              <a:defRPr sz="2400" b="0" i="0">
                <a:solidFill>
                  <a:srgbClr val="0033CC"/>
                </a:solidFill>
                <a:latin typeface="Comic Sans MS"/>
                <a:cs typeface="Comic Sans MS"/>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3/31/2020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3.pn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5.png"/><Relationship Id="rId9" Type="http://schemas.openxmlformats.org/officeDocument/2006/relationships/image" Target="../media/image18.png"/><Relationship Id="rId1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slideshare.net/J-E-N-I/functions-of-administration?qid=586e4352-11b3-4e3c-9d79-c5c986d7d119&amp;amp;v&amp;amp;b&amp;amp;from_search=7" TargetMode="External"/><Relationship Id="rId2" Type="http://schemas.openxmlformats.org/officeDocument/2006/relationships/hyperlink" Target="https://www.slideshare.net/search/slideshow?searchfrom=header&amp;amp;q=functions+of+school+administration" TargetMode="External"/><Relationship Id="rId1" Type="http://schemas.openxmlformats.org/officeDocument/2006/relationships/slideLayout" Target="../slideLayouts/slideLayout2.xml"/><Relationship Id="rId4" Type="http://schemas.openxmlformats.org/officeDocument/2006/relationships/hyperlink" Target="https://www.slideshare.net/charomaynaigan/administration-and-supervision-in-education"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3.pn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5.png"/><Relationship Id="rId9" Type="http://schemas.openxmlformats.org/officeDocument/2006/relationships/image" Target="../media/image18.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180969" y="1358011"/>
            <a:ext cx="5567680" cy="1854200"/>
          </a:xfrm>
          <a:prstGeom prst="rect">
            <a:avLst/>
          </a:prstGeom>
        </p:spPr>
        <p:txBody>
          <a:bodyPr vert="horz" wrap="square" lIns="0" tIns="12065" rIns="0" bIns="0" rtlCol="0">
            <a:spAutoFit/>
          </a:bodyPr>
          <a:lstStyle/>
          <a:p>
            <a:pPr marL="12700" marR="5080" indent="-1905" algn="ctr">
              <a:lnSpc>
                <a:spcPct val="100000"/>
              </a:lnSpc>
              <a:spcBef>
                <a:spcPts val="95"/>
              </a:spcBef>
            </a:pPr>
            <a:r>
              <a:rPr sz="4000" spc="-10" dirty="0">
                <a:solidFill>
                  <a:srgbClr val="006FC0"/>
                </a:solidFill>
                <a:latin typeface="Cambria"/>
                <a:cs typeface="Cambria"/>
              </a:rPr>
              <a:t>FUNCTIONS </a:t>
            </a:r>
            <a:r>
              <a:rPr sz="4000" spc="-5" dirty="0">
                <a:solidFill>
                  <a:srgbClr val="006FC0"/>
                </a:solidFill>
                <a:latin typeface="Cambria"/>
                <a:cs typeface="Cambria"/>
              </a:rPr>
              <a:t>AND  </a:t>
            </a:r>
            <a:r>
              <a:rPr sz="4000" spc="-10" dirty="0">
                <a:solidFill>
                  <a:srgbClr val="006FC0"/>
                </a:solidFill>
                <a:latin typeface="Cambria"/>
                <a:cs typeface="Cambria"/>
              </a:rPr>
              <a:t>PRINCIPLES </a:t>
            </a:r>
            <a:r>
              <a:rPr sz="4000" spc="-5" dirty="0">
                <a:solidFill>
                  <a:srgbClr val="006FC0"/>
                </a:solidFill>
                <a:latin typeface="Cambria"/>
                <a:cs typeface="Cambria"/>
              </a:rPr>
              <a:t>OF </a:t>
            </a:r>
            <a:r>
              <a:rPr sz="4000" spc="-10" dirty="0">
                <a:solidFill>
                  <a:srgbClr val="006FC0"/>
                </a:solidFill>
                <a:latin typeface="Cambria"/>
                <a:cs typeface="Cambria"/>
              </a:rPr>
              <a:t>SCHOOL  </a:t>
            </a:r>
            <a:r>
              <a:rPr sz="4000" spc="-5" dirty="0">
                <a:solidFill>
                  <a:srgbClr val="006FC0"/>
                </a:solidFill>
                <a:latin typeface="Cambria"/>
                <a:cs typeface="Cambria"/>
              </a:rPr>
              <a:t>ADMINISTRATION</a:t>
            </a:r>
            <a:endParaRPr sz="4000">
              <a:latin typeface="Cambria"/>
              <a:cs typeface="Cambria"/>
            </a:endParaRPr>
          </a:p>
        </p:txBody>
      </p:sp>
      <p:sp>
        <p:nvSpPr>
          <p:cNvPr id="4" name="object 4"/>
          <p:cNvSpPr txBox="1"/>
          <p:nvPr/>
        </p:nvSpPr>
        <p:spPr>
          <a:xfrm>
            <a:off x="2718942" y="4572000"/>
            <a:ext cx="6148070" cy="1707519"/>
          </a:xfrm>
          <a:prstGeom prst="rect">
            <a:avLst/>
          </a:prstGeom>
        </p:spPr>
        <p:txBody>
          <a:bodyPr vert="horz" wrap="square" lIns="0" tIns="12065" rIns="0" bIns="0" rtlCol="0">
            <a:spAutoFit/>
          </a:bodyPr>
          <a:lstStyle/>
          <a:p>
            <a:pPr marL="1905" algn="ctr">
              <a:lnSpc>
                <a:spcPct val="100000"/>
              </a:lnSpc>
              <a:spcBef>
                <a:spcPts val="95"/>
              </a:spcBef>
            </a:pPr>
            <a:r>
              <a:rPr lang="en-GB" sz="1600" b="1" spc="-5" dirty="0" smtClean="0">
                <a:solidFill>
                  <a:srgbClr val="FF0000"/>
                </a:solidFill>
                <a:latin typeface="Cambria"/>
                <a:cs typeface="Cambria"/>
              </a:rPr>
              <a:t>Compiled By: </a:t>
            </a:r>
          </a:p>
          <a:p>
            <a:pPr marL="1905" algn="ctr">
              <a:lnSpc>
                <a:spcPct val="100000"/>
              </a:lnSpc>
              <a:spcBef>
                <a:spcPts val="95"/>
              </a:spcBef>
            </a:pPr>
            <a:r>
              <a:rPr lang="en-GB" sz="2400" b="1" spc="-5" dirty="0" smtClean="0">
                <a:solidFill>
                  <a:srgbClr val="FF0000"/>
                </a:solidFill>
                <a:latin typeface="Cambria"/>
                <a:cs typeface="Cambria"/>
              </a:rPr>
              <a:t>Dr Muhammad </a:t>
            </a:r>
            <a:r>
              <a:rPr lang="en-GB" sz="2400" b="1" spc="-5" dirty="0" err="1" smtClean="0">
                <a:solidFill>
                  <a:srgbClr val="FF0000"/>
                </a:solidFill>
                <a:latin typeface="Cambria"/>
                <a:cs typeface="Cambria"/>
              </a:rPr>
              <a:t>Nadeem</a:t>
            </a:r>
            <a:r>
              <a:rPr lang="en-GB" sz="2400" b="1" spc="-5" dirty="0" smtClean="0">
                <a:solidFill>
                  <a:srgbClr val="FF0000"/>
                </a:solidFill>
                <a:latin typeface="Cambria"/>
                <a:cs typeface="Cambria"/>
              </a:rPr>
              <a:t> Anwar</a:t>
            </a:r>
          </a:p>
          <a:p>
            <a:pPr marL="1905" algn="ctr">
              <a:lnSpc>
                <a:spcPct val="100000"/>
              </a:lnSpc>
              <a:spcBef>
                <a:spcPts val="95"/>
              </a:spcBef>
            </a:pPr>
            <a:r>
              <a:rPr lang="en-GB" sz="2400" b="1" spc="-5" dirty="0" smtClean="0">
                <a:solidFill>
                  <a:srgbClr val="FF0000"/>
                </a:solidFill>
                <a:latin typeface="Cambria"/>
                <a:cs typeface="Cambria"/>
              </a:rPr>
              <a:t>University </a:t>
            </a:r>
            <a:r>
              <a:rPr sz="2400" b="1" spc="-5" dirty="0" smtClean="0">
                <a:solidFill>
                  <a:srgbClr val="FF0000"/>
                </a:solidFill>
                <a:latin typeface="Cambria"/>
                <a:cs typeface="Cambria"/>
              </a:rPr>
              <a:t>of </a:t>
            </a:r>
            <a:r>
              <a:rPr lang="en-GB" sz="2400" b="1" spc="-5" dirty="0" smtClean="0">
                <a:solidFill>
                  <a:srgbClr val="FF0000"/>
                </a:solidFill>
                <a:latin typeface="Cambria"/>
                <a:cs typeface="Cambria"/>
              </a:rPr>
              <a:t>Sargodha</a:t>
            </a:r>
            <a:endParaRPr sz="2400" b="1" dirty="0">
              <a:latin typeface="Cambria"/>
              <a:cs typeface="Cambria"/>
            </a:endParaRPr>
          </a:p>
          <a:p>
            <a:pPr>
              <a:lnSpc>
                <a:spcPct val="100000"/>
              </a:lnSpc>
              <a:spcBef>
                <a:spcPts val="45"/>
              </a:spcBef>
            </a:pPr>
            <a:endParaRPr sz="2450" dirty="0">
              <a:latin typeface="Times New Roman"/>
              <a:cs typeface="Times New Roman"/>
            </a:endParaRPr>
          </a:p>
          <a:p>
            <a:pPr algn="ctr">
              <a:lnSpc>
                <a:spcPct val="100000"/>
              </a:lnSpc>
            </a:pPr>
            <a:endParaRPr sz="2000" dirty="0">
              <a:latin typeface="Cambria"/>
              <a:cs typeface="Cambr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5538" y="1131569"/>
            <a:ext cx="7661909" cy="1305560"/>
          </a:xfrm>
          <a:prstGeom prst="rect">
            <a:avLst/>
          </a:prstGeom>
        </p:spPr>
        <p:txBody>
          <a:bodyPr vert="horz" wrap="square" lIns="0" tIns="12065" rIns="0" bIns="0" rtlCol="0">
            <a:spAutoFit/>
          </a:bodyPr>
          <a:lstStyle/>
          <a:p>
            <a:pPr marL="12700" marR="5080" algn="ctr">
              <a:lnSpc>
                <a:spcPct val="100000"/>
              </a:lnSpc>
              <a:spcBef>
                <a:spcPts val="95"/>
              </a:spcBef>
            </a:pPr>
            <a:r>
              <a:rPr sz="2800" i="1" spc="-5" dirty="0">
                <a:latin typeface="Arial"/>
                <a:cs typeface="Arial"/>
              </a:rPr>
              <a:t>If you are planning for one </a:t>
            </a:r>
            <a:r>
              <a:rPr sz="2800" i="1" dirty="0">
                <a:latin typeface="Arial"/>
                <a:cs typeface="Arial"/>
              </a:rPr>
              <a:t>year, </a:t>
            </a:r>
            <a:r>
              <a:rPr sz="2800" i="1" spc="-5" dirty="0">
                <a:latin typeface="Arial"/>
                <a:cs typeface="Arial"/>
              </a:rPr>
              <a:t>grow </a:t>
            </a:r>
            <a:r>
              <a:rPr sz="2800" i="1" dirty="0">
                <a:latin typeface="Arial"/>
                <a:cs typeface="Arial"/>
              </a:rPr>
              <a:t>rice. </a:t>
            </a:r>
            <a:r>
              <a:rPr sz="2800" i="1" spc="-5" dirty="0">
                <a:latin typeface="Arial"/>
                <a:cs typeface="Arial"/>
              </a:rPr>
              <a:t>If you  are </a:t>
            </a:r>
            <a:r>
              <a:rPr sz="2800" i="1" dirty="0">
                <a:latin typeface="Arial"/>
                <a:cs typeface="Arial"/>
              </a:rPr>
              <a:t>planning </a:t>
            </a:r>
            <a:r>
              <a:rPr sz="2800" i="1" spc="-5" dirty="0">
                <a:latin typeface="Arial"/>
                <a:cs typeface="Arial"/>
              </a:rPr>
              <a:t>for 20 </a:t>
            </a:r>
            <a:r>
              <a:rPr sz="2800" i="1" dirty="0">
                <a:latin typeface="Arial"/>
                <a:cs typeface="Arial"/>
              </a:rPr>
              <a:t>years, </a:t>
            </a:r>
            <a:r>
              <a:rPr sz="2800" i="1" spc="-5" dirty="0">
                <a:latin typeface="Arial"/>
                <a:cs typeface="Arial"/>
              </a:rPr>
              <a:t>grow </a:t>
            </a:r>
            <a:r>
              <a:rPr sz="2800" i="1" dirty="0">
                <a:latin typeface="Arial"/>
                <a:cs typeface="Arial"/>
              </a:rPr>
              <a:t>trees. </a:t>
            </a:r>
            <a:r>
              <a:rPr sz="2800" i="1" spc="-5" dirty="0">
                <a:latin typeface="Arial"/>
                <a:cs typeface="Arial"/>
              </a:rPr>
              <a:t>If you </a:t>
            </a:r>
            <a:r>
              <a:rPr sz="2800" i="1" dirty="0">
                <a:latin typeface="Arial"/>
                <a:cs typeface="Arial"/>
              </a:rPr>
              <a:t>are  </a:t>
            </a:r>
            <a:r>
              <a:rPr sz="2800" i="1" spc="-5" dirty="0">
                <a:latin typeface="Arial"/>
                <a:cs typeface="Arial"/>
              </a:rPr>
              <a:t>planning for </a:t>
            </a:r>
            <a:r>
              <a:rPr sz="2800" i="1" dirty="0">
                <a:latin typeface="Arial"/>
                <a:cs typeface="Arial"/>
              </a:rPr>
              <a:t>centuries, </a:t>
            </a:r>
            <a:r>
              <a:rPr sz="2800" i="1" spc="-5" dirty="0">
                <a:latin typeface="Arial"/>
                <a:cs typeface="Arial"/>
              </a:rPr>
              <a:t>grow</a:t>
            </a:r>
            <a:r>
              <a:rPr sz="2800" i="1" spc="35" dirty="0">
                <a:latin typeface="Arial"/>
                <a:cs typeface="Arial"/>
              </a:rPr>
              <a:t> </a:t>
            </a:r>
            <a:r>
              <a:rPr sz="2800" i="1" spc="-5" dirty="0">
                <a:latin typeface="Arial"/>
                <a:cs typeface="Arial"/>
              </a:rPr>
              <a:t>men!</a:t>
            </a:r>
            <a:endParaRPr sz="2800">
              <a:latin typeface="Arial"/>
              <a:cs typeface="Arial"/>
            </a:endParaRPr>
          </a:p>
        </p:txBody>
      </p:sp>
      <p:sp>
        <p:nvSpPr>
          <p:cNvPr id="3" name="object 3"/>
          <p:cNvSpPr txBox="1">
            <a:spLocks noGrp="1"/>
          </p:cNvSpPr>
          <p:nvPr>
            <p:ph type="title"/>
          </p:nvPr>
        </p:nvSpPr>
        <p:spPr>
          <a:xfrm>
            <a:off x="4355084" y="2405888"/>
            <a:ext cx="4191000" cy="696595"/>
          </a:xfrm>
          <a:prstGeom prst="rect">
            <a:avLst/>
          </a:prstGeom>
        </p:spPr>
        <p:txBody>
          <a:bodyPr vert="horz" wrap="square" lIns="0" tIns="13335" rIns="0" bIns="0" rtlCol="0">
            <a:spAutoFit/>
          </a:bodyPr>
          <a:lstStyle/>
          <a:p>
            <a:pPr marL="12700">
              <a:lnSpc>
                <a:spcPct val="100000"/>
              </a:lnSpc>
              <a:spcBef>
                <a:spcPts val="105"/>
              </a:spcBef>
            </a:pPr>
            <a:r>
              <a:rPr sz="4400" b="0" dirty="0">
                <a:solidFill>
                  <a:srgbClr val="000000"/>
                </a:solidFill>
                <a:latin typeface="Arial"/>
                <a:cs typeface="Arial"/>
              </a:rPr>
              <a:t>Chinese</a:t>
            </a:r>
            <a:r>
              <a:rPr sz="4400" b="0" spc="-75" dirty="0">
                <a:solidFill>
                  <a:srgbClr val="000000"/>
                </a:solidFill>
                <a:latin typeface="Arial"/>
                <a:cs typeface="Arial"/>
              </a:rPr>
              <a:t> </a:t>
            </a:r>
            <a:r>
              <a:rPr sz="4400" b="0" dirty="0">
                <a:solidFill>
                  <a:srgbClr val="000000"/>
                </a:solidFill>
                <a:latin typeface="Arial"/>
                <a:cs typeface="Arial"/>
              </a:rPr>
              <a:t>Proverb</a:t>
            </a:r>
            <a:endParaRPr sz="4400">
              <a:latin typeface="Arial"/>
              <a:cs typeface="Arial"/>
            </a:endParaRPr>
          </a:p>
        </p:txBody>
      </p:sp>
      <p:sp>
        <p:nvSpPr>
          <p:cNvPr id="4" name="object 4"/>
          <p:cNvSpPr txBox="1"/>
          <p:nvPr/>
        </p:nvSpPr>
        <p:spPr>
          <a:xfrm>
            <a:off x="4989321" y="5048808"/>
            <a:ext cx="3354704" cy="848994"/>
          </a:xfrm>
          <a:prstGeom prst="rect">
            <a:avLst/>
          </a:prstGeom>
        </p:spPr>
        <p:txBody>
          <a:bodyPr vert="horz" wrap="square" lIns="0" tIns="12700" rIns="0" bIns="0" rtlCol="0">
            <a:spAutoFit/>
          </a:bodyPr>
          <a:lstStyle/>
          <a:p>
            <a:pPr marL="12700">
              <a:lnSpc>
                <a:spcPct val="100000"/>
              </a:lnSpc>
              <a:spcBef>
                <a:spcPts val="100"/>
              </a:spcBef>
            </a:pPr>
            <a:r>
              <a:rPr sz="5400" b="1" dirty="0">
                <a:latin typeface="Cambria"/>
                <a:cs typeface="Cambria"/>
              </a:rPr>
              <a:t>PLANNING</a:t>
            </a:r>
            <a:endParaRPr sz="5400">
              <a:latin typeface="Cambria"/>
              <a:cs typeface="Cambr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64328" y="5287467"/>
            <a:ext cx="3353435" cy="848360"/>
          </a:xfrm>
          <a:prstGeom prst="rect">
            <a:avLst/>
          </a:prstGeom>
        </p:spPr>
        <p:txBody>
          <a:bodyPr vert="horz" wrap="square" lIns="0" tIns="12700" rIns="0" bIns="0" rtlCol="0">
            <a:spAutoFit/>
          </a:bodyPr>
          <a:lstStyle/>
          <a:p>
            <a:pPr marL="12700">
              <a:lnSpc>
                <a:spcPct val="100000"/>
              </a:lnSpc>
              <a:spcBef>
                <a:spcPts val="100"/>
              </a:spcBef>
            </a:pPr>
            <a:r>
              <a:rPr sz="5400" b="1" dirty="0">
                <a:latin typeface="Cambria"/>
                <a:cs typeface="Cambria"/>
              </a:rPr>
              <a:t>PLANNING</a:t>
            </a:r>
            <a:endParaRPr sz="5400">
              <a:latin typeface="Cambria"/>
              <a:cs typeface="Cambria"/>
            </a:endParaRPr>
          </a:p>
        </p:txBody>
      </p:sp>
      <p:sp>
        <p:nvSpPr>
          <p:cNvPr id="3" name="object 3"/>
          <p:cNvSpPr txBox="1">
            <a:spLocks noGrp="1"/>
          </p:cNvSpPr>
          <p:nvPr>
            <p:ph type="title"/>
          </p:nvPr>
        </p:nvSpPr>
        <p:spPr>
          <a:xfrm>
            <a:off x="506983" y="785876"/>
            <a:ext cx="8006080" cy="1489710"/>
          </a:xfrm>
          <a:prstGeom prst="rect">
            <a:avLst/>
          </a:prstGeom>
        </p:spPr>
        <p:txBody>
          <a:bodyPr vert="horz" wrap="square" lIns="0" tIns="13335" rIns="0" bIns="0" rtlCol="0">
            <a:spAutoFit/>
          </a:bodyPr>
          <a:lstStyle/>
          <a:p>
            <a:pPr marL="12065" marR="5080" indent="1905" algn="ctr">
              <a:lnSpc>
                <a:spcPct val="100000"/>
              </a:lnSpc>
              <a:spcBef>
                <a:spcPts val="105"/>
              </a:spcBef>
            </a:pPr>
            <a:r>
              <a:rPr sz="3200" b="0" dirty="0">
                <a:solidFill>
                  <a:srgbClr val="000000"/>
                </a:solidFill>
                <a:latin typeface="Cambria"/>
                <a:cs typeface="Cambria"/>
              </a:rPr>
              <a:t>Planning </a:t>
            </a:r>
            <a:r>
              <a:rPr sz="3200" b="0" spc="-5" dirty="0">
                <a:solidFill>
                  <a:srgbClr val="000000"/>
                </a:solidFill>
                <a:latin typeface="Cambria"/>
                <a:cs typeface="Cambria"/>
              </a:rPr>
              <a:t>means to </a:t>
            </a:r>
            <a:r>
              <a:rPr sz="3200" b="0" dirty="0">
                <a:solidFill>
                  <a:srgbClr val="000000"/>
                </a:solidFill>
                <a:latin typeface="Cambria"/>
                <a:cs typeface="Cambria"/>
              </a:rPr>
              <a:t>decide in </a:t>
            </a:r>
            <a:r>
              <a:rPr sz="3200" b="0" spc="-5" dirty="0">
                <a:solidFill>
                  <a:srgbClr val="000000"/>
                </a:solidFill>
                <a:latin typeface="Cambria"/>
                <a:cs typeface="Cambria"/>
              </a:rPr>
              <a:t>advance what </a:t>
            </a:r>
            <a:r>
              <a:rPr sz="3200" b="0" dirty="0">
                <a:solidFill>
                  <a:srgbClr val="000000"/>
                </a:solidFill>
                <a:latin typeface="Cambria"/>
                <a:cs typeface="Cambria"/>
              </a:rPr>
              <a:t>is  </a:t>
            </a:r>
            <a:r>
              <a:rPr sz="3200" b="0" spc="-5" dirty="0">
                <a:solidFill>
                  <a:srgbClr val="000000"/>
                </a:solidFill>
                <a:latin typeface="Cambria"/>
                <a:cs typeface="Cambria"/>
              </a:rPr>
              <a:t>to be </a:t>
            </a:r>
            <a:r>
              <a:rPr sz="3200" b="0" dirty="0">
                <a:solidFill>
                  <a:srgbClr val="000000"/>
                </a:solidFill>
                <a:latin typeface="Cambria"/>
                <a:cs typeface="Cambria"/>
              </a:rPr>
              <a:t>done. </a:t>
            </a:r>
            <a:r>
              <a:rPr sz="3200" b="0" spc="-5" dirty="0">
                <a:solidFill>
                  <a:srgbClr val="000000"/>
                </a:solidFill>
                <a:latin typeface="Cambria"/>
                <a:cs typeface="Cambria"/>
              </a:rPr>
              <a:t>It charts </a:t>
            </a:r>
            <a:r>
              <a:rPr sz="3200" b="0" dirty="0">
                <a:solidFill>
                  <a:srgbClr val="000000"/>
                </a:solidFill>
                <a:latin typeface="Cambria"/>
                <a:cs typeface="Cambria"/>
              </a:rPr>
              <a:t>a course of </a:t>
            </a:r>
            <a:r>
              <a:rPr sz="3200" b="0" spc="-5" dirty="0">
                <a:solidFill>
                  <a:srgbClr val="000000"/>
                </a:solidFill>
                <a:latin typeface="Cambria"/>
                <a:cs typeface="Cambria"/>
              </a:rPr>
              <a:t>actions </a:t>
            </a:r>
            <a:r>
              <a:rPr sz="3200" b="0" dirty="0">
                <a:solidFill>
                  <a:srgbClr val="000000"/>
                </a:solidFill>
                <a:latin typeface="Cambria"/>
                <a:cs typeface="Cambria"/>
              </a:rPr>
              <a:t>for </a:t>
            </a:r>
            <a:r>
              <a:rPr sz="3200" b="0" spc="-5" dirty="0">
                <a:solidFill>
                  <a:srgbClr val="000000"/>
                </a:solidFill>
                <a:latin typeface="Cambria"/>
                <a:cs typeface="Cambria"/>
              </a:rPr>
              <a:t>the  future.</a:t>
            </a:r>
            <a:endParaRPr sz="3200">
              <a:latin typeface="Cambria"/>
              <a:cs typeface="Cambria"/>
            </a:endParaRPr>
          </a:p>
        </p:txBody>
      </p:sp>
      <p:sp>
        <p:nvSpPr>
          <p:cNvPr id="4" name="object 4"/>
          <p:cNvSpPr/>
          <p:nvPr/>
        </p:nvSpPr>
        <p:spPr>
          <a:xfrm>
            <a:off x="1836420" y="2636520"/>
            <a:ext cx="6408420" cy="259232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0175" y="785876"/>
            <a:ext cx="7218045" cy="1489710"/>
          </a:xfrm>
          <a:prstGeom prst="rect">
            <a:avLst/>
          </a:prstGeom>
        </p:spPr>
        <p:txBody>
          <a:bodyPr vert="horz" wrap="square" lIns="0" tIns="13335" rIns="0" bIns="0" rtlCol="0">
            <a:spAutoFit/>
          </a:bodyPr>
          <a:lstStyle/>
          <a:p>
            <a:pPr marL="12700" marR="5080" indent="6985" algn="ctr">
              <a:lnSpc>
                <a:spcPct val="100000"/>
              </a:lnSpc>
              <a:spcBef>
                <a:spcPts val="105"/>
              </a:spcBef>
            </a:pPr>
            <a:r>
              <a:rPr sz="3200" spc="-5" dirty="0">
                <a:latin typeface="Cambria"/>
                <a:cs typeface="Cambria"/>
              </a:rPr>
              <a:t>It </a:t>
            </a:r>
            <a:r>
              <a:rPr sz="3200" dirty="0">
                <a:latin typeface="Cambria"/>
                <a:cs typeface="Cambria"/>
              </a:rPr>
              <a:t>is </a:t>
            </a:r>
            <a:r>
              <a:rPr sz="3200" spc="-5" dirty="0">
                <a:latin typeface="Cambria"/>
                <a:cs typeface="Cambria"/>
              </a:rPr>
              <a:t>defining </a:t>
            </a:r>
            <a:r>
              <a:rPr sz="3200" dirty="0">
                <a:latin typeface="Cambria"/>
                <a:cs typeface="Cambria"/>
              </a:rPr>
              <a:t>roles, responsibilities </a:t>
            </a:r>
            <a:r>
              <a:rPr sz="3200" spc="-5" dirty="0">
                <a:latin typeface="Cambria"/>
                <a:cs typeface="Cambria"/>
              </a:rPr>
              <a:t>and  arranging and </a:t>
            </a:r>
            <a:r>
              <a:rPr sz="3200" dirty="0">
                <a:latin typeface="Cambria"/>
                <a:cs typeface="Cambria"/>
              </a:rPr>
              <a:t>coordinating </a:t>
            </a:r>
            <a:r>
              <a:rPr sz="3200" spc="-5" dirty="0">
                <a:latin typeface="Cambria"/>
                <a:cs typeface="Cambria"/>
              </a:rPr>
              <a:t>the resources  </a:t>
            </a:r>
            <a:r>
              <a:rPr sz="3200" dirty="0">
                <a:latin typeface="Cambria"/>
                <a:cs typeface="Cambria"/>
              </a:rPr>
              <a:t>needed to successfully </a:t>
            </a:r>
            <a:r>
              <a:rPr sz="3200" spc="-5" dirty="0">
                <a:latin typeface="Cambria"/>
                <a:cs typeface="Cambria"/>
              </a:rPr>
              <a:t>carry </a:t>
            </a:r>
            <a:r>
              <a:rPr sz="3200" dirty="0">
                <a:latin typeface="Cambria"/>
                <a:cs typeface="Cambria"/>
              </a:rPr>
              <a:t>out</a:t>
            </a:r>
            <a:r>
              <a:rPr sz="3200" spc="-70" dirty="0">
                <a:latin typeface="Cambria"/>
                <a:cs typeface="Cambria"/>
              </a:rPr>
              <a:t> </a:t>
            </a:r>
            <a:r>
              <a:rPr sz="3200" spc="-5" dirty="0">
                <a:latin typeface="Cambria"/>
                <a:cs typeface="Cambria"/>
              </a:rPr>
              <a:t>plans.</a:t>
            </a:r>
            <a:endParaRPr sz="3200">
              <a:latin typeface="Cambria"/>
              <a:cs typeface="Cambria"/>
            </a:endParaRPr>
          </a:p>
        </p:txBody>
      </p:sp>
      <p:sp>
        <p:nvSpPr>
          <p:cNvPr id="3" name="object 3"/>
          <p:cNvSpPr/>
          <p:nvPr/>
        </p:nvSpPr>
        <p:spPr>
          <a:xfrm>
            <a:off x="1403603" y="2276855"/>
            <a:ext cx="4104132" cy="381609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399032" y="2272283"/>
            <a:ext cx="4113529" cy="3825240"/>
          </a:xfrm>
          <a:custGeom>
            <a:avLst/>
            <a:gdLst/>
            <a:ahLst/>
            <a:cxnLst/>
            <a:rect l="l" t="t" r="r" b="b"/>
            <a:pathLst>
              <a:path w="4113529" h="3825240">
                <a:moveTo>
                  <a:pt x="0" y="3825240"/>
                </a:moveTo>
                <a:lnTo>
                  <a:pt x="4113276" y="3825240"/>
                </a:lnTo>
                <a:lnTo>
                  <a:pt x="4113276" y="0"/>
                </a:lnTo>
                <a:lnTo>
                  <a:pt x="0" y="0"/>
                </a:lnTo>
                <a:lnTo>
                  <a:pt x="0" y="3825240"/>
                </a:lnTo>
                <a:close/>
              </a:path>
            </a:pathLst>
          </a:custGeom>
          <a:ln w="9144">
            <a:solidFill>
              <a:srgbClr val="9ED2D6"/>
            </a:solidFill>
          </a:ln>
        </p:spPr>
        <p:txBody>
          <a:bodyPr wrap="square" lIns="0" tIns="0" rIns="0" bIns="0" rtlCol="0"/>
          <a:lstStyle/>
          <a:p>
            <a:endParaRPr/>
          </a:p>
        </p:txBody>
      </p:sp>
      <p:sp>
        <p:nvSpPr>
          <p:cNvPr id="5" name="object 5"/>
          <p:cNvSpPr txBox="1"/>
          <p:nvPr/>
        </p:nvSpPr>
        <p:spPr>
          <a:xfrm>
            <a:off x="4615941" y="5135067"/>
            <a:ext cx="4087495" cy="848360"/>
          </a:xfrm>
          <a:prstGeom prst="rect">
            <a:avLst/>
          </a:prstGeom>
        </p:spPr>
        <p:txBody>
          <a:bodyPr vert="horz" wrap="square" lIns="0" tIns="12700" rIns="0" bIns="0" rtlCol="0">
            <a:spAutoFit/>
          </a:bodyPr>
          <a:lstStyle/>
          <a:p>
            <a:pPr marL="12700">
              <a:lnSpc>
                <a:spcPct val="100000"/>
              </a:lnSpc>
              <a:spcBef>
                <a:spcPts val="100"/>
              </a:spcBef>
            </a:pPr>
            <a:r>
              <a:rPr sz="5400" b="1" spc="-5" dirty="0">
                <a:latin typeface="Cambria"/>
                <a:cs typeface="Cambria"/>
              </a:rPr>
              <a:t>ORGANIZING</a:t>
            </a:r>
            <a:endParaRPr sz="5400">
              <a:latin typeface="Cambria"/>
              <a:cs typeface="Cambr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0090" y="688339"/>
            <a:ext cx="7439659" cy="1489075"/>
          </a:xfrm>
          <a:prstGeom prst="rect">
            <a:avLst/>
          </a:prstGeom>
        </p:spPr>
        <p:txBody>
          <a:bodyPr vert="horz" wrap="square" lIns="0" tIns="13335" rIns="0" bIns="0" rtlCol="0">
            <a:spAutoFit/>
          </a:bodyPr>
          <a:lstStyle/>
          <a:p>
            <a:pPr marL="12700" marR="5080" indent="114300">
              <a:lnSpc>
                <a:spcPct val="100000"/>
              </a:lnSpc>
              <a:spcBef>
                <a:spcPts val="105"/>
              </a:spcBef>
            </a:pPr>
            <a:r>
              <a:rPr sz="3200" spc="-5" dirty="0">
                <a:latin typeface="Cambria"/>
                <a:cs typeface="Cambria"/>
              </a:rPr>
              <a:t>“Putting right people </a:t>
            </a:r>
            <a:r>
              <a:rPr sz="3200" dirty="0">
                <a:latin typeface="Cambria"/>
                <a:cs typeface="Cambria"/>
              </a:rPr>
              <a:t>in </a:t>
            </a:r>
            <a:r>
              <a:rPr sz="3200" spc="-5" dirty="0">
                <a:latin typeface="Cambria"/>
                <a:cs typeface="Cambria"/>
              </a:rPr>
              <a:t>the </a:t>
            </a:r>
            <a:r>
              <a:rPr sz="3200" dirty="0">
                <a:latin typeface="Cambria"/>
                <a:cs typeface="Cambria"/>
              </a:rPr>
              <a:t>right position”  </a:t>
            </a:r>
            <a:r>
              <a:rPr sz="3200" spc="-5" dirty="0">
                <a:latin typeface="Cambria"/>
                <a:cs typeface="Cambria"/>
              </a:rPr>
              <a:t>to </a:t>
            </a:r>
            <a:r>
              <a:rPr sz="3200" dirty="0">
                <a:latin typeface="Cambria"/>
                <a:cs typeface="Cambria"/>
              </a:rPr>
              <a:t>insure </a:t>
            </a:r>
            <a:r>
              <a:rPr sz="3200" spc="-5" dirty="0">
                <a:latin typeface="Cambria"/>
                <a:cs typeface="Cambria"/>
              </a:rPr>
              <a:t>maximum </a:t>
            </a:r>
            <a:r>
              <a:rPr sz="3200" dirty="0">
                <a:latin typeface="Cambria"/>
                <a:cs typeface="Cambria"/>
              </a:rPr>
              <a:t>effectiveness </a:t>
            </a:r>
            <a:r>
              <a:rPr sz="3200" spc="-5" dirty="0">
                <a:latin typeface="Cambria"/>
                <a:cs typeface="Cambria"/>
              </a:rPr>
              <a:t>and  </a:t>
            </a:r>
            <a:r>
              <a:rPr sz="3200" dirty="0">
                <a:latin typeface="Cambria"/>
                <a:cs typeface="Cambria"/>
              </a:rPr>
              <a:t>efficiency </a:t>
            </a:r>
            <a:r>
              <a:rPr sz="3200" spc="-5" dirty="0">
                <a:latin typeface="Cambria"/>
                <a:cs typeface="Cambria"/>
              </a:rPr>
              <a:t>in the</a:t>
            </a:r>
            <a:r>
              <a:rPr sz="3200" spc="-10" dirty="0">
                <a:latin typeface="Cambria"/>
                <a:cs typeface="Cambria"/>
              </a:rPr>
              <a:t> </a:t>
            </a:r>
            <a:r>
              <a:rPr sz="3200" spc="-5" dirty="0">
                <a:latin typeface="Cambria"/>
                <a:cs typeface="Cambria"/>
              </a:rPr>
              <a:t>organization.</a:t>
            </a:r>
            <a:endParaRPr sz="3200">
              <a:latin typeface="Cambria"/>
              <a:cs typeface="Cambria"/>
            </a:endParaRPr>
          </a:p>
        </p:txBody>
      </p:sp>
      <p:sp>
        <p:nvSpPr>
          <p:cNvPr id="3" name="object 3"/>
          <p:cNvSpPr/>
          <p:nvPr/>
        </p:nvSpPr>
        <p:spPr>
          <a:xfrm>
            <a:off x="1620011" y="2426207"/>
            <a:ext cx="5687568" cy="302514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615439" y="2421635"/>
            <a:ext cx="5697220" cy="3034665"/>
          </a:xfrm>
          <a:custGeom>
            <a:avLst/>
            <a:gdLst/>
            <a:ahLst/>
            <a:cxnLst/>
            <a:rect l="l" t="t" r="r" b="b"/>
            <a:pathLst>
              <a:path w="5697220" h="3034665">
                <a:moveTo>
                  <a:pt x="0" y="3034284"/>
                </a:moveTo>
                <a:lnTo>
                  <a:pt x="5696712" y="3034284"/>
                </a:lnTo>
                <a:lnTo>
                  <a:pt x="5696712" y="0"/>
                </a:lnTo>
                <a:lnTo>
                  <a:pt x="0" y="0"/>
                </a:lnTo>
                <a:lnTo>
                  <a:pt x="0" y="3034284"/>
                </a:lnTo>
                <a:close/>
              </a:path>
            </a:pathLst>
          </a:custGeom>
          <a:ln w="9144">
            <a:solidFill>
              <a:srgbClr val="000000"/>
            </a:solidFill>
          </a:ln>
        </p:spPr>
        <p:txBody>
          <a:bodyPr wrap="square" lIns="0" tIns="0" rIns="0" bIns="0" rtlCol="0"/>
          <a:lstStyle/>
          <a:p>
            <a:endParaRPr/>
          </a:p>
        </p:txBody>
      </p:sp>
      <p:sp>
        <p:nvSpPr>
          <p:cNvPr id="5" name="object 5"/>
          <p:cNvSpPr txBox="1"/>
          <p:nvPr/>
        </p:nvSpPr>
        <p:spPr>
          <a:xfrm>
            <a:off x="5148198" y="5192369"/>
            <a:ext cx="3166745" cy="848360"/>
          </a:xfrm>
          <a:prstGeom prst="rect">
            <a:avLst/>
          </a:prstGeom>
        </p:spPr>
        <p:txBody>
          <a:bodyPr vert="horz" wrap="square" lIns="0" tIns="12700" rIns="0" bIns="0" rtlCol="0">
            <a:spAutoFit/>
          </a:bodyPr>
          <a:lstStyle/>
          <a:p>
            <a:pPr marL="12700">
              <a:lnSpc>
                <a:spcPct val="100000"/>
              </a:lnSpc>
              <a:spcBef>
                <a:spcPts val="100"/>
              </a:spcBef>
            </a:pPr>
            <a:r>
              <a:rPr sz="5400" b="1" spc="-5" dirty="0">
                <a:latin typeface="Cambria"/>
                <a:cs typeface="Cambria"/>
              </a:rPr>
              <a:t>STAFFING</a:t>
            </a:r>
            <a:endParaRPr sz="5400">
              <a:latin typeface="Cambria"/>
              <a:cs typeface="Cambr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50028" y="5287467"/>
            <a:ext cx="3581400" cy="848360"/>
          </a:xfrm>
          <a:prstGeom prst="rect">
            <a:avLst/>
          </a:prstGeom>
        </p:spPr>
        <p:txBody>
          <a:bodyPr vert="horz" wrap="square" lIns="0" tIns="12700" rIns="0" bIns="0" rtlCol="0">
            <a:spAutoFit/>
          </a:bodyPr>
          <a:lstStyle/>
          <a:p>
            <a:pPr marL="12700">
              <a:lnSpc>
                <a:spcPct val="100000"/>
              </a:lnSpc>
              <a:spcBef>
                <a:spcPts val="100"/>
              </a:spcBef>
            </a:pPr>
            <a:r>
              <a:rPr sz="5400" b="1" dirty="0">
                <a:latin typeface="Cambria"/>
                <a:cs typeface="Cambria"/>
              </a:rPr>
              <a:t>DIRECTING</a:t>
            </a:r>
            <a:endParaRPr sz="5400">
              <a:latin typeface="Cambria"/>
              <a:cs typeface="Cambria"/>
            </a:endParaRPr>
          </a:p>
        </p:txBody>
      </p:sp>
      <p:sp>
        <p:nvSpPr>
          <p:cNvPr id="3" name="object 3"/>
          <p:cNvSpPr txBox="1"/>
          <p:nvPr/>
        </p:nvSpPr>
        <p:spPr>
          <a:xfrm>
            <a:off x="474370" y="785876"/>
            <a:ext cx="8072755" cy="1001394"/>
          </a:xfrm>
          <a:prstGeom prst="rect">
            <a:avLst/>
          </a:prstGeom>
        </p:spPr>
        <p:txBody>
          <a:bodyPr vert="horz" wrap="square" lIns="0" tIns="13335" rIns="0" bIns="0" rtlCol="0">
            <a:spAutoFit/>
          </a:bodyPr>
          <a:lstStyle/>
          <a:p>
            <a:pPr marL="12700" marR="5080">
              <a:lnSpc>
                <a:spcPct val="100000"/>
              </a:lnSpc>
              <a:spcBef>
                <a:spcPts val="105"/>
              </a:spcBef>
            </a:pPr>
            <a:r>
              <a:rPr sz="3200" spc="-5" dirty="0">
                <a:latin typeface="Cambria"/>
                <a:cs typeface="Cambria"/>
              </a:rPr>
              <a:t>Leading people </a:t>
            </a:r>
            <a:r>
              <a:rPr sz="3200" spc="-10" dirty="0">
                <a:latin typeface="Cambria"/>
                <a:cs typeface="Cambria"/>
              </a:rPr>
              <a:t>in </a:t>
            </a:r>
            <a:r>
              <a:rPr sz="3200" dirty="0">
                <a:latin typeface="Cambria"/>
                <a:cs typeface="Cambria"/>
              </a:rPr>
              <a:t>a </a:t>
            </a:r>
            <a:r>
              <a:rPr sz="3200" spc="-5" dirty="0">
                <a:latin typeface="Cambria"/>
                <a:cs typeface="Cambria"/>
              </a:rPr>
              <a:t>manner that achieves the  goals </a:t>
            </a:r>
            <a:r>
              <a:rPr sz="3200" dirty="0">
                <a:latin typeface="Cambria"/>
                <a:cs typeface="Cambria"/>
              </a:rPr>
              <a:t>of </a:t>
            </a:r>
            <a:r>
              <a:rPr sz="3200" spc="-5" dirty="0">
                <a:latin typeface="Cambria"/>
                <a:cs typeface="Cambria"/>
              </a:rPr>
              <a:t>the </a:t>
            </a:r>
            <a:r>
              <a:rPr sz="3200" dirty="0">
                <a:latin typeface="Cambria"/>
                <a:cs typeface="Cambria"/>
              </a:rPr>
              <a:t>organization. </a:t>
            </a:r>
            <a:r>
              <a:rPr sz="3200" spc="-5" dirty="0">
                <a:latin typeface="Cambria"/>
                <a:cs typeface="Cambria"/>
              </a:rPr>
              <a:t>This </a:t>
            </a:r>
            <a:r>
              <a:rPr sz="3200" dirty="0">
                <a:latin typeface="Cambria"/>
                <a:cs typeface="Cambria"/>
              </a:rPr>
              <a:t>involves</a:t>
            </a:r>
            <a:r>
              <a:rPr sz="3200" spc="114" dirty="0">
                <a:latin typeface="Cambria"/>
                <a:cs typeface="Cambria"/>
              </a:rPr>
              <a:t> </a:t>
            </a:r>
            <a:r>
              <a:rPr sz="3200" spc="-5" dirty="0">
                <a:latin typeface="Cambria"/>
                <a:cs typeface="Cambria"/>
              </a:rPr>
              <a:t>proper</a:t>
            </a:r>
            <a:endParaRPr sz="3200">
              <a:latin typeface="Cambria"/>
              <a:cs typeface="Cambria"/>
            </a:endParaRPr>
          </a:p>
        </p:txBody>
      </p:sp>
      <p:sp>
        <p:nvSpPr>
          <p:cNvPr id="4" name="object 4"/>
          <p:cNvSpPr txBox="1">
            <a:spLocks noGrp="1"/>
          </p:cNvSpPr>
          <p:nvPr>
            <p:ph type="title"/>
          </p:nvPr>
        </p:nvSpPr>
        <p:spPr>
          <a:xfrm>
            <a:off x="474370" y="1760931"/>
            <a:ext cx="8073390" cy="514350"/>
          </a:xfrm>
          <a:prstGeom prst="rect">
            <a:avLst/>
          </a:prstGeom>
        </p:spPr>
        <p:txBody>
          <a:bodyPr vert="horz" wrap="square" lIns="0" tIns="13335" rIns="0" bIns="0" rtlCol="0">
            <a:spAutoFit/>
          </a:bodyPr>
          <a:lstStyle/>
          <a:p>
            <a:pPr marL="12700">
              <a:lnSpc>
                <a:spcPct val="100000"/>
              </a:lnSpc>
              <a:spcBef>
                <a:spcPts val="105"/>
              </a:spcBef>
              <a:tabLst>
                <a:tab pos="2027555" algn="l"/>
                <a:tab pos="2672080" algn="l"/>
                <a:tab pos="4679315" algn="l"/>
                <a:tab pos="5633720" algn="l"/>
                <a:tab pos="7635240" algn="l"/>
              </a:tabLst>
            </a:pPr>
            <a:r>
              <a:rPr sz="3200" b="0" spc="-5" dirty="0">
                <a:solidFill>
                  <a:srgbClr val="000000"/>
                </a:solidFill>
                <a:latin typeface="Cambria"/>
                <a:cs typeface="Cambria"/>
              </a:rPr>
              <a:t>allocat</a:t>
            </a:r>
            <a:r>
              <a:rPr sz="3200" b="0" spc="-15" dirty="0">
                <a:solidFill>
                  <a:srgbClr val="000000"/>
                </a:solidFill>
                <a:latin typeface="Cambria"/>
                <a:cs typeface="Cambria"/>
              </a:rPr>
              <a:t>i</a:t>
            </a:r>
            <a:r>
              <a:rPr sz="3200" b="0" spc="10" dirty="0">
                <a:solidFill>
                  <a:srgbClr val="000000"/>
                </a:solidFill>
                <a:latin typeface="Cambria"/>
                <a:cs typeface="Cambria"/>
              </a:rPr>
              <a:t>o</a:t>
            </a:r>
            <a:r>
              <a:rPr sz="3200" b="0" dirty="0">
                <a:solidFill>
                  <a:srgbClr val="000000"/>
                </a:solidFill>
                <a:latin typeface="Cambria"/>
                <a:cs typeface="Cambria"/>
              </a:rPr>
              <a:t>n	of	r</a:t>
            </a:r>
            <a:r>
              <a:rPr sz="3200" b="0" spc="-15" dirty="0">
                <a:solidFill>
                  <a:srgbClr val="000000"/>
                </a:solidFill>
                <a:latin typeface="Cambria"/>
                <a:cs typeface="Cambria"/>
              </a:rPr>
              <a:t>e</a:t>
            </a:r>
            <a:r>
              <a:rPr sz="3200" b="0" dirty="0">
                <a:solidFill>
                  <a:srgbClr val="000000"/>
                </a:solidFill>
                <a:latin typeface="Cambria"/>
                <a:cs typeface="Cambria"/>
              </a:rPr>
              <a:t>sou</a:t>
            </a:r>
            <a:r>
              <a:rPr sz="3200" b="0" spc="-10" dirty="0">
                <a:solidFill>
                  <a:srgbClr val="000000"/>
                </a:solidFill>
                <a:latin typeface="Cambria"/>
                <a:cs typeface="Cambria"/>
              </a:rPr>
              <a:t>r</a:t>
            </a:r>
            <a:r>
              <a:rPr sz="3200" b="0" dirty="0">
                <a:solidFill>
                  <a:srgbClr val="000000"/>
                </a:solidFill>
                <a:latin typeface="Cambria"/>
                <a:cs typeface="Cambria"/>
              </a:rPr>
              <a:t>ces	</a:t>
            </a:r>
            <a:r>
              <a:rPr sz="3200" b="0" spc="-5" dirty="0">
                <a:solidFill>
                  <a:srgbClr val="000000"/>
                </a:solidFill>
                <a:latin typeface="Cambria"/>
                <a:cs typeface="Cambria"/>
              </a:rPr>
              <a:t>an</a:t>
            </a:r>
            <a:r>
              <a:rPr sz="3200" b="0" dirty="0">
                <a:solidFill>
                  <a:srgbClr val="000000"/>
                </a:solidFill>
                <a:latin typeface="Cambria"/>
                <a:cs typeface="Cambria"/>
              </a:rPr>
              <a:t>d	</a:t>
            </a:r>
            <a:r>
              <a:rPr sz="3200" b="0" spc="-5" dirty="0">
                <a:solidFill>
                  <a:srgbClr val="000000"/>
                </a:solidFill>
                <a:latin typeface="Cambria"/>
                <a:cs typeface="Cambria"/>
              </a:rPr>
              <a:t>p</a:t>
            </a:r>
            <a:r>
              <a:rPr sz="3200" b="0" spc="-15" dirty="0">
                <a:solidFill>
                  <a:srgbClr val="000000"/>
                </a:solidFill>
                <a:latin typeface="Cambria"/>
                <a:cs typeface="Cambria"/>
              </a:rPr>
              <a:t>r</a:t>
            </a:r>
            <a:r>
              <a:rPr sz="3200" b="0" dirty="0">
                <a:solidFill>
                  <a:srgbClr val="000000"/>
                </a:solidFill>
                <a:latin typeface="Cambria"/>
                <a:cs typeface="Cambria"/>
              </a:rPr>
              <a:t>oviding	</a:t>
            </a:r>
            <a:r>
              <a:rPr sz="3200" b="0" spc="-10" dirty="0">
                <a:solidFill>
                  <a:srgbClr val="000000"/>
                </a:solidFill>
                <a:latin typeface="Cambria"/>
                <a:cs typeface="Cambria"/>
              </a:rPr>
              <a:t>an</a:t>
            </a:r>
            <a:endParaRPr sz="3200">
              <a:latin typeface="Cambria"/>
              <a:cs typeface="Cambria"/>
            </a:endParaRPr>
          </a:p>
        </p:txBody>
      </p:sp>
      <p:sp>
        <p:nvSpPr>
          <p:cNvPr id="5" name="object 5"/>
          <p:cNvSpPr txBox="1"/>
          <p:nvPr/>
        </p:nvSpPr>
        <p:spPr>
          <a:xfrm>
            <a:off x="474370" y="2249170"/>
            <a:ext cx="4366260" cy="513715"/>
          </a:xfrm>
          <a:prstGeom prst="rect">
            <a:avLst/>
          </a:prstGeom>
        </p:spPr>
        <p:txBody>
          <a:bodyPr vert="horz" wrap="square" lIns="0" tIns="13335" rIns="0" bIns="0" rtlCol="0">
            <a:spAutoFit/>
          </a:bodyPr>
          <a:lstStyle/>
          <a:p>
            <a:pPr marL="12700">
              <a:lnSpc>
                <a:spcPct val="100000"/>
              </a:lnSpc>
              <a:spcBef>
                <a:spcPts val="105"/>
              </a:spcBef>
            </a:pPr>
            <a:r>
              <a:rPr sz="3200" dirty="0">
                <a:latin typeface="Cambria"/>
                <a:cs typeface="Cambria"/>
              </a:rPr>
              <a:t>effective support</a:t>
            </a:r>
            <a:r>
              <a:rPr sz="3200" spc="-110" dirty="0">
                <a:latin typeface="Cambria"/>
                <a:cs typeface="Cambria"/>
              </a:rPr>
              <a:t> </a:t>
            </a:r>
            <a:r>
              <a:rPr sz="3200" dirty="0">
                <a:latin typeface="Cambria"/>
                <a:cs typeface="Cambria"/>
              </a:rPr>
              <a:t>system.</a:t>
            </a:r>
            <a:endParaRPr sz="3200">
              <a:latin typeface="Cambria"/>
              <a:cs typeface="Cambria"/>
            </a:endParaRPr>
          </a:p>
        </p:txBody>
      </p:sp>
      <p:sp>
        <p:nvSpPr>
          <p:cNvPr id="6" name="object 6"/>
          <p:cNvSpPr/>
          <p:nvPr/>
        </p:nvSpPr>
        <p:spPr>
          <a:xfrm>
            <a:off x="2412492" y="3140964"/>
            <a:ext cx="2590800" cy="295351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407920" y="3136392"/>
            <a:ext cx="2600325" cy="2962910"/>
          </a:xfrm>
          <a:custGeom>
            <a:avLst/>
            <a:gdLst/>
            <a:ahLst/>
            <a:cxnLst/>
            <a:rect l="l" t="t" r="r" b="b"/>
            <a:pathLst>
              <a:path w="2600325" h="2962910">
                <a:moveTo>
                  <a:pt x="0" y="2962656"/>
                </a:moveTo>
                <a:lnTo>
                  <a:pt x="2599944" y="2962656"/>
                </a:lnTo>
                <a:lnTo>
                  <a:pt x="2599944" y="0"/>
                </a:lnTo>
                <a:lnTo>
                  <a:pt x="0" y="0"/>
                </a:lnTo>
                <a:lnTo>
                  <a:pt x="0" y="2962656"/>
                </a:lnTo>
                <a:close/>
              </a:path>
            </a:pathLst>
          </a:custGeom>
          <a:ln w="9144">
            <a:solidFill>
              <a:srgbClr val="F56AF5"/>
            </a:solidFill>
          </a:ln>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14776" y="5359095"/>
            <a:ext cx="5049520" cy="848994"/>
          </a:xfrm>
          <a:prstGeom prst="rect">
            <a:avLst/>
          </a:prstGeom>
        </p:spPr>
        <p:txBody>
          <a:bodyPr vert="horz" wrap="square" lIns="0" tIns="12700" rIns="0" bIns="0" rtlCol="0">
            <a:spAutoFit/>
          </a:bodyPr>
          <a:lstStyle/>
          <a:p>
            <a:pPr marL="12700">
              <a:lnSpc>
                <a:spcPct val="100000"/>
              </a:lnSpc>
              <a:spcBef>
                <a:spcPts val="100"/>
              </a:spcBef>
            </a:pPr>
            <a:r>
              <a:rPr sz="5400" b="1" spc="-5" dirty="0">
                <a:latin typeface="Cambria"/>
                <a:cs typeface="Cambria"/>
              </a:rPr>
              <a:t>COORDINATING</a:t>
            </a:r>
            <a:endParaRPr sz="5400">
              <a:latin typeface="Cambria"/>
              <a:cs typeface="Cambria"/>
            </a:endParaRPr>
          </a:p>
        </p:txBody>
      </p:sp>
      <p:sp>
        <p:nvSpPr>
          <p:cNvPr id="3" name="object 3"/>
          <p:cNvSpPr txBox="1"/>
          <p:nvPr/>
        </p:nvSpPr>
        <p:spPr>
          <a:xfrm>
            <a:off x="975461" y="785876"/>
            <a:ext cx="6629400" cy="1489710"/>
          </a:xfrm>
          <a:prstGeom prst="rect">
            <a:avLst/>
          </a:prstGeom>
        </p:spPr>
        <p:txBody>
          <a:bodyPr vert="horz" wrap="square" lIns="0" tIns="13335" rIns="0" bIns="0" rtlCol="0">
            <a:spAutoFit/>
          </a:bodyPr>
          <a:lstStyle/>
          <a:p>
            <a:pPr marL="12700" marR="5080">
              <a:lnSpc>
                <a:spcPct val="100000"/>
              </a:lnSpc>
              <a:spcBef>
                <a:spcPts val="105"/>
              </a:spcBef>
            </a:pPr>
            <a:r>
              <a:rPr sz="3200" spc="-5" dirty="0">
                <a:latin typeface="Cambria"/>
                <a:cs typeface="Cambria"/>
              </a:rPr>
              <a:t>Coordination </a:t>
            </a:r>
            <a:r>
              <a:rPr sz="3200" dirty="0">
                <a:latin typeface="Cambria"/>
                <a:cs typeface="Cambria"/>
              </a:rPr>
              <a:t>can </a:t>
            </a:r>
            <a:r>
              <a:rPr sz="3200" spc="-5" dirty="0">
                <a:latin typeface="Cambria"/>
                <a:cs typeface="Cambria"/>
              </a:rPr>
              <a:t>be achieved through  </a:t>
            </a:r>
            <a:r>
              <a:rPr sz="3200" dirty="0">
                <a:latin typeface="Cambria"/>
                <a:cs typeface="Cambria"/>
              </a:rPr>
              <a:t>effective communication </a:t>
            </a:r>
            <a:r>
              <a:rPr sz="3200" spc="-5" dirty="0">
                <a:latin typeface="Cambria"/>
                <a:cs typeface="Cambria"/>
              </a:rPr>
              <a:t>and good  leadership.</a:t>
            </a:r>
            <a:endParaRPr sz="3200">
              <a:latin typeface="Cambria"/>
              <a:cs typeface="Cambria"/>
            </a:endParaRPr>
          </a:p>
        </p:txBody>
      </p:sp>
      <p:sp>
        <p:nvSpPr>
          <p:cNvPr id="4" name="object 4"/>
          <p:cNvSpPr/>
          <p:nvPr/>
        </p:nvSpPr>
        <p:spPr>
          <a:xfrm>
            <a:off x="2482595" y="2563367"/>
            <a:ext cx="3459479" cy="302666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53102" y="5287467"/>
            <a:ext cx="3816985" cy="848360"/>
          </a:xfrm>
          <a:prstGeom prst="rect">
            <a:avLst/>
          </a:prstGeom>
        </p:spPr>
        <p:txBody>
          <a:bodyPr vert="horz" wrap="square" lIns="0" tIns="12700" rIns="0" bIns="0" rtlCol="0">
            <a:spAutoFit/>
          </a:bodyPr>
          <a:lstStyle/>
          <a:p>
            <a:pPr marL="12700">
              <a:lnSpc>
                <a:spcPct val="100000"/>
              </a:lnSpc>
              <a:spcBef>
                <a:spcPts val="100"/>
              </a:spcBef>
            </a:pPr>
            <a:r>
              <a:rPr sz="5400" b="1" dirty="0">
                <a:latin typeface="Cambria"/>
                <a:cs typeface="Cambria"/>
              </a:rPr>
              <a:t>REPORTING</a:t>
            </a:r>
            <a:endParaRPr sz="5400">
              <a:latin typeface="Cambria"/>
              <a:cs typeface="Cambria"/>
            </a:endParaRPr>
          </a:p>
        </p:txBody>
      </p:sp>
      <p:sp>
        <p:nvSpPr>
          <p:cNvPr id="3" name="object 3"/>
          <p:cNvSpPr txBox="1"/>
          <p:nvPr/>
        </p:nvSpPr>
        <p:spPr>
          <a:xfrm>
            <a:off x="560323" y="929462"/>
            <a:ext cx="7899400" cy="1489710"/>
          </a:xfrm>
          <a:prstGeom prst="rect">
            <a:avLst/>
          </a:prstGeom>
        </p:spPr>
        <p:txBody>
          <a:bodyPr vert="horz" wrap="square" lIns="0" tIns="13335" rIns="0" bIns="0" rtlCol="0">
            <a:spAutoFit/>
          </a:bodyPr>
          <a:lstStyle/>
          <a:p>
            <a:pPr marL="12700" marR="5080" indent="635" algn="ctr">
              <a:lnSpc>
                <a:spcPct val="100000"/>
              </a:lnSpc>
              <a:spcBef>
                <a:spcPts val="105"/>
              </a:spcBef>
            </a:pPr>
            <a:r>
              <a:rPr sz="3200" spc="-5" dirty="0">
                <a:latin typeface="Cambria"/>
                <a:cs typeface="Cambria"/>
              </a:rPr>
              <a:t>Keeping the </a:t>
            </a:r>
            <a:r>
              <a:rPr sz="3200" dirty="0">
                <a:latin typeface="Cambria"/>
                <a:cs typeface="Cambria"/>
              </a:rPr>
              <a:t>superiors and </a:t>
            </a:r>
            <a:r>
              <a:rPr sz="3200" spc="-5" dirty="0">
                <a:latin typeface="Cambria"/>
                <a:cs typeface="Cambria"/>
              </a:rPr>
              <a:t>stakeholders  </a:t>
            </a:r>
            <a:r>
              <a:rPr sz="3200" dirty="0">
                <a:latin typeface="Cambria"/>
                <a:cs typeface="Cambria"/>
              </a:rPr>
              <a:t>informed </a:t>
            </a:r>
            <a:r>
              <a:rPr sz="3200" spc="-5" dirty="0">
                <a:latin typeface="Cambria"/>
                <a:cs typeface="Cambria"/>
              </a:rPr>
              <a:t>about the </a:t>
            </a:r>
            <a:r>
              <a:rPr sz="3200" dirty="0">
                <a:latin typeface="Cambria"/>
                <a:cs typeface="Cambria"/>
              </a:rPr>
              <a:t>progress </a:t>
            </a:r>
            <a:r>
              <a:rPr sz="3200" spc="-5" dirty="0">
                <a:latin typeface="Cambria"/>
                <a:cs typeface="Cambria"/>
              </a:rPr>
              <a:t>and problems</a:t>
            </a:r>
            <a:r>
              <a:rPr sz="3200" spc="-80" dirty="0">
                <a:latin typeface="Cambria"/>
                <a:cs typeface="Cambria"/>
              </a:rPr>
              <a:t> </a:t>
            </a:r>
            <a:r>
              <a:rPr sz="3200" dirty="0">
                <a:latin typeface="Cambria"/>
                <a:cs typeface="Cambria"/>
              </a:rPr>
              <a:t>of  </a:t>
            </a:r>
            <a:r>
              <a:rPr sz="3200" spc="-5" dirty="0">
                <a:latin typeface="Cambria"/>
                <a:cs typeface="Cambria"/>
              </a:rPr>
              <a:t>work.</a:t>
            </a:r>
            <a:endParaRPr sz="3200">
              <a:latin typeface="Cambria"/>
              <a:cs typeface="Cambria"/>
            </a:endParaRPr>
          </a:p>
        </p:txBody>
      </p:sp>
      <p:sp>
        <p:nvSpPr>
          <p:cNvPr id="4" name="object 4"/>
          <p:cNvSpPr/>
          <p:nvPr/>
        </p:nvSpPr>
        <p:spPr>
          <a:xfrm>
            <a:off x="1836420" y="3212592"/>
            <a:ext cx="4006596" cy="213512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subTitle" idx="4"/>
          </p:nvPr>
        </p:nvSpPr>
        <p:spPr>
          <a:prstGeom prst="rect">
            <a:avLst/>
          </a:prstGeom>
        </p:spPr>
        <p:txBody>
          <a:bodyPr vert="horz" wrap="square" lIns="0" tIns="12700" rIns="0" bIns="0" rtlCol="0">
            <a:spAutoFit/>
          </a:bodyPr>
          <a:lstStyle/>
          <a:p>
            <a:pPr marL="4189729">
              <a:lnSpc>
                <a:spcPct val="100000"/>
              </a:lnSpc>
              <a:spcBef>
                <a:spcPts val="100"/>
              </a:spcBef>
            </a:pPr>
            <a:r>
              <a:rPr spc="-5" dirty="0"/>
              <a:t>BUDGETING</a:t>
            </a:r>
          </a:p>
        </p:txBody>
      </p:sp>
      <p:sp>
        <p:nvSpPr>
          <p:cNvPr id="3" name="object 3"/>
          <p:cNvSpPr txBox="1">
            <a:spLocks noGrp="1"/>
          </p:cNvSpPr>
          <p:nvPr>
            <p:ph type="ctrTitle"/>
          </p:nvPr>
        </p:nvSpPr>
        <p:spPr>
          <a:prstGeom prst="rect">
            <a:avLst/>
          </a:prstGeom>
        </p:spPr>
        <p:txBody>
          <a:bodyPr vert="horz" wrap="square" lIns="0" tIns="13335" rIns="0" bIns="0" rtlCol="0">
            <a:spAutoFit/>
          </a:bodyPr>
          <a:lstStyle/>
          <a:p>
            <a:pPr marL="1035050" marR="5080" indent="-1022985">
              <a:lnSpc>
                <a:spcPct val="100000"/>
              </a:lnSpc>
              <a:spcBef>
                <a:spcPts val="105"/>
              </a:spcBef>
            </a:pPr>
            <a:r>
              <a:rPr spc="-5" dirty="0"/>
              <a:t>It </a:t>
            </a:r>
            <a:r>
              <a:rPr dirty="0"/>
              <a:t>is expressed in financial </a:t>
            </a:r>
            <a:r>
              <a:rPr spc="-5" dirty="0"/>
              <a:t>terms and based</a:t>
            </a:r>
            <a:r>
              <a:rPr spc="-90" dirty="0"/>
              <a:t> </a:t>
            </a:r>
            <a:r>
              <a:rPr dirty="0"/>
              <a:t>on  expected income </a:t>
            </a:r>
            <a:r>
              <a:rPr spc="-5" dirty="0"/>
              <a:t>and</a:t>
            </a:r>
            <a:r>
              <a:rPr spc="-50" dirty="0"/>
              <a:t> </a:t>
            </a:r>
            <a:r>
              <a:rPr spc="-5" dirty="0"/>
              <a:t>expenditure.</a:t>
            </a:r>
          </a:p>
        </p:txBody>
      </p:sp>
      <p:sp>
        <p:nvSpPr>
          <p:cNvPr id="4" name="object 4"/>
          <p:cNvSpPr/>
          <p:nvPr/>
        </p:nvSpPr>
        <p:spPr>
          <a:xfrm>
            <a:off x="1976627" y="2924555"/>
            <a:ext cx="2807207" cy="324154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972055" y="2919983"/>
            <a:ext cx="2816860" cy="3251200"/>
          </a:xfrm>
          <a:custGeom>
            <a:avLst/>
            <a:gdLst/>
            <a:ahLst/>
            <a:cxnLst/>
            <a:rect l="l" t="t" r="r" b="b"/>
            <a:pathLst>
              <a:path w="2816860" h="3251200">
                <a:moveTo>
                  <a:pt x="0" y="3250691"/>
                </a:moveTo>
                <a:lnTo>
                  <a:pt x="2816351" y="3250691"/>
                </a:lnTo>
                <a:lnTo>
                  <a:pt x="2816351" y="0"/>
                </a:lnTo>
                <a:lnTo>
                  <a:pt x="0" y="0"/>
                </a:lnTo>
                <a:lnTo>
                  <a:pt x="0" y="3250691"/>
                </a:lnTo>
                <a:close/>
              </a:path>
            </a:pathLst>
          </a:custGeom>
          <a:ln w="9144">
            <a:solidFill>
              <a:srgbClr val="F56AF5"/>
            </a:solidFill>
          </a:ln>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300480" marR="5080" indent="-1288415">
              <a:lnSpc>
                <a:spcPct val="100000"/>
              </a:lnSpc>
              <a:spcBef>
                <a:spcPts val="95"/>
              </a:spcBef>
            </a:pPr>
            <a:r>
              <a:rPr sz="4000" spc="-10" dirty="0">
                <a:solidFill>
                  <a:srgbClr val="000000"/>
                </a:solidFill>
                <a:latin typeface="Cambria"/>
                <a:cs typeface="Cambria"/>
              </a:rPr>
              <a:t>Sample </a:t>
            </a:r>
            <a:r>
              <a:rPr sz="4000" spc="-5" dirty="0">
                <a:solidFill>
                  <a:srgbClr val="000000"/>
                </a:solidFill>
                <a:latin typeface="Cambria"/>
                <a:cs typeface="Cambria"/>
              </a:rPr>
              <a:t>Activities for Functions of  School Administration</a:t>
            </a:r>
            <a:endParaRPr sz="4000">
              <a:latin typeface="Cambria"/>
              <a:cs typeface="Cambria"/>
            </a:endParaRPr>
          </a:p>
        </p:txBody>
      </p:sp>
      <p:sp>
        <p:nvSpPr>
          <p:cNvPr id="3" name="object 3"/>
          <p:cNvSpPr txBox="1"/>
          <p:nvPr/>
        </p:nvSpPr>
        <p:spPr>
          <a:xfrm>
            <a:off x="864819" y="1588389"/>
            <a:ext cx="7713345" cy="4473575"/>
          </a:xfrm>
          <a:prstGeom prst="rect">
            <a:avLst/>
          </a:prstGeom>
        </p:spPr>
        <p:txBody>
          <a:bodyPr vert="horz" wrap="square" lIns="0" tIns="12700" rIns="0" bIns="0" rtlCol="0">
            <a:spAutoFit/>
          </a:bodyPr>
          <a:lstStyle/>
          <a:p>
            <a:pPr marL="12700" marR="805180">
              <a:lnSpc>
                <a:spcPct val="100000"/>
              </a:lnSpc>
              <a:spcBef>
                <a:spcPts val="100"/>
              </a:spcBef>
              <a:buClr>
                <a:srgbClr val="006FC0"/>
              </a:buClr>
              <a:buFont typeface="Cambria"/>
              <a:buAutoNum type="arabicPeriod"/>
              <a:tabLst>
                <a:tab pos="349885" algn="l"/>
              </a:tabLst>
            </a:pPr>
            <a:r>
              <a:rPr sz="2400" dirty="0">
                <a:solidFill>
                  <a:srgbClr val="0033CC"/>
                </a:solidFill>
                <a:latin typeface="Cambria"/>
                <a:cs typeface="Cambria"/>
              </a:rPr>
              <a:t>Planning of </a:t>
            </a:r>
            <a:r>
              <a:rPr sz="2400" spc="-5" dirty="0">
                <a:solidFill>
                  <a:srgbClr val="0033CC"/>
                </a:solidFill>
                <a:latin typeface="Cambria"/>
                <a:cs typeface="Cambria"/>
              </a:rPr>
              <a:t>school </a:t>
            </a:r>
            <a:r>
              <a:rPr sz="2400" spc="-15" dirty="0">
                <a:solidFill>
                  <a:srgbClr val="0033CC"/>
                </a:solidFill>
                <a:latin typeface="Cambria"/>
                <a:cs typeface="Cambria"/>
              </a:rPr>
              <a:t>programs </a:t>
            </a:r>
            <a:r>
              <a:rPr sz="2400" dirty="0">
                <a:solidFill>
                  <a:srgbClr val="0033CC"/>
                </a:solidFill>
                <a:latin typeface="Cambria"/>
                <a:cs typeface="Cambria"/>
              </a:rPr>
              <a:t>and </a:t>
            </a:r>
            <a:r>
              <a:rPr sz="2400" spc="-5" dirty="0">
                <a:solidFill>
                  <a:srgbClr val="0033CC"/>
                </a:solidFill>
                <a:latin typeface="Cambria"/>
                <a:cs typeface="Cambria"/>
              </a:rPr>
              <a:t>activities; budget  </a:t>
            </a:r>
            <a:r>
              <a:rPr sz="2400" spc="-10" dirty="0">
                <a:solidFill>
                  <a:srgbClr val="0033CC"/>
                </a:solidFill>
                <a:latin typeface="Cambria"/>
                <a:cs typeface="Cambria"/>
              </a:rPr>
              <a:t>preparation</a:t>
            </a:r>
            <a:endParaRPr sz="2400">
              <a:latin typeface="Cambria"/>
              <a:cs typeface="Cambria"/>
            </a:endParaRPr>
          </a:p>
          <a:p>
            <a:pPr marL="83820" marR="402590">
              <a:lnSpc>
                <a:spcPct val="100000"/>
              </a:lnSpc>
              <a:spcBef>
                <a:spcPts val="1625"/>
              </a:spcBef>
              <a:buClr>
                <a:srgbClr val="006FC0"/>
              </a:buClr>
              <a:buFont typeface="Cambria"/>
              <a:buAutoNum type="arabicPeriod"/>
              <a:tabLst>
                <a:tab pos="421005" algn="l"/>
              </a:tabLst>
            </a:pPr>
            <a:r>
              <a:rPr sz="2400" spc="-5" dirty="0">
                <a:solidFill>
                  <a:srgbClr val="0033CC"/>
                </a:solidFill>
                <a:latin typeface="Cambria"/>
                <a:cs typeface="Cambria"/>
              </a:rPr>
              <a:t>Directing school </a:t>
            </a:r>
            <a:r>
              <a:rPr sz="2400" spc="-15" dirty="0">
                <a:solidFill>
                  <a:srgbClr val="0033CC"/>
                </a:solidFill>
                <a:latin typeface="Cambria"/>
                <a:cs typeface="Cambria"/>
              </a:rPr>
              <a:t>work </a:t>
            </a:r>
            <a:r>
              <a:rPr sz="2400" dirty="0">
                <a:solidFill>
                  <a:srgbClr val="0033CC"/>
                </a:solidFill>
                <a:latin typeface="Cambria"/>
                <a:cs typeface="Cambria"/>
              </a:rPr>
              <a:t>and </a:t>
            </a:r>
            <a:r>
              <a:rPr sz="2400" spc="-5" dirty="0">
                <a:solidFill>
                  <a:srgbClr val="0033CC"/>
                </a:solidFill>
                <a:latin typeface="Cambria"/>
                <a:cs typeface="Cambria"/>
              </a:rPr>
              <a:t>formulating </a:t>
            </a:r>
            <a:r>
              <a:rPr sz="2400" dirty="0">
                <a:solidFill>
                  <a:srgbClr val="0033CC"/>
                </a:solidFill>
                <a:latin typeface="Cambria"/>
                <a:cs typeface="Cambria"/>
              </a:rPr>
              <a:t>and </a:t>
            </a:r>
            <a:r>
              <a:rPr sz="2400" spc="-10" dirty="0">
                <a:solidFill>
                  <a:srgbClr val="0033CC"/>
                </a:solidFill>
                <a:latin typeface="Cambria"/>
                <a:cs typeface="Cambria"/>
              </a:rPr>
              <a:t>executing  </a:t>
            </a:r>
            <a:r>
              <a:rPr sz="2400" dirty="0">
                <a:solidFill>
                  <a:srgbClr val="0033CC"/>
                </a:solidFill>
                <a:latin typeface="Cambria"/>
                <a:cs typeface="Cambria"/>
              </a:rPr>
              <a:t>educational</a:t>
            </a:r>
            <a:r>
              <a:rPr sz="2400" spc="-10" dirty="0">
                <a:solidFill>
                  <a:srgbClr val="0033CC"/>
                </a:solidFill>
                <a:latin typeface="Cambria"/>
                <a:cs typeface="Cambria"/>
              </a:rPr>
              <a:t> </a:t>
            </a:r>
            <a:r>
              <a:rPr sz="2400" spc="-5" dirty="0">
                <a:solidFill>
                  <a:srgbClr val="0033CC"/>
                </a:solidFill>
                <a:latin typeface="Cambria"/>
                <a:cs typeface="Cambria"/>
              </a:rPr>
              <a:t>policies</a:t>
            </a:r>
            <a:endParaRPr sz="2400">
              <a:latin typeface="Cambria"/>
              <a:cs typeface="Cambria"/>
            </a:endParaRPr>
          </a:p>
          <a:p>
            <a:pPr>
              <a:lnSpc>
                <a:spcPct val="100000"/>
              </a:lnSpc>
              <a:spcBef>
                <a:spcPts val="30"/>
              </a:spcBef>
              <a:buAutoNum type="arabicPeriod"/>
            </a:pPr>
            <a:endParaRPr sz="2300">
              <a:latin typeface="Times New Roman"/>
              <a:cs typeface="Times New Roman"/>
            </a:endParaRPr>
          </a:p>
          <a:p>
            <a:pPr marL="420370" indent="-337185">
              <a:lnSpc>
                <a:spcPct val="100000"/>
              </a:lnSpc>
              <a:buClr>
                <a:srgbClr val="006FC0"/>
              </a:buClr>
              <a:buFont typeface="Cambria"/>
              <a:buAutoNum type="arabicPeriod"/>
              <a:tabLst>
                <a:tab pos="421005" algn="l"/>
              </a:tabLst>
            </a:pPr>
            <a:r>
              <a:rPr sz="2400" spc="-5" dirty="0">
                <a:solidFill>
                  <a:srgbClr val="0033CC"/>
                </a:solidFill>
                <a:latin typeface="Cambria"/>
                <a:cs typeface="Cambria"/>
              </a:rPr>
              <a:t>Coordinating </a:t>
            </a:r>
            <a:r>
              <a:rPr sz="2400" spc="-10" dirty="0">
                <a:solidFill>
                  <a:srgbClr val="0033CC"/>
                </a:solidFill>
                <a:latin typeface="Cambria"/>
                <a:cs typeface="Cambria"/>
              </a:rPr>
              <a:t>administrative </a:t>
            </a:r>
            <a:r>
              <a:rPr sz="2400" dirty="0">
                <a:solidFill>
                  <a:srgbClr val="0033CC"/>
                </a:solidFill>
                <a:latin typeface="Cambria"/>
                <a:cs typeface="Cambria"/>
              </a:rPr>
              <a:t>and </a:t>
            </a:r>
            <a:r>
              <a:rPr sz="2400" spc="-5" dirty="0">
                <a:solidFill>
                  <a:srgbClr val="0033CC"/>
                </a:solidFill>
                <a:latin typeface="Cambria"/>
                <a:cs typeface="Cambria"/>
              </a:rPr>
              <a:t>supervisory</a:t>
            </a:r>
            <a:r>
              <a:rPr sz="2400" spc="-80" dirty="0">
                <a:solidFill>
                  <a:srgbClr val="0033CC"/>
                </a:solidFill>
                <a:latin typeface="Cambria"/>
                <a:cs typeface="Cambria"/>
              </a:rPr>
              <a:t> </a:t>
            </a:r>
            <a:r>
              <a:rPr sz="2400" spc="-5" dirty="0">
                <a:solidFill>
                  <a:srgbClr val="0033CC"/>
                </a:solidFill>
                <a:latin typeface="Cambria"/>
                <a:cs typeface="Cambria"/>
              </a:rPr>
              <a:t>activities</a:t>
            </a:r>
            <a:endParaRPr sz="2400">
              <a:latin typeface="Cambria"/>
              <a:cs typeface="Cambria"/>
            </a:endParaRPr>
          </a:p>
          <a:p>
            <a:pPr>
              <a:lnSpc>
                <a:spcPct val="100000"/>
              </a:lnSpc>
              <a:spcBef>
                <a:spcPts val="45"/>
              </a:spcBef>
              <a:buAutoNum type="arabicPeriod"/>
            </a:pPr>
            <a:endParaRPr sz="2350">
              <a:latin typeface="Times New Roman"/>
              <a:cs typeface="Times New Roman"/>
            </a:endParaRPr>
          </a:p>
          <a:p>
            <a:pPr marL="849630" indent="-337820">
              <a:lnSpc>
                <a:spcPct val="100000"/>
              </a:lnSpc>
              <a:buClr>
                <a:srgbClr val="006FC0"/>
              </a:buClr>
              <a:buFont typeface="Cambria"/>
              <a:buAutoNum type="arabicPeriod"/>
              <a:tabLst>
                <a:tab pos="850265" algn="l"/>
              </a:tabLst>
            </a:pPr>
            <a:r>
              <a:rPr sz="2400" spc="-10" dirty="0">
                <a:solidFill>
                  <a:srgbClr val="0033CC"/>
                </a:solidFill>
                <a:latin typeface="Cambria"/>
                <a:cs typeface="Cambria"/>
              </a:rPr>
              <a:t>Providing </a:t>
            </a:r>
            <a:r>
              <a:rPr sz="2400" spc="-5" dirty="0">
                <a:solidFill>
                  <a:srgbClr val="0033CC"/>
                </a:solidFill>
                <a:latin typeface="Cambria"/>
                <a:cs typeface="Cambria"/>
              </a:rPr>
              <a:t>the </a:t>
            </a:r>
            <a:r>
              <a:rPr sz="2400" dirty="0">
                <a:solidFill>
                  <a:srgbClr val="0033CC"/>
                </a:solidFill>
                <a:latin typeface="Cambria"/>
                <a:cs typeface="Cambria"/>
              </a:rPr>
              <a:t>necessary</a:t>
            </a:r>
            <a:r>
              <a:rPr sz="2400" spc="-30" dirty="0">
                <a:solidFill>
                  <a:srgbClr val="0033CC"/>
                </a:solidFill>
                <a:latin typeface="Cambria"/>
                <a:cs typeface="Cambria"/>
              </a:rPr>
              <a:t> </a:t>
            </a:r>
            <a:r>
              <a:rPr sz="2400" spc="-5" dirty="0">
                <a:solidFill>
                  <a:srgbClr val="0033CC"/>
                </a:solidFill>
                <a:latin typeface="Cambria"/>
                <a:cs typeface="Cambria"/>
              </a:rPr>
              <a:t>leadership.</a:t>
            </a:r>
            <a:endParaRPr sz="2400">
              <a:latin typeface="Cambria"/>
              <a:cs typeface="Cambria"/>
            </a:endParaRPr>
          </a:p>
          <a:p>
            <a:pPr>
              <a:lnSpc>
                <a:spcPct val="100000"/>
              </a:lnSpc>
              <a:spcBef>
                <a:spcPts val="45"/>
              </a:spcBef>
              <a:buAutoNum type="arabicPeriod"/>
            </a:pPr>
            <a:endParaRPr sz="2350">
              <a:latin typeface="Times New Roman"/>
              <a:cs typeface="Times New Roman"/>
            </a:endParaRPr>
          </a:p>
          <a:p>
            <a:pPr marL="635000" indent="-337820">
              <a:lnSpc>
                <a:spcPct val="100000"/>
              </a:lnSpc>
              <a:buClr>
                <a:srgbClr val="006FC0"/>
              </a:buClr>
              <a:buFont typeface="Cambria"/>
              <a:buAutoNum type="arabicPeriod"/>
              <a:tabLst>
                <a:tab pos="635635" algn="l"/>
              </a:tabLst>
            </a:pPr>
            <a:r>
              <a:rPr sz="2400" spc="-15" dirty="0">
                <a:solidFill>
                  <a:srgbClr val="0033CC"/>
                </a:solidFill>
                <a:latin typeface="Cambria"/>
                <a:cs typeface="Cambria"/>
              </a:rPr>
              <a:t>Evaluating </a:t>
            </a:r>
            <a:r>
              <a:rPr sz="2400" spc="-5" dirty="0">
                <a:solidFill>
                  <a:srgbClr val="0033CC"/>
                </a:solidFill>
                <a:latin typeface="Cambria"/>
                <a:cs typeface="Cambria"/>
              </a:rPr>
              <a:t>the teaching personnel </a:t>
            </a:r>
            <a:r>
              <a:rPr sz="2400" dirty="0">
                <a:solidFill>
                  <a:srgbClr val="0033CC"/>
                </a:solidFill>
                <a:latin typeface="Cambria"/>
                <a:cs typeface="Cambria"/>
              </a:rPr>
              <a:t>and </a:t>
            </a:r>
            <a:r>
              <a:rPr sz="2400" spc="-5" dirty="0">
                <a:solidFill>
                  <a:srgbClr val="0033CC"/>
                </a:solidFill>
                <a:latin typeface="Cambria"/>
                <a:cs typeface="Cambria"/>
              </a:rPr>
              <a:t>school</a:t>
            </a:r>
            <a:r>
              <a:rPr sz="2400" spc="-25" dirty="0">
                <a:solidFill>
                  <a:srgbClr val="0033CC"/>
                </a:solidFill>
                <a:latin typeface="Cambria"/>
                <a:cs typeface="Cambria"/>
              </a:rPr>
              <a:t> </a:t>
            </a:r>
            <a:r>
              <a:rPr sz="2400" spc="-15" dirty="0">
                <a:solidFill>
                  <a:srgbClr val="0033CC"/>
                </a:solidFill>
                <a:latin typeface="Cambria"/>
                <a:cs typeface="Cambria"/>
              </a:rPr>
              <a:t>program</a:t>
            </a:r>
            <a:endParaRPr sz="2400">
              <a:latin typeface="Cambria"/>
              <a:cs typeface="Cambria"/>
            </a:endParaRPr>
          </a:p>
          <a:p>
            <a:pPr marL="1238250" indent="-297815">
              <a:lnSpc>
                <a:spcPct val="100000"/>
              </a:lnSpc>
              <a:spcBef>
                <a:spcPts val="2185"/>
              </a:spcBef>
              <a:buAutoNum type="arabicPeriod"/>
              <a:tabLst>
                <a:tab pos="1238885" algn="l"/>
              </a:tabLst>
            </a:pPr>
            <a:r>
              <a:rPr sz="2400" spc="-10" dirty="0">
                <a:solidFill>
                  <a:srgbClr val="0033CC"/>
                </a:solidFill>
                <a:latin typeface="Cambria"/>
                <a:cs typeface="Cambria"/>
              </a:rPr>
              <a:t>Keeping records </a:t>
            </a:r>
            <a:r>
              <a:rPr sz="2400" dirty="0">
                <a:solidFill>
                  <a:srgbClr val="0033CC"/>
                </a:solidFill>
                <a:latin typeface="Cambria"/>
                <a:cs typeface="Cambria"/>
              </a:rPr>
              <a:t>and </a:t>
            </a:r>
            <a:r>
              <a:rPr sz="2400" spc="-5" dirty="0">
                <a:solidFill>
                  <a:srgbClr val="0033CC"/>
                </a:solidFill>
                <a:latin typeface="Cambria"/>
                <a:cs typeface="Cambria"/>
              </a:rPr>
              <a:t>reporting</a:t>
            </a:r>
            <a:r>
              <a:rPr sz="2400" spc="-50" dirty="0">
                <a:solidFill>
                  <a:srgbClr val="0033CC"/>
                </a:solidFill>
                <a:latin typeface="Cambria"/>
                <a:cs typeface="Cambria"/>
              </a:rPr>
              <a:t> </a:t>
            </a:r>
            <a:r>
              <a:rPr sz="2400" spc="-5" dirty="0">
                <a:solidFill>
                  <a:srgbClr val="0033CC"/>
                </a:solidFill>
                <a:latin typeface="Cambria"/>
                <a:cs typeface="Cambria"/>
              </a:rPr>
              <a:t>results</a:t>
            </a:r>
            <a:endParaRPr sz="2400">
              <a:latin typeface="Cambria"/>
              <a:cs typeface="Cambr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2477" y="463118"/>
            <a:ext cx="7705725" cy="5447665"/>
          </a:xfrm>
          <a:prstGeom prst="rect">
            <a:avLst/>
          </a:prstGeom>
        </p:spPr>
        <p:txBody>
          <a:bodyPr vert="horz" wrap="square" lIns="0" tIns="13335" rIns="0" bIns="0" rtlCol="0">
            <a:spAutoFit/>
          </a:bodyPr>
          <a:lstStyle/>
          <a:p>
            <a:pPr marL="12700">
              <a:lnSpc>
                <a:spcPct val="100000"/>
              </a:lnSpc>
              <a:spcBef>
                <a:spcPts val="105"/>
              </a:spcBef>
            </a:pPr>
            <a:r>
              <a:rPr sz="3200" b="1" dirty="0">
                <a:latin typeface="Cambria"/>
                <a:cs typeface="Cambria"/>
              </a:rPr>
              <a:t>MAJOR FUNCTIONS OF</a:t>
            </a:r>
            <a:r>
              <a:rPr sz="3200" b="1" spc="-80" dirty="0">
                <a:latin typeface="Cambria"/>
                <a:cs typeface="Cambria"/>
              </a:rPr>
              <a:t> </a:t>
            </a:r>
            <a:r>
              <a:rPr sz="3200" b="1" dirty="0">
                <a:latin typeface="Cambria"/>
                <a:cs typeface="Cambria"/>
              </a:rPr>
              <a:t>ADMINISTRATION</a:t>
            </a:r>
            <a:endParaRPr sz="3200" dirty="0">
              <a:latin typeface="Cambria"/>
              <a:cs typeface="Cambria"/>
            </a:endParaRPr>
          </a:p>
          <a:p>
            <a:pPr>
              <a:lnSpc>
                <a:spcPct val="100000"/>
              </a:lnSpc>
              <a:spcBef>
                <a:spcPts val="45"/>
              </a:spcBef>
            </a:pPr>
            <a:endParaRPr sz="2900" dirty="0">
              <a:latin typeface="Times New Roman"/>
              <a:cs typeface="Times New Roman"/>
            </a:endParaRPr>
          </a:p>
          <a:p>
            <a:pPr marL="3191510" indent="-247015">
              <a:lnSpc>
                <a:spcPct val="100000"/>
              </a:lnSpc>
              <a:buChar char="-"/>
              <a:tabLst>
                <a:tab pos="3192145" algn="l"/>
              </a:tabLst>
            </a:pPr>
            <a:r>
              <a:rPr sz="3200" spc="-5" dirty="0" smtClean="0">
                <a:latin typeface="Arial"/>
                <a:cs typeface="Arial"/>
              </a:rPr>
              <a:t>Planning</a:t>
            </a:r>
            <a:endParaRPr sz="3200" dirty="0" smtClean="0">
              <a:latin typeface="Arial"/>
              <a:cs typeface="Arial"/>
            </a:endParaRPr>
          </a:p>
          <a:p>
            <a:pPr marL="3218180" indent="-247650">
              <a:lnSpc>
                <a:spcPct val="100000"/>
              </a:lnSpc>
              <a:spcBef>
                <a:spcPts val="1345"/>
              </a:spcBef>
              <a:buChar char="-"/>
              <a:tabLst>
                <a:tab pos="3218815" algn="l"/>
              </a:tabLst>
            </a:pPr>
            <a:r>
              <a:rPr sz="3200" dirty="0" smtClean="0">
                <a:latin typeface="Arial"/>
                <a:cs typeface="Arial"/>
              </a:rPr>
              <a:t>Organizing</a:t>
            </a:r>
          </a:p>
          <a:p>
            <a:pPr marL="3233420" indent="-247650">
              <a:lnSpc>
                <a:spcPct val="100000"/>
              </a:lnSpc>
              <a:spcBef>
                <a:spcPts val="1555"/>
              </a:spcBef>
              <a:buChar char="-"/>
              <a:tabLst>
                <a:tab pos="3234055" algn="l"/>
              </a:tabLst>
            </a:pPr>
            <a:r>
              <a:rPr sz="3200" spc="-10" dirty="0" smtClean="0">
                <a:latin typeface="Arial"/>
                <a:cs typeface="Arial"/>
              </a:rPr>
              <a:t>Staffing</a:t>
            </a:r>
            <a:endParaRPr sz="3200" dirty="0" smtClean="0">
              <a:latin typeface="Arial"/>
              <a:cs typeface="Arial"/>
            </a:endParaRPr>
          </a:p>
          <a:p>
            <a:pPr marL="3244215" indent="-247015">
              <a:lnSpc>
                <a:spcPct val="100000"/>
              </a:lnSpc>
              <a:spcBef>
                <a:spcPts val="470"/>
              </a:spcBef>
              <a:buChar char="-"/>
              <a:tabLst>
                <a:tab pos="3244850" algn="l"/>
              </a:tabLst>
            </a:pPr>
            <a:r>
              <a:rPr sz="3200" dirty="0" smtClean="0">
                <a:latin typeface="Arial"/>
                <a:cs typeface="Arial"/>
              </a:rPr>
              <a:t>Directing</a:t>
            </a:r>
          </a:p>
          <a:p>
            <a:pPr marL="3259454" indent="-247015">
              <a:lnSpc>
                <a:spcPct val="100000"/>
              </a:lnSpc>
              <a:spcBef>
                <a:spcPts val="1085"/>
              </a:spcBef>
              <a:buChar char="-"/>
              <a:tabLst>
                <a:tab pos="3260090" algn="l"/>
              </a:tabLst>
            </a:pPr>
            <a:r>
              <a:rPr sz="3200" spc="-5" dirty="0" smtClean="0">
                <a:latin typeface="Arial"/>
                <a:cs typeface="Arial"/>
              </a:rPr>
              <a:t>Coordinating</a:t>
            </a:r>
            <a:endParaRPr sz="3200" dirty="0" smtClean="0">
              <a:latin typeface="Arial"/>
              <a:cs typeface="Arial"/>
            </a:endParaRPr>
          </a:p>
          <a:p>
            <a:pPr marL="3244215" indent="-247015">
              <a:lnSpc>
                <a:spcPct val="100000"/>
              </a:lnSpc>
              <a:spcBef>
                <a:spcPts val="2170"/>
              </a:spcBef>
              <a:buChar char="-"/>
              <a:tabLst>
                <a:tab pos="3244850" algn="l"/>
              </a:tabLst>
            </a:pPr>
            <a:r>
              <a:rPr sz="3200" spc="-5" dirty="0" smtClean="0">
                <a:latin typeface="Arial"/>
                <a:cs typeface="Arial"/>
              </a:rPr>
              <a:t>Reporting</a:t>
            </a:r>
            <a:endParaRPr sz="3200" dirty="0" smtClean="0">
              <a:latin typeface="Arial"/>
              <a:cs typeface="Arial"/>
            </a:endParaRPr>
          </a:p>
          <a:p>
            <a:pPr marL="3218180" indent="-247650">
              <a:lnSpc>
                <a:spcPct val="100000"/>
              </a:lnSpc>
              <a:spcBef>
                <a:spcPts val="1960"/>
              </a:spcBef>
              <a:buChar char="-"/>
              <a:tabLst>
                <a:tab pos="3218815" algn="l"/>
              </a:tabLst>
            </a:pPr>
            <a:r>
              <a:rPr sz="3200" spc="-5" dirty="0" smtClean="0">
                <a:latin typeface="Arial"/>
                <a:cs typeface="Arial"/>
              </a:rPr>
              <a:t>Budgeting</a:t>
            </a:r>
            <a:endParaRPr sz="3200" dirty="0">
              <a:latin typeface="Arial"/>
              <a:cs typeface="Arial"/>
            </a:endParaRPr>
          </a:p>
        </p:txBody>
      </p:sp>
      <p:sp>
        <p:nvSpPr>
          <p:cNvPr id="3" name="object 3"/>
          <p:cNvSpPr/>
          <p:nvPr/>
        </p:nvSpPr>
        <p:spPr>
          <a:xfrm>
            <a:off x="2779776" y="1583436"/>
            <a:ext cx="1106424"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028188" y="1898904"/>
            <a:ext cx="611124" cy="11369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831592" y="1673351"/>
            <a:ext cx="1002792" cy="113385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078479" y="1985772"/>
            <a:ext cx="509016" cy="1037843"/>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2784348" y="2212848"/>
            <a:ext cx="1104900" cy="1237488"/>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064764" y="2526792"/>
            <a:ext cx="533400" cy="1138428"/>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2836164" y="2302764"/>
            <a:ext cx="1001267" cy="1133855"/>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3115055" y="2615183"/>
            <a:ext cx="432816" cy="1036319"/>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782823" y="4256532"/>
            <a:ext cx="1104900" cy="1237488"/>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3070860" y="4579620"/>
            <a:ext cx="577596" cy="1120140"/>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2834639" y="4346447"/>
            <a:ext cx="1001267" cy="1133855"/>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3121151" y="4666488"/>
            <a:ext cx="477012" cy="1021080"/>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2782823" y="5006340"/>
            <a:ext cx="1104900" cy="1237488"/>
          </a:xfrm>
          <a:prstGeom prst="rect">
            <a:avLst/>
          </a:prstGeom>
          <a:blipFill>
            <a:blip r:embed="rId2" cstate="print"/>
            <a:stretch>
              <a:fillRect/>
            </a:stretch>
          </a:blipFill>
        </p:spPr>
        <p:txBody>
          <a:bodyPr wrap="square" lIns="0" tIns="0" rIns="0" bIns="0" rtlCol="0"/>
          <a:lstStyle/>
          <a:p>
            <a:endParaRPr/>
          </a:p>
        </p:txBody>
      </p:sp>
      <p:sp>
        <p:nvSpPr>
          <p:cNvPr id="16" name="object 16"/>
          <p:cNvSpPr/>
          <p:nvPr/>
        </p:nvSpPr>
        <p:spPr>
          <a:xfrm>
            <a:off x="3070860" y="5329428"/>
            <a:ext cx="545591" cy="1120140"/>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2834639" y="5096255"/>
            <a:ext cx="1001267" cy="1133856"/>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3121151" y="5416296"/>
            <a:ext cx="445008" cy="1021080"/>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3188207" y="3762755"/>
            <a:ext cx="437388" cy="516636"/>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200654" y="3269234"/>
            <a:ext cx="412115" cy="491490"/>
          </a:xfrm>
          <a:custGeom>
            <a:avLst/>
            <a:gdLst/>
            <a:ahLst/>
            <a:cxnLst/>
            <a:rect l="l" t="t" r="r" b="b"/>
            <a:pathLst>
              <a:path w="412114" h="491489">
                <a:moveTo>
                  <a:pt x="181229" y="0"/>
                </a:moveTo>
                <a:lnTo>
                  <a:pt x="0" y="0"/>
                </a:lnTo>
                <a:lnTo>
                  <a:pt x="0" y="490981"/>
                </a:lnTo>
                <a:lnTo>
                  <a:pt x="186562" y="490981"/>
                </a:lnTo>
                <a:lnTo>
                  <a:pt x="212615" y="490319"/>
                </a:lnTo>
                <a:lnTo>
                  <a:pt x="256482" y="485088"/>
                </a:lnTo>
                <a:lnTo>
                  <a:pt x="295106" y="472828"/>
                </a:lnTo>
                <a:lnTo>
                  <a:pt x="329916" y="453207"/>
                </a:lnTo>
                <a:lnTo>
                  <a:pt x="359989" y="423487"/>
                </a:lnTo>
                <a:lnTo>
                  <a:pt x="370600" y="408177"/>
                </a:lnTo>
                <a:lnTo>
                  <a:pt x="99186" y="408177"/>
                </a:lnTo>
                <a:lnTo>
                  <a:pt x="99186" y="83057"/>
                </a:lnTo>
                <a:lnTo>
                  <a:pt x="370636" y="83057"/>
                </a:lnTo>
                <a:lnTo>
                  <a:pt x="363116" y="71782"/>
                </a:lnTo>
                <a:lnTo>
                  <a:pt x="332420" y="39633"/>
                </a:lnTo>
                <a:lnTo>
                  <a:pt x="295411" y="17016"/>
                </a:lnTo>
                <a:lnTo>
                  <a:pt x="256666" y="5304"/>
                </a:lnTo>
                <a:lnTo>
                  <a:pt x="209994" y="593"/>
                </a:lnTo>
                <a:lnTo>
                  <a:pt x="181229" y="0"/>
                </a:lnTo>
                <a:close/>
              </a:path>
              <a:path w="412114" h="491489">
                <a:moveTo>
                  <a:pt x="370636" y="83057"/>
                </a:moveTo>
                <a:lnTo>
                  <a:pt x="143636" y="83057"/>
                </a:lnTo>
                <a:lnTo>
                  <a:pt x="171448" y="83345"/>
                </a:lnTo>
                <a:lnTo>
                  <a:pt x="194294" y="84216"/>
                </a:lnTo>
                <a:lnTo>
                  <a:pt x="238333" y="91475"/>
                </a:lnTo>
                <a:lnTo>
                  <a:pt x="279439" y="120257"/>
                </a:lnTo>
                <a:lnTo>
                  <a:pt x="299084" y="158368"/>
                </a:lnTo>
                <a:lnTo>
                  <a:pt x="308479" y="219037"/>
                </a:lnTo>
                <a:lnTo>
                  <a:pt x="309118" y="245871"/>
                </a:lnTo>
                <a:lnTo>
                  <a:pt x="308479" y="272780"/>
                </a:lnTo>
                <a:lnTo>
                  <a:pt x="303438" y="317738"/>
                </a:lnTo>
                <a:lnTo>
                  <a:pt x="287543" y="364093"/>
                </a:lnTo>
                <a:lnTo>
                  <a:pt x="255143" y="395414"/>
                </a:lnTo>
                <a:lnTo>
                  <a:pt x="208883" y="407019"/>
                </a:lnTo>
                <a:lnTo>
                  <a:pt x="173100" y="408177"/>
                </a:lnTo>
                <a:lnTo>
                  <a:pt x="370600" y="408177"/>
                </a:lnTo>
                <a:lnTo>
                  <a:pt x="396494" y="354710"/>
                </a:lnTo>
                <a:lnTo>
                  <a:pt x="407812" y="306593"/>
                </a:lnTo>
                <a:lnTo>
                  <a:pt x="411606" y="250189"/>
                </a:lnTo>
                <a:lnTo>
                  <a:pt x="410587" y="217068"/>
                </a:lnTo>
                <a:lnTo>
                  <a:pt x="402498" y="159017"/>
                </a:lnTo>
                <a:lnTo>
                  <a:pt x="386548" y="111509"/>
                </a:lnTo>
                <a:lnTo>
                  <a:pt x="375761" y="90741"/>
                </a:lnTo>
                <a:lnTo>
                  <a:pt x="370636" y="83057"/>
                </a:lnTo>
                <a:close/>
              </a:path>
            </a:pathLst>
          </a:custGeom>
          <a:solidFill>
            <a:srgbClr val="006FC0"/>
          </a:solidFill>
        </p:spPr>
        <p:txBody>
          <a:bodyPr wrap="square" lIns="0" tIns="0" rIns="0" bIns="0" rtlCol="0"/>
          <a:lstStyle/>
          <a:p>
            <a:endParaRPr/>
          </a:p>
        </p:txBody>
      </p:sp>
      <p:sp>
        <p:nvSpPr>
          <p:cNvPr id="21" name="object 21"/>
          <p:cNvSpPr/>
          <p:nvPr/>
        </p:nvSpPr>
        <p:spPr>
          <a:xfrm>
            <a:off x="3299840" y="3352291"/>
            <a:ext cx="210185" cy="325120"/>
          </a:xfrm>
          <a:custGeom>
            <a:avLst/>
            <a:gdLst/>
            <a:ahLst/>
            <a:cxnLst/>
            <a:rect l="l" t="t" r="r" b="b"/>
            <a:pathLst>
              <a:path w="210185" h="325120">
                <a:moveTo>
                  <a:pt x="0" y="0"/>
                </a:moveTo>
                <a:lnTo>
                  <a:pt x="0" y="325120"/>
                </a:lnTo>
                <a:lnTo>
                  <a:pt x="73913" y="325120"/>
                </a:lnTo>
                <a:lnTo>
                  <a:pt x="123241" y="322494"/>
                </a:lnTo>
                <a:lnTo>
                  <a:pt x="165433" y="306740"/>
                </a:lnTo>
                <a:lnTo>
                  <a:pt x="194490" y="268043"/>
                </a:lnTo>
                <a:lnTo>
                  <a:pt x="207390" y="213677"/>
                </a:lnTo>
                <a:lnTo>
                  <a:pt x="209931" y="162813"/>
                </a:lnTo>
                <a:lnTo>
                  <a:pt x="209292" y="135979"/>
                </a:lnTo>
                <a:lnTo>
                  <a:pt x="204251" y="92215"/>
                </a:lnTo>
                <a:lnTo>
                  <a:pt x="187801" y="48228"/>
                </a:lnTo>
                <a:lnTo>
                  <a:pt x="162057" y="19950"/>
                </a:lnTo>
                <a:lnTo>
                  <a:pt x="125857" y="4699"/>
                </a:lnTo>
                <a:lnTo>
                  <a:pt x="72261" y="287"/>
                </a:lnTo>
                <a:lnTo>
                  <a:pt x="44450" y="0"/>
                </a:lnTo>
                <a:lnTo>
                  <a:pt x="0" y="0"/>
                </a:lnTo>
                <a:close/>
              </a:path>
            </a:pathLst>
          </a:custGeom>
          <a:ln w="3175">
            <a:solidFill>
              <a:srgbClr val="18184D"/>
            </a:solidFill>
          </a:ln>
        </p:spPr>
        <p:txBody>
          <a:bodyPr wrap="square" lIns="0" tIns="0" rIns="0" bIns="0" rtlCol="0"/>
          <a:lstStyle/>
          <a:p>
            <a:endParaRPr/>
          </a:p>
        </p:txBody>
      </p:sp>
      <p:sp>
        <p:nvSpPr>
          <p:cNvPr id="22" name="object 22"/>
          <p:cNvSpPr/>
          <p:nvPr/>
        </p:nvSpPr>
        <p:spPr>
          <a:xfrm>
            <a:off x="3200654" y="3269234"/>
            <a:ext cx="412115" cy="491490"/>
          </a:xfrm>
          <a:custGeom>
            <a:avLst/>
            <a:gdLst/>
            <a:ahLst/>
            <a:cxnLst/>
            <a:rect l="l" t="t" r="r" b="b"/>
            <a:pathLst>
              <a:path w="412114" h="491489">
                <a:moveTo>
                  <a:pt x="0" y="0"/>
                </a:moveTo>
                <a:lnTo>
                  <a:pt x="181229" y="0"/>
                </a:lnTo>
                <a:lnTo>
                  <a:pt x="209994" y="593"/>
                </a:lnTo>
                <a:lnTo>
                  <a:pt x="256666" y="5304"/>
                </a:lnTo>
                <a:lnTo>
                  <a:pt x="295411" y="17016"/>
                </a:lnTo>
                <a:lnTo>
                  <a:pt x="332420" y="39633"/>
                </a:lnTo>
                <a:lnTo>
                  <a:pt x="363116" y="71782"/>
                </a:lnTo>
                <a:lnTo>
                  <a:pt x="386548" y="111509"/>
                </a:lnTo>
                <a:lnTo>
                  <a:pt x="402498" y="159017"/>
                </a:lnTo>
                <a:lnTo>
                  <a:pt x="410587" y="217068"/>
                </a:lnTo>
                <a:lnTo>
                  <a:pt x="411606" y="250189"/>
                </a:lnTo>
                <a:lnTo>
                  <a:pt x="410656" y="279433"/>
                </a:lnTo>
                <a:lnTo>
                  <a:pt x="403088" y="331682"/>
                </a:lnTo>
                <a:lnTo>
                  <a:pt x="386278" y="380192"/>
                </a:lnTo>
                <a:lnTo>
                  <a:pt x="359989" y="423487"/>
                </a:lnTo>
                <a:lnTo>
                  <a:pt x="329916" y="453207"/>
                </a:lnTo>
                <a:lnTo>
                  <a:pt x="295106" y="472828"/>
                </a:lnTo>
                <a:lnTo>
                  <a:pt x="256482" y="485088"/>
                </a:lnTo>
                <a:lnTo>
                  <a:pt x="212615" y="490319"/>
                </a:lnTo>
                <a:lnTo>
                  <a:pt x="186562" y="490981"/>
                </a:lnTo>
                <a:lnTo>
                  <a:pt x="0" y="490981"/>
                </a:lnTo>
                <a:lnTo>
                  <a:pt x="0" y="0"/>
                </a:lnTo>
                <a:close/>
              </a:path>
            </a:pathLst>
          </a:custGeom>
          <a:ln w="3175">
            <a:solidFill>
              <a:srgbClr val="18184D"/>
            </a:solidFill>
          </a:ln>
        </p:spPr>
        <p:txBody>
          <a:bodyPr wrap="square" lIns="0" tIns="0" rIns="0" bIns="0" rtlCol="0"/>
          <a:lstStyle/>
          <a:p>
            <a:endParaRPr/>
          </a:p>
        </p:txBody>
      </p:sp>
      <p:sp>
        <p:nvSpPr>
          <p:cNvPr id="23" name="object 23"/>
          <p:cNvSpPr/>
          <p:nvPr/>
        </p:nvSpPr>
        <p:spPr>
          <a:xfrm>
            <a:off x="2203704" y="3515867"/>
            <a:ext cx="1554480" cy="1237487"/>
          </a:xfrm>
          <a:prstGeom prst="rect">
            <a:avLst/>
          </a:prstGeom>
          <a:blipFill>
            <a:blip r:embed="rId13" cstate="print"/>
            <a:stretch>
              <a:fillRect/>
            </a:stretch>
          </a:blipFill>
        </p:spPr>
        <p:txBody>
          <a:bodyPr wrap="square" lIns="0" tIns="0" rIns="0" bIns="0" rtlCol="0"/>
          <a:lstStyle/>
          <a:p>
            <a:endParaRPr/>
          </a:p>
        </p:txBody>
      </p:sp>
      <p:sp>
        <p:nvSpPr>
          <p:cNvPr id="24" name="object 24"/>
          <p:cNvSpPr/>
          <p:nvPr/>
        </p:nvSpPr>
        <p:spPr>
          <a:xfrm>
            <a:off x="2699004" y="3829811"/>
            <a:ext cx="562356" cy="1138427"/>
          </a:xfrm>
          <a:prstGeom prst="rect">
            <a:avLst/>
          </a:prstGeom>
          <a:blipFill>
            <a:blip r:embed="rId14" cstate="print"/>
            <a:stretch>
              <a:fillRect/>
            </a:stretch>
          </a:blipFill>
        </p:spPr>
        <p:txBody>
          <a:bodyPr wrap="square" lIns="0" tIns="0" rIns="0" bIns="0" rtlCol="0"/>
          <a:lstStyle/>
          <a:p>
            <a:endParaRPr/>
          </a:p>
        </p:txBody>
      </p:sp>
      <p:sp>
        <p:nvSpPr>
          <p:cNvPr id="25" name="object 25"/>
          <p:cNvSpPr/>
          <p:nvPr/>
        </p:nvSpPr>
        <p:spPr>
          <a:xfrm>
            <a:off x="2255520" y="3605784"/>
            <a:ext cx="1450847" cy="1133856"/>
          </a:xfrm>
          <a:prstGeom prst="rect">
            <a:avLst/>
          </a:prstGeom>
          <a:blipFill>
            <a:blip r:embed="rId15" cstate="print"/>
            <a:stretch>
              <a:fillRect/>
            </a:stretch>
          </a:blipFill>
        </p:spPr>
        <p:txBody>
          <a:bodyPr wrap="square" lIns="0" tIns="0" rIns="0" bIns="0" rtlCol="0"/>
          <a:lstStyle/>
          <a:p>
            <a:endParaRPr/>
          </a:p>
        </p:txBody>
      </p:sp>
      <p:sp>
        <p:nvSpPr>
          <p:cNvPr id="26" name="object 26"/>
          <p:cNvSpPr/>
          <p:nvPr/>
        </p:nvSpPr>
        <p:spPr>
          <a:xfrm>
            <a:off x="2749295" y="3918203"/>
            <a:ext cx="461771" cy="1036319"/>
          </a:xfrm>
          <a:prstGeom prst="rect">
            <a:avLst/>
          </a:prstGeom>
          <a:blipFill>
            <a:blip r:embed="rId16" cstate="print"/>
            <a:stretch>
              <a:fillRect/>
            </a:stretch>
          </a:blipFill>
        </p:spPr>
        <p:txBody>
          <a:bodyPr wrap="square" lIns="0" tIns="0" rIns="0" bIns="0" rtlCol="0"/>
          <a:lstStyle/>
          <a:p>
            <a:endParaRPr/>
          </a:p>
        </p:txBody>
      </p:sp>
      <p:sp>
        <p:nvSpPr>
          <p:cNvPr id="27" name="object 27"/>
          <p:cNvSpPr/>
          <p:nvPr/>
        </p:nvSpPr>
        <p:spPr>
          <a:xfrm>
            <a:off x="3070860" y="3774947"/>
            <a:ext cx="696467" cy="899159"/>
          </a:xfrm>
          <a:prstGeom prst="rect">
            <a:avLst/>
          </a:prstGeom>
          <a:blipFill>
            <a:blip r:embed="rId17" cstate="print"/>
            <a:stretch>
              <a:fillRect/>
            </a:stretch>
          </a:blipFill>
        </p:spPr>
        <p:txBody>
          <a:bodyPr wrap="square" lIns="0" tIns="0" rIns="0" bIns="0" rtlCol="0"/>
          <a:lstStyle/>
          <a:p>
            <a:endParaRPr/>
          </a:p>
        </p:txBody>
      </p:sp>
      <p:sp>
        <p:nvSpPr>
          <p:cNvPr id="28" name="object 28"/>
          <p:cNvSpPr/>
          <p:nvPr/>
        </p:nvSpPr>
        <p:spPr>
          <a:xfrm>
            <a:off x="3215639" y="4020311"/>
            <a:ext cx="408432" cy="720851"/>
          </a:xfrm>
          <a:prstGeom prst="rect">
            <a:avLst/>
          </a:prstGeom>
          <a:blipFill>
            <a:blip r:embed="rId18" cstate="print"/>
            <a:stretch>
              <a:fillRect/>
            </a:stretch>
          </a:blipFill>
        </p:spPr>
        <p:txBody>
          <a:bodyPr wrap="square" lIns="0" tIns="0" rIns="0" bIns="0" rtlCol="0"/>
          <a:lstStyle/>
          <a:p>
            <a:endParaRPr/>
          </a:p>
        </p:txBody>
      </p:sp>
      <p:sp>
        <p:nvSpPr>
          <p:cNvPr id="29" name="object 29"/>
          <p:cNvSpPr/>
          <p:nvPr/>
        </p:nvSpPr>
        <p:spPr>
          <a:xfrm>
            <a:off x="3122676" y="3864864"/>
            <a:ext cx="592836" cy="795528"/>
          </a:xfrm>
          <a:prstGeom prst="rect">
            <a:avLst/>
          </a:prstGeom>
          <a:blipFill>
            <a:blip r:embed="rId19" cstate="print"/>
            <a:stretch>
              <a:fillRect/>
            </a:stretch>
          </a:blipFill>
        </p:spPr>
        <p:txBody>
          <a:bodyPr wrap="square" lIns="0" tIns="0" rIns="0" bIns="0" rtlCol="0"/>
          <a:lstStyle/>
          <a:p>
            <a:endParaRPr/>
          </a:p>
        </p:txBody>
      </p:sp>
      <p:sp>
        <p:nvSpPr>
          <p:cNvPr id="30" name="object 30"/>
          <p:cNvSpPr/>
          <p:nvPr/>
        </p:nvSpPr>
        <p:spPr>
          <a:xfrm>
            <a:off x="3265932" y="4107179"/>
            <a:ext cx="307848" cy="621792"/>
          </a:xfrm>
          <a:prstGeom prst="rect">
            <a:avLst/>
          </a:prstGeom>
          <a:blipFill>
            <a:blip r:embed="rId20"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200401" y="1137829"/>
            <a:ext cx="5715000" cy="2729593"/>
          </a:xfrm>
          <a:prstGeom prst="rect">
            <a:avLst/>
          </a:prstGeom>
        </p:spPr>
        <p:txBody>
          <a:bodyPr vert="horz" wrap="square" lIns="0" tIns="13335" rIns="0" bIns="0" rtlCol="0">
            <a:spAutoFit/>
          </a:bodyPr>
          <a:lstStyle/>
          <a:p>
            <a:pPr marL="469900" indent="-457200">
              <a:lnSpc>
                <a:spcPts val="3795"/>
              </a:lnSpc>
              <a:spcBef>
                <a:spcPts val="130"/>
              </a:spcBef>
              <a:buFont typeface="Wingdings"/>
              <a:buChar char=""/>
              <a:tabLst>
                <a:tab pos="469900" algn="l"/>
              </a:tabLst>
            </a:pPr>
            <a:r>
              <a:rPr sz="2400" b="1" dirty="0" smtClean="0">
                <a:latin typeface="Cambria"/>
                <a:cs typeface="Cambria"/>
              </a:rPr>
              <a:t>What </a:t>
            </a:r>
            <a:r>
              <a:rPr sz="2400" b="1" dirty="0">
                <a:latin typeface="Cambria"/>
                <a:cs typeface="Cambria"/>
              </a:rPr>
              <a:t>is</a:t>
            </a:r>
            <a:r>
              <a:rPr sz="2400" b="1" spc="-60" dirty="0">
                <a:latin typeface="Cambria"/>
                <a:cs typeface="Cambria"/>
              </a:rPr>
              <a:t> </a:t>
            </a:r>
            <a:r>
              <a:rPr sz="2400" b="1" spc="-10" dirty="0" smtClean="0">
                <a:latin typeface="Cambria"/>
                <a:cs typeface="Cambria"/>
              </a:rPr>
              <a:t>Administration?</a:t>
            </a:r>
            <a:r>
              <a:rPr lang="en-GB" sz="2400" b="1" spc="-10" dirty="0" smtClean="0">
                <a:latin typeface="Cambria"/>
                <a:cs typeface="Cambria"/>
              </a:rPr>
              <a:t> and School Administration</a:t>
            </a:r>
            <a:endParaRPr sz="2400" dirty="0">
              <a:latin typeface="Cambria"/>
              <a:cs typeface="Cambria"/>
            </a:endParaRPr>
          </a:p>
          <a:p>
            <a:pPr marL="838200" marR="5080" lvl="1" indent="-111760">
              <a:lnSpc>
                <a:spcPts val="3840"/>
              </a:lnSpc>
              <a:spcBef>
                <a:spcPts val="85"/>
              </a:spcBef>
              <a:buFont typeface="Wingdings"/>
              <a:buChar char=""/>
              <a:tabLst>
                <a:tab pos="1184910" algn="l"/>
              </a:tabLst>
            </a:pPr>
            <a:r>
              <a:rPr sz="2400" b="1" spc="-5" dirty="0">
                <a:latin typeface="Cambria"/>
                <a:cs typeface="Cambria"/>
              </a:rPr>
              <a:t>Major </a:t>
            </a:r>
            <a:r>
              <a:rPr sz="2400" b="1" spc="-10" dirty="0">
                <a:latin typeface="Cambria"/>
                <a:cs typeface="Cambria"/>
              </a:rPr>
              <a:t>Functions </a:t>
            </a:r>
            <a:r>
              <a:rPr sz="2400" b="1" spc="-5" dirty="0">
                <a:latin typeface="Cambria"/>
                <a:cs typeface="Cambria"/>
              </a:rPr>
              <a:t>of  </a:t>
            </a:r>
            <a:r>
              <a:rPr sz="2400" b="1" spc="5" dirty="0">
                <a:latin typeface="Cambria"/>
                <a:cs typeface="Cambria"/>
              </a:rPr>
              <a:t>School</a:t>
            </a:r>
            <a:r>
              <a:rPr sz="2400" b="1" spc="-80" dirty="0">
                <a:latin typeface="Cambria"/>
                <a:cs typeface="Cambria"/>
              </a:rPr>
              <a:t> </a:t>
            </a:r>
            <a:r>
              <a:rPr sz="2400" b="1" spc="-10" dirty="0">
                <a:latin typeface="Cambria"/>
                <a:cs typeface="Cambria"/>
              </a:rPr>
              <a:t>Administration</a:t>
            </a:r>
            <a:endParaRPr sz="2400" dirty="0">
              <a:latin typeface="Cambria"/>
              <a:cs typeface="Cambria"/>
            </a:endParaRPr>
          </a:p>
          <a:p>
            <a:pPr marL="1089025" indent="-457834">
              <a:lnSpc>
                <a:spcPts val="2905"/>
              </a:lnSpc>
              <a:buFont typeface="Wingdings"/>
              <a:buChar char=""/>
              <a:tabLst>
                <a:tab pos="1089660" algn="l"/>
              </a:tabLst>
            </a:pPr>
            <a:r>
              <a:rPr sz="2400" b="1" dirty="0">
                <a:latin typeface="Cambria"/>
                <a:cs typeface="Cambria"/>
              </a:rPr>
              <a:t>Principles of</a:t>
            </a:r>
            <a:r>
              <a:rPr sz="2400" b="1" spc="-40" dirty="0">
                <a:latin typeface="Cambria"/>
                <a:cs typeface="Cambria"/>
              </a:rPr>
              <a:t> </a:t>
            </a:r>
            <a:r>
              <a:rPr sz="2400" b="1" dirty="0">
                <a:latin typeface="Cambria"/>
                <a:cs typeface="Cambria"/>
              </a:rPr>
              <a:t>School</a:t>
            </a:r>
            <a:endParaRPr sz="2400" dirty="0">
              <a:latin typeface="Cambria"/>
              <a:cs typeface="Cambria"/>
            </a:endParaRPr>
          </a:p>
          <a:p>
            <a:pPr marL="1498600">
              <a:lnSpc>
                <a:spcPct val="100000"/>
              </a:lnSpc>
            </a:pPr>
            <a:r>
              <a:rPr sz="2400" b="1" spc="-10" dirty="0">
                <a:latin typeface="Cambria"/>
                <a:cs typeface="Cambria"/>
              </a:rPr>
              <a:t>Administration</a:t>
            </a:r>
            <a:endParaRPr sz="2400" dirty="0">
              <a:latin typeface="Cambria"/>
              <a:cs typeface="Cambria"/>
            </a:endParaRPr>
          </a:p>
        </p:txBody>
      </p:sp>
      <p:sp>
        <p:nvSpPr>
          <p:cNvPr id="4" name="object 3"/>
          <p:cNvSpPr txBox="1"/>
          <p:nvPr/>
        </p:nvSpPr>
        <p:spPr>
          <a:xfrm>
            <a:off x="3352801" y="228600"/>
            <a:ext cx="5715000" cy="444352"/>
          </a:xfrm>
          <a:prstGeom prst="rect">
            <a:avLst/>
          </a:prstGeom>
        </p:spPr>
        <p:txBody>
          <a:bodyPr vert="horz" wrap="square" lIns="0" tIns="13335" rIns="0" bIns="0" rtlCol="0">
            <a:spAutoFit/>
          </a:bodyPr>
          <a:lstStyle/>
          <a:p>
            <a:pPr marL="249554">
              <a:lnSpc>
                <a:spcPct val="100000"/>
              </a:lnSpc>
              <a:spcBef>
                <a:spcPts val="105"/>
              </a:spcBef>
            </a:pPr>
            <a:r>
              <a:rPr sz="2800" b="1" spc="-5" dirty="0">
                <a:solidFill>
                  <a:srgbClr val="006FC0"/>
                </a:solidFill>
                <a:latin typeface="Cambria"/>
                <a:cs typeface="Cambria"/>
              </a:rPr>
              <a:t>TOPICS </a:t>
            </a:r>
            <a:r>
              <a:rPr sz="2800" b="1" dirty="0">
                <a:solidFill>
                  <a:srgbClr val="006FC0"/>
                </a:solidFill>
                <a:latin typeface="Cambria"/>
                <a:cs typeface="Cambria"/>
              </a:rPr>
              <a:t>FOR</a:t>
            </a:r>
            <a:r>
              <a:rPr sz="2800" b="1" spc="-65" dirty="0">
                <a:solidFill>
                  <a:srgbClr val="006FC0"/>
                </a:solidFill>
                <a:latin typeface="Cambria"/>
                <a:cs typeface="Cambria"/>
              </a:rPr>
              <a:t> </a:t>
            </a:r>
            <a:r>
              <a:rPr sz="2800" b="1" spc="-5" dirty="0" smtClean="0">
                <a:solidFill>
                  <a:srgbClr val="006FC0"/>
                </a:solidFill>
                <a:latin typeface="Cambria"/>
                <a:cs typeface="Cambria"/>
              </a:rPr>
              <a:t>DISCUSSION</a:t>
            </a:r>
            <a:endParaRPr sz="2400" dirty="0">
              <a:latin typeface="Cambria"/>
              <a:cs typeface="Cambr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455289" y="1675891"/>
            <a:ext cx="5019675" cy="1120820"/>
          </a:xfrm>
          <a:prstGeom prst="rect">
            <a:avLst/>
          </a:prstGeom>
        </p:spPr>
        <p:txBody>
          <a:bodyPr vert="horz" wrap="square" lIns="0" tIns="12700" rIns="0" bIns="0" rtlCol="0">
            <a:spAutoFit/>
          </a:bodyPr>
          <a:lstStyle/>
          <a:p>
            <a:pPr marL="12065" marR="5080" indent="-3810" algn="ctr">
              <a:lnSpc>
                <a:spcPct val="100000"/>
              </a:lnSpc>
              <a:spcBef>
                <a:spcPts val="100"/>
              </a:spcBef>
            </a:pPr>
            <a:r>
              <a:rPr lang="en-GB" spc="-5" dirty="0" smtClean="0">
                <a:solidFill>
                  <a:srgbClr val="006FC0"/>
                </a:solidFill>
                <a:latin typeface="Cambria"/>
                <a:cs typeface="Cambria"/>
              </a:rPr>
              <a:t>Nature of School </a:t>
            </a:r>
            <a:r>
              <a:rPr dirty="0" smtClean="0">
                <a:solidFill>
                  <a:srgbClr val="006FC0"/>
                </a:solidFill>
                <a:latin typeface="Cambria"/>
                <a:cs typeface="Cambria"/>
              </a:rPr>
              <a:t>A</a:t>
            </a:r>
            <a:r>
              <a:rPr lang="en-GB" dirty="0" err="1" smtClean="0">
                <a:solidFill>
                  <a:srgbClr val="006FC0"/>
                </a:solidFill>
                <a:latin typeface="Cambria"/>
                <a:cs typeface="Cambria"/>
              </a:rPr>
              <a:t>dministration</a:t>
            </a:r>
            <a:endParaRPr dirty="0">
              <a:solidFill>
                <a:srgbClr val="006FC0"/>
              </a:solidFill>
              <a:latin typeface="Cambria"/>
              <a:cs typeface="Cambria"/>
            </a:endParaRPr>
          </a:p>
        </p:txBody>
      </p:sp>
    </p:spTree>
    <p:extLst>
      <p:ext uri="{BB962C8B-B14F-4D97-AF65-F5344CB8AC3E}">
        <p14:creationId xmlns:p14="http://schemas.microsoft.com/office/powerpoint/2010/main" val="3254601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7800" y="1295400"/>
            <a:ext cx="6858000" cy="1877437"/>
          </a:xfrm>
          <a:prstGeom prst="rect">
            <a:avLst/>
          </a:prstGeom>
        </p:spPr>
        <p:txBody>
          <a:bodyPr wrap="square">
            <a:spAutoFit/>
          </a:bodyPr>
          <a:lstStyle/>
          <a:p>
            <a:pPr algn="ctr"/>
            <a:r>
              <a:rPr lang="en-US" sz="3200" b="1" dirty="0" smtClean="0">
                <a:solidFill>
                  <a:srgbClr val="C00000"/>
                </a:solidFill>
                <a:latin typeface="Arial" pitchFamily="34" charset="0"/>
                <a:cs typeface="Arial" pitchFamily="34" charset="0"/>
              </a:rPr>
              <a:t>See this link for </a:t>
            </a:r>
          </a:p>
          <a:p>
            <a:r>
              <a:rPr lang="en-GB" sz="2800" dirty="0" smtClean="0">
                <a:latin typeface="Arial" pitchFamily="34" charset="0"/>
                <a:cs typeface="Arial" pitchFamily="34" charset="0"/>
              </a:rPr>
              <a:t>Nature of Educational Administration</a:t>
            </a:r>
          </a:p>
          <a:p>
            <a:r>
              <a:rPr lang="en-GB" sz="2800" dirty="0" smtClean="0">
                <a:latin typeface="Arial" pitchFamily="34" charset="0"/>
                <a:cs typeface="Arial" pitchFamily="34" charset="0"/>
              </a:rPr>
              <a:t>Scope of Educational Administration</a:t>
            </a:r>
          </a:p>
          <a:p>
            <a:r>
              <a:rPr lang="en-GB" sz="2800" dirty="0" smtClean="0">
                <a:latin typeface="Arial" pitchFamily="34" charset="0"/>
                <a:cs typeface="Arial" pitchFamily="34" charset="0"/>
              </a:rPr>
              <a:t>Objectives of Educational Administration</a:t>
            </a:r>
            <a:endParaRPr lang="en-US" sz="2800" dirty="0">
              <a:latin typeface="Arial" pitchFamily="34" charset="0"/>
              <a:cs typeface="Arial" pitchFamily="34" charset="0"/>
            </a:endParaRPr>
          </a:p>
        </p:txBody>
      </p:sp>
      <p:sp>
        <p:nvSpPr>
          <p:cNvPr id="6" name="Rectangle 5"/>
          <p:cNvSpPr/>
          <p:nvPr/>
        </p:nvSpPr>
        <p:spPr>
          <a:xfrm>
            <a:off x="1295400" y="3267670"/>
            <a:ext cx="7620000" cy="923330"/>
          </a:xfrm>
          <a:prstGeom prst="rect">
            <a:avLst/>
          </a:prstGeom>
        </p:spPr>
        <p:txBody>
          <a:bodyPr wrap="square">
            <a:spAutoFit/>
          </a:bodyPr>
          <a:lstStyle/>
          <a:p>
            <a:r>
              <a:rPr lang="en-US" dirty="0" smtClean="0"/>
              <a:t>http://www.yourarticlelibrary.com/educational-management/educational-administration/educational-administration-meaning-nature-and-other-details/63730</a:t>
            </a:r>
            <a:endParaRPr lang="en-US" dirty="0"/>
          </a:p>
        </p:txBody>
      </p:sp>
    </p:spTree>
    <p:extLst>
      <p:ext uri="{BB962C8B-B14F-4D97-AF65-F5344CB8AC3E}">
        <p14:creationId xmlns:p14="http://schemas.microsoft.com/office/powerpoint/2010/main" val="3211753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455289" y="1675891"/>
            <a:ext cx="5019675" cy="1671320"/>
          </a:xfrm>
          <a:prstGeom prst="rect">
            <a:avLst/>
          </a:prstGeom>
        </p:spPr>
        <p:txBody>
          <a:bodyPr vert="horz" wrap="square" lIns="0" tIns="12700" rIns="0" bIns="0" rtlCol="0">
            <a:spAutoFit/>
          </a:bodyPr>
          <a:lstStyle/>
          <a:p>
            <a:pPr marL="12065" marR="5080" indent="-3810" algn="ctr">
              <a:lnSpc>
                <a:spcPct val="100000"/>
              </a:lnSpc>
              <a:spcBef>
                <a:spcPts val="100"/>
              </a:spcBef>
            </a:pPr>
            <a:r>
              <a:rPr spc="-5" dirty="0">
                <a:solidFill>
                  <a:srgbClr val="006FC0"/>
                </a:solidFill>
                <a:latin typeface="Cambria"/>
                <a:cs typeface="Cambria"/>
              </a:rPr>
              <a:t>FUNDAMENTAL  PRINCIPLES OF</a:t>
            </a:r>
            <a:r>
              <a:rPr spc="-25" dirty="0">
                <a:solidFill>
                  <a:srgbClr val="006FC0"/>
                </a:solidFill>
                <a:latin typeface="Cambria"/>
                <a:cs typeface="Cambria"/>
              </a:rPr>
              <a:t> </a:t>
            </a:r>
            <a:r>
              <a:rPr spc="-5" dirty="0">
                <a:solidFill>
                  <a:srgbClr val="006FC0"/>
                </a:solidFill>
                <a:latin typeface="Cambria"/>
                <a:cs typeface="Cambria"/>
              </a:rPr>
              <a:t>SCHOOL  </a:t>
            </a:r>
            <a:r>
              <a:rPr dirty="0">
                <a:solidFill>
                  <a:srgbClr val="006FC0"/>
                </a:solidFill>
                <a:latin typeface="Cambria"/>
                <a:cs typeface="Cambria"/>
              </a:rPr>
              <a:t>ADMINISTRATION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4463" y="1649983"/>
            <a:ext cx="7093584" cy="1977389"/>
          </a:xfrm>
          <a:prstGeom prst="rect">
            <a:avLst/>
          </a:prstGeom>
        </p:spPr>
        <p:txBody>
          <a:bodyPr vert="horz" wrap="square" lIns="0" tIns="13335" rIns="0" bIns="0" rtlCol="0">
            <a:spAutoFit/>
          </a:bodyPr>
          <a:lstStyle/>
          <a:p>
            <a:pPr marL="12700" marR="5080" algn="ctr">
              <a:lnSpc>
                <a:spcPct val="100000"/>
              </a:lnSpc>
              <a:spcBef>
                <a:spcPts val="105"/>
              </a:spcBef>
            </a:pPr>
            <a:r>
              <a:rPr sz="3200" u="heavy" dirty="0">
                <a:solidFill>
                  <a:srgbClr val="000000"/>
                </a:solidFill>
                <a:uFill>
                  <a:solidFill>
                    <a:srgbClr val="000000"/>
                  </a:solidFill>
                </a:uFill>
              </a:rPr>
              <a:t>PRINCIPLE</a:t>
            </a:r>
            <a:r>
              <a:rPr sz="3200" dirty="0">
                <a:solidFill>
                  <a:srgbClr val="000000"/>
                </a:solidFill>
              </a:rPr>
              <a:t> </a:t>
            </a:r>
            <a:r>
              <a:rPr sz="3200" b="0" dirty="0">
                <a:solidFill>
                  <a:srgbClr val="000000"/>
                </a:solidFill>
                <a:latin typeface="Arial"/>
                <a:cs typeface="Arial"/>
              </a:rPr>
              <a:t>– is considered as a law,</a:t>
            </a:r>
            <a:r>
              <a:rPr sz="3200" b="0" spc="-135" dirty="0">
                <a:solidFill>
                  <a:srgbClr val="000000"/>
                </a:solidFill>
                <a:latin typeface="Arial"/>
                <a:cs typeface="Arial"/>
              </a:rPr>
              <a:t> </a:t>
            </a:r>
            <a:r>
              <a:rPr sz="3200" b="0" dirty="0">
                <a:solidFill>
                  <a:srgbClr val="000000"/>
                </a:solidFill>
                <a:latin typeface="Arial"/>
                <a:cs typeface="Arial"/>
              </a:rPr>
              <a:t>a  </a:t>
            </a:r>
            <a:r>
              <a:rPr sz="3200" b="0" spc="-5" dirty="0">
                <a:solidFill>
                  <a:srgbClr val="000000"/>
                </a:solidFill>
                <a:latin typeface="Arial"/>
                <a:cs typeface="Arial"/>
              </a:rPr>
              <a:t>doctrine, </a:t>
            </a:r>
            <a:r>
              <a:rPr sz="3200" b="0" dirty="0">
                <a:solidFill>
                  <a:srgbClr val="000000"/>
                </a:solidFill>
                <a:latin typeface="Arial"/>
                <a:cs typeface="Arial"/>
              </a:rPr>
              <a:t>a </a:t>
            </a:r>
            <a:r>
              <a:rPr sz="3200" b="0" spc="-5" dirty="0">
                <a:solidFill>
                  <a:srgbClr val="000000"/>
                </a:solidFill>
                <a:latin typeface="Arial"/>
                <a:cs typeface="Arial"/>
              </a:rPr>
              <a:t>policy, </a:t>
            </a:r>
            <a:r>
              <a:rPr sz="3200" b="0" dirty="0">
                <a:solidFill>
                  <a:srgbClr val="000000"/>
                </a:solidFill>
                <a:latin typeface="Arial"/>
                <a:cs typeface="Arial"/>
              </a:rPr>
              <a:t>or a </a:t>
            </a:r>
            <a:r>
              <a:rPr sz="3200" b="0" spc="-5" dirty="0">
                <a:solidFill>
                  <a:srgbClr val="000000"/>
                </a:solidFill>
                <a:latin typeface="Arial"/>
                <a:cs typeface="Arial"/>
              </a:rPr>
              <a:t>deep-seated  belief </a:t>
            </a:r>
            <a:r>
              <a:rPr sz="3200" b="0" dirty="0">
                <a:solidFill>
                  <a:srgbClr val="000000"/>
                </a:solidFill>
                <a:latin typeface="Arial"/>
                <a:cs typeface="Arial"/>
              </a:rPr>
              <a:t>which governs the </a:t>
            </a:r>
            <a:r>
              <a:rPr sz="3200" b="0" spc="-5" dirty="0">
                <a:solidFill>
                  <a:srgbClr val="000000"/>
                </a:solidFill>
                <a:latin typeface="Arial"/>
                <a:cs typeface="Arial"/>
              </a:rPr>
              <a:t>conduct </a:t>
            </a:r>
            <a:r>
              <a:rPr sz="3200" b="0" dirty="0">
                <a:solidFill>
                  <a:srgbClr val="000000"/>
                </a:solidFill>
                <a:latin typeface="Arial"/>
                <a:cs typeface="Arial"/>
              </a:rPr>
              <a:t>of  various types </a:t>
            </a:r>
            <a:r>
              <a:rPr sz="3200" b="0" spc="-5" dirty="0">
                <a:solidFill>
                  <a:srgbClr val="000000"/>
                </a:solidFill>
                <a:latin typeface="Arial"/>
                <a:cs typeface="Arial"/>
              </a:rPr>
              <a:t>of human</a:t>
            </a:r>
            <a:r>
              <a:rPr sz="3200" b="0" spc="-60" dirty="0">
                <a:solidFill>
                  <a:srgbClr val="000000"/>
                </a:solidFill>
                <a:latin typeface="Arial"/>
                <a:cs typeface="Arial"/>
              </a:rPr>
              <a:t> </a:t>
            </a:r>
            <a:r>
              <a:rPr sz="3200" b="0" dirty="0">
                <a:solidFill>
                  <a:srgbClr val="000000"/>
                </a:solidFill>
                <a:latin typeface="Arial"/>
                <a:cs typeface="Arial"/>
              </a:rPr>
              <a:t>activities.</a:t>
            </a:r>
            <a:endParaRPr sz="32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17803" y="1288541"/>
            <a:ext cx="6642734" cy="2708910"/>
          </a:xfrm>
          <a:prstGeom prst="rect">
            <a:avLst/>
          </a:prstGeom>
        </p:spPr>
        <p:txBody>
          <a:bodyPr vert="horz" wrap="square" lIns="0" tIns="13335" rIns="0" bIns="0" rtlCol="0">
            <a:spAutoFit/>
          </a:bodyPr>
          <a:lstStyle/>
          <a:p>
            <a:pPr marL="12065" marR="5080" indent="635" algn="ctr">
              <a:lnSpc>
                <a:spcPct val="100000"/>
              </a:lnSpc>
              <a:spcBef>
                <a:spcPts val="105"/>
              </a:spcBef>
            </a:pPr>
            <a:r>
              <a:rPr sz="4400" dirty="0">
                <a:solidFill>
                  <a:srgbClr val="000000"/>
                </a:solidFill>
              </a:rPr>
              <a:t>IMPORTANT USES </a:t>
            </a:r>
            <a:r>
              <a:rPr sz="4400" spc="-10" dirty="0">
                <a:solidFill>
                  <a:srgbClr val="000000"/>
                </a:solidFill>
              </a:rPr>
              <a:t>OF  </a:t>
            </a:r>
            <a:r>
              <a:rPr sz="4400" dirty="0">
                <a:solidFill>
                  <a:srgbClr val="000000"/>
                </a:solidFill>
              </a:rPr>
              <a:t>PRINCIPLES IN</a:t>
            </a:r>
            <a:r>
              <a:rPr sz="4400" spc="-80" dirty="0">
                <a:solidFill>
                  <a:srgbClr val="000000"/>
                </a:solidFill>
              </a:rPr>
              <a:t> </a:t>
            </a:r>
            <a:r>
              <a:rPr sz="4400" dirty="0">
                <a:solidFill>
                  <a:srgbClr val="000000"/>
                </a:solidFill>
              </a:rPr>
              <a:t>SCHOOL  ADMINISTRATION AND  SUPERVISION</a:t>
            </a:r>
            <a:endParaRPr sz="4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8385" y="1620977"/>
            <a:ext cx="7656830" cy="1490345"/>
          </a:xfrm>
          <a:prstGeom prst="rect">
            <a:avLst/>
          </a:prstGeom>
        </p:spPr>
        <p:txBody>
          <a:bodyPr vert="horz" wrap="square" lIns="0" tIns="13335" rIns="0" bIns="0" rtlCol="0">
            <a:spAutoFit/>
          </a:bodyPr>
          <a:lstStyle/>
          <a:p>
            <a:pPr marL="12700" marR="5080" indent="506095">
              <a:lnSpc>
                <a:spcPct val="100000"/>
              </a:lnSpc>
              <a:spcBef>
                <a:spcPts val="105"/>
              </a:spcBef>
            </a:pPr>
            <a:r>
              <a:rPr sz="3200" b="0" dirty="0">
                <a:solidFill>
                  <a:srgbClr val="000000"/>
                </a:solidFill>
                <a:latin typeface="Arial"/>
                <a:cs typeface="Arial"/>
              </a:rPr>
              <a:t>1. </a:t>
            </a:r>
            <a:r>
              <a:rPr sz="3200" b="0" spc="-5" dirty="0">
                <a:solidFill>
                  <a:srgbClr val="000000"/>
                </a:solidFill>
                <a:latin typeface="Arial"/>
                <a:cs typeface="Arial"/>
              </a:rPr>
              <a:t>Principles </a:t>
            </a:r>
            <a:r>
              <a:rPr sz="3200" b="0" dirty="0">
                <a:solidFill>
                  <a:srgbClr val="000000"/>
                </a:solidFill>
                <a:latin typeface="Arial"/>
                <a:cs typeface="Arial"/>
              </a:rPr>
              <a:t>are </a:t>
            </a:r>
            <a:r>
              <a:rPr sz="3200" b="0" spc="-5" dirty="0">
                <a:solidFill>
                  <a:srgbClr val="000000"/>
                </a:solidFill>
                <a:latin typeface="Arial"/>
                <a:cs typeface="Arial"/>
              </a:rPr>
              <a:t>means </a:t>
            </a:r>
            <a:r>
              <a:rPr sz="3200" b="0" dirty="0">
                <a:solidFill>
                  <a:srgbClr val="000000"/>
                </a:solidFill>
                <a:latin typeface="Arial"/>
                <a:cs typeface="Arial"/>
              </a:rPr>
              <a:t>by which </a:t>
            </a:r>
            <a:r>
              <a:rPr sz="3200" b="0" spc="-5" dirty="0">
                <a:solidFill>
                  <a:srgbClr val="000000"/>
                </a:solidFill>
                <a:latin typeface="Arial"/>
                <a:cs typeface="Arial"/>
              </a:rPr>
              <a:t>the  </a:t>
            </a:r>
            <a:r>
              <a:rPr sz="3200" b="0" dirty="0">
                <a:solidFill>
                  <a:srgbClr val="000000"/>
                </a:solidFill>
                <a:latin typeface="Arial"/>
                <a:cs typeface="Arial"/>
              </a:rPr>
              <a:t>administrator and supervisor proceed</a:t>
            </a:r>
            <a:r>
              <a:rPr sz="3200" b="0" spc="-145" dirty="0">
                <a:solidFill>
                  <a:srgbClr val="000000"/>
                </a:solidFill>
                <a:latin typeface="Arial"/>
                <a:cs typeface="Arial"/>
              </a:rPr>
              <a:t> </a:t>
            </a:r>
            <a:r>
              <a:rPr sz="3200" b="0" dirty="0">
                <a:solidFill>
                  <a:srgbClr val="000000"/>
                </a:solidFill>
                <a:latin typeface="Arial"/>
                <a:cs typeface="Arial"/>
              </a:rPr>
              <a:t>from</a:t>
            </a:r>
            <a:endParaRPr sz="3200">
              <a:latin typeface="Arial"/>
              <a:cs typeface="Arial"/>
            </a:endParaRPr>
          </a:p>
          <a:p>
            <a:pPr marL="1646555">
              <a:lnSpc>
                <a:spcPct val="100000"/>
              </a:lnSpc>
              <a:spcBef>
                <a:spcPts val="5"/>
              </a:spcBef>
            </a:pPr>
            <a:r>
              <a:rPr sz="3200" b="0" spc="-5" dirty="0">
                <a:solidFill>
                  <a:srgbClr val="000000"/>
                </a:solidFill>
                <a:latin typeface="Arial"/>
                <a:cs typeface="Arial"/>
              </a:rPr>
              <a:t>one situation </a:t>
            </a:r>
            <a:r>
              <a:rPr sz="3200" b="0" dirty="0">
                <a:solidFill>
                  <a:srgbClr val="000000"/>
                </a:solidFill>
                <a:latin typeface="Arial"/>
                <a:cs typeface="Arial"/>
              </a:rPr>
              <a:t>to</a:t>
            </a:r>
            <a:r>
              <a:rPr sz="3200" b="0" spc="-30" dirty="0">
                <a:solidFill>
                  <a:srgbClr val="000000"/>
                </a:solidFill>
                <a:latin typeface="Arial"/>
                <a:cs typeface="Arial"/>
              </a:rPr>
              <a:t> </a:t>
            </a:r>
            <a:r>
              <a:rPr sz="3200" b="0" spc="-5" dirty="0">
                <a:solidFill>
                  <a:srgbClr val="000000"/>
                </a:solidFill>
                <a:latin typeface="Arial"/>
                <a:cs typeface="Arial"/>
              </a:rPr>
              <a:t>another.</a:t>
            </a:r>
            <a:endParaRPr sz="32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1362" y="1620977"/>
            <a:ext cx="7562215" cy="1002665"/>
          </a:xfrm>
          <a:prstGeom prst="rect">
            <a:avLst/>
          </a:prstGeom>
        </p:spPr>
        <p:txBody>
          <a:bodyPr vert="horz" wrap="square" lIns="0" tIns="13335" rIns="0" bIns="0" rtlCol="0">
            <a:spAutoFit/>
          </a:bodyPr>
          <a:lstStyle/>
          <a:p>
            <a:pPr marL="1398905" marR="5080" indent="-1386840">
              <a:lnSpc>
                <a:spcPct val="100000"/>
              </a:lnSpc>
              <a:spcBef>
                <a:spcPts val="105"/>
              </a:spcBef>
            </a:pPr>
            <a:r>
              <a:rPr sz="3200" b="0" dirty="0">
                <a:solidFill>
                  <a:srgbClr val="000000"/>
                </a:solidFill>
                <a:latin typeface="Arial"/>
                <a:cs typeface="Arial"/>
              </a:rPr>
              <a:t>2. </a:t>
            </a:r>
            <a:r>
              <a:rPr sz="3200" b="0" spc="-5" dirty="0">
                <a:solidFill>
                  <a:srgbClr val="000000"/>
                </a:solidFill>
                <a:latin typeface="Arial"/>
                <a:cs typeface="Arial"/>
              </a:rPr>
              <a:t>Principles </a:t>
            </a:r>
            <a:r>
              <a:rPr sz="3200" b="0" dirty="0">
                <a:solidFill>
                  <a:srgbClr val="000000"/>
                </a:solidFill>
                <a:latin typeface="Arial"/>
                <a:cs typeface="Arial"/>
              </a:rPr>
              <a:t>are </a:t>
            </a:r>
            <a:r>
              <a:rPr sz="3200" b="0" spc="-5" dirty="0">
                <a:solidFill>
                  <a:srgbClr val="000000"/>
                </a:solidFill>
                <a:latin typeface="Arial"/>
                <a:cs typeface="Arial"/>
              </a:rPr>
              <a:t>instrumental </a:t>
            </a:r>
            <a:r>
              <a:rPr sz="3200" b="0" dirty="0">
                <a:solidFill>
                  <a:srgbClr val="000000"/>
                </a:solidFill>
                <a:latin typeface="Arial"/>
                <a:cs typeface="Arial"/>
              </a:rPr>
              <a:t>in</a:t>
            </a:r>
            <a:r>
              <a:rPr sz="3200" b="0" spc="-75" dirty="0">
                <a:solidFill>
                  <a:srgbClr val="000000"/>
                </a:solidFill>
                <a:latin typeface="Arial"/>
                <a:cs typeface="Arial"/>
              </a:rPr>
              <a:t> </a:t>
            </a:r>
            <a:r>
              <a:rPr sz="3200" b="0" dirty="0">
                <a:solidFill>
                  <a:srgbClr val="000000"/>
                </a:solidFill>
                <a:latin typeface="Arial"/>
                <a:cs typeface="Arial"/>
              </a:rPr>
              <a:t>improving  </a:t>
            </a:r>
            <a:r>
              <a:rPr sz="3200" b="0" spc="-5" dirty="0">
                <a:solidFill>
                  <a:srgbClr val="000000"/>
                </a:solidFill>
                <a:latin typeface="Arial"/>
                <a:cs typeface="Arial"/>
              </a:rPr>
              <a:t>teaching-learning</a:t>
            </a:r>
            <a:r>
              <a:rPr sz="3200" b="0" spc="-25" dirty="0">
                <a:solidFill>
                  <a:srgbClr val="000000"/>
                </a:solidFill>
                <a:latin typeface="Arial"/>
                <a:cs typeface="Arial"/>
              </a:rPr>
              <a:t> </a:t>
            </a:r>
            <a:r>
              <a:rPr sz="3200" b="0" dirty="0">
                <a:solidFill>
                  <a:srgbClr val="000000"/>
                </a:solidFill>
                <a:latin typeface="Arial"/>
                <a:cs typeface="Arial"/>
              </a:rPr>
              <a:t>process.</a:t>
            </a:r>
            <a:endParaRPr sz="32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4169" y="1620977"/>
            <a:ext cx="8065134" cy="1490345"/>
          </a:xfrm>
          <a:prstGeom prst="rect">
            <a:avLst/>
          </a:prstGeom>
        </p:spPr>
        <p:txBody>
          <a:bodyPr vert="horz" wrap="square" lIns="0" tIns="13335" rIns="0" bIns="0" rtlCol="0">
            <a:spAutoFit/>
          </a:bodyPr>
          <a:lstStyle/>
          <a:p>
            <a:pPr marL="104139" marR="5080" indent="-92075">
              <a:lnSpc>
                <a:spcPct val="100000"/>
              </a:lnSpc>
              <a:spcBef>
                <a:spcPts val="105"/>
              </a:spcBef>
            </a:pPr>
            <a:r>
              <a:rPr sz="3200" b="0" dirty="0">
                <a:solidFill>
                  <a:srgbClr val="000000"/>
                </a:solidFill>
                <a:latin typeface="Arial"/>
                <a:cs typeface="Arial"/>
              </a:rPr>
              <a:t>3. Principles make for enormous </a:t>
            </a:r>
            <a:r>
              <a:rPr sz="3200" b="0" spc="-5" dirty="0">
                <a:solidFill>
                  <a:srgbClr val="000000"/>
                </a:solidFill>
                <a:latin typeface="Arial"/>
                <a:cs typeface="Arial"/>
              </a:rPr>
              <a:t>economy</a:t>
            </a:r>
            <a:r>
              <a:rPr sz="3200" b="0" spc="-110" dirty="0">
                <a:solidFill>
                  <a:srgbClr val="000000"/>
                </a:solidFill>
                <a:latin typeface="Arial"/>
                <a:cs typeface="Arial"/>
              </a:rPr>
              <a:t> </a:t>
            </a:r>
            <a:r>
              <a:rPr sz="3200" b="0" dirty="0">
                <a:solidFill>
                  <a:srgbClr val="000000"/>
                </a:solidFill>
                <a:latin typeface="Arial"/>
                <a:cs typeface="Arial"/>
              </a:rPr>
              <a:t>of  </a:t>
            </a:r>
            <a:r>
              <a:rPr sz="3200" b="0" spc="-5" dirty="0">
                <a:solidFill>
                  <a:srgbClr val="000000"/>
                </a:solidFill>
                <a:latin typeface="Arial"/>
                <a:cs typeface="Arial"/>
              </a:rPr>
              <a:t>time and </a:t>
            </a:r>
            <a:r>
              <a:rPr sz="3200" b="0" dirty="0">
                <a:solidFill>
                  <a:srgbClr val="000000"/>
                </a:solidFill>
                <a:latin typeface="Arial"/>
                <a:cs typeface="Arial"/>
              </a:rPr>
              <a:t>effort in choosing </a:t>
            </a:r>
            <a:r>
              <a:rPr sz="3200" b="0" spc="-5" dirty="0">
                <a:solidFill>
                  <a:srgbClr val="000000"/>
                </a:solidFill>
                <a:latin typeface="Arial"/>
                <a:cs typeface="Arial"/>
              </a:rPr>
              <a:t>techniques </a:t>
            </a:r>
            <a:r>
              <a:rPr sz="3200" b="0" dirty="0">
                <a:solidFill>
                  <a:srgbClr val="000000"/>
                </a:solidFill>
                <a:latin typeface="Arial"/>
                <a:cs typeface="Arial"/>
              </a:rPr>
              <a:t>to</a:t>
            </a:r>
            <a:r>
              <a:rPr sz="3200" b="0" spc="-125" dirty="0">
                <a:solidFill>
                  <a:srgbClr val="000000"/>
                </a:solidFill>
                <a:latin typeface="Arial"/>
                <a:cs typeface="Arial"/>
              </a:rPr>
              <a:t> </a:t>
            </a:r>
            <a:r>
              <a:rPr sz="3200" b="0" dirty="0">
                <a:solidFill>
                  <a:srgbClr val="000000"/>
                </a:solidFill>
                <a:latin typeface="Arial"/>
                <a:cs typeface="Arial"/>
              </a:rPr>
              <a:t>be</a:t>
            </a:r>
            <a:endParaRPr sz="3200">
              <a:latin typeface="Arial"/>
              <a:cs typeface="Arial"/>
            </a:endParaRPr>
          </a:p>
          <a:p>
            <a:pPr marL="3530600">
              <a:lnSpc>
                <a:spcPct val="100000"/>
              </a:lnSpc>
              <a:spcBef>
                <a:spcPts val="5"/>
              </a:spcBef>
            </a:pPr>
            <a:r>
              <a:rPr sz="3200" b="0" spc="-5" dirty="0">
                <a:solidFill>
                  <a:srgbClr val="000000"/>
                </a:solidFill>
                <a:latin typeface="Arial"/>
                <a:cs typeface="Arial"/>
              </a:rPr>
              <a:t>used.</a:t>
            </a:r>
            <a:endParaRPr sz="32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7029" y="1620977"/>
            <a:ext cx="8019415" cy="1978025"/>
          </a:xfrm>
          <a:prstGeom prst="rect">
            <a:avLst/>
          </a:prstGeom>
        </p:spPr>
        <p:txBody>
          <a:bodyPr vert="horz" wrap="square" lIns="0" tIns="13335" rIns="0" bIns="0" rtlCol="0">
            <a:spAutoFit/>
          </a:bodyPr>
          <a:lstStyle/>
          <a:p>
            <a:pPr marL="12700" marR="5080" indent="800100">
              <a:lnSpc>
                <a:spcPct val="100000"/>
              </a:lnSpc>
              <a:spcBef>
                <a:spcPts val="105"/>
              </a:spcBef>
            </a:pPr>
            <a:r>
              <a:rPr sz="3200" b="0" dirty="0">
                <a:solidFill>
                  <a:srgbClr val="000000"/>
                </a:solidFill>
                <a:latin typeface="Arial"/>
                <a:cs typeface="Arial"/>
              </a:rPr>
              <a:t>4. </a:t>
            </a:r>
            <a:r>
              <a:rPr sz="3200" b="0" spc="-5" dirty="0">
                <a:solidFill>
                  <a:srgbClr val="000000"/>
                </a:solidFill>
                <a:latin typeface="Arial"/>
                <a:cs typeface="Arial"/>
              </a:rPr>
              <a:t>Principles aid </a:t>
            </a:r>
            <a:r>
              <a:rPr sz="3200" b="0" dirty="0">
                <a:solidFill>
                  <a:srgbClr val="000000"/>
                </a:solidFill>
                <a:latin typeface="Arial"/>
                <a:cs typeface="Arial"/>
              </a:rPr>
              <a:t>in </a:t>
            </a:r>
            <a:r>
              <a:rPr sz="3200" b="0" spc="-5" dirty="0">
                <a:solidFill>
                  <a:srgbClr val="000000"/>
                </a:solidFill>
                <a:latin typeface="Arial"/>
                <a:cs typeface="Arial"/>
              </a:rPr>
              <a:t>the evaluation </a:t>
            </a:r>
            <a:r>
              <a:rPr sz="3200" b="0" dirty="0">
                <a:solidFill>
                  <a:srgbClr val="000000"/>
                </a:solidFill>
                <a:latin typeface="Arial"/>
                <a:cs typeface="Arial"/>
              </a:rPr>
              <a:t>of  </a:t>
            </a:r>
            <a:r>
              <a:rPr sz="3200" b="0" spc="-5" dirty="0">
                <a:solidFill>
                  <a:srgbClr val="000000"/>
                </a:solidFill>
                <a:latin typeface="Arial"/>
                <a:cs typeface="Arial"/>
              </a:rPr>
              <a:t>techniques, </a:t>
            </a:r>
            <a:r>
              <a:rPr sz="3200" b="0" dirty="0">
                <a:solidFill>
                  <a:srgbClr val="000000"/>
                </a:solidFill>
                <a:latin typeface="Arial"/>
                <a:cs typeface="Arial"/>
              </a:rPr>
              <a:t>for </a:t>
            </a:r>
            <a:r>
              <a:rPr sz="3200" b="0" spc="-5" dirty="0">
                <a:solidFill>
                  <a:srgbClr val="000000"/>
                </a:solidFill>
                <a:latin typeface="Arial"/>
                <a:cs typeface="Arial"/>
              </a:rPr>
              <a:t>they furnish </a:t>
            </a:r>
            <a:r>
              <a:rPr sz="3200" b="0" dirty="0">
                <a:solidFill>
                  <a:srgbClr val="000000"/>
                </a:solidFill>
                <a:latin typeface="Arial"/>
                <a:cs typeface="Arial"/>
              </a:rPr>
              <a:t>a </a:t>
            </a:r>
            <a:r>
              <a:rPr sz="3200" b="0" spc="-5" dirty="0">
                <a:solidFill>
                  <a:srgbClr val="000000"/>
                </a:solidFill>
                <a:latin typeface="Arial"/>
                <a:cs typeface="Arial"/>
              </a:rPr>
              <a:t>broader basis  </a:t>
            </a:r>
            <a:r>
              <a:rPr sz="3200" b="0" dirty="0">
                <a:solidFill>
                  <a:srgbClr val="000000"/>
                </a:solidFill>
                <a:latin typeface="Arial"/>
                <a:cs typeface="Arial"/>
              </a:rPr>
              <a:t>by </a:t>
            </a:r>
            <a:r>
              <a:rPr sz="3200" b="0" spc="-5" dirty="0">
                <a:solidFill>
                  <a:srgbClr val="000000"/>
                </a:solidFill>
                <a:latin typeface="Arial"/>
                <a:cs typeface="Arial"/>
              </a:rPr>
              <a:t>which </a:t>
            </a:r>
            <a:r>
              <a:rPr sz="3200" b="0" spc="-10" dirty="0">
                <a:solidFill>
                  <a:srgbClr val="000000"/>
                </a:solidFill>
                <a:latin typeface="Arial"/>
                <a:cs typeface="Arial"/>
              </a:rPr>
              <a:t>to </a:t>
            </a:r>
            <a:r>
              <a:rPr sz="3200" b="0" spc="-5" dirty="0">
                <a:solidFill>
                  <a:srgbClr val="000000"/>
                </a:solidFill>
                <a:latin typeface="Arial"/>
                <a:cs typeface="Arial"/>
              </a:rPr>
              <a:t>judge </a:t>
            </a:r>
            <a:r>
              <a:rPr sz="3200" b="0" dirty="0">
                <a:solidFill>
                  <a:srgbClr val="000000"/>
                </a:solidFill>
                <a:latin typeface="Arial"/>
                <a:cs typeface="Arial"/>
              </a:rPr>
              <a:t>the techniques used in</a:t>
            </a:r>
            <a:r>
              <a:rPr sz="3200" b="0" spc="-70" dirty="0">
                <a:solidFill>
                  <a:srgbClr val="000000"/>
                </a:solidFill>
                <a:latin typeface="Arial"/>
                <a:cs typeface="Arial"/>
              </a:rPr>
              <a:t> </a:t>
            </a:r>
            <a:r>
              <a:rPr sz="3200" b="0" dirty="0">
                <a:solidFill>
                  <a:srgbClr val="000000"/>
                </a:solidFill>
                <a:latin typeface="Arial"/>
                <a:cs typeface="Arial"/>
              </a:rPr>
              <a:t>the</a:t>
            </a:r>
            <a:endParaRPr sz="3200">
              <a:latin typeface="Arial"/>
              <a:cs typeface="Arial"/>
            </a:endParaRPr>
          </a:p>
          <a:p>
            <a:pPr marL="562610">
              <a:lnSpc>
                <a:spcPct val="100000"/>
              </a:lnSpc>
              <a:spcBef>
                <a:spcPts val="5"/>
              </a:spcBef>
            </a:pPr>
            <a:r>
              <a:rPr sz="3200" b="0" dirty="0">
                <a:solidFill>
                  <a:srgbClr val="000000"/>
                </a:solidFill>
                <a:latin typeface="Arial"/>
                <a:cs typeface="Arial"/>
              </a:rPr>
              <a:t>school </a:t>
            </a:r>
            <a:r>
              <a:rPr sz="3200" b="0" spc="-5" dirty="0">
                <a:solidFill>
                  <a:srgbClr val="000000"/>
                </a:solidFill>
                <a:latin typeface="Arial"/>
                <a:cs typeface="Arial"/>
              </a:rPr>
              <a:t>administration and</a:t>
            </a:r>
            <a:r>
              <a:rPr sz="3200" b="0" spc="-45" dirty="0">
                <a:solidFill>
                  <a:srgbClr val="000000"/>
                </a:solidFill>
                <a:latin typeface="Arial"/>
                <a:cs typeface="Arial"/>
              </a:rPr>
              <a:t> </a:t>
            </a:r>
            <a:r>
              <a:rPr sz="3200" b="0" spc="-5" dirty="0">
                <a:solidFill>
                  <a:srgbClr val="000000"/>
                </a:solidFill>
                <a:latin typeface="Arial"/>
                <a:cs typeface="Arial"/>
              </a:rPr>
              <a:t>supervision.</a:t>
            </a:r>
            <a:endParaRPr sz="32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2030" y="1620977"/>
            <a:ext cx="7541895" cy="1490345"/>
          </a:xfrm>
          <a:prstGeom prst="rect">
            <a:avLst/>
          </a:prstGeom>
        </p:spPr>
        <p:txBody>
          <a:bodyPr vert="horz" wrap="square" lIns="0" tIns="13335" rIns="0" bIns="0" rtlCol="0">
            <a:spAutoFit/>
          </a:bodyPr>
          <a:lstStyle/>
          <a:p>
            <a:pPr marL="12700" marR="5080" indent="362585">
              <a:lnSpc>
                <a:spcPct val="100000"/>
              </a:lnSpc>
              <a:spcBef>
                <a:spcPts val="105"/>
              </a:spcBef>
              <a:tabLst>
                <a:tab pos="939800" algn="l"/>
              </a:tabLst>
            </a:pPr>
            <a:r>
              <a:rPr sz="3200" b="0" dirty="0">
                <a:solidFill>
                  <a:srgbClr val="000000"/>
                </a:solidFill>
                <a:latin typeface="Arial"/>
                <a:cs typeface="Arial"/>
              </a:rPr>
              <a:t>5.	</a:t>
            </a:r>
            <a:r>
              <a:rPr sz="3200" b="0" spc="-5" dirty="0">
                <a:solidFill>
                  <a:srgbClr val="000000"/>
                </a:solidFill>
                <a:latin typeface="Arial"/>
                <a:cs typeface="Arial"/>
              </a:rPr>
              <a:t>Principles </a:t>
            </a:r>
            <a:r>
              <a:rPr sz="3200" b="0" dirty="0">
                <a:solidFill>
                  <a:srgbClr val="000000"/>
                </a:solidFill>
                <a:latin typeface="Arial"/>
                <a:cs typeface="Arial"/>
              </a:rPr>
              <a:t>are used to </a:t>
            </a:r>
            <a:r>
              <a:rPr sz="3200" b="0" spc="-5" dirty="0">
                <a:solidFill>
                  <a:srgbClr val="000000"/>
                </a:solidFill>
                <a:latin typeface="Arial"/>
                <a:cs typeface="Arial"/>
              </a:rPr>
              <a:t>evaluate the  </a:t>
            </a:r>
            <a:r>
              <a:rPr sz="3200" b="0" dirty="0">
                <a:solidFill>
                  <a:srgbClr val="000000"/>
                </a:solidFill>
                <a:latin typeface="Arial"/>
                <a:cs typeface="Arial"/>
              </a:rPr>
              <a:t>success of </a:t>
            </a:r>
            <a:r>
              <a:rPr sz="3200" b="0" spc="-5" dirty="0">
                <a:solidFill>
                  <a:srgbClr val="000000"/>
                </a:solidFill>
                <a:latin typeface="Arial"/>
                <a:cs typeface="Arial"/>
              </a:rPr>
              <a:t>administrative and</a:t>
            </a:r>
            <a:r>
              <a:rPr sz="3200" b="0" spc="-75" dirty="0">
                <a:solidFill>
                  <a:srgbClr val="000000"/>
                </a:solidFill>
                <a:latin typeface="Arial"/>
                <a:cs typeface="Arial"/>
              </a:rPr>
              <a:t> </a:t>
            </a:r>
            <a:r>
              <a:rPr sz="3200" b="0" dirty="0">
                <a:solidFill>
                  <a:srgbClr val="000000"/>
                </a:solidFill>
                <a:latin typeface="Arial"/>
                <a:cs typeface="Arial"/>
              </a:rPr>
              <a:t>supervisory</a:t>
            </a:r>
            <a:endParaRPr sz="3200">
              <a:latin typeface="Arial"/>
              <a:cs typeface="Arial"/>
            </a:endParaRPr>
          </a:p>
          <a:p>
            <a:pPr marL="2854960">
              <a:lnSpc>
                <a:spcPct val="100000"/>
              </a:lnSpc>
              <a:spcBef>
                <a:spcPts val="5"/>
              </a:spcBef>
            </a:pPr>
            <a:r>
              <a:rPr sz="3200" b="0" spc="-5" dirty="0">
                <a:solidFill>
                  <a:srgbClr val="000000"/>
                </a:solidFill>
                <a:latin typeface="Arial"/>
                <a:cs typeface="Arial"/>
              </a:rPr>
              <a:t>programs.</a:t>
            </a:r>
            <a:endParaRPr sz="32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56666" y="479380"/>
            <a:ext cx="7520534" cy="1120820"/>
          </a:xfrm>
          <a:prstGeom prst="rect">
            <a:avLst/>
          </a:prstGeom>
        </p:spPr>
        <p:txBody>
          <a:bodyPr vert="horz" wrap="square" lIns="0" tIns="12700" rIns="0" bIns="0" rtlCol="0">
            <a:spAutoFit/>
          </a:bodyPr>
          <a:lstStyle/>
          <a:p>
            <a:pPr marL="12700" algn="ctr">
              <a:lnSpc>
                <a:spcPct val="100000"/>
              </a:lnSpc>
              <a:spcBef>
                <a:spcPts val="100"/>
              </a:spcBef>
            </a:pPr>
            <a:r>
              <a:rPr lang="en-GB" sz="3600" b="1" spc="-5" dirty="0" smtClean="0">
                <a:solidFill>
                  <a:srgbClr val="7030A0"/>
                </a:solidFill>
                <a:latin typeface="Times New Roman" pitchFamily="18" charset="0"/>
                <a:cs typeface="Times New Roman" pitchFamily="18" charset="0"/>
              </a:rPr>
              <a:t>Meanings and definition of Administration</a:t>
            </a:r>
            <a:endParaRPr sz="3600" b="1" dirty="0">
              <a:solidFill>
                <a:srgbClr val="7030A0"/>
              </a:solidFill>
              <a:latin typeface="Times New Roman" pitchFamily="18" charset="0"/>
              <a:cs typeface="Times New Roman" pitchFamily="18" charset="0"/>
            </a:endParaRPr>
          </a:p>
        </p:txBody>
      </p:sp>
      <p:sp>
        <p:nvSpPr>
          <p:cNvPr id="4" name="object 4"/>
          <p:cNvSpPr txBox="1">
            <a:spLocks noGrp="1"/>
          </p:cNvSpPr>
          <p:nvPr>
            <p:ph type="title"/>
          </p:nvPr>
        </p:nvSpPr>
        <p:spPr>
          <a:xfrm>
            <a:off x="990600" y="1600200"/>
            <a:ext cx="7772400" cy="4645374"/>
          </a:xfrm>
          <a:prstGeom prst="rect">
            <a:avLst/>
          </a:prstGeom>
        </p:spPr>
        <p:txBody>
          <a:bodyPr vert="horz" wrap="square" lIns="0" tIns="12700" rIns="0" bIns="0" rtlCol="0">
            <a:spAutoFit/>
          </a:bodyPr>
          <a:lstStyle/>
          <a:p>
            <a:pPr marL="757555" marR="5080" indent="-745490" algn="l">
              <a:lnSpc>
                <a:spcPct val="105600"/>
              </a:lnSpc>
              <a:spcBef>
                <a:spcPts val="100"/>
              </a:spcBef>
              <a:tabLst>
                <a:tab pos="2543810" algn="l"/>
                <a:tab pos="4401185" algn="l"/>
              </a:tabLst>
            </a:pPr>
            <a:r>
              <a:rPr lang="en-GB" sz="3200" b="0" dirty="0" smtClean="0">
                <a:solidFill>
                  <a:srgbClr val="000000"/>
                </a:solidFill>
                <a:latin typeface="Cambria"/>
                <a:cs typeface="Cambria"/>
              </a:rPr>
              <a:t>	</a:t>
            </a:r>
            <a:r>
              <a:rPr lang="en-GB" sz="2800" b="0" dirty="0">
                <a:solidFill>
                  <a:schemeClr val="tx1"/>
                </a:solidFill>
                <a:latin typeface="Times New Roman" pitchFamily="18" charset="0"/>
                <a:cs typeface="Times New Roman" pitchFamily="18" charset="0"/>
              </a:rPr>
              <a:t>The word “</a:t>
            </a:r>
            <a:r>
              <a:rPr lang="en-GB" sz="2800" b="0" dirty="0" smtClean="0">
                <a:solidFill>
                  <a:schemeClr val="tx1"/>
                </a:solidFill>
                <a:latin typeface="Times New Roman" pitchFamily="18" charset="0"/>
                <a:cs typeface="Times New Roman" pitchFamily="18" charset="0"/>
              </a:rPr>
              <a:t>administration” </a:t>
            </a:r>
            <a:r>
              <a:rPr lang="en-GB" sz="2800" b="0" dirty="0">
                <a:solidFill>
                  <a:schemeClr val="tx1"/>
                </a:solidFill>
                <a:latin typeface="Times New Roman" pitchFamily="18" charset="0"/>
                <a:cs typeface="Times New Roman" pitchFamily="18" charset="0"/>
              </a:rPr>
              <a:t>is derived from Latin word </a:t>
            </a:r>
            <a:r>
              <a:rPr lang="en-GB" sz="2800" b="0" dirty="0" smtClean="0">
                <a:solidFill>
                  <a:schemeClr val="tx1"/>
                </a:solidFill>
                <a:latin typeface="Times New Roman" pitchFamily="18" charset="0"/>
                <a:cs typeface="Times New Roman" pitchFamily="18" charset="0"/>
              </a:rPr>
              <a:t>“minister”, </a:t>
            </a:r>
            <a:r>
              <a:rPr lang="en-GB" sz="2800" b="0" dirty="0">
                <a:solidFill>
                  <a:schemeClr val="tx1"/>
                </a:solidFill>
                <a:latin typeface="Times New Roman" pitchFamily="18" charset="0"/>
                <a:cs typeface="Times New Roman" pitchFamily="18" charset="0"/>
              </a:rPr>
              <a:t>means </a:t>
            </a:r>
            <a:r>
              <a:rPr lang="en-GB" sz="2800" b="0" dirty="0" smtClean="0">
                <a:solidFill>
                  <a:schemeClr val="tx1"/>
                </a:solidFill>
                <a:latin typeface="Times New Roman" pitchFamily="18" charset="0"/>
                <a:cs typeface="Times New Roman" pitchFamily="18" charset="0"/>
              </a:rPr>
              <a:t>service </a:t>
            </a:r>
            <a:r>
              <a:rPr lang="en-GB" sz="2800" b="0" dirty="0">
                <a:solidFill>
                  <a:schemeClr val="tx1"/>
                </a:solidFill>
                <a:latin typeface="Times New Roman" pitchFamily="18" charset="0"/>
                <a:cs typeface="Times New Roman" pitchFamily="18" charset="0"/>
              </a:rPr>
              <a:t>rendered to others for their </a:t>
            </a:r>
            <a:r>
              <a:rPr lang="en-GB" sz="2800" b="0" dirty="0" smtClean="0">
                <a:solidFill>
                  <a:schemeClr val="tx1"/>
                </a:solidFill>
                <a:latin typeface="Times New Roman" pitchFamily="18" charset="0"/>
                <a:cs typeface="Times New Roman" pitchFamily="18" charset="0"/>
              </a:rPr>
              <a:t>welfare, to </a:t>
            </a:r>
            <a:r>
              <a:rPr lang="en-GB" sz="2800" b="0" dirty="0">
                <a:solidFill>
                  <a:schemeClr val="tx1"/>
                </a:solidFill>
                <a:latin typeface="Times New Roman" pitchFamily="18" charset="0"/>
                <a:cs typeface="Times New Roman" pitchFamily="18" charset="0"/>
              </a:rPr>
              <a:t>care for or to look after people to manage affairs. </a:t>
            </a:r>
            <a:r>
              <a:rPr lang="en-GB" sz="2800" b="0" dirty="0" smtClean="0">
                <a:solidFill>
                  <a:schemeClr val="tx1"/>
                </a:solidFill>
                <a:latin typeface="Times New Roman" pitchFamily="18" charset="0"/>
                <a:cs typeface="Times New Roman" pitchFamily="18" charset="0"/>
              </a:rPr>
              <a:t/>
            </a:r>
            <a:br>
              <a:rPr lang="en-GB" sz="2800" b="0" dirty="0" smtClean="0">
                <a:solidFill>
                  <a:schemeClr val="tx1"/>
                </a:solidFill>
                <a:latin typeface="Times New Roman" pitchFamily="18" charset="0"/>
                <a:cs typeface="Times New Roman" pitchFamily="18" charset="0"/>
              </a:rPr>
            </a:br>
            <a:r>
              <a:rPr lang="en-GB" sz="2800" b="0" dirty="0" smtClean="0">
                <a:solidFill>
                  <a:schemeClr val="tx1"/>
                </a:solidFill>
                <a:latin typeface="Times New Roman" pitchFamily="18" charset="0"/>
                <a:cs typeface="Times New Roman" pitchFamily="18" charset="0"/>
              </a:rPr>
              <a:t>The </a:t>
            </a:r>
            <a:r>
              <a:rPr lang="en-GB" sz="2800" b="0" dirty="0">
                <a:solidFill>
                  <a:schemeClr val="tx1"/>
                </a:solidFill>
                <a:latin typeface="Times New Roman" pitchFamily="18" charset="0"/>
                <a:cs typeface="Times New Roman" pitchFamily="18" charset="0"/>
              </a:rPr>
              <a:t>meaning itself reflect that the administrator regards himself as servant, not that the master to look after, perform all the </a:t>
            </a:r>
            <a:r>
              <a:rPr lang="en-GB" sz="2800" b="0" dirty="0" smtClean="0">
                <a:solidFill>
                  <a:schemeClr val="tx1"/>
                </a:solidFill>
                <a:latin typeface="Times New Roman" pitchFamily="18" charset="0"/>
                <a:cs typeface="Times New Roman" pitchFamily="18" charset="0"/>
              </a:rPr>
              <a:t>functions. It </a:t>
            </a:r>
            <a:r>
              <a:rPr lang="en-GB" sz="2800" b="0" dirty="0">
                <a:solidFill>
                  <a:schemeClr val="tx1"/>
                </a:solidFill>
                <a:latin typeface="Times New Roman" pitchFamily="18" charset="0"/>
                <a:cs typeface="Times New Roman" pitchFamily="18" charset="0"/>
              </a:rPr>
              <a:t>is a cooperative effort, directed towards the realization of a consciously laid down objectives.</a:t>
            </a:r>
          </a:p>
        </p:txBody>
      </p:sp>
    </p:spTree>
    <p:extLst>
      <p:ext uri="{BB962C8B-B14F-4D97-AF65-F5344CB8AC3E}">
        <p14:creationId xmlns:p14="http://schemas.microsoft.com/office/powerpoint/2010/main" val="4247714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6498" y="1620977"/>
            <a:ext cx="7670800" cy="1490345"/>
          </a:xfrm>
          <a:prstGeom prst="rect">
            <a:avLst/>
          </a:prstGeom>
        </p:spPr>
        <p:txBody>
          <a:bodyPr vert="horz" wrap="square" lIns="0" tIns="13335" rIns="0" bIns="0" rtlCol="0">
            <a:spAutoFit/>
          </a:bodyPr>
          <a:lstStyle/>
          <a:p>
            <a:pPr marL="12700" marR="5080" indent="213360">
              <a:lnSpc>
                <a:spcPct val="100000"/>
              </a:lnSpc>
              <a:spcBef>
                <a:spcPts val="105"/>
              </a:spcBef>
            </a:pPr>
            <a:r>
              <a:rPr sz="3200" b="0" spc="-5" dirty="0">
                <a:solidFill>
                  <a:srgbClr val="000000"/>
                </a:solidFill>
                <a:latin typeface="Arial"/>
                <a:cs typeface="Arial"/>
              </a:rPr>
              <a:t>6. Principles </a:t>
            </a:r>
            <a:r>
              <a:rPr sz="3200" b="0" dirty="0">
                <a:solidFill>
                  <a:srgbClr val="000000"/>
                </a:solidFill>
                <a:latin typeface="Arial"/>
                <a:cs typeface="Arial"/>
              </a:rPr>
              <a:t>lead </a:t>
            </a:r>
            <a:r>
              <a:rPr sz="3200" b="0" spc="-5" dirty="0">
                <a:solidFill>
                  <a:srgbClr val="000000"/>
                </a:solidFill>
                <a:latin typeface="Arial"/>
                <a:cs typeface="Arial"/>
              </a:rPr>
              <a:t>the administrators and  </a:t>
            </a:r>
            <a:r>
              <a:rPr sz="3200" b="0" dirty="0">
                <a:solidFill>
                  <a:srgbClr val="000000"/>
                </a:solidFill>
                <a:latin typeface="Arial"/>
                <a:cs typeface="Arial"/>
              </a:rPr>
              <a:t>supervisors to </a:t>
            </a:r>
            <a:r>
              <a:rPr sz="3200" b="0" spc="-5" dirty="0">
                <a:solidFill>
                  <a:srgbClr val="000000"/>
                </a:solidFill>
                <a:latin typeface="Arial"/>
                <a:cs typeface="Arial"/>
              </a:rPr>
              <a:t>further activities for they</a:t>
            </a:r>
            <a:r>
              <a:rPr sz="3200" b="0" spc="-70" dirty="0">
                <a:solidFill>
                  <a:srgbClr val="000000"/>
                </a:solidFill>
                <a:latin typeface="Arial"/>
                <a:cs typeface="Arial"/>
              </a:rPr>
              <a:t> </a:t>
            </a:r>
            <a:r>
              <a:rPr sz="3200" b="0" spc="-5" dirty="0">
                <a:solidFill>
                  <a:srgbClr val="000000"/>
                </a:solidFill>
                <a:latin typeface="Arial"/>
                <a:cs typeface="Arial"/>
              </a:rPr>
              <a:t>are</a:t>
            </a:r>
            <a:endParaRPr sz="3200">
              <a:latin typeface="Arial"/>
              <a:cs typeface="Arial"/>
            </a:endParaRPr>
          </a:p>
          <a:p>
            <a:pPr marL="1758950">
              <a:lnSpc>
                <a:spcPct val="100000"/>
              </a:lnSpc>
              <a:spcBef>
                <a:spcPts val="5"/>
              </a:spcBef>
            </a:pPr>
            <a:r>
              <a:rPr sz="3200" b="0" dirty="0">
                <a:solidFill>
                  <a:srgbClr val="000000"/>
                </a:solidFill>
                <a:latin typeface="Arial"/>
                <a:cs typeface="Arial"/>
              </a:rPr>
              <a:t>dynamic </a:t>
            </a:r>
            <a:r>
              <a:rPr sz="3200" b="0" spc="-5" dirty="0">
                <a:solidFill>
                  <a:srgbClr val="000000"/>
                </a:solidFill>
                <a:latin typeface="Arial"/>
                <a:cs typeface="Arial"/>
              </a:rPr>
              <a:t>and not</a:t>
            </a:r>
            <a:r>
              <a:rPr sz="3200" b="0" spc="-45" dirty="0">
                <a:solidFill>
                  <a:srgbClr val="000000"/>
                </a:solidFill>
                <a:latin typeface="Arial"/>
                <a:cs typeface="Arial"/>
              </a:rPr>
              <a:t> </a:t>
            </a:r>
            <a:r>
              <a:rPr sz="3200" b="0" dirty="0">
                <a:solidFill>
                  <a:srgbClr val="000000"/>
                </a:solidFill>
                <a:latin typeface="Arial"/>
                <a:cs typeface="Arial"/>
              </a:rPr>
              <a:t>static.</a:t>
            </a:r>
            <a:endParaRPr sz="32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49576" y="1620977"/>
            <a:ext cx="5244465" cy="1002665"/>
          </a:xfrm>
          <a:prstGeom prst="rect">
            <a:avLst/>
          </a:prstGeom>
        </p:spPr>
        <p:txBody>
          <a:bodyPr vert="horz" wrap="square" lIns="0" tIns="13335" rIns="0" bIns="0" rtlCol="0">
            <a:spAutoFit/>
          </a:bodyPr>
          <a:lstStyle/>
          <a:p>
            <a:pPr marL="859790" marR="5080" indent="-847725">
              <a:lnSpc>
                <a:spcPct val="100000"/>
              </a:lnSpc>
              <a:spcBef>
                <a:spcPts val="105"/>
              </a:spcBef>
            </a:pPr>
            <a:r>
              <a:rPr sz="3200" dirty="0">
                <a:solidFill>
                  <a:srgbClr val="000000"/>
                </a:solidFill>
              </a:rPr>
              <a:t>GENERAL PRINCIPLES</a:t>
            </a:r>
            <a:r>
              <a:rPr sz="3200" spc="-90" dirty="0">
                <a:solidFill>
                  <a:srgbClr val="000000"/>
                </a:solidFill>
              </a:rPr>
              <a:t> </a:t>
            </a:r>
            <a:r>
              <a:rPr sz="3200" dirty="0">
                <a:solidFill>
                  <a:srgbClr val="000000"/>
                </a:solidFill>
              </a:rPr>
              <a:t>OF  ADMINISTRATION</a:t>
            </a:r>
            <a:endParaRPr sz="32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6316" y="501142"/>
            <a:ext cx="7949565"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000000"/>
                </a:solidFill>
              </a:rPr>
              <a:t>School administration must</a:t>
            </a:r>
            <a:r>
              <a:rPr sz="4000" spc="40" dirty="0">
                <a:solidFill>
                  <a:srgbClr val="000000"/>
                </a:solidFill>
              </a:rPr>
              <a:t> </a:t>
            </a:r>
            <a:r>
              <a:rPr sz="4000" spc="-5" dirty="0">
                <a:solidFill>
                  <a:srgbClr val="000000"/>
                </a:solidFill>
              </a:rPr>
              <a:t>be…</a:t>
            </a:r>
            <a:endParaRPr sz="4000"/>
          </a:p>
        </p:txBody>
      </p:sp>
      <p:sp>
        <p:nvSpPr>
          <p:cNvPr id="3" name="object 3"/>
          <p:cNvSpPr txBox="1"/>
          <p:nvPr/>
        </p:nvSpPr>
        <p:spPr>
          <a:xfrm>
            <a:off x="2332735" y="1506093"/>
            <a:ext cx="4192270" cy="3561715"/>
          </a:xfrm>
          <a:prstGeom prst="rect">
            <a:avLst/>
          </a:prstGeom>
        </p:spPr>
        <p:txBody>
          <a:bodyPr vert="horz" wrap="square" lIns="0" tIns="13335" rIns="0" bIns="0" rtlCol="0">
            <a:spAutoFit/>
          </a:bodyPr>
          <a:lstStyle/>
          <a:p>
            <a:pPr marR="486409" algn="ctr">
              <a:lnSpc>
                <a:spcPct val="100000"/>
              </a:lnSpc>
              <a:spcBef>
                <a:spcPts val="105"/>
              </a:spcBef>
            </a:pPr>
            <a:r>
              <a:rPr sz="3200" b="1" dirty="0">
                <a:solidFill>
                  <a:srgbClr val="FF0000"/>
                </a:solidFill>
                <a:latin typeface="Arial"/>
                <a:cs typeface="Arial"/>
              </a:rPr>
              <a:t>…democratic</a:t>
            </a:r>
            <a:endParaRPr sz="3200">
              <a:latin typeface="Arial"/>
              <a:cs typeface="Arial"/>
            </a:endParaRPr>
          </a:p>
          <a:p>
            <a:pPr>
              <a:lnSpc>
                <a:spcPct val="100000"/>
              </a:lnSpc>
            </a:pPr>
            <a:endParaRPr sz="3600">
              <a:latin typeface="Times New Roman"/>
              <a:cs typeface="Times New Roman"/>
            </a:endParaRPr>
          </a:p>
          <a:p>
            <a:pPr>
              <a:lnSpc>
                <a:spcPct val="100000"/>
              </a:lnSpc>
              <a:spcBef>
                <a:spcPts val="5"/>
              </a:spcBef>
            </a:pPr>
            <a:endParaRPr sz="3900">
              <a:latin typeface="Times New Roman"/>
              <a:cs typeface="Times New Roman"/>
            </a:endParaRPr>
          </a:p>
          <a:p>
            <a:pPr marL="12065" marR="5080" indent="-1905" algn="ctr">
              <a:lnSpc>
                <a:spcPct val="80000"/>
              </a:lnSpc>
              <a:spcBef>
                <a:spcPts val="5"/>
              </a:spcBef>
            </a:pPr>
            <a:r>
              <a:rPr sz="3200" spc="-30" dirty="0">
                <a:latin typeface="Arial"/>
                <a:cs typeface="Arial"/>
              </a:rPr>
              <a:t>We </a:t>
            </a:r>
            <a:r>
              <a:rPr sz="3200" spc="-5" dirty="0">
                <a:latin typeface="Arial"/>
                <a:cs typeface="Arial"/>
              </a:rPr>
              <a:t>have </a:t>
            </a:r>
            <a:r>
              <a:rPr sz="3200" dirty="0">
                <a:latin typeface="Arial"/>
                <a:cs typeface="Arial"/>
              </a:rPr>
              <a:t>to </a:t>
            </a:r>
            <a:r>
              <a:rPr sz="3200" spc="-5" dirty="0">
                <a:latin typeface="Arial"/>
                <a:cs typeface="Arial"/>
              </a:rPr>
              <a:t>recognize  individual </a:t>
            </a:r>
            <a:r>
              <a:rPr sz="3200" spc="-10" dirty="0">
                <a:latin typeface="Arial"/>
                <a:cs typeface="Arial"/>
              </a:rPr>
              <a:t>differences,  </a:t>
            </a:r>
            <a:r>
              <a:rPr sz="3200" dirty="0">
                <a:latin typeface="Arial"/>
                <a:cs typeface="Arial"/>
              </a:rPr>
              <a:t>respect </a:t>
            </a:r>
            <a:r>
              <a:rPr sz="3200" spc="-20" dirty="0">
                <a:latin typeface="Arial"/>
                <a:cs typeface="Arial"/>
              </a:rPr>
              <a:t>one’s  </a:t>
            </a:r>
            <a:r>
              <a:rPr sz="3200" spc="-25" dirty="0">
                <a:latin typeface="Arial"/>
                <a:cs typeface="Arial"/>
              </a:rPr>
              <a:t>personality, </a:t>
            </a:r>
            <a:r>
              <a:rPr sz="3200" spc="-5" dirty="0">
                <a:latin typeface="Arial"/>
                <a:cs typeface="Arial"/>
              </a:rPr>
              <a:t>and</a:t>
            </a:r>
            <a:r>
              <a:rPr sz="3200" spc="-30" dirty="0">
                <a:latin typeface="Arial"/>
                <a:cs typeface="Arial"/>
              </a:rPr>
              <a:t> </a:t>
            </a:r>
            <a:r>
              <a:rPr sz="3200" spc="-5" dirty="0">
                <a:latin typeface="Arial"/>
                <a:cs typeface="Arial"/>
              </a:rPr>
              <a:t>extend  consideration </a:t>
            </a:r>
            <a:r>
              <a:rPr sz="3200" dirty="0">
                <a:latin typeface="Arial"/>
                <a:cs typeface="Arial"/>
              </a:rPr>
              <a:t>to</a:t>
            </a:r>
            <a:r>
              <a:rPr sz="3200" spc="-55" dirty="0">
                <a:latin typeface="Arial"/>
                <a:cs typeface="Arial"/>
              </a:rPr>
              <a:t> </a:t>
            </a:r>
            <a:r>
              <a:rPr sz="3200" spc="-5" dirty="0">
                <a:latin typeface="Arial"/>
                <a:cs typeface="Arial"/>
              </a:rPr>
              <a:t>all.</a:t>
            </a:r>
            <a:endParaRPr sz="320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6316" y="501142"/>
            <a:ext cx="7949565"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000000"/>
                </a:solidFill>
              </a:rPr>
              <a:t>School administration must</a:t>
            </a:r>
            <a:r>
              <a:rPr sz="4000" spc="40" dirty="0">
                <a:solidFill>
                  <a:srgbClr val="000000"/>
                </a:solidFill>
              </a:rPr>
              <a:t> </a:t>
            </a:r>
            <a:r>
              <a:rPr sz="4000" spc="-5" dirty="0">
                <a:solidFill>
                  <a:srgbClr val="000000"/>
                </a:solidFill>
              </a:rPr>
              <a:t>be…</a:t>
            </a:r>
            <a:endParaRPr sz="4000"/>
          </a:p>
        </p:txBody>
      </p:sp>
      <p:sp>
        <p:nvSpPr>
          <p:cNvPr id="3" name="object 3"/>
          <p:cNvSpPr txBox="1"/>
          <p:nvPr/>
        </p:nvSpPr>
        <p:spPr>
          <a:xfrm>
            <a:off x="2329942" y="1506093"/>
            <a:ext cx="4486275" cy="3561715"/>
          </a:xfrm>
          <a:prstGeom prst="rect">
            <a:avLst/>
          </a:prstGeom>
        </p:spPr>
        <p:txBody>
          <a:bodyPr vert="horz" wrap="square" lIns="0" tIns="13335" rIns="0" bIns="0" rtlCol="0">
            <a:spAutoFit/>
          </a:bodyPr>
          <a:lstStyle/>
          <a:p>
            <a:pPr marR="775335" algn="ctr">
              <a:lnSpc>
                <a:spcPct val="100000"/>
              </a:lnSpc>
              <a:spcBef>
                <a:spcPts val="105"/>
              </a:spcBef>
            </a:pPr>
            <a:r>
              <a:rPr sz="3200" b="1" spc="-5" dirty="0">
                <a:solidFill>
                  <a:srgbClr val="FF0000"/>
                </a:solidFill>
                <a:latin typeface="Arial"/>
                <a:cs typeface="Arial"/>
              </a:rPr>
              <a:t>…cooperative</a:t>
            </a:r>
            <a:endParaRPr sz="3200">
              <a:latin typeface="Arial"/>
              <a:cs typeface="Arial"/>
            </a:endParaRPr>
          </a:p>
          <a:p>
            <a:pPr>
              <a:lnSpc>
                <a:spcPct val="100000"/>
              </a:lnSpc>
            </a:pPr>
            <a:endParaRPr sz="3600">
              <a:latin typeface="Times New Roman"/>
              <a:cs typeface="Times New Roman"/>
            </a:endParaRPr>
          </a:p>
          <a:p>
            <a:pPr>
              <a:lnSpc>
                <a:spcPct val="100000"/>
              </a:lnSpc>
              <a:spcBef>
                <a:spcPts val="5"/>
              </a:spcBef>
            </a:pPr>
            <a:endParaRPr sz="3900">
              <a:latin typeface="Times New Roman"/>
              <a:cs typeface="Times New Roman"/>
            </a:endParaRPr>
          </a:p>
          <a:p>
            <a:pPr marL="12700" marR="5080" indent="-1905" algn="ctr">
              <a:lnSpc>
                <a:spcPct val="80000"/>
              </a:lnSpc>
              <a:spcBef>
                <a:spcPts val="5"/>
              </a:spcBef>
              <a:tabLst>
                <a:tab pos="1424940" algn="l"/>
              </a:tabLst>
            </a:pPr>
            <a:r>
              <a:rPr sz="3200" spc="-5" dirty="0">
                <a:latin typeface="Arial"/>
                <a:cs typeface="Arial"/>
              </a:rPr>
              <a:t>This implies group  </a:t>
            </a:r>
            <a:r>
              <a:rPr sz="3200" dirty="0">
                <a:latin typeface="Arial"/>
                <a:cs typeface="Arial"/>
              </a:rPr>
              <a:t>action.	</a:t>
            </a:r>
            <a:r>
              <a:rPr sz="3200" spc="-5" dirty="0">
                <a:latin typeface="Arial"/>
                <a:cs typeface="Arial"/>
              </a:rPr>
              <a:t>There </a:t>
            </a:r>
            <a:r>
              <a:rPr sz="3200" dirty="0">
                <a:latin typeface="Arial"/>
                <a:cs typeface="Arial"/>
              </a:rPr>
              <a:t>is</a:t>
            </a:r>
            <a:r>
              <a:rPr sz="3200" spc="-50" dirty="0">
                <a:latin typeface="Arial"/>
                <a:cs typeface="Arial"/>
              </a:rPr>
              <a:t> </a:t>
            </a:r>
            <a:r>
              <a:rPr sz="3200" spc="-5" dirty="0">
                <a:solidFill>
                  <a:srgbClr val="FF0000"/>
                </a:solidFill>
                <a:latin typeface="Arial"/>
                <a:cs typeface="Arial"/>
              </a:rPr>
              <a:t>strength  </a:t>
            </a:r>
            <a:r>
              <a:rPr sz="3200" dirty="0">
                <a:latin typeface="Arial"/>
                <a:cs typeface="Arial"/>
              </a:rPr>
              <a:t>in </a:t>
            </a:r>
            <a:r>
              <a:rPr sz="3200" spc="-5" dirty="0">
                <a:latin typeface="Arial"/>
                <a:cs typeface="Arial"/>
              </a:rPr>
              <a:t>cooperation and  progress </a:t>
            </a:r>
            <a:r>
              <a:rPr sz="3200" dirty="0">
                <a:latin typeface="Arial"/>
                <a:cs typeface="Arial"/>
              </a:rPr>
              <a:t>results </a:t>
            </a:r>
            <a:r>
              <a:rPr sz="3200" spc="-5" dirty="0">
                <a:latin typeface="Arial"/>
                <a:cs typeface="Arial"/>
              </a:rPr>
              <a:t>from  </a:t>
            </a:r>
            <a:r>
              <a:rPr sz="3200" dirty="0">
                <a:latin typeface="Arial"/>
                <a:cs typeface="Arial"/>
              </a:rPr>
              <a:t>combined </a:t>
            </a:r>
            <a:r>
              <a:rPr sz="3200" spc="-10" dirty="0">
                <a:latin typeface="Arial"/>
                <a:cs typeface="Arial"/>
              </a:rPr>
              <a:t>efforts </a:t>
            </a:r>
            <a:r>
              <a:rPr sz="3200" dirty="0">
                <a:latin typeface="Arial"/>
                <a:cs typeface="Arial"/>
              </a:rPr>
              <a:t>of</a:t>
            </a:r>
            <a:r>
              <a:rPr sz="3200" spc="-105" dirty="0">
                <a:latin typeface="Arial"/>
                <a:cs typeface="Arial"/>
              </a:rPr>
              <a:t> </a:t>
            </a:r>
            <a:r>
              <a:rPr sz="3200" spc="-5" dirty="0">
                <a:latin typeface="Arial"/>
                <a:cs typeface="Arial"/>
              </a:rPr>
              <a:t>all.</a:t>
            </a:r>
            <a:endParaRPr sz="320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6316" y="501142"/>
            <a:ext cx="7949565"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000000"/>
                </a:solidFill>
              </a:rPr>
              <a:t>School administration must</a:t>
            </a:r>
            <a:r>
              <a:rPr sz="4000" spc="40" dirty="0">
                <a:solidFill>
                  <a:srgbClr val="000000"/>
                </a:solidFill>
              </a:rPr>
              <a:t> </a:t>
            </a:r>
            <a:r>
              <a:rPr sz="4000" spc="-5" dirty="0">
                <a:solidFill>
                  <a:srgbClr val="000000"/>
                </a:solidFill>
              </a:rPr>
              <a:t>be…</a:t>
            </a:r>
            <a:endParaRPr sz="4000"/>
          </a:p>
        </p:txBody>
      </p:sp>
      <p:sp>
        <p:nvSpPr>
          <p:cNvPr id="3" name="object 3"/>
          <p:cNvSpPr txBox="1"/>
          <p:nvPr/>
        </p:nvSpPr>
        <p:spPr>
          <a:xfrm>
            <a:off x="1986788" y="1506093"/>
            <a:ext cx="4875530" cy="4049395"/>
          </a:xfrm>
          <a:prstGeom prst="rect">
            <a:avLst/>
          </a:prstGeom>
        </p:spPr>
        <p:txBody>
          <a:bodyPr vert="horz" wrap="square" lIns="0" tIns="13335" rIns="0" bIns="0" rtlCol="0">
            <a:spAutoFit/>
          </a:bodyPr>
          <a:lstStyle/>
          <a:p>
            <a:pPr marL="1111250">
              <a:lnSpc>
                <a:spcPct val="100000"/>
              </a:lnSpc>
              <a:spcBef>
                <a:spcPts val="105"/>
              </a:spcBef>
            </a:pPr>
            <a:r>
              <a:rPr sz="3200" b="1" dirty="0">
                <a:solidFill>
                  <a:srgbClr val="FF0000"/>
                </a:solidFill>
                <a:latin typeface="Arial"/>
                <a:cs typeface="Arial"/>
              </a:rPr>
              <a:t>…scientific</a:t>
            </a:r>
            <a:endParaRPr sz="3200">
              <a:latin typeface="Arial"/>
              <a:cs typeface="Arial"/>
            </a:endParaRPr>
          </a:p>
          <a:p>
            <a:pPr>
              <a:lnSpc>
                <a:spcPct val="100000"/>
              </a:lnSpc>
            </a:pPr>
            <a:endParaRPr sz="3600">
              <a:latin typeface="Times New Roman"/>
              <a:cs typeface="Times New Roman"/>
            </a:endParaRPr>
          </a:p>
          <a:p>
            <a:pPr>
              <a:lnSpc>
                <a:spcPct val="100000"/>
              </a:lnSpc>
              <a:spcBef>
                <a:spcPts val="5"/>
              </a:spcBef>
            </a:pPr>
            <a:endParaRPr sz="3900">
              <a:latin typeface="Times New Roman"/>
              <a:cs typeface="Times New Roman"/>
            </a:endParaRPr>
          </a:p>
          <a:p>
            <a:pPr marL="622300" marR="5080" indent="-609600">
              <a:lnSpc>
                <a:spcPct val="100000"/>
              </a:lnSpc>
              <a:spcBef>
                <a:spcPts val="5"/>
              </a:spcBef>
            </a:pPr>
            <a:r>
              <a:rPr sz="3200" spc="-5" dirty="0">
                <a:latin typeface="Arial"/>
                <a:cs typeface="Arial"/>
              </a:rPr>
              <a:t>emphasizes that the </a:t>
            </a:r>
            <a:r>
              <a:rPr sz="3200" dirty="0">
                <a:latin typeface="Arial"/>
                <a:cs typeface="Arial"/>
              </a:rPr>
              <a:t>use</a:t>
            </a:r>
            <a:r>
              <a:rPr sz="3200" spc="-80" dirty="0">
                <a:latin typeface="Arial"/>
                <a:cs typeface="Arial"/>
              </a:rPr>
              <a:t> </a:t>
            </a:r>
            <a:r>
              <a:rPr sz="3200" dirty="0">
                <a:latin typeface="Arial"/>
                <a:cs typeface="Arial"/>
              </a:rPr>
              <a:t>of  </a:t>
            </a:r>
            <a:r>
              <a:rPr sz="3200" spc="-5" dirty="0">
                <a:latin typeface="Arial"/>
                <a:cs typeface="Arial"/>
              </a:rPr>
              <a:t>the </a:t>
            </a:r>
            <a:r>
              <a:rPr sz="3200" dirty="0">
                <a:latin typeface="Arial"/>
                <a:cs typeface="Arial"/>
              </a:rPr>
              <a:t>scientific </a:t>
            </a:r>
            <a:r>
              <a:rPr sz="3200" spc="-5" dirty="0">
                <a:latin typeface="Arial"/>
                <a:cs typeface="Arial"/>
              </a:rPr>
              <a:t>principle  and that </a:t>
            </a:r>
            <a:r>
              <a:rPr sz="3200" dirty="0">
                <a:latin typeface="Arial"/>
                <a:cs typeface="Arial"/>
              </a:rPr>
              <a:t>the </a:t>
            </a:r>
            <a:r>
              <a:rPr sz="3200" spc="-5" dirty="0">
                <a:latin typeface="Arial"/>
                <a:cs typeface="Arial"/>
              </a:rPr>
              <a:t>solution </a:t>
            </a:r>
            <a:r>
              <a:rPr sz="3200" spc="-10" dirty="0">
                <a:latin typeface="Arial"/>
                <a:cs typeface="Arial"/>
              </a:rPr>
              <a:t>of  </a:t>
            </a:r>
            <a:r>
              <a:rPr sz="3200" spc="-5" dirty="0">
                <a:latin typeface="Arial"/>
                <a:cs typeface="Arial"/>
              </a:rPr>
              <a:t>problems should </a:t>
            </a:r>
            <a:r>
              <a:rPr sz="3200" dirty="0">
                <a:latin typeface="Arial"/>
                <a:cs typeface="Arial"/>
              </a:rPr>
              <a:t>be  </a:t>
            </a:r>
            <a:r>
              <a:rPr sz="3200" dirty="0">
                <a:solidFill>
                  <a:srgbClr val="FF0000"/>
                </a:solidFill>
                <a:latin typeface="Arial"/>
                <a:cs typeface="Arial"/>
              </a:rPr>
              <a:t>based on</a:t>
            </a:r>
            <a:r>
              <a:rPr sz="3200" spc="-55" dirty="0">
                <a:solidFill>
                  <a:srgbClr val="FF0000"/>
                </a:solidFill>
                <a:latin typeface="Arial"/>
                <a:cs typeface="Arial"/>
              </a:rPr>
              <a:t> </a:t>
            </a:r>
            <a:r>
              <a:rPr sz="3200" dirty="0">
                <a:solidFill>
                  <a:srgbClr val="FF0000"/>
                </a:solidFill>
                <a:latin typeface="Arial"/>
                <a:cs typeface="Arial"/>
              </a:rPr>
              <a:t>facts.</a:t>
            </a:r>
            <a:endParaRPr sz="320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6316" y="501142"/>
            <a:ext cx="7949565"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000000"/>
                </a:solidFill>
              </a:rPr>
              <a:t>School administration must</a:t>
            </a:r>
            <a:r>
              <a:rPr sz="4000" spc="40" dirty="0">
                <a:solidFill>
                  <a:srgbClr val="000000"/>
                </a:solidFill>
              </a:rPr>
              <a:t> </a:t>
            </a:r>
            <a:r>
              <a:rPr sz="4000" spc="-5" dirty="0">
                <a:solidFill>
                  <a:srgbClr val="000000"/>
                </a:solidFill>
              </a:rPr>
              <a:t>be…</a:t>
            </a:r>
            <a:endParaRPr sz="4000"/>
          </a:p>
        </p:txBody>
      </p:sp>
      <p:sp>
        <p:nvSpPr>
          <p:cNvPr id="3" name="object 3"/>
          <p:cNvSpPr txBox="1"/>
          <p:nvPr/>
        </p:nvSpPr>
        <p:spPr>
          <a:xfrm>
            <a:off x="2332101" y="1506093"/>
            <a:ext cx="5080635" cy="3951604"/>
          </a:xfrm>
          <a:prstGeom prst="rect">
            <a:avLst/>
          </a:prstGeom>
        </p:spPr>
        <p:txBody>
          <a:bodyPr vert="horz" wrap="square" lIns="0" tIns="13335" rIns="0" bIns="0" rtlCol="0">
            <a:spAutoFit/>
          </a:bodyPr>
          <a:lstStyle/>
          <a:p>
            <a:pPr marL="421640" marR="5080" indent="236220">
              <a:lnSpc>
                <a:spcPct val="100000"/>
              </a:lnSpc>
              <a:spcBef>
                <a:spcPts val="105"/>
              </a:spcBef>
            </a:pPr>
            <a:r>
              <a:rPr sz="3200" b="1" dirty="0">
                <a:solidFill>
                  <a:srgbClr val="FF0000"/>
                </a:solidFill>
                <a:latin typeface="Arial"/>
                <a:cs typeface="Arial"/>
              </a:rPr>
              <a:t>… </a:t>
            </a:r>
            <a:r>
              <a:rPr sz="3200" b="1" spc="-5" dirty="0">
                <a:solidFill>
                  <a:srgbClr val="FF0000"/>
                </a:solidFill>
                <a:latin typeface="Arial"/>
                <a:cs typeface="Arial"/>
              </a:rPr>
              <a:t>based </a:t>
            </a:r>
            <a:r>
              <a:rPr sz="3200" b="1" dirty="0">
                <a:solidFill>
                  <a:srgbClr val="FF0000"/>
                </a:solidFill>
                <a:latin typeface="Arial"/>
                <a:cs typeface="Arial"/>
              </a:rPr>
              <a:t>on </a:t>
            </a:r>
            <a:r>
              <a:rPr sz="3200" b="1" spc="-5" dirty="0">
                <a:solidFill>
                  <a:srgbClr val="FF0000"/>
                </a:solidFill>
                <a:latin typeface="Arial"/>
                <a:cs typeface="Arial"/>
              </a:rPr>
              <a:t>accepted  educational</a:t>
            </a:r>
            <a:r>
              <a:rPr sz="3200" b="1" spc="-100" dirty="0">
                <a:solidFill>
                  <a:srgbClr val="FF0000"/>
                </a:solidFill>
                <a:latin typeface="Arial"/>
                <a:cs typeface="Arial"/>
              </a:rPr>
              <a:t> </a:t>
            </a:r>
            <a:r>
              <a:rPr sz="3200" b="1" dirty="0">
                <a:solidFill>
                  <a:srgbClr val="FF0000"/>
                </a:solidFill>
                <a:latin typeface="Arial"/>
                <a:cs typeface="Arial"/>
              </a:rPr>
              <a:t>philosophy.</a:t>
            </a:r>
            <a:endParaRPr sz="3200">
              <a:latin typeface="Arial"/>
              <a:cs typeface="Arial"/>
            </a:endParaRPr>
          </a:p>
          <a:p>
            <a:pPr>
              <a:lnSpc>
                <a:spcPct val="100000"/>
              </a:lnSpc>
              <a:spcBef>
                <a:spcPts val="20"/>
              </a:spcBef>
            </a:pPr>
            <a:endParaRPr sz="4150">
              <a:latin typeface="Times New Roman"/>
              <a:cs typeface="Times New Roman"/>
            </a:endParaRPr>
          </a:p>
          <a:p>
            <a:pPr marL="12700" marR="170815" indent="-1270" algn="ctr">
              <a:lnSpc>
                <a:spcPct val="80000"/>
              </a:lnSpc>
            </a:pPr>
            <a:r>
              <a:rPr sz="3200" spc="-5" dirty="0">
                <a:latin typeface="Arial"/>
                <a:cs typeface="Arial"/>
              </a:rPr>
              <a:t>educational philosophy  </a:t>
            </a:r>
            <a:r>
              <a:rPr sz="3200" spc="-10" dirty="0">
                <a:latin typeface="Arial"/>
                <a:cs typeface="Arial"/>
              </a:rPr>
              <a:t>affects </a:t>
            </a:r>
            <a:r>
              <a:rPr sz="3200" dirty="0">
                <a:latin typeface="Arial"/>
                <a:cs typeface="Arial"/>
              </a:rPr>
              <a:t>the </a:t>
            </a:r>
            <a:r>
              <a:rPr sz="3200" spc="-5" dirty="0">
                <a:latin typeface="Arial"/>
                <a:cs typeface="Arial"/>
              </a:rPr>
              <a:t>thinking and  resultant actions </a:t>
            </a:r>
            <a:r>
              <a:rPr sz="3200" dirty="0">
                <a:latin typeface="Arial"/>
                <a:cs typeface="Arial"/>
              </a:rPr>
              <a:t>of </a:t>
            </a:r>
            <a:r>
              <a:rPr sz="3200" spc="-5" dirty="0">
                <a:latin typeface="Arial"/>
                <a:cs typeface="Arial"/>
              </a:rPr>
              <a:t>the  leaders who control public  </a:t>
            </a:r>
            <a:r>
              <a:rPr sz="3200" spc="-15" dirty="0">
                <a:latin typeface="Arial"/>
                <a:cs typeface="Arial"/>
              </a:rPr>
              <a:t>school’s </a:t>
            </a:r>
            <a:r>
              <a:rPr sz="3200" spc="-5" dirty="0">
                <a:latin typeface="Arial"/>
                <a:cs typeface="Arial"/>
              </a:rPr>
              <a:t>administration</a:t>
            </a:r>
            <a:r>
              <a:rPr sz="3200" spc="-50" dirty="0">
                <a:latin typeface="Arial"/>
                <a:cs typeface="Arial"/>
              </a:rPr>
              <a:t> </a:t>
            </a:r>
            <a:r>
              <a:rPr sz="3200" spc="-5" dirty="0">
                <a:latin typeface="Arial"/>
                <a:cs typeface="Arial"/>
              </a:rPr>
              <a:t>and  supervision.</a:t>
            </a:r>
            <a:endParaRPr sz="320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6316" y="501142"/>
            <a:ext cx="7949565"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000000"/>
                </a:solidFill>
              </a:rPr>
              <a:t>School administration must</a:t>
            </a:r>
            <a:r>
              <a:rPr sz="4000" spc="40" dirty="0">
                <a:solidFill>
                  <a:srgbClr val="000000"/>
                </a:solidFill>
              </a:rPr>
              <a:t> </a:t>
            </a:r>
            <a:r>
              <a:rPr sz="4000" spc="-5" dirty="0">
                <a:solidFill>
                  <a:srgbClr val="000000"/>
                </a:solidFill>
              </a:rPr>
              <a:t>be…</a:t>
            </a:r>
            <a:endParaRPr sz="4000"/>
          </a:p>
        </p:txBody>
      </p:sp>
      <p:sp>
        <p:nvSpPr>
          <p:cNvPr id="3" name="object 3"/>
          <p:cNvSpPr txBox="1"/>
          <p:nvPr/>
        </p:nvSpPr>
        <p:spPr>
          <a:xfrm>
            <a:off x="2384551" y="1506093"/>
            <a:ext cx="4087495" cy="2781300"/>
          </a:xfrm>
          <a:prstGeom prst="rect">
            <a:avLst/>
          </a:prstGeom>
        </p:spPr>
        <p:txBody>
          <a:bodyPr vert="horz" wrap="square" lIns="0" tIns="13335" rIns="0" bIns="0" rtlCol="0">
            <a:spAutoFit/>
          </a:bodyPr>
          <a:lstStyle/>
          <a:p>
            <a:pPr marL="826135">
              <a:lnSpc>
                <a:spcPct val="100000"/>
              </a:lnSpc>
              <a:spcBef>
                <a:spcPts val="105"/>
              </a:spcBef>
            </a:pPr>
            <a:r>
              <a:rPr sz="3200" b="1" dirty="0">
                <a:solidFill>
                  <a:srgbClr val="FF0000"/>
                </a:solidFill>
                <a:latin typeface="Arial"/>
                <a:cs typeface="Arial"/>
              </a:rPr>
              <a:t>…creative</a:t>
            </a:r>
            <a:endParaRPr sz="3200">
              <a:latin typeface="Arial"/>
              <a:cs typeface="Arial"/>
            </a:endParaRPr>
          </a:p>
          <a:p>
            <a:pPr>
              <a:lnSpc>
                <a:spcPct val="100000"/>
              </a:lnSpc>
            </a:pPr>
            <a:endParaRPr sz="3600">
              <a:latin typeface="Times New Roman"/>
              <a:cs typeface="Times New Roman"/>
            </a:endParaRPr>
          </a:p>
          <a:p>
            <a:pPr>
              <a:lnSpc>
                <a:spcPct val="100000"/>
              </a:lnSpc>
              <a:spcBef>
                <a:spcPts val="5"/>
              </a:spcBef>
            </a:pPr>
            <a:endParaRPr sz="3900">
              <a:latin typeface="Times New Roman"/>
              <a:cs typeface="Times New Roman"/>
            </a:endParaRPr>
          </a:p>
          <a:p>
            <a:pPr marL="12700" marR="5080" algn="ctr">
              <a:lnSpc>
                <a:spcPct val="80000"/>
              </a:lnSpc>
              <a:spcBef>
                <a:spcPts val="5"/>
              </a:spcBef>
            </a:pPr>
            <a:r>
              <a:rPr sz="3200" dirty="0">
                <a:latin typeface="Arial"/>
                <a:cs typeface="Arial"/>
              </a:rPr>
              <a:t>creative</a:t>
            </a:r>
            <a:r>
              <a:rPr sz="3200" spc="-70" dirty="0">
                <a:latin typeface="Arial"/>
                <a:cs typeface="Arial"/>
              </a:rPr>
              <a:t> </a:t>
            </a:r>
            <a:r>
              <a:rPr sz="3200" spc="-5" dirty="0">
                <a:latin typeface="Arial"/>
                <a:cs typeface="Arial"/>
              </a:rPr>
              <a:t>administration </a:t>
            </a:r>
            <a:r>
              <a:rPr sz="3200" dirty="0">
                <a:latin typeface="Arial"/>
                <a:cs typeface="Arial"/>
              </a:rPr>
              <a:t> </a:t>
            </a:r>
            <a:r>
              <a:rPr sz="3200" spc="-5" dirty="0">
                <a:latin typeface="Arial"/>
                <a:cs typeface="Arial"/>
              </a:rPr>
              <a:t>and </a:t>
            </a:r>
            <a:r>
              <a:rPr sz="3200" dirty="0">
                <a:latin typeface="Arial"/>
                <a:cs typeface="Arial"/>
              </a:rPr>
              <a:t>supervision  </a:t>
            </a:r>
            <a:r>
              <a:rPr sz="3200" spc="-5" dirty="0">
                <a:latin typeface="Arial"/>
                <a:cs typeface="Arial"/>
              </a:rPr>
              <a:t>encourages</a:t>
            </a:r>
            <a:r>
              <a:rPr sz="3200" spc="-35" dirty="0">
                <a:latin typeface="Arial"/>
                <a:cs typeface="Arial"/>
              </a:rPr>
              <a:t> </a:t>
            </a:r>
            <a:r>
              <a:rPr sz="3200" dirty="0">
                <a:solidFill>
                  <a:srgbClr val="FF0000"/>
                </a:solidFill>
                <a:latin typeface="Arial"/>
                <a:cs typeface="Arial"/>
              </a:rPr>
              <a:t>growth</a:t>
            </a:r>
            <a:endParaRPr sz="320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6316" y="501142"/>
            <a:ext cx="7949565"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000000"/>
                </a:solidFill>
              </a:rPr>
              <a:t>School administration must</a:t>
            </a:r>
            <a:r>
              <a:rPr sz="4000" spc="40" dirty="0">
                <a:solidFill>
                  <a:srgbClr val="000000"/>
                </a:solidFill>
              </a:rPr>
              <a:t> </a:t>
            </a:r>
            <a:r>
              <a:rPr sz="4000" spc="-5" dirty="0">
                <a:solidFill>
                  <a:srgbClr val="000000"/>
                </a:solidFill>
              </a:rPr>
              <a:t>be…</a:t>
            </a:r>
            <a:endParaRPr sz="4000"/>
          </a:p>
        </p:txBody>
      </p:sp>
      <p:sp>
        <p:nvSpPr>
          <p:cNvPr id="3" name="object 3"/>
          <p:cNvSpPr txBox="1"/>
          <p:nvPr/>
        </p:nvSpPr>
        <p:spPr>
          <a:xfrm>
            <a:off x="2293111" y="1506093"/>
            <a:ext cx="4270375" cy="2781300"/>
          </a:xfrm>
          <a:prstGeom prst="rect">
            <a:avLst/>
          </a:prstGeom>
        </p:spPr>
        <p:txBody>
          <a:bodyPr vert="horz" wrap="square" lIns="0" tIns="13335" rIns="0" bIns="0" rtlCol="0">
            <a:spAutoFit/>
          </a:bodyPr>
          <a:lstStyle/>
          <a:p>
            <a:pPr marL="1025525" marR="224790" indent="-215265">
              <a:lnSpc>
                <a:spcPct val="100000"/>
              </a:lnSpc>
              <a:spcBef>
                <a:spcPts val="105"/>
              </a:spcBef>
            </a:pPr>
            <a:r>
              <a:rPr sz="3200" b="1" spc="-5" dirty="0">
                <a:solidFill>
                  <a:srgbClr val="FF0000"/>
                </a:solidFill>
                <a:latin typeface="Arial"/>
                <a:cs typeface="Arial"/>
              </a:rPr>
              <a:t>…evaluate </a:t>
            </a:r>
            <a:r>
              <a:rPr sz="3200" b="1" dirty="0">
                <a:solidFill>
                  <a:srgbClr val="FF0000"/>
                </a:solidFill>
                <a:latin typeface="Arial"/>
                <a:cs typeface="Arial"/>
              </a:rPr>
              <a:t>in</a:t>
            </a:r>
            <a:r>
              <a:rPr sz="3200" b="1" spc="-100" dirty="0">
                <a:solidFill>
                  <a:srgbClr val="FF0000"/>
                </a:solidFill>
                <a:latin typeface="Arial"/>
                <a:cs typeface="Arial"/>
              </a:rPr>
              <a:t> </a:t>
            </a:r>
            <a:r>
              <a:rPr sz="3200" b="1" dirty="0">
                <a:solidFill>
                  <a:srgbClr val="FF0000"/>
                </a:solidFill>
                <a:latin typeface="Arial"/>
                <a:cs typeface="Arial"/>
              </a:rPr>
              <a:t>the  light of</a:t>
            </a:r>
            <a:r>
              <a:rPr sz="3200" b="1" spc="-95" dirty="0">
                <a:solidFill>
                  <a:srgbClr val="FF0000"/>
                </a:solidFill>
                <a:latin typeface="Arial"/>
                <a:cs typeface="Arial"/>
              </a:rPr>
              <a:t> </a:t>
            </a:r>
            <a:r>
              <a:rPr sz="3200" b="1" dirty="0">
                <a:solidFill>
                  <a:srgbClr val="FF0000"/>
                </a:solidFill>
                <a:latin typeface="Arial"/>
                <a:cs typeface="Arial"/>
              </a:rPr>
              <a:t>results</a:t>
            </a:r>
            <a:endParaRPr sz="3200">
              <a:latin typeface="Arial"/>
              <a:cs typeface="Arial"/>
            </a:endParaRPr>
          </a:p>
          <a:p>
            <a:pPr>
              <a:lnSpc>
                <a:spcPct val="100000"/>
              </a:lnSpc>
              <a:spcBef>
                <a:spcPts val="20"/>
              </a:spcBef>
            </a:pPr>
            <a:endParaRPr sz="4150">
              <a:latin typeface="Times New Roman"/>
              <a:cs typeface="Times New Roman"/>
            </a:endParaRPr>
          </a:p>
          <a:p>
            <a:pPr marL="125095" marR="5080" indent="-113030">
              <a:lnSpc>
                <a:spcPct val="80000"/>
              </a:lnSpc>
            </a:pPr>
            <a:r>
              <a:rPr sz="3200" dirty="0">
                <a:latin typeface="Arial"/>
                <a:cs typeface="Arial"/>
              </a:rPr>
              <a:t>by knowing as</a:t>
            </a:r>
            <a:r>
              <a:rPr sz="3200" spc="-130" dirty="0">
                <a:latin typeface="Arial"/>
                <a:cs typeface="Arial"/>
              </a:rPr>
              <a:t> </a:t>
            </a:r>
            <a:r>
              <a:rPr sz="3200" dirty="0">
                <a:latin typeface="Arial"/>
                <a:cs typeface="Arial"/>
              </a:rPr>
              <a:t>accurate  as </a:t>
            </a:r>
            <a:r>
              <a:rPr sz="3200" spc="-5" dirty="0">
                <a:latin typeface="Arial"/>
                <a:cs typeface="Arial"/>
              </a:rPr>
              <a:t>possible </a:t>
            </a:r>
            <a:r>
              <a:rPr sz="3200" dirty="0">
                <a:latin typeface="Arial"/>
                <a:cs typeface="Arial"/>
              </a:rPr>
              <a:t>the</a:t>
            </a:r>
            <a:r>
              <a:rPr sz="3200" spc="-90" dirty="0">
                <a:latin typeface="Arial"/>
                <a:cs typeface="Arial"/>
              </a:rPr>
              <a:t> </a:t>
            </a:r>
            <a:r>
              <a:rPr sz="3200" dirty="0">
                <a:latin typeface="Arial"/>
                <a:cs typeface="Arial"/>
              </a:rPr>
              <a:t>results</a:t>
            </a:r>
            <a:endParaRPr sz="3200">
              <a:latin typeface="Arial"/>
              <a:cs typeface="Arial"/>
            </a:endParaRPr>
          </a:p>
          <a:p>
            <a:pPr marL="1771650">
              <a:lnSpc>
                <a:spcPts val="3070"/>
              </a:lnSpc>
            </a:pPr>
            <a:r>
              <a:rPr sz="3200" dirty="0">
                <a:latin typeface="Arial"/>
                <a:cs typeface="Arial"/>
              </a:rPr>
              <a:t>of</a:t>
            </a:r>
            <a:r>
              <a:rPr sz="3200" spc="-30" dirty="0">
                <a:latin typeface="Arial"/>
                <a:cs typeface="Arial"/>
              </a:rPr>
              <a:t> </a:t>
            </a:r>
            <a:r>
              <a:rPr sz="3200" spc="-5" dirty="0">
                <a:latin typeface="Arial"/>
                <a:cs typeface="Arial"/>
              </a:rPr>
              <a:t>instruction</a:t>
            </a:r>
            <a:endParaRPr sz="320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6316" y="501142"/>
            <a:ext cx="7949565"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000000"/>
                </a:solidFill>
              </a:rPr>
              <a:t>School administration must</a:t>
            </a:r>
            <a:r>
              <a:rPr sz="4000" spc="40" dirty="0">
                <a:solidFill>
                  <a:srgbClr val="000000"/>
                </a:solidFill>
              </a:rPr>
              <a:t> </a:t>
            </a:r>
            <a:r>
              <a:rPr sz="4000" spc="-5" dirty="0">
                <a:solidFill>
                  <a:srgbClr val="000000"/>
                </a:solidFill>
              </a:rPr>
              <a:t>be…</a:t>
            </a:r>
            <a:endParaRPr sz="4000"/>
          </a:p>
        </p:txBody>
      </p:sp>
      <p:sp>
        <p:nvSpPr>
          <p:cNvPr id="3" name="object 3"/>
          <p:cNvSpPr txBox="1"/>
          <p:nvPr/>
        </p:nvSpPr>
        <p:spPr>
          <a:xfrm>
            <a:off x="2506217" y="1506093"/>
            <a:ext cx="4446905" cy="2832735"/>
          </a:xfrm>
          <a:prstGeom prst="rect">
            <a:avLst/>
          </a:prstGeom>
        </p:spPr>
        <p:txBody>
          <a:bodyPr vert="horz" wrap="square" lIns="0" tIns="13335" rIns="0" bIns="0" rtlCol="0">
            <a:spAutoFit/>
          </a:bodyPr>
          <a:lstStyle/>
          <a:p>
            <a:pPr marL="12700" marR="30480" indent="-1270" algn="ctr">
              <a:lnSpc>
                <a:spcPct val="100000"/>
              </a:lnSpc>
              <a:spcBef>
                <a:spcPts val="105"/>
              </a:spcBef>
            </a:pPr>
            <a:r>
              <a:rPr sz="3200" b="1" dirty="0">
                <a:solidFill>
                  <a:srgbClr val="FF0000"/>
                </a:solidFill>
                <a:latin typeface="Arial"/>
                <a:cs typeface="Arial"/>
              </a:rPr>
              <a:t>…run </a:t>
            </a:r>
            <a:r>
              <a:rPr sz="3200" b="1" spc="-5" dirty="0">
                <a:solidFill>
                  <a:srgbClr val="FF0000"/>
                </a:solidFill>
                <a:latin typeface="Arial"/>
                <a:cs typeface="Arial"/>
              </a:rPr>
              <a:t>parallel  </a:t>
            </a:r>
            <a:r>
              <a:rPr sz="3200" b="1" dirty="0">
                <a:solidFill>
                  <a:srgbClr val="FF0000"/>
                </a:solidFill>
                <a:latin typeface="Arial"/>
                <a:cs typeface="Arial"/>
              </a:rPr>
              <a:t>throughout the</a:t>
            </a:r>
            <a:r>
              <a:rPr sz="3200" b="1" spc="-135" dirty="0">
                <a:solidFill>
                  <a:srgbClr val="FF0000"/>
                </a:solidFill>
                <a:latin typeface="Arial"/>
                <a:cs typeface="Arial"/>
              </a:rPr>
              <a:t> </a:t>
            </a:r>
            <a:r>
              <a:rPr sz="3200" b="1" spc="-5" dirty="0">
                <a:solidFill>
                  <a:srgbClr val="FF0000"/>
                </a:solidFill>
                <a:latin typeface="Arial"/>
                <a:cs typeface="Arial"/>
              </a:rPr>
              <a:t>system</a:t>
            </a:r>
            <a:endParaRPr sz="3200">
              <a:latin typeface="Arial"/>
              <a:cs typeface="Arial"/>
            </a:endParaRPr>
          </a:p>
          <a:p>
            <a:pPr>
              <a:lnSpc>
                <a:spcPct val="100000"/>
              </a:lnSpc>
              <a:spcBef>
                <a:spcPts val="25"/>
              </a:spcBef>
            </a:pPr>
            <a:endParaRPr sz="4500">
              <a:latin typeface="Times New Roman"/>
              <a:cs typeface="Times New Roman"/>
            </a:endParaRPr>
          </a:p>
          <a:p>
            <a:pPr marL="56515" marR="5080" indent="3175" algn="ctr">
              <a:lnSpc>
                <a:spcPct val="80000"/>
              </a:lnSpc>
            </a:pPr>
            <a:r>
              <a:rPr sz="3200" dirty="0">
                <a:latin typeface="Arial"/>
                <a:cs typeface="Arial"/>
              </a:rPr>
              <a:t>clear </a:t>
            </a:r>
            <a:r>
              <a:rPr sz="3200" spc="-5" dirty="0">
                <a:latin typeface="Arial"/>
                <a:cs typeface="Arial"/>
              </a:rPr>
              <a:t>cut-lines </a:t>
            </a:r>
            <a:r>
              <a:rPr sz="3200" dirty="0">
                <a:latin typeface="Arial"/>
                <a:cs typeface="Arial"/>
              </a:rPr>
              <a:t>of  </a:t>
            </a:r>
            <a:r>
              <a:rPr sz="3200" spc="-5" dirty="0">
                <a:latin typeface="Arial"/>
                <a:cs typeface="Arial"/>
              </a:rPr>
              <a:t>duties/responsibilities  and </a:t>
            </a:r>
            <a:r>
              <a:rPr sz="3200" dirty="0">
                <a:latin typeface="Arial"/>
                <a:cs typeface="Arial"/>
              </a:rPr>
              <a:t>respective</a:t>
            </a:r>
            <a:r>
              <a:rPr sz="3200" spc="-95" dirty="0">
                <a:latin typeface="Arial"/>
                <a:cs typeface="Arial"/>
              </a:rPr>
              <a:t> </a:t>
            </a:r>
            <a:r>
              <a:rPr sz="3200" spc="-5" dirty="0">
                <a:latin typeface="Arial"/>
                <a:cs typeface="Arial"/>
              </a:rPr>
              <a:t>functions</a:t>
            </a:r>
            <a:endParaRPr sz="320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6316" y="501142"/>
            <a:ext cx="7949565"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000000"/>
                </a:solidFill>
              </a:rPr>
              <a:t>School administration must</a:t>
            </a:r>
            <a:r>
              <a:rPr sz="4000" spc="40" dirty="0">
                <a:solidFill>
                  <a:srgbClr val="000000"/>
                </a:solidFill>
              </a:rPr>
              <a:t> </a:t>
            </a:r>
            <a:r>
              <a:rPr sz="4000" spc="-5" dirty="0">
                <a:solidFill>
                  <a:srgbClr val="000000"/>
                </a:solidFill>
              </a:rPr>
              <a:t>be…</a:t>
            </a:r>
            <a:endParaRPr sz="4000"/>
          </a:p>
        </p:txBody>
      </p:sp>
      <p:sp>
        <p:nvSpPr>
          <p:cNvPr id="3" name="object 3"/>
          <p:cNvSpPr txBox="1"/>
          <p:nvPr/>
        </p:nvSpPr>
        <p:spPr>
          <a:xfrm>
            <a:off x="2404998" y="1506093"/>
            <a:ext cx="4335780" cy="2781300"/>
          </a:xfrm>
          <a:prstGeom prst="rect">
            <a:avLst/>
          </a:prstGeom>
        </p:spPr>
        <p:txBody>
          <a:bodyPr vert="horz" wrap="square" lIns="0" tIns="13335" rIns="0" bIns="0" rtlCol="0">
            <a:spAutoFit/>
          </a:bodyPr>
          <a:lstStyle/>
          <a:p>
            <a:pPr marL="542290" marR="535305" indent="635" algn="ctr">
              <a:lnSpc>
                <a:spcPct val="100000"/>
              </a:lnSpc>
              <a:spcBef>
                <a:spcPts val="105"/>
              </a:spcBef>
            </a:pPr>
            <a:r>
              <a:rPr sz="3200" b="1" spc="-5" dirty="0">
                <a:solidFill>
                  <a:srgbClr val="FF0000"/>
                </a:solidFill>
                <a:latin typeface="Arial"/>
                <a:cs typeface="Arial"/>
              </a:rPr>
              <a:t>…preventive  </a:t>
            </a:r>
            <a:r>
              <a:rPr sz="3200" b="1" dirty="0">
                <a:solidFill>
                  <a:srgbClr val="FF0000"/>
                </a:solidFill>
                <a:latin typeface="Arial"/>
                <a:cs typeface="Arial"/>
              </a:rPr>
              <a:t>and</a:t>
            </a:r>
            <a:r>
              <a:rPr sz="3200" b="1" spc="-70" dirty="0">
                <a:solidFill>
                  <a:srgbClr val="FF0000"/>
                </a:solidFill>
                <a:latin typeface="Arial"/>
                <a:cs typeface="Arial"/>
              </a:rPr>
              <a:t> </a:t>
            </a:r>
            <a:r>
              <a:rPr sz="3200" b="1" spc="-5" dirty="0">
                <a:solidFill>
                  <a:srgbClr val="FF0000"/>
                </a:solidFill>
                <a:latin typeface="Arial"/>
                <a:cs typeface="Arial"/>
              </a:rPr>
              <a:t>constructive</a:t>
            </a:r>
            <a:endParaRPr sz="3200">
              <a:latin typeface="Arial"/>
              <a:cs typeface="Arial"/>
            </a:endParaRPr>
          </a:p>
          <a:p>
            <a:pPr>
              <a:lnSpc>
                <a:spcPct val="100000"/>
              </a:lnSpc>
              <a:spcBef>
                <a:spcPts val="20"/>
              </a:spcBef>
            </a:pPr>
            <a:endParaRPr sz="4150">
              <a:latin typeface="Times New Roman"/>
              <a:cs typeface="Times New Roman"/>
            </a:endParaRPr>
          </a:p>
          <a:p>
            <a:pPr marL="12700" marR="5080" algn="ctr">
              <a:lnSpc>
                <a:spcPct val="80000"/>
              </a:lnSpc>
            </a:pPr>
            <a:r>
              <a:rPr sz="3200" dirty="0">
                <a:latin typeface="Arial"/>
                <a:cs typeface="Arial"/>
              </a:rPr>
              <a:t>kind of assistance is  </a:t>
            </a:r>
            <a:r>
              <a:rPr sz="3200" spc="-5" dirty="0">
                <a:latin typeface="Arial"/>
                <a:cs typeface="Arial"/>
              </a:rPr>
              <a:t>valuable </a:t>
            </a:r>
            <a:r>
              <a:rPr sz="3200" dirty="0">
                <a:latin typeface="Arial"/>
                <a:cs typeface="Arial"/>
              </a:rPr>
              <a:t>to the</a:t>
            </a:r>
            <a:r>
              <a:rPr sz="3200" spc="-70" dirty="0">
                <a:latin typeface="Arial"/>
                <a:cs typeface="Arial"/>
              </a:rPr>
              <a:t> </a:t>
            </a:r>
            <a:r>
              <a:rPr sz="3200" spc="-5" dirty="0">
                <a:latin typeface="Arial"/>
                <a:cs typeface="Arial"/>
              </a:rPr>
              <a:t>teachers  </a:t>
            </a:r>
            <a:r>
              <a:rPr sz="3200" dirty="0">
                <a:latin typeface="Arial"/>
                <a:cs typeface="Arial"/>
              </a:rPr>
              <a:t>to avoid</a:t>
            </a:r>
            <a:r>
              <a:rPr sz="3200" spc="-65" dirty="0">
                <a:latin typeface="Arial"/>
                <a:cs typeface="Arial"/>
              </a:rPr>
              <a:t> </a:t>
            </a:r>
            <a:r>
              <a:rPr sz="3200" dirty="0">
                <a:latin typeface="Arial"/>
                <a:cs typeface="Arial"/>
              </a:rPr>
              <a:t>mistakes</a:t>
            </a:r>
            <a:endParaRPr sz="32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84604" y="5087111"/>
            <a:ext cx="7124700" cy="1210056"/>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2000" y="809034"/>
            <a:ext cx="7467600" cy="1019766"/>
          </a:xfrm>
          <a:prstGeom prst="rect">
            <a:avLst/>
          </a:prstGeom>
        </p:spPr>
        <p:txBody>
          <a:bodyPr vert="horz" wrap="square" lIns="0" tIns="12700" rIns="0" bIns="0" rtlCol="0">
            <a:spAutoFit/>
          </a:bodyPr>
          <a:lstStyle/>
          <a:p>
            <a:pPr marL="757555" marR="5080" indent="-745490" algn="l">
              <a:lnSpc>
                <a:spcPct val="105600"/>
              </a:lnSpc>
              <a:spcBef>
                <a:spcPts val="100"/>
              </a:spcBef>
              <a:tabLst>
                <a:tab pos="2543810" algn="l"/>
                <a:tab pos="4401185" algn="l"/>
              </a:tabLst>
            </a:pPr>
            <a:r>
              <a:rPr lang="en-GB" sz="3200" b="0" dirty="0">
                <a:solidFill>
                  <a:srgbClr val="000000"/>
                </a:solidFill>
                <a:latin typeface="Cambria"/>
                <a:cs typeface="Cambria"/>
              </a:rPr>
              <a:t>	</a:t>
            </a:r>
            <a:r>
              <a:rPr lang="en-GB" sz="3200" b="0" dirty="0">
                <a:solidFill>
                  <a:srgbClr val="000000"/>
                </a:solidFill>
                <a:latin typeface="Arial" pitchFamily="34" charset="0"/>
                <a:cs typeface="Arial" pitchFamily="34" charset="0"/>
              </a:rPr>
              <a:t>Administration is interpreting policies and making them operational. </a:t>
            </a:r>
          </a:p>
        </p:txBody>
      </p:sp>
      <p:sp>
        <p:nvSpPr>
          <p:cNvPr id="5" name="object 4"/>
          <p:cNvSpPr txBox="1">
            <a:spLocks/>
          </p:cNvSpPr>
          <p:nvPr/>
        </p:nvSpPr>
        <p:spPr>
          <a:xfrm>
            <a:off x="914400" y="2253966"/>
            <a:ext cx="7696200" cy="1578830"/>
          </a:xfrm>
          <a:prstGeom prst="rect">
            <a:avLst/>
          </a:prstGeom>
        </p:spPr>
        <p:txBody>
          <a:bodyPr vert="horz" wrap="square" lIns="0" tIns="12700" rIns="0" bIns="0" rtlCol="0">
            <a:spAutoFit/>
          </a:bodyPr>
          <a:lstStyle>
            <a:lvl1pPr>
              <a:defRPr sz="3600" b="1" i="0">
                <a:solidFill>
                  <a:srgbClr val="C00000"/>
                </a:solidFill>
                <a:latin typeface="Arial"/>
                <a:ea typeface="+mj-ea"/>
                <a:cs typeface="Arial"/>
              </a:defRPr>
            </a:lvl1pPr>
          </a:lstStyle>
          <a:p>
            <a:pPr marL="757555" marR="5080" indent="-745490">
              <a:lnSpc>
                <a:spcPct val="105600"/>
              </a:lnSpc>
              <a:spcBef>
                <a:spcPts val="100"/>
              </a:spcBef>
              <a:tabLst>
                <a:tab pos="2543810" algn="l"/>
                <a:tab pos="4401185" algn="l"/>
              </a:tabLst>
            </a:pPr>
            <a:r>
              <a:rPr lang="en-GB" sz="3200" b="0" dirty="0">
                <a:solidFill>
                  <a:srgbClr val="000000"/>
                </a:solidFill>
                <a:latin typeface="Cambria"/>
                <a:cs typeface="Cambria"/>
              </a:rPr>
              <a:t>	</a:t>
            </a:r>
            <a:r>
              <a:rPr lang="en-GB" sz="3200" dirty="0">
                <a:solidFill>
                  <a:srgbClr val="002060"/>
                </a:solidFill>
              </a:rPr>
              <a:t>Administration</a:t>
            </a:r>
            <a:r>
              <a:rPr lang="en-GB" sz="3200" b="0" dirty="0">
                <a:solidFill>
                  <a:srgbClr val="002060"/>
                </a:solidFill>
              </a:rPr>
              <a:t> is the organization &amp; direction of human &amp; material resources to achieve desired ends</a:t>
            </a:r>
            <a:r>
              <a:rPr lang="en-GB" sz="3200" b="0" dirty="0" smtClean="0">
                <a:solidFill>
                  <a:srgbClr val="002060"/>
                </a:solidFill>
              </a:rPr>
              <a:t>.</a:t>
            </a:r>
            <a:endParaRPr lang="en-GB" sz="3200" b="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477134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6316" y="501142"/>
            <a:ext cx="7949565"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000000"/>
                </a:solidFill>
              </a:rPr>
              <a:t>School administration must</a:t>
            </a:r>
            <a:r>
              <a:rPr sz="4000" spc="40" dirty="0">
                <a:solidFill>
                  <a:srgbClr val="000000"/>
                </a:solidFill>
              </a:rPr>
              <a:t> </a:t>
            </a:r>
            <a:r>
              <a:rPr sz="4000" spc="-5" dirty="0">
                <a:solidFill>
                  <a:srgbClr val="000000"/>
                </a:solidFill>
              </a:rPr>
              <a:t>be…</a:t>
            </a:r>
            <a:endParaRPr sz="4000"/>
          </a:p>
        </p:txBody>
      </p:sp>
      <p:sp>
        <p:nvSpPr>
          <p:cNvPr id="3" name="object 3"/>
          <p:cNvSpPr txBox="1"/>
          <p:nvPr/>
        </p:nvSpPr>
        <p:spPr>
          <a:xfrm>
            <a:off x="2403475" y="1506093"/>
            <a:ext cx="4834890" cy="3171825"/>
          </a:xfrm>
          <a:prstGeom prst="rect">
            <a:avLst/>
          </a:prstGeom>
        </p:spPr>
        <p:txBody>
          <a:bodyPr vert="horz" wrap="square" lIns="0" tIns="13335" rIns="0" bIns="0" rtlCol="0">
            <a:spAutoFit/>
          </a:bodyPr>
          <a:lstStyle/>
          <a:p>
            <a:pPr marL="17780" marR="5080" indent="519430">
              <a:lnSpc>
                <a:spcPct val="100000"/>
              </a:lnSpc>
              <a:spcBef>
                <a:spcPts val="105"/>
              </a:spcBef>
            </a:pPr>
            <a:r>
              <a:rPr sz="3200" b="1" spc="-5" dirty="0">
                <a:solidFill>
                  <a:srgbClr val="FF0000"/>
                </a:solidFill>
                <a:latin typeface="Arial"/>
                <a:cs typeface="Arial"/>
              </a:rPr>
              <a:t>…centered </a:t>
            </a:r>
            <a:r>
              <a:rPr sz="3200" b="1" dirty="0">
                <a:solidFill>
                  <a:srgbClr val="FF0000"/>
                </a:solidFill>
                <a:latin typeface="Arial"/>
                <a:cs typeface="Arial"/>
              </a:rPr>
              <a:t>on </a:t>
            </a:r>
            <a:r>
              <a:rPr sz="3200" b="1" spc="-5" dirty="0">
                <a:solidFill>
                  <a:srgbClr val="FF0000"/>
                </a:solidFill>
                <a:latin typeface="Arial"/>
                <a:cs typeface="Arial"/>
              </a:rPr>
              <a:t>child  </a:t>
            </a:r>
            <a:r>
              <a:rPr sz="3200" b="1" dirty="0">
                <a:solidFill>
                  <a:srgbClr val="FF0000"/>
                </a:solidFill>
                <a:latin typeface="Arial"/>
                <a:cs typeface="Arial"/>
              </a:rPr>
              <a:t>growth and</a:t>
            </a:r>
            <a:r>
              <a:rPr sz="3200" b="1" spc="-110" dirty="0">
                <a:solidFill>
                  <a:srgbClr val="FF0000"/>
                </a:solidFill>
                <a:latin typeface="Arial"/>
                <a:cs typeface="Arial"/>
              </a:rPr>
              <a:t> </a:t>
            </a:r>
            <a:r>
              <a:rPr sz="3200" b="1" spc="-5" dirty="0">
                <a:solidFill>
                  <a:srgbClr val="FF0000"/>
                </a:solidFill>
                <a:latin typeface="Arial"/>
                <a:cs typeface="Arial"/>
              </a:rPr>
              <a:t>development</a:t>
            </a:r>
            <a:endParaRPr sz="3200">
              <a:latin typeface="Arial"/>
              <a:cs typeface="Arial"/>
            </a:endParaRPr>
          </a:p>
          <a:p>
            <a:pPr>
              <a:lnSpc>
                <a:spcPct val="100000"/>
              </a:lnSpc>
              <a:spcBef>
                <a:spcPts val="20"/>
              </a:spcBef>
            </a:pPr>
            <a:endParaRPr sz="4150">
              <a:latin typeface="Times New Roman"/>
              <a:cs typeface="Times New Roman"/>
            </a:endParaRPr>
          </a:p>
          <a:p>
            <a:pPr marL="12700" marR="569595" indent="-5715" algn="ctr">
              <a:lnSpc>
                <a:spcPct val="80000"/>
              </a:lnSpc>
            </a:pPr>
            <a:r>
              <a:rPr sz="3200" dirty="0">
                <a:latin typeface="Arial"/>
                <a:cs typeface="Arial"/>
              </a:rPr>
              <a:t>provide </a:t>
            </a:r>
            <a:r>
              <a:rPr sz="3200" spc="-5" dirty="0">
                <a:latin typeface="Arial"/>
                <a:cs typeface="Arial"/>
              </a:rPr>
              <a:t>conditions  </a:t>
            </a:r>
            <a:r>
              <a:rPr sz="3200" dirty="0">
                <a:latin typeface="Arial"/>
                <a:cs typeface="Arial"/>
              </a:rPr>
              <a:t>favorable to </a:t>
            </a:r>
            <a:r>
              <a:rPr sz="3200" spc="-5" dirty="0">
                <a:latin typeface="Arial"/>
                <a:cs typeface="Arial"/>
              </a:rPr>
              <a:t>the </a:t>
            </a:r>
            <a:r>
              <a:rPr sz="3200" dirty="0">
                <a:latin typeface="Arial"/>
                <a:cs typeface="Arial"/>
              </a:rPr>
              <a:t>growth  and </a:t>
            </a:r>
            <a:r>
              <a:rPr sz="3200" spc="-5" dirty="0">
                <a:latin typeface="Arial"/>
                <a:cs typeface="Arial"/>
              </a:rPr>
              <a:t>development </a:t>
            </a:r>
            <a:r>
              <a:rPr sz="3200" dirty="0">
                <a:latin typeface="Arial"/>
                <a:cs typeface="Arial"/>
              </a:rPr>
              <a:t>of</a:t>
            </a:r>
            <a:r>
              <a:rPr sz="3200" spc="-85" dirty="0">
                <a:latin typeface="Arial"/>
                <a:cs typeface="Arial"/>
              </a:rPr>
              <a:t> </a:t>
            </a:r>
            <a:r>
              <a:rPr sz="3200" dirty="0">
                <a:latin typeface="Arial"/>
                <a:cs typeface="Arial"/>
              </a:rPr>
              <a:t>the  </a:t>
            </a:r>
            <a:r>
              <a:rPr sz="3200" spc="-5" dirty="0">
                <a:latin typeface="Arial"/>
                <a:cs typeface="Arial"/>
              </a:rPr>
              <a:t>learners</a:t>
            </a:r>
            <a:endParaRPr sz="320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6316" y="501142"/>
            <a:ext cx="7949565"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000000"/>
                </a:solidFill>
              </a:rPr>
              <a:t>School administration must</a:t>
            </a:r>
            <a:r>
              <a:rPr sz="4000" spc="40" dirty="0">
                <a:solidFill>
                  <a:srgbClr val="000000"/>
                </a:solidFill>
              </a:rPr>
              <a:t> </a:t>
            </a:r>
            <a:r>
              <a:rPr sz="4000" spc="-5" dirty="0">
                <a:solidFill>
                  <a:srgbClr val="000000"/>
                </a:solidFill>
              </a:rPr>
              <a:t>be…</a:t>
            </a:r>
            <a:endParaRPr sz="4000"/>
          </a:p>
        </p:txBody>
      </p:sp>
      <p:sp>
        <p:nvSpPr>
          <p:cNvPr id="3" name="object 3"/>
          <p:cNvSpPr txBox="1"/>
          <p:nvPr/>
        </p:nvSpPr>
        <p:spPr>
          <a:xfrm>
            <a:off x="2293366" y="1506093"/>
            <a:ext cx="4564380" cy="3561715"/>
          </a:xfrm>
          <a:prstGeom prst="rect">
            <a:avLst/>
          </a:prstGeom>
        </p:spPr>
        <p:txBody>
          <a:bodyPr vert="horz" wrap="square" lIns="0" tIns="13335" rIns="0" bIns="0" rtlCol="0">
            <a:spAutoFit/>
          </a:bodyPr>
          <a:lstStyle/>
          <a:p>
            <a:pPr algn="ctr">
              <a:lnSpc>
                <a:spcPct val="100000"/>
              </a:lnSpc>
              <a:spcBef>
                <a:spcPts val="105"/>
              </a:spcBef>
            </a:pPr>
            <a:r>
              <a:rPr sz="3200" b="1" dirty="0">
                <a:solidFill>
                  <a:srgbClr val="FF0000"/>
                </a:solidFill>
                <a:latin typeface="Arial"/>
                <a:cs typeface="Arial"/>
              </a:rPr>
              <a:t>…flexible</a:t>
            </a:r>
            <a:endParaRPr sz="3200">
              <a:latin typeface="Arial"/>
              <a:cs typeface="Arial"/>
            </a:endParaRPr>
          </a:p>
          <a:p>
            <a:pPr>
              <a:lnSpc>
                <a:spcPct val="100000"/>
              </a:lnSpc>
            </a:pPr>
            <a:endParaRPr sz="3600">
              <a:latin typeface="Times New Roman"/>
              <a:cs typeface="Times New Roman"/>
            </a:endParaRPr>
          </a:p>
          <a:p>
            <a:pPr>
              <a:lnSpc>
                <a:spcPct val="100000"/>
              </a:lnSpc>
              <a:spcBef>
                <a:spcPts val="5"/>
              </a:spcBef>
            </a:pPr>
            <a:endParaRPr sz="3900">
              <a:latin typeface="Times New Roman"/>
              <a:cs typeface="Times New Roman"/>
            </a:endParaRPr>
          </a:p>
          <a:p>
            <a:pPr marL="12700" marR="5080" indent="-6985" algn="ctr">
              <a:lnSpc>
                <a:spcPct val="80000"/>
              </a:lnSpc>
              <a:spcBef>
                <a:spcPts val="5"/>
              </a:spcBef>
            </a:pPr>
            <a:r>
              <a:rPr sz="3200" dirty="0">
                <a:latin typeface="Arial"/>
                <a:cs typeface="Arial"/>
              </a:rPr>
              <a:t>is characterized by its  </a:t>
            </a:r>
            <a:r>
              <a:rPr sz="3200" spc="-5" dirty="0">
                <a:latin typeface="Arial"/>
                <a:cs typeface="Arial"/>
              </a:rPr>
              <a:t>being adopted and  </a:t>
            </a:r>
            <a:r>
              <a:rPr sz="3200" dirty="0">
                <a:latin typeface="Arial"/>
                <a:cs typeface="Arial"/>
              </a:rPr>
              <a:t>readily adjust to </a:t>
            </a:r>
            <a:r>
              <a:rPr sz="3200" spc="-5" dirty="0">
                <a:latin typeface="Arial"/>
                <a:cs typeface="Arial"/>
              </a:rPr>
              <a:t>meet</a:t>
            </a:r>
            <a:r>
              <a:rPr sz="3200" spc="-120" dirty="0">
                <a:latin typeface="Arial"/>
                <a:cs typeface="Arial"/>
              </a:rPr>
              <a:t> </a:t>
            </a:r>
            <a:r>
              <a:rPr sz="3200" dirty="0">
                <a:latin typeface="Arial"/>
                <a:cs typeface="Arial"/>
              </a:rPr>
              <a:t>the  </a:t>
            </a:r>
            <a:r>
              <a:rPr sz="3200" spc="-5" dirty="0">
                <a:latin typeface="Arial"/>
                <a:cs typeface="Arial"/>
              </a:rPr>
              <a:t>requirement </a:t>
            </a:r>
            <a:r>
              <a:rPr sz="3200" dirty="0">
                <a:latin typeface="Arial"/>
                <a:cs typeface="Arial"/>
              </a:rPr>
              <a:t>of </a:t>
            </a:r>
            <a:r>
              <a:rPr sz="3200" spc="-5" dirty="0">
                <a:latin typeface="Arial"/>
                <a:cs typeface="Arial"/>
              </a:rPr>
              <a:t>changing  conditions</a:t>
            </a:r>
            <a:endParaRPr sz="3200">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3340" y="471042"/>
            <a:ext cx="747522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000000"/>
                </a:solidFill>
              </a:rPr>
              <a:t>General Principles of School</a:t>
            </a:r>
            <a:r>
              <a:rPr sz="2800" spc="80" dirty="0">
                <a:solidFill>
                  <a:srgbClr val="000000"/>
                </a:solidFill>
              </a:rPr>
              <a:t> </a:t>
            </a:r>
            <a:r>
              <a:rPr sz="2800" spc="-5" dirty="0">
                <a:solidFill>
                  <a:srgbClr val="000000"/>
                </a:solidFill>
              </a:rPr>
              <a:t>Administration</a:t>
            </a:r>
            <a:endParaRPr sz="2800"/>
          </a:p>
        </p:txBody>
      </p:sp>
      <p:sp>
        <p:nvSpPr>
          <p:cNvPr id="3" name="object 3"/>
          <p:cNvSpPr txBox="1"/>
          <p:nvPr/>
        </p:nvSpPr>
        <p:spPr>
          <a:xfrm>
            <a:off x="738327" y="1072260"/>
            <a:ext cx="7924800" cy="5087620"/>
          </a:xfrm>
          <a:prstGeom prst="rect">
            <a:avLst/>
          </a:prstGeom>
        </p:spPr>
        <p:txBody>
          <a:bodyPr vert="horz" wrap="square" lIns="0" tIns="147320" rIns="0" bIns="0" rtlCol="0">
            <a:spAutoFit/>
          </a:bodyPr>
          <a:lstStyle/>
          <a:p>
            <a:pPr marL="2677160" indent="-240665">
              <a:lnSpc>
                <a:spcPct val="100000"/>
              </a:lnSpc>
              <a:spcBef>
                <a:spcPts val="1160"/>
              </a:spcBef>
              <a:buSzPct val="95833"/>
              <a:buFont typeface="Wingdings"/>
              <a:buChar char=""/>
              <a:tabLst>
                <a:tab pos="2677795" algn="l"/>
              </a:tabLst>
            </a:pPr>
            <a:r>
              <a:rPr sz="2400" dirty="0">
                <a:solidFill>
                  <a:srgbClr val="0033CC"/>
                </a:solidFill>
                <a:latin typeface="Arial"/>
                <a:cs typeface="Arial"/>
              </a:rPr>
              <a:t>must </a:t>
            </a:r>
            <a:r>
              <a:rPr sz="2400" spc="-10" dirty="0">
                <a:solidFill>
                  <a:srgbClr val="0033CC"/>
                </a:solidFill>
                <a:latin typeface="Arial"/>
                <a:cs typeface="Arial"/>
              </a:rPr>
              <a:t>be</a:t>
            </a:r>
            <a:r>
              <a:rPr sz="2400" dirty="0">
                <a:solidFill>
                  <a:srgbClr val="0033CC"/>
                </a:solidFill>
                <a:latin typeface="Arial"/>
                <a:cs typeface="Arial"/>
              </a:rPr>
              <a:t> </a:t>
            </a:r>
            <a:r>
              <a:rPr sz="2400" spc="-5" dirty="0">
                <a:solidFill>
                  <a:srgbClr val="0033CC"/>
                </a:solidFill>
                <a:latin typeface="Arial"/>
                <a:cs typeface="Arial"/>
              </a:rPr>
              <a:t>democratic</a:t>
            </a:r>
            <a:endParaRPr sz="2400">
              <a:latin typeface="Arial"/>
              <a:cs typeface="Arial"/>
            </a:endParaRPr>
          </a:p>
          <a:p>
            <a:pPr marL="1748155" indent="-240665">
              <a:lnSpc>
                <a:spcPct val="100000"/>
              </a:lnSpc>
              <a:spcBef>
                <a:spcPts val="1055"/>
              </a:spcBef>
              <a:buSzPct val="95833"/>
              <a:buFont typeface="Wingdings"/>
              <a:buChar char=""/>
              <a:tabLst>
                <a:tab pos="1748789" algn="l"/>
              </a:tabLst>
            </a:pPr>
            <a:r>
              <a:rPr sz="2400" dirty="0">
                <a:solidFill>
                  <a:srgbClr val="0033CC"/>
                </a:solidFill>
                <a:latin typeface="Arial"/>
                <a:cs typeface="Arial"/>
              </a:rPr>
              <a:t>must </a:t>
            </a:r>
            <a:r>
              <a:rPr sz="2400" spc="-10" dirty="0">
                <a:solidFill>
                  <a:srgbClr val="0033CC"/>
                </a:solidFill>
                <a:latin typeface="Arial"/>
                <a:cs typeface="Arial"/>
              </a:rPr>
              <a:t>be </a:t>
            </a:r>
            <a:r>
              <a:rPr sz="2400" spc="-5" dirty="0">
                <a:solidFill>
                  <a:srgbClr val="0033CC"/>
                </a:solidFill>
                <a:latin typeface="Arial"/>
                <a:cs typeface="Arial"/>
              </a:rPr>
              <a:t>cooperative in</a:t>
            </a:r>
            <a:r>
              <a:rPr sz="2400" spc="55" dirty="0">
                <a:solidFill>
                  <a:srgbClr val="0033CC"/>
                </a:solidFill>
                <a:latin typeface="Arial"/>
                <a:cs typeface="Arial"/>
              </a:rPr>
              <a:t> </a:t>
            </a:r>
            <a:r>
              <a:rPr sz="2400" spc="-5" dirty="0">
                <a:solidFill>
                  <a:srgbClr val="0033CC"/>
                </a:solidFill>
                <a:latin typeface="Arial"/>
                <a:cs typeface="Arial"/>
              </a:rPr>
              <a:t>character</a:t>
            </a:r>
            <a:endParaRPr sz="2400">
              <a:latin typeface="Arial"/>
              <a:cs typeface="Arial"/>
            </a:endParaRPr>
          </a:p>
          <a:p>
            <a:pPr marL="1605915" indent="-241300">
              <a:lnSpc>
                <a:spcPct val="100000"/>
              </a:lnSpc>
              <a:spcBef>
                <a:spcPts val="1620"/>
              </a:spcBef>
              <a:buSzPct val="95833"/>
              <a:buFont typeface="Wingdings"/>
              <a:buChar char=""/>
              <a:tabLst>
                <a:tab pos="1606550" algn="l"/>
              </a:tabLst>
            </a:pPr>
            <a:r>
              <a:rPr sz="2400" dirty="0">
                <a:solidFill>
                  <a:srgbClr val="0033CC"/>
                </a:solidFill>
                <a:latin typeface="Arial"/>
                <a:cs typeface="Arial"/>
              </a:rPr>
              <a:t>to </a:t>
            </a:r>
            <a:r>
              <a:rPr sz="2400" spc="-5" dirty="0">
                <a:solidFill>
                  <a:srgbClr val="0033CC"/>
                </a:solidFill>
                <a:latin typeface="Arial"/>
                <a:cs typeface="Arial"/>
              </a:rPr>
              <a:t>be effective </a:t>
            </a:r>
            <a:r>
              <a:rPr sz="2400" dirty="0">
                <a:solidFill>
                  <a:srgbClr val="0033CC"/>
                </a:solidFill>
                <a:latin typeface="Arial"/>
                <a:cs typeface="Arial"/>
              </a:rPr>
              <a:t>… must </a:t>
            </a:r>
            <a:r>
              <a:rPr sz="2400" spc="-5" dirty="0">
                <a:solidFill>
                  <a:srgbClr val="0033CC"/>
                </a:solidFill>
                <a:latin typeface="Arial"/>
                <a:cs typeface="Arial"/>
              </a:rPr>
              <a:t>be</a:t>
            </a:r>
            <a:r>
              <a:rPr sz="2400" spc="-80" dirty="0">
                <a:solidFill>
                  <a:srgbClr val="0033CC"/>
                </a:solidFill>
                <a:latin typeface="Arial"/>
                <a:cs typeface="Arial"/>
              </a:rPr>
              <a:t> </a:t>
            </a:r>
            <a:r>
              <a:rPr sz="2400" spc="-5" dirty="0">
                <a:solidFill>
                  <a:srgbClr val="0033CC"/>
                </a:solidFill>
                <a:latin typeface="Arial"/>
                <a:cs typeface="Arial"/>
              </a:rPr>
              <a:t>scientific</a:t>
            </a:r>
            <a:endParaRPr sz="2400">
              <a:latin typeface="Arial"/>
              <a:cs typeface="Arial"/>
            </a:endParaRPr>
          </a:p>
          <a:p>
            <a:pPr marL="252729" indent="-240665">
              <a:lnSpc>
                <a:spcPct val="100000"/>
              </a:lnSpc>
              <a:spcBef>
                <a:spcPts val="1360"/>
              </a:spcBef>
              <a:buSzPct val="95833"/>
              <a:buFont typeface="Wingdings"/>
              <a:buChar char=""/>
              <a:tabLst>
                <a:tab pos="253365" algn="l"/>
              </a:tabLst>
            </a:pPr>
            <a:r>
              <a:rPr sz="2400" dirty="0">
                <a:solidFill>
                  <a:srgbClr val="0033CC"/>
                </a:solidFill>
                <a:latin typeface="Arial"/>
                <a:cs typeface="Arial"/>
              </a:rPr>
              <a:t>must </a:t>
            </a:r>
            <a:r>
              <a:rPr sz="2400" spc="-10" dirty="0">
                <a:solidFill>
                  <a:srgbClr val="0033CC"/>
                </a:solidFill>
                <a:latin typeface="Arial"/>
                <a:cs typeface="Arial"/>
              </a:rPr>
              <a:t>be </a:t>
            </a:r>
            <a:r>
              <a:rPr sz="2400" spc="-5" dirty="0">
                <a:solidFill>
                  <a:srgbClr val="0033CC"/>
                </a:solidFill>
                <a:latin typeface="Arial"/>
                <a:cs typeface="Arial"/>
              </a:rPr>
              <a:t>based on accepted educational</a:t>
            </a:r>
            <a:r>
              <a:rPr sz="2400" spc="100" dirty="0">
                <a:solidFill>
                  <a:srgbClr val="0033CC"/>
                </a:solidFill>
                <a:latin typeface="Arial"/>
                <a:cs typeface="Arial"/>
              </a:rPr>
              <a:t> </a:t>
            </a:r>
            <a:r>
              <a:rPr sz="2400" spc="-5" dirty="0">
                <a:solidFill>
                  <a:srgbClr val="0033CC"/>
                </a:solidFill>
                <a:latin typeface="Arial"/>
                <a:cs typeface="Arial"/>
              </a:rPr>
              <a:t>philosophy</a:t>
            </a:r>
            <a:endParaRPr sz="2400">
              <a:latin typeface="Arial"/>
              <a:cs typeface="Arial"/>
            </a:endParaRPr>
          </a:p>
          <a:p>
            <a:pPr marL="2748280" lvl="1" indent="-240665">
              <a:lnSpc>
                <a:spcPct val="100000"/>
              </a:lnSpc>
              <a:spcBef>
                <a:spcPts val="760"/>
              </a:spcBef>
              <a:buSzPct val="95833"/>
              <a:buFont typeface="Wingdings"/>
              <a:buChar char=""/>
              <a:tabLst>
                <a:tab pos="2748915" algn="l"/>
              </a:tabLst>
            </a:pPr>
            <a:r>
              <a:rPr sz="2400" dirty="0">
                <a:solidFill>
                  <a:srgbClr val="0033CC"/>
                </a:solidFill>
                <a:latin typeface="Arial"/>
                <a:cs typeface="Arial"/>
              </a:rPr>
              <a:t>must </a:t>
            </a:r>
            <a:r>
              <a:rPr sz="2400" spc="-10" dirty="0">
                <a:solidFill>
                  <a:srgbClr val="0033CC"/>
                </a:solidFill>
                <a:latin typeface="Arial"/>
                <a:cs typeface="Arial"/>
              </a:rPr>
              <a:t>be</a:t>
            </a:r>
            <a:r>
              <a:rPr sz="2400" spc="5" dirty="0">
                <a:solidFill>
                  <a:srgbClr val="0033CC"/>
                </a:solidFill>
                <a:latin typeface="Arial"/>
                <a:cs typeface="Arial"/>
              </a:rPr>
              <a:t> </a:t>
            </a:r>
            <a:r>
              <a:rPr sz="2400" spc="-5" dirty="0">
                <a:solidFill>
                  <a:srgbClr val="0033CC"/>
                </a:solidFill>
                <a:latin typeface="Arial"/>
                <a:cs typeface="Arial"/>
              </a:rPr>
              <a:t>creative</a:t>
            </a:r>
            <a:endParaRPr sz="2400">
              <a:latin typeface="Arial"/>
              <a:cs typeface="Arial"/>
            </a:endParaRPr>
          </a:p>
          <a:p>
            <a:pPr marL="1741170" indent="-240665">
              <a:lnSpc>
                <a:spcPct val="100000"/>
              </a:lnSpc>
              <a:spcBef>
                <a:spcPts val="1090"/>
              </a:spcBef>
              <a:buSzPct val="95833"/>
              <a:buFont typeface="Wingdings"/>
              <a:buChar char=""/>
              <a:tabLst>
                <a:tab pos="1741805" algn="l"/>
              </a:tabLst>
            </a:pPr>
            <a:r>
              <a:rPr sz="2400" dirty="0">
                <a:solidFill>
                  <a:srgbClr val="0033CC"/>
                </a:solidFill>
                <a:latin typeface="Arial"/>
                <a:cs typeface="Arial"/>
              </a:rPr>
              <a:t>must </a:t>
            </a:r>
            <a:r>
              <a:rPr sz="2400" spc="-5" dirty="0">
                <a:solidFill>
                  <a:srgbClr val="0033CC"/>
                </a:solidFill>
                <a:latin typeface="Arial"/>
                <a:cs typeface="Arial"/>
              </a:rPr>
              <a:t>evaluate in </a:t>
            </a:r>
            <a:r>
              <a:rPr sz="2400" dirty="0">
                <a:solidFill>
                  <a:srgbClr val="0033CC"/>
                </a:solidFill>
                <a:latin typeface="Arial"/>
                <a:cs typeface="Arial"/>
              </a:rPr>
              <a:t>the </a:t>
            </a:r>
            <a:r>
              <a:rPr sz="2400" spc="-10" dirty="0">
                <a:solidFill>
                  <a:srgbClr val="0033CC"/>
                </a:solidFill>
                <a:latin typeface="Arial"/>
                <a:cs typeface="Arial"/>
              </a:rPr>
              <a:t>light </a:t>
            </a:r>
            <a:r>
              <a:rPr sz="2400" dirty="0">
                <a:solidFill>
                  <a:srgbClr val="0033CC"/>
                </a:solidFill>
                <a:latin typeface="Arial"/>
                <a:cs typeface="Arial"/>
              </a:rPr>
              <a:t>of</a:t>
            </a:r>
            <a:r>
              <a:rPr sz="2400" spc="50" dirty="0">
                <a:solidFill>
                  <a:srgbClr val="0033CC"/>
                </a:solidFill>
                <a:latin typeface="Arial"/>
                <a:cs typeface="Arial"/>
              </a:rPr>
              <a:t> </a:t>
            </a:r>
            <a:r>
              <a:rPr sz="2400" spc="-5" dirty="0">
                <a:solidFill>
                  <a:srgbClr val="0033CC"/>
                </a:solidFill>
                <a:latin typeface="Arial"/>
                <a:cs typeface="Arial"/>
              </a:rPr>
              <a:t>results</a:t>
            </a:r>
            <a:endParaRPr sz="2400">
              <a:latin typeface="Arial"/>
              <a:cs typeface="Arial"/>
            </a:endParaRPr>
          </a:p>
          <a:p>
            <a:pPr marL="1176655" indent="-240665">
              <a:lnSpc>
                <a:spcPct val="100000"/>
              </a:lnSpc>
              <a:spcBef>
                <a:spcPts val="1025"/>
              </a:spcBef>
              <a:buSzPct val="95833"/>
              <a:buFont typeface="Wingdings"/>
              <a:buChar char=""/>
              <a:tabLst>
                <a:tab pos="1177290" algn="l"/>
              </a:tabLst>
            </a:pPr>
            <a:r>
              <a:rPr sz="2400" dirty="0">
                <a:solidFill>
                  <a:srgbClr val="0033CC"/>
                </a:solidFill>
                <a:latin typeface="Arial"/>
                <a:cs typeface="Arial"/>
              </a:rPr>
              <a:t>must </a:t>
            </a:r>
            <a:r>
              <a:rPr sz="2400" spc="-5" dirty="0">
                <a:solidFill>
                  <a:srgbClr val="0033CC"/>
                </a:solidFill>
                <a:latin typeface="Arial"/>
                <a:cs typeface="Arial"/>
              </a:rPr>
              <a:t>run parallel throughout </a:t>
            </a:r>
            <a:r>
              <a:rPr sz="2400" dirty="0">
                <a:solidFill>
                  <a:srgbClr val="0033CC"/>
                </a:solidFill>
                <a:latin typeface="Arial"/>
                <a:cs typeface="Arial"/>
              </a:rPr>
              <a:t>the</a:t>
            </a:r>
            <a:r>
              <a:rPr sz="2400" spc="50" dirty="0">
                <a:solidFill>
                  <a:srgbClr val="0033CC"/>
                </a:solidFill>
                <a:latin typeface="Arial"/>
                <a:cs typeface="Arial"/>
              </a:rPr>
              <a:t> </a:t>
            </a:r>
            <a:r>
              <a:rPr sz="2400" spc="-5" dirty="0">
                <a:solidFill>
                  <a:srgbClr val="0033CC"/>
                </a:solidFill>
                <a:latin typeface="Arial"/>
                <a:cs typeface="Arial"/>
              </a:rPr>
              <a:t>system</a:t>
            </a:r>
            <a:endParaRPr sz="2400">
              <a:latin typeface="Arial"/>
              <a:cs typeface="Arial"/>
            </a:endParaRPr>
          </a:p>
          <a:p>
            <a:pPr marL="1307465" lvl="1" indent="-240665">
              <a:lnSpc>
                <a:spcPct val="100000"/>
              </a:lnSpc>
              <a:spcBef>
                <a:spcPts val="1360"/>
              </a:spcBef>
              <a:buSzPct val="95833"/>
              <a:buFont typeface="Wingdings"/>
              <a:buChar char=""/>
              <a:tabLst>
                <a:tab pos="1308100" algn="l"/>
              </a:tabLst>
            </a:pPr>
            <a:r>
              <a:rPr sz="2400" dirty="0">
                <a:solidFill>
                  <a:srgbClr val="0033CC"/>
                </a:solidFill>
                <a:latin typeface="Arial"/>
                <a:cs typeface="Arial"/>
              </a:rPr>
              <a:t>must </a:t>
            </a:r>
            <a:r>
              <a:rPr sz="2400" spc="-10" dirty="0">
                <a:solidFill>
                  <a:srgbClr val="0033CC"/>
                </a:solidFill>
                <a:latin typeface="Arial"/>
                <a:cs typeface="Arial"/>
              </a:rPr>
              <a:t>be </a:t>
            </a:r>
            <a:r>
              <a:rPr sz="2400" spc="-5" dirty="0">
                <a:solidFill>
                  <a:srgbClr val="0033CC"/>
                </a:solidFill>
                <a:latin typeface="Arial"/>
                <a:cs typeface="Arial"/>
              </a:rPr>
              <a:t>preventive and</a:t>
            </a:r>
            <a:r>
              <a:rPr sz="2400" spc="15" dirty="0">
                <a:solidFill>
                  <a:srgbClr val="0033CC"/>
                </a:solidFill>
                <a:latin typeface="Arial"/>
                <a:cs typeface="Arial"/>
              </a:rPr>
              <a:t> </a:t>
            </a:r>
            <a:r>
              <a:rPr sz="2400" dirty="0">
                <a:solidFill>
                  <a:srgbClr val="0033CC"/>
                </a:solidFill>
                <a:latin typeface="Arial"/>
                <a:cs typeface="Arial"/>
              </a:rPr>
              <a:t>constructive</a:t>
            </a:r>
            <a:endParaRPr sz="2400">
              <a:latin typeface="Arial"/>
              <a:cs typeface="Arial"/>
            </a:endParaRPr>
          </a:p>
          <a:p>
            <a:pPr marL="1304290" lvl="1" indent="-240665">
              <a:lnSpc>
                <a:spcPct val="100000"/>
              </a:lnSpc>
              <a:spcBef>
                <a:spcPts val="805"/>
              </a:spcBef>
              <a:buSzPct val="95833"/>
              <a:buFont typeface="Wingdings"/>
              <a:buChar char=""/>
              <a:tabLst>
                <a:tab pos="1304925" algn="l"/>
              </a:tabLst>
            </a:pPr>
            <a:r>
              <a:rPr sz="2400" dirty="0">
                <a:solidFill>
                  <a:srgbClr val="0033CC"/>
                </a:solidFill>
                <a:latin typeface="Arial"/>
                <a:cs typeface="Arial"/>
              </a:rPr>
              <a:t>must </a:t>
            </a:r>
            <a:r>
              <a:rPr sz="2400" spc="-10" dirty="0">
                <a:solidFill>
                  <a:srgbClr val="0033CC"/>
                </a:solidFill>
                <a:latin typeface="Arial"/>
                <a:cs typeface="Arial"/>
              </a:rPr>
              <a:t>be </a:t>
            </a:r>
            <a:r>
              <a:rPr sz="2400" spc="-5" dirty="0">
                <a:solidFill>
                  <a:srgbClr val="0033CC"/>
                </a:solidFill>
                <a:latin typeface="Arial"/>
                <a:cs typeface="Arial"/>
              </a:rPr>
              <a:t>centered on child growth </a:t>
            </a:r>
            <a:r>
              <a:rPr sz="2400" dirty="0">
                <a:solidFill>
                  <a:srgbClr val="0033CC"/>
                </a:solidFill>
                <a:latin typeface="Arial"/>
                <a:cs typeface="Arial"/>
              </a:rPr>
              <a:t>&amp;</a:t>
            </a:r>
            <a:r>
              <a:rPr sz="2400" spc="100" dirty="0">
                <a:solidFill>
                  <a:srgbClr val="0033CC"/>
                </a:solidFill>
                <a:latin typeface="Arial"/>
                <a:cs typeface="Arial"/>
              </a:rPr>
              <a:t> </a:t>
            </a:r>
            <a:r>
              <a:rPr sz="2400" spc="-5" dirty="0">
                <a:solidFill>
                  <a:srgbClr val="0033CC"/>
                </a:solidFill>
                <a:latin typeface="Arial"/>
                <a:cs typeface="Arial"/>
              </a:rPr>
              <a:t>development</a:t>
            </a:r>
            <a:endParaRPr sz="2400">
              <a:latin typeface="Arial"/>
              <a:cs typeface="Arial"/>
            </a:endParaRPr>
          </a:p>
          <a:p>
            <a:pPr marL="3041650" lvl="2" indent="-240665">
              <a:lnSpc>
                <a:spcPct val="100000"/>
              </a:lnSpc>
              <a:spcBef>
                <a:spcPts val="919"/>
              </a:spcBef>
              <a:buSzPct val="95833"/>
              <a:buFont typeface="Wingdings"/>
              <a:buChar char=""/>
              <a:tabLst>
                <a:tab pos="3042285" algn="l"/>
              </a:tabLst>
            </a:pPr>
            <a:r>
              <a:rPr sz="2400" dirty="0">
                <a:solidFill>
                  <a:srgbClr val="0033CC"/>
                </a:solidFill>
                <a:latin typeface="Arial"/>
                <a:cs typeface="Arial"/>
              </a:rPr>
              <a:t>must </a:t>
            </a:r>
            <a:r>
              <a:rPr sz="2400" spc="-10" dirty="0">
                <a:solidFill>
                  <a:srgbClr val="0033CC"/>
                </a:solidFill>
                <a:latin typeface="Arial"/>
                <a:cs typeface="Arial"/>
              </a:rPr>
              <a:t>be</a:t>
            </a:r>
            <a:r>
              <a:rPr sz="2400" spc="5" dirty="0">
                <a:solidFill>
                  <a:srgbClr val="0033CC"/>
                </a:solidFill>
                <a:latin typeface="Arial"/>
                <a:cs typeface="Arial"/>
              </a:rPr>
              <a:t> </a:t>
            </a:r>
            <a:r>
              <a:rPr sz="2400" spc="-5" dirty="0">
                <a:solidFill>
                  <a:srgbClr val="0033CC"/>
                </a:solidFill>
                <a:latin typeface="Arial"/>
                <a:cs typeface="Arial"/>
              </a:rPr>
              <a:t>flexible</a:t>
            </a:r>
            <a:endParaRPr sz="2400">
              <a:latin typeface="Arial"/>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3505" rIns="0" bIns="0" rtlCol="0">
            <a:spAutoFit/>
          </a:bodyPr>
          <a:lstStyle/>
          <a:p>
            <a:pPr marL="1113155" marR="5080" indent="-786765">
              <a:lnSpc>
                <a:spcPct val="100000"/>
              </a:lnSpc>
              <a:spcBef>
                <a:spcPts val="100"/>
              </a:spcBef>
            </a:pPr>
            <a:r>
              <a:rPr spc="-5" dirty="0"/>
              <a:t>Characteristics </a:t>
            </a:r>
            <a:r>
              <a:rPr dirty="0"/>
              <a:t>of </a:t>
            </a:r>
            <a:r>
              <a:rPr spc="-5" dirty="0"/>
              <a:t>Autocratic</a:t>
            </a:r>
            <a:r>
              <a:rPr spc="-110" dirty="0"/>
              <a:t> </a:t>
            </a:r>
            <a:r>
              <a:rPr spc="-10" dirty="0"/>
              <a:t>and  </a:t>
            </a:r>
            <a:r>
              <a:rPr dirty="0"/>
              <a:t>Democratic</a:t>
            </a:r>
            <a:r>
              <a:rPr spc="-150" dirty="0"/>
              <a:t> </a:t>
            </a:r>
            <a:r>
              <a:rPr spc="-5" dirty="0"/>
              <a:t>Administrator</a:t>
            </a:r>
          </a:p>
        </p:txBody>
      </p:sp>
      <p:sp>
        <p:nvSpPr>
          <p:cNvPr id="3" name="object 3"/>
          <p:cNvSpPr/>
          <p:nvPr/>
        </p:nvSpPr>
        <p:spPr>
          <a:xfrm>
            <a:off x="4527041" y="1846326"/>
            <a:ext cx="189230" cy="4025265"/>
          </a:xfrm>
          <a:custGeom>
            <a:avLst/>
            <a:gdLst/>
            <a:ahLst/>
            <a:cxnLst/>
            <a:rect l="l" t="t" r="r" b="b"/>
            <a:pathLst>
              <a:path w="189229" h="4025265">
                <a:moveTo>
                  <a:pt x="188975" y="3930396"/>
                </a:moveTo>
                <a:lnTo>
                  <a:pt x="0" y="3930396"/>
                </a:lnTo>
                <a:lnTo>
                  <a:pt x="94487" y="4024884"/>
                </a:lnTo>
                <a:lnTo>
                  <a:pt x="188975" y="3930396"/>
                </a:lnTo>
                <a:close/>
              </a:path>
              <a:path w="189229" h="4025265">
                <a:moveTo>
                  <a:pt x="141732" y="0"/>
                </a:moveTo>
                <a:lnTo>
                  <a:pt x="47244" y="0"/>
                </a:lnTo>
                <a:lnTo>
                  <a:pt x="47244" y="3930396"/>
                </a:lnTo>
                <a:lnTo>
                  <a:pt x="141732" y="3930396"/>
                </a:lnTo>
                <a:lnTo>
                  <a:pt x="141732" y="0"/>
                </a:lnTo>
                <a:close/>
              </a:path>
            </a:pathLst>
          </a:custGeom>
          <a:solidFill>
            <a:srgbClr val="000000"/>
          </a:solidFill>
        </p:spPr>
        <p:txBody>
          <a:bodyPr wrap="square" lIns="0" tIns="0" rIns="0" bIns="0" rtlCol="0"/>
          <a:lstStyle/>
          <a:p>
            <a:endParaRPr/>
          </a:p>
        </p:txBody>
      </p:sp>
      <p:sp>
        <p:nvSpPr>
          <p:cNvPr id="4" name="object 4"/>
          <p:cNvSpPr/>
          <p:nvPr/>
        </p:nvSpPr>
        <p:spPr>
          <a:xfrm>
            <a:off x="4527041" y="1846326"/>
            <a:ext cx="189230" cy="4025265"/>
          </a:xfrm>
          <a:custGeom>
            <a:avLst/>
            <a:gdLst/>
            <a:ahLst/>
            <a:cxnLst/>
            <a:rect l="l" t="t" r="r" b="b"/>
            <a:pathLst>
              <a:path w="189229" h="4025265">
                <a:moveTo>
                  <a:pt x="0" y="3930396"/>
                </a:moveTo>
                <a:lnTo>
                  <a:pt x="47244" y="3930396"/>
                </a:lnTo>
                <a:lnTo>
                  <a:pt x="47244" y="0"/>
                </a:lnTo>
                <a:lnTo>
                  <a:pt x="141732" y="0"/>
                </a:lnTo>
                <a:lnTo>
                  <a:pt x="141732" y="3930396"/>
                </a:lnTo>
                <a:lnTo>
                  <a:pt x="188975" y="3930396"/>
                </a:lnTo>
                <a:lnTo>
                  <a:pt x="94487" y="4024884"/>
                </a:lnTo>
                <a:lnTo>
                  <a:pt x="0" y="3930396"/>
                </a:lnTo>
                <a:close/>
              </a:path>
            </a:pathLst>
          </a:custGeom>
          <a:ln w="44196">
            <a:solidFill>
              <a:srgbClr val="000000"/>
            </a:solidFill>
          </a:ln>
        </p:spPr>
        <p:txBody>
          <a:bodyPr wrap="square" lIns="0" tIns="0" rIns="0" bIns="0" rtlCol="0"/>
          <a:lstStyle/>
          <a:p>
            <a:endParaRPr/>
          </a:p>
        </p:txBody>
      </p:sp>
      <p:sp>
        <p:nvSpPr>
          <p:cNvPr id="5" name="object 5"/>
          <p:cNvSpPr txBox="1"/>
          <p:nvPr/>
        </p:nvSpPr>
        <p:spPr>
          <a:xfrm>
            <a:off x="706932" y="1530167"/>
            <a:ext cx="3455035" cy="2658110"/>
          </a:xfrm>
          <a:prstGeom prst="rect">
            <a:avLst/>
          </a:prstGeom>
        </p:spPr>
        <p:txBody>
          <a:bodyPr vert="horz" wrap="square" lIns="0" tIns="144145" rIns="0" bIns="0" rtlCol="0">
            <a:spAutoFit/>
          </a:bodyPr>
          <a:lstStyle/>
          <a:p>
            <a:pPr marL="859790">
              <a:lnSpc>
                <a:spcPct val="100000"/>
              </a:lnSpc>
              <a:spcBef>
                <a:spcPts val="1135"/>
              </a:spcBef>
            </a:pPr>
            <a:r>
              <a:rPr sz="3200" b="1" dirty="0">
                <a:latin typeface="Arial"/>
                <a:cs typeface="Arial"/>
              </a:rPr>
              <a:t>Autocratic</a:t>
            </a:r>
            <a:endParaRPr sz="3200">
              <a:latin typeface="Arial"/>
              <a:cs typeface="Arial"/>
            </a:endParaRPr>
          </a:p>
          <a:p>
            <a:pPr marL="12700" marR="5080">
              <a:lnSpc>
                <a:spcPct val="80000"/>
              </a:lnSpc>
              <a:spcBef>
                <a:spcPts val="2025"/>
              </a:spcBef>
            </a:pPr>
            <a:r>
              <a:rPr sz="3600" spc="-5" dirty="0">
                <a:latin typeface="Arial"/>
                <a:cs typeface="Arial"/>
              </a:rPr>
              <a:t>Thinks he can</a:t>
            </a:r>
            <a:r>
              <a:rPr sz="3600" spc="-55" dirty="0">
                <a:latin typeface="Arial"/>
                <a:cs typeface="Arial"/>
              </a:rPr>
              <a:t> </a:t>
            </a:r>
            <a:r>
              <a:rPr sz="3600" dirty="0">
                <a:latin typeface="Arial"/>
                <a:cs typeface="Arial"/>
              </a:rPr>
              <a:t>sit  by himself and  </a:t>
            </a:r>
            <a:r>
              <a:rPr sz="3600" spc="-5" dirty="0">
                <a:latin typeface="Arial"/>
                <a:cs typeface="Arial"/>
              </a:rPr>
              <a:t>see all </a:t>
            </a:r>
            <a:r>
              <a:rPr sz="3600" dirty="0">
                <a:latin typeface="Arial"/>
                <a:cs typeface="Arial"/>
              </a:rPr>
              <a:t>angles of  problems.</a:t>
            </a:r>
            <a:endParaRPr sz="3600">
              <a:latin typeface="Arial"/>
              <a:cs typeface="Arial"/>
            </a:endParaRPr>
          </a:p>
        </p:txBody>
      </p:sp>
      <p:sp>
        <p:nvSpPr>
          <p:cNvPr id="6" name="object 6"/>
          <p:cNvSpPr txBox="1"/>
          <p:nvPr/>
        </p:nvSpPr>
        <p:spPr>
          <a:xfrm>
            <a:off x="5067046" y="1463222"/>
            <a:ext cx="3125470" cy="2726055"/>
          </a:xfrm>
          <a:prstGeom prst="rect">
            <a:avLst/>
          </a:prstGeom>
        </p:spPr>
        <p:txBody>
          <a:bodyPr vert="horz" wrap="square" lIns="0" tIns="175895" rIns="0" bIns="0" rtlCol="0">
            <a:spAutoFit/>
          </a:bodyPr>
          <a:lstStyle/>
          <a:p>
            <a:pPr marL="12700" indent="375920">
              <a:lnSpc>
                <a:spcPct val="100000"/>
              </a:lnSpc>
              <a:spcBef>
                <a:spcPts val="1385"/>
              </a:spcBef>
            </a:pPr>
            <a:r>
              <a:rPr sz="3200" b="1" dirty="0">
                <a:latin typeface="Arial"/>
                <a:cs typeface="Arial"/>
              </a:rPr>
              <a:t>Democratic</a:t>
            </a:r>
            <a:endParaRPr sz="3200">
              <a:latin typeface="Arial"/>
              <a:cs typeface="Arial"/>
            </a:endParaRPr>
          </a:p>
          <a:p>
            <a:pPr marL="12700" marR="5080">
              <a:lnSpc>
                <a:spcPct val="80000"/>
              </a:lnSpc>
              <a:spcBef>
                <a:spcPts val="2310"/>
              </a:spcBef>
            </a:pPr>
            <a:r>
              <a:rPr sz="3600" dirty="0">
                <a:latin typeface="Arial"/>
                <a:cs typeface="Arial"/>
              </a:rPr>
              <a:t>Realizes the  </a:t>
            </a:r>
            <a:r>
              <a:rPr sz="3600" spc="-5" dirty="0">
                <a:latin typeface="Arial"/>
                <a:cs typeface="Arial"/>
              </a:rPr>
              <a:t>potential</a:t>
            </a:r>
            <a:r>
              <a:rPr sz="3600" spc="-70" dirty="0">
                <a:latin typeface="Arial"/>
                <a:cs typeface="Arial"/>
              </a:rPr>
              <a:t> </a:t>
            </a:r>
            <a:r>
              <a:rPr sz="3600" dirty="0">
                <a:latin typeface="Arial"/>
                <a:cs typeface="Arial"/>
              </a:rPr>
              <a:t>power  </a:t>
            </a:r>
            <a:r>
              <a:rPr sz="3600" spc="-5" dirty="0">
                <a:latin typeface="Arial"/>
                <a:cs typeface="Arial"/>
              </a:rPr>
              <a:t>in </a:t>
            </a:r>
            <a:r>
              <a:rPr sz="3600" dirty="0">
                <a:latin typeface="Arial"/>
                <a:cs typeface="Arial"/>
              </a:rPr>
              <a:t>thirty </a:t>
            </a:r>
            <a:r>
              <a:rPr sz="3600" spc="-5" dirty="0">
                <a:latin typeface="Arial"/>
                <a:cs typeface="Arial"/>
              </a:rPr>
              <a:t>or </a:t>
            </a:r>
            <a:r>
              <a:rPr sz="3600" dirty="0">
                <a:latin typeface="Arial"/>
                <a:cs typeface="Arial"/>
              </a:rPr>
              <a:t>fifty  brains.</a:t>
            </a:r>
            <a:endParaRPr sz="3600">
              <a:latin typeface="Arial"/>
              <a:cs typeface="Arial"/>
            </a:endParaRPr>
          </a:p>
        </p:txBody>
      </p:sp>
      <p:sp>
        <p:nvSpPr>
          <p:cNvPr id="7" name="object 7"/>
          <p:cNvSpPr/>
          <p:nvPr/>
        </p:nvSpPr>
        <p:spPr>
          <a:xfrm>
            <a:off x="627887" y="2240279"/>
            <a:ext cx="7599680" cy="0"/>
          </a:xfrm>
          <a:custGeom>
            <a:avLst/>
            <a:gdLst/>
            <a:ahLst/>
            <a:cxnLst/>
            <a:rect l="l" t="t" r="r" b="b"/>
            <a:pathLst>
              <a:path w="7599680">
                <a:moveTo>
                  <a:pt x="0" y="0"/>
                </a:moveTo>
                <a:lnTo>
                  <a:pt x="7599680" y="0"/>
                </a:lnTo>
              </a:path>
            </a:pathLst>
          </a:custGeom>
          <a:ln w="9144">
            <a:solidFill>
              <a:srgbClr val="B6DCDF"/>
            </a:solidFill>
          </a:ln>
        </p:spPr>
        <p:txBody>
          <a:bodyPr wrap="square" lIns="0" tIns="0" rIns="0" bIns="0" rtlCol="0"/>
          <a:lstStyle/>
          <a:p>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3505" rIns="0" bIns="0" rtlCol="0">
            <a:spAutoFit/>
          </a:bodyPr>
          <a:lstStyle/>
          <a:p>
            <a:pPr marL="1113155" marR="5080" indent="-786765">
              <a:lnSpc>
                <a:spcPct val="100000"/>
              </a:lnSpc>
              <a:spcBef>
                <a:spcPts val="100"/>
              </a:spcBef>
            </a:pPr>
            <a:r>
              <a:rPr spc="-5" dirty="0"/>
              <a:t>Characteristics </a:t>
            </a:r>
            <a:r>
              <a:rPr dirty="0"/>
              <a:t>of </a:t>
            </a:r>
            <a:r>
              <a:rPr spc="-5" dirty="0"/>
              <a:t>Autocratic</a:t>
            </a:r>
            <a:r>
              <a:rPr spc="-110" dirty="0"/>
              <a:t> </a:t>
            </a:r>
            <a:r>
              <a:rPr spc="-10" dirty="0"/>
              <a:t>and  </a:t>
            </a:r>
            <a:r>
              <a:rPr dirty="0"/>
              <a:t>Democratic</a:t>
            </a:r>
            <a:r>
              <a:rPr spc="-150" dirty="0"/>
              <a:t> </a:t>
            </a:r>
            <a:r>
              <a:rPr spc="-5" dirty="0"/>
              <a:t>Administrator</a:t>
            </a:r>
          </a:p>
        </p:txBody>
      </p:sp>
      <p:sp>
        <p:nvSpPr>
          <p:cNvPr id="3" name="object 3"/>
          <p:cNvSpPr/>
          <p:nvPr/>
        </p:nvSpPr>
        <p:spPr>
          <a:xfrm>
            <a:off x="4527041" y="1846326"/>
            <a:ext cx="189230" cy="4025265"/>
          </a:xfrm>
          <a:custGeom>
            <a:avLst/>
            <a:gdLst/>
            <a:ahLst/>
            <a:cxnLst/>
            <a:rect l="l" t="t" r="r" b="b"/>
            <a:pathLst>
              <a:path w="189229" h="4025265">
                <a:moveTo>
                  <a:pt x="188975" y="3930396"/>
                </a:moveTo>
                <a:lnTo>
                  <a:pt x="0" y="3930396"/>
                </a:lnTo>
                <a:lnTo>
                  <a:pt x="94487" y="4024884"/>
                </a:lnTo>
                <a:lnTo>
                  <a:pt x="188975" y="3930396"/>
                </a:lnTo>
                <a:close/>
              </a:path>
              <a:path w="189229" h="4025265">
                <a:moveTo>
                  <a:pt x="141732" y="0"/>
                </a:moveTo>
                <a:lnTo>
                  <a:pt x="47244" y="0"/>
                </a:lnTo>
                <a:lnTo>
                  <a:pt x="47244" y="3930396"/>
                </a:lnTo>
                <a:lnTo>
                  <a:pt x="141732" y="3930396"/>
                </a:lnTo>
                <a:lnTo>
                  <a:pt x="141732" y="0"/>
                </a:lnTo>
                <a:close/>
              </a:path>
            </a:pathLst>
          </a:custGeom>
          <a:solidFill>
            <a:srgbClr val="000000"/>
          </a:solidFill>
        </p:spPr>
        <p:txBody>
          <a:bodyPr wrap="square" lIns="0" tIns="0" rIns="0" bIns="0" rtlCol="0"/>
          <a:lstStyle/>
          <a:p>
            <a:endParaRPr/>
          </a:p>
        </p:txBody>
      </p:sp>
      <p:sp>
        <p:nvSpPr>
          <p:cNvPr id="4" name="object 4"/>
          <p:cNvSpPr/>
          <p:nvPr/>
        </p:nvSpPr>
        <p:spPr>
          <a:xfrm>
            <a:off x="4527041" y="1846326"/>
            <a:ext cx="189230" cy="4025265"/>
          </a:xfrm>
          <a:custGeom>
            <a:avLst/>
            <a:gdLst/>
            <a:ahLst/>
            <a:cxnLst/>
            <a:rect l="l" t="t" r="r" b="b"/>
            <a:pathLst>
              <a:path w="189229" h="4025265">
                <a:moveTo>
                  <a:pt x="0" y="3930396"/>
                </a:moveTo>
                <a:lnTo>
                  <a:pt x="47244" y="3930396"/>
                </a:lnTo>
                <a:lnTo>
                  <a:pt x="47244" y="0"/>
                </a:lnTo>
                <a:lnTo>
                  <a:pt x="141732" y="0"/>
                </a:lnTo>
                <a:lnTo>
                  <a:pt x="141732" y="3930396"/>
                </a:lnTo>
                <a:lnTo>
                  <a:pt x="188975" y="3930396"/>
                </a:lnTo>
                <a:lnTo>
                  <a:pt x="94487" y="4024884"/>
                </a:lnTo>
                <a:lnTo>
                  <a:pt x="0" y="3930396"/>
                </a:lnTo>
                <a:close/>
              </a:path>
            </a:pathLst>
          </a:custGeom>
          <a:ln w="44196">
            <a:solidFill>
              <a:srgbClr val="000000"/>
            </a:solidFill>
          </a:ln>
        </p:spPr>
        <p:txBody>
          <a:bodyPr wrap="square" lIns="0" tIns="0" rIns="0" bIns="0" rtlCol="0"/>
          <a:lstStyle/>
          <a:p>
            <a:endParaRPr/>
          </a:p>
        </p:txBody>
      </p:sp>
      <p:sp>
        <p:nvSpPr>
          <p:cNvPr id="5" name="object 5"/>
          <p:cNvSpPr txBox="1"/>
          <p:nvPr/>
        </p:nvSpPr>
        <p:spPr>
          <a:xfrm>
            <a:off x="706932" y="1530167"/>
            <a:ext cx="3048000" cy="2658110"/>
          </a:xfrm>
          <a:prstGeom prst="rect">
            <a:avLst/>
          </a:prstGeom>
        </p:spPr>
        <p:txBody>
          <a:bodyPr vert="horz" wrap="square" lIns="0" tIns="144145" rIns="0" bIns="0" rtlCol="0">
            <a:spAutoFit/>
          </a:bodyPr>
          <a:lstStyle/>
          <a:p>
            <a:pPr marL="859790">
              <a:lnSpc>
                <a:spcPct val="100000"/>
              </a:lnSpc>
              <a:spcBef>
                <a:spcPts val="1135"/>
              </a:spcBef>
            </a:pPr>
            <a:r>
              <a:rPr sz="3200" b="1" dirty="0">
                <a:latin typeface="Arial"/>
                <a:cs typeface="Arial"/>
              </a:rPr>
              <a:t>Autocratic</a:t>
            </a:r>
            <a:endParaRPr sz="3200">
              <a:latin typeface="Arial"/>
              <a:cs typeface="Arial"/>
            </a:endParaRPr>
          </a:p>
          <a:p>
            <a:pPr marL="12700" marR="5080">
              <a:lnSpc>
                <a:spcPct val="80000"/>
              </a:lnSpc>
              <a:spcBef>
                <a:spcPts val="2025"/>
              </a:spcBef>
            </a:pPr>
            <a:r>
              <a:rPr sz="3600" spc="-5" dirty="0">
                <a:latin typeface="Arial"/>
                <a:cs typeface="Arial"/>
              </a:rPr>
              <a:t>Does </a:t>
            </a:r>
            <a:r>
              <a:rPr sz="3600" dirty="0">
                <a:latin typeface="Arial"/>
                <a:cs typeface="Arial"/>
              </a:rPr>
              <a:t>not</a:t>
            </a:r>
            <a:r>
              <a:rPr sz="3600" spc="-75" dirty="0">
                <a:latin typeface="Arial"/>
                <a:cs typeface="Arial"/>
              </a:rPr>
              <a:t> </a:t>
            </a:r>
            <a:r>
              <a:rPr sz="3600" spc="-5" dirty="0">
                <a:latin typeface="Arial"/>
                <a:cs typeface="Arial"/>
              </a:rPr>
              <a:t>know  </a:t>
            </a:r>
            <a:r>
              <a:rPr sz="3600" dirty="0">
                <a:latin typeface="Arial"/>
                <a:cs typeface="Arial"/>
              </a:rPr>
              <a:t>how to use the  experience of  </a:t>
            </a:r>
            <a:r>
              <a:rPr sz="3600" spc="-5" dirty="0">
                <a:latin typeface="Arial"/>
                <a:cs typeface="Arial"/>
              </a:rPr>
              <a:t>others</a:t>
            </a:r>
            <a:endParaRPr sz="3600">
              <a:latin typeface="Arial"/>
              <a:cs typeface="Arial"/>
            </a:endParaRPr>
          </a:p>
        </p:txBody>
      </p:sp>
      <p:sp>
        <p:nvSpPr>
          <p:cNvPr id="6" name="object 6"/>
          <p:cNvSpPr txBox="1"/>
          <p:nvPr/>
        </p:nvSpPr>
        <p:spPr>
          <a:xfrm>
            <a:off x="5067046" y="1463222"/>
            <a:ext cx="2871470" cy="2286635"/>
          </a:xfrm>
          <a:prstGeom prst="rect">
            <a:avLst/>
          </a:prstGeom>
        </p:spPr>
        <p:txBody>
          <a:bodyPr vert="horz" wrap="square" lIns="0" tIns="175895" rIns="0" bIns="0" rtlCol="0">
            <a:spAutoFit/>
          </a:bodyPr>
          <a:lstStyle/>
          <a:p>
            <a:pPr marL="12700" indent="375920">
              <a:lnSpc>
                <a:spcPct val="100000"/>
              </a:lnSpc>
              <a:spcBef>
                <a:spcPts val="1385"/>
              </a:spcBef>
            </a:pPr>
            <a:r>
              <a:rPr sz="3200" b="1" dirty="0">
                <a:latin typeface="Arial"/>
                <a:cs typeface="Arial"/>
              </a:rPr>
              <a:t>Democratic</a:t>
            </a:r>
            <a:endParaRPr sz="3200">
              <a:latin typeface="Arial"/>
              <a:cs typeface="Arial"/>
            </a:endParaRPr>
          </a:p>
          <a:p>
            <a:pPr marL="12700" marR="5080">
              <a:lnSpc>
                <a:spcPct val="80000"/>
              </a:lnSpc>
              <a:spcBef>
                <a:spcPts val="2310"/>
              </a:spcBef>
            </a:pPr>
            <a:r>
              <a:rPr sz="3600" spc="-5" dirty="0">
                <a:latin typeface="Arial"/>
                <a:cs typeface="Arial"/>
              </a:rPr>
              <a:t>Knows how</a:t>
            </a:r>
            <a:r>
              <a:rPr sz="3600" spc="-60" dirty="0">
                <a:latin typeface="Arial"/>
                <a:cs typeface="Arial"/>
              </a:rPr>
              <a:t> </a:t>
            </a:r>
            <a:r>
              <a:rPr sz="3600" dirty="0">
                <a:latin typeface="Arial"/>
                <a:cs typeface="Arial"/>
              </a:rPr>
              <a:t>to  utilize that  power</a:t>
            </a:r>
            <a:endParaRPr sz="3600">
              <a:latin typeface="Arial"/>
              <a:cs typeface="Arial"/>
            </a:endParaRPr>
          </a:p>
        </p:txBody>
      </p:sp>
      <p:sp>
        <p:nvSpPr>
          <p:cNvPr id="7" name="object 7"/>
          <p:cNvSpPr/>
          <p:nvPr/>
        </p:nvSpPr>
        <p:spPr>
          <a:xfrm>
            <a:off x="627887" y="2240279"/>
            <a:ext cx="7599680" cy="0"/>
          </a:xfrm>
          <a:custGeom>
            <a:avLst/>
            <a:gdLst/>
            <a:ahLst/>
            <a:cxnLst/>
            <a:rect l="l" t="t" r="r" b="b"/>
            <a:pathLst>
              <a:path w="7599680">
                <a:moveTo>
                  <a:pt x="0" y="0"/>
                </a:moveTo>
                <a:lnTo>
                  <a:pt x="7599680" y="0"/>
                </a:lnTo>
              </a:path>
            </a:pathLst>
          </a:custGeom>
          <a:ln w="9144">
            <a:solidFill>
              <a:srgbClr val="B6DCDF"/>
            </a:solidFill>
          </a:ln>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54607" y="1661236"/>
            <a:ext cx="2037714" cy="514350"/>
          </a:xfrm>
          <a:prstGeom prst="rect">
            <a:avLst/>
          </a:prstGeom>
        </p:spPr>
        <p:txBody>
          <a:bodyPr vert="horz" wrap="square" lIns="0" tIns="13335" rIns="0" bIns="0" rtlCol="0">
            <a:spAutoFit/>
          </a:bodyPr>
          <a:lstStyle/>
          <a:p>
            <a:pPr marL="12700">
              <a:lnSpc>
                <a:spcPct val="100000"/>
              </a:lnSpc>
              <a:spcBef>
                <a:spcPts val="105"/>
              </a:spcBef>
            </a:pPr>
            <a:r>
              <a:rPr sz="3200" b="1" dirty="0">
                <a:latin typeface="Arial"/>
                <a:cs typeface="Arial"/>
              </a:rPr>
              <a:t>Auto</a:t>
            </a:r>
            <a:r>
              <a:rPr sz="3200" b="1" spc="-15" dirty="0">
                <a:latin typeface="Arial"/>
                <a:cs typeface="Arial"/>
              </a:rPr>
              <a:t>c</a:t>
            </a:r>
            <a:r>
              <a:rPr sz="3200" b="1" dirty="0">
                <a:latin typeface="Arial"/>
                <a:cs typeface="Arial"/>
              </a:rPr>
              <a:t>ratic</a:t>
            </a:r>
            <a:endParaRPr sz="3200">
              <a:latin typeface="Arial"/>
              <a:cs typeface="Arial"/>
            </a:endParaRPr>
          </a:p>
        </p:txBody>
      </p:sp>
      <p:sp>
        <p:nvSpPr>
          <p:cNvPr id="3" name="object 3"/>
          <p:cNvSpPr/>
          <p:nvPr/>
        </p:nvSpPr>
        <p:spPr>
          <a:xfrm>
            <a:off x="323088" y="405384"/>
            <a:ext cx="8424672" cy="11993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03505" rIns="0" bIns="0" rtlCol="0">
            <a:spAutoFit/>
          </a:bodyPr>
          <a:lstStyle/>
          <a:p>
            <a:pPr marL="1113155" marR="5080" indent="-786765">
              <a:lnSpc>
                <a:spcPct val="100000"/>
              </a:lnSpc>
              <a:spcBef>
                <a:spcPts val="100"/>
              </a:spcBef>
            </a:pPr>
            <a:r>
              <a:rPr spc="-5" dirty="0"/>
              <a:t>Characteristics </a:t>
            </a:r>
            <a:r>
              <a:rPr dirty="0"/>
              <a:t>of </a:t>
            </a:r>
            <a:r>
              <a:rPr spc="-5" dirty="0"/>
              <a:t>Autocratic</a:t>
            </a:r>
            <a:r>
              <a:rPr spc="-110" dirty="0"/>
              <a:t> </a:t>
            </a:r>
            <a:r>
              <a:rPr spc="-10" dirty="0"/>
              <a:t>and  </a:t>
            </a:r>
            <a:r>
              <a:rPr dirty="0"/>
              <a:t>Democratic</a:t>
            </a:r>
            <a:r>
              <a:rPr spc="-150" dirty="0"/>
              <a:t> </a:t>
            </a:r>
            <a:r>
              <a:rPr spc="-5" dirty="0"/>
              <a:t>Administrator</a:t>
            </a:r>
          </a:p>
        </p:txBody>
      </p:sp>
      <p:sp>
        <p:nvSpPr>
          <p:cNvPr id="5" name="object 5"/>
          <p:cNvSpPr txBox="1"/>
          <p:nvPr/>
        </p:nvSpPr>
        <p:spPr>
          <a:xfrm>
            <a:off x="5443473" y="1626235"/>
            <a:ext cx="2240280" cy="513715"/>
          </a:xfrm>
          <a:prstGeom prst="rect">
            <a:avLst/>
          </a:prstGeom>
        </p:spPr>
        <p:txBody>
          <a:bodyPr vert="horz" wrap="square" lIns="0" tIns="13335" rIns="0" bIns="0" rtlCol="0">
            <a:spAutoFit/>
          </a:bodyPr>
          <a:lstStyle/>
          <a:p>
            <a:pPr marL="12700">
              <a:lnSpc>
                <a:spcPct val="100000"/>
              </a:lnSpc>
              <a:spcBef>
                <a:spcPts val="105"/>
              </a:spcBef>
            </a:pPr>
            <a:r>
              <a:rPr sz="3200" b="1" dirty="0">
                <a:latin typeface="Arial"/>
                <a:cs typeface="Arial"/>
              </a:rPr>
              <a:t>Democr</a:t>
            </a:r>
            <a:r>
              <a:rPr sz="3200" b="1" spc="-15" dirty="0">
                <a:latin typeface="Arial"/>
                <a:cs typeface="Arial"/>
              </a:rPr>
              <a:t>a</a:t>
            </a:r>
            <a:r>
              <a:rPr sz="3200" b="1" dirty="0">
                <a:latin typeface="Arial"/>
                <a:cs typeface="Arial"/>
              </a:rPr>
              <a:t>tic</a:t>
            </a:r>
            <a:endParaRPr sz="3200">
              <a:latin typeface="Arial"/>
              <a:cs typeface="Arial"/>
            </a:endParaRPr>
          </a:p>
        </p:txBody>
      </p:sp>
      <p:sp>
        <p:nvSpPr>
          <p:cNvPr id="6" name="object 6"/>
          <p:cNvSpPr/>
          <p:nvPr/>
        </p:nvSpPr>
        <p:spPr>
          <a:xfrm>
            <a:off x="4527041" y="1846326"/>
            <a:ext cx="189230" cy="4025265"/>
          </a:xfrm>
          <a:custGeom>
            <a:avLst/>
            <a:gdLst/>
            <a:ahLst/>
            <a:cxnLst/>
            <a:rect l="l" t="t" r="r" b="b"/>
            <a:pathLst>
              <a:path w="189229" h="4025265">
                <a:moveTo>
                  <a:pt x="188975" y="3930396"/>
                </a:moveTo>
                <a:lnTo>
                  <a:pt x="0" y="3930396"/>
                </a:lnTo>
                <a:lnTo>
                  <a:pt x="94487" y="4024884"/>
                </a:lnTo>
                <a:lnTo>
                  <a:pt x="188975" y="3930396"/>
                </a:lnTo>
                <a:close/>
              </a:path>
              <a:path w="189229" h="4025265">
                <a:moveTo>
                  <a:pt x="141732" y="0"/>
                </a:moveTo>
                <a:lnTo>
                  <a:pt x="47244" y="0"/>
                </a:lnTo>
                <a:lnTo>
                  <a:pt x="47244" y="3930396"/>
                </a:lnTo>
                <a:lnTo>
                  <a:pt x="141732" y="3930396"/>
                </a:lnTo>
                <a:lnTo>
                  <a:pt x="141732" y="0"/>
                </a:lnTo>
                <a:close/>
              </a:path>
            </a:pathLst>
          </a:custGeom>
          <a:solidFill>
            <a:srgbClr val="000000"/>
          </a:solidFill>
        </p:spPr>
        <p:txBody>
          <a:bodyPr wrap="square" lIns="0" tIns="0" rIns="0" bIns="0" rtlCol="0"/>
          <a:lstStyle/>
          <a:p>
            <a:endParaRPr/>
          </a:p>
        </p:txBody>
      </p:sp>
      <p:sp>
        <p:nvSpPr>
          <p:cNvPr id="7" name="object 7"/>
          <p:cNvSpPr/>
          <p:nvPr/>
        </p:nvSpPr>
        <p:spPr>
          <a:xfrm>
            <a:off x="4527041" y="1846326"/>
            <a:ext cx="189230" cy="4025265"/>
          </a:xfrm>
          <a:custGeom>
            <a:avLst/>
            <a:gdLst/>
            <a:ahLst/>
            <a:cxnLst/>
            <a:rect l="l" t="t" r="r" b="b"/>
            <a:pathLst>
              <a:path w="189229" h="4025265">
                <a:moveTo>
                  <a:pt x="0" y="3930396"/>
                </a:moveTo>
                <a:lnTo>
                  <a:pt x="47244" y="3930396"/>
                </a:lnTo>
                <a:lnTo>
                  <a:pt x="47244" y="0"/>
                </a:lnTo>
                <a:lnTo>
                  <a:pt x="141732" y="0"/>
                </a:lnTo>
                <a:lnTo>
                  <a:pt x="141732" y="3930396"/>
                </a:lnTo>
                <a:lnTo>
                  <a:pt x="188975" y="3930396"/>
                </a:lnTo>
                <a:lnTo>
                  <a:pt x="94487" y="4024884"/>
                </a:lnTo>
                <a:lnTo>
                  <a:pt x="0" y="3930396"/>
                </a:lnTo>
                <a:close/>
              </a:path>
            </a:pathLst>
          </a:custGeom>
          <a:ln w="44196">
            <a:solidFill>
              <a:srgbClr val="000000"/>
            </a:solidFill>
          </a:ln>
        </p:spPr>
        <p:txBody>
          <a:bodyPr wrap="square" lIns="0" tIns="0" rIns="0" bIns="0" rtlCol="0"/>
          <a:lstStyle/>
          <a:p>
            <a:endParaRPr/>
          </a:p>
        </p:txBody>
      </p:sp>
      <p:sp>
        <p:nvSpPr>
          <p:cNvPr id="8" name="object 8"/>
          <p:cNvSpPr txBox="1"/>
          <p:nvPr/>
        </p:nvSpPr>
        <p:spPr>
          <a:xfrm>
            <a:off x="706932" y="2297048"/>
            <a:ext cx="3810000" cy="2330450"/>
          </a:xfrm>
          <a:prstGeom prst="rect">
            <a:avLst/>
          </a:prstGeom>
        </p:spPr>
        <p:txBody>
          <a:bodyPr vert="horz" wrap="square" lIns="0" tIns="121920" rIns="0" bIns="0" rtlCol="0">
            <a:spAutoFit/>
          </a:bodyPr>
          <a:lstStyle/>
          <a:p>
            <a:pPr marL="12700" marR="5080">
              <a:lnSpc>
                <a:spcPct val="80000"/>
              </a:lnSpc>
              <a:spcBef>
                <a:spcPts val="960"/>
              </a:spcBef>
            </a:pPr>
            <a:r>
              <a:rPr sz="3600" dirty="0">
                <a:latin typeface="Arial"/>
                <a:cs typeface="Arial"/>
              </a:rPr>
              <a:t>Cannot </a:t>
            </a:r>
            <a:r>
              <a:rPr sz="3600" spc="-5" dirty="0">
                <a:latin typeface="Arial"/>
                <a:cs typeface="Arial"/>
              </a:rPr>
              <a:t>bear </a:t>
            </a:r>
            <a:r>
              <a:rPr sz="3600" spc="-10" dirty="0">
                <a:latin typeface="Arial"/>
                <a:cs typeface="Arial"/>
              </a:rPr>
              <a:t>to </a:t>
            </a:r>
            <a:r>
              <a:rPr sz="3600" dirty="0">
                <a:latin typeface="Arial"/>
                <a:cs typeface="Arial"/>
              </a:rPr>
              <a:t>let  any of the </a:t>
            </a:r>
            <a:r>
              <a:rPr sz="3600" spc="-5" dirty="0">
                <a:latin typeface="Arial"/>
                <a:cs typeface="Arial"/>
              </a:rPr>
              <a:t>strings  </a:t>
            </a:r>
            <a:r>
              <a:rPr sz="3600" dirty="0">
                <a:latin typeface="Arial"/>
                <a:cs typeface="Arial"/>
              </a:rPr>
              <a:t>of management  </a:t>
            </a:r>
            <a:r>
              <a:rPr sz="3600" spc="-5" dirty="0">
                <a:latin typeface="Arial"/>
                <a:cs typeface="Arial"/>
              </a:rPr>
              <a:t>slip duties </a:t>
            </a:r>
            <a:r>
              <a:rPr sz="3600" dirty="0">
                <a:latin typeface="Arial"/>
                <a:cs typeface="Arial"/>
              </a:rPr>
              <a:t>from</a:t>
            </a:r>
            <a:r>
              <a:rPr sz="3600" spc="-45" dirty="0">
                <a:latin typeface="Arial"/>
                <a:cs typeface="Arial"/>
              </a:rPr>
              <a:t> </a:t>
            </a:r>
            <a:r>
              <a:rPr sz="3600" spc="-5" dirty="0">
                <a:latin typeface="Arial"/>
                <a:cs typeface="Arial"/>
              </a:rPr>
              <a:t>his  fingers.</a:t>
            </a:r>
            <a:endParaRPr sz="3600">
              <a:latin typeface="Arial"/>
              <a:cs typeface="Arial"/>
            </a:endParaRPr>
          </a:p>
        </p:txBody>
      </p:sp>
      <p:sp>
        <p:nvSpPr>
          <p:cNvPr id="9" name="object 9"/>
          <p:cNvSpPr txBox="1"/>
          <p:nvPr/>
        </p:nvSpPr>
        <p:spPr>
          <a:xfrm>
            <a:off x="5067046" y="2297684"/>
            <a:ext cx="2871470" cy="1452245"/>
          </a:xfrm>
          <a:prstGeom prst="rect">
            <a:avLst/>
          </a:prstGeom>
        </p:spPr>
        <p:txBody>
          <a:bodyPr vert="horz" wrap="square" lIns="0" tIns="121920" rIns="0" bIns="0" rtlCol="0">
            <a:spAutoFit/>
          </a:bodyPr>
          <a:lstStyle/>
          <a:p>
            <a:pPr marL="12700" marR="5080">
              <a:lnSpc>
                <a:spcPct val="80000"/>
              </a:lnSpc>
              <a:spcBef>
                <a:spcPts val="960"/>
              </a:spcBef>
            </a:pPr>
            <a:r>
              <a:rPr sz="3600" spc="-5" dirty="0">
                <a:latin typeface="Arial"/>
                <a:cs typeface="Arial"/>
              </a:rPr>
              <a:t>Knows how</a:t>
            </a:r>
            <a:r>
              <a:rPr sz="3600" spc="-60" dirty="0">
                <a:latin typeface="Arial"/>
                <a:cs typeface="Arial"/>
              </a:rPr>
              <a:t> </a:t>
            </a:r>
            <a:r>
              <a:rPr sz="3600" dirty="0">
                <a:latin typeface="Arial"/>
                <a:cs typeface="Arial"/>
              </a:rPr>
              <a:t>to  delegate  </a:t>
            </a:r>
            <a:r>
              <a:rPr sz="3600" spc="-5" dirty="0">
                <a:latin typeface="Arial"/>
                <a:cs typeface="Arial"/>
              </a:rPr>
              <a:t>duties.</a:t>
            </a:r>
            <a:endParaRPr sz="3600">
              <a:latin typeface="Arial"/>
              <a:cs typeface="Arial"/>
            </a:endParaRPr>
          </a:p>
        </p:txBody>
      </p:sp>
      <p:sp>
        <p:nvSpPr>
          <p:cNvPr id="10" name="object 10"/>
          <p:cNvSpPr/>
          <p:nvPr/>
        </p:nvSpPr>
        <p:spPr>
          <a:xfrm>
            <a:off x="627887" y="2240279"/>
            <a:ext cx="7599680" cy="0"/>
          </a:xfrm>
          <a:custGeom>
            <a:avLst/>
            <a:gdLst/>
            <a:ahLst/>
            <a:cxnLst/>
            <a:rect l="l" t="t" r="r" b="b"/>
            <a:pathLst>
              <a:path w="7599680">
                <a:moveTo>
                  <a:pt x="0" y="0"/>
                </a:moveTo>
                <a:lnTo>
                  <a:pt x="7599680" y="0"/>
                </a:lnTo>
              </a:path>
            </a:pathLst>
          </a:custGeom>
          <a:ln w="9144">
            <a:solidFill>
              <a:srgbClr val="B6DCDF"/>
            </a:solidFill>
          </a:ln>
        </p:spPr>
        <p:txBody>
          <a:bodyPr wrap="square" lIns="0" tIns="0" rIns="0" bIns="0" rtlCol="0"/>
          <a:lstStyle/>
          <a:p>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3505" rIns="0" bIns="0" rtlCol="0">
            <a:spAutoFit/>
          </a:bodyPr>
          <a:lstStyle/>
          <a:p>
            <a:pPr marL="1113155" marR="5080" indent="-786765">
              <a:lnSpc>
                <a:spcPct val="100000"/>
              </a:lnSpc>
              <a:spcBef>
                <a:spcPts val="100"/>
              </a:spcBef>
            </a:pPr>
            <a:r>
              <a:rPr spc="-5" dirty="0"/>
              <a:t>Characteristics </a:t>
            </a:r>
            <a:r>
              <a:rPr dirty="0"/>
              <a:t>of </a:t>
            </a:r>
            <a:r>
              <a:rPr spc="-5" dirty="0"/>
              <a:t>Autocratic</a:t>
            </a:r>
            <a:r>
              <a:rPr spc="-110" dirty="0"/>
              <a:t> </a:t>
            </a:r>
            <a:r>
              <a:rPr spc="-10" dirty="0"/>
              <a:t>and  </a:t>
            </a:r>
            <a:r>
              <a:rPr dirty="0"/>
              <a:t>Democratic</a:t>
            </a:r>
            <a:r>
              <a:rPr spc="-150" dirty="0"/>
              <a:t> </a:t>
            </a:r>
            <a:r>
              <a:rPr spc="-5" dirty="0"/>
              <a:t>Administrator</a:t>
            </a:r>
          </a:p>
        </p:txBody>
      </p:sp>
      <p:sp>
        <p:nvSpPr>
          <p:cNvPr id="3" name="object 3"/>
          <p:cNvSpPr/>
          <p:nvPr/>
        </p:nvSpPr>
        <p:spPr>
          <a:xfrm>
            <a:off x="4527041" y="1846326"/>
            <a:ext cx="189230" cy="4025265"/>
          </a:xfrm>
          <a:custGeom>
            <a:avLst/>
            <a:gdLst/>
            <a:ahLst/>
            <a:cxnLst/>
            <a:rect l="l" t="t" r="r" b="b"/>
            <a:pathLst>
              <a:path w="189229" h="4025265">
                <a:moveTo>
                  <a:pt x="188975" y="3930396"/>
                </a:moveTo>
                <a:lnTo>
                  <a:pt x="0" y="3930396"/>
                </a:lnTo>
                <a:lnTo>
                  <a:pt x="94487" y="4024884"/>
                </a:lnTo>
                <a:lnTo>
                  <a:pt x="188975" y="3930396"/>
                </a:lnTo>
                <a:close/>
              </a:path>
              <a:path w="189229" h="4025265">
                <a:moveTo>
                  <a:pt x="141732" y="0"/>
                </a:moveTo>
                <a:lnTo>
                  <a:pt x="47244" y="0"/>
                </a:lnTo>
                <a:lnTo>
                  <a:pt x="47244" y="3930396"/>
                </a:lnTo>
                <a:lnTo>
                  <a:pt x="141732" y="3930396"/>
                </a:lnTo>
                <a:lnTo>
                  <a:pt x="141732" y="0"/>
                </a:lnTo>
                <a:close/>
              </a:path>
            </a:pathLst>
          </a:custGeom>
          <a:solidFill>
            <a:srgbClr val="000000"/>
          </a:solidFill>
        </p:spPr>
        <p:txBody>
          <a:bodyPr wrap="square" lIns="0" tIns="0" rIns="0" bIns="0" rtlCol="0"/>
          <a:lstStyle/>
          <a:p>
            <a:endParaRPr/>
          </a:p>
        </p:txBody>
      </p:sp>
      <p:sp>
        <p:nvSpPr>
          <p:cNvPr id="4" name="object 4"/>
          <p:cNvSpPr/>
          <p:nvPr/>
        </p:nvSpPr>
        <p:spPr>
          <a:xfrm>
            <a:off x="4527041" y="1846326"/>
            <a:ext cx="189230" cy="4025265"/>
          </a:xfrm>
          <a:custGeom>
            <a:avLst/>
            <a:gdLst/>
            <a:ahLst/>
            <a:cxnLst/>
            <a:rect l="l" t="t" r="r" b="b"/>
            <a:pathLst>
              <a:path w="189229" h="4025265">
                <a:moveTo>
                  <a:pt x="0" y="3930396"/>
                </a:moveTo>
                <a:lnTo>
                  <a:pt x="47244" y="3930396"/>
                </a:lnTo>
                <a:lnTo>
                  <a:pt x="47244" y="0"/>
                </a:lnTo>
                <a:lnTo>
                  <a:pt x="141732" y="0"/>
                </a:lnTo>
                <a:lnTo>
                  <a:pt x="141732" y="3930396"/>
                </a:lnTo>
                <a:lnTo>
                  <a:pt x="188975" y="3930396"/>
                </a:lnTo>
                <a:lnTo>
                  <a:pt x="94487" y="4024884"/>
                </a:lnTo>
                <a:lnTo>
                  <a:pt x="0" y="3930396"/>
                </a:lnTo>
                <a:close/>
              </a:path>
            </a:pathLst>
          </a:custGeom>
          <a:ln w="44196">
            <a:solidFill>
              <a:srgbClr val="000000"/>
            </a:solidFill>
          </a:ln>
        </p:spPr>
        <p:txBody>
          <a:bodyPr wrap="square" lIns="0" tIns="0" rIns="0" bIns="0" rtlCol="0"/>
          <a:lstStyle/>
          <a:p>
            <a:endParaRPr/>
          </a:p>
        </p:txBody>
      </p:sp>
      <p:sp>
        <p:nvSpPr>
          <p:cNvPr id="5" name="object 5"/>
          <p:cNvSpPr txBox="1"/>
          <p:nvPr/>
        </p:nvSpPr>
        <p:spPr>
          <a:xfrm>
            <a:off x="706932" y="1530167"/>
            <a:ext cx="3760470" cy="2658110"/>
          </a:xfrm>
          <a:prstGeom prst="rect">
            <a:avLst/>
          </a:prstGeom>
        </p:spPr>
        <p:txBody>
          <a:bodyPr vert="horz" wrap="square" lIns="0" tIns="144145" rIns="0" bIns="0" rtlCol="0">
            <a:spAutoFit/>
          </a:bodyPr>
          <a:lstStyle/>
          <a:p>
            <a:pPr marL="859790">
              <a:lnSpc>
                <a:spcPct val="100000"/>
              </a:lnSpc>
              <a:spcBef>
                <a:spcPts val="1135"/>
              </a:spcBef>
            </a:pPr>
            <a:r>
              <a:rPr sz="3200" b="1" dirty="0">
                <a:latin typeface="Arial"/>
                <a:cs typeface="Arial"/>
              </a:rPr>
              <a:t>Autocratic</a:t>
            </a:r>
            <a:endParaRPr sz="3200">
              <a:latin typeface="Arial"/>
              <a:cs typeface="Arial"/>
            </a:endParaRPr>
          </a:p>
          <a:p>
            <a:pPr marL="12700" marR="5080">
              <a:lnSpc>
                <a:spcPct val="80000"/>
              </a:lnSpc>
              <a:spcBef>
                <a:spcPts val="2025"/>
              </a:spcBef>
            </a:pPr>
            <a:r>
              <a:rPr sz="3600" dirty="0">
                <a:latin typeface="Arial"/>
                <a:cs typeface="Arial"/>
              </a:rPr>
              <a:t>Is </a:t>
            </a:r>
            <a:r>
              <a:rPr sz="3600" spc="-5" dirty="0">
                <a:latin typeface="Arial"/>
                <a:cs typeface="Arial"/>
              </a:rPr>
              <a:t>so tied </a:t>
            </a:r>
            <a:r>
              <a:rPr sz="3600" dirty="0">
                <a:latin typeface="Arial"/>
                <a:cs typeface="Arial"/>
              </a:rPr>
              <a:t>to  routine details</a:t>
            </a:r>
            <a:r>
              <a:rPr sz="3600" spc="-114" dirty="0">
                <a:latin typeface="Arial"/>
                <a:cs typeface="Arial"/>
              </a:rPr>
              <a:t> </a:t>
            </a:r>
            <a:r>
              <a:rPr sz="3600" dirty="0">
                <a:latin typeface="Arial"/>
                <a:cs typeface="Arial"/>
              </a:rPr>
              <a:t>that  </a:t>
            </a:r>
            <a:r>
              <a:rPr sz="3600" spc="-5" dirty="0">
                <a:latin typeface="Arial"/>
                <a:cs typeface="Arial"/>
              </a:rPr>
              <a:t>he </a:t>
            </a:r>
            <a:r>
              <a:rPr sz="3600" dirty="0">
                <a:latin typeface="Arial"/>
                <a:cs typeface="Arial"/>
              </a:rPr>
              <a:t>seldom tackles  </a:t>
            </a:r>
            <a:r>
              <a:rPr sz="3600" spc="-5" dirty="0">
                <a:latin typeface="Arial"/>
                <a:cs typeface="Arial"/>
              </a:rPr>
              <a:t>his </a:t>
            </a:r>
            <a:r>
              <a:rPr sz="3600" dirty="0">
                <a:latin typeface="Arial"/>
                <a:cs typeface="Arial"/>
              </a:rPr>
              <a:t>target</a:t>
            </a:r>
            <a:r>
              <a:rPr sz="3600" spc="-10" dirty="0">
                <a:latin typeface="Arial"/>
                <a:cs typeface="Arial"/>
              </a:rPr>
              <a:t> </a:t>
            </a:r>
            <a:r>
              <a:rPr sz="3600" spc="-5" dirty="0">
                <a:latin typeface="Arial"/>
                <a:cs typeface="Arial"/>
              </a:rPr>
              <a:t>job</a:t>
            </a:r>
            <a:endParaRPr sz="3600">
              <a:latin typeface="Arial"/>
              <a:cs typeface="Arial"/>
            </a:endParaRPr>
          </a:p>
        </p:txBody>
      </p:sp>
      <p:sp>
        <p:nvSpPr>
          <p:cNvPr id="6" name="object 6"/>
          <p:cNvSpPr txBox="1"/>
          <p:nvPr/>
        </p:nvSpPr>
        <p:spPr>
          <a:xfrm>
            <a:off x="5067046" y="1463222"/>
            <a:ext cx="3023870" cy="4042410"/>
          </a:xfrm>
          <a:prstGeom prst="rect">
            <a:avLst/>
          </a:prstGeom>
        </p:spPr>
        <p:txBody>
          <a:bodyPr vert="horz" wrap="square" lIns="0" tIns="175895" rIns="0" bIns="0" rtlCol="0">
            <a:spAutoFit/>
          </a:bodyPr>
          <a:lstStyle/>
          <a:p>
            <a:pPr marL="12700" indent="375920">
              <a:lnSpc>
                <a:spcPct val="100000"/>
              </a:lnSpc>
              <a:spcBef>
                <a:spcPts val="1385"/>
              </a:spcBef>
            </a:pPr>
            <a:r>
              <a:rPr sz="3200" b="1" dirty="0">
                <a:latin typeface="Arial"/>
                <a:cs typeface="Arial"/>
              </a:rPr>
              <a:t>Democratic</a:t>
            </a:r>
            <a:endParaRPr sz="3200">
              <a:latin typeface="Arial"/>
              <a:cs typeface="Arial"/>
            </a:endParaRPr>
          </a:p>
          <a:p>
            <a:pPr marL="12700" marR="5080">
              <a:lnSpc>
                <a:spcPct val="80000"/>
              </a:lnSpc>
              <a:spcBef>
                <a:spcPts val="2310"/>
              </a:spcBef>
            </a:pPr>
            <a:r>
              <a:rPr sz="3600" spc="-5" dirty="0">
                <a:latin typeface="Arial"/>
                <a:cs typeface="Arial"/>
              </a:rPr>
              <a:t>Free </a:t>
            </a:r>
            <a:r>
              <a:rPr sz="3600" dirty="0">
                <a:latin typeface="Arial"/>
                <a:cs typeface="Arial"/>
              </a:rPr>
              <a:t>himself  from </a:t>
            </a:r>
            <a:r>
              <a:rPr sz="3600" spc="-5" dirty="0">
                <a:latin typeface="Arial"/>
                <a:cs typeface="Arial"/>
              </a:rPr>
              <a:t>routine  </a:t>
            </a:r>
            <a:r>
              <a:rPr sz="3600" dirty="0">
                <a:latin typeface="Arial"/>
                <a:cs typeface="Arial"/>
              </a:rPr>
              <a:t>details </a:t>
            </a:r>
            <a:r>
              <a:rPr sz="3600" spc="-5" dirty="0">
                <a:latin typeface="Arial"/>
                <a:cs typeface="Arial"/>
              </a:rPr>
              <a:t>in</a:t>
            </a:r>
            <a:r>
              <a:rPr sz="3600" spc="-105" dirty="0">
                <a:latin typeface="Arial"/>
                <a:cs typeface="Arial"/>
              </a:rPr>
              <a:t> </a:t>
            </a:r>
            <a:r>
              <a:rPr sz="3600" dirty="0">
                <a:latin typeface="Arial"/>
                <a:cs typeface="Arial"/>
              </a:rPr>
              <a:t>order  to </a:t>
            </a:r>
            <a:r>
              <a:rPr sz="3600" spc="-5" dirty="0">
                <a:latin typeface="Arial"/>
                <a:cs typeface="Arial"/>
              </a:rPr>
              <a:t>run his  </a:t>
            </a:r>
            <a:r>
              <a:rPr sz="3600" dirty="0">
                <a:latin typeface="Arial"/>
                <a:cs typeface="Arial"/>
              </a:rPr>
              <a:t>energy to  </a:t>
            </a:r>
            <a:r>
              <a:rPr sz="3600" spc="-5" dirty="0">
                <a:latin typeface="Arial"/>
                <a:cs typeface="Arial"/>
              </a:rPr>
              <a:t>creative  </a:t>
            </a:r>
            <a:r>
              <a:rPr sz="3600" dirty="0">
                <a:latin typeface="Arial"/>
                <a:cs typeface="Arial"/>
              </a:rPr>
              <a:t>leadership.</a:t>
            </a:r>
            <a:endParaRPr sz="3600">
              <a:latin typeface="Arial"/>
              <a:cs typeface="Arial"/>
            </a:endParaRPr>
          </a:p>
        </p:txBody>
      </p:sp>
      <p:sp>
        <p:nvSpPr>
          <p:cNvPr id="7" name="object 7"/>
          <p:cNvSpPr/>
          <p:nvPr/>
        </p:nvSpPr>
        <p:spPr>
          <a:xfrm>
            <a:off x="627887" y="2240279"/>
            <a:ext cx="7599680" cy="0"/>
          </a:xfrm>
          <a:custGeom>
            <a:avLst/>
            <a:gdLst/>
            <a:ahLst/>
            <a:cxnLst/>
            <a:rect l="l" t="t" r="r" b="b"/>
            <a:pathLst>
              <a:path w="7599680">
                <a:moveTo>
                  <a:pt x="0" y="0"/>
                </a:moveTo>
                <a:lnTo>
                  <a:pt x="7599680" y="0"/>
                </a:lnTo>
              </a:path>
            </a:pathLst>
          </a:custGeom>
          <a:ln w="9144">
            <a:solidFill>
              <a:srgbClr val="B6DCDF"/>
            </a:solidFill>
          </a:ln>
        </p:spPr>
        <p:txBody>
          <a:bodyPr wrap="square" lIns="0" tIns="0" rIns="0" bIns="0" rtlCol="0"/>
          <a:lstStyle/>
          <a:p>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54607" y="1661236"/>
            <a:ext cx="2037714" cy="514350"/>
          </a:xfrm>
          <a:prstGeom prst="rect">
            <a:avLst/>
          </a:prstGeom>
        </p:spPr>
        <p:txBody>
          <a:bodyPr vert="horz" wrap="square" lIns="0" tIns="13335" rIns="0" bIns="0" rtlCol="0">
            <a:spAutoFit/>
          </a:bodyPr>
          <a:lstStyle/>
          <a:p>
            <a:pPr marL="12700">
              <a:lnSpc>
                <a:spcPct val="100000"/>
              </a:lnSpc>
              <a:spcBef>
                <a:spcPts val="105"/>
              </a:spcBef>
            </a:pPr>
            <a:r>
              <a:rPr sz="3200" b="1" dirty="0">
                <a:latin typeface="Arial"/>
                <a:cs typeface="Arial"/>
              </a:rPr>
              <a:t>Auto</a:t>
            </a:r>
            <a:r>
              <a:rPr sz="3200" b="1" spc="-15" dirty="0">
                <a:latin typeface="Arial"/>
                <a:cs typeface="Arial"/>
              </a:rPr>
              <a:t>c</a:t>
            </a:r>
            <a:r>
              <a:rPr sz="3200" b="1" dirty="0">
                <a:latin typeface="Arial"/>
                <a:cs typeface="Arial"/>
              </a:rPr>
              <a:t>ratic</a:t>
            </a:r>
            <a:endParaRPr sz="3200">
              <a:latin typeface="Arial"/>
              <a:cs typeface="Arial"/>
            </a:endParaRPr>
          </a:p>
        </p:txBody>
      </p:sp>
      <p:sp>
        <p:nvSpPr>
          <p:cNvPr id="3" name="object 3"/>
          <p:cNvSpPr/>
          <p:nvPr/>
        </p:nvSpPr>
        <p:spPr>
          <a:xfrm>
            <a:off x="323088" y="405384"/>
            <a:ext cx="8424672" cy="11993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03505" rIns="0" bIns="0" rtlCol="0">
            <a:spAutoFit/>
          </a:bodyPr>
          <a:lstStyle/>
          <a:p>
            <a:pPr marL="1113155" marR="5080" indent="-786765">
              <a:lnSpc>
                <a:spcPct val="100000"/>
              </a:lnSpc>
              <a:spcBef>
                <a:spcPts val="100"/>
              </a:spcBef>
            </a:pPr>
            <a:r>
              <a:rPr spc="-5" dirty="0"/>
              <a:t>Characteristics </a:t>
            </a:r>
            <a:r>
              <a:rPr dirty="0"/>
              <a:t>of </a:t>
            </a:r>
            <a:r>
              <a:rPr spc="-5" dirty="0"/>
              <a:t>Autocratic</a:t>
            </a:r>
            <a:r>
              <a:rPr spc="-110" dirty="0"/>
              <a:t> </a:t>
            </a:r>
            <a:r>
              <a:rPr spc="-10" dirty="0"/>
              <a:t>and  </a:t>
            </a:r>
            <a:r>
              <a:rPr dirty="0"/>
              <a:t>Democratic</a:t>
            </a:r>
            <a:r>
              <a:rPr spc="-150" dirty="0"/>
              <a:t> </a:t>
            </a:r>
            <a:r>
              <a:rPr spc="-5" dirty="0"/>
              <a:t>Administrator</a:t>
            </a:r>
          </a:p>
        </p:txBody>
      </p:sp>
      <p:sp>
        <p:nvSpPr>
          <p:cNvPr id="5" name="object 5"/>
          <p:cNvSpPr txBox="1"/>
          <p:nvPr/>
        </p:nvSpPr>
        <p:spPr>
          <a:xfrm>
            <a:off x="5443473" y="1626235"/>
            <a:ext cx="2240280" cy="513715"/>
          </a:xfrm>
          <a:prstGeom prst="rect">
            <a:avLst/>
          </a:prstGeom>
        </p:spPr>
        <p:txBody>
          <a:bodyPr vert="horz" wrap="square" lIns="0" tIns="13335" rIns="0" bIns="0" rtlCol="0">
            <a:spAutoFit/>
          </a:bodyPr>
          <a:lstStyle/>
          <a:p>
            <a:pPr marL="12700">
              <a:lnSpc>
                <a:spcPct val="100000"/>
              </a:lnSpc>
              <a:spcBef>
                <a:spcPts val="105"/>
              </a:spcBef>
            </a:pPr>
            <a:r>
              <a:rPr sz="3200" b="1" dirty="0">
                <a:latin typeface="Arial"/>
                <a:cs typeface="Arial"/>
              </a:rPr>
              <a:t>Democr</a:t>
            </a:r>
            <a:r>
              <a:rPr sz="3200" b="1" spc="-15" dirty="0">
                <a:latin typeface="Arial"/>
                <a:cs typeface="Arial"/>
              </a:rPr>
              <a:t>a</a:t>
            </a:r>
            <a:r>
              <a:rPr sz="3200" b="1" dirty="0">
                <a:latin typeface="Arial"/>
                <a:cs typeface="Arial"/>
              </a:rPr>
              <a:t>tic</a:t>
            </a:r>
            <a:endParaRPr sz="3200">
              <a:latin typeface="Arial"/>
              <a:cs typeface="Arial"/>
            </a:endParaRPr>
          </a:p>
        </p:txBody>
      </p:sp>
      <p:sp>
        <p:nvSpPr>
          <p:cNvPr id="6" name="object 6"/>
          <p:cNvSpPr/>
          <p:nvPr/>
        </p:nvSpPr>
        <p:spPr>
          <a:xfrm>
            <a:off x="4527041" y="1846326"/>
            <a:ext cx="189230" cy="4025265"/>
          </a:xfrm>
          <a:custGeom>
            <a:avLst/>
            <a:gdLst/>
            <a:ahLst/>
            <a:cxnLst/>
            <a:rect l="l" t="t" r="r" b="b"/>
            <a:pathLst>
              <a:path w="189229" h="4025265">
                <a:moveTo>
                  <a:pt x="188975" y="3930396"/>
                </a:moveTo>
                <a:lnTo>
                  <a:pt x="0" y="3930396"/>
                </a:lnTo>
                <a:lnTo>
                  <a:pt x="94487" y="4024884"/>
                </a:lnTo>
                <a:lnTo>
                  <a:pt x="188975" y="3930396"/>
                </a:lnTo>
                <a:close/>
              </a:path>
              <a:path w="189229" h="4025265">
                <a:moveTo>
                  <a:pt x="141732" y="0"/>
                </a:moveTo>
                <a:lnTo>
                  <a:pt x="47244" y="0"/>
                </a:lnTo>
                <a:lnTo>
                  <a:pt x="47244" y="3930396"/>
                </a:lnTo>
                <a:lnTo>
                  <a:pt x="141732" y="3930396"/>
                </a:lnTo>
                <a:lnTo>
                  <a:pt x="141732" y="0"/>
                </a:lnTo>
                <a:close/>
              </a:path>
            </a:pathLst>
          </a:custGeom>
          <a:solidFill>
            <a:srgbClr val="000000"/>
          </a:solidFill>
        </p:spPr>
        <p:txBody>
          <a:bodyPr wrap="square" lIns="0" tIns="0" rIns="0" bIns="0" rtlCol="0"/>
          <a:lstStyle/>
          <a:p>
            <a:endParaRPr/>
          </a:p>
        </p:txBody>
      </p:sp>
      <p:sp>
        <p:nvSpPr>
          <p:cNvPr id="7" name="object 7"/>
          <p:cNvSpPr/>
          <p:nvPr/>
        </p:nvSpPr>
        <p:spPr>
          <a:xfrm>
            <a:off x="4527041" y="1846326"/>
            <a:ext cx="189230" cy="4025265"/>
          </a:xfrm>
          <a:custGeom>
            <a:avLst/>
            <a:gdLst/>
            <a:ahLst/>
            <a:cxnLst/>
            <a:rect l="l" t="t" r="r" b="b"/>
            <a:pathLst>
              <a:path w="189229" h="4025265">
                <a:moveTo>
                  <a:pt x="0" y="3930396"/>
                </a:moveTo>
                <a:lnTo>
                  <a:pt x="47244" y="3930396"/>
                </a:lnTo>
                <a:lnTo>
                  <a:pt x="47244" y="0"/>
                </a:lnTo>
                <a:lnTo>
                  <a:pt x="141732" y="0"/>
                </a:lnTo>
                <a:lnTo>
                  <a:pt x="141732" y="3930396"/>
                </a:lnTo>
                <a:lnTo>
                  <a:pt x="188975" y="3930396"/>
                </a:lnTo>
                <a:lnTo>
                  <a:pt x="94487" y="4024884"/>
                </a:lnTo>
                <a:lnTo>
                  <a:pt x="0" y="3930396"/>
                </a:lnTo>
                <a:close/>
              </a:path>
            </a:pathLst>
          </a:custGeom>
          <a:ln w="44196">
            <a:solidFill>
              <a:srgbClr val="000000"/>
            </a:solidFill>
          </a:ln>
        </p:spPr>
        <p:txBody>
          <a:bodyPr wrap="square" lIns="0" tIns="0" rIns="0" bIns="0" rtlCol="0"/>
          <a:lstStyle/>
          <a:p>
            <a:endParaRPr/>
          </a:p>
        </p:txBody>
      </p:sp>
      <p:sp>
        <p:nvSpPr>
          <p:cNvPr id="8" name="object 8"/>
          <p:cNvSpPr txBox="1"/>
          <p:nvPr/>
        </p:nvSpPr>
        <p:spPr>
          <a:xfrm>
            <a:off x="706932" y="2297048"/>
            <a:ext cx="3810635" cy="2330450"/>
          </a:xfrm>
          <a:prstGeom prst="rect">
            <a:avLst/>
          </a:prstGeom>
        </p:spPr>
        <p:txBody>
          <a:bodyPr vert="horz" wrap="square" lIns="0" tIns="121920" rIns="0" bIns="0" rtlCol="0">
            <a:spAutoFit/>
          </a:bodyPr>
          <a:lstStyle/>
          <a:p>
            <a:pPr marL="12700" marR="5080">
              <a:lnSpc>
                <a:spcPct val="80000"/>
              </a:lnSpc>
              <a:spcBef>
                <a:spcPts val="960"/>
              </a:spcBef>
            </a:pPr>
            <a:r>
              <a:rPr sz="3600" dirty="0">
                <a:latin typeface="Arial"/>
                <a:cs typeface="Arial"/>
              </a:rPr>
              <a:t>Is jealous of</a:t>
            </a:r>
            <a:r>
              <a:rPr sz="3600" spc="-90" dirty="0">
                <a:latin typeface="Arial"/>
                <a:cs typeface="Arial"/>
              </a:rPr>
              <a:t> </a:t>
            </a:r>
            <a:r>
              <a:rPr sz="3600" spc="-5" dirty="0">
                <a:latin typeface="Arial"/>
                <a:cs typeface="Arial"/>
              </a:rPr>
              <a:t>ideas;  </a:t>
            </a:r>
            <a:r>
              <a:rPr sz="3600" dirty="0">
                <a:latin typeface="Arial"/>
                <a:cs typeface="Arial"/>
              </a:rPr>
              <a:t>reacts in one of  that </a:t>
            </a:r>
            <a:r>
              <a:rPr sz="3600" spc="-5" dirty="0">
                <a:latin typeface="Arial"/>
                <a:cs typeface="Arial"/>
              </a:rPr>
              <a:t>several ways  when someone  makes a</a:t>
            </a:r>
            <a:r>
              <a:rPr sz="3600" spc="-55" dirty="0">
                <a:latin typeface="Arial"/>
                <a:cs typeface="Arial"/>
              </a:rPr>
              <a:t> </a:t>
            </a:r>
            <a:r>
              <a:rPr sz="3600" dirty="0">
                <a:latin typeface="Arial"/>
                <a:cs typeface="Arial"/>
              </a:rPr>
              <a:t>proposal.</a:t>
            </a:r>
            <a:endParaRPr sz="3600">
              <a:latin typeface="Arial"/>
              <a:cs typeface="Arial"/>
            </a:endParaRPr>
          </a:p>
        </p:txBody>
      </p:sp>
      <p:sp>
        <p:nvSpPr>
          <p:cNvPr id="9" name="object 9"/>
          <p:cNvSpPr txBox="1"/>
          <p:nvPr/>
        </p:nvSpPr>
        <p:spPr>
          <a:xfrm>
            <a:off x="5067046" y="2297684"/>
            <a:ext cx="2896235" cy="2769235"/>
          </a:xfrm>
          <a:prstGeom prst="rect">
            <a:avLst/>
          </a:prstGeom>
        </p:spPr>
        <p:txBody>
          <a:bodyPr vert="horz" wrap="square" lIns="0" tIns="121920" rIns="0" bIns="0" rtlCol="0">
            <a:spAutoFit/>
          </a:bodyPr>
          <a:lstStyle/>
          <a:p>
            <a:pPr marL="12700" marR="5080">
              <a:lnSpc>
                <a:spcPct val="80000"/>
              </a:lnSpc>
              <a:spcBef>
                <a:spcPts val="960"/>
              </a:spcBef>
            </a:pPr>
            <a:r>
              <a:rPr sz="3600" dirty="0">
                <a:latin typeface="Arial"/>
                <a:cs typeface="Arial"/>
              </a:rPr>
              <a:t>Is quick to  recognize</a:t>
            </a:r>
            <a:r>
              <a:rPr sz="3600" spc="-110" dirty="0">
                <a:latin typeface="Arial"/>
                <a:cs typeface="Arial"/>
              </a:rPr>
              <a:t> </a:t>
            </a:r>
            <a:r>
              <a:rPr sz="3600" spc="-5" dirty="0">
                <a:latin typeface="Arial"/>
                <a:cs typeface="Arial"/>
              </a:rPr>
              <a:t>and  </a:t>
            </a:r>
            <a:r>
              <a:rPr sz="3600" dirty="0">
                <a:latin typeface="Arial"/>
                <a:cs typeface="Arial"/>
              </a:rPr>
              <a:t>praise </a:t>
            </a:r>
            <a:r>
              <a:rPr sz="3600" spc="-5" dirty="0">
                <a:latin typeface="Arial"/>
                <a:cs typeface="Arial"/>
              </a:rPr>
              <a:t>an</a:t>
            </a:r>
            <a:r>
              <a:rPr sz="3600" spc="-85" dirty="0">
                <a:latin typeface="Arial"/>
                <a:cs typeface="Arial"/>
              </a:rPr>
              <a:t> </a:t>
            </a:r>
            <a:r>
              <a:rPr sz="3600" spc="-5" dirty="0">
                <a:latin typeface="Arial"/>
                <a:cs typeface="Arial"/>
              </a:rPr>
              <a:t>idea  comes </a:t>
            </a:r>
            <a:r>
              <a:rPr sz="3600" dirty="0">
                <a:latin typeface="Arial"/>
                <a:cs typeface="Arial"/>
              </a:rPr>
              <a:t>from  </a:t>
            </a:r>
            <a:r>
              <a:rPr sz="3600" spc="-5" dirty="0">
                <a:latin typeface="Arial"/>
                <a:cs typeface="Arial"/>
              </a:rPr>
              <a:t>someone else  or</a:t>
            </a:r>
            <a:r>
              <a:rPr sz="3600" spc="-15" dirty="0">
                <a:latin typeface="Arial"/>
                <a:cs typeface="Arial"/>
              </a:rPr>
              <a:t> </a:t>
            </a:r>
            <a:r>
              <a:rPr sz="3600" dirty="0">
                <a:latin typeface="Arial"/>
                <a:cs typeface="Arial"/>
              </a:rPr>
              <a:t>others.</a:t>
            </a:r>
            <a:endParaRPr sz="3600">
              <a:latin typeface="Arial"/>
              <a:cs typeface="Arial"/>
            </a:endParaRPr>
          </a:p>
        </p:txBody>
      </p:sp>
      <p:sp>
        <p:nvSpPr>
          <p:cNvPr id="10" name="object 10"/>
          <p:cNvSpPr/>
          <p:nvPr/>
        </p:nvSpPr>
        <p:spPr>
          <a:xfrm>
            <a:off x="627887" y="2240279"/>
            <a:ext cx="7599680" cy="0"/>
          </a:xfrm>
          <a:custGeom>
            <a:avLst/>
            <a:gdLst/>
            <a:ahLst/>
            <a:cxnLst/>
            <a:rect l="l" t="t" r="r" b="b"/>
            <a:pathLst>
              <a:path w="7599680">
                <a:moveTo>
                  <a:pt x="0" y="0"/>
                </a:moveTo>
                <a:lnTo>
                  <a:pt x="7599680" y="0"/>
                </a:lnTo>
              </a:path>
            </a:pathLst>
          </a:custGeom>
          <a:ln w="9144">
            <a:solidFill>
              <a:srgbClr val="B6DCDF"/>
            </a:solidFill>
          </a:ln>
        </p:spPr>
        <p:txBody>
          <a:bodyPr wrap="square" lIns="0" tIns="0" rIns="0" bIns="0" rtlCol="0"/>
          <a:lstStyle/>
          <a:p>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54607" y="1661236"/>
            <a:ext cx="2037714" cy="514350"/>
          </a:xfrm>
          <a:prstGeom prst="rect">
            <a:avLst/>
          </a:prstGeom>
        </p:spPr>
        <p:txBody>
          <a:bodyPr vert="horz" wrap="square" lIns="0" tIns="13335" rIns="0" bIns="0" rtlCol="0">
            <a:spAutoFit/>
          </a:bodyPr>
          <a:lstStyle/>
          <a:p>
            <a:pPr marL="12700">
              <a:lnSpc>
                <a:spcPct val="100000"/>
              </a:lnSpc>
              <a:spcBef>
                <a:spcPts val="105"/>
              </a:spcBef>
            </a:pPr>
            <a:r>
              <a:rPr sz="3200" b="1" dirty="0">
                <a:latin typeface="Arial"/>
                <a:cs typeface="Arial"/>
              </a:rPr>
              <a:t>Auto</a:t>
            </a:r>
            <a:r>
              <a:rPr sz="3200" b="1" spc="-15" dirty="0">
                <a:latin typeface="Arial"/>
                <a:cs typeface="Arial"/>
              </a:rPr>
              <a:t>c</a:t>
            </a:r>
            <a:r>
              <a:rPr sz="3200" b="1" dirty="0">
                <a:latin typeface="Arial"/>
                <a:cs typeface="Arial"/>
              </a:rPr>
              <a:t>ratic</a:t>
            </a:r>
            <a:endParaRPr sz="3200">
              <a:latin typeface="Arial"/>
              <a:cs typeface="Arial"/>
            </a:endParaRPr>
          </a:p>
        </p:txBody>
      </p:sp>
      <p:sp>
        <p:nvSpPr>
          <p:cNvPr id="3" name="object 3"/>
          <p:cNvSpPr/>
          <p:nvPr/>
        </p:nvSpPr>
        <p:spPr>
          <a:xfrm>
            <a:off x="323088" y="405384"/>
            <a:ext cx="8424672" cy="11993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03505" rIns="0" bIns="0" rtlCol="0">
            <a:spAutoFit/>
          </a:bodyPr>
          <a:lstStyle/>
          <a:p>
            <a:pPr marL="1113155" marR="5080" indent="-786765">
              <a:lnSpc>
                <a:spcPct val="100000"/>
              </a:lnSpc>
              <a:spcBef>
                <a:spcPts val="100"/>
              </a:spcBef>
            </a:pPr>
            <a:r>
              <a:rPr spc="-5" dirty="0"/>
              <a:t>Characteristics </a:t>
            </a:r>
            <a:r>
              <a:rPr dirty="0"/>
              <a:t>of </a:t>
            </a:r>
            <a:r>
              <a:rPr spc="-5" dirty="0"/>
              <a:t>Autocratic</a:t>
            </a:r>
            <a:r>
              <a:rPr spc="-110" dirty="0"/>
              <a:t> </a:t>
            </a:r>
            <a:r>
              <a:rPr spc="-10" dirty="0"/>
              <a:t>and  </a:t>
            </a:r>
            <a:r>
              <a:rPr dirty="0"/>
              <a:t>Democratic</a:t>
            </a:r>
            <a:r>
              <a:rPr spc="-150" dirty="0"/>
              <a:t> </a:t>
            </a:r>
            <a:r>
              <a:rPr spc="-5" dirty="0"/>
              <a:t>Administrator</a:t>
            </a:r>
          </a:p>
        </p:txBody>
      </p:sp>
      <p:sp>
        <p:nvSpPr>
          <p:cNvPr id="5" name="object 5"/>
          <p:cNvSpPr txBox="1"/>
          <p:nvPr/>
        </p:nvSpPr>
        <p:spPr>
          <a:xfrm>
            <a:off x="5443473" y="1626235"/>
            <a:ext cx="2240280" cy="513715"/>
          </a:xfrm>
          <a:prstGeom prst="rect">
            <a:avLst/>
          </a:prstGeom>
        </p:spPr>
        <p:txBody>
          <a:bodyPr vert="horz" wrap="square" lIns="0" tIns="13335" rIns="0" bIns="0" rtlCol="0">
            <a:spAutoFit/>
          </a:bodyPr>
          <a:lstStyle/>
          <a:p>
            <a:pPr marL="12700">
              <a:lnSpc>
                <a:spcPct val="100000"/>
              </a:lnSpc>
              <a:spcBef>
                <a:spcPts val="105"/>
              </a:spcBef>
            </a:pPr>
            <a:r>
              <a:rPr sz="3200" b="1" dirty="0">
                <a:latin typeface="Arial"/>
                <a:cs typeface="Arial"/>
              </a:rPr>
              <a:t>Democr</a:t>
            </a:r>
            <a:r>
              <a:rPr sz="3200" b="1" spc="-15" dirty="0">
                <a:latin typeface="Arial"/>
                <a:cs typeface="Arial"/>
              </a:rPr>
              <a:t>a</a:t>
            </a:r>
            <a:r>
              <a:rPr sz="3200" b="1" dirty="0">
                <a:latin typeface="Arial"/>
                <a:cs typeface="Arial"/>
              </a:rPr>
              <a:t>tic</a:t>
            </a:r>
            <a:endParaRPr sz="3200">
              <a:latin typeface="Arial"/>
              <a:cs typeface="Arial"/>
            </a:endParaRPr>
          </a:p>
        </p:txBody>
      </p:sp>
      <p:sp>
        <p:nvSpPr>
          <p:cNvPr id="6" name="object 6"/>
          <p:cNvSpPr/>
          <p:nvPr/>
        </p:nvSpPr>
        <p:spPr>
          <a:xfrm>
            <a:off x="4527041" y="1846326"/>
            <a:ext cx="189230" cy="4025265"/>
          </a:xfrm>
          <a:custGeom>
            <a:avLst/>
            <a:gdLst/>
            <a:ahLst/>
            <a:cxnLst/>
            <a:rect l="l" t="t" r="r" b="b"/>
            <a:pathLst>
              <a:path w="189229" h="4025265">
                <a:moveTo>
                  <a:pt x="188975" y="3930396"/>
                </a:moveTo>
                <a:lnTo>
                  <a:pt x="0" y="3930396"/>
                </a:lnTo>
                <a:lnTo>
                  <a:pt x="94487" y="4024884"/>
                </a:lnTo>
                <a:lnTo>
                  <a:pt x="188975" y="3930396"/>
                </a:lnTo>
                <a:close/>
              </a:path>
              <a:path w="189229" h="4025265">
                <a:moveTo>
                  <a:pt x="141732" y="0"/>
                </a:moveTo>
                <a:lnTo>
                  <a:pt x="47244" y="0"/>
                </a:lnTo>
                <a:lnTo>
                  <a:pt x="47244" y="3930396"/>
                </a:lnTo>
                <a:lnTo>
                  <a:pt x="141732" y="3930396"/>
                </a:lnTo>
                <a:lnTo>
                  <a:pt x="141732" y="0"/>
                </a:lnTo>
                <a:close/>
              </a:path>
            </a:pathLst>
          </a:custGeom>
          <a:solidFill>
            <a:srgbClr val="000000"/>
          </a:solidFill>
        </p:spPr>
        <p:txBody>
          <a:bodyPr wrap="square" lIns="0" tIns="0" rIns="0" bIns="0" rtlCol="0"/>
          <a:lstStyle/>
          <a:p>
            <a:endParaRPr/>
          </a:p>
        </p:txBody>
      </p:sp>
      <p:sp>
        <p:nvSpPr>
          <p:cNvPr id="7" name="object 7"/>
          <p:cNvSpPr/>
          <p:nvPr/>
        </p:nvSpPr>
        <p:spPr>
          <a:xfrm>
            <a:off x="4527041" y="1846326"/>
            <a:ext cx="189230" cy="4025265"/>
          </a:xfrm>
          <a:custGeom>
            <a:avLst/>
            <a:gdLst/>
            <a:ahLst/>
            <a:cxnLst/>
            <a:rect l="l" t="t" r="r" b="b"/>
            <a:pathLst>
              <a:path w="189229" h="4025265">
                <a:moveTo>
                  <a:pt x="0" y="3930396"/>
                </a:moveTo>
                <a:lnTo>
                  <a:pt x="47244" y="3930396"/>
                </a:lnTo>
                <a:lnTo>
                  <a:pt x="47244" y="0"/>
                </a:lnTo>
                <a:lnTo>
                  <a:pt x="141732" y="0"/>
                </a:lnTo>
                <a:lnTo>
                  <a:pt x="141732" y="3930396"/>
                </a:lnTo>
                <a:lnTo>
                  <a:pt x="188975" y="3930396"/>
                </a:lnTo>
                <a:lnTo>
                  <a:pt x="94487" y="4024884"/>
                </a:lnTo>
                <a:lnTo>
                  <a:pt x="0" y="3930396"/>
                </a:lnTo>
                <a:close/>
              </a:path>
            </a:pathLst>
          </a:custGeom>
          <a:ln w="44196">
            <a:solidFill>
              <a:srgbClr val="000000"/>
            </a:solidFill>
          </a:ln>
        </p:spPr>
        <p:txBody>
          <a:bodyPr wrap="square" lIns="0" tIns="0" rIns="0" bIns="0" rtlCol="0"/>
          <a:lstStyle/>
          <a:p>
            <a:endParaRPr/>
          </a:p>
        </p:txBody>
      </p:sp>
      <p:sp>
        <p:nvSpPr>
          <p:cNvPr id="8" name="object 8"/>
          <p:cNvSpPr txBox="1"/>
          <p:nvPr/>
        </p:nvSpPr>
        <p:spPr>
          <a:xfrm>
            <a:off x="706932" y="2297048"/>
            <a:ext cx="3683635" cy="1891664"/>
          </a:xfrm>
          <a:prstGeom prst="rect">
            <a:avLst/>
          </a:prstGeom>
        </p:spPr>
        <p:txBody>
          <a:bodyPr vert="horz" wrap="square" lIns="0" tIns="121920" rIns="0" bIns="0" rtlCol="0">
            <a:spAutoFit/>
          </a:bodyPr>
          <a:lstStyle/>
          <a:p>
            <a:pPr marL="12700" marR="5080">
              <a:lnSpc>
                <a:spcPct val="80000"/>
              </a:lnSpc>
              <a:spcBef>
                <a:spcPts val="960"/>
              </a:spcBef>
            </a:pPr>
            <a:r>
              <a:rPr sz="3600" spc="-5" dirty="0">
                <a:latin typeface="Arial"/>
                <a:cs typeface="Arial"/>
              </a:rPr>
              <a:t>Makes </a:t>
            </a:r>
            <a:r>
              <a:rPr sz="3600" dirty="0">
                <a:latin typeface="Arial"/>
                <a:cs typeface="Arial"/>
              </a:rPr>
              <a:t>decisions  that should have  </a:t>
            </a:r>
            <a:r>
              <a:rPr sz="3600" spc="-5" dirty="0">
                <a:latin typeface="Arial"/>
                <a:cs typeface="Arial"/>
              </a:rPr>
              <a:t>been made by</a:t>
            </a:r>
            <a:r>
              <a:rPr sz="3600" spc="-60" dirty="0">
                <a:latin typeface="Arial"/>
                <a:cs typeface="Arial"/>
              </a:rPr>
              <a:t> </a:t>
            </a:r>
            <a:r>
              <a:rPr sz="3600" dirty="0">
                <a:latin typeface="Arial"/>
                <a:cs typeface="Arial"/>
              </a:rPr>
              <a:t>the  group.</a:t>
            </a:r>
            <a:endParaRPr sz="3600">
              <a:latin typeface="Arial"/>
              <a:cs typeface="Arial"/>
            </a:endParaRPr>
          </a:p>
        </p:txBody>
      </p:sp>
      <p:sp>
        <p:nvSpPr>
          <p:cNvPr id="9" name="object 9"/>
          <p:cNvSpPr txBox="1"/>
          <p:nvPr/>
        </p:nvSpPr>
        <p:spPr>
          <a:xfrm>
            <a:off x="5067046" y="2297684"/>
            <a:ext cx="2641600" cy="2330450"/>
          </a:xfrm>
          <a:prstGeom prst="rect">
            <a:avLst/>
          </a:prstGeom>
        </p:spPr>
        <p:txBody>
          <a:bodyPr vert="horz" wrap="square" lIns="0" tIns="121920" rIns="0" bIns="0" rtlCol="0">
            <a:spAutoFit/>
          </a:bodyPr>
          <a:lstStyle/>
          <a:p>
            <a:pPr marL="12700" marR="5080">
              <a:lnSpc>
                <a:spcPct val="80000"/>
              </a:lnSpc>
              <a:spcBef>
                <a:spcPts val="960"/>
              </a:spcBef>
            </a:pPr>
            <a:r>
              <a:rPr sz="3600" spc="-5" dirty="0">
                <a:latin typeface="Arial"/>
                <a:cs typeface="Arial"/>
              </a:rPr>
              <a:t>Refers </a:t>
            </a:r>
            <a:r>
              <a:rPr sz="3600" dirty="0">
                <a:latin typeface="Arial"/>
                <a:cs typeface="Arial"/>
              </a:rPr>
              <a:t>to</a:t>
            </a:r>
            <a:r>
              <a:rPr sz="3600" spc="-55" dirty="0">
                <a:latin typeface="Arial"/>
                <a:cs typeface="Arial"/>
              </a:rPr>
              <a:t> </a:t>
            </a:r>
            <a:r>
              <a:rPr sz="3600" spc="-10" dirty="0">
                <a:latin typeface="Arial"/>
                <a:cs typeface="Arial"/>
              </a:rPr>
              <a:t>the  </a:t>
            </a:r>
            <a:r>
              <a:rPr sz="3600" spc="-5" dirty="0">
                <a:latin typeface="Arial"/>
                <a:cs typeface="Arial"/>
              </a:rPr>
              <a:t>group all  </a:t>
            </a:r>
            <a:r>
              <a:rPr sz="3600" dirty="0">
                <a:latin typeface="Arial"/>
                <a:cs typeface="Arial"/>
              </a:rPr>
              <a:t>matters </a:t>
            </a:r>
            <a:r>
              <a:rPr sz="3600" spc="-5" dirty="0">
                <a:latin typeface="Arial"/>
                <a:cs typeface="Arial"/>
              </a:rPr>
              <a:t>that  concern  </a:t>
            </a:r>
            <a:r>
              <a:rPr sz="3600" dirty="0">
                <a:latin typeface="Arial"/>
                <a:cs typeface="Arial"/>
              </a:rPr>
              <a:t>decisions</a:t>
            </a:r>
            <a:endParaRPr sz="3600">
              <a:latin typeface="Arial"/>
              <a:cs typeface="Arial"/>
            </a:endParaRPr>
          </a:p>
        </p:txBody>
      </p:sp>
      <p:sp>
        <p:nvSpPr>
          <p:cNvPr id="10" name="object 10"/>
          <p:cNvSpPr/>
          <p:nvPr/>
        </p:nvSpPr>
        <p:spPr>
          <a:xfrm>
            <a:off x="627887" y="2240279"/>
            <a:ext cx="7599680" cy="0"/>
          </a:xfrm>
          <a:custGeom>
            <a:avLst/>
            <a:gdLst/>
            <a:ahLst/>
            <a:cxnLst/>
            <a:rect l="l" t="t" r="r" b="b"/>
            <a:pathLst>
              <a:path w="7599680">
                <a:moveTo>
                  <a:pt x="0" y="0"/>
                </a:moveTo>
                <a:lnTo>
                  <a:pt x="7599680" y="0"/>
                </a:lnTo>
              </a:path>
            </a:pathLst>
          </a:custGeom>
          <a:ln w="9144">
            <a:solidFill>
              <a:srgbClr val="B6DCDF"/>
            </a:solidFill>
          </a:ln>
        </p:spPr>
        <p:txBody>
          <a:bodyPr wrap="square" lIns="0" tIns="0" rIns="0" bIns="0" rtlCol="0"/>
          <a:lstStyle/>
          <a:p>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3505" rIns="0" bIns="0" rtlCol="0">
            <a:spAutoFit/>
          </a:bodyPr>
          <a:lstStyle/>
          <a:p>
            <a:pPr marL="1113155" marR="5080" indent="-786765">
              <a:lnSpc>
                <a:spcPct val="100000"/>
              </a:lnSpc>
              <a:spcBef>
                <a:spcPts val="100"/>
              </a:spcBef>
            </a:pPr>
            <a:r>
              <a:rPr spc="-5" dirty="0"/>
              <a:t>Characteristics </a:t>
            </a:r>
            <a:r>
              <a:rPr dirty="0"/>
              <a:t>of </a:t>
            </a:r>
            <a:r>
              <a:rPr spc="-5" dirty="0"/>
              <a:t>Autocratic</a:t>
            </a:r>
            <a:r>
              <a:rPr spc="-110" dirty="0"/>
              <a:t> </a:t>
            </a:r>
            <a:r>
              <a:rPr spc="-10" dirty="0"/>
              <a:t>and  </a:t>
            </a:r>
            <a:r>
              <a:rPr dirty="0"/>
              <a:t>Democratic</a:t>
            </a:r>
            <a:r>
              <a:rPr spc="-150" dirty="0"/>
              <a:t> </a:t>
            </a:r>
            <a:r>
              <a:rPr spc="-5" dirty="0"/>
              <a:t>Administrator</a:t>
            </a:r>
          </a:p>
        </p:txBody>
      </p:sp>
      <p:sp>
        <p:nvSpPr>
          <p:cNvPr id="3" name="object 3"/>
          <p:cNvSpPr/>
          <p:nvPr/>
        </p:nvSpPr>
        <p:spPr>
          <a:xfrm>
            <a:off x="4527041" y="1846326"/>
            <a:ext cx="189230" cy="4025265"/>
          </a:xfrm>
          <a:custGeom>
            <a:avLst/>
            <a:gdLst/>
            <a:ahLst/>
            <a:cxnLst/>
            <a:rect l="l" t="t" r="r" b="b"/>
            <a:pathLst>
              <a:path w="189229" h="4025265">
                <a:moveTo>
                  <a:pt x="188975" y="3930396"/>
                </a:moveTo>
                <a:lnTo>
                  <a:pt x="0" y="3930396"/>
                </a:lnTo>
                <a:lnTo>
                  <a:pt x="94487" y="4024884"/>
                </a:lnTo>
                <a:lnTo>
                  <a:pt x="188975" y="3930396"/>
                </a:lnTo>
                <a:close/>
              </a:path>
              <a:path w="189229" h="4025265">
                <a:moveTo>
                  <a:pt x="141732" y="0"/>
                </a:moveTo>
                <a:lnTo>
                  <a:pt x="47244" y="0"/>
                </a:lnTo>
                <a:lnTo>
                  <a:pt x="47244" y="3930396"/>
                </a:lnTo>
                <a:lnTo>
                  <a:pt x="141732" y="3930396"/>
                </a:lnTo>
                <a:lnTo>
                  <a:pt x="141732" y="0"/>
                </a:lnTo>
                <a:close/>
              </a:path>
            </a:pathLst>
          </a:custGeom>
          <a:solidFill>
            <a:srgbClr val="000000"/>
          </a:solidFill>
        </p:spPr>
        <p:txBody>
          <a:bodyPr wrap="square" lIns="0" tIns="0" rIns="0" bIns="0" rtlCol="0"/>
          <a:lstStyle/>
          <a:p>
            <a:endParaRPr/>
          </a:p>
        </p:txBody>
      </p:sp>
      <p:sp>
        <p:nvSpPr>
          <p:cNvPr id="4" name="object 4"/>
          <p:cNvSpPr/>
          <p:nvPr/>
        </p:nvSpPr>
        <p:spPr>
          <a:xfrm>
            <a:off x="4527041" y="1846326"/>
            <a:ext cx="189230" cy="4025265"/>
          </a:xfrm>
          <a:custGeom>
            <a:avLst/>
            <a:gdLst/>
            <a:ahLst/>
            <a:cxnLst/>
            <a:rect l="l" t="t" r="r" b="b"/>
            <a:pathLst>
              <a:path w="189229" h="4025265">
                <a:moveTo>
                  <a:pt x="0" y="3930396"/>
                </a:moveTo>
                <a:lnTo>
                  <a:pt x="47244" y="3930396"/>
                </a:lnTo>
                <a:lnTo>
                  <a:pt x="47244" y="0"/>
                </a:lnTo>
                <a:lnTo>
                  <a:pt x="141732" y="0"/>
                </a:lnTo>
                <a:lnTo>
                  <a:pt x="141732" y="3930396"/>
                </a:lnTo>
                <a:lnTo>
                  <a:pt x="188975" y="3930396"/>
                </a:lnTo>
                <a:lnTo>
                  <a:pt x="94487" y="4024884"/>
                </a:lnTo>
                <a:lnTo>
                  <a:pt x="0" y="3930396"/>
                </a:lnTo>
                <a:close/>
              </a:path>
            </a:pathLst>
          </a:custGeom>
          <a:ln w="44196">
            <a:solidFill>
              <a:srgbClr val="000000"/>
            </a:solidFill>
          </a:ln>
        </p:spPr>
        <p:txBody>
          <a:bodyPr wrap="square" lIns="0" tIns="0" rIns="0" bIns="0" rtlCol="0"/>
          <a:lstStyle/>
          <a:p>
            <a:endParaRPr/>
          </a:p>
        </p:txBody>
      </p:sp>
      <p:sp>
        <p:nvSpPr>
          <p:cNvPr id="5" name="object 5"/>
          <p:cNvSpPr txBox="1"/>
          <p:nvPr/>
        </p:nvSpPr>
        <p:spPr>
          <a:xfrm>
            <a:off x="706932" y="1530167"/>
            <a:ext cx="2885440" cy="2219325"/>
          </a:xfrm>
          <a:prstGeom prst="rect">
            <a:avLst/>
          </a:prstGeom>
        </p:spPr>
        <p:txBody>
          <a:bodyPr vert="horz" wrap="square" lIns="0" tIns="144145" rIns="0" bIns="0" rtlCol="0">
            <a:spAutoFit/>
          </a:bodyPr>
          <a:lstStyle/>
          <a:p>
            <a:pPr marL="859790">
              <a:lnSpc>
                <a:spcPct val="100000"/>
              </a:lnSpc>
              <a:spcBef>
                <a:spcPts val="1135"/>
              </a:spcBef>
            </a:pPr>
            <a:r>
              <a:rPr sz="3200" b="1" dirty="0">
                <a:latin typeface="Arial"/>
                <a:cs typeface="Arial"/>
              </a:rPr>
              <a:t>Auto</a:t>
            </a:r>
            <a:r>
              <a:rPr sz="3200" b="1" spc="-15" dirty="0">
                <a:latin typeface="Arial"/>
                <a:cs typeface="Arial"/>
              </a:rPr>
              <a:t>c</a:t>
            </a:r>
            <a:r>
              <a:rPr sz="3200" b="1" dirty="0">
                <a:latin typeface="Arial"/>
                <a:cs typeface="Arial"/>
              </a:rPr>
              <a:t>ratic</a:t>
            </a:r>
            <a:endParaRPr sz="3200">
              <a:latin typeface="Arial"/>
              <a:cs typeface="Arial"/>
            </a:endParaRPr>
          </a:p>
          <a:p>
            <a:pPr marL="12700" marR="423545">
              <a:lnSpc>
                <a:spcPct val="80000"/>
              </a:lnSpc>
              <a:spcBef>
                <a:spcPts val="2025"/>
              </a:spcBef>
            </a:pPr>
            <a:r>
              <a:rPr sz="3600" spc="-5" dirty="0">
                <a:latin typeface="Arial"/>
                <a:cs typeface="Arial"/>
              </a:rPr>
              <a:t>Adopts  </a:t>
            </a:r>
            <a:r>
              <a:rPr sz="3600" dirty="0">
                <a:latin typeface="Arial"/>
                <a:cs typeface="Arial"/>
              </a:rPr>
              <a:t>paternalistic  </a:t>
            </a:r>
            <a:r>
              <a:rPr sz="3600" spc="-5" dirty="0">
                <a:latin typeface="Arial"/>
                <a:cs typeface="Arial"/>
              </a:rPr>
              <a:t>attitude</a:t>
            </a:r>
            <a:endParaRPr sz="3600">
              <a:latin typeface="Arial"/>
              <a:cs typeface="Arial"/>
            </a:endParaRPr>
          </a:p>
        </p:txBody>
      </p:sp>
      <p:sp>
        <p:nvSpPr>
          <p:cNvPr id="6" name="object 6"/>
          <p:cNvSpPr txBox="1"/>
          <p:nvPr/>
        </p:nvSpPr>
        <p:spPr>
          <a:xfrm>
            <a:off x="5067046" y="1463222"/>
            <a:ext cx="3150870" cy="3603625"/>
          </a:xfrm>
          <a:prstGeom prst="rect">
            <a:avLst/>
          </a:prstGeom>
        </p:spPr>
        <p:txBody>
          <a:bodyPr vert="horz" wrap="square" lIns="0" tIns="175895" rIns="0" bIns="0" rtlCol="0">
            <a:spAutoFit/>
          </a:bodyPr>
          <a:lstStyle/>
          <a:p>
            <a:pPr marL="12700" indent="375920">
              <a:lnSpc>
                <a:spcPct val="100000"/>
              </a:lnSpc>
              <a:spcBef>
                <a:spcPts val="1385"/>
              </a:spcBef>
            </a:pPr>
            <a:r>
              <a:rPr sz="3200" b="1" dirty="0">
                <a:latin typeface="Arial"/>
                <a:cs typeface="Arial"/>
              </a:rPr>
              <a:t>Democratic</a:t>
            </a:r>
            <a:endParaRPr sz="3200">
              <a:latin typeface="Arial"/>
              <a:cs typeface="Arial"/>
            </a:endParaRPr>
          </a:p>
          <a:p>
            <a:pPr marL="12700" marR="5080">
              <a:lnSpc>
                <a:spcPct val="80000"/>
              </a:lnSpc>
              <a:spcBef>
                <a:spcPts val="2310"/>
              </a:spcBef>
            </a:pPr>
            <a:r>
              <a:rPr sz="3600" dirty="0">
                <a:latin typeface="Arial"/>
                <a:cs typeface="Arial"/>
              </a:rPr>
              <a:t>Maintains the  </a:t>
            </a:r>
            <a:r>
              <a:rPr sz="3600" spc="-5" dirty="0">
                <a:latin typeface="Arial"/>
                <a:cs typeface="Arial"/>
              </a:rPr>
              <a:t>position “I”  </a:t>
            </a:r>
            <a:r>
              <a:rPr sz="3600" dirty="0">
                <a:latin typeface="Arial"/>
                <a:cs typeface="Arial"/>
              </a:rPr>
              <a:t>adviser </a:t>
            </a:r>
            <a:r>
              <a:rPr sz="3600" spc="-5" dirty="0">
                <a:latin typeface="Arial"/>
                <a:cs typeface="Arial"/>
              </a:rPr>
              <a:t>both</a:t>
            </a:r>
            <a:r>
              <a:rPr sz="3600" spc="-85" dirty="0">
                <a:latin typeface="Arial"/>
                <a:cs typeface="Arial"/>
              </a:rPr>
              <a:t> </a:t>
            </a:r>
            <a:r>
              <a:rPr sz="3600" spc="-5" dirty="0">
                <a:latin typeface="Arial"/>
                <a:cs typeface="Arial"/>
              </a:rPr>
              <a:t>on  </a:t>
            </a:r>
            <a:r>
              <a:rPr sz="3600" dirty="0">
                <a:latin typeface="Arial"/>
                <a:cs typeface="Arial"/>
              </a:rPr>
              <a:t>personal </a:t>
            </a:r>
            <a:r>
              <a:rPr sz="3600" spc="-5" dirty="0">
                <a:latin typeface="Arial"/>
                <a:cs typeface="Arial"/>
              </a:rPr>
              <a:t>and  </a:t>
            </a:r>
            <a:r>
              <a:rPr sz="3600" dirty="0">
                <a:latin typeface="Arial"/>
                <a:cs typeface="Arial"/>
              </a:rPr>
              <a:t>professional  matters.</a:t>
            </a:r>
            <a:endParaRPr sz="3600">
              <a:latin typeface="Arial"/>
              <a:cs typeface="Arial"/>
            </a:endParaRPr>
          </a:p>
        </p:txBody>
      </p:sp>
      <p:sp>
        <p:nvSpPr>
          <p:cNvPr id="7" name="object 7"/>
          <p:cNvSpPr/>
          <p:nvPr/>
        </p:nvSpPr>
        <p:spPr>
          <a:xfrm>
            <a:off x="627887" y="2240279"/>
            <a:ext cx="7599680" cy="0"/>
          </a:xfrm>
          <a:custGeom>
            <a:avLst/>
            <a:gdLst/>
            <a:ahLst/>
            <a:cxnLst/>
            <a:rect l="l" t="t" r="r" b="b"/>
            <a:pathLst>
              <a:path w="7599680">
                <a:moveTo>
                  <a:pt x="0" y="0"/>
                </a:moveTo>
                <a:lnTo>
                  <a:pt x="7599680" y="0"/>
                </a:lnTo>
              </a:path>
            </a:pathLst>
          </a:custGeom>
          <a:ln w="9144">
            <a:solidFill>
              <a:srgbClr val="B6DCDF"/>
            </a:solidFill>
          </a:ln>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960119" y="1982723"/>
            <a:ext cx="8183880" cy="3672840"/>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1447800" y="609600"/>
            <a:ext cx="7010400" cy="4937249"/>
          </a:xfrm>
          <a:prstGeom prst="rect">
            <a:avLst/>
          </a:prstGeom>
        </p:spPr>
        <p:txBody>
          <a:bodyPr vert="horz" wrap="square" lIns="0" tIns="12700" rIns="0" bIns="0" rtlCol="0">
            <a:spAutoFit/>
          </a:bodyPr>
          <a:lstStyle/>
          <a:p>
            <a:pPr marL="12700" marR="5080">
              <a:lnSpc>
                <a:spcPct val="100000"/>
              </a:lnSpc>
              <a:spcBef>
                <a:spcPts val="100"/>
              </a:spcBef>
            </a:pPr>
            <a:r>
              <a:rPr sz="3200" spc="-5" dirty="0">
                <a:latin typeface="Arial" pitchFamily="34" charset="0"/>
                <a:cs typeface="Arial" pitchFamily="34" charset="0"/>
              </a:rPr>
              <a:t>“Administration </a:t>
            </a:r>
            <a:r>
              <a:rPr sz="3200" dirty="0">
                <a:latin typeface="Arial" pitchFamily="34" charset="0"/>
                <a:cs typeface="Arial" pitchFamily="34" charset="0"/>
              </a:rPr>
              <a:t>is the </a:t>
            </a:r>
            <a:r>
              <a:rPr sz="3200" spc="-5" dirty="0">
                <a:latin typeface="Arial" pitchFamily="34" charset="0"/>
                <a:cs typeface="Arial" pitchFamily="34" charset="0"/>
              </a:rPr>
              <a:t>organization and  </a:t>
            </a:r>
            <a:r>
              <a:rPr sz="3200" dirty="0">
                <a:latin typeface="Arial" pitchFamily="34" charset="0"/>
                <a:cs typeface="Arial" pitchFamily="34" charset="0"/>
              </a:rPr>
              <a:t>direction of </a:t>
            </a:r>
            <a:r>
              <a:rPr sz="3200" spc="-5" dirty="0">
                <a:latin typeface="Arial" pitchFamily="34" charset="0"/>
                <a:cs typeface="Arial" pitchFamily="34" charset="0"/>
              </a:rPr>
              <a:t>human </a:t>
            </a:r>
            <a:r>
              <a:rPr sz="3200" dirty="0">
                <a:latin typeface="Arial" pitchFamily="34" charset="0"/>
                <a:cs typeface="Arial" pitchFamily="34" charset="0"/>
              </a:rPr>
              <a:t>and material </a:t>
            </a:r>
            <a:r>
              <a:rPr sz="3200" spc="-5" dirty="0">
                <a:latin typeface="Arial" pitchFamily="34" charset="0"/>
                <a:cs typeface="Arial" pitchFamily="34" charset="0"/>
              </a:rPr>
              <a:t>resources</a:t>
            </a:r>
            <a:r>
              <a:rPr sz="3200" spc="-85" dirty="0">
                <a:latin typeface="Arial" pitchFamily="34" charset="0"/>
                <a:cs typeface="Arial" pitchFamily="34" charset="0"/>
              </a:rPr>
              <a:t> </a:t>
            </a:r>
            <a:r>
              <a:rPr sz="3200" dirty="0">
                <a:latin typeface="Arial" pitchFamily="34" charset="0"/>
                <a:cs typeface="Arial" pitchFamily="34" charset="0"/>
              </a:rPr>
              <a:t>to  </a:t>
            </a:r>
            <a:r>
              <a:rPr sz="3200" spc="-5" dirty="0">
                <a:latin typeface="Arial" pitchFamily="34" charset="0"/>
                <a:cs typeface="Arial" pitchFamily="34" charset="0"/>
              </a:rPr>
              <a:t>achieve desired</a:t>
            </a:r>
            <a:r>
              <a:rPr sz="3200" spc="10" dirty="0">
                <a:latin typeface="Arial" pitchFamily="34" charset="0"/>
                <a:cs typeface="Arial" pitchFamily="34" charset="0"/>
              </a:rPr>
              <a:t> </a:t>
            </a:r>
            <a:r>
              <a:rPr sz="3200" spc="-5" dirty="0">
                <a:latin typeface="Arial" pitchFamily="34" charset="0"/>
                <a:cs typeface="Arial" pitchFamily="34" charset="0"/>
              </a:rPr>
              <a:t>ends.”</a:t>
            </a:r>
            <a:endParaRPr sz="3200" dirty="0">
              <a:latin typeface="Arial" pitchFamily="34" charset="0"/>
              <a:cs typeface="Arial" pitchFamily="34" charset="0"/>
            </a:endParaRPr>
          </a:p>
          <a:p>
            <a:pPr marL="2755900">
              <a:lnSpc>
                <a:spcPct val="100000"/>
              </a:lnSpc>
            </a:pPr>
            <a:r>
              <a:rPr sz="3200" dirty="0">
                <a:latin typeface="Arial" pitchFamily="34" charset="0"/>
                <a:cs typeface="Arial" pitchFamily="34" charset="0"/>
              </a:rPr>
              <a:t>- Pfiffner </a:t>
            </a:r>
            <a:r>
              <a:rPr sz="3200" spc="-5" dirty="0">
                <a:latin typeface="Arial" pitchFamily="34" charset="0"/>
                <a:cs typeface="Arial" pitchFamily="34" charset="0"/>
              </a:rPr>
              <a:t>and</a:t>
            </a:r>
            <a:r>
              <a:rPr sz="3200" spc="-50" dirty="0">
                <a:latin typeface="Arial" pitchFamily="34" charset="0"/>
                <a:cs typeface="Arial" pitchFamily="34" charset="0"/>
              </a:rPr>
              <a:t> </a:t>
            </a:r>
            <a:r>
              <a:rPr sz="3200" dirty="0">
                <a:latin typeface="Arial" pitchFamily="34" charset="0"/>
                <a:cs typeface="Arial" pitchFamily="34" charset="0"/>
              </a:rPr>
              <a:t>Presthus</a:t>
            </a:r>
          </a:p>
          <a:p>
            <a:pPr>
              <a:lnSpc>
                <a:spcPct val="100000"/>
              </a:lnSpc>
              <a:spcBef>
                <a:spcPts val="5"/>
              </a:spcBef>
            </a:pPr>
            <a:endParaRPr sz="3200" dirty="0">
              <a:latin typeface="Arial" pitchFamily="34" charset="0"/>
              <a:cs typeface="Arial" pitchFamily="34" charset="0"/>
            </a:endParaRPr>
          </a:p>
          <a:p>
            <a:pPr marL="12700" marR="10795">
              <a:lnSpc>
                <a:spcPct val="100000"/>
              </a:lnSpc>
            </a:pPr>
            <a:r>
              <a:rPr sz="3200" spc="-5" dirty="0">
                <a:latin typeface="Arial" pitchFamily="34" charset="0"/>
                <a:cs typeface="Arial" pitchFamily="34" charset="0"/>
              </a:rPr>
              <a:t>“Administration </a:t>
            </a:r>
            <a:r>
              <a:rPr sz="3200" dirty="0">
                <a:latin typeface="Arial" pitchFamily="34" charset="0"/>
                <a:cs typeface="Arial" pitchFamily="34" charset="0"/>
              </a:rPr>
              <a:t>has to do </a:t>
            </a:r>
            <a:r>
              <a:rPr sz="3200" spc="5" dirty="0">
                <a:latin typeface="Arial" pitchFamily="34" charset="0"/>
                <a:cs typeface="Arial" pitchFamily="34" charset="0"/>
              </a:rPr>
              <a:t>with </a:t>
            </a:r>
            <a:r>
              <a:rPr sz="3200" dirty="0">
                <a:latin typeface="Arial" pitchFamily="34" charset="0"/>
                <a:cs typeface="Arial" pitchFamily="34" charset="0"/>
              </a:rPr>
              <a:t>getting</a:t>
            </a:r>
            <a:r>
              <a:rPr sz="3200" spc="-170" dirty="0">
                <a:latin typeface="Arial" pitchFamily="34" charset="0"/>
                <a:cs typeface="Arial" pitchFamily="34" charset="0"/>
              </a:rPr>
              <a:t> </a:t>
            </a:r>
            <a:r>
              <a:rPr sz="3200" dirty="0">
                <a:latin typeface="Arial" pitchFamily="34" charset="0"/>
                <a:cs typeface="Arial" pitchFamily="34" charset="0"/>
              </a:rPr>
              <a:t>things  </a:t>
            </a:r>
            <a:r>
              <a:rPr sz="3200" spc="-5" dirty="0">
                <a:latin typeface="Arial" pitchFamily="34" charset="0"/>
                <a:cs typeface="Arial" pitchFamily="34" charset="0"/>
              </a:rPr>
              <a:t>done; </a:t>
            </a:r>
            <a:r>
              <a:rPr sz="3200" spc="5" dirty="0">
                <a:latin typeface="Arial" pitchFamily="34" charset="0"/>
                <a:cs typeface="Arial" pitchFamily="34" charset="0"/>
              </a:rPr>
              <a:t>with </a:t>
            </a:r>
            <a:r>
              <a:rPr sz="3200" spc="-5" dirty="0">
                <a:latin typeface="Arial" pitchFamily="34" charset="0"/>
                <a:cs typeface="Arial" pitchFamily="34" charset="0"/>
              </a:rPr>
              <a:t>the accomplishment of</a:t>
            </a:r>
            <a:r>
              <a:rPr sz="3200" spc="-55" dirty="0">
                <a:latin typeface="Arial" pitchFamily="34" charset="0"/>
                <a:cs typeface="Arial" pitchFamily="34" charset="0"/>
              </a:rPr>
              <a:t> </a:t>
            </a:r>
            <a:r>
              <a:rPr sz="3200" spc="-5" dirty="0">
                <a:latin typeface="Arial" pitchFamily="34" charset="0"/>
                <a:cs typeface="Arial" pitchFamily="34" charset="0"/>
              </a:rPr>
              <a:t>defined</a:t>
            </a:r>
            <a:endParaRPr sz="3200" dirty="0">
              <a:latin typeface="Arial" pitchFamily="34" charset="0"/>
              <a:cs typeface="Arial" pitchFamily="34" charset="0"/>
            </a:endParaRPr>
          </a:p>
          <a:p>
            <a:pPr marL="12700">
              <a:lnSpc>
                <a:spcPct val="100000"/>
              </a:lnSpc>
            </a:pPr>
            <a:r>
              <a:rPr sz="3200" dirty="0">
                <a:latin typeface="Arial" pitchFamily="34" charset="0"/>
                <a:cs typeface="Arial" pitchFamily="34" charset="0"/>
              </a:rPr>
              <a:t>objectives.”</a:t>
            </a:r>
          </a:p>
          <a:p>
            <a:pPr marL="3670300">
              <a:lnSpc>
                <a:spcPct val="100000"/>
              </a:lnSpc>
              <a:spcBef>
                <a:spcPts val="5"/>
              </a:spcBef>
            </a:pPr>
            <a:r>
              <a:rPr sz="3200" dirty="0">
                <a:latin typeface="Arial" pitchFamily="34" charset="0"/>
                <a:cs typeface="Arial" pitchFamily="34" charset="0"/>
              </a:rPr>
              <a:t>- Luther</a:t>
            </a:r>
            <a:r>
              <a:rPr sz="3200" spc="-35" dirty="0">
                <a:latin typeface="Arial" pitchFamily="34" charset="0"/>
                <a:cs typeface="Arial" pitchFamily="34" charset="0"/>
              </a:rPr>
              <a:t> </a:t>
            </a:r>
            <a:r>
              <a:rPr sz="3200" dirty="0">
                <a:latin typeface="Arial" pitchFamily="34" charset="0"/>
                <a:cs typeface="Arial" pitchFamily="34" charset="0"/>
              </a:rPr>
              <a:t>Gullick</a:t>
            </a:r>
          </a:p>
        </p:txBody>
      </p:sp>
    </p:spTree>
    <p:extLst>
      <p:ext uri="{BB962C8B-B14F-4D97-AF65-F5344CB8AC3E}">
        <p14:creationId xmlns:p14="http://schemas.microsoft.com/office/powerpoint/2010/main" val="28739350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54607" y="1661236"/>
            <a:ext cx="2037714" cy="514350"/>
          </a:xfrm>
          <a:prstGeom prst="rect">
            <a:avLst/>
          </a:prstGeom>
        </p:spPr>
        <p:txBody>
          <a:bodyPr vert="horz" wrap="square" lIns="0" tIns="13335" rIns="0" bIns="0" rtlCol="0">
            <a:spAutoFit/>
          </a:bodyPr>
          <a:lstStyle/>
          <a:p>
            <a:pPr marL="12700">
              <a:lnSpc>
                <a:spcPct val="100000"/>
              </a:lnSpc>
              <a:spcBef>
                <a:spcPts val="105"/>
              </a:spcBef>
            </a:pPr>
            <a:r>
              <a:rPr sz="3200" b="1" dirty="0">
                <a:latin typeface="Arial"/>
                <a:cs typeface="Arial"/>
              </a:rPr>
              <a:t>Auto</a:t>
            </a:r>
            <a:r>
              <a:rPr sz="3200" b="1" spc="-15" dirty="0">
                <a:latin typeface="Arial"/>
                <a:cs typeface="Arial"/>
              </a:rPr>
              <a:t>c</a:t>
            </a:r>
            <a:r>
              <a:rPr sz="3200" b="1" dirty="0">
                <a:latin typeface="Arial"/>
                <a:cs typeface="Arial"/>
              </a:rPr>
              <a:t>ratic</a:t>
            </a:r>
            <a:endParaRPr sz="3200">
              <a:latin typeface="Arial"/>
              <a:cs typeface="Arial"/>
            </a:endParaRPr>
          </a:p>
        </p:txBody>
      </p:sp>
      <p:sp>
        <p:nvSpPr>
          <p:cNvPr id="3" name="object 3"/>
          <p:cNvSpPr/>
          <p:nvPr/>
        </p:nvSpPr>
        <p:spPr>
          <a:xfrm>
            <a:off x="323088" y="405384"/>
            <a:ext cx="8424672" cy="11993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03505" rIns="0" bIns="0" rtlCol="0">
            <a:spAutoFit/>
          </a:bodyPr>
          <a:lstStyle/>
          <a:p>
            <a:pPr marL="1113155" marR="5080" indent="-786765">
              <a:lnSpc>
                <a:spcPct val="100000"/>
              </a:lnSpc>
              <a:spcBef>
                <a:spcPts val="100"/>
              </a:spcBef>
            </a:pPr>
            <a:r>
              <a:rPr spc="-5" dirty="0"/>
              <a:t>Characteristics </a:t>
            </a:r>
            <a:r>
              <a:rPr dirty="0"/>
              <a:t>of </a:t>
            </a:r>
            <a:r>
              <a:rPr spc="-5" dirty="0"/>
              <a:t>Autocratic</a:t>
            </a:r>
            <a:r>
              <a:rPr spc="-110" dirty="0"/>
              <a:t> </a:t>
            </a:r>
            <a:r>
              <a:rPr spc="-10" dirty="0"/>
              <a:t>and  </a:t>
            </a:r>
            <a:r>
              <a:rPr dirty="0"/>
              <a:t>Democratic</a:t>
            </a:r>
            <a:r>
              <a:rPr spc="-150" dirty="0"/>
              <a:t> </a:t>
            </a:r>
            <a:r>
              <a:rPr spc="-5" dirty="0"/>
              <a:t>Administrator</a:t>
            </a:r>
          </a:p>
        </p:txBody>
      </p:sp>
      <p:sp>
        <p:nvSpPr>
          <p:cNvPr id="5" name="object 5"/>
          <p:cNvSpPr txBox="1"/>
          <p:nvPr/>
        </p:nvSpPr>
        <p:spPr>
          <a:xfrm>
            <a:off x="5443473" y="1626235"/>
            <a:ext cx="2240280" cy="513715"/>
          </a:xfrm>
          <a:prstGeom prst="rect">
            <a:avLst/>
          </a:prstGeom>
        </p:spPr>
        <p:txBody>
          <a:bodyPr vert="horz" wrap="square" lIns="0" tIns="13335" rIns="0" bIns="0" rtlCol="0">
            <a:spAutoFit/>
          </a:bodyPr>
          <a:lstStyle/>
          <a:p>
            <a:pPr marL="12700">
              <a:lnSpc>
                <a:spcPct val="100000"/>
              </a:lnSpc>
              <a:spcBef>
                <a:spcPts val="105"/>
              </a:spcBef>
            </a:pPr>
            <a:r>
              <a:rPr sz="3200" b="1" dirty="0">
                <a:latin typeface="Arial"/>
                <a:cs typeface="Arial"/>
              </a:rPr>
              <a:t>Democr</a:t>
            </a:r>
            <a:r>
              <a:rPr sz="3200" b="1" spc="-15" dirty="0">
                <a:latin typeface="Arial"/>
                <a:cs typeface="Arial"/>
              </a:rPr>
              <a:t>a</a:t>
            </a:r>
            <a:r>
              <a:rPr sz="3200" b="1" dirty="0">
                <a:latin typeface="Arial"/>
                <a:cs typeface="Arial"/>
              </a:rPr>
              <a:t>tic</a:t>
            </a:r>
            <a:endParaRPr sz="3200">
              <a:latin typeface="Arial"/>
              <a:cs typeface="Arial"/>
            </a:endParaRPr>
          </a:p>
        </p:txBody>
      </p:sp>
      <p:sp>
        <p:nvSpPr>
          <p:cNvPr id="6" name="object 6"/>
          <p:cNvSpPr/>
          <p:nvPr/>
        </p:nvSpPr>
        <p:spPr>
          <a:xfrm>
            <a:off x="4527041" y="1846326"/>
            <a:ext cx="189230" cy="4025265"/>
          </a:xfrm>
          <a:custGeom>
            <a:avLst/>
            <a:gdLst/>
            <a:ahLst/>
            <a:cxnLst/>
            <a:rect l="l" t="t" r="r" b="b"/>
            <a:pathLst>
              <a:path w="189229" h="4025265">
                <a:moveTo>
                  <a:pt x="188975" y="3930396"/>
                </a:moveTo>
                <a:lnTo>
                  <a:pt x="0" y="3930396"/>
                </a:lnTo>
                <a:lnTo>
                  <a:pt x="94487" y="4024884"/>
                </a:lnTo>
                <a:lnTo>
                  <a:pt x="188975" y="3930396"/>
                </a:lnTo>
                <a:close/>
              </a:path>
              <a:path w="189229" h="4025265">
                <a:moveTo>
                  <a:pt x="141732" y="0"/>
                </a:moveTo>
                <a:lnTo>
                  <a:pt x="47244" y="0"/>
                </a:lnTo>
                <a:lnTo>
                  <a:pt x="47244" y="3930396"/>
                </a:lnTo>
                <a:lnTo>
                  <a:pt x="141732" y="3930396"/>
                </a:lnTo>
                <a:lnTo>
                  <a:pt x="141732" y="0"/>
                </a:lnTo>
                <a:close/>
              </a:path>
            </a:pathLst>
          </a:custGeom>
          <a:solidFill>
            <a:srgbClr val="000000"/>
          </a:solidFill>
        </p:spPr>
        <p:txBody>
          <a:bodyPr wrap="square" lIns="0" tIns="0" rIns="0" bIns="0" rtlCol="0"/>
          <a:lstStyle/>
          <a:p>
            <a:endParaRPr/>
          </a:p>
        </p:txBody>
      </p:sp>
      <p:sp>
        <p:nvSpPr>
          <p:cNvPr id="7" name="object 7"/>
          <p:cNvSpPr/>
          <p:nvPr/>
        </p:nvSpPr>
        <p:spPr>
          <a:xfrm>
            <a:off x="4527041" y="1846326"/>
            <a:ext cx="189230" cy="4025265"/>
          </a:xfrm>
          <a:custGeom>
            <a:avLst/>
            <a:gdLst/>
            <a:ahLst/>
            <a:cxnLst/>
            <a:rect l="l" t="t" r="r" b="b"/>
            <a:pathLst>
              <a:path w="189229" h="4025265">
                <a:moveTo>
                  <a:pt x="0" y="3930396"/>
                </a:moveTo>
                <a:lnTo>
                  <a:pt x="47244" y="3930396"/>
                </a:lnTo>
                <a:lnTo>
                  <a:pt x="47244" y="0"/>
                </a:lnTo>
                <a:lnTo>
                  <a:pt x="141732" y="0"/>
                </a:lnTo>
                <a:lnTo>
                  <a:pt x="141732" y="3930396"/>
                </a:lnTo>
                <a:lnTo>
                  <a:pt x="188975" y="3930396"/>
                </a:lnTo>
                <a:lnTo>
                  <a:pt x="94487" y="4024884"/>
                </a:lnTo>
                <a:lnTo>
                  <a:pt x="0" y="3930396"/>
                </a:lnTo>
                <a:close/>
              </a:path>
            </a:pathLst>
          </a:custGeom>
          <a:ln w="44196">
            <a:solidFill>
              <a:srgbClr val="000000"/>
            </a:solidFill>
          </a:ln>
        </p:spPr>
        <p:txBody>
          <a:bodyPr wrap="square" lIns="0" tIns="0" rIns="0" bIns="0" rtlCol="0"/>
          <a:lstStyle/>
          <a:p>
            <a:endParaRPr/>
          </a:p>
        </p:txBody>
      </p:sp>
      <p:sp>
        <p:nvSpPr>
          <p:cNvPr id="8" name="object 8"/>
          <p:cNvSpPr txBox="1"/>
          <p:nvPr/>
        </p:nvSpPr>
        <p:spPr>
          <a:xfrm>
            <a:off x="706932" y="2297048"/>
            <a:ext cx="2846705" cy="1013460"/>
          </a:xfrm>
          <a:prstGeom prst="rect">
            <a:avLst/>
          </a:prstGeom>
        </p:spPr>
        <p:txBody>
          <a:bodyPr vert="horz" wrap="square" lIns="0" tIns="121920" rIns="0" bIns="0" rtlCol="0">
            <a:spAutoFit/>
          </a:bodyPr>
          <a:lstStyle/>
          <a:p>
            <a:pPr marL="12700" marR="5080">
              <a:lnSpc>
                <a:spcPct val="80000"/>
              </a:lnSpc>
              <a:spcBef>
                <a:spcPts val="960"/>
              </a:spcBef>
            </a:pPr>
            <a:r>
              <a:rPr sz="3600" spc="-5" dirty="0">
                <a:latin typeface="Arial"/>
                <a:cs typeface="Arial"/>
              </a:rPr>
              <a:t>Expects</a:t>
            </a:r>
            <a:r>
              <a:rPr sz="3600" spc="-65" dirty="0">
                <a:latin typeface="Arial"/>
                <a:cs typeface="Arial"/>
              </a:rPr>
              <a:t> </a:t>
            </a:r>
            <a:r>
              <a:rPr sz="3600" dirty="0">
                <a:latin typeface="Arial"/>
                <a:cs typeface="Arial"/>
              </a:rPr>
              <a:t>hero-  worship</a:t>
            </a:r>
            <a:endParaRPr sz="3600">
              <a:latin typeface="Arial"/>
              <a:cs typeface="Arial"/>
            </a:endParaRPr>
          </a:p>
        </p:txBody>
      </p:sp>
      <p:sp>
        <p:nvSpPr>
          <p:cNvPr id="9" name="object 9"/>
          <p:cNvSpPr txBox="1"/>
          <p:nvPr/>
        </p:nvSpPr>
        <p:spPr>
          <a:xfrm>
            <a:off x="5067046" y="2297684"/>
            <a:ext cx="3174365" cy="2330450"/>
          </a:xfrm>
          <a:prstGeom prst="rect">
            <a:avLst/>
          </a:prstGeom>
        </p:spPr>
        <p:txBody>
          <a:bodyPr vert="horz" wrap="square" lIns="0" tIns="121920" rIns="0" bIns="0" rtlCol="0">
            <a:spAutoFit/>
          </a:bodyPr>
          <a:lstStyle/>
          <a:p>
            <a:pPr marL="12700" marR="5080">
              <a:lnSpc>
                <a:spcPct val="80000"/>
              </a:lnSpc>
              <a:spcBef>
                <a:spcPts val="960"/>
              </a:spcBef>
            </a:pPr>
            <a:r>
              <a:rPr sz="3600" spc="-5" dirty="0">
                <a:latin typeface="Arial"/>
                <a:cs typeface="Arial"/>
              </a:rPr>
              <a:t>Wishes </a:t>
            </a:r>
            <a:r>
              <a:rPr sz="3600" dirty="0">
                <a:latin typeface="Arial"/>
                <a:cs typeface="Arial"/>
              </a:rPr>
              <a:t>to </a:t>
            </a:r>
            <a:r>
              <a:rPr sz="3600" spc="-5" dirty="0">
                <a:latin typeface="Arial"/>
                <a:cs typeface="Arial"/>
              </a:rPr>
              <a:t>be  respected as  an </a:t>
            </a:r>
            <a:r>
              <a:rPr sz="3600" dirty="0">
                <a:latin typeface="Arial"/>
                <a:cs typeface="Arial"/>
              </a:rPr>
              <a:t>individual</a:t>
            </a:r>
            <a:r>
              <a:rPr sz="3600" spc="-110" dirty="0">
                <a:latin typeface="Arial"/>
                <a:cs typeface="Arial"/>
              </a:rPr>
              <a:t> </a:t>
            </a:r>
            <a:r>
              <a:rPr sz="3600" spc="-5" dirty="0">
                <a:latin typeface="Arial"/>
                <a:cs typeface="Arial"/>
              </a:rPr>
              <a:t>as  he </a:t>
            </a:r>
            <a:r>
              <a:rPr sz="3600" dirty="0">
                <a:latin typeface="Arial"/>
                <a:cs typeface="Arial"/>
              </a:rPr>
              <a:t>respects  others.</a:t>
            </a:r>
            <a:endParaRPr sz="3600">
              <a:latin typeface="Arial"/>
              <a:cs typeface="Arial"/>
            </a:endParaRPr>
          </a:p>
        </p:txBody>
      </p:sp>
      <p:sp>
        <p:nvSpPr>
          <p:cNvPr id="10" name="object 10"/>
          <p:cNvSpPr/>
          <p:nvPr/>
        </p:nvSpPr>
        <p:spPr>
          <a:xfrm>
            <a:off x="627887" y="2240279"/>
            <a:ext cx="7599680" cy="0"/>
          </a:xfrm>
          <a:custGeom>
            <a:avLst/>
            <a:gdLst/>
            <a:ahLst/>
            <a:cxnLst/>
            <a:rect l="l" t="t" r="r" b="b"/>
            <a:pathLst>
              <a:path w="7599680">
                <a:moveTo>
                  <a:pt x="0" y="0"/>
                </a:moveTo>
                <a:lnTo>
                  <a:pt x="7599680" y="0"/>
                </a:lnTo>
              </a:path>
            </a:pathLst>
          </a:custGeom>
          <a:ln w="9144">
            <a:solidFill>
              <a:srgbClr val="B6DCDF"/>
            </a:solidFill>
          </a:ln>
        </p:spPr>
        <p:txBody>
          <a:bodyPr wrap="square" lIns="0" tIns="0" rIns="0" bIns="0" rtlCol="0"/>
          <a:lstStyle/>
          <a:p>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3505" rIns="0" bIns="0" rtlCol="0">
            <a:spAutoFit/>
          </a:bodyPr>
          <a:lstStyle/>
          <a:p>
            <a:pPr marL="1113155" marR="5080" indent="-786765">
              <a:lnSpc>
                <a:spcPct val="100000"/>
              </a:lnSpc>
              <a:spcBef>
                <a:spcPts val="100"/>
              </a:spcBef>
            </a:pPr>
            <a:r>
              <a:rPr spc="-5" dirty="0"/>
              <a:t>Characteristics </a:t>
            </a:r>
            <a:r>
              <a:rPr dirty="0"/>
              <a:t>of </a:t>
            </a:r>
            <a:r>
              <a:rPr spc="-5" dirty="0"/>
              <a:t>Autocratic</a:t>
            </a:r>
            <a:r>
              <a:rPr spc="-110" dirty="0"/>
              <a:t> </a:t>
            </a:r>
            <a:r>
              <a:rPr spc="-10" dirty="0"/>
              <a:t>and  </a:t>
            </a:r>
            <a:r>
              <a:rPr dirty="0"/>
              <a:t>Democratic</a:t>
            </a:r>
            <a:r>
              <a:rPr spc="-150" dirty="0"/>
              <a:t> </a:t>
            </a:r>
            <a:r>
              <a:rPr spc="-5" dirty="0"/>
              <a:t>Administrator</a:t>
            </a:r>
          </a:p>
        </p:txBody>
      </p:sp>
      <p:sp>
        <p:nvSpPr>
          <p:cNvPr id="3" name="object 3"/>
          <p:cNvSpPr/>
          <p:nvPr/>
        </p:nvSpPr>
        <p:spPr>
          <a:xfrm>
            <a:off x="4527041" y="1846326"/>
            <a:ext cx="189230" cy="4025265"/>
          </a:xfrm>
          <a:custGeom>
            <a:avLst/>
            <a:gdLst/>
            <a:ahLst/>
            <a:cxnLst/>
            <a:rect l="l" t="t" r="r" b="b"/>
            <a:pathLst>
              <a:path w="189229" h="4025265">
                <a:moveTo>
                  <a:pt x="188975" y="3930396"/>
                </a:moveTo>
                <a:lnTo>
                  <a:pt x="0" y="3930396"/>
                </a:lnTo>
                <a:lnTo>
                  <a:pt x="94487" y="4024884"/>
                </a:lnTo>
                <a:lnTo>
                  <a:pt x="188975" y="3930396"/>
                </a:lnTo>
                <a:close/>
              </a:path>
              <a:path w="189229" h="4025265">
                <a:moveTo>
                  <a:pt x="141732" y="0"/>
                </a:moveTo>
                <a:lnTo>
                  <a:pt x="47244" y="0"/>
                </a:lnTo>
                <a:lnTo>
                  <a:pt x="47244" y="3930396"/>
                </a:lnTo>
                <a:lnTo>
                  <a:pt x="141732" y="3930396"/>
                </a:lnTo>
                <a:lnTo>
                  <a:pt x="141732" y="0"/>
                </a:lnTo>
                <a:close/>
              </a:path>
            </a:pathLst>
          </a:custGeom>
          <a:solidFill>
            <a:srgbClr val="000000"/>
          </a:solidFill>
        </p:spPr>
        <p:txBody>
          <a:bodyPr wrap="square" lIns="0" tIns="0" rIns="0" bIns="0" rtlCol="0"/>
          <a:lstStyle/>
          <a:p>
            <a:endParaRPr/>
          </a:p>
        </p:txBody>
      </p:sp>
      <p:sp>
        <p:nvSpPr>
          <p:cNvPr id="4" name="object 4"/>
          <p:cNvSpPr/>
          <p:nvPr/>
        </p:nvSpPr>
        <p:spPr>
          <a:xfrm>
            <a:off x="4527041" y="1846326"/>
            <a:ext cx="189230" cy="4025265"/>
          </a:xfrm>
          <a:custGeom>
            <a:avLst/>
            <a:gdLst/>
            <a:ahLst/>
            <a:cxnLst/>
            <a:rect l="l" t="t" r="r" b="b"/>
            <a:pathLst>
              <a:path w="189229" h="4025265">
                <a:moveTo>
                  <a:pt x="0" y="3930396"/>
                </a:moveTo>
                <a:lnTo>
                  <a:pt x="47244" y="3930396"/>
                </a:lnTo>
                <a:lnTo>
                  <a:pt x="47244" y="0"/>
                </a:lnTo>
                <a:lnTo>
                  <a:pt x="141732" y="0"/>
                </a:lnTo>
                <a:lnTo>
                  <a:pt x="141732" y="3930396"/>
                </a:lnTo>
                <a:lnTo>
                  <a:pt x="188975" y="3930396"/>
                </a:lnTo>
                <a:lnTo>
                  <a:pt x="94487" y="4024884"/>
                </a:lnTo>
                <a:lnTo>
                  <a:pt x="0" y="3930396"/>
                </a:lnTo>
                <a:close/>
              </a:path>
            </a:pathLst>
          </a:custGeom>
          <a:ln w="44196">
            <a:solidFill>
              <a:srgbClr val="000000"/>
            </a:solidFill>
          </a:ln>
        </p:spPr>
        <p:txBody>
          <a:bodyPr wrap="square" lIns="0" tIns="0" rIns="0" bIns="0" rtlCol="0"/>
          <a:lstStyle/>
          <a:p>
            <a:endParaRPr/>
          </a:p>
        </p:txBody>
      </p:sp>
      <p:sp>
        <p:nvSpPr>
          <p:cNvPr id="5" name="object 5"/>
          <p:cNvSpPr txBox="1"/>
          <p:nvPr/>
        </p:nvSpPr>
        <p:spPr>
          <a:xfrm>
            <a:off x="706932" y="1530167"/>
            <a:ext cx="3100705" cy="2658110"/>
          </a:xfrm>
          <a:prstGeom prst="rect">
            <a:avLst/>
          </a:prstGeom>
        </p:spPr>
        <p:txBody>
          <a:bodyPr vert="horz" wrap="square" lIns="0" tIns="144145" rIns="0" bIns="0" rtlCol="0">
            <a:spAutoFit/>
          </a:bodyPr>
          <a:lstStyle/>
          <a:p>
            <a:pPr marL="859790">
              <a:lnSpc>
                <a:spcPct val="100000"/>
              </a:lnSpc>
              <a:spcBef>
                <a:spcPts val="1135"/>
              </a:spcBef>
            </a:pPr>
            <a:r>
              <a:rPr sz="3200" b="1" dirty="0">
                <a:latin typeface="Arial"/>
                <a:cs typeface="Arial"/>
              </a:rPr>
              <a:t>Autocratic</a:t>
            </a:r>
            <a:endParaRPr sz="3200">
              <a:latin typeface="Arial"/>
              <a:cs typeface="Arial"/>
            </a:endParaRPr>
          </a:p>
          <a:p>
            <a:pPr marL="12700" marR="5080">
              <a:lnSpc>
                <a:spcPct val="80000"/>
              </a:lnSpc>
              <a:spcBef>
                <a:spcPts val="2025"/>
              </a:spcBef>
            </a:pPr>
            <a:r>
              <a:rPr sz="3600" spc="-5" dirty="0">
                <a:latin typeface="Arial"/>
                <a:cs typeface="Arial"/>
              </a:rPr>
              <a:t>Does </a:t>
            </a:r>
            <a:r>
              <a:rPr sz="3600" dirty="0">
                <a:latin typeface="Arial"/>
                <a:cs typeface="Arial"/>
              </a:rPr>
              <a:t>not</a:t>
            </a:r>
            <a:r>
              <a:rPr sz="3600" spc="-90" dirty="0">
                <a:latin typeface="Arial"/>
                <a:cs typeface="Arial"/>
              </a:rPr>
              <a:t> </a:t>
            </a:r>
            <a:r>
              <a:rPr sz="3600" dirty="0">
                <a:latin typeface="Arial"/>
                <a:cs typeface="Arial"/>
              </a:rPr>
              <a:t>admit  even to</a:t>
            </a:r>
            <a:r>
              <a:rPr sz="3600" spc="-105" dirty="0">
                <a:latin typeface="Arial"/>
                <a:cs typeface="Arial"/>
              </a:rPr>
              <a:t> </a:t>
            </a:r>
            <a:r>
              <a:rPr sz="3600" dirty="0">
                <a:latin typeface="Arial"/>
                <a:cs typeface="Arial"/>
              </a:rPr>
              <a:t>himself  that </a:t>
            </a:r>
            <a:r>
              <a:rPr sz="3600" spc="-5" dirty="0">
                <a:latin typeface="Arial"/>
                <a:cs typeface="Arial"/>
              </a:rPr>
              <a:t>he is  autocratic</a:t>
            </a:r>
            <a:endParaRPr sz="3600">
              <a:latin typeface="Arial"/>
              <a:cs typeface="Arial"/>
            </a:endParaRPr>
          </a:p>
        </p:txBody>
      </p:sp>
      <p:sp>
        <p:nvSpPr>
          <p:cNvPr id="6" name="object 6"/>
          <p:cNvSpPr txBox="1"/>
          <p:nvPr/>
        </p:nvSpPr>
        <p:spPr>
          <a:xfrm>
            <a:off x="5067046" y="1463222"/>
            <a:ext cx="2616200" cy="2726055"/>
          </a:xfrm>
          <a:prstGeom prst="rect">
            <a:avLst/>
          </a:prstGeom>
        </p:spPr>
        <p:txBody>
          <a:bodyPr vert="horz" wrap="square" lIns="0" tIns="175895" rIns="0" bIns="0" rtlCol="0">
            <a:spAutoFit/>
          </a:bodyPr>
          <a:lstStyle/>
          <a:p>
            <a:pPr marL="12700" indent="375920">
              <a:lnSpc>
                <a:spcPct val="100000"/>
              </a:lnSpc>
              <a:spcBef>
                <a:spcPts val="1385"/>
              </a:spcBef>
            </a:pPr>
            <a:r>
              <a:rPr sz="3200" b="1" dirty="0">
                <a:latin typeface="Arial"/>
                <a:cs typeface="Arial"/>
              </a:rPr>
              <a:t>Democr</a:t>
            </a:r>
            <a:r>
              <a:rPr sz="3200" b="1" spc="-15" dirty="0">
                <a:latin typeface="Arial"/>
                <a:cs typeface="Arial"/>
              </a:rPr>
              <a:t>a</a:t>
            </a:r>
            <a:r>
              <a:rPr sz="3200" b="1" dirty="0">
                <a:latin typeface="Arial"/>
                <a:cs typeface="Arial"/>
              </a:rPr>
              <a:t>tic</a:t>
            </a:r>
            <a:endParaRPr sz="3200">
              <a:latin typeface="Arial"/>
              <a:cs typeface="Arial"/>
            </a:endParaRPr>
          </a:p>
          <a:p>
            <a:pPr marL="12700" marR="129539">
              <a:lnSpc>
                <a:spcPct val="80000"/>
              </a:lnSpc>
              <a:spcBef>
                <a:spcPts val="2310"/>
              </a:spcBef>
            </a:pPr>
            <a:r>
              <a:rPr sz="3600" spc="-5" dirty="0">
                <a:latin typeface="Arial"/>
                <a:cs typeface="Arial"/>
              </a:rPr>
              <a:t>Consc</a:t>
            </a:r>
            <a:r>
              <a:rPr sz="3600" spc="5" dirty="0">
                <a:latin typeface="Arial"/>
                <a:cs typeface="Arial"/>
              </a:rPr>
              <a:t>i</a:t>
            </a:r>
            <a:r>
              <a:rPr sz="3600" spc="-5" dirty="0">
                <a:latin typeface="Arial"/>
                <a:cs typeface="Arial"/>
              </a:rPr>
              <a:t>ously  practices  </a:t>
            </a:r>
            <a:r>
              <a:rPr sz="3600" dirty="0">
                <a:latin typeface="Arial"/>
                <a:cs typeface="Arial"/>
              </a:rPr>
              <a:t>democratic  practices.</a:t>
            </a:r>
            <a:endParaRPr sz="3600">
              <a:latin typeface="Arial"/>
              <a:cs typeface="Arial"/>
            </a:endParaRPr>
          </a:p>
        </p:txBody>
      </p:sp>
      <p:sp>
        <p:nvSpPr>
          <p:cNvPr id="7" name="object 7"/>
          <p:cNvSpPr/>
          <p:nvPr/>
        </p:nvSpPr>
        <p:spPr>
          <a:xfrm>
            <a:off x="627887" y="2240279"/>
            <a:ext cx="7599680" cy="0"/>
          </a:xfrm>
          <a:custGeom>
            <a:avLst/>
            <a:gdLst/>
            <a:ahLst/>
            <a:cxnLst/>
            <a:rect l="l" t="t" r="r" b="b"/>
            <a:pathLst>
              <a:path w="7599680">
                <a:moveTo>
                  <a:pt x="0" y="0"/>
                </a:moveTo>
                <a:lnTo>
                  <a:pt x="7599680" y="0"/>
                </a:lnTo>
              </a:path>
            </a:pathLst>
          </a:custGeom>
          <a:ln w="9144">
            <a:solidFill>
              <a:srgbClr val="B6DCDF"/>
            </a:solidFill>
          </a:ln>
        </p:spPr>
        <p:txBody>
          <a:bodyPr wrap="square" lIns="0" tIns="0" rIns="0" bIns="0" rtlCol="0"/>
          <a:lstStyle/>
          <a:p>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3505" rIns="0" bIns="0" rtlCol="0">
            <a:spAutoFit/>
          </a:bodyPr>
          <a:lstStyle/>
          <a:p>
            <a:pPr marL="1113155" marR="5080" indent="-786765">
              <a:lnSpc>
                <a:spcPct val="100000"/>
              </a:lnSpc>
              <a:spcBef>
                <a:spcPts val="100"/>
              </a:spcBef>
            </a:pPr>
            <a:r>
              <a:rPr spc="-5" dirty="0"/>
              <a:t>Characteristics </a:t>
            </a:r>
            <a:r>
              <a:rPr dirty="0"/>
              <a:t>of </a:t>
            </a:r>
            <a:r>
              <a:rPr spc="-5" dirty="0"/>
              <a:t>Autocratic</a:t>
            </a:r>
            <a:r>
              <a:rPr spc="-110" dirty="0"/>
              <a:t> </a:t>
            </a:r>
            <a:r>
              <a:rPr spc="-10" dirty="0"/>
              <a:t>and  </a:t>
            </a:r>
            <a:r>
              <a:rPr dirty="0"/>
              <a:t>Democratic</a:t>
            </a:r>
            <a:r>
              <a:rPr spc="-150" dirty="0"/>
              <a:t> </a:t>
            </a:r>
            <a:r>
              <a:rPr spc="-5" dirty="0"/>
              <a:t>Administrator</a:t>
            </a:r>
          </a:p>
        </p:txBody>
      </p:sp>
      <p:sp>
        <p:nvSpPr>
          <p:cNvPr id="3" name="object 3"/>
          <p:cNvSpPr/>
          <p:nvPr/>
        </p:nvSpPr>
        <p:spPr>
          <a:xfrm>
            <a:off x="4527041" y="1846326"/>
            <a:ext cx="189230" cy="4025265"/>
          </a:xfrm>
          <a:custGeom>
            <a:avLst/>
            <a:gdLst/>
            <a:ahLst/>
            <a:cxnLst/>
            <a:rect l="l" t="t" r="r" b="b"/>
            <a:pathLst>
              <a:path w="189229" h="4025265">
                <a:moveTo>
                  <a:pt x="188975" y="3930396"/>
                </a:moveTo>
                <a:lnTo>
                  <a:pt x="0" y="3930396"/>
                </a:lnTo>
                <a:lnTo>
                  <a:pt x="94487" y="4024884"/>
                </a:lnTo>
                <a:lnTo>
                  <a:pt x="188975" y="3930396"/>
                </a:lnTo>
                <a:close/>
              </a:path>
              <a:path w="189229" h="4025265">
                <a:moveTo>
                  <a:pt x="141732" y="0"/>
                </a:moveTo>
                <a:lnTo>
                  <a:pt x="47244" y="0"/>
                </a:lnTo>
                <a:lnTo>
                  <a:pt x="47244" y="3930396"/>
                </a:lnTo>
                <a:lnTo>
                  <a:pt x="141732" y="3930396"/>
                </a:lnTo>
                <a:lnTo>
                  <a:pt x="141732" y="0"/>
                </a:lnTo>
                <a:close/>
              </a:path>
            </a:pathLst>
          </a:custGeom>
          <a:solidFill>
            <a:srgbClr val="000000"/>
          </a:solidFill>
        </p:spPr>
        <p:txBody>
          <a:bodyPr wrap="square" lIns="0" tIns="0" rIns="0" bIns="0" rtlCol="0"/>
          <a:lstStyle/>
          <a:p>
            <a:endParaRPr/>
          </a:p>
        </p:txBody>
      </p:sp>
      <p:sp>
        <p:nvSpPr>
          <p:cNvPr id="4" name="object 4"/>
          <p:cNvSpPr/>
          <p:nvPr/>
        </p:nvSpPr>
        <p:spPr>
          <a:xfrm>
            <a:off x="4527041" y="1846326"/>
            <a:ext cx="189230" cy="4025265"/>
          </a:xfrm>
          <a:custGeom>
            <a:avLst/>
            <a:gdLst/>
            <a:ahLst/>
            <a:cxnLst/>
            <a:rect l="l" t="t" r="r" b="b"/>
            <a:pathLst>
              <a:path w="189229" h="4025265">
                <a:moveTo>
                  <a:pt x="0" y="3930396"/>
                </a:moveTo>
                <a:lnTo>
                  <a:pt x="47244" y="3930396"/>
                </a:lnTo>
                <a:lnTo>
                  <a:pt x="47244" y="0"/>
                </a:lnTo>
                <a:lnTo>
                  <a:pt x="141732" y="0"/>
                </a:lnTo>
                <a:lnTo>
                  <a:pt x="141732" y="3930396"/>
                </a:lnTo>
                <a:lnTo>
                  <a:pt x="188975" y="3930396"/>
                </a:lnTo>
                <a:lnTo>
                  <a:pt x="94487" y="4024884"/>
                </a:lnTo>
                <a:lnTo>
                  <a:pt x="0" y="3930396"/>
                </a:lnTo>
                <a:close/>
              </a:path>
            </a:pathLst>
          </a:custGeom>
          <a:ln w="44196">
            <a:solidFill>
              <a:srgbClr val="000000"/>
            </a:solidFill>
          </a:ln>
        </p:spPr>
        <p:txBody>
          <a:bodyPr wrap="square" lIns="0" tIns="0" rIns="0" bIns="0" rtlCol="0"/>
          <a:lstStyle/>
          <a:p>
            <a:endParaRPr/>
          </a:p>
        </p:txBody>
      </p:sp>
      <p:sp>
        <p:nvSpPr>
          <p:cNvPr id="5" name="object 5"/>
          <p:cNvSpPr txBox="1"/>
          <p:nvPr/>
        </p:nvSpPr>
        <p:spPr>
          <a:xfrm>
            <a:off x="706932" y="1530167"/>
            <a:ext cx="3761740" cy="3097530"/>
          </a:xfrm>
          <a:prstGeom prst="rect">
            <a:avLst/>
          </a:prstGeom>
        </p:spPr>
        <p:txBody>
          <a:bodyPr vert="horz" wrap="square" lIns="0" tIns="144145" rIns="0" bIns="0" rtlCol="0">
            <a:spAutoFit/>
          </a:bodyPr>
          <a:lstStyle/>
          <a:p>
            <a:pPr marL="859790">
              <a:lnSpc>
                <a:spcPct val="100000"/>
              </a:lnSpc>
              <a:spcBef>
                <a:spcPts val="1135"/>
              </a:spcBef>
            </a:pPr>
            <a:r>
              <a:rPr sz="3200" b="1" dirty="0">
                <a:latin typeface="Arial"/>
                <a:cs typeface="Arial"/>
              </a:rPr>
              <a:t>Autocratic</a:t>
            </a:r>
            <a:endParaRPr sz="3200">
              <a:latin typeface="Arial"/>
              <a:cs typeface="Arial"/>
            </a:endParaRPr>
          </a:p>
          <a:p>
            <a:pPr marL="12700" marR="5080">
              <a:lnSpc>
                <a:spcPct val="80000"/>
              </a:lnSpc>
              <a:spcBef>
                <a:spcPts val="2025"/>
              </a:spcBef>
            </a:pPr>
            <a:r>
              <a:rPr sz="3600" spc="-5" dirty="0">
                <a:latin typeface="Arial"/>
                <a:cs typeface="Arial"/>
              </a:rPr>
              <a:t>Sacrifices  </a:t>
            </a:r>
            <a:r>
              <a:rPr sz="3600" dirty="0">
                <a:latin typeface="Arial"/>
                <a:cs typeface="Arial"/>
              </a:rPr>
              <a:t>everything  </a:t>
            </a:r>
            <a:r>
              <a:rPr sz="3600" spc="-5" dirty="0">
                <a:latin typeface="Arial"/>
                <a:cs typeface="Arial"/>
              </a:rPr>
              <a:t>teachers,</a:t>
            </a:r>
            <a:r>
              <a:rPr sz="3600" spc="-20" dirty="0">
                <a:latin typeface="Arial"/>
                <a:cs typeface="Arial"/>
              </a:rPr>
              <a:t> </a:t>
            </a:r>
            <a:r>
              <a:rPr sz="3600" spc="-5" dirty="0">
                <a:latin typeface="Arial"/>
                <a:cs typeface="Arial"/>
              </a:rPr>
              <a:t>students  </a:t>
            </a:r>
            <a:r>
              <a:rPr sz="3600" dirty="0">
                <a:latin typeface="Arial"/>
                <a:cs typeface="Arial"/>
              </a:rPr>
              <a:t>involved </a:t>
            </a:r>
            <a:r>
              <a:rPr sz="3600" spc="-5" dirty="0">
                <a:latin typeface="Arial"/>
                <a:cs typeface="Arial"/>
              </a:rPr>
              <a:t>than with  freedom</a:t>
            </a:r>
            <a:r>
              <a:rPr sz="3600" spc="-15" dirty="0">
                <a:latin typeface="Arial"/>
                <a:cs typeface="Arial"/>
              </a:rPr>
              <a:t> </a:t>
            </a:r>
            <a:r>
              <a:rPr sz="3600" spc="-5" dirty="0">
                <a:latin typeface="Arial"/>
                <a:cs typeface="Arial"/>
              </a:rPr>
              <a:t>system</a:t>
            </a:r>
            <a:endParaRPr sz="3600">
              <a:latin typeface="Arial"/>
              <a:cs typeface="Arial"/>
            </a:endParaRPr>
          </a:p>
        </p:txBody>
      </p:sp>
      <p:sp>
        <p:nvSpPr>
          <p:cNvPr id="6" name="object 6"/>
          <p:cNvSpPr txBox="1"/>
          <p:nvPr/>
        </p:nvSpPr>
        <p:spPr>
          <a:xfrm>
            <a:off x="5067046" y="1463222"/>
            <a:ext cx="3098800" cy="3164840"/>
          </a:xfrm>
          <a:prstGeom prst="rect">
            <a:avLst/>
          </a:prstGeom>
        </p:spPr>
        <p:txBody>
          <a:bodyPr vert="horz" wrap="square" lIns="0" tIns="175895" rIns="0" bIns="0" rtlCol="0">
            <a:spAutoFit/>
          </a:bodyPr>
          <a:lstStyle/>
          <a:p>
            <a:pPr marL="388620">
              <a:lnSpc>
                <a:spcPct val="100000"/>
              </a:lnSpc>
              <a:spcBef>
                <a:spcPts val="1385"/>
              </a:spcBef>
            </a:pPr>
            <a:r>
              <a:rPr sz="3200" b="1" dirty="0">
                <a:latin typeface="Arial"/>
                <a:cs typeface="Arial"/>
              </a:rPr>
              <a:t>Democratic</a:t>
            </a:r>
            <a:endParaRPr sz="3200">
              <a:latin typeface="Arial"/>
              <a:cs typeface="Arial"/>
            </a:endParaRPr>
          </a:p>
          <a:p>
            <a:pPr marL="12700" marR="5080">
              <a:lnSpc>
                <a:spcPct val="80000"/>
              </a:lnSpc>
              <a:spcBef>
                <a:spcPts val="2310"/>
              </a:spcBef>
            </a:pPr>
            <a:r>
              <a:rPr sz="3600" dirty="0">
                <a:latin typeface="Arial"/>
                <a:cs typeface="Arial"/>
              </a:rPr>
              <a:t>Is </a:t>
            </a:r>
            <a:r>
              <a:rPr sz="3600" spc="-5" dirty="0">
                <a:latin typeface="Arial"/>
                <a:cs typeface="Arial"/>
              </a:rPr>
              <a:t>more  </a:t>
            </a:r>
            <a:r>
              <a:rPr sz="3600" dirty="0">
                <a:latin typeface="Arial"/>
                <a:cs typeface="Arial"/>
              </a:rPr>
              <a:t>concerned</a:t>
            </a:r>
            <a:r>
              <a:rPr sz="3600" spc="-100" dirty="0">
                <a:latin typeface="Arial"/>
                <a:cs typeface="Arial"/>
              </a:rPr>
              <a:t> </a:t>
            </a:r>
            <a:r>
              <a:rPr sz="3600" spc="-5" dirty="0">
                <a:latin typeface="Arial"/>
                <a:cs typeface="Arial"/>
              </a:rPr>
              <a:t>with  the growth or  </a:t>
            </a:r>
            <a:r>
              <a:rPr sz="3600" dirty="0">
                <a:latin typeface="Arial"/>
                <a:cs typeface="Arial"/>
              </a:rPr>
              <a:t>progress of  individuals.</a:t>
            </a:r>
            <a:endParaRPr sz="3600">
              <a:latin typeface="Arial"/>
              <a:cs typeface="Arial"/>
            </a:endParaRPr>
          </a:p>
        </p:txBody>
      </p:sp>
      <p:sp>
        <p:nvSpPr>
          <p:cNvPr id="7" name="object 7"/>
          <p:cNvSpPr/>
          <p:nvPr/>
        </p:nvSpPr>
        <p:spPr>
          <a:xfrm>
            <a:off x="627887" y="2240279"/>
            <a:ext cx="7599680" cy="0"/>
          </a:xfrm>
          <a:custGeom>
            <a:avLst/>
            <a:gdLst/>
            <a:ahLst/>
            <a:cxnLst/>
            <a:rect l="l" t="t" r="r" b="b"/>
            <a:pathLst>
              <a:path w="7599680">
                <a:moveTo>
                  <a:pt x="0" y="0"/>
                </a:moveTo>
                <a:lnTo>
                  <a:pt x="7599680" y="0"/>
                </a:lnTo>
              </a:path>
            </a:pathLst>
          </a:custGeom>
          <a:ln w="9144">
            <a:solidFill>
              <a:srgbClr val="B6DCDF"/>
            </a:solidFill>
          </a:ln>
        </p:spPr>
        <p:txBody>
          <a:bodyPr wrap="square" lIns="0" tIns="0" rIns="0" bIns="0" rtlCol="0"/>
          <a:lstStyle/>
          <a:p>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3505" rIns="0" bIns="0" rtlCol="0">
            <a:spAutoFit/>
          </a:bodyPr>
          <a:lstStyle/>
          <a:p>
            <a:pPr marL="1113155" marR="5080" indent="-786765">
              <a:lnSpc>
                <a:spcPct val="100000"/>
              </a:lnSpc>
              <a:spcBef>
                <a:spcPts val="100"/>
              </a:spcBef>
            </a:pPr>
            <a:r>
              <a:rPr spc="-5" dirty="0"/>
              <a:t>Characteristics </a:t>
            </a:r>
            <a:r>
              <a:rPr dirty="0"/>
              <a:t>of </a:t>
            </a:r>
            <a:r>
              <a:rPr spc="-5" dirty="0"/>
              <a:t>Autocratic</a:t>
            </a:r>
            <a:r>
              <a:rPr spc="-110" dirty="0"/>
              <a:t> </a:t>
            </a:r>
            <a:r>
              <a:rPr spc="-10" dirty="0"/>
              <a:t>and  </a:t>
            </a:r>
            <a:r>
              <a:rPr dirty="0"/>
              <a:t>Democratic</a:t>
            </a:r>
            <a:r>
              <a:rPr spc="-150" dirty="0"/>
              <a:t> </a:t>
            </a:r>
            <a:r>
              <a:rPr spc="-5" dirty="0"/>
              <a:t>Administrator</a:t>
            </a:r>
          </a:p>
        </p:txBody>
      </p:sp>
      <p:sp>
        <p:nvSpPr>
          <p:cNvPr id="3" name="object 3"/>
          <p:cNvSpPr/>
          <p:nvPr/>
        </p:nvSpPr>
        <p:spPr>
          <a:xfrm>
            <a:off x="4527041" y="1846326"/>
            <a:ext cx="189230" cy="4025265"/>
          </a:xfrm>
          <a:custGeom>
            <a:avLst/>
            <a:gdLst/>
            <a:ahLst/>
            <a:cxnLst/>
            <a:rect l="l" t="t" r="r" b="b"/>
            <a:pathLst>
              <a:path w="189229" h="4025265">
                <a:moveTo>
                  <a:pt x="188975" y="3930396"/>
                </a:moveTo>
                <a:lnTo>
                  <a:pt x="0" y="3930396"/>
                </a:lnTo>
                <a:lnTo>
                  <a:pt x="94487" y="4024884"/>
                </a:lnTo>
                <a:lnTo>
                  <a:pt x="188975" y="3930396"/>
                </a:lnTo>
                <a:close/>
              </a:path>
              <a:path w="189229" h="4025265">
                <a:moveTo>
                  <a:pt x="141732" y="0"/>
                </a:moveTo>
                <a:lnTo>
                  <a:pt x="47244" y="0"/>
                </a:lnTo>
                <a:lnTo>
                  <a:pt x="47244" y="3930396"/>
                </a:lnTo>
                <a:lnTo>
                  <a:pt x="141732" y="3930396"/>
                </a:lnTo>
                <a:lnTo>
                  <a:pt x="141732" y="0"/>
                </a:lnTo>
                <a:close/>
              </a:path>
            </a:pathLst>
          </a:custGeom>
          <a:solidFill>
            <a:srgbClr val="000000"/>
          </a:solidFill>
        </p:spPr>
        <p:txBody>
          <a:bodyPr wrap="square" lIns="0" tIns="0" rIns="0" bIns="0" rtlCol="0"/>
          <a:lstStyle/>
          <a:p>
            <a:endParaRPr/>
          </a:p>
        </p:txBody>
      </p:sp>
      <p:sp>
        <p:nvSpPr>
          <p:cNvPr id="4" name="object 4"/>
          <p:cNvSpPr/>
          <p:nvPr/>
        </p:nvSpPr>
        <p:spPr>
          <a:xfrm>
            <a:off x="4527041" y="1846326"/>
            <a:ext cx="189230" cy="4025265"/>
          </a:xfrm>
          <a:custGeom>
            <a:avLst/>
            <a:gdLst/>
            <a:ahLst/>
            <a:cxnLst/>
            <a:rect l="l" t="t" r="r" b="b"/>
            <a:pathLst>
              <a:path w="189229" h="4025265">
                <a:moveTo>
                  <a:pt x="0" y="3930396"/>
                </a:moveTo>
                <a:lnTo>
                  <a:pt x="47244" y="3930396"/>
                </a:lnTo>
                <a:lnTo>
                  <a:pt x="47244" y="0"/>
                </a:lnTo>
                <a:lnTo>
                  <a:pt x="141732" y="0"/>
                </a:lnTo>
                <a:lnTo>
                  <a:pt x="141732" y="3930396"/>
                </a:lnTo>
                <a:lnTo>
                  <a:pt x="188975" y="3930396"/>
                </a:lnTo>
                <a:lnTo>
                  <a:pt x="94487" y="4024884"/>
                </a:lnTo>
                <a:lnTo>
                  <a:pt x="0" y="3930396"/>
                </a:lnTo>
                <a:close/>
              </a:path>
            </a:pathLst>
          </a:custGeom>
          <a:ln w="44196">
            <a:solidFill>
              <a:srgbClr val="000000"/>
            </a:solidFill>
          </a:ln>
        </p:spPr>
        <p:txBody>
          <a:bodyPr wrap="square" lIns="0" tIns="0" rIns="0" bIns="0" rtlCol="0"/>
          <a:lstStyle/>
          <a:p>
            <a:endParaRPr/>
          </a:p>
        </p:txBody>
      </p:sp>
      <p:sp>
        <p:nvSpPr>
          <p:cNvPr id="5" name="object 5"/>
          <p:cNvSpPr txBox="1"/>
          <p:nvPr/>
        </p:nvSpPr>
        <p:spPr>
          <a:xfrm>
            <a:off x="706932" y="1530167"/>
            <a:ext cx="3430270" cy="2658110"/>
          </a:xfrm>
          <a:prstGeom prst="rect">
            <a:avLst/>
          </a:prstGeom>
        </p:spPr>
        <p:txBody>
          <a:bodyPr vert="horz" wrap="square" lIns="0" tIns="144145" rIns="0" bIns="0" rtlCol="0">
            <a:spAutoFit/>
          </a:bodyPr>
          <a:lstStyle/>
          <a:p>
            <a:pPr marL="859790">
              <a:lnSpc>
                <a:spcPct val="100000"/>
              </a:lnSpc>
              <a:spcBef>
                <a:spcPts val="1135"/>
              </a:spcBef>
            </a:pPr>
            <a:r>
              <a:rPr sz="3200" b="1" dirty="0">
                <a:latin typeface="Arial"/>
                <a:cs typeface="Arial"/>
              </a:rPr>
              <a:t>Autocratic</a:t>
            </a:r>
            <a:endParaRPr sz="3200">
              <a:latin typeface="Arial"/>
              <a:cs typeface="Arial"/>
            </a:endParaRPr>
          </a:p>
          <a:p>
            <a:pPr marL="12700" marR="5080">
              <a:lnSpc>
                <a:spcPct val="80000"/>
              </a:lnSpc>
              <a:spcBef>
                <a:spcPts val="2025"/>
              </a:spcBef>
            </a:pPr>
            <a:r>
              <a:rPr sz="3600" spc="-5" dirty="0">
                <a:latin typeface="Arial"/>
                <a:cs typeface="Arial"/>
              </a:rPr>
              <a:t>Gives others</a:t>
            </a:r>
            <a:r>
              <a:rPr sz="3600" spc="-30" dirty="0">
                <a:latin typeface="Arial"/>
                <a:cs typeface="Arial"/>
              </a:rPr>
              <a:t> </a:t>
            </a:r>
            <a:r>
              <a:rPr sz="3600" spc="-5" dirty="0">
                <a:latin typeface="Arial"/>
                <a:cs typeface="Arial"/>
              </a:rPr>
              <a:t>few  </a:t>
            </a:r>
            <a:r>
              <a:rPr sz="3600" dirty="0">
                <a:latin typeface="Arial"/>
                <a:cs typeface="Arial"/>
              </a:rPr>
              <a:t>opportunities for  leadership </a:t>
            </a:r>
            <a:r>
              <a:rPr sz="3600" spc="-5" dirty="0">
                <a:latin typeface="Arial"/>
                <a:cs typeface="Arial"/>
              </a:rPr>
              <a:t>as  </a:t>
            </a:r>
            <a:r>
              <a:rPr sz="3600" dirty="0">
                <a:latin typeface="Arial"/>
                <a:cs typeface="Arial"/>
              </a:rPr>
              <a:t>possible</a:t>
            </a:r>
            <a:endParaRPr sz="3600">
              <a:latin typeface="Arial"/>
              <a:cs typeface="Arial"/>
            </a:endParaRPr>
          </a:p>
        </p:txBody>
      </p:sp>
      <p:sp>
        <p:nvSpPr>
          <p:cNvPr id="6" name="object 6"/>
          <p:cNvSpPr txBox="1">
            <a:spLocks noGrp="1"/>
          </p:cNvSpPr>
          <p:nvPr>
            <p:ph sz="half" idx="3"/>
          </p:nvPr>
        </p:nvSpPr>
        <p:spPr>
          <a:prstGeom prst="rect">
            <a:avLst/>
          </a:prstGeom>
        </p:spPr>
        <p:txBody>
          <a:bodyPr vert="horz" wrap="square" lIns="0" tIns="175895" rIns="0" bIns="0" rtlCol="0">
            <a:spAutoFit/>
          </a:bodyPr>
          <a:lstStyle/>
          <a:p>
            <a:pPr marL="12700" indent="375920">
              <a:lnSpc>
                <a:spcPct val="100000"/>
              </a:lnSpc>
              <a:spcBef>
                <a:spcPts val="1385"/>
              </a:spcBef>
            </a:pPr>
            <a:r>
              <a:rPr dirty="0"/>
              <a:t>Democratic</a:t>
            </a:r>
          </a:p>
          <a:p>
            <a:pPr marL="12700" marR="5080">
              <a:lnSpc>
                <a:spcPct val="80000"/>
              </a:lnSpc>
              <a:spcBef>
                <a:spcPts val="2310"/>
              </a:spcBef>
            </a:pPr>
            <a:r>
              <a:rPr sz="3600" b="0" dirty="0">
                <a:latin typeface="Arial"/>
                <a:cs typeface="Arial"/>
              </a:rPr>
              <a:t>Believes that  </a:t>
            </a:r>
            <a:r>
              <a:rPr sz="3600" b="0" spc="-5" dirty="0">
                <a:latin typeface="Arial"/>
                <a:cs typeface="Arial"/>
              </a:rPr>
              <a:t>every one  </a:t>
            </a:r>
            <a:r>
              <a:rPr sz="3600" b="0" dirty="0">
                <a:latin typeface="Arial"/>
                <a:cs typeface="Arial"/>
              </a:rPr>
              <a:t>should take  </a:t>
            </a:r>
            <a:r>
              <a:rPr sz="3600" b="0" spc="-5" dirty="0">
                <a:latin typeface="Arial"/>
                <a:cs typeface="Arial"/>
              </a:rPr>
              <a:t>respo</a:t>
            </a:r>
            <a:r>
              <a:rPr sz="3600" b="0" dirty="0">
                <a:latin typeface="Arial"/>
                <a:cs typeface="Arial"/>
              </a:rPr>
              <a:t>n</a:t>
            </a:r>
            <a:r>
              <a:rPr sz="3600" b="0" spc="-5" dirty="0">
                <a:latin typeface="Arial"/>
                <a:cs typeface="Arial"/>
              </a:rPr>
              <a:t>sib</a:t>
            </a:r>
            <a:r>
              <a:rPr sz="3600" b="0" dirty="0">
                <a:latin typeface="Arial"/>
                <a:cs typeface="Arial"/>
              </a:rPr>
              <a:t>i</a:t>
            </a:r>
            <a:r>
              <a:rPr sz="3600" b="0" spc="-5" dirty="0">
                <a:latin typeface="Arial"/>
                <a:cs typeface="Arial"/>
              </a:rPr>
              <a:t>lity  and exercise  </a:t>
            </a:r>
            <a:r>
              <a:rPr sz="3600" b="0" dirty="0">
                <a:latin typeface="Arial"/>
                <a:cs typeface="Arial"/>
              </a:rPr>
              <a:t>leadership</a:t>
            </a:r>
            <a:endParaRPr sz="3600">
              <a:latin typeface="Arial"/>
              <a:cs typeface="Arial"/>
            </a:endParaRPr>
          </a:p>
        </p:txBody>
      </p:sp>
      <p:sp>
        <p:nvSpPr>
          <p:cNvPr id="7" name="object 7"/>
          <p:cNvSpPr/>
          <p:nvPr/>
        </p:nvSpPr>
        <p:spPr>
          <a:xfrm>
            <a:off x="627887" y="2240279"/>
            <a:ext cx="7599680" cy="0"/>
          </a:xfrm>
          <a:custGeom>
            <a:avLst/>
            <a:gdLst/>
            <a:ahLst/>
            <a:cxnLst/>
            <a:rect l="l" t="t" r="r" b="b"/>
            <a:pathLst>
              <a:path w="7599680">
                <a:moveTo>
                  <a:pt x="0" y="0"/>
                </a:moveTo>
                <a:lnTo>
                  <a:pt x="7599680" y="0"/>
                </a:lnTo>
              </a:path>
            </a:pathLst>
          </a:custGeom>
          <a:ln w="9144">
            <a:solidFill>
              <a:srgbClr val="B6DCDF"/>
            </a:solidFill>
          </a:ln>
        </p:spPr>
        <p:txBody>
          <a:bodyPr wrap="square" lIns="0" tIns="0" rIns="0" bIns="0" rtlCol="0"/>
          <a:lstStyle/>
          <a:p>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54607" y="1661236"/>
            <a:ext cx="2037714" cy="514350"/>
          </a:xfrm>
          <a:prstGeom prst="rect">
            <a:avLst/>
          </a:prstGeom>
        </p:spPr>
        <p:txBody>
          <a:bodyPr vert="horz" wrap="square" lIns="0" tIns="13335" rIns="0" bIns="0" rtlCol="0">
            <a:spAutoFit/>
          </a:bodyPr>
          <a:lstStyle/>
          <a:p>
            <a:pPr marL="12700">
              <a:lnSpc>
                <a:spcPct val="100000"/>
              </a:lnSpc>
              <a:spcBef>
                <a:spcPts val="105"/>
              </a:spcBef>
            </a:pPr>
            <a:r>
              <a:rPr sz="3200" b="1" dirty="0">
                <a:latin typeface="Arial"/>
                <a:cs typeface="Arial"/>
              </a:rPr>
              <a:t>Auto</a:t>
            </a:r>
            <a:r>
              <a:rPr sz="3200" b="1" spc="-15" dirty="0">
                <a:latin typeface="Arial"/>
                <a:cs typeface="Arial"/>
              </a:rPr>
              <a:t>c</a:t>
            </a:r>
            <a:r>
              <a:rPr sz="3200" b="1" dirty="0">
                <a:latin typeface="Arial"/>
                <a:cs typeface="Arial"/>
              </a:rPr>
              <a:t>ratic</a:t>
            </a:r>
            <a:endParaRPr sz="3200">
              <a:latin typeface="Arial"/>
              <a:cs typeface="Arial"/>
            </a:endParaRPr>
          </a:p>
        </p:txBody>
      </p:sp>
      <p:sp>
        <p:nvSpPr>
          <p:cNvPr id="3" name="object 3"/>
          <p:cNvSpPr/>
          <p:nvPr/>
        </p:nvSpPr>
        <p:spPr>
          <a:xfrm>
            <a:off x="323088" y="405384"/>
            <a:ext cx="8424672" cy="11993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03505" rIns="0" bIns="0" rtlCol="0">
            <a:spAutoFit/>
          </a:bodyPr>
          <a:lstStyle/>
          <a:p>
            <a:pPr marL="1113155" marR="5080" indent="-786765">
              <a:lnSpc>
                <a:spcPct val="100000"/>
              </a:lnSpc>
              <a:spcBef>
                <a:spcPts val="100"/>
              </a:spcBef>
            </a:pPr>
            <a:r>
              <a:rPr spc="-5" dirty="0"/>
              <a:t>Characteristics </a:t>
            </a:r>
            <a:r>
              <a:rPr dirty="0"/>
              <a:t>of </a:t>
            </a:r>
            <a:r>
              <a:rPr spc="-5" dirty="0"/>
              <a:t>Autocratic</a:t>
            </a:r>
            <a:r>
              <a:rPr spc="-110" dirty="0"/>
              <a:t> </a:t>
            </a:r>
            <a:r>
              <a:rPr spc="-10" dirty="0"/>
              <a:t>and  </a:t>
            </a:r>
            <a:r>
              <a:rPr dirty="0"/>
              <a:t>Democratic</a:t>
            </a:r>
            <a:r>
              <a:rPr spc="-150" dirty="0"/>
              <a:t> </a:t>
            </a:r>
            <a:r>
              <a:rPr spc="-5" dirty="0"/>
              <a:t>Administrator</a:t>
            </a:r>
          </a:p>
        </p:txBody>
      </p:sp>
      <p:sp>
        <p:nvSpPr>
          <p:cNvPr id="5" name="object 5"/>
          <p:cNvSpPr txBox="1"/>
          <p:nvPr/>
        </p:nvSpPr>
        <p:spPr>
          <a:xfrm>
            <a:off x="5443473" y="1626235"/>
            <a:ext cx="2240280" cy="513715"/>
          </a:xfrm>
          <a:prstGeom prst="rect">
            <a:avLst/>
          </a:prstGeom>
        </p:spPr>
        <p:txBody>
          <a:bodyPr vert="horz" wrap="square" lIns="0" tIns="13335" rIns="0" bIns="0" rtlCol="0">
            <a:spAutoFit/>
          </a:bodyPr>
          <a:lstStyle/>
          <a:p>
            <a:pPr marL="12700">
              <a:lnSpc>
                <a:spcPct val="100000"/>
              </a:lnSpc>
              <a:spcBef>
                <a:spcPts val="105"/>
              </a:spcBef>
            </a:pPr>
            <a:r>
              <a:rPr sz="3200" b="1" dirty="0">
                <a:latin typeface="Arial"/>
                <a:cs typeface="Arial"/>
              </a:rPr>
              <a:t>Democr</a:t>
            </a:r>
            <a:r>
              <a:rPr sz="3200" b="1" spc="-15" dirty="0">
                <a:latin typeface="Arial"/>
                <a:cs typeface="Arial"/>
              </a:rPr>
              <a:t>a</a:t>
            </a:r>
            <a:r>
              <a:rPr sz="3200" b="1" dirty="0">
                <a:latin typeface="Arial"/>
                <a:cs typeface="Arial"/>
              </a:rPr>
              <a:t>tic</a:t>
            </a:r>
            <a:endParaRPr sz="3200">
              <a:latin typeface="Arial"/>
              <a:cs typeface="Arial"/>
            </a:endParaRPr>
          </a:p>
        </p:txBody>
      </p:sp>
      <p:sp>
        <p:nvSpPr>
          <p:cNvPr id="6" name="object 6"/>
          <p:cNvSpPr/>
          <p:nvPr/>
        </p:nvSpPr>
        <p:spPr>
          <a:xfrm>
            <a:off x="4527041" y="1846326"/>
            <a:ext cx="189230" cy="4025265"/>
          </a:xfrm>
          <a:custGeom>
            <a:avLst/>
            <a:gdLst/>
            <a:ahLst/>
            <a:cxnLst/>
            <a:rect l="l" t="t" r="r" b="b"/>
            <a:pathLst>
              <a:path w="189229" h="4025265">
                <a:moveTo>
                  <a:pt x="188975" y="3930396"/>
                </a:moveTo>
                <a:lnTo>
                  <a:pt x="0" y="3930396"/>
                </a:lnTo>
                <a:lnTo>
                  <a:pt x="94487" y="4024884"/>
                </a:lnTo>
                <a:lnTo>
                  <a:pt x="188975" y="3930396"/>
                </a:lnTo>
                <a:close/>
              </a:path>
              <a:path w="189229" h="4025265">
                <a:moveTo>
                  <a:pt x="141732" y="0"/>
                </a:moveTo>
                <a:lnTo>
                  <a:pt x="47244" y="0"/>
                </a:lnTo>
                <a:lnTo>
                  <a:pt x="47244" y="3930396"/>
                </a:lnTo>
                <a:lnTo>
                  <a:pt x="141732" y="3930396"/>
                </a:lnTo>
                <a:lnTo>
                  <a:pt x="141732" y="0"/>
                </a:lnTo>
                <a:close/>
              </a:path>
            </a:pathLst>
          </a:custGeom>
          <a:solidFill>
            <a:srgbClr val="000000"/>
          </a:solidFill>
        </p:spPr>
        <p:txBody>
          <a:bodyPr wrap="square" lIns="0" tIns="0" rIns="0" bIns="0" rtlCol="0"/>
          <a:lstStyle/>
          <a:p>
            <a:endParaRPr/>
          </a:p>
        </p:txBody>
      </p:sp>
      <p:sp>
        <p:nvSpPr>
          <p:cNvPr id="7" name="object 7"/>
          <p:cNvSpPr/>
          <p:nvPr/>
        </p:nvSpPr>
        <p:spPr>
          <a:xfrm>
            <a:off x="4527041" y="1846326"/>
            <a:ext cx="189230" cy="4025265"/>
          </a:xfrm>
          <a:custGeom>
            <a:avLst/>
            <a:gdLst/>
            <a:ahLst/>
            <a:cxnLst/>
            <a:rect l="l" t="t" r="r" b="b"/>
            <a:pathLst>
              <a:path w="189229" h="4025265">
                <a:moveTo>
                  <a:pt x="0" y="3930396"/>
                </a:moveTo>
                <a:lnTo>
                  <a:pt x="47244" y="3930396"/>
                </a:lnTo>
                <a:lnTo>
                  <a:pt x="47244" y="0"/>
                </a:lnTo>
                <a:lnTo>
                  <a:pt x="141732" y="0"/>
                </a:lnTo>
                <a:lnTo>
                  <a:pt x="141732" y="3930396"/>
                </a:lnTo>
                <a:lnTo>
                  <a:pt x="188975" y="3930396"/>
                </a:lnTo>
                <a:lnTo>
                  <a:pt x="94487" y="4024884"/>
                </a:lnTo>
                <a:lnTo>
                  <a:pt x="0" y="3930396"/>
                </a:lnTo>
                <a:close/>
              </a:path>
            </a:pathLst>
          </a:custGeom>
          <a:ln w="44196">
            <a:solidFill>
              <a:srgbClr val="000000"/>
            </a:solidFill>
          </a:ln>
        </p:spPr>
        <p:txBody>
          <a:bodyPr wrap="square" lIns="0" tIns="0" rIns="0" bIns="0" rtlCol="0"/>
          <a:lstStyle/>
          <a:p>
            <a:endParaRPr/>
          </a:p>
        </p:txBody>
      </p:sp>
      <p:sp>
        <p:nvSpPr>
          <p:cNvPr id="8" name="object 8"/>
          <p:cNvSpPr txBox="1"/>
          <p:nvPr/>
        </p:nvSpPr>
        <p:spPr>
          <a:xfrm>
            <a:off x="706932" y="2297048"/>
            <a:ext cx="2566035" cy="1013460"/>
          </a:xfrm>
          <a:prstGeom prst="rect">
            <a:avLst/>
          </a:prstGeom>
        </p:spPr>
        <p:txBody>
          <a:bodyPr vert="horz" wrap="square" lIns="0" tIns="121920" rIns="0" bIns="0" rtlCol="0">
            <a:spAutoFit/>
          </a:bodyPr>
          <a:lstStyle/>
          <a:p>
            <a:pPr marL="12700" marR="5080">
              <a:lnSpc>
                <a:spcPct val="80000"/>
              </a:lnSpc>
              <a:spcBef>
                <a:spcPts val="960"/>
              </a:spcBef>
            </a:pPr>
            <a:r>
              <a:rPr sz="3600" dirty="0">
                <a:latin typeface="Arial"/>
                <a:cs typeface="Arial"/>
              </a:rPr>
              <a:t>Is greedy</a:t>
            </a:r>
            <a:r>
              <a:rPr sz="3600" spc="-114" dirty="0">
                <a:latin typeface="Arial"/>
                <a:cs typeface="Arial"/>
              </a:rPr>
              <a:t> </a:t>
            </a:r>
            <a:r>
              <a:rPr sz="3600" dirty="0">
                <a:latin typeface="Arial"/>
                <a:cs typeface="Arial"/>
              </a:rPr>
              <a:t>for  publicity</a:t>
            </a:r>
            <a:endParaRPr sz="3600">
              <a:latin typeface="Arial"/>
              <a:cs typeface="Arial"/>
            </a:endParaRPr>
          </a:p>
        </p:txBody>
      </p:sp>
      <p:sp>
        <p:nvSpPr>
          <p:cNvPr id="9" name="object 9"/>
          <p:cNvSpPr txBox="1"/>
          <p:nvPr/>
        </p:nvSpPr>
        <p:spPr>
          <a:xfrm>
            <a:off x="5067046" y="2297684"/>
            <a:ext cx="2947035" cy="2330450"/>
          </a:xfrm>
          <a:prstGeom prst="rect">
            <a:avLst/>
          </a:prstGeom>
        </p:spPr>
        <p:txBody>
          <a:bodyPr vert="horz" wrap="square" lIns="0" tIns="121920" rIns="0" bIns="0" rtlCol="0">
            <a:spAutoFit/>
          </a:bodyPr>
          <a:lstStyle/>
          <a:p>
            <a:pPr marL="12700" marR="5080">
              <a:lnSpc>
                <a:spcPct val="80000"/>
              </a:lnSpc>
              <a:spcBef>
                <a:spcPts val="960"/>
              </a:spcBef>
            </a:pPr>
            <a:r>
              <a:rPr sz="3600" spc="-5" dirty="0">
                <a:latin typeface="Arial"/>
                <a:cs typeface="Arial"/>
              </a:rPr>
              <a:t>Pushes</a:t>
            </a:r>
            <a:r>
              <a:rPr sz="3600" spc="-60" dirty="0">
                <a:latin typeface="Arial"/>
                <a:cs typeface="Arial"/>
              </a:rPr>
              <a:t> </a:t>
            </a:r>
            <a:r>
              <a:rPr sz="3600" spc="-5" dirty="0">
                <a:latin typeface="Arial"/>
                <a:cs typeface="Arial"/>
              </a:rPr>
              <a:t>others  into </a:t>
            </a:r>
            <a:r>
              <a:rPr sz="3600" dirty="0">
                <a:latin typeface="Arial"/>
                <a:cs typeface="Arial"/>
              </a:rPr>
              <a:t>the  foreground </a:t>
            </a:r>
            <a:r>
              <a:rPr sz="3600" spc="-5" dirty="0">
                <a:latin typeface="Arial"/>
                <a:cs typeface="Arial"/>
              </a:rPr>
              <a:t>so  they become  successful.</a:t>
            </a:r>
            <a:endParaRPr sz="3600">
              <a:latin typeface="Arial"/>
              <a:cs typeface="Arial"/>
            </a:endParaRPr>
          </a:p>
        </p:txBody>
      </p:sp>
      <p:sp>
        <p:nvSpPr>
          <p:cNvPr id="10" name="object 10"/>
          <p:cNvSpPr/>
          <p:nvPr/>
        </p:nvSpPr>
        <p:spPr>
          <a:xfrm>
            <a:off x="627887" y="2240279"/>
            <a:ext cx="7599680" cy="0"/>
          </a:xfrm>
          <a:custGeom>
            <a:avLst/>
            <a:gdLst/>
            <a:ahLst/>
            <a:cxnLst/>
            <a:rect l="l" t="t" r="r" b="b"/>
            <a:pathLst>
              <a:path w="7599680">
                <a:moveTo>
                  <a:pt x="0" y="0"/>
                </a:moveTo>
                <a:lnTo>
                  <a:pt x="7599680" y="0"/>
                </a:lnTo>
              </a:path>
            </a:pathLst>
          </a:custGeom>
          <a:ln w="9144">
            <a:solidFill>
              <a:srgbClr val="B6DCDF"/>
            </a:solidFill>
          </a:ln>
        </p:spPr>
        <p:txBody>
          <a:bodyPr wrap="square" lIns="0" tIns="0" rIns="0" bIns="0" rtlCol="0"/>
          <a:lstStyle/>
          <a:p>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32046" y="469138"/>
            <a:ext cx="2885440" cy="696595"/>
          </a:xfrm>
          <a:prstGeom prst="rect">
            <a:avLst/>
          </a:prstGeom>
        </p:spPr>
        <p:txBody>
          <a:bodyPr vert="horz" wrap="square" lIns="0" tIns="13335" rIns="0" bIns="0" rtlCol="0">
            <a:spAutoFit/>
          </a:bodyPr>
          <a:lstStyle/>
          <a:p>
            <a:pPr marL="12700">
              <a:lnSpc>
                <a:spcPct val="100000"/>
              </a:lnSpc>
              <a:spcBef>
                <a:spcPts val="105"/>
              </a:spcBef>
            </a:pPr>
            <a:r>
              <a:rPr sz="4400" b="0" dirty="0">
                <a:solidFill>
                  <a:srgbClr val="000000"/>
                </a:solidFill>
                <a:latin typeface="Arial"/>
                <a:cs typeface="Arial"/>
              </a:rPr>
              <a:t>References</a:t>
            </a:r>
            <a:endParaRPr sz="4400">
              <a:latin typeface="Arial"/>
              <a:cs typeface="Arial"/>
            </a:endParaRPr>
          </a:p>
        </p:txBody>
      </p:sp>
      <p:sp>
        <p:nvSpPr>
          <p:cNvPr id="3" name="object 3"/>
          <p:cNvSpPr txBox="1"/>
          <p:nvPr/>
        </p:nvSpPr>
        <p:spPr>
          <a:xfrm>
            <a:off x="1770633" y="1378427"/>
            <a:ext cx="6710680" cy="4476115"/>
          </a:xfrm>
          <a:prstGeom prst="rect">
            <a:avLst/>
          </a:prstGeom>
        </p:spPr>
        <p:txBody>
          <a:bodyPr vert="horz" wrap="square" lIns="0" tIns="73025" rIns="0" bIns="0" rtlCol="0">
            <a:spAutoFit/>
          </a:bodyPr>
          <a:lstStyle/>
          <a:p>
            <a:pPr marR="5080" algn="r">
              <a:lnSpc>
                <a:spcPct val="100000"/>
              </a:lnSpc>
              <a:spcBef>
                <a:spcPts val="575"/>
              </a:spcBef>
            </a:pPr>
            <a:r>
              <a:rPr sz="2000" dirty="0">
                <a:latin typeface="Arial"/>
                <a:cs typeface="Arial"/>
              </a:rPr>
              <a:t>Snowden, </a:t>
            </a:r>
            <a:r>
              <a:rPr sz="2000" spc="-5" dirty="0">
                <a:latin typeface="Arial"/>
                <a:cs typeface="Arial"/>
              </a:rPr>
              <a:t>P.E. </a:t>
            </a:r>
            <a:r>
              <a:rPr sz="2000" dirty="0">
                <a:latin typeface="Arial"/>
                <a:cs typeface="Arial"/>
              </a:rPr>
              <a:t>&amp; Gorton, R.A. (2002). </a:t>
            </a:r>
            <a:r>
              <a:rPr sz="2000" i="1" dirty="0">
                <a:latin typeface="Arial"/>
                <a:cs typeface="Arial"/>
              </a:rPr>
              <a:t>School Leadership</a:t>
            </a:r>
            <a:r>
              <a:rPr sz="2000" i="1" spc="-180" dirty="0">
                <a:latin typeface="Arial"/>
                <a:cs typeface="Arial"/>
              </a:rPr>
              <a:t> </a:t>
            </a:r>
            <a:r>
              <a:rPr sz="2000" i="1" dirty="0">
                <a:latin typeface="Arial"/>
                <a:cs typeface="Arial"/>
              </a:rPr>
              <a:t>&amp;</a:t>
            </a:r>
            <a:endParaRPr sz="2000">
              <a:latin typeface="Arial"/>
              <a:cs typeface="Arial"/>
            </a:endParaRPr>
          </a:p>
          <a:p>
            <a:pPr marR="68580" algn="r">
              <a:lnSpc>
                <a:spcPct val="100000"/>
              </a:lnSpc>
              <a:spcBef>
                <a:spcPts val="480"/>
              </a:spcBef>
            </a:pPr>
            <a:r>
              <a:rPr sz="2000" i="1" dirty="0">
                <a:latin typeface="Arial"/>
                <a:cs typeface="Arial"/>
              </a:rPr>
              <a:t>Administration: Important Concepts, Case Studies</a:t>
            </a:r>
            <a:r>
              <a:rPr sz="2000" i="1" spc="-190" dirty="0">
                <a:latin typeface="Arial"/>
                <a:cs typeface="Arial"/>
              </a:rPr>
              <a:t> </a:t>
            </a:r>
            <a:r>
              <a:rPr sz="2000" i="1" dirty="0">
                <a:latin typeface="Arial"/>
                <a:cs typeface="Arial"/>
              </a:rPr>
              <a:t>&amp;</a:t>
            </a:r>
            <a:endParaRPr sz="2000">
              <a:latin typeface="Arial"/>
              <a:cs typeface="Arial"/>
            </a:endParaRPr>
          </a:p>
          <a:p>
            <a:pPr marL="12700">
              <a:lnSpc>
                <a:spcPct val="100000"/>
              </a:lnSpc>
              <a:spcBef>
                <a:spcPts val="5"/>
              </a:spcBef>
            </a:pPr>
            <a:r>
              <a:rPr sz="2000" i="1" spc="-5" dirty="0">
                <a:latin typeface="Arial"/>
                <a:cs typeface="Arial"/>
              </a:rPr>
              <a:t>Simulations </a:t>
            </a:r>
            <a:r>
              <a:rPr sz="2000" i="1" dirty="0">
                <a:latin typeface="Arial"/>
                <a:cs typeface="Arial"/>
              </a:rPr>
              <a:t>Edition 6. </a:t>
            </a:r>
            <a:r>
              <a:rPr sz="2000" dirty="0">
                <a:latin typeface="Arial"/>
                <a:cs typeface="Arial"/>
              </a:rPr>
              <a:t>USA:</a:t>
            </a:r>
            <a:r>
              <a:rPr sz="2000" spc="-20" dirty="0">
                <a:latin typeface="Arial"/>
                <a:cs typeface="Arial"/>
              </a:rPr>
              <a:t> </a:t>
            </a:r>
            <a:r>
              <a:rPr sz="2000" dirty="0">
                <a:latin typeface="Arial"/>
                <a:cs typeface="Arial"/>
              </a:rPr>
              <a:t>McGraw-Hill.</a:t>
            </a:r>
            <a:endParaRPr sz="2000">
              <a:latin typeface="Arial"/>
              <a:cs typeface="Arial"/>
            </a:endParaRPr>
          </a:p>
          <a:p>
            <a:pPr>
              <a:lnSpc>
                <a:spcPct val="100000"/>
              </a:lnSpc>
              <a:spcBef>
                <a:spcPts val="20"/>
              </a:spcBef>
            </a:pPr>
            <a:endParaRPr sz="2900">
              <a:latin typeface="Times New Roman"/>
              <a:cs typeface="Times New Roman"/>
            </a:endParaRPr>
          </a:p>
          <a:p>
            <a:pPr marL="12700" marR="5080">
              <a:lnSpc>
                <a:spcPct val="100000"/>
              </a:lnSpc>
              <a:spcBef>
                <a:spcPts val="5"/>
              </a:spcBef>
            </a:pPr>
            <a:r>
              <a:rPr sz="2000" u="heavy" spc="-5" dirty="0">
                <a:solidFill>
                  <a:srgbClr val="009999"/>
                </a:solidFill>
                <a:uFill>
                  <a:solidFill>
                    <a:srgbClr val="009999"/>
                  </a:solidFill>
                </a:uFill>
                <a:latin typeface="Arial"/>
                <a:cs typeface="Arial"/>
                <a:hlinkClick r:id="rId2"/>
              </a:rPr>
              <a:t>https://www.slideshare.net/search/slideshow?searchfrom=h </a:t>
            </a:r>
            <a:r>
              <a:rPr sz="2000" spc="-5" dirty="0">
                <a:solidFill>
                  <a:srgbClr val="009999"/>
                </a:solidFill>
                <a:latin typeface="Arial"/>
                <a:cs typeface="Arial"/>
                <a:hlinkClick r:id="rId2"/>
              </a:rPr>
              <a:t> </a:t>
            </a:r>
            <a:r>
              <a:rPr sz="2000" u="heavy" dirty="0">
                <a:solidFill>
                  <a:srgbClr val="009999"/>
                </a:solidFill>
                <a:uFill>
                  <a:solidFill>
                    <a:srgbClr val="009999"/>
                  </a:solidFill>
                </a:uFill>
                <a:latin typeface="Arial"/>
                <a:cs typeface="Arial"/>
                <a:hlinkClick r:id="rId2"/>
              </a:rPr>
              <a:t>eader&amp;q=functions+of+school+administration</a:t>
            </a:r>
            <a:endParaRPr sz="2000">
              <a:latin typeface="Arial"/>
              <a:cs typeface="Arial"/>
            </a:endParaRPr>
          </a:p>
          <a:p>
            <a:pPr>
              <a:lnSpc>
                <a:spcPct val="100000"/>
              </a:lnSpc>
              <a:spcBef>
                <a:spcPts val="25"/>
              </a:spcBef>
            </a:pPr>
            <a:endParaRPr sz="2900">
              <a:latin typeface="Times New Roman"/>
              <a:cs typeface="Times New Roman"/>
            </a:endParaRPr>
          </a:p>
          <a:p>
            <a:pPr marL="12700" marR="1325880">
              <a:lnSpc>
                <a:spcPct val="100000"/>
              </a:lnSpc>
            </a:pPr>
            <a:r>
              <a:rPr sz="2000" u="heavy" spc="-5" dirty="0">
                <a:solidFill>
                  <a:srgbClr val="009999"/>
                </a:solidFill>
                <a:uFill>
                  <a:solidFill>
                    <a:srgbClr val="009999"/>
                  </a:solidFill>
                </a:uFill>
                <a:latin typeface="Arial"/>
                <a:cs typeface="Arial"/>
                <a:hlinkClick r:id="rId3"/>
              </a:rPr>
              <a:t>https://www.slideshare.net/J-E-N-I/functions-of </a:t>
            </a:r>
            <a:r>
              <a:rPr sz="2000" spc="-5" dirty="0">
                <a:solidFill>
                  <a:srgbClr val="009999"/>
                </a:solidFill>
                <a:latin typeface="Arial"/>
                <a:cs typeface="Arial"/>
                <a:hlinkClick r:id="rId3"/>
              </a:rPr>
              <a:t> </a:t>
            </a:r>
            <a:r>
              <a:rPr sz="2000" u="heavy" dirty="0">
                <a:solidFill>
                  <a:srgbClr val="009999"/>
                </a:solidFill>
                <a:uFill>
                  <a:solidFill>
                    <a:srgbClr val="009999"/>
                  </a:solidFill>
                </a:uFill>
                <a:latin typeface="Arial"/>
                <a:cs typeface="Arial"/>
                <a:hlinkClick r:id="rId3"/>
              </a:rPr>
              <a:t>admini</a:t>
            </a:r>
            <a:r>
              <a:rPr sz="2000" u="heavy" spc="5" dirty="0">
                <a:solidFill>
                  <a:srgbClr val="009999"/>
                </a:solidFill>
                <a:uFill>
                  <a:solidFill>
                    <a:srgbClr val="009999"/>
                  </a:solidFill>
                </a:uFill>
                <a:latin typeface="Arial"/>
                <a:cs typeface="Arial"/>
                <a:hlinkClick r:id="rId3"/>
              </a:rPr>
              <a:t>s</a:t>
            </a:r>
            <a:r>
              <a:rPr sz="2000" u="heavy" dirty="0">
                <a:solidFill>
                  <a:srgbClr val="009999"/>
                </a:solidFill>
                <a:uFill>
                  <a:solidFill>
                    <a:srgbClr val="009999"/>
                  </a:solidFill>
                </a:uFill>
                <a:latin typeface="Arial"/>
                <a:cs typeface="Arial"/>
                <a:hlinkClick r:id="rId3"/>
              </a:rPr>
              <a:t>tration?qi</a:t>
            </a:r>
            <a:r>
              <a:rPr sz="2000" u="heavy" spc="5" dirty="0">
                <a:solidFill>
                  <a:srgbClr val="009999"/>
                </a:solidFill>
                <a:uFill>
                  <a:solidFill>
                    <a:srgbClr val="009999"/>
                  </a:solidFill>
                </a:uFill>
                <a:latin typeface="Arial"/>
                <a:cs typeface="Arial"/>
                <a:hlinkClick r:id="rId3"/>
              </a:rPr>
              <a:t>d</a:t>
            </a:r>
            <a:r>
              <a:rPr sz="2000" u="heavy" spc="-10" dirty="0">
                <a:solidFill>
                  <a:srgbClr val="009999"/>
                </a:solidFill>
                <a:uFill>
                  <a:solidFill>
                    <a:srgbClr val="009999"/>
                  </a:solidFill>
                </a:uFill>
                <a:latin typeface="Arial"/>
                <a:cs typeface="Arial"/>
                <a:hlinkClick r:id="rId3"/>
              </a:rPr>
              <a:t>=</a:t>
            </a:r>
            <a:r>
              <a:rPr sz="2000" u="heavy" dirty="0">
                <a:solidFill>
                  <a:srgbClr val="009999"/>
                </a:solidFill>
                <a:uFill>
                  <a:solidFill>
                    <a:srgbClr val="009999"/>
                  </a:solidFill>
                </a:uFill>
                <a:latin typeface="Arial"/>
                <a:cs typeface="Arial"/>
                <a:hlinkClick r:id="rId3"/>
              </a:rPr>
              <a:t>5</a:t>
            </a:r>
            <a:r>
              <a:rPr sz="2000" u="heavy" spc="-10" dirty="0">
                <a:solidFill>
                  <a:srgbClr val="009999"/>
                </a:solidFill>
                <a:uFill>
                  <a:solidFill>
                    <a:srgbClr val="009999"/>
                  </a:solidFill>
                </a:uFill>
                <a:latin typeface="Arial"/>
                <a:cs typeface="Arial"/>
                <a:hlinkClick r:id="rId3"/>
              </a:rPr>
              <a:t>8</a:t>
            </a:r>
            <a:r>
              <a:rPr sz="2000" u="heavy" dirty="0">
                <a:solidFill>
                  <a:srgbClr val="009999"/>
                </a:solidFill>
                <a:uFill>
                  <a:solidFill>
                    <a:srgbClr val="009999"/>
                  </a:solidFill>
                </a:uFill>
                <a:latin typeface="Arial"/>
                <a:cs typeface="Arial"/>
                <a:hlinkClick r:id="rId3"/>
              </a:rPr>
              <a:t>6e435</a:t>
            </a:r>
            <a:r>
              <a:rPr sz="2000" u="heavy" spc="-5" dirty="0">
                <a:solidFill>
                  <a:srgbClr val="009999"/>
                </a:solidFill>
                <a:uFill>
                  <a:solidFill>
                    <a:srgbClr val="009999"/>
                  </a:solidFill>
                </a:uFill>
                <a:latin typeface="Arial"/>
                <a:cs typeface="Arial"/>
                <a:hlinkClick r:id="rId3"/>
              </a:rPr>
              <a:t>2</a:t>
            </a:r>
            <a:r>
              <a:rPr sz="2000" u="heavy" spc="-10" dirty="0">
                <a:solidFill>
                  <a:srgbClr val="009999"/>
                </a:solidFill>
                <a:uFill>
                  <a:solidFill>
                    <a:srgbClr val="009999"/>
                  </a:solidFill>
                </a:uFill>
                <a:latin typeface="Arial"/>
                <a:cs typeface="Arial"/>
                <a:hlinkClick r:id="rId3"/>
              </a:rPr>
              <a:t>-</a:t>
            </a:r>
            <a:r>
              <a:rPr sz="2000" u="heavy" dirty="0">
                <a:solidFill>
                  <a:srgbClr val="009999"/>
                </a:solidFill>
                <a:uFill>
                  <a:solidFill>
                    <a:srgbClr val="009999"/>
                  </a:solidFill>
                </a:uFill>
                <a:latin typeface="Arial"/>
                <a:cs typeface="Arial"/>
                <a:hlinkClick r:id="rId3"/>
              </a:rPr>
              <a:t>1</a:t>
            </a:r>
            <a:r>
              <a:rPr sz="2000" u="heavy" spc="-10" dirty="0">
                <a:solidFill>
                  <a:srgbClr val="009999"/>
                </a:solidFill>
                <a:uFill>
                  <a:solidFill>
                    <a:srgbClr val="009999"/>
                  </a:solidFill>
                </a:uFill>
                <a:latin typeface="Arial"/>
                <a:cs typeface="Arial"/>
                <a:hlinkClick r:id="rId3"/>
              </a:rPr>
              <a:t>1</a:t>
            </a:r>
            <a:r>
              <a:rPr sz="2000" u="heavy" dirty="0">
                <a:solidFill>
                  <a:srgbClr val="009999"/>
                </a:solidFill>
                <a:uFill>
                  <a:solidFill>
                    <a:srgbClr val="009999"/>
                  </a:solidFill>
                </a:uFill>
                <a:latin typeface="Arial"/>
                <a:cs typeface="Arial"/>
                <a:hlinkClick r:id="rId3"/>
              </a:rPr>
              <a:t>b3</a:t>
            </a:r>
            <a:r>
              <a:rPr sz="2000" u="heavy" spc="-10" dirty="0">
                <a:solidFill>
                  <a:srgbClr val="009999"/>
                </a:solidFill>
                <a:uFill>
                  <a:solidFill>
                    <a:srgbClr val="009999"/>
                  </a:solidFill>
                </a:uFill>
                <a:latin typeface="Arial"/>
                <a:cs typeface="Arial"/>
                <a:hlinkClick r:id="rId3"/>
              </a:rPr>
              <a:t>-</a:t>
            </a:r>
            <a:r>
              <a:rPr sz="2000" u="heavy" dirty="0">
                <a:solidFill>
                  <a:srgbClr val="009999"/>
                </a:solidFill>
                <a:uFill>
                  <a:solidFill>
                    <a:srgbClr val="009999"/>
                  </a:solidFill>
                </a:uFill>
                <a:latin typeface="Arial"/>
                <a:cs typeface="Arial"/>
                <a:hlinkClick r:id="rId3"/>
              </a:rPr>
              <a:t>4</a:t>
            </a:r>
            <a:r>
              <a:rPr sz="2000" u="heavy" spc="-10" dirty="0">
                <a:solidFill>
                  <a:srgbClr val="009999"/>
                </a:solidFill>
                <a:uFill>
                  <a:solidFill>
                    <a:srgbClr val="009999"/>
                  </a:solidFill>
                </a:uFill>
                <a:latin typeface="Arial"/>
                <a:cs typeface="Arial"/>
                <a:hlinkClick r:id="rId3"/>
              </a:rPr>
              <a:t>e</a:t>
            </a:r>
            <a:r>
              <a:rPr sz="2000" u="heavy" dirty="0">
                <a:solidFill>
                  <a:srgbClr val="009999"/>
                </a:solidFill>
                <a:uFill>
                  <a:solidFill>
                    <a:srgbClr val="009999"/>
                  </a:solidFill>
                </a:uFill>
                <a:latin typeface="Arial"/>
                <a:cs typeface="Arial"/>
                <a:hlinkClick r:id="rId3"/>
              </a:rPr>
              <a:t>3</a:t>
            </a:r>
            <a:r>
              <a:rPr sz="2000" u="heavy" spc="-5" dirty="0">
                <a:solidFill>
                  <a:srgbClr val="009999"/>
                </a:solidFill>
                <a:uFill>
                  <a:solidFill>
                    <a:srgbClr val="009999"/>
                  </a:solidFill>
                </a:uFill>
                <a:latin typeface="Arial"/>
                <a:cs typeface="Arial"/>
                <a:hlinkClick r:id="rId3"/>
              </a:rPr>
              <a:t>c</a:t>
            </a:r>
            <a:r>
              <a:rPr sz="2000" u="heavy" dirty="0">
                <a:solidFill>
                  <a:srgbClr val="009999"/>
                </a:solidFill>
                <a:uFill>
                  <a:solidFill>
                    <a:srgbClr val="009999"/>
                  </a:solidFill>
                </a:uFill>
                <a:latin typeface="Arial"/>
                <a:cs typeface="Arial"/>
                <a:hlinkClick r:id="rId3"/>
              </a:rPr>
              <a:t>-</a:t>
            </a:r>
            <a:r>
              <a:rPr sz="2000" u="heavy" spc="-10" dirty="0">
                <a:solidFill>
                  <a:srgbClr val="009999"/>
                </a:solidFill>
                <a:uFill>
                  <a:solidFill>
                    <a:srgbClr val="009999"/>
                  </a:solidFill>
                </a:uFill>
                <a:latin typeface="Arial"/>
                <a:cs typeface="Arial"/>
                <a:hlinkClick r:id="rId3"/>
              </a:rPr>
              <a:t>9</a:t>
            </a:r>
            <a:r>
              <a:rPr sz="2000" u="heavy" dirty="0">
                <a:solidFill>
                  <a:srgbClr val="009999"/>
                </a:solidFill>
                <a:uFill>
                  <a:solidFill>
                    <a:srgbClr val="009999"/>
                  </a:solidFill>
                </a:uFill>
                <a:latin typeface="Arial"/>
                <a:cs typeface="Arial"/>
                <a:hlinkClick r:id="rId3"/>
              </a:rPr>
              <a:t>d7</a:t>
            </a:r>
            <a:r>
              <a:rPr sz="2000" u="heavy" spc="-5" dirty="0">
                <a:solidFill>
                  <a:srgbClr val="009999"/>
                </a:solidFill>
                <a:uFill>
                  <a:solidFill>
                    <a:srgbClr val="009999"/>
                  </a:solidFill>
                </a:uFill>
                <a:latin typeface="Arial"/>
                <a:cs typeface="Arial"/>
                <a:hlinkClick r:id="rId3"/>
              </a:rPr>
              <a:t>9</a:t>
            </a:r>
            <a:r>
              <a:rPr sz="2000" u="heavy" dirty="0">
                <a:solidFill>
                  <a:srgbClr val="009999"/>
                </a:solidFill>
                <a:uFill>
                  <a:solidFill>
                    <a:srgbClr val="009999"/>
                  </a:solidFill>
                </a:uFill>
                <a:latin typeface="Arial"/>
                <a:cs typeface="Arial"/>
                <a:hlinkClick r:id="rId3"/>
              </a:rPr>
              <a:t>- </a:t>
            </a:r>
            <a:r>
              <a:rPr sz="2000" dirty="0">
                <a:solidFill>
                  <a:srgbClr val="009999"/>
                </a:solidFill>
                <a:latin typeface="Arial"/>
                <a:cs typeface="Arial"/>
                <a:hlinkClick r:id="rId3"/>
              </a:rPr>
              <a:t> </a:t>
            </a:r>
            <a:r>
              <a:rPr sz="2000" u="heavy" dirty="0">
                <a:solidFill>
                  <a:srgbClr val="009999"/>
                </a:solidFill>
                <a:uFill>
                  <a:solidFill>
                    <a:srgbClr val="009999"/>
                  </a:solidFill>
                </a:uFill>
                <a:latin typeface="Arial"/>
                <a:cs typeface="Arial"/>
                <a:hlinkClick r:id="rId3"/>
              </a:rPr>
              <a:t>c5c986d7d119&amp;v=&amp;b=&amp;from_search=7</a:t>
            </a:r>
            <a:endParaRPr sz="2000">
              <a:latin typeface="Arial"/>
              <a:cs typeface="Arial"/>
            </a:endParaRPr>
          </a:p>
          <a:p>
            <a:pPr>
              <a:lnSpc>
                <a:spcPct val="100000"/>
              </a:lnSpc>
              <a:spcBef>
                <a:spcPts val="30"/>
              </a:spcBef>
            </a:pPr>
            <a:endParaRPr sz="2900">
              <a:latin typeface="Times New Roman"/>
              <a:cs typeface="Times New Roman"/>
            </a:endParaRPr>
          </a:p>
          <a:p>
            <a:pPr marL="12700" marR="38100">
              <a:lnSpc>
                <a:spcPct val="100000"/>
              </a:lnSpc>
            </a:pPr>
            <a:r>
              <a:rPr sz="2000" u="heavy" spc="-5" dirty="0">
                <a:solidFill>
                  <a:srgbClr val="009999"/>
                </a:solidFill>
                <a:uFill>
                  <a:solidFill>
                    <a:srgbClr val="009999"/>
                  </a:solidFill>
                </a:uFill>
                <a:latin typeface="Arial"/>
                <a:cs typeface="Arial"/>
                <a:hlinkClick r:id="rId4"/>
              </a:rPr>
              <a:t>https://www.slideshare.net/charomaynaigan/administration- </a:t>
            </a:r>
            <a:r>
              <a:rPr sz="2000" spc="-5" dirty="0">
                <a:solidFill>
                  <a:srgbClr val="009999"/>
                </a:solidFill>
                <a:latin typeface="Arial"/>
                <a:cs typeface="Arial"/>
                <a:hlinkClick r:id="rId4"/>
              </a:rPr>
              <a:t> </a:t>
            </a:r>
            <a:r>
              <a:rPr sz="2000" u="heavy" dirty="0">
                <a:solidFill>
                  <a:srgbClr val="009999"/>
                </a:solidFill>
                <a:uFill>
                  <a:solidFill>
                    <a:srgbClr val="009999"/>
                  </a:solidFill>
                </a:uFill>
                <a:latin typeface="Arial"/>
                <a:cs typeface="Arial"/>
                <a:hlinkClick r:id="rId4"/>
              </a:rPr>
              <a:t>and-supervision-in-education</a:t>
            </a:r>
            <a:endParaRPr sz="2000">
              <a:latin typeface="Arial"/>
              <a:cs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02584" y="623443"/>
            <a:ext cx="2282190" cy="696595"/>
          </a:xfrm>
          <a:prstGeom prst="rect">
            <a:avLst/>
          </a:prstGeom>
        </p:spPr>
        <p:txBody>
          <a:bodyPr vert="horz" wrap="square" lIns="0" tIns="13335" rIns="0" bIns="0" rtlCol="0">
            <a:spAutoFit/>
          </a:bodyPr>
          <a:lstStyle/>
          <a:p>
            <a:pPr marL="12700">
              <a:lnSpc>
                <a:spcPct val="100000"/>
              </a:lnSpc>
              <a:spcBef>
                <a:spcPts val="105"/>
              </a:spcBef>
            </a:pPr>
            <a:r>
              <a:rPr sz="4400" b="0" dirty="0">
                <a:solidFill>
                  <a:srgbClr val="0033CC"/>
                </a:solidFill>
                <a:latin typeface="Comic Sans MS"/>
                <a:cs typeface="Comic Sans MS"/>
              </a:rPr>
              <a:t>Do</a:t>
            </a:r>
            <a:r>
              <a:rPr sz="4400" b="0" spc="-80" dirty="0">
                <a:solidFill>
                  <a:srgbClr val="0033CC"/>
                </a:solidFill>
                <a:latin typeface="Comic Sans MS"/>
                <a:cs typeface="Comic Sans MS"/>
              </a:rPr>
              <a:t> </a:t>
            </a:r>
            <a:r>
              <a:rPr sz="4400" b="0" spc="-5" dirty="0">
                <a:solidFill>
                  <a:srgbClr val="0033CC"/>
                </a:solidFill>
                <a:latin typeface="Comic Sans MS"/>
                <a:cs typeface="Comic Sans MS"/>
              </a:rPr>
              <a:t>Right</a:t>
            </a:r>
            <a:endParaRPr sz="4400">
              <a:latin typeface="Comic Sans MS"/>
              <a:cs typeface="Comic Sans MS"/>
            </a:endParaRPr>
          </a:p>
        </p:txBody>
      </p:sp>
      <p:sp>
        <p:nvSpPr>
          <p:cNvPr id="3" name="object 3"/>
          <p:cNvSpPr txBox="1"/>
          <p:nvPr/>
        </p:nvSpPr>
        <p:spPr>
          <a:xfrm>
            <a:off x="864819" y="1652356"/>
            <a:ext cx="7044690" cy="3813810"/>
          </a:xfrm>
          <a:prstGeom prst="rect">
            <a:avLst/>
          </a:prstGeom>
        </p:spPr>
        <p:txBody>
          <a:bodyPr vert="horz" wrap="square" lIns="0" tIns="12700" rIns="0" bIns="0" rtlCol="0">
            <a:spAutoFit/>
          </a:bodyPr>
          <a:lstStyle/>
          <a:p>
            <a:pPr marL="1155700" marR="1403985" indent="642620">
              <a:lnSpc>
                <a:spcPct val="117900"/>
              </a:lnSpc>
              <a:spcBef>
                <a:spcPts val="100"/>
              </a:spcBef>
            </a:pPr>
            <a:r>
              <a:rPr sz="2800" spc="-5" dirty="0">
                <a:solidFill>
                  <a:srgbClr val="0033CC"/>
                </a:solidFill>
                <a:latin typeface="Comic Sans MS"/>
                <a:cs typeface="Comic Sans MS"/>
              </a:rPr>
              <a:t>From the very start  </a:t>
            </a:r>
            <a:r>
              <a:rPr sz="2800" spc="-10" dirty="0">
                <a:solidFill>
                  <a:srgbClr val="0033CC"/>
                </a:solidFill>
                <a:latin typeface="Comic Sans MS"/>
                <a:cs typeface="Comic Sans MS"/>
              </a:rPr>
              <a:t>Have </a:t>
            </a:r>
            <a:r>
              <a:rPr sz="2800" spc="-5" dirty="0">
                <a:solidFill>
                  <a:srgbClr val="0033CC"/>
                </a:solidFill>
                <a:latin typeface="Comic Sans MS"/>
                <a:cs typeface="Comic Sans MS"/>
              </a:rPr>
              <a:t>purpose in your</a:t>
            </a:r>
            <a:r>
              <a:rPr sz="2800" spc="20" dirty="0">
                <a:solidFill>
                  <a:srgbClr val="0033CC"/>
                </a:solidFill>
                <a:latin typeface="Comic Sans MS"/>
                <a:cs typeface="Comic Sans MS"/>
              </a:rPr>
              <a:t> </a:t>
            </a:r>
            <a:r>
              <a:rPr sz="2800" spc="-5" dirty="0">
                <a:solidFill>
                  <a:srgbClr val="C00000"/>
                </a:solidFill>
                <a:latin typeface="Comic Sans MS"/>
                <a:cs typeface="Comic Sans MS"/>
              </a:rPr>
              <a:t>heart</a:t>
            </a:r>
            <a:endParaRPr sz="2800">
              <a:latin typeface="Comic Sans MS"/>
              <a:cs typeface="Comic Sans MS"/>
            </a:endParaRPr>
          </a:p>
          <a:p>
            <a:pPr marL="1655445" marR="5080" indent="-1643380">
              <a:lnSpc>
                <a:spcPct val="117200"/>
              </a:lnSpc>
              <a:spcBef>
                <a:spcPts val="565"/>
              </a:spcBef>
            </a:pPr>
            <a:r>
              <a:rPr sz="2800" spc="-5" dirty="0">
                <a:solidFill>
                  <a:srgbClr val="0033CC"/>
                </a:solidFill>
                <a:latin typeface="Comic Sans MS"/>
                <a:cs typeface="Comic Sans MS"/>
              </a:rPr>
              <a:t>To do </a:t>
            </a:r>
            <a:r>
              <a:rPr sz="2800" spc="-10" dirty="0">
                <a:solidFill>
                  <a:srgbClr val="0033CC"/>
                </a:solidFill>
                <a:latin typeface="Comic Sans MS"/>
                <a:cs typeface="Comic Sans MS"/>
              </a:rPr>
              <a:t>what's right </a:t>
            </a:r>
            <a:r>
              <a:rPr sz="2800" spc="-5" dirty="0">
                <a:solidFill>
                  <a:srgbClr val="0033CC"/>
                </a:solidFill>
                <a:latin typeface="Comic Sans MS"/>
                <a:cs typeface="Comic Sans MS"/>
              </a:rPr>
              <a:t>and </a:t>
            </a:r>
            <a:r>
              <a:rPr sz="2800" spc="-10" dirty="0">
                <a:solidFill>
                  <a:srgbClr val="0033CC"/>
                </a:solidFill>
                <a:latin typeface="Comic Sans MS"/>
                <a:cs typeface="Comic Sans MS"/>
              </a:rPr>
              <a:t>never question why  </a:t>
            </a:r>
            <a:r>
              <a:rPr sz="2800" spc="-5" dirty="0">
                <a:solidFill>
                  <a:srgbClr val="0033CC"/>
                </a:solidFill>
                <a:latin typeface="Comic Sans MS"/>
                <a:cs typeface="Comic Sans MS"/>
              </a:rPr>
              <a:t>Never count </a:t>
            </a:r>
            <a:r>
              <a:rPr sz="2800" spc="-10" dirty="0">
                <a:solidFill>
                  <a:srgbClr val="0033CC"/>
                </a:solidFill>
                <a:latin typeface="Comic Sans MS"/>
                <a:cs typeface="Comic Sans MS"/>
              </a:rPr>
              <a:t>the</a:t>
            </a:r>
            <a:r>
              <a:rPr sz="2800" spc="30" dirty="0">
                <a:solidFill>
                  <a:srgbClr val="0033CC"/>
                </a:solidFill>
                <a:latin typeface="Comic Sans MS"/>
                <a:cs typeface="Comic Sans MS"/>
              </a:rPr>
              <a:t> </a:t>
            </a:r>
            <a:r>
              <a:rPr sz="2800" spc="-5" dirty="0">
                <a:solidFill>
                  <a:srgbClr val="0033CC"/>
                </a:solidFill>
                <a:latin typeface="Comic Sans MS"/>
                <a:cs typeface="Comic Sans MS"/>
              </a:rPr>
              <a:t>cost</a:t>
            </a:r>
            <a:endParaRPr sz="2800">
              <a:latin typeface="Comic Sans MS"/>
              <a:cs typeface="Comic Sans MS"/>
            </a:endParaRPr>
          </a:p>
          <a:p>
            <a:pPr marL="869950">
              <a:lnSpc>
                <a:spcPct val="100000"/>
              </a:lnSpc>
              <a:spcBef>
                <a:spcPts val="1140"/>
              </a:spcBef>
            </a:pPr>
            <a:r>
              <a:rPr sz="2800" spc="-5" dirty="0">
                <a:solidFill>
                  <a:srgbClr val="0033CC"/>
                </a:solidFill>
                <a:latin typeface="Comic Sans MS"/>
                <a:cs typeface="Comic Sans MS"/>
              </a:rPr>
              <a:t>Though everything seems</a:t>
            </a:r>
            <a:r>
              <a:rPr sz="2800" spc="40" dirty="0">
                <a:solidFill>
                  <a:srgbClr val="0033CC"/>
                </a:solidFill>
                <a:latin typeface="Comic Sans MS"/>
                <a:cs typeface="Comic Sans MS"/>
              </a:rPr>
              <a:t> </a:t>
            </a:r>
            <a:r>
              <a:rPr sz="2800" spc="-5" dirty="0">
                <a:solidFill>
                  <a:srgbClr val="0033CC"/>
                </a:solidFill>
                <a:latin typeface="Comic Sans MS"/>
                <a:cs typeface="Comic Sans MS"/>
              </a:rPr>
              <a:t>lost</a:t>
            </a:r>
            <a:endParaRPr sz="2800">
              <a:latin typeface="Comic Sans MS"/>
              <a:cs typeface="Comic Sans MS"/>
            </a:endParaRPr>
          </a:p>
          <a:p>
            <a:pPr marL="2148840" marR="1592580" indent="-850900">
              <a:lnSpc>
                <a:spcPct val="100000"/>
              </a:lnSpc>
              <a:spcBef>
                <a:spcPts val="2240"/>
              </a:spcBef>
            </a:pPr>
            <a:r>
              <a:rPr sz="2800" spc="-5" dirty="0">
                <a:solidFill>
                  <a:srgbClr val="0033CC"/>
                </a:solidFill>
                <a:latin typeface="Comic Sans MS"/>
                <a:cs typeface="Comic Sans MS"/>
              </a:rPr>
              <a:t>The price </a:t>
            </a:r>
            <a:r>
              <a:rPr sz="2800" spc="-10" dirty="0">
                <a:solidFill>
                  <a:srgbClr val="0033CC"/>
                </a:solidFill>
                <a:latin typeface="Comic Sans MS"/>
                <a:cs typeface="Comic Sans MS"/>
              </a:rPr>
              <a:t>for doing right  </a:t>
            </a:r>
            <a:r>
              <a:rPr sz="2800" spc="-5" dirty="0">
                <a:solidFill>
                  <a:srgbClr val="0033CC"/>
                </a:solidFill>
                <a:latin typeface="Comic Sans MS"/>
                <a:cs typeface="Comic Sans MS"/>
              </a:rPr>
              <a:t>is sometimes</a:t>
            </a:r>
            <a:r>
              <a:rPr sz="2800" spc="5" dirty="0">
                <a:solidFill>
                  <a:srgbClr val="0033CC"/>
                </a:solidFill>
                <a:latin typeface="Comic Sans MS"/>
                <a:cs typeface="Comic Sans MS"/>
              </a:rPr>
              <a:t> </a:t>
            </a:r>
            <a:r>
              <a:rPr sz="2800" spc="-5" dirty="0">
                <a:solidFill>
                  <a:srgbClr val="0033CC"/>
                </a:solidFill>
                <a:latin typeface="Comic Sans MS"/>
                <a:cs typeface="Comic Sans MS"/>
              </a:rPr>
              <a:t>high</a:t>
            </a:r>
            <a:endParaRPr sz="2800">
              <a:latin typeface="Comic Sans MS"/>
              <a:cs typeface="Comic Sans M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14776" y="623443"/>
            <a:ext cx="2258695" cy="696595"/>
          </a:xfrm>
          <a:prstGeom prst="rect">
            <a:avLst/>
          </a:prstGeom>
        </p:spPr>
        <p:txBody>
          <a:bodyPr vert="horz" wrap="square" lIns="0" tIns="13335" rIns="0" bIns="0" rtlCol="0">
            <a:spAutoFit/>
          </a:bodyPr>
          <a:lstStyle/>
          <a:p>
            <a:pPr marL="12700">
              <a:lnSpc>
                <a:spcPct val="100000"/>
              </a:lnSpc>
              <a:spcBef>
                <a:spcPts val="105"/>
              </a:spcBef>
            </a:pPr>
            <a:r>
              <a:rPr sz="4400" b="0" dirty="0">
                <a:solidFill>
                  <a:srgbClr val="0033CC"/>
                </a:solidFill>
                <a:latin typeface="Comic Sans MS"/>
                <a:cs typeface="Comic Sans MS"/>
              </a:rPr>
              <a:t>Do</a:t>
            </a:r>
            <a:r>
              <a:rPr sz="4400" b="0" spc="-75" dirty="0">
                <a:solidFill>
                  <a:srgbClr val="0033CC"/>
                </a:solidFill>
                <a:latin typeface="Comic Sans MS"/>
                <a:cs typeface="Comic Sans MS"/>
              </a:rPr>
              <a:t> </a:t>
            </a:r>
            <a:r>
              <a:rPr sz="4400" b="0" spc="-5" dirty="0">
                <a:solidFill>
                  <a:srgbClr val="0033CC"/>
                </a:solidFill>
                <a:latin typeface="Comic Sans MS"/>
                <a:cs typeface="Comic Sans MS"/>
              </a:rPr>
              <a:t>Righ</a:t>
            </a:r>
            <a:r>
              <a:rPr sz="4000" b="0" spc="-5" dirty="0">
                <a:solidFill>
                  <a:srgbClr val="0033CC"/>
                </a:solidFill>
                <a:latin typeface="Comic Sans MS"/>
                <a:cs typeface="Comic Sans MS"/>
              </a:rPr>
              <a:t>t</a:t>
            </a:r>
            <a:endParaRPr sz="4000">
              <a:latin typeface="Comic Sans MS"/>
              <a:cs typeface="Comic Sans MS"/>
            </a:endParaRPr>
          </a:p>
        </p:txBody>
      </p:sp>
      <p:sp>
        <p:nvSpPr>
          <p:cNvPr id="3" name="object 3"/>
          <p:cNvSpPr txBox="1"/>
          <p:nvPr/>
        </p:nvSpPr>
        <p:spPr>
          <a:xfrm>
            <a:off x="1507616" y="1241298"/>
            <a:ext cx="5661660" cy="3526790"/>
          </a:xfrm>
          <a:prstGeom prst="rect">
            <a:avLst/>
          </a:prstGeom>
        </p:spPr>
        <p:txBody>
          <a:bodyPr vert="horz" wrap="square" lIns="0" tIns="12700" rIns="0" bIns="0" rtlCol="0">
            <a:spAutoFit/>
          </a:bodyPr>
          <a:lstStyle/>
          <a:p>
            <a:pPr marL="727075" marR="1253490" indent="785495">
              <a:lnSpc>
                <a:spcPct val="156200"/>
              </a:lnSpc>
              <a:spcBef>
                <a:spcPts val="100"/>
              </a:spcBef>
            </a:pPr>
            <a:r>
              <a:rPr sz="2400" spc="-5" dirty="0">
                <a:solidFill>
                  <a:srgbClr val="0033CC"/>
                </a:solidFill>
                <a:latin typeface="Comic Sans MS"/>
                <a:cs typeface="Comic Sans MS"/>
              </a:rPr>
              <a:t>Right is always</a:t>
            </a:r>
            <a:r>
              <a:rPr sz="2400" spc="-95" dirty="0">
                <a:solidFill>
                  <a:srgbClr val="0033CC"/>
                </a:solidFill>
                <a:latin typeface="Comic Sans MS"/>
                <a:cs typeface="Comic Sans MS"/>
              </a:rPr>
              <a:t> </a:t>
            </a:r>
            <a:r>
              <a:rPr sz="2400" spc="-5" dirty="0">
                <a:solidFill>
                  <a:srgbClr val="0033CC"/>
                </a:solidFill>
                <a:latin typeface="Comic Sans MS"/>
                <a:cs typeface="Comic Sans MS"/>
              </a:rPr>
              <a:t>right  </a:t>
            </a:r>
            <a:r>
              <a:rPr sz="2400" dirty="0">
                <a:solidFill>
                  <a:srgbClr val="0033CC"/>
                </a:solidFill>
                <a:latin typeface="Comic Sans MS"/>
                <a:cs typeface="Comic Sans MS"/>
              </a:rPr>
              <a:t>and </a:t>
            </a:r>
            <a:r>
              <a:rPr sz="2400" spc="-5" dirty="0">
                <a:solidFill>
                  <a:srgbClr val="0033CC"/>
                </a:solidFill>
                <a:latin typeface="Comic Sans MS"/>
                <a:cs typeface="Comic Sans MS"/>
              </a:rPr>
              <a:t>wrong is always</a:t>
            </a:r>
            <a:r>
              <a:rPr sz="2400" spc="-90" dirty="0">
                <a:solidFill>
                  <a:srgbClr val="0033CC"/>
                </a:solidFill>
                <a:latin typeface="Comic Sans MS"/>
                <a:cs typeface="Comic Sans MS"/>
              </a:rPr>
              <a:t> </a:t>
            </a:r>
            <a:r>
              <a:rPr sz="2400" spc="-5" dirty="0">
                <a:solidFill>
                  <a:srgbClr val="0033CC"/>
                </a:solidFill>
                <a:latin typeface="Comic Sans MS"/>
                <a:cs typeface="Comic Sans MS"/>
              </a:rPr>
              <a:t>wrong</a:t>
            </a:r>
            <a:endParaRPr sz="2400">
              <a:latin typeface="Comic Sans MS"/>
              <a:cs typeface="Comic Sans MS"/>
            </a:endParaRPr>
          </a:p>
          <a:p>
            <a:pPr marL="12700">
              <a:lnSpc>
                <a:spcPct val="100000"/>
              </a:lnSpc>
              <a:spcBef>
                <a:spcPts val="1620"/>
              </a:spcBef>
            </a:pPr>
            <a:r>
              <a:rPr sz="2400" dirty="0">
                <a:solidFill>
                  <a:srgbClr val="0033CC"/>
                </a:solidFill>
                <a:latin typeface="Comic Sans MS"/>
                <a:cs typeface="Comic Sans MS"/>
              </a:rPr>
              <a:t>and </a:t>
            </a:r>
            <a:r>
              <a:rPr sz="2400" spc="-5" dirty="0">
                <a:solidFill>
                  <a:srgbClr val="0033CC"/>
                </a:solidFill>
                <a:latin typeface="Comic Sans MS"/>
                <a:cs typeface="Comic Sans MS"/>
              </a:rPr>
              <a:t>we must </a:t>
            </a:r>
            <a:r>
              <a:rPr sz="2400" dirty="0">
                <a:solidFill>
                  <a:srgbClr val="0033CC"/>
                </a:solidFill>
                <a:latin typeface="Comic Sans MS"/>
                <a:cs typeface="Comic Sans MS"/>
              </a:rPr>
              <a:t>learn </a:t>
            </a:r>
            <a:r>
              <a:rPr sz="2400" spc="-5" dirty="0">
                <a:solidFill>
                  <a:srgbClr val="0033CC"/>
                </a:solidFill>
                <a:latin typeface="Comic Sans MS"/>
                <a:cs typeface="Comic Sans MS"/>
              </a:rPr>
              <a:t>to separate the</a:t>
            </a:r>
            <a:r>
              <a:rPr sz="2400" spc="-90" dirty="0">
                <a:solidFill>
                  <a:srgbClr val="0033CC"/>
                </a:solidFill>
                <a:latin typeface="Comic Sans MS"/>
                <a:cs typeface="Comic Sans MS"/>
              </a:rPr>
              <a:t> </a:t>
            </a:r>
            <a:r>
              <a:rPr sz="2400" spc="-10" dirty="0">
                <a:solidFill>
                  <a:srgbClr val="0033CC"/>
                </a:solidFill>
                <a:latin typeface="Comic Sans MS"/>
                <a:cs typeface="Comic Sans MS"/>
              </a:rPr>
              <a:t>two</a:t>
            </a:r>
            <a:endParaRPr sz="2400">
              <a:latin typeface="Comic Sans MS"/>
              <a:cs typeface="Comic Sans MS"/>
            </a:endParaRPr>
          </a:p>
          <a:p>
            <a:pPr marL="941705" marR="901065" indent="714375">
              <a:lnSpc>
                <a:spcPct val="156300"/>
              </a:lnSpc>
            </a:pPr>
            <a:r>
              <a:rPr sz="2400" spc="-5" dirty="0">
                <a:solidFill>
                  <a:srgbClr val="0033CC"/>
                </a:solidFill>
                <a:latin typeface="Comic Sans MS"/>
                <a:cs typeface="Comic Sans MS"/>
              </a:rPr>
              <a:t>If </a:t>
            </a:r>
            <a:r>
              <a:rPr sz="2400" dirty="0">
                <a:solidFill>
                  <a:srgbClr val="0033CC"/>
                </a:solidFill>
                <a:latin typeface="Comic Sans MS"/>
                <a:cs typeface="Comic Sans MS"/>
              </a:rPr>
              <a:t>you love </a:t>
            </a:r>
            <a:r>
              <a:rPr sz="2400" spc="-5" dirty="0">
                <a:solidFill>
                  <a:srgbClr val="0033CC"/>
                </a:solidFill>
                <a:latin typeface="Comic Sans MS"/>
                <a:cs typeface="Comic Sans MS"/>
              </a:rPr>
              <a:t>the right  </a:t>
            </a:r>
            <a:r>
              <a:rPr sz="2400" dirty="0">
                <a:solidFill>
                  <a:srgbClr val="0033CC"/>
                </a:solidFill>
                <a:latin typeface="Comic Sans MS"/>
                <a:cs typeface="Comic Sans MS"/>
              </a:rPr>
              <a:t>The Lord </a:t>
            </a:r>
            <a:r>
              <a:rPr sz="2400" spc="-5" dirty="0">
                <a:solidFill>
                  <a:srgbClr val="0033CC"/>
                </a:solidFill>
                <a:latin typeface="Comic Sans MS"/>
                <a:cs typeface="Comic Sans MS"/>
              </a:rPr>
              <a:t>will </a:t>
            </a:r>
            <a:r>
              <a:rPr sz="2400" dirty="0">
                <a:solidFill>
                  <a:srgbClr val="0033CC"/>
                </a:solidFill>
                <a:latin typeface="Comic Sans MS"/>
                <a:cs typeface="Comic Sans MS"/>
              </a:rPr>
              <a:t>give </a:t>
            </a:r>
            <a:r>
              <a:rPr sz="2400" spc="-5" dirty="0">
                <a:solidFill>
                  <a:srgbClr val="0033CC"/>
                </a:solidFill>
                <a:latin typeface="Comic Sans MS"/>
                <a:cs typeface="Comic Sans MS"/>
              </a:rPr>
              <a:t>you</a:t>
            </a:r>
            <a:r>
              <a:rPr sz="2400" spc="-90" dirty="0">
                <a:solidFill>
                  <a:srgbClr val="0033CC"/>
                </a:solidFill>
                <a:latin typeface="Comic Sans MS"/>
                <a:cs typeface="Comic Sans MS"/>
              </a:rPr>
              <a:t> </a:t>
            </a:r>
            <a:r>
              <a:rPr sz="2400" dirty="0">
                <a:solidFill>
                  <a:srgbClr val="0033CC"/>
                </a:solidFill>
                <a:latin typeface="Comic Sans MS"/>
                <a:cs typeface="Comic Sans MS"/>
              </a:rPr>
              <a:t>light</a:t>
            </a:r>
            <a:endParaRPr sz="2400">
              <a:latin typeface="Comic Sans MS"/>
              <a:cs typeface="Comic Sans MS"/>
            </a:endParaRPr>
          </a:p>
          <a:p>
            <a:pPr marL="227329">
              <a:lnSpc>
                <a:spcPct val="100000"/>
              </a:lnSpc>
              <a:spcBef>
                <a:spcPts val="2185"/>
              </a:spcBef>
            </a:pPr>
            <a:r>
              <a:rPr sz="2400" dirty="0">
                <a:solidFill>
                  <a:srgbClr val="0033CC"/>
                </a:solidFill>
                <a:latin typeface="Comic Sans MS"/>
                <a:cs typeface="Comic Sans MS"/>
              </a:rPr>
              <a:t>To seek </a:t>
            </a:r>
            <a:r>
              <a:rPr sz="2400" spc="-5" dirty="0">
                <a:solidFill>
                  <a:srgbClr val="0033CC"/>
                </a:solidFill>
                <a:latin typeface="Comic Sans MS"/>
                <a:cs typeface="Comic Sans MS"/>
              </a:rPr>
              <a:t>the right in </a:t>
            </a:r>
            <a:r>
              <a:rPr sz="2400" dirty="0">
                <a:solidFill>
                  <a:srgbClr val="0033CC"/>
                </a:solidFill>
                <a:latin typeface="Comic Sans MS"/>
                <a:cs typeface="Comic Sans MS"/>
              </a:rPr>
              <a:t>everything </a:t>
            </a:r>
            <a:r>
              <a:rPr sz="2400" spc="-5" dirty="0">
                <a:solidFill>
                  <a:srgbClr val="0033CC"/>
                </a:solidFill>
                <a:latin typeface="Comic Sans MS"/>
                <a:cs typeface="Comic Sans MS"/>
              </a:rPr>
              <a:t>you</a:t>
            </a:r>
            <a:r>
              <a:rPr sz="2400" spc="-125" dirty="0">
                <a:solidFill>
                  <a:srgbClr val="0033CC"/>
                </a:solidFill>
                <a:latin typeface="Comic Sans MS"/>
                <a:cs typeface="Comic Sans MS"/>
              </a:rPr>
              <a:t> </a:t>
            </a:r>
            <a:r>
              <a:rPr sz="2400" spc="-5" dirty="0">
                <a:solidFill>
                  <a:srgbClr val="0033CC"/>
                </a:solidFill>
                <a:latin typeface="Comic Sans MS"/>
                <a:cs typeface="Comic Sans MS"/>
              </a:rPr>
              <a:t>do</a:t>
            </a:r>
            <a:endParaRPr sz="2400">
              <a:latin typeface="Comic Sans MS"/>
              <a:cs typeface="Comic Sans M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02584" y="623443"/>
            <a:ext cx="2282190" cy="696595"/>
          </a:xfrm>
          <a:prstGeom prst="rect">
            <a:avLst/>
          </a:prstGeom>
        </p:spPr>
        <p:txBody>
          <a:bodyPr vert="horz" wrap="square" lIns="0" tIns="13335" rIns="0" bIns="0" rtlCol="0">
            <a:spAutoFit/>
          </a:bodyPr>
          <a:lstStyle/>
          <a:p>
            <a:pPr marL="12700">
              <a:lnSpc>
                <a:spcPct val="100000"/>
              </a:lnSpc>
              <a:spcBef>
                <a:spcPts val="105"/>
              </a:spcBef>
            </a:pPr>
            <a:r>
              <a:rPr sz="4400" b="0" dirty="0">
                <a:solidFill>
                  <a:srgbClr val="0033CC"/>
                </a:solidFill>
                <a:latin typeface="Comic Sans MS"/>
                <a:cs typeface="Comic Sans MS"/>
              </a:rPr>
              <a:t>Do</a:t>
            </a:r>
            <a:r>
              <a:rPr sz="4400" b="0" spc="-80" dirty="0">
                <a:solidFill>
                  <a:srgbClr val="0033CC"/>
                </a:solidFill>
                <a:latin typeface="Comic Sans MS"/>
                <a:cs typeface="Comic Sans MS"/>
              </a:rPr>
              <a:t> </a:t>
            </a:r>
            <a:r>
              <a:rPr sz="4400" b="0" spc="-5" dirty="0">
                <a:solidFill>
                  <a:srgbClr val="0033CC"/>
                </a:solidFill>
                <a:latin typeface="Comic Sans MS"/>
                <a:cs typeface="Comic Sans MS"/>
              </a:rPr>
              <a:t>Right</a:t>
            </a:r>
            <a:endParaRPr sz="4400">
              <a:latin typeface="Comic Sans MS"/>
              <a:cs typeface="Comic Sans MS"/>
            </a:endParaRPr>
          </a:p>
        </p:txBody>
      </p:sp>
      <p:sp>
        <p:nvSpPr>
          <p:cNvPr id="3" name="object 3"/>
          <p:cNvSpPr txBox="1">
            <a:spLocks noGrp="1"/>
          </p:cNvSpPr>
          <p:nvPr>
            <p:ph type="body" idx="1"/>
          </p:nvPr>
        </p:nvSpPr>
        <p:spPr>
          <a:prstGeom prst="rect">
            <a:avLst/>
          </a:prstGeom>
        </p:spPr>
        <p:txBody>
          <a:bodyPr vert="horz" wrap="square" lIns="0" tIns="12700" rIns="0" bIns="0" rtlCol="0">
            <a:spAutoFit/>
          </a:bodyPr>
          <a:lstStyle/>
          <a:p>
            <a:pPr marL="1727200" marR="1665605" algn="ctr">
              <a:lnSpc>
                <a:spcPct val="156200"/>
              </a:lnSpc>
              <a:spcBef>
                <a:spcPts val="100"/>
              </a:spcBef>
            </a:pPr>
            <a:r>
              <a:rPr dirty="0"/>
              <a:t>Do </a:t>
            </a:r>
            <a:r>
              <a:rPr spc="-5" dirty="0"/>
              <a:t>right 'til the stars</a:t>
            </a:r>
            <a:r>
              <a:rPr spc="-120" dirty="0"/>
              <a:t> </a:t>
            </a:r>
            <a:r>
              <a:rPr spc="-5" dirty="0"/>
              <a:t>fall  </a:t>
            </a:r>
            <a:r>
              <a:rPr dirty="0"/>
              <a:t>Do </a:t>
            </a:r>
            <a:r>
              <a:rPr spc="-5" dirty="0"/>
              <a:t>right 'til the last</a:t>
            </a:r>
            <a:r>
              <a:rPr spc="-90" dirty="0"/>
              <a:t> </a:t>
            </a:r>
            <a:r>
              <a:rPr dirty="0"/>
              <a:t>call</a:t>
            </a:r>
          </a:p>
          <a:p>
            <a:pPr algn="ctr">
              <a:lnSpc>
                <a:spcPct val="100000"/>
              </a:lnSpc>
              <a:spcBef>
                <a:spcPts val="1620"/>
              </a:spcBef>
            </a:pPr>
            <a:r>
              <a:rPr dirty="0"/>
              <a:t>Do </a:t>
            </a:r>
            <a:r>
              <a:rPr spc="-5" dirty="0"/>
              <a:t>right when there's no </a:t>
            </a:r>
            <a:r>
              <a:rPr dirty="0"/>
              <a:t>one else </a:t>
            </a:r>
            <a:r>
              <a:rPr spc="-5" dirty="0"/>
              <a:t>to stand by</a:t>
            </a:r>
            <a:r>
              <a:rPr spc="-100" dirty="0"/>
              <a:t> </a:t>
            </a:r>
            <a:r>
              <a:rPr dirty="0"/>
              <a:t>you</a:t>
            </a:r>
          </a:p>
          <a:p>
            <a:pPr marL="1226820" marR="1189355" indent="356870">
              <a:lnSpc>
                <a:spcPct val="156300"/>
              </a:lnSpc>
            </a:pPr>
            <a:r>
              <a:rPr dirty="0"/>
              <a:t>Do </a:t>
            </a:r>
            <a:r>
              <a:rPr spc="-5" dirty="0"/>
              <a:t>right when you're </a:t>
            </a:r>
            <a:r>
              <a:rPr dirty="0"/>
              <a:t>all alone  Do </a:t>
            </a:r>
            <a:r>
              <a:rPr spc="-5" dirty="0"/>
              <a:t>right though it's never</a:t>
            </a:r>
            <a:r>
              <a:rPr spc="-114" dirty="0"/>
              <a:t> </a:t>
            </a:r>
            <a:r>
              <a:rPr spc="-5" dirty="0"/>
              <a:t>known</a:t>
            </a:r>
          </a:p>
          <a:p>
            <a:pPr marL="1226820">
              <a:lnSpc>
                <a:spcPct val="100000"/>
              </a:lnSpc>
              <a:spcBef>
                <a:spcPts val="2185"/>
              </a:spcBef>
            </a:pPr>
            <a:r>
              <a:rPr dirty="0"/>
              <a:t>Do </a:t>
            </a:r>
            <a:r>
              <a:rPr spc="-5" dirty="0"/>
              <a:t>right </a:t>
            </a:r>
            <a:r>
              <a:rPr dirty="0"/>
              <a:t>since you love </a:t>
            </a:r>
            <a:r>
              <a:rPr spc="-5" dirty="0"/>
              <a:t>the</a:t>
            </a:r>
            <a:r>
              <a:rPr spc="-55" dirty="0"/>
              <a:t> </a:t>
            </a:r>
            <a:r>
              <a:rPr dirty="0"/>
              <a:t>Lord</a:t>
            </a:r>
          </a:p>
          <a:p>
            <a:pPr marL="3084830" marR="2730500">
              <a:lnSpc>
                <a:spcPct val="136800"/>
              </a:lnSpc>
              <a:spcBef>
                <a:spcPts val="560"/>
              </a:spcBef>
            </a:pPr>
            <a:r>
              <a:rPr dirty="0"/>
              <a:t>Do</a:t>
            </a:r>
            <a:r>
              <a:rPr spc="-105" dirty="0"/>
              <a:t> </a:t>
            </a:r>
            <a:r>
              <a:rPr spc="-5" dirty="0"/>
              <a:t>right!  </a:t>
            </a:r>
            <a:r>
              <a:rPr dirty="0"/>
              <a:t>Do</a:t>
            </a:r>
            <a:r>
              <a:rPr spc="-105" dirty="0"/>
              <a:t> </a:t>
            </a:r>
            <a:r>
              <a:rPr spc="-5" dirty="0"/>
              <a:t>right!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662553" y="806322"/>
            <a:ext cx="4605020" cy="3322320"/>
          </a:xfrm>
          <a:prstGeom prst="rect">
            <a:avLst/>
          </a:prstGeom>
        </p:spPr>
        <p:txBody>
          <a:bodyPr vert="horz" wrap="square" lIns="0" tIns="10160" rIns="0" bIns="0" rtlCol="0">
            <a:spAutoFit/>
          </a:bodyPr>
          <a:lstStyle/>
          <a:p>
            <a:pPr marL="12700" marR="5080" algn="ctr">
              <a:lnSpc>
                <a:spcPct val="100200"/>
              </a:lnSpc>
              <a:spcBef>
                <a:spcPts val="80"/>
              </a:spcBef>
            </a:pPr>
            <a:r>
              <a:rPr sz="7200" dirty="0">
                <a:solidFill>
                  <a:srgbClr val="660066"/>
                </a:solidFill>
                <a:latin typeface="Comic Sans MS"/>
                <a:cs typeface="Comic Sans MS"/>
              </a:rPr>
              <a:t>Thank</a:t>
            </a:r>
            <a:r>
              <a:rPr sz="7200" spc="-95" dirty="0">
                <a:solidFill>
                  <a:srgbClr val="660066"/>
                </a:solidFill>
                <a:latin typeface="Comic Sans MS"/>
                <a:cs typeface="Comic Sans MS"/>
              </a:rPr>
              <a:t> </a:t>
            </a:r>
            <a:r>
              <a:rPr sz="7200" spc="-5" dirty="0">
                <a:solidFill>
                  <a:srgbClr val="660066"/>
                </a:solidFill>
                <a:latin typeface="Comic Sans MS"/>
                <a:cs typeface="Comic Sans MS"/>
              </a:rPr>
              <a:t>You  </a:t>
            </a:r>
            <a:r>
              <a:rPr sz="7200" dirty="0">
                <a:solidFill>
                  <a:srgbClr val="660066"/>
                </a:solidFill>
                <a:latin typeface="Comic Sans MS"/>
                <a:cs typeface="Comic Sans MS"/>
              </a:rPr>
              <a:t>and God  </a:t>
            </a:r>
            <a:r>
              <a:rPr sz="7200" spc="-5" dirty="0">
                <a:solidFill>
                  <a:srgbClr val="660066"/>
                </a:solidFill>
                <a:latin typeface="Comic Sans MS"/>
                <a:cs typeface="Comic Sans MS"/>
              </a:rPr>
              <a:t>bless!</a:t>
            </a:r>
            <a:endParaRPr sz="7200">
              <a:latin typeface="Comic Sans MS"/>
              <a:cs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56666" y="479380"/>
            <a:ext cx="7520534" cy="566822"/>
          </a:xfrm>
          <a:prstGeom prst="rect">
            <a:avLst/>
          </a:prstGeom>
        </p:spPr>
        <p:txBody>
          <a:bodyPr vert="horz" wrap="square" lIns="0" tIns="12700" rIns="0" bIns="0" rtlCol="0">
            <a:spAutoFit/>
          </a:bodyPr>
          <a:lstStyle/>
          <a:p>
            <a:pPr marL="12700" algn="ctr">
              <a:lnSpc>
                <a:spcPct val="100000"/>
              </a:lnSpc>
              <a:spcBef>
                <a:spcPts val="100"/>
              </a:spcBef>
            </a:pPr>
            <a:r>
              <a:rPr lang="en-GB" sz="3600" b="1" spc="-5" dirty="0" smtClean="0">
                <a:solidFill>
                  <a:srgbClr val="7030A0"/>
                </a:solidFill>
                <a:latin typeface="Times New Roman" pitchFamily="18" charset="0"/>
                <a:cs typeface="Times New Roman" pitchFamily="18" charset="0"/>
              </a:rPr>
              <a:t>School Administration</a:t>
            </a:r>
            <a:endParaRPr sz="3600" b="1" dirty="0">
              <a:solidFill>
                <a:srgbClr val="7030A0"/>
              </a:solidFill>
              <a:latin typeface="Times New Roman" pitchFamily="18" charset="0"/>
              <a:cs typeface="Times New Roman" pitchFamily="18" charset="0"/>
            </a:endParaRPr>
          </a:p>
        </p:txBody>
      </p:sp>
      <p:sp>
        <p:nvSpPr>
          <p:cNvPr id="4" name="object 4"/>
          <p:cNvSpPr txBox="1">
            <a:spLocks noGrp="1"/>
          </p:cNvSpPr>
          <p:nvPr>
            <p:ph type="title"/>
          </p:nvPr>
        </p:nvSpPr>
        <p:spPr>
          <a:xfrm>
            <a:off x="1143000" y="1600200"/>
            <a:ext cx="7467600" cy="3731919"/>
          </a:xfrm>
          <a:prstGeom prst="rect">
            <a:avLst/>
          </a:prstGeom>
        </p:spPr>
        <p:txBody>
          <a:bodyPr vert="horz" wrap="square" lIns="0" tIns="12700" rIns="0" bIns="0" rtlCol="0">
            <a:spAutoFit/>
          </a:bodyPr>
          <a:lstStyle/>
          <a:p>
            <a:pPr marL="757555" marR="5080" indent="-745490">
              <a:lnSpc>
                <a:spcPct val="105600"/>
              </a:lnSpc>
              <a:spcBef>
                <a:spcPts val="100"/>
              </a:spcBef>
              <a:tabLst>
                <a:tab pos="2543810" algn="l"/>
                <a:tab pos="4401185" algn="l"/>
              </a:tabLst>
            </a:pPr>
            <a:r>
              <a:rPr lang="en-GB" sz="3200" b="0" dirty="0" smtClean="0">
                <a:solidFill>
                  <a:srgbClr val="000000"/>
                </a:solidFill>
                <a:latin typeface="Cambria"/>
                <a:cs typeface="Cambria"/>
              </a:rPr>
              <a:t>	</a:t>
            </a:r>
            <a:r>
              <a:rPr lang="en-GB" sz="2800" b="0" dirty="0">
                <a:solidFill>
                  <a:srgbClr val="000000"/>
                </a:solidFill>
                <a:latin typeface="Arial" pitchFamily="34" charset="0"/>
                <a:cs typeface="Arial" pitchFamily="34" charset="0"/>
              </a:rPr>
              <a:t>American Association of School Administration describes </a:t>
            </a:r>
            <a:br>
              <a:rPr lang="en-GB" sz="2800" b="0" dirty="0">
                <a:solidFill>
                  <a:srgbClr val="000000"/>
                </a:solidFill>
                <a:latin typeface="Arial" pitchFamily="34" charset="0"/>
                <a:cs typeface="Arial" pitchFamily="34" charset="0"/>
              </a:rPr>
            </a:br>
            <a:r>
              <a:rPr lang="en-GB" sz="2800" b="0" dirty="0">
                <a:solidFill>
                  <a:srgbClr val="000000"/>
                </a:solidFill>
                <a:latin typeface="Arial" pitchFamily="34" charset="0"/>
                <a:cs typeface="Arial" pitchFamily="34" charset="0"/>
              </a:rPr>
              <a:t>administration as the total of the processes through which appropriate human and material resources are made available and made effective for accomplishing the purpose of an </a:t>
            </a:r>
            <a:r>
              <a:rPr lang="en-GB" sz="2800" b="0" dirty="0" smtClean="0">
                <a:solidFill>
                  <a:srgbClr val="000000"/>
                </a:solidFill>
                <a:latin typeface="Arial" pitchFamily="34" charset="0"/>
                <a:cs typeface="Arial" pitchFamily="34" charset="0"/>
              </a:rPr>
              <a:t>school organization</a:t>
            </a:r>
            <a:r>
              <a:rPr lang="en-GB" sz="2800" b="0" dirty="0">
                <a:solidFill>
                  <a:srgbClr val="000000"/>
                </a:solidFill>
                <a:latin typeface="Arial" pitchFamily="34" charset="0"/>
                <a:cs typeface="Arial" pitchFamily="34" charset="0"/>
              </a:rPr>
              <a:t>.</a:t>
            </a:r>
          </a:p>
        </p:txBody>
      </p:sp>
    </p:spTree>
    <p:extLst>
      <p:ext uri="{BB962C8B-B14F-4D97-AF65-F5344CB8AC3E}">
        <p14:creationId xmlns:p14="http://schemas.microsoft.com/office/powerpoint/2010/main" val="1207582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84604" y="5087111"/>
            <a:ext cx="7124700" cy="1210056"/>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62406" y="1551279"/>
            <a:ext cx="7600950" cy="1056005"/>
          </a:xfrm>
          <a:prstGeom prst="rect">
            <a:avLst/>
          </a:prstGeom>
        </p:spPr>
        <p:txBody>
          <a:bodyPr vert="horz" wrap="square" lIns="0" tIns="12700" rIns="0" bIns="0" rtlCol="0">
            <a:spAutoFit/>
          </a:bodyPr>
          <a:lstStyle/>
          <a:p>
            <a:pPr marL="757555" marR="5080" indent="-745490">
              <a:lnSpc>
                <a:spcPct val="105600"/>
              </a:lnSpc>
              <a:spcBef>
                <a:spcPts val="100"/>
              </a:spcBef>
              <a:tabLst>
                <a:tab pos="2543810" algn="l"/>
                <a:tab pos="4401185" algn="l"/>
              </a:tabLst>
            </a:pPr>
            <a:r>
              <a:rPr sz="3200" b="0" dirty="0">
                <a:solidFill>
                  <a:srgbClr val="000000"/>
                </a:solidFill>
                <a:latin typeface="Cambria"/>
                <a:cs typeface="Cambria"/>
              </a:rPr>
              <a:t>In </a:t>
            </a:r>
            <a:r>
              <a:rPr sz="3200" b="0" spc="-5" dirty="0">
                <a:solidFill>
                  <a:srgbClr val="000000"/>
                </a:solidFill>
                <a:latin typeface="Cambria"/>
                <a:cs typeface="Cambria"/>
              </a:rPr>
              <a:t>an </a:t>
            </a:r>
            <a:r>
              <a:rPr sz="3200" b="0" dirty="0">
                <a:solidFill>
                  <a:srgbClr val="000000"/>
                </a:solidFill>
                <a:latin typeface="Cambria"/>
                <a:cs typeface="Cambria"/>
              </a:rPr>
              <a:t>educational </a:t>
            </a:r>
            <a:r>
              <a:rPr sz="3200" b="0" spc="-5" dirty="0">
                <a:solidFill>
                  <a:srgbClr val="000000"/>
                </a:solidFill>
                <a:latin typeface="Cambria"/>
                <a:cs typeface="Cambria"/>
              </a:rPr>
              <a:t>setting, it is the process </a:t>
            </a:r>
            <a:r>
              <a:rPr sz="3200" b="0" dirty="0">
                <a:solidFill>
                  <a:srgbClr val="000000"/>
                </a:solidFill>
                <a:latin typeface="Cambria"/>
                <a:cs typeface="Cambria"/>
              </a:rPr>
              <a:t>of  </a:t>
            </a:r>
            <a:r>
              <a:rPr sz="3200" b="0" spc="-5" dirty="0">
                <a:latin typeface="Cambria"/>
                <a:cs typeface="Cambria"/>
              </a:rPr>
              <a:t>planning,	</a:t>
            </a:r>
            <a:r>
              <a:rPr sz="3200" b="0" spc="-10" dirty="0">
                <a:latin typeface="Cambria"/>
                <a:cs typeface="Cambria"/>
              </a:rPr>
              <a:t>directing,	organizing,</a:t>
            </a:r>
            <a:endParaRPr sz="3200" dirty="0">
              <a:latin typeface="Cambria"/>
              <a:cs typeface="Cambria"/>
            </a:endParaRPr>
          </a:p>
        </p:txBody>
      </p:sp>
      <p:sp>
        <p:nvSpPr>
          <p:cNvPr id="5" name="object 5"/>
          <p:cNvSpPr txBox="1"/>
          <p:nvPr/>
        </p:nvSpPr>
        <p:spPr>
          <a:xfrm>
            <a:off x="1507616" y="2735656"/>
            <a:ext cx="6976109" cy="3194685"/>
          </a:xfrm>
          <a:prstGeom prst="rect">
            <a:avLst/>
          </a:prstGeom>
        </p:spPr>
        <p:txBody>
          <a:bodyPr vert="horz" wrap="square" lIns="0" tIns="13335" rIns="0" bIns="0" rtlCol="0">
            <a:spAutoFit/>
          </a:bodyPr>
          <a:lstStyle/>
          <a:p>
            <a:pPr marL="1513205">
              <a:lnSpc>
                <a:spcPts val="3670"/>
              </a:lnSpc>
              <a:spcBef>
                <a:spcPts val="105"/>
              </a:spcBef>
            </a:pPr>
            <a:r>
              <a:rPr sz="3200" dirty="0">
                <a:solidFill>
                  <a:srgbClr val="C00000"/>
                </a:solidFill>
                <a:latin typeface="Cambria"/>
                <a:cs typeface="Cambria"/>
              </a:rPr>
              <a:t>and</a:t>
            </a:r>
            <a:r>
              <a:rPr sz="3200" spc="-20" dirty="0">
                <a:solidFill>
                  <a:srgbClr val="C00000"/>
                </a:solidFill>
                <a:latin typeface="Cambria"/>
                <a:cs typeface="Cambria"/>
              </a:rPr>
              <a:t> </a:t>
            </a:r>
            <a:r>
              <a:rPr sz="3200" spc="-5" dirty="0">
                <a:solidFill>
                  <a:srgbClr val="C00000"/>
                </a:solidFill>
                <a:latin typeface="Cambria"/>
                <a:cs typeface="Cambria"/>
              </a:rPr>
              <a:t>controlling</a:t>
            </a:r>
            <a:endParaRPr sz="3200">
              <a:latin typeface="Cambria"/>
              <a:cs typeface="Cambria"/>
            </a:endParaRPr>
          </a:p>
          <a:p>
            <a:pPr marL="390525">
              <a:lnSpc>
                <a:spcPts val="3670"/>
              </a:lnSpc>
              <a:tabLst>
                <a:tab pos="1787525" algn="l"/>
              </a:tabLst>
            </a:pPr>
            <a:r>
              <a:rPr sz="3200" spc="-5" dirty="0">
                <a:solidFill>
                  <a:srgbClr val="006600"/>
                </a:solidFill>
                <a:latin typeface="Cambria"/>
                <a:cs typeface="Cambria"/>
              </a:rPr>
              <a:t>human	</a:t>
            </a:r>
            <a:r>
              <a:rPr sz="3200" dirty="0">
                <a:solidFill>
                  <a:srgbClr val="006600"/>
                </a:solidFill>
                <a:latin typeface="Cambria"/>
                <a:cs typeface="Cambria"/>
              </a:rPr>
              <a:t>or </a:t>
            </a:r>
            <a:r>
              <a:rPr sz="3200" spc="-10" dirty="0">
                <a:solidFill>
                  <a:srgbClr val="006600"/>
                </a:solidFill>
                <a:latin typeface="Cambria"/>
                <a:cs typeface="Cambria"/>
              </a:rPr>
              <a:t>material </a:t>
            </a:r>
            <a:r>
              <a:rPr sz="3200" spc="-15" dirty="0">
                <a:solidFill>
                  <a:srgbClr val="006600"/>
                </a:solidFill>
                <a:latin typeface="Cambria"/>
                <a:cs typeface="Cambria"/>
              </a:rPr>
              <a:t>resources</a:t>
            </a:r>
            <a:endParaRPr sz="3200">
              <a:latin typeface="Cambria"/>
              <a:cs typeface="Cambria"/>
            </a:endParaRPr>
          </a:p>
          <a:p>
            <a:pPr marL="12700" marR="467995">
              <a:lnSpc>
                <a:spcPct val="100000"/>
              </a:lnSpc>
              <a:spcBef>
                <a:spcPts val="700"/>
              </a:spcBef>
            </a:pPr>
            <a:r>
              <a:rPr sz="3200" spc="-10" dirty="0">
                <a:latin typeface="Cambria"/>
                <a:cs typeface="Cambria"/>
              </a:rPr>
              <a:t>efficiently </a:t>
            </a:r>
            <a:r>
              <a:rPr sz="3200" dirty="0">
                <a:latin typeface="Cambria"/>
                <a:cs typeface="Cambria"/>
              </a:rPr>
              <a:t>so </a:t>
            </a:r>
            <a:r>
              <a:rPr sz="3200" spc="-10" dirty="0">
                <a:latin typeface="Cambria"/>
                <a:cs typeface="Cambria"/>
              </a:rPr>
              <a:t>as </a:t>
            </a:r>
            <a:r>
              <a:rPr sz="3200" spc="-20" dirty="0">
                <a:latin typeface="Cambria"/>
                <a:cs typeface="Cambria"/>
              </a:rPr>
              <a:t>to </a:t>
            </a:r>
            <a:r>
              <a:rPr sz="3200" spc="-10" dirty="0">
                <a:latin typeface="Cambria"/>
                <a:cs typeface="Cambria"/>
              </a:rPr>
              <a:t>direct activities  </a:t>
            </a:r>
            <a:r>
              <a:rPr sz="3200" spc="-30" dirty="0">
                <a:latin typeface="Cambria"/>
                <a:cs typeface="Cambria"/>
              </a:rPr>
              <a:t>toward </a:t>
            </a:r>
            <a:r>
              <a:rPr sz="3200" dirty="0">
                <a:latin typeface="Cambria"/>
                <a:cs typeface="Cambria"/>
              </a:rPr>
              <a:t>common </a:t>
            </a:r>
            <a:r>
              <a:rPr sz="3200" spc="-5" dirty="0">
                <a:latin typeface="Cambria"/>
                <a:cs typeface="Cambria"/>
              </a:rPr>
              <a:t>goals and</a:t>
            </a:r>
            <a:r>
              <a:rPr sz="3200" spc="-40" dirty="0">
                <a:latin typeface="Cambria"/>
                <a:cs typeface="Cambria"/>
              </a:rPr>
              <a:t> </a:t>
            </a:r>
            <a:r>
              <a:rPr sz="3200" spc="-10" dirty="0">
                <a:latin typeface="Cambria"/>
                <a:cs typeface="Cambria"/>
              </a:rPr>
              <a:t>objectives.</a:t>
            </a:r>
            <a:endParaRPr sz="3200">
              <a:latin typeface="Cambria"/>
              <a:cs typeface="Cambria"/>
            </a:endParaRPr>
          </a:p>
          <a:p>
            <a:pPr>
              <a:lnSpc>
                <a:spcPct val="100000"/>
              </a:lnSpc>
              <a:spcBef>
                <a:spcPts val="40"/>
              </a:spcBef>
            </a:pPr>
            <a:endParaRPr sz="4650">
              <a:latin typeface="Times New Roman"/>
              <a:cs typeface="Times New Roman"/>
            </a:endParaRPr>
          </a:p>
          <a:p>
            <a:pPr marL="714375">
              <a:lnSpc>
                <a:spcPct val="100000"/>
              </a:lnSpc>
            </a:pPr>
            <a:r>
              <a:rPr sz="3200" b="1" dirty="0">
                <a:solidFill>
                  <a:srgbClr val="006FC0"/>
                </a:solidFill>
                <a:latin typeface="Comic Sans MS"/>
                <a:cs typeface="Comic Sans MS"/>
              </a:rPr>
              <a:t>What </a:t>
            </a:r>
            <a:r>
              <a:rPr sz="3200" b="1" spc="-5" dirty="0">
                <a:solidFill>
                  <a:srgbClr val="006FC0"/>
                </a:solidFill>
                <a:latin typeface="Comic Sans MS"/>
                <a:cs typeface="Comic Sans MS"/>
              </a:rPr>
              <a:t>is School</a:t>
            </a:r>
            <a:r>
              <a:rPr sz="3200" b="1" spc="-30" dirty="0">
                <a:solidFill>
                  <a:srgbClr val="006FC0"/>
                </a:solidFill>
                <a:latin typeface="Comic Sans MS"/>
                <a:cs typeface="Comic Sans MS"/>
              </a:rPr>
              <a:t> </a:t>
            </a:r>
            <a:r>
              <a:rPr sz="3200" b="1" spc="-5" dirty="0">
                <a:solidFill>
                  <a:srgbClr val="006FC0"/>
                </a:solidFill>
                <a:latin typeface="Comic Sans MS"/>
                <a:cs typeface="Comic Sans MS"/>
              </a:rPr>
              <a:t>Administration?</a:t>
            </a:r>
            <a:endParaRPr sz="3200">
              <a:latin typeface="Comic Sans MS"/>
              <a:cs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03603" y="970788"/>
            <a:ext cx="6049010" cy="3657600"/>
          </a:xfrm>
          <a:custGeom>
            <a:avLst/>
            <a:gdLst/>
            <a:ahLst/>
            <a:cxnLst/>
            <a:rect l="l" t="t" r="r" b="b"/>
            <a:pathLst>
              <a:path w="6049009" h="3657600">
                <a:moveTo>
                  <a:pt x="4956937" y="0"/>
                </a:moveTo>
                <a:lnTo>
                  <a:pt x="5008372" y="457200"/>
                </a:lnTo>
                <a:lnTo>
                  <a:pt x="4759352" y="506862"/>
                </a:lnTo>
                <a:lnTo>
                  <a:pt x="4516269" y="559851"/>
                </a:lnTo>
                <a:lnTo>
                  <a:pt x="4279123" y="616166"/>
                </a:lnTo>
                <a:lnTo>
                  <a:pt x="4105160" y="660585"/>
                </a:lnTo>
                <a:lnTo>
                  <a:pt x="3934536" y="706875"/>
                </a:lnTo>
                <a:lnTo>
                  <a:pt x="3767252" y="755036"/>
                </a:lnTo>
                <a:lnTo>
                  <a:pt x="3603307" y="805067"/>
                </a:lnTo>
                <a:lnTo>
                  <a:pt x="3442701" y="856970"/>
                </a:lnTo>
                <a:lnTo>
                  <a:pt x="3285435" y="910743"/>
                </a:lnTo>
                <a:lnTo>
                  <a:pt x="3131508" y="966387"/>
                </a:lnTo>
                <a:lnTo>
                  <a:pt x="3030745" y="1004522"/>
                </a:lnTo>
                <a:lnTo>
                  <a:pt x="2931467" y="1043489"/>
                </a:lnTo>
                <a:lnTo>
                  <a:pt x="2833672" y="1083288"/>
                </a:lnTo>
                <a:lnTo>
                  <a:pt x="2737362" y="1123918"/>
                </a:lnTo>
                <a:lnTo>
                  <a:pt x="2642536" y="1165379"/>
                </a:lnTo>
                <a:lnTo>
                  <a:pt x="2549194" y="1207672"/>
                </a:lnTo>
                <a:lnTo>
                  <a:pt x="2457336" y="1250796"/>
                </a:lnTo>
                <a:lnTo>
                  <a:pt x="2366963" y="1294752"/>
                </a:lnTo>
                <a:lnTo>
                  <a:pt x="2278073" y="1339540"/>
                </a:lnTo>
                <a:lnTo>
                  <a:pt x="2190668" y="1385159"/>
                </a:lnTo>
                <a:lnTo>
                  <a:pt x="2104747" y="1431609"/>
                </a:lnTo>
                <a:lnTo>
                  <a:pt x="2020310" y="1478891"/>
                </a:lnTo>
                <a:lnTo>
                  <a:pt x="1978648" y="1502844"/>
                </a:lnTo>
                <a:lnTo>
                  <a:pt x="1937357" y="1527004"/>
                </a:lnTo>
                <a:lnTo>
                  <a:pt x="1896437" y="1551373"/>
                </a:lnTo>
                <a:lnTo>
                  <a:pt x="1855888" y="1575949"/>
                </a:lnTo>
                <a:lnTo>
                  <a:pt x="1815711" y="1600733"/>
                </a:lnTo>
                <a:lnTo>
                  <a:pt x="1775904" y="1625725"/>
                </a:lnTo>
                <a:lnTo>
                  <a:pt x="1736468" y="1650925"/>
                </a:lnTo>
                <a:lnTo>
                  <a:pt x="1697403" y="1676333"/>
                </a:lnTo>
                <a:lnTo>
                  <a:pt x="1658710" y="1701949"/>
                </a:lnTo>
                <a:lnTo>
                  <a:pt x="1620387" y="1727773"/>
                </a:lnTo>
                <a:lnTo>
                  <a:pt x="1582435" y="1753804"/>
                </a:lnTo>
                <a:lnTo>
                  <a:pt x="1544855" y="1780044"/>
                </a:lnTo>
                <a:lnTo>
                  <a:pt x="1507645" y="1806491"/>
                </a:lnTo>
                <a:lnTo>
                  <a:pt x="1470807" y="1833146"/>
                </a:lnTo>
                <a:lnTo>
                  <a:pt x="1434339" y="1860009"/>
                </a:lnTo>
                <a:lnTo>
                  <a:pt x="1398243" y="1887080"/>
                </a:lnTo>
                <a:lnTo>
                  <a:pt x="1362517" y="1914359"/>
                </a:lnTo>
                <a:lnTo>
                  <a:pt x="1327163" y="1941845"/>
                </a:lnTo>
                <a:lnTo>
                  <a:pt x="1292179" y="1969540"/>
                </a:lnTo>
                <a:lnTo>
                  <a:pt x="1257567" y="1997442"/>
                </a:lnTo>
                <a:lnTo>
                  <a:pt x="1223326" y="2025552"/>
                </a:lnTo>
                <a:lnTo>
                  <a:pt x="1189455" y="2053870"/>
                </a:lnTo>
                <a:lnTo>
                  <a:pt x="1155956" y="2082396"/>
                </a:lnTo>
                <a:lnTo>
                  <a:pt x="1122828" y="2111130"/>
                </a:lnTo>
                <a:lnTo>
                  <a:pt x="1090071" y="2140072"/>
                </a:lnTo>
                <a:lnTo>
                  <a:pt x="1057684" y="2169222"/>
                </a:lnTo>
                <a:lnTo>
                  <a:pt x="1025669" y="2198579"/>
                </a:lnTo>
                <a:lnTo>
                  <a:pt x="994025" y="2228144"/>
                </a:lnTo>
                <a:lnTo>
                  <a:pt x="962752" y="2257918"/>
                </a:lnTo>
                <a:lnTo>
                  <a:pt x="931850" y="2287899"/>
                </a:lnTo>
                <a:lnTo>
                  <a:pt x="901319" y="2318088"/>
                </a:lnTo>
                <a:lnTo>
                  <a:pt x="871159" y="2348485"/>
                </a:lnTo>
                <a:lnTo>
                  <a:pt x="841370" y="2379089"/>
                </a:lnTo>
                <a:lnTo>
                  <a:pt x="811951" y="2409902"/>
                </a:lnTo>
                <a:lnTo>
                  <a:pt x="782904" y="2440922"/>
                </a:lnTo>
                <a:lnTo>
                  <a:pt x="754228" y="2472151"/>
                </a:lnTo>
                <a:lnTo>
                  <a:pt x="725924" y="2503587"/>
                </a:lnTo>
                <a:lnTo>
                  <a:pt x="697990" y="2535231"/>
                </a:lnTo>
                <a:lnTo>
                  <a:pt x="670427" y="2567083"/>
                </a:lnTo>
                <a:lnTo>
                  <a:pt x="643235" y="2599143"/>
                </a:lnTo>
                <a:lnTo>
                  <a:pt x="616414" y="2631411"/>
                </a:lnTo>
                <a:lnTo>
                  <a:pt x="589964" y="2663886"/>
                </a:lnTo>
                <a:lnTo>
                  <a:pt x="563885" y="2696570"/>
                </a:lnTo>
                <a:lnTo>
                  <a:pt x="538177" y="2729461"/>
                </a:lnTo>
                <a:lnTo>
                  <a:pt x="512840" y="2762560"/>
                </a:lnTo>
                <a:lnTo>
                  <a:pt x="487875" y="2795867"/>
                </a:lnTo>
                <a:lnTo>
                  <a:pt x="463280" y="2829382"/>
                </a:lnTo>
                <a:lnTo>
                  <a:pt x="439056" y="2863105"/>
                </a:lnTo>
                <a:lnTo>
                  <a:pt x="415203" y="2897036"/>
                </a:lnTo>
                <a:lnTo>
                  <a:pt x="391722" y="2931174"/>
                </a:lnTo>
                <a:lnTo>
                  <a:pt x="368611" y="2965521"/>
                </a:lnTo>
                <a:lnTo>
                  <a:pt x="345871" y="3000075"/>
                </a:lnTo>
                <a:lnTo>
                  <a:pt x="323502" y="3034837"/>
                </a:lnTo>
                <a:lnTo>
                  <a:pt x="301505" y="3069807"/>
                </a:lnTo>
                <a:lnTo>
                  <a:pt x="279878" y="3104985"/>
                </a:lnTo>
                <a:lnTo>
                  <a:pt x="258622" y="3140371"/>
                </a:lnTo>
                <a:lnTo>
                  <a:pt x="237738" y="3175965"/>
                </a:lnTo>
                <a:lnTo>
                  <a:pt x="217224" y="3211766"/>
                </a:lnTo>
                <a:lnTo>
                  <a:pt x="197082" y="3247776"/>
                </a:lnTo>
                <a:lnTo>
                  <a:pt x="177310" y="3283993"/>
                </a:lnTo>
                <a:lnTo>
                  <a:pt x="157909" y="3320418"/>
                </a:lnTo>
                <a:lnTo>
                  <a:pt x="138880" y="3357051"/>
                </a:lnTo>
                <a:lnTo>
                  <a:pt x="120221" y="3393892"/>
                </a:lnTo>
                <a:lnTo>
                  <a:pt x="101934" y="3430941"/>
                </a:lnTo>
                <a:lnTo>
                  <a:pt x="84017" y="3468198"/>
                </a:lnTo>
                <a:lnTo>
                  <a:pt x="66472" y="3505662"/>
                </a:lnTo>
                <a:lnTo>
                  <a:pt x="49297" y="3543335"/>
                </a:lnTo>
                <a:lnTo>
                  <a:pt x="32494" y="3581215"/>
                </a:lnTo>
                <a:lnTo>
                  <a:pt x="16061" y="3619303"/>
                </a:lnTo>
                <a:lnTo>
                  <a:pt x="0" y="3657600"/>
                </a:lnTo>
                <a:lnTo>
                  <a:pt x="26001" y="3623855"/>
                </a:lnTo>
                <a:lnTo>
                  <a:pt x="52308" y="3590356"/>
                </a:lnTo>
                <a:lnTo>
                  <a:pt x="78920" y="3557102"/>
                </a:lnTo>
                <a:lnTo>
                  <a:pt x="105837" y="3524092"/>
                </a:lnTo>
                <a:lnTo>
                  <a:pt x="133058" y="3491328"/>
                </a:lnTo>
                <a:lnTo>
                  <a:pt x="160585" y="3458808"/>
                </a:lnTo>
                <a:lnTo>
                  <a:pt x="188416" y="3426534"/>
                </a:lnTo>
                <a:lnTo>
                  <a:pt x="216552" y="3394504"/>
                </a:lnTo>
                <a:lnTo>
                  <a:pt x="244994" y="3362719"/>
                </a:lnTo>
                <a:lnTo>
                  <a:pt x="273740" y="3331179"/>
                </a:lnTo>
                <a:lnTo>
                  <a:pt x="302791" y="3299884"/>
                </a:lnTo>
                <a:lnTo>
                  <a:pt x="332147" y="3268834"/>
                </a:lnTo>
                <a:lnTo>
                  <a:pt x="361808" y="3238029"/>
                </a:lnTo>
                <a:lnTo>
                  <a:pt x="391774" y="3207469"/>
                </a:lnTo>
                <a:lnTo>
                  <a:pt x="422045" y="3177154"/>
                </a:lnTo>
                <a:lnTo>
                  <a:pt x="452621" y="3147083"/>
                </a:lnTo>
                <a:lnTo>
                  <a:pt x="483502" y="3117258"/>
                </a:lnTo>
                <a:lnTo>
                  <a:pt x="514688" y="3087678"/>
                </a:lnTo>
                <a:lnTo>
                  <a:pt x="546178" y="3058342"/>
                </a:lnTo>
                <a:lnTo>
                  <a:pt x="577974" y="3029251"/>
                </a:lnTo>
                <a:lnTo>
                  <a:pt x="610074" y="3000406"/>
                </a:lnTo>
                <a:lnTo>
                  <a:pt x="642480" y="2971805"/>
                </a:lnTo>
                <a:lnTo>
                  <a:pt x="675190" y="2943449"/>
                </a:lnTo>
                <a:lnTo>
                  <a:pt x="708206" y="2915338"/>
                </a:lnTo>
                <a:lnTo>
                  <a:pt x="741526" y="2887472"/>
                </a:lnTo>
                <a:lnTo>
                  <a:pt x="775151" y="2859851"/>
                </a:lnTo>
                <a:lnTo>
                  <a:pt x="809081" y="2832475"/>
                </a:lnTo>
                <a:lnTo>
                  <a:pt x="843316" y="2805344"/>
                </a:lnTo>
                <a:lnTo>
                  <a:pt x="877856" y="2778458"/>
                </a:lnTo>
                <a:lnTo>
                  <a:pt x="912701" y="2751816"/>
                </a:lnTo>
                <a:lnTo>
                  <a:pt x="947851" y="2725420"/>
                </a:lnTo>
                <a:lnTo>
                  <a:pt x="983306" y="2699269"/>
                </a:lnTo>
                <a:lnTo>
                  <a:pt x="1019066" y="2673362"/>
                </a:lnTo>
                <a:lnTo>
                  <a:pt x="1055130" y="2647700"/>
                </a:lnTo>
                <a:lnTo>
                  <a:pt x="1091500" y="2622284"/>
                </a:lnTo>
                <a:lnTo>
                  <a:pt x="1128174" y="2597112"/>
                </a:lnTo>
                <a:lnTo>
                  <a:pt x="1165154" y="2572185"/>
                </a:lnTo>
                <a:lnTo>
                  <a:pt x="1202438" y="2547503"/>
                </a:lnTo>
                <a:lnTo>
                  <a:pt x="1240027" y="2523066"/>
                </a:lnTo>
                <a:lnTo>
                  <a:pt x="1277922" y="2498874"/>
                </a:lnTo>
                <a:lnTo>
                  <a:pt x="1316121" y="2474927"/>
                </a:lnTo>
                <a:lnTo>
                  <a:pt x="1354625" y="2451225"/>
                </a:lnTo>
                <a:lnTo>
                  <a:pt x="1393434" y="2427767"/>
                </a:lnTo>
                <a:lnTo>
                  <a:pt x="1432548" y="2404555"/>
                </a:lnTo>
                <a:lnTo>
                  <a:pt x="1471967" y="2381588"/>
                </a:lnTo>
                <a:lnTo>
                  <a:pt x="1511691" y="2358865"/>
                </a:lnTo>
                <a:lnTo>
                  <a:pt x="1551720" y="2336388"/>
                </a:lnTo>
                <a:lnTo>
                  <a:pt x="1592053" y="2314155"/>
                </a:lnTo>
                <a:lnTo>
                  <a:pt x="1632692" y="2292167"/>
                </a:lnTo>
                <a:lnTo>
                  <a:pt x="1714884" y="2248927"/>
                </a:lnTo>
                <a:lnTo>
                  <a:pt x="1798296" y="2206666"/>
                </a:lnTo>
                <a:lnTo>
                  <a:pt x="1882928" y="2165384"/>
                </a:lnTo>
                <a:lnTo>
                  <a:pt x="1968779" y="2125083"/>
                </a:lnTo>
                <a:lnTo>
                  <a:pt x="2055850" y="2085761"/>
                </a:lnTo>
                <a:lnTo>
                  <a:pt x="2144141" y="2047419"/>
                </a:lnTo>
                <a:lnTo>
                  <a:pt x="2233651" y="2010056"/>
                </a:lnTo>
                <a:lnTo>
                  <a:pt x="2324382" y="1973674"/>
                </a:lnTo>
                <a:lnTo>
                  <a:pt x="2416332" y="1938271"/>
                </a:lnTo>
                <a:lnTo>
                  <a:pt x="2509501" y="1903847"/>
                </a:lnTo>
                <a:lnTo>
                  <a:pt x="2603891" y="1870404"/>
                </a:lnTo>
                <a:lnTo>
                  <a:pt x="2699500" y="1837940"/>
                </a:lnTo>
                <a:lnTo>
                  <a:pt x="2796329" y="1806456"/>
                </a:lnTo>
                <a:lnTo>
                  <a:pt x="2894378" y="1775951"/>
                </a:lnTo>
                <a:lnTo>
                  <a:pt x="2993646" y="1746426"/>
                </a:lnTo>
                <a:lnTo>
                  <a:pt x="3144836" y="1703976"/>
                </a:lnTo>
                <a:lnTo>
                  <a:pt x="3298770" y="1663730"/>
                </a:lnTo>
                <a:lnTo>
                  <a:pt x="3455448" y="1625689"/>
                </a:lnTo>
                <a:lnTo>
                  <a:pt x="3614871" y="1589851"/>
                </a:lnTo>
                <a:lnTo>
                  <a:pt x="3777038" y="1556218"/>
                </a:lnTo>
                <a:lnTo>
                  <a:pt x="3941950" y="1524790"/>
                </a:lnTo>
                <a:lnTo>
                  <a:pt x="4109606" y="1495566"/>
                </a:lnTo>
                <a:lnTo>
                  <a:pt x="4280006" y="1468546"/>
                </a:lnTo>
                <a:lnTo>
                  <a:pt x="4511476" y="1435948"/>
                </a:lnTo>
                <a:lnTo>
                  <a:pt x="4747825" y="1407270"/>
                </a:lnTo>
                <a:lnTo>
                  <a:pt x="4989052" y="1382510"/>
                </a:lnTo>
                <a:lnTo>
                  <a:pt x="5111496" y="1371600"/>
                </a:lnTo>
                <a:lnTo>
                  <a:pt x="5532024" y="1371600"/>
                </a:lnTo>
                <a:lnTo>
                  <a:pt x="6048756" y="731520"/>
                </a:lnTo>
                <a:lnTo>
                  <a:pt x="4956937" y="0"/>
                </a:lnTo>
                <a:close/>
              </a:path>
              <a:path w="6049009" h="3657600">
                <a:moveTo>
                  <a:pt x="5532024" y="1371600"/>
                </a:moveTo>
                <a:lnTo>
                  <a:pt x="5111496" y="1371600"/>
                </a:lnTo>
                <a:lnTo>
                  <a:pt x="5162931" y="1828800"/>
                </a:lnTo>
                <a:lnTo>
                  <a:pt x="5532024" y="1371600"/>
                </a:lnTo>
                <a:close/>
              </a:path>
            </a:pathLst>
          </a:custGeom>
          <a:solidFill>
            <a:srgbClr val="E7F3F4"/>
          </a:solidFill>
        </p:spPr>
        <p:txBody>
          <a:bodyPr wrap="square" lIns="0" tIns="0" rIns="0" bIns="0" rtlCol="0"/>
          <a:lstStyle/>
          <a:p>
            <a:endParaRPr/>
          </a:p>
        </p:txBody>
      </p:sp>
      <p:sp>
        <p:nvSpPr>
          <p:cNvPr id="3" name="object 3"/>
          <p:cNvSpPr txBox="1"/>
          <p:nvPr/>
        </p:nvSpPr>
        <p:spPr>
          <a:xfrm>
            <a:off x="1959991" y="3506559"/>
            <a:ext cx="3010535" cy="1134110"/>
          </a:xfrm>
          <a:prstGeom prst="rect">
            <a:avLst/>
          </a:prstGeom>
        </p:spPr>
        <p:txBody>
          <a:bodyPr vert="horz" wrap="square" lIns="0" tIns="158750" rIns="0" bIns="0" rtlCol="0">
            <a:spAutoFit/>
          </a:bodyPr>
          <a:lstStyle/>
          <a:p>
            <a:pPr marL="12700">
              <a:lnSpc>
                <a:spcPct val="100000"/>
              </a:lnSpc>
              <a:spcBef>
                <a:spcPts val="1250"/>
              </a:spcBef>
            </a:pPr>
            <a:r>
              <a:rPr sz="2400" b="1" spc="-5" dirty="0">
                <a:latin typeface="Arial"/>
                <a:cs typeface="Arial"/>
              </a:rPr>
              <a:t>INPUTS</a:t>
            </a:r>
            <a:endParaRPr sz="2400">
              <a:latin typeface="Arial"/>
              <a:cs typeface="Arial"/>
            </a:endParaRPr>
          </a:p>
          <a:p>
            <a:pPr marL="12700" marR="5080">
              <a:lnSpc>
                <a:spcPts val="1839"/>
              </a:lnSpc>
              <a:spcBef>
                <a:spcPts val="1045"/>
              </a:spcBef>
            </a:pPr>
            <a:r>
              <a:rPr sz="1700" b="1" i="1" spc="-5" dirty="0">
                <a:latin typeface="Arial"/>
                <a:cs typeface="Arial"/>
              </a:rPr>
              <a:t>(Men, machine,materials,  </a:t>
            </a:r>
            <a:r>
              <a:rPr sz="1700" b="1" i="1" dirty="0">
                <a:latin typeface="Arial"/>
                <a:cs typeface="Arial"/>
              </a:rPr>
              <a:t>means, money and</a:t>
            </a:r>
            <a:r>
              <a:rPr sz="1700" b="1" i="1" spc="-45" dirty="0">
                <a:latin typeface="Arial"/>
                <a:cs typeface="Arial"/>
              </a:rPr>
              <a:t> </a:t>
            </a:r>
            <a:r>
              <a:rPr sz="1700" b="1" i="1" dirty="0">
                <a:latin typeface="Arial"/>
                <a:cs typeface="Arial"/>
              </a:rPr>
              <a:t>methods)</a:t>
            </a:r>
            <a:endParaRPr sz="1700">
              <a:latin typeface="Arial"/>
              <a:cs typeface="Arial"/>
            </a:endParaRPr>
          </a:p>
        </p:txBody>
      </p:sp>
      <p:sp>
        <p:nvSpPr>
          <p:cNvPr id="4" name="object 4"/>
          <p:cNvSpPr/>
          <p:nvPr/>
        </p:nvSpPr>
        <p:spPr>
          <a:xfrm>
            <a:off x="2171700" y="3468623"/>
            <a:ext cx="210312" cy="17830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780282" y="2340101"/>
            <a:ext cx="334010" cy="276225"/>
          </a:xfrm>
          <a:custGeom>
            <a:avLst/>
            <a:gdLst/>
            <a:ahLst/>
            <a:cxnLst/>
            <a:rect l="l" t="t" r="r" b="b"/>
            <a:pathLst>
              <a:path w="334010" h="276225">
                <a:moveTo>
                  <a:pt x="166877" y="0"/>
                </a:moveTo>
                <a:lnTo>
                  <a:pt x="114117" y="7028"/>
                </a:lnTo>
                <a:lnTo>
                  <a:pt x="68305" y="26602"/>
                </a:lnTo>
                <a:lnTo>
                  <a:pt x="32186" y="56455"/>
                </a:lnTo>
                <a:lnTo>
                  <a:pt x="8503" y="94317"/>
                </a:lnTo>
                <a:lnTo>
                  <a:pt x="0" y="137922"/>
                </a:lnTo>
                <a:lnTo>
                  <a:pt x="8503" y="181526"/>
                </a:lnTo>
                <a:lnTo>
                  <a:pt x="32186" y="219388"/>
                </a:lnTo>
                <a:lnTo>
                  <a:pt x="68305" y="249241"/>
                </a:lnTo>
                <a:lnTo>
                  <a:pt x="114117" y="268815"/>
                </a:lnTo>
                <a:lnTo>
                  <a:pt x="166877" y="275844"/>
                </a:lnTo>
                <a:lnTo>
                  <a:pt x="219638" y="268815"/>
                </a:lnTo>
                <a:lnTo>
                  <a:pt x="265450" y="249241"/>
                </a:lnTo>
                <a:lnTo>
                  <a:pt x="301569" y="219388"/>
                </a:lnTo>
                <a:lnTo>
                  <a:pt x="325252" y="181526"/>
                </a:lnTo>
                <a:lnTo>
                  <a:pt x="333755" y="137922"/>
                </a:lnTo>
                <a:lnTo>
                  <a:pt x="325252" y="94317"/>
                </a:lnTo>
                <a:lnTo>
                  <a:pt x="301569" y="56455"/>
                </a:lnTo>
                <a:lnTo>
                  <a:pt x="265450" y="26602"/>
                </a:lnTo>
                <a:lnTo>
                  <a:pt x="219638" y="7028"/>
                </a:lnTo>
                <a:lnTo>
                  <a:pt x="166877" y="0"/>
                </a:lnTo>
                <a:close/>
              </a:path>
            </a:pathLst>
          </a:custGeom>
          <a:solidFill>
            <a:srgbClr val="333399"/>
          </a:solidFill>
        </p:spPr>
        <p:txBody>
          <a:bodyPr wrap="square" lIns="0" tIns="0" rIns="0" bIns="0" rtlCol="0"/>
          <a:lstStyle/>
          <a:p>
            <a:endParaRPr/>
          </a:p>
        </p:txBody>
      </p:sp>
      <p:sp>
        <p:nvSpPr>
          <p:cNvPr id="6" name="object 6"/>
          <p:cNvSpPr/>
          <p:nvPr/>
        </p:nvSpPr>
        <p:spPr>
          <a:xfrm>
            <a:off x="3780282" y="2340101"/>
            <a:ext cx="334010" cy="276225"/>
          </a:xfrm>
          <a:custGeom>
            <a:avLst/>
            <a:gdLst/>
            <a:ahLst/>
            <a:cxnLst/>
            <a:rect l="l" t="t" r="r" b="b"/>
            <a:pathLst>
              <a:path w="334010" h="276225">
                <a:moveTo>
                  <a:pt x="0" y="137922"/>
                </a:moveTo>
                <a:lnTo>
                  <a:pt x="8503" y="94317"/>
                </a:lnTo>
                <a:lnTo>
                  <a:pt x="32186" y="56455"/>
                </a:lnTo>
                <a:lnTo>
                  <a:pt x="68305" y="26602"/>
                </a:lnTo>
                <a:lnTo>
                  <a:pt x="114117" y="7028"/>
                </a:lnTo>
                <a:lnTo>
                  <a:pt x="166877" y="0"/>
                </a:lnTo>
                <a:lnTo>
                  <a:pt x="219638" y="7028"/>
                </a:lnTo>
                <a:lnTo>
                  <a:pt x="265450" y="26602"/>
                </a:lnTo>
                <a:lnTo>
                  <a:pt x="301569" y="56455"/>
                </a:lnTo>
                <a:lnTo>
                  <a:pt x="325252" y="94317"/>
                </a:lnTo>
                <a:lnTo>
                  <a:pt x="333755" y="137922"/>
                </a:lnTo>
                <a:lnTo>
                  <a:pt x="325252" y="181526"/>
                </a:lnTo>
                <a:lnTo>
                  <a:pt x="301569" y="219388"/>
                </a:lnTo>
                <a:lnTo>
                  <a:pt x="265450" y="249241"/>
                </a:lnTo>
                <a:lnTo>
                  <a:pt x="219638" y="268815"/>
                </a:lnTo>
                <a:lnTo>
                  <a:pt x="166877" y="275844"/>
                </a:lnTo>
                <a:lnTo>
                  <a:pt x="114117" y="268815"/>
                </a:lnTo>
                <a:lnTo>
                  <a:pt x="68305" y="249241"/>
                </a:lnTo>
                <a:lnTo>
                  <a:pt x="32186" y="219388"/>
                </a:lnTo>
                <a:lnTo>
                  <a:pt x="8503" y="181526"/>
                </a:lnTo>
                <a:lnTo>
                  <a:pt x="0" y="137922"/>
                </a:lnTo>
                <a:close/>
              </a:path>
            </a:pathLst>
          </a:custGeom>
          <a:ln w="25908">
            <a:solidFill>
              <a:srgbClr val="FFFFFF"/>
            </a:solidFill>
          </a:ln>
        </p:spPr>
        <p:txBody>
          <a:bodyPr wrap="square" lIns="0" tIns="0" rIns="0" bIns="0" rtlCol="0"/>
          <a:lstStyle/>
          <a:p>
            <a:endParaRPr/>
          </a:p>
        </p:txBody>
      </p:sp>
      <p:sp>
        <p:nvSpPr>
          <p:cNvPr id="7" name="object 7"/>
          <p:cNvSpPr txBox="1"/>
          <p:nvPr/>
        </p:nvSpPr>
        <p:spPr>
          <a:xfrm>
            <a:off x="3427221" y="2468117"/>
            <a:ext cx="1513840" cy="904240"/>
          </a:xfrm>
          <a:prstGeom prst="rect">
            <a:avLst/>
          </a:prstGeom>
        </p:spPr>
        <p:txBody>
          <a:bodyPr vert="horz" wrap="square" lIns="0" tIns="148590" rIns="0" bIns="0" rtlCol="0">
            <a:spAutoFit/>
          </a:bodyPr>
          <a:lstStyle/>
          <a:p>
            <a:pPr marL="12700">
              <a:lnSpc>
                <a:spcPct val="100000"/>
              </a:lnSpc>
              <a:spcBef>
                <a:spcPts val="1170"/>
              </a:spcBef>
            </a:pPr>
            <a:r>
              <a:rPr sz="2400" b="1" spc="-5" dirty="0">
                <a:latin typeface="Arial"/>
                <a:cs typeface="Arial"/>
              </a:rPr>
              <a:t>P</a:t>
            </a:r>
            <a:r>
              <a:rPr sz="2400" b="1" spc="-15" dirty="0">
                <a:latin typeface="Arial"/>
                <a:cs typeface="Arial"/>
              </a:rPr>
              <a:t>R</a:t>
            </a:r>
            <a:r>
              <a:rPr sz="2400" b="1" spc="-5" dirty="0">
                <a:latin typeface="Arial"/>
                <a:cs typeface="Arial"/>
              </a:rPr>
              <a:t>OCE</a:t>
            </a:r>
            <a:r>
              <a:rPr sz="2400" b="1" spc="-15" dirty="0">
                <a:latin typeface="Arial"/>
                <a:cs typeface="Arial"/>
              </a:rPr>
              <a:t>S</a:t>
            </a:r>
            <a:r>
              <a:rPr sz="2400" b="1" dirty="0">
                <a:latin typeface="Arial"/>
                <a:cs typeface="Arial"/>
              </a:rPr>
              <a:t>S</a:t>
            </a:r>
            <a:endParaRPr sz="2400" dirty="0">
              <a:latin typeface="Arial"/>
              <a:cs typeface="Arial"/>
            </a:endParaRPr>
          </a:p>
          <a:p>
            <a:pPr marL="12700">
              <a:lnSpc>
                <a:spcPct val="100000"/>
              </a:lnSpc>
              <a:spcBef>
                <a:spcPts val="805"/>
              </a:spcBef>
            </a:pPr>
            <a:r>
              <a:rPr sz="1800" b="1" i="1" dirty="0">
                <a:latin typeface="Arial"/>
                <a:cs typeface="Arial"/>
              </a:rPr>
              <a:t>(Functions)</a:t>
            </a:r>
            <a:endParaRPr sz="1800" dirty="0">
              <a:latin typeface="Arial"/>
              <a:cs typeface="Arial"/>
            </a:endParaRPr>
          </a:p>
        </p:txBody>
      </p:sp>
      <p:sp>
        <p:nvSpPr>
          <p:cNvPr id="8" name="object 8"/>
          <p:cNvSpPr/>
          <p:nvPr/>
        </p:nvSpPr>
        <p:spPr>
          <a:xfrm>
            <a:off x="6762750" y="1555241"/>
            <a:ext cx="460375" cy="381000"/>
          </a:xfrm>
          <a:custGeom>
            <a:avLst/>
            <a:gdLst/>
            <a:ahLst/>
            <a:cxnLst/>
            <a:rect l="l" t="t" r="r" b="b"/>
            <a:pathLst>
              <a:path w="460375" h="381000">
                <a:moveTo>
                  <a:pt x="230124" y="0"/>
                </a:moveTo>
                <a:lnTo>
                  <a:pt x="177348" y="5034"/>
                </a:lnTo>
                <a:lnTo>
                  <a:pt x="128906" y="19372"/>
                </a:lnTo>
                <a:lnTo>
                  <a:pt x="86179" y="41867"/>
                </a:lnTo>
                <a:lnTo>
                  <a:pt x="50545" y="71374"/>
                </a:lnTo>
                <a:lnTo>
                  <a:pt x="23384" y="106746"/>
                </a:lnTo>
                <a:lnTo>
                  <a:pt x="6076" y="146837"/>
                </a:lnTo>
                <a:lnTo>
                  <a:pt x="0" y="190500"/>
                </a:lnTo>
                <a:lnTo>
                  <a:pt x="6076" y="234162"/>
                </a:lnTo>
                <a:lnTo>
                  <a:pt x="23384" y="274253"/>
                </a:lnTo>
                <a:lnTo>
                  <a:pt x="50545" y="309625"/>
                </a:lnTo>
                <a:lnTo>
                  <a:pt x="86179" y="339132"/>
                </a:lnTo>
                <a:lnTo>
                  <a:pt x="128906" y="361627"/>
                </a:lnTo>
                <a:lnTo>
                  <a:pt x="177348" y="375965"/>
                </a:lnTo>
                <a:lnTo>
                  <a:pt x="230124" y="381000"/>
                </a:lnTo>
                <a:lnTo>
                  <a:pt x="282899" y="375965"/>
                </a:lnTo>
                <a:lnTo>
                  <a:pt x="331341" y="361627"/>
                </a:lnTo>
                <a:lnTo>
                  <a:pt x="374068" y="339132"/>
                </a:lnTo>
                <a:lnTo>
                  <a:pt x="409702" y="309625"/>
                </a:lnTo>
                <a:lnTo>
                  <a:pt x="436863" y="274253"/>
                </a:lnTo>
                <a:lnTo>
                  <a:pt x="454171" y="234162"/>
                </a:lnTo>
                <a:lnTo>
                  <a:pt x="460248" y="190500"/>
                </a:lnTo>
                <a:lnTo>
                  <a:pt x="454171" y="146837"/>
                </a:lnTo>
                <a:lnTo>
                  <a:pt x="436863" y="106746"/>
                </a:lnTo>
                <a:lnTo>
                  <a:pt x="409702" y="71374"/>
                </a:lnTo>
                <a:lnTo>
                  <a:pt x="374068" y="41867"/>
                </a:lnTo>
                <a:lnTo>
                  <a:pt x="331341" y="19372"/>
                </a:lnTo>
                <a:lnTo>
                  <a:pt x="282899" y="5034"/>
                </a:lnTo>
                <a:lnTo>
                  <a:pt x="230124" y="0"/>
                </a:lnTo>
                <a:close/>
              </a:path>
            </a:pathLst>
          </a:custGeom>
          <a:solidFill>
            <a:srgbClr val="333399"/>
          </a:solidFill>
        </p:spPr>
        <p:txBody>
          <a:bodyPr wrap="square" lIns="0" tIns="0" rIns="0" bIns="0" rtlCol="0"/>
          <a:lstStyle/>
          <a:p>
            <a:endParaRPr/>
          </a:p>
        </p:txBody>
      </p:sp>
      <p:sp>
        <p:nvSpPr>
          <p:cNvPr id="9" name="object 9"/>
          <p:cNvSpPr/>
          <p:nvPr/>
        </p:nvSpPr>
        <p:spPr>
          <a:xfrm>
            <a:off x="6762750" y="1555241"/>
            <a:ext cx="460375" cy="381000"/>
          </a:xfrm>
          <a:custGeom>
            <a:avLst/>
            <a:gdLst/>
            <a:ahLst/>
            <a:cxnLst/>
            <a:rect l="l" t="t" r="r" b="b"/>
            <a:pathLst>
              <a:path w="460375" h="381000">
                <a:moveTo>
                  <a:pt x="0" y="190500"/>
                </a:moveTo>
                <a:lnTo>
                  <a:pt x="6076" y="146837"/>
                </a:lnTo>
                <a:lnTo>
                  <a:pt x="23384" y="106746"/>
                </a:lnTo>
                <a:lnTo>
                  <a:pt x="50545" y="71374"/>
                </a:lnTo>
                <a:lnTo>
                  <a:pt x="86179" y="41867"/>
                </a:lnTo>
                <a:lnTo>
                  <a:pt x="128906" y="19372"/>
                </a:lnTo>
                <a:lnTo>
                  <a:pt x="177348" y="5034"/>
                </a:lnTo>
                <a:lnTo>
                  <a:pt x="230124" y="0"/>
                </a:lnTo>
                <a:lnTo>
                  <a:pt x="282899" y="5034"/>
                </a:lnTo>
                <a:lnTo>
                  <a:pt x="331341" y="19372"/>
                </a:lnTo>
                <a:lnTo>
                  <a:pt x="374068" y="41867"/>
                </a:lnTo>
                <a:lnTo>
                  <a:pt x="409702" y="71374"/>
                </a:lnTo>
                <a:lnTo>
                  <a:pt x="436863" y="106746"/>
                </a:lnTo>
                <a:lnTo>
                  <a:pt x="454171" y="146837"/>
                </a:lnTo>
                <a:lnTo>
                  <a:pt x="460248" y="190500"/>
                </a:lnTo>
                <a:lnTo>
                  <a:pt x="454171" y="234162"/>
                </a:lnTo>
                <a:lnTo>
                  <a:pt x="436863" y="274253"/>
                </a:lnTo>
                <a:lnTo>
                  <a:pt x="409702" y="309625"/>
                </a:lnTo>
                <a:lnTo>
                  <a:pt x="374068" y="339132"/>
                </a:lnTo>
                <a:lnTo>
                  <a:pt x="331341" y="361627"/>
                </a:lnTo>
                <a:lnTo>
                  <a:pt x="282899" y="375965"/>
                </a:lnTo>
                <a:lnTo>
                  <a:pt x="230124" y="381000"/>
                </a:lnTo>
                <a:lnTo>
                  <a:pt x="177348" y="375965"/>
                </a:lnTo>
                <a:lnTo>
                  <a:pt x="128906" y="361627"/>
                </a:lnTo>
                <a:lnTo>
                  <a:pt x="86179" y="339132"/>
                </a:lnTo>
                <a:lnTo>
                  <a:pt x="50545" y="309625"/>
                </a:lnTo>
                <a:lnTo>
                  <a:pt x="23384" y="274253"/>
                </a:lnTo>
                <a:lnTo>
                  <a:pt x="6076" y="234162"/>
                </a:lnTo>
                <a:lnTo>
                  <a:pt x="0" y="190500"/>
                </a:lnTo>
                <a:close/>
              </a:path>
            </a:pathLst>
          </a:custGeom>
          <a:ln w="25908">
            <a:solidFill>
              <a:srgbClr val="FFFFFF"/>
            </a:solidFill>
          </a:ln>
        </p:spPr>
        <p:txBody>
          <a:bodyPr wrap="square" lIns="0" tIns="0" rIns="0" bIns="0" rtlCol="0"/>
          <a:lstStyle/>
          <a:p>
            <a:endParaRPr/>
          </a:p>
        </p:txBody>
      </p:sp>
      <p:sp>
        <p:nvSpPr>
          <p:cNvPr id="10" name="object 10"/>
          <p:cNvSpPr txBox="1">
            <a:spLocks noGrp="1"/>
          </p:cNvSpPr>
          <p:nvPr>
            <p:ph type="title"/>
          </p:nvPr>
        </p:nvSpPr>
        <p:spPr>
          <a:xfrm>
            <a:off x="6523990" y="1997202"/>
            <a:ext cx="148018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000000"/>
                </a:solidFill>
              </a:rPr>
              <a:t>OUT</a:t>
            </a:r>
            <a:r>
              <a:rPr sz="2400" spc="-15" dirty="0">
                <a:solidFill>
                  <a:srgbClr val="000000"/>
                </a:solidFill>
              </a:rPr>
              <a:t>P</a:t>
            </a:r>
            <a:r>
              <a:rPr sz="2400" spc="-5" dirty="0">
                <a:solidFill>
                  <a:srgbClr val="000000"/>
                </a:solidFill>
              </a:rPr>
              <a:t>U</a:t>
            </a:r>
            <a:r>
              <a:rPr sz="2400" spc="-15" dirty="0">
                <a:solidFill>
                  <a:srgbClr val="000000"/>
                </a:solidFill>
              </a:rPr>
              <a:t>T</a:t>
            </a:r>
            <a:r>
              <a:rPr sz="2400" spc="-5" dirty="0">
                <a:solidFill>
                  <a:srgbClr val="000000"/>
                </a:solidFill>
              </a:rPr>
              <a:t>S</a:t>
            </a:r>
            <a:endParaRPr sz="2400"/>
          </a:p>
        </p:txBody>
      </p:sp>
      <p:sp>
        <p:nvSpPr>
          <p:cNvPr id="11" name="object 11"/>
          <p:cNvSpPr txBox="1"/>
          <p:nvPr/>
        </p:nvSpPr>
        <p:spPr>
          <a:xfrm>
            <a:off x="6523990" y="2464765"/>
            <a:ext cx="1219200" cy="547370"/>
          </a:xfrm>
          <a:prstGeom prst="rect">
            <a:avLst/>
          </a:prstGeom>
        </p:spPr>
        <p:txBody>
          <a:bodyPr vert="horz" wrap="square" lIns="0" tIns="12700" rIns="0" bIns="0" rtlCol="0">
            <a:spAutoFit/>
          </a:bodyPr>
          <a:lstStyle/>
          <a:p>
            <a:pPr marL="12700">
              <a:lnSpc>
                <a:spcPts val="2055"/>
              </a:lnSpc>
              <a:spcBef>
                <a:spcPts val="100"/>
              </a:spcBef>
            </a:pPr>
            <a:r>
              <a:rPr sz="1800" b="1" i="1" spc="-5" dirty="0">
                <a:latin typeface="Arial"/>
                <a:cs typeface="Arial"/>
              </a:rPr>
              <a:t>(Results</a:t>
            </a:r>
            <a:r>
              <a:rPr sz="1800" b="1" i="1" spc="-75" dirty="0">
                <a:latin typeface="Arial"/>
                <a:cs typeface="Arial"/>
              </a:rPr>
              <a:t> </a:t>
            </a:r>
            <a:r>
              <a:rPr sz="1800" b="1" i="1" dirty="0">
                <a:latin typeface="Arial"/>
                <a:cs typeface="Arial"/>
              </a:rPr>
              <a:t>or</a:t>
            </a:r>
            <a:endParaRPr sz="1800">
              <a:latin typeface="Arial"/>
              <a:cs typeface="Arial"/>
            </a:endParaRPr>
          </a:p>
          <a:p>
            <a:pPr marL="12700">
              <a:lnSpc>
                <a:spcPts val="2055"/>
              </a:lnSpc>
            </a:pPr>
            <a:r>
              <a:rPr sz="1800" b="1" i="1" spc="-5" dirty="0">
                <a:latin typeface="Arial"/>
                <a:cs typeface="Arial"/>
              </a:rPr>
              <a:t>outcomes)</a:t>
            </a:r>
            <a:endParaRPr sz="1800">
              <a:latin typeface="Arial"/>
              <a:cs typeface="Arial"/>
            </a:endParaRPr>
          </a:p>
        </p:txBody>
      </p:sp>
      <p:sp>
        <p:nvSpPr>
          <p:cNvPr id="12" name="object 12"/>
          <p:cNvSpPr/>
          <p:nvPr/>
        </p:nvSpPr>
        <p:spPr>
          <a:xfrm>
            <a:off x="7456931" y="1543811"/>
            <a:ext cx="1350264" cy="405384"/>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7479030" y="1570608"/>
            <a:ext cx="1284605" cy="338455"/>
          </a:xfrm>
          <a:custGeom>
            <a:avLst/>
            <a:gdLst/>
            <a:ahLst/>
            <a:cxnLst/>
            <a:rect l="l" t="t" r="r" b="b"/>
            <a:pathLst>
              <a:path w="1284604" h="338455">
                <a:moveTo>
                  <a:pt x="885698" y="5587"/>
                </a:moveTo>
                <a:lnTo>
                  <a:pt x="815721" y="5587"/>
                </a:lnTo>
                <a:lnTo>
                  <a:pt x="688340" y="332866"/>
                </a:lnTo>
                <a:lnTo>
                  <a:pt x="758444" y="332866"/>
                </a:lnTo>
                <a:lnTo>
                  <a:pt x="785368" y="258571"/>
                </a:lnTo>
                <a:lnTo>
                  <a:pt x="986911" y="258571"/>
                </a:lnTo>
                <a:lnTo>
                  <a:pt x="964808" y="203326"/>
                </a:lnTo>
                <a:lnTo>
                  <a:pt x="805688" y="203326"/>
                </a:lnTo>
                <a:lnTo>
                  <a:pt x="849884" y="81914"/>
                </a:lnTo>
                <a:lnTo>
                  <a:pt x="916234" y="81914"/>
                </a:lnTo>
                <a:lnTo>
                  <a:pt x="885698" y="5587"/>
                </a:lnTo>
                <a:close/>
              </a:path>
              <a:path w="1284604" h="338455">
                <a:moveTo>
                  <a:pt x="986911" y="258571"/>
                </a:moveTo>
                <a:lnTo>
                  <a:pt x="916177" y="258571"/>
                </a:lnTo>
                <a:lnTo>
                  <a:pt x="944752" y="332866"/>
                </a:lnTo>
                <a:lnTo>
                  <a:pt x="1016635" y="332866"/>
                </a:lnTo>
                <a:lnTo>
                  <a:pt x="986911" y="258571"/>
                </a:lnTo>
                <a:close/>
              </a:path>
              <a:path w="1284604" h="338455">
                <a:moveTo>
                  <a:pt x="916234" y="81914"/>
                </a:moveTo>
                <a:lnTo>
                  <a:pt x="849884" y="81914"/>
                </a:lnTo>
                <a:lnTo>
                  <a:pt x="894969" y="203326"/>
                </a:lnTo>
                <a:lnTo>
                  <a:pt x="964808" y="203326"/>
                </a:lnTo>
                <a:lnTo>
                  <a:pt x="916234" y="81914"/>
                </a:lnTo>
                <a:close/>
              </a:path>
              <a:path w="1284604" h="338455">
                <a:moveTo>
                  <a:pt x="511301" y="0"/>
                </a:moveTo>
                <a:lnTo>
                  <a:pt x="456670" y="7286"/>
                </a:lnTo>
                <a:lnTo>
                  <a:pt x="418719" y="25114"/>
                </a:lnTo>
                <a:lnTo>
                  <a:pt x="389334" y="52655"/>
                </a:lnTo>
                <a:lnTo>
                  <a:pt x="368046" y="87249"/>
                </a:lnTo>
                <a:lnTo>
                  <a:pt x="356790" y="125269"/>
                </a:lnTo>
                <a:lnTo>
                  <a:pt x="353060" y="171195"/>
                </a:lnTo>
                <a:lnTo>
                  <a:pt x="355750" y="208206"/>
                </a:lnTo>
                <a:lnTo>
                  <a:pt x="377277" y="269511"/>
                </a:lnTo>
                <a:lnTo>
                  <a:pt x="419572" y="313380"/>
                </a:lnTo>
                <a:lnTo>
                  <a:pt x="477587" y="335668"/>
                </a:lnTo>
                <a:lnTo>
                  <a:pt x="512191" y="338454"/>
                </a:lnTo>
                <a:lnTo>
                  <a:pt x="546459" y="335649"/>
                </a:lnTo>
                <a:lnTo>
                  <a:pt x="577072" y="327247"/>
                </a:lnTo>
                <a:lnTo>
                  <a:pt x="604041" y="313273"/>
                </a:lnTo>
                <a:lnTo>
                  <a:pt x="627379" y="293750"/>
                </a:lnTo>
                <a:lnTo>
                  <a:pt x="636477" y="281939"/>
                </a:lnTo>
                <a:lnTo>
                  <a:pt x="512064" y="281939"/>
                </a:lnTo>
                <a:lnTo>
                  <a:pt x="493131" y="280152"/>
                </a:lnTo>
                <a:lnTo>
                  <a:pt x="446786" y="253237"/>
                </a:lnTo>
                <a:lnTo>
                  <a:pt x="427577" y="217900"/>
                </a:lnTo>
                <a:lnTo>
                  <a:pt x="421171" y="169671"/>
                </a:lnTo>
                <a:lnTo>
                  <a:pt x="421184" y="168148"/>
                </a:lnTo>
                <a:lnTo>
                  <a:pt x="427402" y="119649"/>
                </a:lnTo>
                <a:lnTo>
                  <a:pt x="446150" y="84454"/>
                </a:lnTo>
                <a:lnTo>
                  <a:pt x="492585" y="58255"/>
                </a:lnTo>
                <a:lnTo>
                  <a:pt x="512064" y="56514"/>
                </a:lnTo>
                <a:lnTo>
                  <a:pt x="636126" y="56514"/>
                </a:lnTo>
                <a:lnTo>
                  <a:pt x="627126" y="44830"/>
                </a:lnTo>
                <a:lnTo>
                  <a:pt x="603599" y="25235"/>
                </a:lnTo>
                <a:lnTo>
                  <a:pt x="576452" y="11223"/>
                </a:lnTo>
                <a:lnTo>
                  <a:pt x="545687" y="2807"/>
                </a:lnTo>
                <a:lnTo>
                  <a:pt x="511301" y="0"/>
                </a:lnTo>
                <a:close/>
              </a:path>
              <a:path w="1284604" h="338455">
                <a:moveTo>
                  <a:pt x="636126" y="56514"/>
                </a:moveTo>
                <a:lnTo>
                  <a:pt x="512064" y="56514"/>
                </a:lnTo>
                <a:lnTo>
                  <a:pt x="531447" y="58233"/>
                </a:lnTo>
                <a:lnTo>
                  <a:pt x="548830" y="63404"/>
                </a:lnTo>
                <a:lnTo>
                  <a:pt x="588357" y="99800"/>
                </a:lnTo>
                <a:lnTo>
                  <a:pt x="600688" y="141761"/>
                </a:lnTo>
                <a:lnTo>
                  <a:pt x="602234" y="168148"/>
                </a:lnTo>
                <a:lnTo>
                  <a:pt x="600640" y="194841"/>
                </a:lnTo>
                <a:lnTo>
                  <a:pt x="587928" y="237513"/>
                </a:lnTo>
                <a:lnTo>
                  <a:pt x="547973" y="274859"/>
                </a:lnTo>
                <a:lnTo>
                  <a:pt x="512064" y="281939"/>
                </a:lnTo>
                <a:lnTo>
                  <a:pt x="636477" y="281939"/>
                </a:lnTo>
                <a:lnTo>
                  <a:pt x="646289" y="269202"/>
                </a:lnTo>
                <a:lnTo>
                  <a:pt x="659780" y="240331"/>
                </a:lnTo>
                <a:lnTo>
                  <a:pt x="667867" y="207150"/>
                </a:lnTo>
                <a:lnTo>
                  <a:pt x="670450" y="171195"/>
                </a:lnTo>
                <a:lnTo>
                  <a:pt x="670450" y="168148"/>
                </a:lnTo>
                <a:lnTo>
                  <a:pt x="667845" y="131931"/>
                </a:lnTo>
                <a:lnTo>
                  <a:pt x="659701" y="98536"/>
                </a:lnTo>
                <a:lnTo>
                  <a:pt x="646128" y="69498"/>
                </a:lnTo>
                <a:lnTo>
                  <a:pt x="636126" y="56514"/>
                </a:lnTo>
                <a:close/>
              </a:path>
              <a:path w="1284604" h="338455">
                <a:moveTo>
                  <a:pt x="1120140" y="8254"/>
                </a:moveTo>
                <a:lnTo>
                  <a:pt x="1054100" y="8254"/>
                </a:lnTo>
                <a:lnTo>
                  <a:pt x="1054100" y="332866"/>
                </a:lnTo>
                <a:lnTo>
                  <a:pt x="1284477" y="332866"/>
                </a:lnTo>
                <a:lnTo>
                  <a:pt x="1284477" y="277749"/>
                </a:lnTo>
                <a:lnTo>
                  <a:pt x="1120140" y="277749"/>
                </a:lnTo>
                <a:lnTo>
                  <a:pt x="1120140" y="8254"/>
                </a:lnTo>
                <a:close/>
              </a:path>
              <a:path w="1284604" h="338455">
                <a:moveTo>
                  <a:pt x="162560" y="0"/>
                </a:moveTo>
                <a:lnTo>
                  <a:pt x="119475" y="4079"/>
                </a:lnTo>
                <a:lnTo>
                  <a:pt x="64771" y="28066"/>
                </a:lnTo>
                <a:lnTo>
                  <a:pt x="33391" y="58547"/>
                </a:lnTo>
                <a:lnTo>
                  <a:pt x="12055" y="97817"/>
                </a:lnTo>
                <a:lnTo>
                  <a:pt x="1335" y="143259"/>
                </a:lnTo>
                <a:lnTo>
                  <a:pt x="0" y="168148"/>
                </a:lnTo>
                <a:lnTo>
                  <a:pt x="1192" y="191244"/>
                </a:lnTo>
                <a:lnTo>
                  <a:pt x="10769" y="234817"/>
                </a:lnTo>
                <a:lnTo>
                  <a:pt x="29968" y="274181"/>
                </a:lnTo>
                <a:lnTo>
                  <a:pt x="58646" y="304954"/>
                </a:lnTo>
                <a:lnTo>
                  <a:pt x="96464" y="326292"/>
                </a:lnTo>
                <a:lnTo>
                  <a:pt x="141231" y="337099"/>
                </a:lnTo>
                <a:lnTo>
                  <a:pt x="166116" y="338454"/>
                </a:lnTo>
                <a:lnTo>
                  <a:pt x="186239" y="337502"/>
                </a:lnTo>
                <a:lnTo>
                  <a:pt x="226105" y="329882"/>
                </a:lnTo>
                <a:lnTo>
                  <a:pt x="264421" y="315213"/>
                </a:lnTo>
                <a:lnTo>
                  <a:pt x="306070" y="287781"/>
                </a:lnTo>
                <a:lnTo>
                  <a:pt x="306070" y="281939"/>
                </a:lnTo>
                <a:lnTo>
                  <a:pt x="161798" y="281939"/>
                </a:lnTo>
                <a:lnTo>
                  <a:pt x="141843" y="280128"/>
                </a:lnTo>
                <a:lnTo>
                  <a:pt x="93979" y="252856"/>
                </a:lnTo>
                <a:lnTo>
                  <a:pt x="74549" y="216455"/>
                </a:lnTo>
                <a:lnTo>
                  <a:pt x="68072" y="165480"/>
                </a:lnTo>
                <a:lnTo>
                  <a:pt x="69667" y="140096"/>
                </a:lnTo>
                <a:lnTo>
                  <a:pt x="82430" y="99329"/>
                </a:lnTo>
                <a:lnTo>
                  <a:pt x="123602" y="63372"/>
                </a:lnTo>
                <a:lnTo>
                  <a:pt x="162560" y="56514"/>
                </a:lnTo>
                <a:lnTo>
                  <a:pt x="286100" y="56514"/>
                </a:lnTo>
                <a:lnTo>
                  <a:pt x="285861" y="56038"/>
                </a:lnTo>
                <a:lnTo>
                  <a:pt x="257683" y="25526"/>
                </a:lnTo>
                <a:lnTo>
                  <a:pt x="216789" y="6381"/>
                </a:lnTo>
                <a:lnTo>
                  <a:pt x="191353" y="1595"/>
                </a:lnTo>
                <a:lnTo>
                  <a:pt x="162560" y="0"/>
                </a:lnTo>
                <a:close/>
              </a:path>
              <a:path w="1284604" h="338455">
                <a:moveTo>
                  <a:pt x="306070" y="157352"/>
                </a:moveTo>
                <a:lnTo>
                  <a:pt x="163575" y="157352"/>
                </a:lnTo>
                <a:lnTo>
                  <a:pt x="163575" y="212598"/>
                </a:lnTo>
                <a:lnTo>
                  <a:pt x="239268" y="212598"/>
                </a:lnTo>
                <a:lnTo>
                  <a:pt x="239268" y="254126"/>
                </a:lnTo>
                <a:lnTo>
                  <a:pt x="203453" y="273812"/>
                </a:lnTo>
                <a:lnTo>
                  <a:pt x="161798" y="281939"/>
                </a:lnTo>
                <a:lnTo>
                  <a:pt x="306070" y="281939"/>
                </a:lnTo>
                <a:lnTo>
                  <a:pt x="306070" y="157352"/>
                </a:lnTo>
                <a:close/>
              </a:path>
              <a:path w="1284604" h="338455">
                <a:moveTo>
                  <a:pt x="286100" y="56514"/>
                </a:moveTo>
                <a:lnTo>
                  <a:pt x="162560" y="56514"/>
                </a:lnTo>
                <a:lnTo>
                  <a:pt x="176252" y="57376"/>
                </a:lnTo>
                <a:lnTo>
                  <a:pt x="188753" y="59975"/>
                </a:lnTo>
                <a:lnTo>
                  <a:pt x="226202" y="86947"/>
                </a:lnTo>
                <a:lnTo>
                  <a:pt x="236220" y="108457"/>
                </a:lnTo>
                <a:lnTo>
                  <a:pt x="301751" y="96265"/>
                </a:lnTo>
                <a:lnTo>
                  <a:pt x="295348" y="74926"/>
                </a:lnTo>
                <a:lnTo>
                  <a:pt x="286100" y="56514"/>
                </a:lnTo>
                <a:close/>
              </a:path>
            </a:pathLst>
          </a:custGeom>
          <a:solidFill>
            <a:srgbClr val="00AFEF"/>
          </a:solidFill>
        </p:spPr>
        <p:txBody>
          <a:bodyPr wrap="square" lIns="0" tIns="0" rIns="0" bIns="0" rtlCol="0"/>
          <a:lstStyle/>
          <a:p>
            <a:endParaRPr/>
          </a:p>
        </p:txBody>
      </p:sp>
      <p:sp>
        <p:nvSpPr>
          <p:cNvPr id="14" name="object 14"/>
          <p:cNvSpPr/>
          <p:nvPr/>
        </p:nvSpPr>
        <p:spPr>
          <a:xfrm>
            <a:off x="8284718" y="1652523"/>
            <a:ext cx="89535" cy="121920"/>
          </a:xfrm>
          <a:custGeom>
            <a:avLst/>
            <a:gdLst/>
            <a:ahLst/>
            <a:cxnLst/>
            <a:rect l="l" t="t" r="r" b="b"/>
            <a:pathLst>
              <a:path w="89534" h="121919">
                <a:moveTo>
                  <a:pt x="44196" y="0"/>
                </a:moveTo>
                <a:lnTo>
                  <a:pt x="0" y="121412"/>
                </a:lnTo>
                <a:lnTo>
                  <a:pt x="89280" y="121412"/>
                </a:lnTo>
                <a:lnTo>
                  <a:pt x="44196" y="0"/>
                </a:lnTo>
                <a:close/>
              </a:path>
            </a:pathLst>
          </a:custGeom>
          <a:ln w="12192">
            <a:solidFill>
              <a:srgbClr val="000000"/>
            </a:solidFill>
          </a:ln>
        </p:spPr>
        <p:txBody>
          <a:bodyPr wrap="square" lIns="0" tIns="0" rIns="0" bIns="0" rtlCol="0"/>
          <a:lstStyle/>
          <a:p>
            <a:endParaRPr/>
          </a:p>
        </p:txBody>
      </p:sp>
      <p:sp>
        <p:nvSpPr>
          <p:cNvPr id="15" name="object 15"/>
          <p:cNvSpPr/>
          <p:nvPr/>
        </p:nvSpPr>
        <p:spPr>
          <a:xfrm>
            <a:off x="7894066" y="1621027"/>
            <a:ext cx="193294" cy="237617"/>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8533130" y="1578863"/>
            <a:ext cx="230504" cy="325120"/>
          </a:xfrm>
          <a:custGeom>
            <a:avLst/>
            <a:gdLst/>
            <a:ahLst/>
            <a:cxnLst/>
            <a:rect l="l" t="t" r="r" b="b"/>
            <a:pathLst>
              <a:path w="230504" h="325119">
                <a:moveTo>
                  <a:pt x="0" y="0"/>
                </a:moveTo>
                <a:lnTo>
                  <a:pt x="66040" y="0"/>
                </a:lnTo>
                <a:lnTo>
                  <a:pt x="66040" y="269494"/>
                </a:lnTo>
                <a:lnTo>
                  <a:pt x="230377" y="269494"/>
                </a:lnTo>
                <a:lnTo>
                  <a:pt x="230377" y="324612"/>
                </a:lnTo>
                <a:lnTo>
                  <a:pt x="0" y="324612"/>
                </a:lnTo>
                <a:lnTo>
                  <a:pt x="0" y="0"/>
                </a:lnTo>
                <a:close/>
              </a:path>
            </a:pathLst>
          </a:custGeom>
          <a:ln w="12192">
            <a:solidFill>
              <a:srgbClr val="000000"/>
            </a:solidFill>
          </a:ln>
        </p:spPr>
        <p:txBody>
          <a:bodyPr wrap="square" lIns="0" tIns="0" rIns="0" bIns="0" rtlCol="0"/>
          <a:lstStyle/>
          <a:p>
            <a:endParaRPr/>
          </a:p>
        </p:txBody>
      </p:sp>
      <p:sp>
        <p:nvSpPr>
          <p:cNvPr id="17" name="object 17"/>
          <p:cNvSpPr/>
          <p:nvPr/>
        </p:nvSpPr>
        <p:spPr>
          <a:xfrm>
            <a:off x="8167369" y="1576197"/>
            <a:ext cx="328295" cy="327660"/>
          </a:xfrm>
          <a:custGeom>
            <a:avLst/>
            <a:gdLst/>
            <a:ahLst/>
            <a:cxnLst/>
            <a:rect l="l" t="t" r="r" b="b"/>
            <a:pathLst>
              <a:path w="328295" h="327660">
                <a:moveTo>
                  <a:pt x="127380" y="0"/>
                </a:moveTo>
                <a:lnTo>
                  <a:pt x="197357" y="0"/>
                </a:lnTo>
                <a:lnTo>
                  <a:pt x="328295" y="327278"/>
                </a:lnTo>
                <a:lnTo>
                  <a:pt x="256412" y="327278"/>
                </a:lnTo>
                <a:lnTo>
                  <a:pt x="227837" y="252983"/>
                </a:lnTo>
                <a:lnTo>
                  <a:pt x="97027" y="252983"/>
                </a:lnTo>
                <a:lnTo>
                  <a:pt x="70103" y="327278"/>
                </a:lnTo>
                <a:lnTo>
                  <a:pt x="0" y="327278"/>
                </a:lnTo>
                <a:lnTo>
                  <a:pt x="127380" y="0"/>
                </a:lnTo>
                <a:close/>
              </a:path>
            </a:pathLst>
          </a:custGeom>
          <a:ln w="12192">
            <a:solidFill>
              <a:srgbClr val="000000"/>
            </a:solidFill>
          </a:ln>
        </p:spPr>
        <p:txBody>
          <a:bodyPr wrap="square" lIns="0" tIns="0" rIns="0" bIns="0" rtlCol="0"/>
          <a:lstStyle/>
          <a:p>
            <a:endParaRPr/>
          </a:p>
        </p:txBody>
      </p:sp>
      <p:sp>
        <p:nvSpPr>
          <p:cNvPr id="18" name="object 18"/>
          <p:cNvSpPr/>
          <p:nvPr/>
        </p:nvSpPr>
        <p:spPr>
          <a:xfrm>
            <a:off x="7832090" y="1570608"/>
            <a:ext cx="317500" cy="338455"/>
          </a:xfrm>
          <a:custGeom>
            <a:avLst/>
            <a:gdLst/>
            <a:ahLst/>
            <a:cxnLst/>
            <a:rect l="l" t="t" r="r" b="b"/>
            <a:pathLst>
              <a:path w="317500" h="338455">
                <a:moveTo>
                  <a:pt x="158241" y="0"/>
                </a:moveTo>
                <a:lnTo>
                  <a:pt x="223392" y="11223"/>
                </a:lnTo>
                <a:lnTo>
                  <a:pt x="274065" y="44830"/>
                </a:lnTo>
                <a:lnTo>
                  <a:pt x="306641" y="98536"/>
                </a:lnTo>
                <a:lnTo>
                  <a:pt x="317500" y="169671"/>
                </a:lnTo>
                <a:lnTo>
                  <a:pt x="314807" y="207150"/>
                </a:lnTo>
                <a:lnTo>
                  <a:pt x="293229" y="269202"/>
                </a:lnTo>
                <a:lnTo>
                  <a:pt x="250981" y="313273"/>
                </a:lnTo>
                <a:lnTo>
                  <a:pt x="193399" y="335649"/>
                </a:lnTo>
                <a:lnTo>
                  <a:pt x="159130" y="338454"/>
                </a:lnTo>
                <a:lnTo>
                  <a:pt x="124527" y="335668"/>
                </a:lnTo>
                <a:lnTo>
                  <a:pt x="66512" y="313380"/>
                </a:lnTo>
                <a:lnTo>
                  <a:pt x="24217" y="269511"/>
                </a:lnTo>
                <a:lnTo>
                  <a:pt x="2690" y="208206"/>
                </a:lnTo>
                <a:lnTo>
                  <a:pt x="0" y="171195"/>
                </a:lnTo>
                <a:lnTo>
                  <a:pt x="930" y="147238"/>
                </a:lnTo>
                <a:lnTo>
                  <a:pt x="8411" y="105277"/>
                </a:lnTo>
                <a:lnTo>
                  <a:pt x="28130" y="63547"/>
                </a:lnTo>
                <a:lnTo>
                  <a:pt x="55324" y="33135"/>
                </a:lnTo>
                <a:lnTo>
                  <a:pt x="87756" y="12953"/>
                </a:lnTo>
                <a:lnTo>
                  <a:pt x="138888" y="809"/>
                </a:lnTo>
                <a:lnTo>
                  <a:pt x="158241" y="0"/>
                </a:lnTo>
                <a:close/>
              </a:path>
            </a:pathLst>
          </a:custGeom>
          <a:ln w="12191">
            <a:solidFill>
              <a:srgbClr val="000000"/>
            </a:solidFill>
          </a:ln>
        </p:spPr>
        <p:txBody>
          <a:bodyPr wrap="square" lIns="0" tIns="0" rIns="0" bIns="0" rtlCol="0"/>
          <a:lstStyle/>
          <a:p>
            <a:endParaRPr/>
          </a:p>
        </p:txBody>
      </p:sp>
      <p:sp>
        <p:nvSpPr>
          <p:cNvPr id="19" name="object 19"/>
          <p:cNvSpPr/>
          <p:nvPr/>
        </p:nvSpPr>
        <p:spPr>
          <a:xfrm>
            <a:off x="7479030" y="1570608"/>
            <a:ext cx="306070" cy="338455"/>
          </a:xfrm>
          <a:custGeom>
            <a:avLst/>
            <a:gdLst/>
            <a:ahLst/>
            <a:cxnLst/>
            <a:rect l="l" t="t" r="r" b="b"/>
            <a:pathLst>
              <a:path w="306070" h="338455">
                <a:moveTo>
                  <a:pt x="162560" y="0"/>
                </a:moveTo>
                <a:lnTo>
                  <a:pt x="216789" y="6381"/>
                </a:lnTo>
                <a:lnTo>
                  <a:pt x="257683" y="25526"/>
                </a:lnTo>
                <a:lnTo>
                  <a:pt x="285861" y="56038"/>
                </a:lnTo>
                <a:lnTo>
                  <a:pt x="301751" y="96265"/>
                </a:lnTo>
                <a:lnTo>
                  <a:pt x="236220" y="108457"/>
                </a:lnTo>
                <a:lnTo>
                  <a:pt x="231955" y="97077"/>
                </a:lnTo>
                <a:lnTo>
                  <a:pt x="226202" y="86947"/>
                </a:lnTo>
                <a:lnTo>
                  <a:pt x="188753" y="59975"/>
                </a:lnTo>
                <a:lnTo>
                  <a:pt x="162560" y="56514"/>
                </a:lnTo>
                <a:lnTo>
                  <a:pt x="141962" y="58229"/>
                </a:lnTo>
                <a:lnTo>
                  <a:pt x="93599" y="83946"/>
                </a:lnTo>
                <a:lnTo>
                  <a:pt x="74453" y="118046"/>
                </a:lnTo>
                <a:lnTo>
                  <a:pt x="68072" y="165480"/>
                </a:lnTo>
                <a:lnTo>
                  <a:pt x="69691" y="192795"/>
                </a:lnTo>
                <a:lnTo>
                  <a:pt x="82645" y="236472"/>
                </a:lnTo>
                <a:lnTo>
                  <a:pt x="107934" y="265598"/>
                </a:lnTo>
                <a:lnTo>
                  <a:pt x="161798" y="281939"/>
                </a:lnTo>
                <a:lnTo>
                  <a:pt x="172200" y="281437"/>
                </a:lnTo>
                <a:lnTo>
                  <a:pt x="213550" y="269503"/>
                </a:lnTo>
                <a:lnTo>
                  <a:pt x="239268" y="254126"/>
                </a:lnTo>
                <a:lnTo>
                  <a:pt x="239268" y="212598"/>
                </a:lnTo>
                <a:lnTo>
                  <a:pt x="163575" y="212598"/>
                </a:lnTo>
                <a:lnTo>
                  <a:pt x="163575" y="157352"/>
                </a:lnTo>
                <a:lnTo>
                  <a:pt x="306070" y="157352"/>
                </a:lnTo>
                <a:lnTo>
                  <a:pt x="306070" y="287781"/>
                </a:lnTo>
                <a:lnTo>
                  <a:pt x="264421" y="315213"/>
                </a:lnTo>
                <a:lnTo>
                  <a:pt x="226105" y="329882"/>
                </a:lnTo>
                <a:lnTo>
                  <a:pt x="186239" y="337502"/>
                </a:lnTo>
                <a:lnTo>
                  <a:pt x="166116" y="338454"/>
                </a:lnTo>
                <a:lnTo>
                  <a:pt x="141231" y="337099"/>
                </a:lnTo>
                <a:lnTo>
                  <a:pt x="96464" y="326292"/>
                </a:lnTo>
                <a:lnTo>
                  <a:pt x="58646" y="304954"/>
                </a:lnTo>
                <a:lnTo>
                  <a:pt x="29968" y="274181"/>
                </a:lnTo>
                <a:lnTo>
                  <a:pt x="10769" y="234817"/>
                </a:lnTo>
                <a:lnTo>
                  <a:pt x="1192" y="191244"/>
                </a:lnTo>
                <a:lnTo>
                  <a:pt x="0" y="168148"/>
                </a:lnTo>
                <a:lnTo>
                  <a:pt x="1335" y="143259"/>
                </a:lnTo>
                <a:lnTo>
                  <a:pt x="12055" y="97817"/>
                </a:lnTo>
                <a:lnTo>
                  <a:pt x="33391" y="58547"/>
                </a:lnTo>
                <a:lnTo>
                  <a:pt x="64771" y="28066"/>
                </a:lnTo>
                <a:lnTo>
                  <a:pt x="100873" y="9161"/>
                </a:lnTo>
                <a:lnTo>
                  <a:pt x="140029" y="1021"/>
                </a:lnTo>
                <a:lnTo>
                  <a:pt x="162560" y="0"/>
                </a:lnTo>
                <a:close/>
              </a:path>
            </a:pathLst>
          </a:custGeom>
          <a:ln w="12192">
            <a:solidFill>
              <a:srgbClr val="000000"/>
            </a:solidFill>
          </a:ln>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2477" y="463118"/>
            <a:ext cx="7705725" cy="5447665"/>
          </a:xfrm>
          <a:prstGeom prst="rect">
            <a:avLst/>
          </a:prstGeom>
        </p:spPr>
        <p:txBody>
          <a:bodyPr vert="horz" wrap="square" lIns="0" tIns="13335" rIns="0" bIns="0" rtlCol="0">
            <a:spAutoFit/>
          </a:bodyPr>
          <a:lstStyle/>
          <a:p>
            <a:pPr marL="12700">
              <a:lnSpc>
                <a:spcPct val="100000"/>
              </a:lnSpc>
              <a:spcBef>
                <a:spcPts val="105"/>
              </a:spcBef>
            </a:pPr>
            <a:r>
              <a:rPr sz="3200" b="1" dirty="0">
                <a:latin typeface="Cambria"/>
                <a:cs typeface="Cambria"/>
              </a:rPr>
              <a:t>MAJOR FUNCTIONS OF</a:t>
            </a:r>
            <a:r>
              <a:rPr sz="3200" b="1" spc="-80" dirty="0">
                <a:latin typeface="Cambria"/>
                <a:cs typeface="Cambria"/>
              </a:rPr>
              <a:t> </a:t>
            </a:r>
            <a:r>
              <a:rPr sz="3200" b="1" dirty="0">
                <a:latin typeface="Cambria"/>
                <a:cs typeface="Cambria"/>
              </a:rPr>
              <a:t>ADMINISTRATION</a:t>
            </a:r>
            <a:endParaRPr sz="3200">
              <a:latin typeface="Cambria"/>
              <a:cs typeface="Cambria"/>
            </a:endParaRPr>
          </a:p>
          <a:p>
            <a:pPr>
              <a:lnSpc>
                <a:spcPct val="100000"/>
              </a:lnSpc>
              <a:spcBef>
                <a:spcPts val="45"/>
              </a:spcBef>
            </a:pPr>
            <a:endParaRPr sz="2900">
              <a:latin typeface="Times New Roman"/>
              <a:cs typeface="Times New Roman"/>
            </a:endParaRPr>
          </a:p>
          <a:p>
            <a:pPr marL="3191510" indent="-247015">
              <a:lnSpc>
                <a:spcPct val="100000"/>
              </a:lnSpc>
              <a:buChar char="-"/>
              <a:tabLst>
                <a:tab pos="3192145" algn="l"/>
              </a:tabLst>
            </a:pPr>
            <a:r>
              <a:rPr sz="3200" spc="-5" dirty="0">
                <a:latin typeface="Arial"/>
                <a:cs typeface="Arial"/>
              </a:rPr>
              <a:t>Planning</a:t>
            </a:r>
            <a:endParaRPr sz="3200">
              <a:latin typeface="Arial"/>
              <a:cs typeface="Arial"/>
            </a:endParaRPr>
          </a:p>
          <a:p>
            <a:pPr marL="3218180" indent="-247650">
              <a:lnSpc>
                <a:spcPct val="100000"/>
              </a:lnSpc>
              <a:spcBef>
                <a:spcPts val="1345"/>
              </a:spcBef>
              <a:buChar char="-"/>
              <a:tabLst>
                <a:tab pos="3218815" algn="l"/>
              </a:tabLst>
            </a:pPr>
            <a:r>
              <a:rPr sz="3200" dirty="0">
                <a:latin typeface="Arial"/>
                <a:cs typeface="Arial"/>
              </a:rPr>
              <a:t>Organizing</a:t>
            </a:r>
            <a:endParaRPr sz="3200">
              <a:latin typeface="Arial"/>
              <a:cs typeface="Arial"/>
            </a:endParaRPr>
          </a:p>
          <a:p>
            <a:pPr marL="3233420" indent="-247650">
              <a:lnSpc>
                <a:spcPct val="100000"/>
              </a:lnSpc>
              <a:spcBef>
                <a:spcPts val="1555"/>
              </a:spcBef>
              <a:buChar char="-"/>
              <a:tabLst>
                <a:tab pos="3234055" algn="l"/>
              </a:tabLst>
            </a:pPr>
            <a:r>
              <a:rPr sz="3200" spc="-10" dirty="0">
                <a:latin typeface="Arial"/>
                <a:cs typeface="Arial"/>
              </a:rPr>
              <a:t>Staffing</a:t>
            </a:r>
            <a:endParaRPr sz="3200">
              <a:latin typeface="Arial"/>
              <a:cs typeface="Arial"/>
            </a:endParaRPr>
          </a:p>
          <a:p>
            <a:pPr marL="3244215" indent="-247015">
              <a:lnSpc>
                <a:spcPct val="100000"/>
              </a:lnSpc>
              <a:spcBef>
                <a:spcPts val="470"/>
              </a:spcBef>
              <a:buChar char="-"/>
              <a:tabLst>
                <a:tab pos="3244850" algn="l"/>
              </a:tabLst>
            </a:pPr>
            <a:r>
              <a:rPr sz="3200" dirty="0">
                <a:latin typeface="Arial"/>
                <a:cs typeface="Arial"/>
              </a:rPr>
              <a:t>Directing</a:t>
            </a:r>
            <a:endParaRPr sz="3200">
              <a:latin typeface="Arial"/>
              <a:cs typeface="Arial"/>
            </a:endParaRPr>
          </a:p>
          <a:p>
            <a:pPr marL="3259454" indent="-247015">
              <a:lnSpc>
                <a:spcPct val="100000"/>
              </a:lnSpc>
              <a:spcBef>
                <a:spcPts val="1085"/>
              </a:spcBef>
              <a:buChar char="-"/>
              <a:tabLst>
                <a:tab pos="3260090" algn="l"/>
              </a:tabLst>
            </a:pPr>
            <a:r>
              <a:rPr sz="3200" spc="-5" dirty="0">
                <a:latin typeface="Arial"/>
                <a:cs typeface="Arial"/>
              </a:rPr>
              <a:t>Coordinating</a:t>
            </a:r>
            <a:endParaRPr sz="3200">
              <a:latin typeface="Arial"/>
              <a:cs typeface="Arial"/>
            </a:endParaRPr>
          </a:p>
          <a:p>
            <a:pPr marL="3244215" indent="-247015">
              <a:lnSpc>
                <a:spcPct val="100000"/>
              </a:lnSpc>
              <a:spcBef>
                <a:spcPts val="2170"/>
              </a:spcBef>
              <a:buChar char="-"/>
              <a:tabLst>
                <a:tab pos="3244850" algn="l"/>
              </a:tabLst>
            </a:pPr>
            <a:r>
              <a:rPr sz="3200" spc="-5" dirty="0">
                <a:latin typeface="Arial"/>
                <a:cs typeface="Arial"/>
              </a:rPr>
              <a:t>Reporting</a:t>
            </a:r>
            <a:endParaRPr sz="3200">
              <a:latin typeface="Arial"/>
              <a:cs typeface="Arial"/>
            </a:endParaRPr>
          </a:p>
          <a:p>
            <a:pPr marL="3218180" indent="-247650">
              <a:lnSpc>
                <a:spcPct val="100000"/>
              </a:lnSpc>
              <a:spcBef>
                <a:spcPts val="1960"/>
              </a:spcBef>
              <a:buChar char="-"/>
              <a:tabLst>
                <a:tab pos="3218815" algn="l"/>
              </a:tabLst>
            </a:pPr>
            <a:r>
              <a:rPr sz="3200" spc="-5" dirty="0">
                <a:latin typeface="Arial"/>
                <a:cs typeface="Arial"/>
              </a:rPr>
              <a:t>Budgeting</a:t>
            </a:r>
            <a:endParaRPr sz="3200">
              <a:latin typeface="Arial"/>
              <a:cs typeface="Arial"/>
            </a:endParaRPr>
          </a:p>
        </p:txBody>
      </p:sp>
      <p:sp>
        <p:nvSpPr>
          <p:cNvPr id="3" name="object 3"/>
          <p:cNvSpPr/>
          <p:nvPr/>
        </p:nvSpPr>
        <p:spPr>
          <a:xfrm>
            <a:off x="2779776" y="1583436"/>
            <a:ext cx="1106424" cy="12374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028188" y="1898904"/>
            <a:ext cx="611124" cy="11369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831592" y="1673351"/>
            <a:ext cx="1002792" cy="113385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078479" y="1985772"/>
            <a:ext cx="509016" cy="1037843"/>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2784348" y="2212848"/>
            <a:ext cx="1104900" cy="1237488"/>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064764" y="2526792"/>
            <a:ext cx="533400" cy="1138428"/>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2836164" y="2302764"/>
            <a:ext cx="1001267" cy="1133855"/>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3115055" y="2615183"/>
            <a:ext cx="432816" cy="1036319"/>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782823" y="4256532"/>
            <a:ext cx="1104900" cy="1237488"/>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3070860" y="4579620"/>
            <a:ext cx="577596" cy="1120140"/>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2834639" y="4346447"/>
            <a:ext cx="1001267" cy="1133855"/>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3121151" y="4666488"/>
            <a:ext cx="477012" cy="1021080"/>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2782823" y="5006340"/>
            <a:ext cx="1104900" cy="1237488"/>
          </a:xfrm>
          <a:prstGeom prst="rect">
            <a:avLst/>
          </a:prstGeom>
          <a:blipFill>
            <a:blip r:embed="rId2" cstate="print"/>
            <a:stretch>
              <a:fillRect/>
            </a:stretch>
          </a:blipFill>
        </p:spPr>
        <p:txBody>
          <a:bodyPr wrap="square" lIns="0" tIns="0" rIns="0" bIns="0" rtlCol="0"/>
          <a:lstStyle/>
          <a:p>
            <a:endParaRPr/>
          </a:p>
        </p:txBody>
      </p:sp>
      <p:sp>
        <p:nvSpPr>
          <p:cNvPr id="16" name="object 16"/>
          <p:cNvSpPr/>
          <p:nvPr/>
        </p:nvSpPr>
        <p:spPr>
          <a:xfrm>
            <a:off x="3070860" y="5329428"/>
            <a:ext cx="545591" cy="1120140"/>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2834639" y="5096255"/>
            <a:ext cx="1001267" cy="1133856"/>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3121151" y="5416296"/>
            <a:ext cx="445008" cy="1021080"/>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3188207" y="3762755"/>
            <a:ext cx="437388" cy="516636"/>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200654" y="3269234"/>
            <a:ext cx="412115" cy="491490"/>
          </a:xfrm>
          <a:custGeom>
            <a:avLst/>
            <a:gdLst/>
            <a:ahLst/>
            <a:cxnLst/>
            <a:rect l="l" t="t" r="r" b="b"/>
            <a:pathLst>
              <a:path w="412114" h="491489">
                <a:moveTo>
                  <a:pt x="181229" y="0"/>
                </a:moveTo>
                <a:lnTo>
                  <a:pt x="0" y="0"/>
                </a:lnTo>
                <a:lnTo>
                  <a:pt x="0" y="490981"/>
                </a:lnTo>
                <a:lnTo>
                  <a:pt x="186562" y="490981"/>
                </a:lnTo>
                <a:lnTo>
                  <a:pt x="212615" y="490319"/>
                </a:lnTo>
                <a:lnTo>
                  <a:pt x="256482" y="485088"/>
                </a:lnTo>
                <a:lnTo>
                  <a:pt x="295106" y="472828"/>
                </a:lnTo>
                <a:lnTo>
                  <a:pt x="329916" y="453207"/>
                </a:lnTo>
                <a:lnTo>
                  <a:pt x="359989" y="423487"/>
                </a:lnTo>
                <a:lnTo>
                  <a:pt x="370600" y="408177"/>
                </a:lnTo>
                <a:lnTo>
                  <a:pt x="99186" y="408177"/>
                </a:lnTo>
                <a:lnTo>
                  <a:pt x="99186" y="83057"/>
                </a:lnTo>
                <a:lnTo>
                  <a:pt x="370636" y="83057"/>
                </a:lnTo>
                <a:lnTo>
                  <a:pt x="363116" y="71782"/>
                </a:lnTo>
                <a:lnTo>
                  <a:pt x="332420" y="39633"/>
                </a:lnTo>
                <a:lnTo>
                  <a:pt x="295411" y="17016"/>
                </a:lnTo>
                <a:lnTo>
                  <a:pt x="256666" y="5304"/>
                </a:lnTo>
                <a:lnTo>
                  <a:pt x="209994" y="593"/>
                </a:lnTo>
                <a:lnTo>
                  <a:pt x="181229" y="0"/>
                </a:lnTo>
                <a:close/>
              </a:path>
              <a:path w="412114" h="491489">
                <a:moveTo>
                  <a:pt x="370636" y="83057"/>
                </a:moveTo>
                <a:lnTo>
                  <a:pt x="143636" y="83057"/>
                </a:lnTo>
                <a:lnTo>
                  <a:pt x="171448" y="83345"/>
                </a:lnTo>
                <a:lnTo>
                  <a:pt x="194294" y="84216"/>
                </a:lnTo>
                <a:lnTo>
                  <a:pt x="238333" y="91475"/>
                </a:lnTo>
                <a:lnTo>
                  <a:pt x="279439" y="120257"/>
                </a:lnTo>
                <a:lnTo>
                  <a:pt x="299084" y="158368"/>
                </a:lnTo>
                <a:lnTo>
                  <a:pt x="308479" y="219037"/>
                </a:lnTo>
                <a:lnTo>
                  <a:pt x="309118" y="245871"/>
                </a:lnTo>
                <a:lnTo>
                  <a:pt x="308479" y="272780"/>
                </a:lnTo>
                <a:lnTo>
                  <a:pt x="303438" y="317738"/>
                </a:lnTo>
                <a:lnTo>
                  <a:pt x="287543" y="364093"/>
                </a:lnTo>
                <a:lnTo>
                  <a:pt x="255143" y="395414"/>
                </a:lnTo>
                <a:lnTo>
                  <a:pt x="208883" y="407019"/>
                </a:lnTo>
                <a:lnTo>
                  <a:pt x="173100" y="408177"/>
                </a:lnTo>
                <a:lnTo>
                  <a:pt x="370600" y="408177"/>
                </a:lnTo>
                <a:lnTo>
                  <a:pt x="396494" y="354710"/>
                </a:lnTo>
                <a:lnTo>
                  <a:pt x="407812" y="306593"/>
                </a:lnTo>
                <a:lnTo>
                  <a:pt x="411606" y="250189"/>
                </a:lnTo>
                <a:lnTo>
                  <a:pt x="410587" y="217068"/>
                </a:lnTo>
                <a:lnTo>
                  <a:pt x="402498" y="159017"/>
                </a:lnTo>
                <a:lnTo>
                  <a:pt x="386548" y="111509"/>
                </a:lnTo>
                <a:lnTo>
                  <a:pt x="375761" y="90741"/>
                </a:lnTo>
                <a:lnTo>
                  <a:pt x="370636" y="83057"/>
                </a:lnTo>
                <a:close/>
              </a:path>
            </a:pathLst>
          </a:custGeom>
          <a:solidFill>
            <a:srgbClr val="006FC0"/>
          </a:solidFill>
        </p:spPr>
        <p:txBody>
          <a:bodyPr wrap="square" lIns="0" tIns="0" rIns="0" bIns="0" rtlCol="0"/>
          <a:lstStyle/>
          <a:p>
            <a:endParaRPr/>
          </a:p>
        </p:txBody>
      </p:sp>
      <p:sp>
        <p:nvSpPr>
          <p:cNvPr id="21" name="object 21"/>
          <p:cNvSpPr/>
          <p:nvPr/>
        </p:nvSpPr>
        <p:spPr>
          <a:xfrm>
            <a:off x="3299840" y="3352291"/>
            <a:ext cx="210185" cy="325120"/>
          </a:xfrm>
          <a:custGeom>
            <a:avLst/>
            <a:gdLst/>
            <a:ahLst/>
            <a:cxnLst/>
            <a:rect l="l" t="t" r="r" b="b"/>
            <a:pathLst>
              <a:path w="210185" h="325120">
                <a:moveTo>
                  <a:pt x="0" y="0"/>
                </a:moveTo>
                <a:lnTo>
                  <a:pt x="0" y="325120"/>
                </a:lnTo>
                <a:lnTo>
                  <a:pt x="73913" y="325120"/>
                </a:lnTo>
                <a:lnTo>
                  <a:pt x="123241" y="322494"/>
                </a:lnTo>
                <a:lnTo>
                  <a:pt x="165433" y="306740"/>
                </a:lnTo>
                <a:lnTo>
                  <a:pt x="194490" y="268043"/>
                </a:lnTo>
                <a:lnTo>
                  <a:pt x="207390" y="213677"/>
                </a:lnTo>
                <a:lnTo>
                  <a:pt x="209931" y="162813"/>
                </a:lnTo>
                <a:lnTo>
                  <a:pt x="209292" y="135979"/>
                </a:lnTo>
                <a:lnTo>
                  <a:pt x="204251" y="92215"/>
                </a:lnTo>
                <a:lnTo>
                  <a:pt x="187801" y="48228"/>
                </a:lnTo>
                <a:lnTo>
                  <a:pt x="162057" y="19950"/>
                </a:lnTo>
                <a:lnTo>
                  <a:pt x="125857" y="4699"/>
                </a:lnTo>
                <a:lnTo>
                  <a:pt x="72261" y="287"/>
                </a:lnTo>
                <a:lnTo>
                  <a:pt x="44450" y="0"/>
                </a:lnTo>
                <a:lnTo>
                  <a:pt x="0" y="0"/>
                </a:lnTo>
                <a:close/>
              </a:path>
            </a:pathLst>
          </a:custGeom>
          <a:ln w="3175">
            <a:solidFill>
              <a:srgbClr val="18184D"/>
            </a:solidFill>
          </a:ln>
        </p:spPr>
        <p:txBody>
          <a:bodyPr wrap="square" lIns="0" tIns="0" rIns="0" bIns="0" rtlCol="0"/>
          <a:lstStyle/>
          <a:p>
            <a:endParaRPr/>
          </a:p>
        </p:txBody>
      </p:sp>
      <p:sp>
        <p:nvSpPr>
          <p:cNvPr id="22" name="object 22"/>
          <p:cNvSpPr/>
          <p:nvPr/>
        </p:nvSpPr>
        <p:spPr>
          <a:xfrm>
            <a:off x="3200654" y="3269234"/>
            <a:ext cx="412115" cy="491490"/>
          </a:xfrm>
          <a:custGeom>
            <a:avLst/>
            <a:gdLst/>
            <a:ahLst/>
            <a:cxnLst/>
            <a:rect l="l" t="t" r="r" b="b"/>
            <a:pathLst>
              <a:path w="412114" h="491489">
                <a:moveTo>
                  <a:pt x="0" y="0"/>
                </a:moveTo>
                <a:lnTo>
                  <a:pt x="181229" y="0"/>
                </a:lnTo>
                <a:lnTo>
                  <a:pt x="209994" y="593"/>
                </a:lnTo>
                <a:lnTo>
                  <a:pt x="256666" y="5304"/>
                </a:lnTo>
                <a:lnTo>
                  <a:pt x="295411" y="17016"/>
                </a:lnTo>
                <a:lnTo>
                  <a:pt x="332420" y="39633"/>
                </a:lnTo>
                <a:lnTo>
                  <a:pt x="363116" y="71782"/>
                </a:lnTo>
                <a:lnTo>
                  <a:pt x="386548" y="111509"/>
                </a:lnTo>
                <a:lnTo>
                  <a:pt x="402498" y="159017"/>
                </a:lnTo>
                <a:lnTo>
                  <a:pt x="410587" y="217068"/>
                </a:lnTo>
                <a:lnTo>
                  <a:pt x="411606" y="250189"/>
                </a:lnTo>
                <a:lnTo>
                  <a:pt x="410656" y="279433"/>
                </a:lnTo>
                <a:lnTo>
                  <a:pt x="403088" y="331682"/>
                </a:lnTo>
                <a:lnTo>
                  <a:pt x="386278" y="380192"/>
                </a:lnTo>
                <a:lnTo>
                  <a:pt x="359989" y="423487"/>
                </a:lnTo>
                <a:lnTo>
                  <a:pt x="329916" y="453207"/>
                </a:lnTo>
                <a:lnTo>
                  <a:pt x="295106" y="472828"/>
                </a:lnTo>
                <a:lnTo>
                  <a:pt x="256482" y="485088"/>
                </a:lnTo>
                <a:lnTo>
                  <a:pt x="212615" y="490319"/>
                </a:lnTo>
                <a:lnTo>
                  <a:pt x="186562" y="490981"/>
                </a:lnTo>
                <a:lnTo>
                  <a:pt x="0" y="490981"/>
                </a:lnTo>
                <a:lnTo>
                  <a:pt x="0" y="0"/>
                </a:lnTo>
                <a:close/>
              </a:path>
            </a:pathLst>
          </a:custGeom>
          <a:ln w="3175">
            <a:solidFill>
              <a:srgbClr val="18184D"/>
            </a:solidFill>
          </a:ln>
        </p:spPr>
        <p:txBody>
          <a:bodyPr wrap="square" lIns="0" tIns="0" rIns="0" bIns="0" rtlCol="0"/>
          <a:lstStyle/>
          <a:p>
            <a:endParaRPr/>
          </a:p>
        </p:txBody>
      </p:sp>
      <p:sp>
        <p:nvSpPr>
          <p:cNvPr id="23" name="object 23"/>
          <p:cNvSpPr/>
          <p:nvPr/>
        </p:nvSpPr>
        <p:spPr>
          <a:xfrm>
            <a:off x="2203704" y="3515867"/>
            <a:ext cx="1554480" cy="1237487"/>
          </a:xfrm>
          <a:prstGeom prst="rect">
            <a:avLst/>
          </a:prstGeom>
          <a:blipFill>
            <a:blip r:embed="rId13" cstate="print"/>
            <a:stretch>
              <a:fillRect/>
            </a:stretch>
          </a:blipFill>
        </p:spPr>
        <p:txBody>
          <a:bodyPr wrap="square" lIns="0" tIns="0" rIns="0" bIns="0" rtlCol="0"/>
          <a:lstStyle/>
          <a:p>
            <a:endParaRPr/>
          </a:p>
        </p:txBody>
      </p:sp>
      <p:sp>
        <p:nvSpPr>
          <p:cNvPr id="24" name="object 24"/>
          <p:cNvSpPr/>
          <p:nvPr/>
        </p:nvSpPr>
        <p:spPr>
          <a:xfrm>
            <a:off x="2699004" y="3829811"/>
            <a:ext cx="562356" cy="1138427"/>
          </a:xfrm>
          <a:prstGeom prst="rect">
            <a:avLst/>
          </a:prstGeom>
          <a:blipFill>
            <a:blip r:embed="rId14" cstate="print"/>
            <a:stretch>
              <a:fillRect/>
            </a:stretch>
          </a:blipFill>
        </p:spPr>
        <p:txBody>
          <a:bodyPr wrap="square" lIns="0" tIns="0" rIns="0" bIns="0" rtlCol="0"/>
          <a:lstStyle/>
          <a:p>
            <a:endParaRPr/>
          </a:p>
        </p:txBody>
      </p:sp>
      <p:sp>
        <p:nvSpPr>
          <p:cNvPr id="25" name="object 25"/>
          <p:cNvSpPr/>
          <p:nvPr/>
        </p:nvSpPr>
        <p:spPr>
          <a:xfrm>
            <a:off x="2255520" y="3605784"/>
            <a:ext cx="1450847" cy="1133856"/>
          </a:xfrm>
          <a:prstGeom prst="rect">
            <a:avLst/>
          </a:prstGeom>
          <a:blipFill>
            <a:blip r:embed="rId15" cstate="print"/>
            <a:stretch>
              <a:fillRect/>
            </a:stretch>
          </a:blipFill>
        </p:spPr>
        <p:txBody>
          <a:bodyPr wrap="square" lIns="0" tIns="0" rIns="0" bIns="0" rtlCol="0"/>
          <a:lstStyle/>
          <a:p>
            <a:endParaRPr/>
          </a:p>
        </p:txBody>
      </p:sp>
      <p:sp>
        <p:nvSpPr>
          <p:cNvPr id="26" name="object 26"/>
          <p:cNvSpPr/>
          <p:nvPr/>
        </p:nvSpPr>
        <p:spPr>
          <a:xfrm>
            <a:off x="2749295" y="3918203"/>
            <a:ext cx="461771" cy="1036319"/>
          </a:xfrm>
          <a:prstGeom prst="rect">
            <a:avLst/>
          </a:prstGeom>
          <a:blipFill>
            <a:blip r:embed="rId16" cstate="print"/>
            <a:stretch>
              <a:fillRect/>
            </a:stretch>
          </a:blipFill>
        </p:spPr>
        <p:txBody>
          <a:bodyPr wrap="square" lIns="0" tIns="0" rIns="0" bIns="0" rtlCol="0"/>
          <a:lstStyle/>
          <a:p>
            <a:endParaRPr/>
          </a:p>
        </p:txBody>
      </p:sp>
      <p:sp>
        <p:nvSpPr>
          <p:cNvPr id="27" name="object 27"/>
          <p:cNvSpPr/>
          <p:nvPr/>
        </p:nvSpPr>
        <p:spPr>
          <a:xfrm>
            <a:off x="3070860" y="3774947"/>
            <a:ext cx="696467" cy="899159"/>
          </a:xfrm>
          <a:prstGeom prst="rect">
            <a:avLst/>
          </a:prstGeom>
          <a:blipFill>
            <a:blip r:embed="rId17" cstate="print"/>
            <a:stretch>
              <a:fillRect/>
            </a:stretch>
          </a:blipFill>
        </p:spPr>
        <p:txBody>
          <a:bodyPr wrap="square" lIns="0" tIns="0" rIns="0" bIns="0" rtlCol="0"/>
          <a:lstStyle/>
          <a:p>
            <a:endParaRPr/>
          </a:p>
        </p:txBody>
      </p:sp>
      <p:sp>
        <p:nvSpPr>
          <p:cNvPr id="28" name="object 28"/>
          <p:cNvSpPr/>
          <p:nvPr/>
        </p:nvSpPr>
        <p:spPr>
          <a:xfrm>
            <a:off x="3215639" y="4020311"/>
            <a:ext cx="408432" cy="720851"/>
          </a:xfrm>
          <a:prstGeom prst="rect">
            <a:avLst/>
          </a:prstGeom>
          <a:blipFill>
            <a:blip r:embed="rId18" cstate="print"/>
            <a:stretch>
              <a:fillRect/>
            </a:stretch>
          </a:blipFill>
        </p:spPr>
        <p:txBody>
          <a:bodyPr wrap="square" lIns="0" tIns="0" rIns="0" bIns="0" rtlCol="0"/>
          <a:lstStyle/>
          <a:p>
            <a:endParaRPr/>
          </a:p>
        </p:txBody>
      </p:sp>
      <p:sp>
        <p:nvSpPr>
          <p:cNvPr id="29" name="object 29"/>
          <p:cNvSpPr/>
          <p:nvPr/>
        </p:nvSpPr>
        <p:spPr>
          <a:xfrm>
            <a:off x="3122676" y="3864864"/>
            <a:ext cx="592836" cy="795528"/>
          </a:xfrm>
          <a:prstGeom prst="rect">
            <a:avLst/>
          </a:prstGeom>
          <a:blipFill>
            <a:blip r:embed="rId19" cstate="print"/>
            <a:stretch>
              <a:fillRect/>
            </a:stretch>
          </a:blipFill>
        </p:spPr>
        <p:txBody>
          <a:bodyPr wrap="square" lIns="0" tIns="0" rIns="0" bIns="0" rtlCol="0"/>
          <a:lstStyle/>
          <a:p>
            <a:endParaRPr/>
          </a:p>
        </p:txBody>
      </p:sp>
      <p:sp>
        <p:nvSpPr>
          <p:cNvPr id="30" name="object 30"/>
          <p:cNvSpPr/>
          <p:nvPr/>
        </p:nvSpPr>
        <p:spPr>
          <a:xfrm>
            <a:off x="3265932" y="4107179"/>
            <a:ext cx="307848" cy="621792"/>
          </a:xfrm>
          <a:prstGeom prst="rect">
            <a:avLst/>
          </a:prstGeom>
          <a:blipFill>
            <a:blip r:embed="rId20"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99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TotalTime>
  <Words>1363</Words>
  <Application>Microsoft Office PowerPoint</Application>
  <PresentationFormat>On-screen Show (4:3)</PresentationFormat>
  <Paragraphs>250</Paragraphs>
  <Slides>59</Slides>
  <Notes>2</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FUNCTIONS AND  PRINCIPLES OF SCHOOL  ADMINISTRATION</vt:lpstr>
      <vt:lpstr>PowerPoint Presentation</vt:lpstr>
      <vt:lpstr> The word “administration” is derived from Latin word “minister”, means service rendered to others for their welfare, to care for or to look after people to manage affairs.  The meaning itself reflect that the administrator regards himself as servant, not that the master to look after, perform all the functions. It is a cooperative effort, directed towards the realization of a consciously laid down objectives.</vt:lpstr>
      <vt:lpstr> Administration is interpreting policies and making them operational. </vt:lpstr>
      <vt:lpstr>PowerPoint Presentation</vt:lpstr>
      <vt:lpstr> American Association of School Administration describes  administration as the total of the processes through which appropriate human and material resources are made available and made effective for accomplishing the purpose of an school organization.</vt:lpstr>
      <vt:lpstr>In an educational setting, it is the process of  planning, directing, organizing,</vt:lpstr>
      <vt:lpstr>OUTPUTS</vt:lpstr>
      <vt:lpstr>PowerPoint Presentation</vt:lpstr>
      <vt:lpstr>Chinese Proverb</vt:lpstr>
      <vt:lpstr>Planning means to decide in advance what is  to be done. It charts a course of actions for the  future.</vt:lpstr>
      <vt:lpstr>PowerPoint Presentation</vt:lpstr>
      <vt:lpstr>PowerPoint Presentation</vt:lpstr>
      <vt:lpstr>allocation of resources and providing an</vt:lpstr>
      <vt:lpstr>PowerPoint Presentation</vt:lpstr>
      <vt:lpstr>PowerPoint Presentation</vt:lpstr>
      <vt:lpstr>It is expressed in financial terms and based on  expected income and expenditure.</vt:lpstr>
      <vt:lpstr>Sample Activities for Functions of  School Administration</vt:lpstr>
      <vt:lpstr>PowerPoint Presentation</vt:lpstr>
      <vt:lpstr>Nature of School Administration</vt:lpstr>
      <vt:lpstr>PowerPoint Presentation</vt:lpstr>
      <vt:lpstr>FUNDAMENTAL  PRINCIPLES OF SCHOOL  ADMINISTRATION</vt:lpstr>
      <vt:lpstr>PRINCIPLE – is considered as a law, a  doctrine, a policy, or a deep-seated  belief which governs the conduct of  various types of human activities.</vt:lpstr>
      <vt:lpstr>IMPORTANT USES OF  PRINCIPLES IN SCHOOL  ADMINISTRATION AND  SUPERVISION</vt:lpstr>
      <vt:lpstr>1. Principles are means by which the  administrator and supervisor proceed from one situation to another.</vt:lpstr>
      <vt:lpstr>2. Principles are instrumental in improving  teaching-learning process.</vt:lpstr>
      <vt:lpstr>3. Principles make for enormous economy of  time and effort in choosing techniques to be used.</vt:lpstr>
      <vt:lpstr>4. Principles aid in the evaluation of  techniques, for they furnish a broader basis  by which to judge the techniques used in the school administration and supervision.</vt:lpstr>
      <vt:lpstr>5. Principles are used to evaluate the  success of administrative and supervisory programs.</vt:lpstr>
      <vt:lpstr>6. Principles lead the administrators and  supervisors to further activities for they are dynamic and not static.</vt:lpstr>
      <vt:lpstr>GENERAL PRINCIPLES OF  ADMINISTRATION</vt:lpstr>
      <vt:lpstr>School administration must be…</vt:lpstr>
      <vt:lpstr>School administration must be…</vt:lpstr>
      <vt:lpstr>School administration must be…</vt:lpstr>
      <vt:lpstr>School administration must be…</vt:lpstr>
      <vt:lpstr>School administration must be…</vt:lpstr>
      <vt:lpstr>School administration must be…</vt:lpstr>
      <vt:lpstr>School administration must be…</vt:lpstr>
      <vt:lpstr>School administration must be…</vt:lpstr>
      <vt:lpstr>School administration must be…</vt:lpstr>
      <vt:lpstr>School administration must be…</vt:lpstr>
      <vt:lpstr>General Principles of School Administration</vt:lpstr>
      <vt:lpstr>Characteristics of Autocratic and  Democratic Administrator</vt:lpstr>
      <vt:lpstr>Characteristics of Autocratic and  Democratic Administrator</vt:lpstr>
      <vt:lpstr>Characteristics of Autocratic and  Democratic Administrator</vt:lpstr>
      <vt:lpstr>Characteristics of Autocratic and  Democratic Administrator</vt:lpstr>
      <vt:lpstr>Characteristics of Autocratic and  Democratic Administrator</vt:lpstr>
      <vt:lpstr>Characteristics of Autocratic and  Democratic Administrator</vt:lpstr>
      <vt:lpstr>Characteristics of Autocratic and  Democratic Administrator</vt:lpstr>
      <vt:lpstr>Characteristics of Autocratic and  Democratic Administrator</vt:lpstr>
      <vt:lpstr>Characteristics of Autocratic and  Democratic Administrator</vt:lpstr>
      <vt:lpstr>Characteristics of Autocratic and  Democratic Administrator</vt:lpstr>
      <vt:lpstr>Characteristics of Autocratic and  Democratic Administrator</vt:lpstr>
      <vt:lpstr>Characteristics of Autocratic and  Democratic Administrator</vt:lpstr>
      <vt:lpstr>References</vt:lpstr>
      <vt:lpstr>Do Right</vt:lpstr>
      <vt:lpstr>Do Right</vt:lpstr>
      <vt:lpstr>Do Right</vt:lpstr>
      <vt:lpstr>Thank You  and God  bless!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FUNCTIONS AND  PRINCIPLES OF SCHOOL  ADMINISTRATION</dc:title>
  <cp:lastModifiedBy>DR NADEEM</cp:lastModifiedBy>
  <cp:revision>11</cp:revision>
  <dcterms:created xsi:type="dcterms:W3CDTF">2020-03-24T18:29:32Z</dcterms:created>
  <dcterms:modified xsi:type="dcterms:W3CDTF">2020-03-31T11:36:13Z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2017-05-14T00:00:00Z</vt:filetime>
  </property>
  <property fmtid="{D5CDD505-2E9C-101B-9397-08002B2CF9AE}" pid="3" name="Creator">
    <vt:lpwstr>Microsoft® PowerPoint® 2013</vt:lpwstr>
  </property>
  <property fmtid="{D5CDD505-2E9C-101B-9397-08002B2CF9AE}" pid="4" name="LastSaved">
    <vt:filetime>2020-03-24T00:00:00Z</vt:filetime>
  </property>
</Properties>
</file>