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E3C73C-9585-470A-9803-6868970E8105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57668D-1E42-406C-B35F-C60413386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24FFD1-7846-49A6-B407-79D1F72C0BB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0525" y="712788"/>
            <a:ext cx="6215063" cy="3497262"/>
          </a:xfrm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2975" y="4424363"/>
            <a:ext cx="5108575" cy="4210050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2038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2ED6B-CBCE-49F4-80F8-A07BFBAD9CC5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4A491-D715-47BE-9DCE-D3543757D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06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2ED6B-CBCE-49F4-80F8-A07BFBAD9CC5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4A491-D715-47BE-9DCE-D3543757D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953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2ED6B-CBCE-49F4-80F8-A07BFBAD9CC5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4A491-D715-47BE-9DCE-D3543757D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34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552" y="103189"/>
            <a:ext cx="10991849" cy="10937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41439"/>
            <a:ext cx="5384800" cy="4714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41439"/>
            <a:ext cx="5384800" cy="4714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7925723-7A9D-4EB9-86C2-F77DC0FD7F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52848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552" y="103189"/>
            <a:ext cx="10991849" cy="10937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41439"/>
            <a:ext cx="5384800" cy="4714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341439"/>
            <a:ext cx="5384800" cy="22812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775075"/>
            <a:ext cx="5384800" cy="22812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112F7B9-DC5C-484E-B485-0453800412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5811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2ED6B-CBCE-49F4-80F8-A07BFBAD9CC5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4A491-D715-47BE-9DCE-D3543757D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522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2ED6B-CBCE-49F4-80F8-A07BFBAD9CC5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4A491-D715-47BE-9DCE-D3543757D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238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2ED6B-CBCE-49F4-80F8-A07BFBAD9CC5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4A491-D715-47BE-9DCE-D3543757D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850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2ED6B-CBCE-49F4-80F8-A07BFBAD9CC5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4A491-D715-47BE-9DCE-D3543757D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2ED6B-CBCE-49F4-80F8-A07BFBAD9CC5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4A491-D715-47BE-9DCE-D3543757D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938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2ED6B-CBCE-49F4-80F8-A07BFBAD9CC5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4A491-D715-47BE-9DCE-D3543757D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509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2ED6B-CBCE-49F4-80F8-A07BFBAD9CC5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4A491-D715-47BE-9DCE-D3543757D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899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2ED6B-CBCE-49F4-80F8-A07BFBAD9CC5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4A491-D715-47BE-9DCE-D3543757D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167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2ED6B-CBCE-49F4-80F8-A07BFBAD9CC5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4A491-D715-47BE-9DCE-D3543757D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1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077200" y="6243638"/>
            <a:ext cx="2133600" cy="457200"/>
          </a:xfrm>
          <a:prstGeom prst="rect">
            <a:avLst/>
          </a:prstGeom>
        </p:spPr>
        <p:txBody>
          <a:bodyPr/>
          <a:lstStyle/>
          <a:p>
            <a:fld id="{741CB280-729A-4530-9AB2-821E9074A73B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Holt’s Trend Corrected Exponential Smoothing</a:t>
            </a:r>
            <a:br>
              <a:rPr lang="en-US" altLang="en-US" dirty="0" smtClean="0"/>
            </a:br>
            <a:r>
              <a:rPr lang="en-US" altLang="en-US" sz="4400" dirty="0" smtClean="0"/>
              <a:t>Muhammad Wasim Amir</a:t>
            </a:r>
            <a:endParaRPr lang="en-US" altLang="zh-TW" dirty="0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47889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42ADE4D-D372-4347-BB57-1F26651F4D22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Procedures of Holt’s Trend Corrected Exponential Smoothing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341439"/>
            <a:ext cx="8077200" cy="4714875"/>
          </a:xfrm>
        </p:spPr>
        <p:txBody>
          <a:bodyPr/>
          <a:lstStyle/>
          <a:p>
            <a:r>
              <a:rPr lang="en-US" altLang="en-US" sz="2400" b="1"/>
              <a:t>Step 2</a:t>
            </a:r>
            <a:r>
              <a:rPr lang="en-US" altLang="en-US" sz="2400"/>
              <a:t>: Calculate a point forecast of </a:t>
            </a:r>
            <a:r>
              <a:rPr lang="en-US" altLang="en-US" sz="2400" i="1"/>
              <a:t>y</a:t>
            </a:r>
            <a:r>
              <a:rPr lang="en-US" altLang="en-US" sz="2400" baseline="-25000"/>
              <a:t>1</a:t>
            </a:r>
            <a:r>
              <a:rPr lang="en-US" altLang="en-US" sz="2400"/>
              <a:t> from time 0</a:t>
            </a:r>
          </a:p>
          <a:p>
            <a:endParaRPr lang="en-US" altLang="en-US" sz="2400"/>
          </a:p>
          <a:p>
            <a:endParaRPr lang="en-US" altLang="en-US" sz="2400"/>
          </a:p>
          <a:p>
            <a:r>
              <a:rPr lang="en-US" altLang="en-US" sz="2400"/>
              <a:t>Example</a:t>
            </a:r>
          </a:p>
          <a:p>
            <a:endParaRPr lang="en-US" altLang="en-US" sz="2400"/>
          </a:p>
          <a:p>
            <a:endParaRPr lang="en-US" altLang="en-US" sz="2400"/>
          </a:p>
        </p:txBody>
      </p:sp>
      <p:graphicFrame>
        <p:nvGraphicFramePr>
          <p:cNvPr id="140292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895600" y="3276600"/>
          <a:ext cx="5943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3" imgW="2908080" imgH="228600" progId="Equation.DSMT4">
                  <p:embed/>
                </p:oleObj>
              </mc:Choice>
              <mc:Fallback>
                <p:oleObj name="Equation" r:id="rId3" imgW="29080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276600"/>
                        <a:ext cx="59436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294" name="Object 6"/>
          <p:cNvGraphicFramePr>
            <a:graphicFrameLocks noChangeAspect="1"/>
          </p:cNvGraphicFramePr>
          <p:nvPr/>
        </p:nvGraphicFramePr>
        <p:xfrm>
          <a:off x="3200400" y="1981200"/>
          <a:ext cx="428148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5" imgW="2095200" imgH="241200" progId="Equation.DSMT4">
                  <p:embed/>
                </p:oleObj>
              </mc:Choice>
              <mc:Fallback>
                <p:oleObj name="Equation" r:id="rId5" imgW="20952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981200"/>
                        <a:ext cx="4281488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4756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F971E23-995B-4127-A931-19A930F54E26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Procedures of Holt’s Trend Corrected Exponential Smoothing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341439"/>
            <a:ext cx="8077200" cy="4714875"/>
          </a:xfrm>
        </p:spPr>
        <p:txBody>
          <a:bodyPr/>
          <a:lstStyle/>
          <a:p>
            <a:r>
              <a:rPr lang="en-US" altLang="en-US" sz="2400" b="1"/>
              <a:t>Step 3</a:t>
            </a:r>
            <a:r>
              <a:rPr lang="en-US" altLang="en-US" sz="2400"/>
              <a:t>: Update the estimates </a:t>
            </a:r>
            <a:r>
              <a:rPr lang="en-US" altLang="en-US" sz="2400" i="1"/>
              <a:t>ℓ</a:t>
            </a:r>
            <a:r>
              <a:rPr lang="en-US" altLang="en-US" sz="2400" i="1" baseline="-25000"/>
              <a:t>T</a:t>
            </a:r>
            <a:r>
              <a:rPr lang="en-US" altLang="en-US" sz="2400"/>
              <a:t> and </a:t>
            </a:r>
            <a:r>
              <a:rPr lang="en-US" altLang="en-US" sz="2400" i="1"/>
              <a:t>b</a:t>
            </a:r>
            <a:r>
              <a:rPr lang="en-US" altLang="en-US" sz="2400" i="1" baseline="-25000"/>
              <a:t>T</a:t>
            </a:r>
            <a:r>
              <a:rPr lang="en-US" altLang="en-US" sz="2400"/>
              <a:t> by using some predetermined values of smoothing constants.</a:t>
            </a:r>
          </a:p>
          <a:p>
            <a:r>
              <a:rPr lang="en-US" altLang="en-US" sz="2400"/>
              <a:t>Example:  let </a:t>
            </a:r>
            <a:r>
              <a:rPr lang="en-US" altLang="en-US" sz="2400">
                <a:sym typeface="Symbol" panose="05050102010706020507" pitchFamily="18" charset="2"/>
              </a:rPr>
              <a:t> = 0.2 and  = 0.1</a:t>
            </a:r>
          </a:p>
        </p:txBody>
      </p:sp>
      <p:graphicFrame>
        <p:nvGraphicFramePr>
          <p:cNvPr id="14234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971801" y="2743200"/>
          <a:ext cx="547052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3" imgW="3124080" imgH="457200" progId="Equation.DSMT4">
                  <p:embed/>
                </p:oleObj>
              </mc:Choice>
              <mc:Fallback>
                <p:oleObj name="Equation" r:id="rId3" imgW="31240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2743200"/>
                        <a:ext cx="5470525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342" name="Object 6"/>
          <p:cNvGraphicFramePr>
            <a:graphicFrameLocks noChangeAspect="1"/>
          </p:cNvGraphicFramePr>
          <p:nvPr/>
        </p:nvGraphicFramePr>
        <p:xfrm>
          <a:off x="2965450" y="3733800"/>
          <a:ext cx="602615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5" imgW="3441600" imgH="457200" progId="Equation.DSMT4">
                  <p:embed/>
                </p:oleObj>
              </mc:Choice>
              <mc:Fallback>
                <p:oleObj name="Equation" r:id="rId5" imgW="34416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5450" y="3733800"/>
                        <a:ext cx="602615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343" name="Object 7"/>
          <p:cNvGraphicFramePr>
            <a:graphicFrameLocks noChangeAspect="1"/>
          </p:cNvGraphicFramePr>
          <p:nvPr/>
        </p:nvGraphicFramePr>
        <p:xfrm>
          <a:off x="2971800" y="4724400"/>
          <a:ext cx="4979988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7" imgW="2844720" imgH="228600" progId="Equation.DSMT4">
                  <p:embed/>
                </p:oleObj>
              </mc:Choice>
              <mc:Fallback>
                <p:oleObj name="Equation" r:id="rId7" imgW="28447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724400"/>
                        <a:ext cx="4979988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0622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456AF31F-AE31-4F23-BA69-59B947763E9B}" type="slidenum">
              <a:rPr lang="en-US" altLang="en-US"/>
              <a:pPr/>
              <a:t>12</a:t>
            </a:fld>
            <a:endParaRPr lang="en-US" altLang="en-US"/>
          </a:p>
        </p:txBody>
      </p:sp>
      <p:pic>
        <p:nvPicPr>
          <p:cNvPr id="1454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609600"/>
            <a:ext cx="54102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54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038600" y="4724400"/>
            <a:ext cx="3886200" cy="304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600"/>
              <a:t>……			……</a:t>
            </a:r>
          </a:p>
        </p:txBody>
      </p:sp>
      <p:pic>
        <p:nvPicPr>
          <p:cNvPr id="1454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029200"/>
            <a:ext cx="54102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6702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3EAFC224-404A-452A-87BB-1878982F73D0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Procedures of Holt’s Trend Corrected Exponential Smoothing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371601"/>
            <a:ext cx="8229600" cy="4714875"/>
          </a:xfrm>
        </p:spPr>
        <p:txBody>
          <a:bodyPr/>
          <a:lstStyle/>
          <a:p>
            <a:r>
              <a:rPr lang="en-US" altLang="en-US" b="1"/>
              <a:t>Step 4</a:t>
            </a:r>
            <a:r>
              <a:rPr lang="en-US" altLang="en-US"/>
              <a:t>: Find the best combination of </a:t>
            </a:r>
            <a:r>
              <a:rPr lang="en-US" altLang="en-US">
                <a:sym typeface="Symbol" panose="05050102010706020507" pitchFamily="18" charset="2"/>
              </a:rPr>
              <a:t> and  </a:t>
            </a:r>
            <a:r>
              <a:rPr lang="en-US" altLang="en-US"/>
              <a:t>that minimizes SSE (or MSE)</a:t>
            </a:r>
          </a:p>
          <a:p>
            <a:r>
              <a:rPr lang="en-US" altLang="en-US"/>
              <a:t>Example: </a:t>
            </a:r>
            <a:r>
              <a:rPr lang="en-US" altLang="en-US">
                <a:sym typeface="Symbol" panose="05050102010706020507" pitchFamily="18" charset="2"/>
              </a:rPr>
              <a:t>Use Solver in Excel as an illustration</a:t>
            </a:r>
          </a:p>
        </p:txBody>
      </p:sp>
      <p:pic>
        <p:nvPicPr>
          <p:cNvPr id="1474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1" y="3200401"/>
            <a:ext cx="4333875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7461" name="Line 5"/>
          <p:cNvSpPr>
            <a:spLocks noChangeShapeType="1"/>
          </p:cNvSpPr>
          <p:nvPr/>
        </p:nvSpPr>
        <p:spPr bwMode="auto">
          <a:xfrm flipV="1">
            <a:off x="4953000" y="2971800"/>
            <a:ext cx="1371600" cy="53340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6324600" y="2743201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CC00FF"/>
                </a:solidFill>
              </a:rPr>
              <a:t>SSE</a:t>
            </a:r>
          </a:p>
        </p:txBody>
      </p:sp>
      <p:sp>
        <p:nvSpPr>
          <p:cNvPr id="147463" name="Line 7"/>
          <p:cNvSpPr>
            <a:spLocks noChangeShapeType="1"/>
          </p:cNvSpPr>
          <p:nvPr/>
        </p:nvSpPr>
        <p:spPr bwMode="auto">
          <a:xfrm flipH="1" flipV="1">
            <a:off x="3048000" y="4191000"/>
            <a:ext cx="609600" cy="45720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2286000" y="3962401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CC00FF"/>
                </a:solidFill>
              </a:rPr>
              <a:t>alpha</a:t>
            </a:r>
          </a:p>
        </p:txBody>
      </p:sp>
      <p:sp>
        <p:nvSpPr>
          <p:cNvPr id="147465" name="Line 9"/>
          <p:cNvSpPr>
            <a:spLocks noChangeShapeType="1"/>
          </p:cNvSpPr>
          <p:nvPr/>
        </p:nvSpPr>
        <p:spPr bwMode="auto">
          <a:xfrm flipH="1">
            <a:off x="3048000" y="4876800"/>
            <a:ext cx="609600" cy="30480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2057400" y="4953001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CC00FF"/>
                </a:solidFill>
              </a:rPr>
              <a:t>gamma</a:t>
            </a:r>
          </a:p>
        </p:txBody>
      </p:sp>
    </p:spTree>
    <p:extLst>
      <p:ext uri="{BB962C8B-B14F-4D97-AF65-F5344CB8AC3E}">
        <p14:creationId xmlns:p14="http://schemas.microsoft.com/office/powerpoint/2010/main" val="1086510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067CF61-795C-4951-986A-AC1BA6299F75}" type="slidenum">
              <a:rPr lang="en-US" altLang="en-US"/>
              <a:pPr/>
              <a:t>14</a:t>
            </a:fld>
            <a:endParaRPr lang="en-US" altLang="en-US"/>
          </a:p>
        </p:txBody>
      </p:sp>
      <p:pic>
        <p:nvPicPr>
          <p:cNvPr id="1484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838200"/>
            <a:ext cx="53340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8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62400" y="3581400"/>
            <a:ext cx="3886200" cy="3048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600"/>
              <a:t>……			……</a:t>
            </a:r>
          </a:p>
        </p:txBody>
      </p:sp>
      <p:pic>
        <p:nvPicPr>
          <p:cNvPr id="14848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038600"/>
            <a:ext cx="53340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2787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4FF6C4D2-3FAE-41E7-83A3-268B77B778CD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Holt’s Trend Corrected Exponential Smoothing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341439"/>
            <a:ext cx="8001000" cy="4714875"/>
          </a:xfrm>
        </p:spPr>
        <p:txBody>
          <a:bodyPr/>
          <a:lstStyle/>
          <a:p>
            <a:r>
              <a:rPr lang="en-US" altLang="en-US" sz="2400" i="1"/>
              <a:t>p</a:t>
            </a:r>
            <a:r>
              <a:rPr lang="en-US" altLang="en-US" sz="2400"/>
              <a:t>-step-ahead forecast made at time </a:t>
            </a:r>
            <a:r>
              <a:rPr lang="en-US" altLang="en-US" sz="2400" i="1"/>
              <a:t>T</a:t>
            </a:r>
          </a:p>
          <a:p>
            <a:endParaRPr lang="en-US" altLang="en-US" sz="2400"/>
          </a:p>
          <a:p>
            <a:endParaRPr lang="en-US" altLang="en-US" sz="800"/>
          </a:p>
          <a:p>
            <a:r>
              <a:rPr lang="en-US" altLang="en-US" sz="2400"/>
              <a:t>Example</a:t>
            </a:r>
          </a:p>
          <a:p>
            <a:pPr lvl="1">
              <a:buFontTx/>
              <a:buNone/>
            </a:pPr>
            <a:r>
              <a:rPr lang="en-US" altLang="en-US"/>
              <a:t>- In period 52, the one-period-ahead sales forecast for period 53 is</a:t>
            </a:r>
          </a:p>
          <a:p>
            <a:pPr lvl="1"/>
            <a:endParaRPr lang="en-US" altLang="en-US" sz="3600"/>
          </a:p>
          <a:p>
            <a:pPr lvl="1"/>
            <a:r>
              <a:rPr lang="en-US" altLang="en-US"/>
              <a:t>In period 52, the three-period-ahead sales forecast for period 55 is</a:t>
            </a:r>
          </a:p>
          <a:p>
            <a:pPr lvl="1"/>
            <a:endParaRPr lang="en-US" altLang="en-US"/>
          </a:p>
        </p:txBody>
      </p:sp>
      <p:graphicFrame>
        <p:nvGraphicFramePr>
          <p:cNvPr id="149508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667000" y="1905000"/>
          <a:ext cx="4114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3" imgW="2234880" imgH="241200" progId="Equation.DSMT4">
                  <p:embed/>
                </p:oleObj>
              </mc:Choice>
              <mc:Fallback>
                <p:oleObj name="Equation" r:id="rId3" imgW="22348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905000"/>
                        <a:ext cx="41148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510" name="Object 6"/>
          <p:cNvGraphicFramePr>
            <a:graphicFrameLocks noChangeAspect="1"/>
          </p:cNvGraphicFramePr>
          <p:nvPr/>
        </p:nvGraphicFramePr>
        <p:xfrm>
          <a:off x="2811464" y="3744914"/>
          <a:ext cx="5494337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5" imgW="2984400" imgH="228600" progId="Equation.DSMT4">
                  <p:embed/>
                </p:oleObj>
              </mc:Choice>
              <mc:Fallback>
                <p:oleObj name="Equation" r:id="rId5" imgW="2984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1464" y="3744914"/>
                        <a:ext cx="5494337" cy="420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512" name="Object 8"/>
          <p:cNvGraphicFramePr>
            <a:graphicFrameLocks noChangeAspect="1"/>
          </p:cNvGraphicFramePr>
          <p:nvPr/>
        </p:nvGraphicFramePr>
        <p:xfrm>
          <a:off x="2760664" y="5181600"/>
          <a:ext cx="6078537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7" imgW="3301920" imgH="228600" progId="Equation.DSMT4">
                  <p:embed/>
                </p:oleObj>
              </mc:Choice>
              <mc:Fallback>
                <p:oleObj name="Equation" r:id="rId7" imgW="33019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0664" y="5181600"/>
                        <a:ext cx="6078537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5203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3A4743-49E5-4842-A454-4288574C74C0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Holt’s Trend Corrected Exponential Smoothing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341439"/>
            <a:ext cx="8077200" cy="4714875"/>
          </a:xfrm>
        </p:spPr>
        <p:txBody>
          <a:bodyPr/>
          <a:lstStyle/>
          <a:p>
            <a:r>
              <a:rPr lang="en-US" altLang="en-US" sz="2400"/>
              <a:t>Example </a:t>
            </a:r>
          </a:p>
          <a:p>
            <a:pPr lvl="1"/>
            <a:r>
              <a:rPr lang="en-US" altLang="en-US"/>
              <a:t>If we observe </a:t>
            </a:r>
            <a:r>
              <a:rPr lang="en-US" altLang="en-US" i="1"/>
              <a:t>y</a:t>
            </a:r>
            <a:r>
              <a:rPr lang="en-US" altLang="en-US" baseline="-25000"/>
              <a:t>53</a:t>
            </a:r>
            <a:r>
              <a:rPr lang="en-US" altLang="en-US"/>
              <a:t> = 330, we can either find a new set of (optimal) </a:t>
            </a:r>
            <a:r>
              <a:rPr lang="en-US" altLang="en-US">
                <a:sym typeface="Symbol" panose="05050102010706020507" pitchFamily="18" charset="2"/>
              </a:rPr>
              <a:t> and  that minimize the SSE for 53 periods, or</a:t>
            </a:r>
          </a:p>
          <a:p>
            <a:pPr lvl="1"/>
            <a:r>
              <a:rPr lang="en-US" altLang="en-US">
                <a:sym typeface="Symbol" panose="05050102010706020507" pitchFamily="18" charset="2"/>
              </a:rPr>
              <a:t>we can simply revise the estimate for the level and growth rate and recalculate the forecasts as follows:</a:t>
            </a:r>
          </a:p>
        </p:txBody>
      </p:sp>
      <p:graphicFrame>
        <p:nvGraphicFramePr>
          <p:cNvPr id="15155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895600" y="3810000"/>
          <a:ext cx="56388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3" imgW="3352680" imgH="457200" progId="Equation.DSMT4">
                  <p:embed/>
                </p:oleObj>
              </mc:Choice>
              <mc:Fallback>
                <p:oleObj name="Equation" r:id="rId3" imgW="33526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810000"/>
                        <a:ext cx="56388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1558" name="Object 6"/>
          <p:cNvGraphicFramePr>
            <a:graphicFrameLocks noChangeAspect="1"/>
          </p:cNvGraphicFramePr>
          <p:nvPr/>
        </p:nvGraphicFramePr>
        <p:xfrm>
          <a:off x="2924176" y="4648200"/>
          <a:ext cx="60674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5" imgW="3606480" imgH="457200" progId="Equation.DSMT4">
                  <p:embed/>
                </p:oleObj>
              </mc:Choice>
              <mc:Fallback>
                <p:oleObj name="Equation" r:id="rId5" imgW="36064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4176" y="4648200"/>
                        <a:ext cx="60674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1559" name="Object 7"/>
          <p:cNvGraphicFramePr>
            <a:graphicFrameLocks noChangeAspect="1"/>
          </p:cNvGraphicFramePr>
          <p:nvPr/>
        </p:nvGraphicFramePr>
        <p:xfrm>
          <a:off x="2895601" y="5486400"/>
          <a:ext cx="50847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Equation" r:id="rId7" imgW="3022560" imgH="228600" progId="Equation.DSMT4">
                  <p:embed/>
                </p:oleObj>
              </mc:Choice>
              <mc:Fallback>
                <p:oleObj name="Equation" r:id="rId7" imgW="3022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1" y="5486400"/>
                        <a:ext cx="508476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1560" name="Object 8"/>
          <p:cNvGraphicFramePr>
            <a:graphicFrameLocks noChangeAspect="1"/>
          </p:cNvGraphicFramePr>
          <p:nvPr/>
        </p:nvGraphicFramePr>
        <p:xfrm>
          <a:off x="2895601" y="5943600"/>
          <a:ext cx="56181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9" imgW="3340080" imgH="228600" progId="Equation.DSMT4">
                  <p:embed/>
                </p:oleObj>
              </mc:Choice>
              <mc:Fallback>
                <p:oleObj name="Equation" r:id="rId9" imgW="33400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1" y="5943600"/>
                        <a:ext cx="561816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3133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BDD8ABD-AB70-4B64-948B-C3736985EC5E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Holt’s Trend Corrected Exponential Smoothing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341439"/>
            <a:ext cx="8077200" cy="471487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400"/>
              <a:t>If a time series is increasing or decreasing approximately at a fixed rate, then it may be described by the LINEAR TREND model</a:t>
            </a:r>
          </a:p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800"/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If the values of the parameters </a:t>
            </a:r>
            <a:r>
              <a:rPr lang="el-GR" altLang="en-US" sz="2400" i="1"/>
              <a:t>β</a:t>
            </a:r>
            <a:r>
              <a:rPr lang="en-US" altLang="en-US" sz="2400" baseline="-25000"/>
              <a:t>0</a:t>
            </a:r>
            <a:r>
              <a:rPr lang="en-US" altLang="en-US" sz="2400"/>
              <a:t> and </a:t>
            </a:r>
            <a:r>
              <a:rPr lang="el-GR" altLang="en-US" sz="2400" i="1"/>
              <a:t>β</a:t>
            </a:r>
            <a:r>
              <a:rPr lang="en-US" altLang="en-US" sz="2400" baseline="-25000"/>
              <a:t>1</a:t>
            </a:r>
            <a:r>
              <a:rPr lang="en-US" altLang="en-US" sz="2400"/>
              <a:t> are slowly changing over time, Holt’s trend corrected exponential smoothing method can be applied to the time series observations.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8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</a:t>
            </a:r>
            <a:r>
              <a:rPr lang="en-US" altLang="en-US" sz="2400" u="sng"/>
              <a:t>Note</a:t>
            </a:r>
            <a:r>
              <a:rPr lang="en-US" altLang="en-US" sz="2400"/>
              <a:t>: When neither </a:t>
            </a:r>
            <a:r>
              <a:rPr lang="el-GR" altLang="en-US" sz="2400" i="1"/>
              <a:t>β</a:t>
            </a:r>
            <a:r>
              <a:rPr lang="en-US" altLang="en-US" sz="2400" baseline="-25000"/>
              <a:t>0</a:t>
            </a:r>
            <a:r>
              <a:rPr lang="en-US" altLang="en-US" sz="2400"/>
              <a:t> nor </a:t>
            </a:r>
            <a:r>
              <a:rPr lang="el-GR" altLang="en-US" sz="2400" i="1"/>
              <a:t>β</a:t>
            </a:r>
            <a:r>
              <a:rPr lang="en-US" altLang="en-US" sz="2400" baseline="-25000"/>
              <a:t>1</a:t>
            </a:r>
            <a:r>
              <a:rPr lang="en-US" altLang="en-US" sz="2400"/>
              <a:t> is changing over time,     regression can be used to forecast future values of </a:t>
            </a:r>
            <a:r>
              <a:rPr lang="en-US" altLang="en-US" sz="2400" i="1"/>
              <a:t>y</a:t>
            </a:r>
            <a:r>
              <a:rPr lang="en-US" altLang="en-US" sz="2400" i="1" baseline="-25000"/>
              <a:t>t</a:t>
            </a:r>
            <a:r>
              <a:rPr lang="en-US" altLang="en-US" sz="2400"/>
              <a:t>.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800"/>
          </a:p>
          <a:p>
            <a:pPr>
              <a:lnSpc>
                <a:spcPct val="90000"/>
              </a:lnSpc>
            </a:pPr>
            <a:r>
              <a:rPr lang="en-US" altLang="en-US" sz="2400"/>
              <a:t>Level (or mean) at time </a:t>
            </a:r>
            <a:r>
              <a:rPr lang="en-US" altLang="en-US" sz="2400" i="1"/>
              <a:t>T</a:t>
            </a:r>
            <a:r>
              <a:rPr lang="en-US" altLang="en-US" sz="2400"/>
              <a:t>: </a:t>
            </a:r>
            <a:r>
              <a:rPr lang="el-GR" altLang="en-US" sz="2400" i="1"/>
              <a:t>β</a:t>
            </a:r>
            <a:r>
              <a:rPr lang="en-US" altLang="en-US" sz="2400" baseline="-25000"/>
              <a:t>0</a:t>
            </a:r>
            <a:r>
              <a:rPr lang="en-US" altLang="en-US" sz="2400"/>
              <a:t> + </a:t>
            </a:r>
            <a:r>
              <a:rPr lang="el-GR" altLang="en-US" sz="2400" i="1"/>
              <a:t>β</a:t>
            </a:r>
            <a:r>
              <a:rPr lang="en-US" altLang="en-US" sz="2400" baseline="-25000"/>
              <a:t>1</a:t>
            </a:r>
            <a:r>
              <a:rPr lang="en-US" altLang="en-US" sz="2400" i="1"/>
              <a:t>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/>
              <a:t>	Growth rate (or trend): </a:t>
            </a:r>
            <a:r>
              <a:rPr lang="el-GR" altLang="en-US" sz="2400" i="1"/>
              <a:t>β</a:t>
            </a:r>
            <a:r>
              <a:rPr lang="en-US" altLang="en-US" sz="2400" baseline="-25000"/>
              <a:t>1</a:t>
            </a:r>
          </a:p>
        </p:txBody>
      </p:sp>
      <p:graphicFrame>
        <p:nvGraphicFramePr>
          <p:cNvPr id="124932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667000" y="2465388"/>
          <a:ext cx="1981200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1054080" imgH="228600" progId="Equation.3">
                  <p:embed/>
                </p:oleObj>
              </mc:Choice>
              <mc:Fallback>
                <p:oleObj name="Equation" r:id="rId3" imgW="10540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465388"/>
                        <a:ext cx="1981200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713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B12425B-18AC-4578-9216-1A64492C182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Holt’s Trend Corrected Exponential Smoothing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smoothing approach for forecasting such a time series that employs two smoothing constants, denoted by </a:t>
            </a:r>
            <a:r>
              <a:rPr lang="en-US" altLang="en-US">
                <a:sym typeface="Symbol" panose="05050102010706020507" pitchFamily="18" charset="2"/>
              </a:rPr>
              <a:t> and </a:t>
            </a:r>
            <a:r>
              <a:rPr lang="en-US" altLang="en-US"/>
              <a:t>.</a:t>
            </a:r>
          </a:p>
          <a:p>
            <a:r>
              <a:rPr lang="en-US" altLang="en-US"/>
              <a:t>There are two estimates </a:t>
            </a:r>
            <a:r>
              <a:rPr lang="en-US" altLang="en-US" i="1"/>
              <a:t>ℓ</a:t>
            </a:r>
            <a:r>
              <a:rPr lang="en-US" altLang="en-US" i="1" baseline="-25000"/>
              <a:t>T</a:t>
            </a:r>
            <a:r>
              <a:rPr lang="en-US" altLang="en-US" baseline="-25000"/>
              <a:t>-1</a:t>
            </a:r>
            <a:r>
              <a:rPr lang="en-US" altLang="en-US"/>
              <a:t> and </a:t>
            </a:r>
            <a:r>
              <a:rPr lang="en-US" altLang="en-US" i="1"/>
              <a:t>b</a:t>
            </a:r>
            <a:r>
              <a:rPr lang="en-US" altLang="en-US" i="1" baseline="-25000"/>
              <a:t>T</a:t>
            </a:r>
            <a:r>
              <a:rPr lang="en-US" altLang="en-US" baseline="-25000"/>
              <a:t>-1</a:t>
            </a:r>
            <a:r>
              <a:rPr lang="en-US" altLang="en-US"/>
              <a:t>.</a:t>
            </a:r>
          </a:p>
          <a:p>
            <a:pPr lvl="1"/>
            <a:r>
              <a:rPr lang="en-US" altLang="en-US" i="1"/>
              <a:t>ℓ</a:t>
            </a:r>
            <a:r>
              <a:rPr lang="en-US" altLang="en-US" i="1" baseline="-25000"/>
              <a:t>T</a:t>
            </a:r>
            <a:r>
              <a:rPr lang="en-US" altLang="en-US" baseline="-25000"/>
              <a:t>-1</a:t>
            </a:r>
            <a:r>
              <a:rPr lang="en-US" altLang="en-US"/>
              <a:t> is the estimate of the level of the time series constructed in time period </a:t>
            </a:r>
            <a:r>
              <a:rPr lang="en-US" altLang="en-US" i="1"/>
              <a:t>T</a:t>
            </a:r>
            <a:r>
              <a:rPr lang="en-US" altLang="en-US"/>
              <a:t>–1 (This is usually called the </a:t>
            </a:r>
            <a:r>
              <a:rPr lang="en-US" altLang="en-US" u="sng"/>
              <a:t>permanent component</a:t>
            </a:r>
            <a:r>
              <a:rPr lang="en-US" altLang="en-US"/>
              <a:t>).</a:t>
            </a:r>
          </a:p>
          <a:p>
            <a:pPr lvl="1"/>
            <a:r>
              <a:rPr lang="en-US" altLang="en-US" i="1"/>
              <a:t>b</a:t>
            </a:r>
            <a:r>
              <a:rPr lang="en-US" altLang="en-US" i="1" baseline="-25000"/>
              <a:t>T</a:t>
            </a:r>
            <a:r>
              <a:rPr lang="en-US" altLang="en-US" baseline="-25000"/>
              <a:t>-1</a:t>
            </a:r>
            <a:r>
              <a:rPr lang="en-US" altLang="en-US"/>
              <a:t> is the estimate of the growth rate of the time series constructed in time period </a:t>
            </a:r>
            <a:r>
              <a:rPr lang="en-US" altLang="en-US" i="1"/>
              <a:t>T</a:t>
            </a:r>
            <a:r>
              <a:rPr lang="en-US" altLang="en-US"/>
              <a:t>–1 (This is usually called the </a:t>
            </a:r>
            <a:r>
              <a:rPr lang="en-US" altLang="en-US" u="sng"/>
              <a:t>trend component</a:t>
            </a:r>
            <a:r>
              <a:rPr lang="en-US" altLang="en-US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02489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2113EA3-3C1B-43D1-8806-65CF502C7AB6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Holt’s Trend Corrected Exponential Smoothing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371601"/>
            <a:ext cx="7848600" cy="4714875"/>
          </a:xfrm>
        </p:spPr>
        <p:txBody>
          <a:bodyPr/>
          <a:lstStyle/>
          <a:p>
            <a:pPr>
              <a:tabLst>
                <a:tab pos="1090613" algn="l"/>
              </a:tabLst>
            </a:pPr>
            <a:r>
              <a:rPr lang="en-US" altLang="en-US" sz="2400"/>
              <a:t>Level estimate</a:t>
            </a:r>
          </a:p>
          <a:p>
            <a:pPr>
              <a:tabLst>
                <a:tab pos="1090613" algn="l"/>
              </a:tabLst>
            </a:pPr>
            <a:endParaRPr lang="en-US" altLang="en-US" sz="3200"/>
          </a:p>
          <a:p>
            <a:pPr>
              <a:tabLst>
                <a:tab pos="1090613" algn="l"/>
              </a:tabLst>
            </a:pPr>
            <a:r>
              <a:rPr lang="en-US" altLang="en-US" sz="2400"/>
              <a:t>Trend estimate</a:t>
            </a:r>
          </a:p>
          <a:p>
            <a:pPr>
              <a:tabLst>
                <a:tab pos="1090613" algn="l"/>
              </a:tabLst>
            </a:pPr>
            <a:endParaRPr lang="en-US" altLang="en-US" sz="3200"/>
          </a:p>
          <a:p>
            <a:pPr>
              <a:buNone/>
              <a:tabLst>
                <a:tab pos="1090613" algn="l"/>
              </a:tabLst>
            </a:pPr>
            <a:r>
              <a:rPr lang="en-US" altLang="en-US"/>
              <a:t>	</a:t>
            </a:r>
            <a:r>
              <a:rPr lang="en-US" altLang="en-US" sz="2000"/>
              <a:t>where </a:t>
            </a:r>
            <a:r>
              <a:rPr lang="en-US" altLang="en-US" sz="2000">
                <a:sym typeface="Symbol" panose="05050102010706020507" pitchFamily="18" charset="2"/>
              </a:rPr>
              <a:t> = smoothing constant for the level (0 ≤  ≤ 1)</a:t>
            </a:r>
          </a:p>
          <a:p>
            <a:pPr>
              <a:buNone/>
              <a:tabLst>
                <a:tab pos="1090613" algn="l"/>
              </a:tabLst>
            </a:pPr>
            <a:r>
              <a:rPr lang="en-US" altLang="en-US" sz="2000">
                <a:sym typeface="Symbol" panose="05050102010706020507" pitchFamily="18" charset="2"/>
              </a:rPr>
              <a:t>		  = smoothing constant for the trend (0 ≤  ≤ 1)</a:t>
            </a:r>
          </a:p>
        </p:txBody>
      </p:sp>
      <p:graphicFrame>
        <p:nvGraphicFramePr>
          <p:cNvPr id="130052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352800" y="1905000"/>
          <a:ext cx="3581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3" imgW="1828800" imgH="228600" progId="Equation.DSMT4">
                  <p:embed/>
                </p:oleObj>
              </mc:Choice>
              <mc:Fallback>
                <p:oleObj name="Equation" r:id="rId3" imgW="1828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905000"/>
                        <a:ext cx="35814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0053" name="Object 5"/>
          <p:cNvGraphicFramePr>
            <a:graphicFrameLocks noChangeAspect="1"/>
          </p:cNvGraphicFramePr>
          <p:nvPr/>
        </p:nvGraphicFramePr>
        <p:xfrm>
          <a:off x="3362326" y="2971800"/>
          <a:ext cx="35718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5" imgW="1752480" imgH="228600" progId="Equation.DSMT4">
                  <p:embed/>
                </p:oleObj>
              </mc:Choice>
              <mc:Fallback>
                <p:oleObj name="Equation" r:id="rId5" imgW="17524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2326" y="2971800"/>
                        <a:ext cx="357187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316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C573C62-490B-4B84-8756-32DFECBD600C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Holt’s Trend Corrected Exponential Smoothing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341439"/>
            <a:ext cx="8001000" cy="4714875"/>
          </a:xfrm>
        </p:spPr>
        <p:txBody>
          <a:bodyPr/>
          <a:lstStyle/>
          <a:p>
            <a:r>
              <a:rPr lang="en-US" altLang="en-US" sz="2400"/>
              <a:t>Point forecast made at time </a:t>
            </a:r>
            <a:r>
              <a:rPr lang="en-US" altLang="en-US" sz="2400" i="1"/>
              <a:t>T</a:t>
            </a:r>
            <a:r>
              <a:rPr lang="en-US" altLang="en-US" sz="2400"/>
              <a:t> for </a:t>
            </a:r>
            <a:r>
              <a:rPr lang="en-US" altLang="en-US" sz="2400" i="1"/>
              <a:t>y</a:t>
            </a:r>
            <a:r>
              <a:rPr lang="en-US" altLang="en-US" sz="2400" i="1" baseline="-25000"/>
              <a:t>T</a:t>
            </a:r>
            <a:r>
              <a:rPr lang="en-US" altLang="en-US" sz="2400" baseline="-25000"/>
              <a:t>+</a:t>
            </a:r>
            <a:r>
              <a:rPr lang="en-US" altLang="en-US" sz="2400" i="1" baseline="-25000"/>
              <a:t>p</a:t>
            </a:r>
            <a:endParaRPr lang="en-US" altLang="en-US" sz="2400"/>
          </a:p>
          <a:p>
            <a:endParaRPr lang="en-US" altLang="en-US" sz="2400"/>
          </a:p>
          <a:p>
            <a:endParaRPr lang="en-US" altLang="en-US" sz="800"/>
          </a:p>
          <a:p>
            <a:r>
              <a:rPr lang="en-US" altLang="en-US" sz="2400"/>
              <a:t>MSE and the standard error </a:t>
            </a:r>
            <a:r>
              <a:rPr lang="en-US" altLang="en-US" sz="2400" i="1"/>
              <a:t>s</a:t>
            </a:r>
            <a:r>
              <a:rPr lang="en-US" altLang="en-US" sz="2400"/>
              <a:t> at time </a:t>
            </a:r>
            <a:r>
              <a:rPr lang="en-US" altLang="en-US" sz="2400" i="1"/>
              <a:t>T</a:t>
            </a:r>
          </a:p>
          <a:p>
            <a:endParaRPr lang="en-US" altLang="en-US" sz="2400" i="1"/>
          </a:p>
          <a:p>
            <a:endParaRPr lang="en-US" altLang="en-US" sz="2400" i="1"/>
          </a:p>
          <a:p>
            <a:endParaRPr lang="en-US" altLang="en-US" sz="800" i="1"/>
          </a:p>
          <a:p>
            <a:pPr>
              <a:buFontTx/>
              <a:buNone/>
            </a:pPr>
            <a:r>
              <a:rPr lang="en-US" altLang="en-US" sz="2400"/>
              <a:t>	</a:t>
            </a:r>
          </a:p>
        </p:txBody>
      </p:sp>
      <p:graphicFrame>
        <p:nvGraphicFramePr>
          <p:cNvPr id="134148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895600" y="3662364"/>
          <a:ext cx="2971800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3" imgW="1714320" imgH="393480" progId="Equation.DSMT4">
                  <p:embed/>
                </p:oleObj>
              </mc:Choice>
              <mc:Fallback>
                <p:oleObj name="Equation" r:id="rId3" imgW="1714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662364"/>
                        <a:ext cx="2971800" cy="681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49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895600" y="1905001"/>
          <a:ext cx="4495800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5" imgW="2234880" imgH="241200" progId="Equation.DSMT4">
                  <p:embed/>
                </p:oleObj>
              </mc:Choice>
              <mc:Fallback>
                <p:oleObj name="Equation" r:id="rId5" imgW="22348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905001"/>
                        <a:ext cx="4495800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50" name="Object 6"/>
          <p:cNvGraphicFramePr>
            <a:graphicFrameLocks noChangeAspect="1"/>
          </p:cNvGraphicFramePr>
          <p:nvPr/>
        </p:nvGraphicFramePr>
        <p:xfrm>
          <a:off x="2895600" y="2819400"/>
          <a:ext cx="2667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7" imgW="1574800" imgH="431800" progId="Equation.3">
                  <p:embed/>
                </p:oleObj>
              </mc:Choice>
              <mc:Fallback>
                <p:oleObj name="Equation" r:id="rId7" imgW="15748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819400"/>
                        <a:ext cx="26670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265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71C949A-47D8-4B92-8902-DCC69F7AFEE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Procedures of Holt’s Trend Corrected Exponential Smoothing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341439"/>
            <a:ext cx="8077200" cy="4714875"/>
          </a:xfrm>
        </p:spPr>
        <p:txBody>
          <a:bodyPr/>
          <a:lstStyle/>
          <a:p>
            <a:r>
              <a:rPr lang="en-US" altLang="en-US" sz="2400"/>
              <a:t>Use the example of Thermostat Sales as an illustration</a:t>
            </a:r>
          </a:p>
        </p:txBody>
      </p:sp>
      <p:pic>
        <p:nvPicPr>
          <p:cNvPr id="129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057400"/>
            <a:ext cx="32004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29031" name="Object 7"/>
          <p:cNvGraphicFramePr>
            <a:graphicFrameLocks noGrp="1" noChangeAspect="1"/>
          </p:cNvGraphicFramePr>
          <p:nvPr>
            <p:ph sz="half" idx="2"/>
          </p:nvPr>
        </p:nvGraphicFramePr>
        <p:xfrm>
          <a:off x="5638800" y="2057401"/>
          <a:ext cx="4724400" cy="358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Chart" r:id="rId4" imgW="5896051" imgH="3686211" progId="Excel.Chart.8">
                  <p:embed/>
                </p:oleObj>
              </mc:Choice>
              <mc:Fallback>
                <p:oleObj name="Chart" r:id="rId4" imgW="5896051" imgH="3686211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057401"/>
                        <a:ext cx="4724400" cy="3584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486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53807CB7-2A88-4B2B-8494-E829D240584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Procedures of Holt’s Trend Corrected Exponential Smoothing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Findings: </a:t>
            </a:r>
          </a:p>
          <a:p>
            <a:pPr lvl="1"/>
            <a:r>
              <a:rPr lang="en-US" altLang="en-US"/>
              <a:t>Overall an upward trend</a:t>
            </a:r>
          </a:p>
          <a:p>
            <a:pPr lvl="1"/>
            <a:r>
              <a:rPr lang="en-US" altLang="en-US"/>
              <a:t>The growth rate has been changing over the 52-week period</a:t>
            </a:r>
          </a:p>
          <a:p>
            <a:pPr lvl="1"/>
            <a:r>
              <a:rPr lang="en-US" altLang="en-US"/>
              <a:t>There is no seasonal pattern</a:t>
            </a:r>
          </a:p>
          <a:p>
            <a:pPr lvl="1">
              <a:buFontTx/>
              <a:buNone/>
            </a:pPr>
            <a:r>
              <a:rPr lang="en-US" altLang="en-US">
                <a:sym typeface="Symbol" panose="05050102010706020507" pitchFamily="18" charset="2"/>
              </a:rPr>
              <a:t> Holt’s trend corrected exponential smoothing method can be applied</a:t>
            </a:r>
          </a:p>
        </p:txBody>
      </p:sp>
    </p:spTree>
    <p:extLst>
      <p:ext uri="{BB962C8B-B14F-4D97-AF65-F5344CB8AC3E}">
        <p14:creationId xmlns:p14="http://schemas.microsoft.com/office/powerpoint/2010/main" val="320340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19515986-DD98-4207-9AEC-98A39C9CA661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Procedures of Holt’s Trend Corrected Exponential Smoothing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371601"/>
            <a:ext cx="8229600" cy="4714875"/>
          </a:xfrm>
        </p:spPr>
        <p:txBody>
          <a:bodyPr/>
          <a:lstStyle/>
          <a:p>
            <a:endParaRPr lang="en-US" altLang="en-US" sz="2600" b="1" dirty="0" smtClean="0"/>
          </a:p>
          <a:p>
            <a:r>
              <a:rPr lang="en-US" altLang="en-US" sz="2600" b="1" dirty="0" smtClean="0"/>
              <a:t>Step </a:t>
            </a:r>
            <a:r>
              <a:rPr lang="en-US" altLang="en-US" sz="2600" b="1" dirty="0"/>
              <a:t>1</a:t>
            </a:r>
            <a:r>
              <a:rPr lang="en-US" altLang="en-US" sz="2600" dirty="0"/>
              <a:t>: Obtain initial estimates </a:t>
            </a:r>
            <a:r>
              <a:rPr lang="en-US" altLang="en-US" sz="2600" i="1" dirty="0"/>
              <a:t>ℓ</a:t>
            </a:r>
            <a:r>
              <a:rPr lang="en-US" altLang="en-US" sz="2600" baseline="-25000" dirty="0"/>
              <a:t>0</a:t>
            </a:r>
            <a:r>
              <a:rPr lang="en-US" altLang="en-US" sz="2600" dirty="0"/>
              <a:t> and </a:t>
            </a:r>
            <a:r>
              <a:rPr lang="en-US" altLang="en-US" sz="2600" i="1" dirty="0"/>
              <a:t>b</a:t>
            </a:r>
            <a:r>
              <a:rPr lang="en-US" altLang="en-US" sz="2600" baseline="-25000" dirty="0"/>
              <a:t>0</a:t>
            </a:r>
            <a:r>
              <a:rPr lang="en-US" altLang="en-US" sz="2600" dirty="0"/>
              <a:t> by fitting a least squares trend line to HALF of the historical data. </a:t>
            </a:r>
          </a:p>
          <a:p>
            <a:pPr lvl="1"/>
            <a:r>
              <a:rPr lang="en-US" altLang="en-US" sz="2600" i="1" dirty="0"/>
              <a:t>y</a:t>
            </a:r>
            <a:r>
              <a:rPr lang="en-US" altLang="en-US" sz="2600" dirty="0"/>
              <a:t>-intercept = </a:t>
            </a:r>
            <a:r>
              <a:rPr lang="en-US" altLang="en-US" sz="2600" i="1" dirty="0"/>
              <a:t>ℓ</a:t>
            </a:r>
            <a:r>
              <a:rPr lang="en-US" altLang="en-US" sz="2600" baseline="-25000" dirty="0"/>
              <a:t>0</a:t>
            </a:r>
            <a:r>
              <a:rPr lang="en-US" altLang="en-US" sz="2600" dirty="0"/>
              <a:t>; slope = </a:t>
            </a:r>
            <a:r>
              <a:rPr lang="en-US" altLang="en-US" sz="2600" i="1" dirty="0"/>
              <a:t>b</a:t>
            </a:r>
            <a:r>
              <a:rPr lang="en-US" altLang="en-US" sz="2600" baseline="-25000" dirty="0"/>
              <a:t>0</a:t>
            </a:r>
            <a:endParaRPr lang="en-US" altLang="en-US" sz="2600" dirty="0"/>
          </a:p>
          <a:p>
            <a:endParaRPr lang="en-US" altLang="en-US" sz="2600" dirty="0"/>
          </a:p>
          <a:p>
            <a:pPr>
              <a:buFontTx/>
              <a:buNone/>
            </a:pPr>
            <a:endParaRPr lang="en-US" altLang="en-US" sz="2600" baseline="-25000" dirty="0"/>
          </a:p>
          <a:p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101513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EAFD81B-5EE7-4954-9185-B87AAD87F0F2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Procedures of Holt’s Trend Corrected Exponential Smoothing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341439"/>
            <a:ext cx="7924800" cy="4714875"/>
          </a:xfrm>
        </p:spPr>
        <p:txBody>
          <a:bodyPr/>
          <a:lstStyle/>
          <a:p>
            <a:r>
              <a:rPr lang="en-US" altLang="en-US" sz="2400" dirty="0"/>
              <a:t>Example </a:t>
            </a:r>
          </a:p>
          <a:p>
            <a:pPr lvl="1"/>
            <a:r>
              <a:rPr lang="en-US" altLang="en-US" dirty="0"/>
              <a:t>Fit a least squares trend </a:t>
            </a:r>
            <a:r>
              <a:rPr lang="en-US" altLang="en-US" dirty="0" smtClean="0"/>
              <a:t>line</a:t>
            </a:r>
          </a:p>
          <a:p>
            <a:pPr marL="457200" lvl="1" indent="0">
              <a:buNone/>
            </a:pPr>
            <a:r>
              <a:rPr lang="en-US" altLang="en-US" dirty="0" smtClean="0"/>
              <a:t>   to </a:t>
            </a:r>
            <a:r>
              <a:rPr lang="en-US" altLang="en-US" dirty="0"/>
              <a:t>the first </a:t>
            </a:r>
            <a:r>
              <a:rPr lang="en-US" altLang="en-US" dirty="0" smtClean="0"/>
              <a:t>26 </a:t>
            </a:r>
            <a:r>
              <a:rPr lang="en-US" altLang="en-US" dirty="0"/>
              <a:t>observations</a:t>
            </a:r>
          </a:p>
          <a:p>
            <a:pPr lvl="1"/>
            <a:r>
              <a:rPr lang="en-US" altLang="en-US" dirty="0" smtClean="0"/>
              <a:t>Trend </a:t>
            </a:r>
            <a:r>
              <a:rPr lang="en-US" altLang="en-US" dirty="0"/>
              <a:t>line</a:t>
            </a:r>
          </a:p>
          <a:p>
            <a:pPr lvl="1"/>
            <a:endParaRPr lang="en-US" altLang="en-US" sz="3200" dirty="0"/>
          </a:p>
          <a:p>
            <a:pPr lvl="1"/>
            <a:r>
              <a:rPr lang="en-US" altLang="en-US" i="1" dirty="0"/>
              <a:t>ℓ</a:t>
            </a:r>
            <a:r>
              <a:rPr lang="en-US" altLang="en-US" baseline="-25000" dirty="0"/>
              <a:t>0</a:t>
            </a:r>
            <a:r>
              <a:rPr lang="en-US" altLang="en-US" dirty="0"/>
              <a:t> = 202.6246; </a:t>
            </a:r>
            <a:r>
              <a:rPr lang="en-US" altLang="en-US" i="1" dirty="0"/>
              <a:t>b</a:t>
            </a:r>
            <a:r>
              <a:rPr lang="en-US" altLang="en-US" baseline="-25000" dirty="0"/>
              <a:t>0</a:t>
            </a:r>
            <a:r>
              <a:rPr lang="en-US" altLang="en-US" dirty="0"/>
              <a:t> = – 0.3682</a:t>
            </a:r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/>
          </a:p>
          <a:p>
            <a:pPr lvl="1"/>
            <a:endParaRPr lang="en-US" altLang="en-US" dirty="0" smtClean="0"/>
          </a:p>
          <a:p>
            <a:pPr lvl="1"/>
            <a:endParaRPr lang="en-US" altLang="en-US" dirty="0"/>
          </a:p>
        </p:txBody>
      </p:sp>
      <p:pic>
        <p:nvPicPr>
          <p:cNvPr id="13824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1" y="2286000"/>
            <a:ext cx="2714625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197600" y="1442434"/>
            <a:ext cx="5384800" cy="461388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Simple Regression</a:t>
            </a:r>
            <a:endParaRPr lang="en-US" dirty="0"/>
          </a:p>
        </p:txBody>
      </p:sp>
      <p:graphicFrame>
        <p:nvGraphicFramePr>
          <p:cNvPr id="1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3683467"/>
              </p:ext>
            </p:extLst>
          </p:nvPr>
        </p:nvGraphicFramePr>
        <p:xfrm>
          <a:off x="1790164" y="3721994"/>
          <a:ext cx="3772438" cy="6825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4" imgW="1498320" imgH="228600" progId="Equation.DSMT4">
                  <p:embed/>
                </p:oleObj>
              </mc:Choice>
              <mc:Fallback>
                <p:oleObj name="Equation" r:id="rId4" imgW="14983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164" y="3721994"/>
                        <a:ext cx="3772438" cy="6825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3179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19</TotalTime>
  <Words>491</Words>
  <Application>Microsoft Office PowerPoint</Application>
  <PresentationFormat>Widescreen</PresentationFormat>
  <Paragraphs>101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新細明體</vt:lpstr>
      <vt:lpstr>Arial</vt:lpstr>
      <vt:lpstr>Calibri</vt:lpstr>
      <vt:lpstr>Calibri Light</vt:lpstr>
      <vt:lpstr>Symbol</vt:lpstr>
      <vt:lpstr>Office Theme</vt:lpstr>
      <vt:lpstr>Equation</vt:lpstr>
      <vt:lpstr>Chart</vt:lpstr>
      <vt:lpstr>Holt’s Trend Corrected Exponential Smoothing Muhammad Wasim Amir</vt:lpstr>
      <vt:lpstr>Holt’s Trend Corrected Exponential Smoothing</vt:lpstr>
      <vt:lpstr>Holt’s Trend Corrected Exponential Smoothing</vt:lpstr>
      <vt:lpstr>Holt’s Trend Corrected Exponential Smoothing</vt:lpstr>
      <vt:lpstr>Holt’s Trend Corrected Exponential Smoothing</vt:lpstr>
      <vt:lpstr>Procedures of Holt’s Trend Corrected Exponential Smoothing</vt:lpstr>
      <vt:lpstr>Procedures of Holt’s Trend Corrected Exponential Smoothing</vt:lpstr>
      <vt:lpstr>Procedures of Holt’s Trend Corrected Exponential Smoothing</vt:lpstr>
      <vt:lpstr>Procedures of Holt’s Trend Corrected Exponential Smoothing</vt:lpstr>
      <vt:lpstr>Procedures of Holt’s Trend Corrected Exponential Smoothing</vt:lpstr>
      <vt:lpstr>Procedures of Holt’s Trend Corrected Exponential Smoothing</vt:lpstr>
      <vt:lpstr>PowerPoint Presentation</vt:lpstr>
      <vt:lpstr>Procedures of Holt’s Trend Corrected Exponential Smoothing</vt:lpstr>
      <vt:lpstr>PowerPoint Presentation</vt:lpstr>
      <vt:lpstr>Holt’s Trend Corrected Exponential Smoothing</vt:lpstr>
      <vt:lpstr>Holt’s Trend Corrected Exponential Smoothing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Holt’s Trend Corrected Exponential Smoothing Muhammad Wasim Amir</dc:title>
  <dc:creator>wasim amir</dc:creator>
  <cp:lastModifiedBy>wasim amir</cp:lastModifiedBy>
  <cp:revision>4</cp:revision>
  <dcterms:created xsi:type="dcterms:W3CDTF">2020-03-19T01:18:35Z</dcterms:created>
  <dcterms:modified xsi:type="dcterms:W3CDTF">2020-03-19T01:37:43Z</dcterms:modified>
</cp:coreProperties>
</file>