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5" r:id="rId11"/>
    <p:sldId id="264" r:id="rId12"/>
    <p:sldId id="267" r:id="rId13"/>
    <p:sldId id="268" r:id="rId14"/>
    <p:sldId id="270" r:id="rId15"/>
    <p:sldId id="271" r:id="rId16"/>
    <p:sldId id="273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69" r:id="rId30"/>
    <p:sldId id="289" r:id="rId31"/>
    <p:sldId id="290" r:id="rId32"/>
    <p:sldId id="291" r:id="rId33"/>
    <p:sldId id="292" r:id="rId34"/>
    <p:sldId id="274" r:id="rId35"/>
    <p:sldId id="293" r:id="rId36"/>
    <p:sldId id="276" r:id="rId37"/>
    <p:sldId id="294" r:id="rId38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hammad Fahad" initials="MF" lastIdx="5" clrIdx="0">
    <p:extLst>
      <p:ext uri="{19B8F6BF-5375-455C-9EA6-DF929625EA0E}">
        <p15:presenceInfo xmlns:p15="http://schemas.microsoft.com/office/powerpoint/2012/main" userId="750535509e7f3a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3D2"/>
    <a:srgbClr val="5195D3"/>
    <a:srgbClr val="3B8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65" autoAdjust="0"/>
  </p:normalViewPr>
  <p:slideViewPr>
    <p:cSldViewPr snapToGrid="0">
      <p:cViewPr varScale="1">
        <p:scale>
          <a:sx n="48" d="100"/>
          <a:sy n="48" d="100"/>
        </p:scale>
        <p:origin x="53" y="4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2D060A-3B73-43F0-BE2E-7CE0A8E5F7B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0DB4C7-FA3C-45C6-A884-BCF29839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4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366588-B0A5-472E-B9B9-17E0A482C14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A383C7-79F1-4A3C-BB63-E7E190198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0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95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556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RSS – "Really Simple Syndication" are XML files</a:t>
            </a:r>
            <a:endParaRPr lang="en-PK" dirty="0"/>
          </a:p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3207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HTMLCollection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object is an array-like list of HTML elements. A </a:t>
            </a:r>
            <a:r>
              <a:rPr lang="en-US" dirty="0" err="1"/>
              <a:t>NodeList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object is a list (collection) of nodes extracted from a document.</a:t>
            </a:r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28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4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495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16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var x = </a:t>
            </a:r>
            <a:r>
              <a:rPr lang="en-US" dirty="0" err="1"/>
              <a:t>document.readyState</a:t>
            </a:r>
            <a:r>
              <a:rPr lang="en-US" dirty="0"/>
              <a:t>;</a:t>
            </a:r>
          </a:p>
          <a:p>
            <a:r>
              <a:rPr lang="en-US" dirty="0"/>
              <a:t>  </a:t>
            </a:r>
            <a:r>
              <a:rPr lang="en-US" dirty="0" err="1"/>
              <a:t>document.getElementById</a:t>
            </a:r>
            <a:r>
              <a:rPr lang="en-US" dirty="0"/>
              <a:t>("demo").</a:t>
            </a:r>
            <a:r>
              <a:rPr lang="en-US" dirty="0" err="1"/>
              <a:t>innerHTML</a:t>
            </a:r>
            <a:r>
              <a:rPr lang="en-US" dirty="0"/>
              <a:t> = x;</a:t>
            </a:r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212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200: "OK“   403: "Forbidden“  404: "Page not found"</a:t>
            </a:r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781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086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XML prolog is not a part of the XML document, and must be the first line</a:t>
            </a:r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839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74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978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8368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1524000" y="3533141"/>
            <a:ext cx="9144000" cy="182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45" y="128411"/>
            <a:ext cx="11279909" cy="1075749"/>
          </a:xfrm>
        </p:spPr>
        <p:txBody>
          <a:bodyPr>
            <a:normAutofit/>
          </a:bodyPr>
          <a:lstStyle>
            <a:lvl1pPr>
              <a:defRPr sz="4000">
                <a:latin typeface="Gotham Narrow Boo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4875288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 sz="3000">
                <a:solidFill>
                  <a:schemeClr val="tx1"/>
                </a:solidFill>
                <a:latin typeface="Gotham Narrow Book" pitchFamily="50" charset="0"/>
              </a:defRPr>
            </a:lvl1pPr>
            <a:lvl2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4pPr>
            <a:lvl5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Isosceles Triangle 6"/>
          <p:cNvSpPr/>
          <p:nvPr userDrawn="1"/>
        </p:nvSpPr>
        <p:spPr>
          <a:xfrm rot="5400000">
            <a:off x="-314326" y="446056"/>
            <a:ext cx="1004207" cy="375557"/>
          </a:xfrm>
          <a:prstGeom prst="triangle">
            <a:avLst/>
          </a:prstGeom>
          <a:gradFill>
            <a:gsLst>
              <a:gs pos="0">
                <a:srgbClr val="5195D3"/>
              </a:gs>
              <a:gs pos="58000">
                <a:srgbClr val="4E93D2"/>
              </a:gs>
              <a:gs pos="100000">
                <a:srgbClr val="3B87C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6045" y="1207490"/>
            <a:ext cx="1127990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60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2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8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9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045" y="365124"/>
            <a:ext cx="11279909" cy="107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045" y="1698171"/>
            <a:ext cx="11279909" cy="447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046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otham Narrow Medium" pitchFamily="50" charset="0"/>
              </a:defRPr>
            </a:lvl1pPr>
          </a:lstStyle>
          <a:p>
            <a:fld id="{C8794E75-353D-442E-BDEA-2D1BE4A45A3F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2754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1DC9-C721-4D5F-A7A1-DF55DAF8C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3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Narrow Book" pitchFamily="50" charset="0"/>
          <a:ea typeface="Adobe Fan Heiti Std B" panose="020B07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24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87360"/>
            <a:ext cx="9144000" cy="1833565"/>
          </a:xfrm>
        </p:spPr>
        <p:txBody>
          <a:bodyPr/>
          <a:lstStyle/>
          <a:p>
            <a:r>
              <a:rPr lang="en-US" dirty="0"/>
              <a:t>Web Systems </a:t>
            </a:r>
            <a:r>
              <a:rPr lang="en-US"/>
              <a:t>&amp;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8690CEE-119E-45B5-9374-D4A7564C757D}"/>
              </a:ext>
            </a:extLst>
          </p:cNvPr>
          <p:cNvSpPr txBox="1">
            <a:spLocks/>
          </p:cNvSpPr>
          <p:nvPr/>
        </p:nvSpPr>
        <p:spPr>
          <a:xfrm>
            <a:off x="1524000" y="3850470"/>
            <a:ext cx="9144000" cy="2076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accent1">
                    <a:lumMod val="75000"/>
                  </a:schemeClr>
                </a:solidFill>
                <a:latin typeface="Gotham Narrow Book" pitchFamily="50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8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PK" dirty="0"/>
              <a:t>C</a:t>
            </a:r>
            <a:r>
              <a:rPr lang="en-GB" dirty="0"/>
              <a:t>h</a:t>
            </a:r>
            <a:r>
              <a:rPr lang="en-PK" dirty="0"/>
              <a:t>a</a:t>
            </a:r>
            <a:r>
              <a:rPr lang="en-GB" dirty="0"/>
              <a:t>p</a:t>
            </a:r>
            <a:r>
              <a:rPr lang="en-PK" dirty="0"/>
              <a:t>t</a:t>
            </a:r>
            <a:r>
              <a:rPr lang="en-GB" dirty="0"/>
              <a:t>e</a:t>
            </a:r>
            <a:r>
              <a:rPr lang="en-PK" dirty="0"/>
              <a:t>r 1</a:t>
            </a:r>
            <a:r>
              <a:rPr lang="en-US" dirty="0"/>
              <a:t>7</a:t>
            </a:r>
            <a:r>
              <a:rPr lang="en-PK" dirty="0"/>
              <a:t> – </a:t>
            </a:r>
            <a:r>
              <a:rPr lang="en-US" dirty="0"/>
              <a:t>Using Asynchronous Communication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552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BE60A-DD47-4C48-8F0B-D1040EE19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Example 17-2. Asynchronous Program (urlpost.html)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960A6-7AC3-43E2-8CB0-C5EAECB62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616893" cy="5427914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dirty="0"/>
              <a:t>function </a:t>
            </a:r>
            <a:r>
              <a:rPr lang="en-US" dirty="0" err="1"/>
              <a:t>asyncRequest</a:t>
            </a:r>
            <a:r>
              <a:rPr lang="en-US" dirty="0"/>
              <a:t>()</a:t>
            </a:r>
          </a:p>
          <a:p>
            <a:pPr marL="457200" lvl="1" indent="0">
              <a:buNone/>
            </a:pPr>
            <a:r>
              <a:rPr lang="en-US" dirty="0"/>
              <a:t>{</a:t>
            </a:r>
          </a:p>
          <a:p>
            <a:pPr marL="457200" lvl="1" indent="0">
              <a:buNone/>
            </a:pPr>
            <a:r>
              <a:rPr lang="en-US" dirty="0"/>
              <a:t>  try { var request = new </a:t>
            </a:r>
            <a:r>
              <a:rPr lang="en-US" dirty="0" err="1"/>
              <a:t>XMLHttpRequest</a:t>
            </a:r>
            <a:r>
              <a:rPr lang="en-US" dirty="0"/>
              <a:t>() }</a:t>
            </a:r>
          </a:p>
          <a:p>
            <a:pPr marL="457200" lvl="1" indent="0">
              <a:buNone/>
            </a:pPr>
            <a:r>
              <a:rPr lang="en-US" dirty="0"/>
              <a:t>  catch(e) </a:t>
            </a:r>
            <a:r>
              <a:rPr lang="en-PK" dirty="0"/>
              <a:t>{</a:t>
            </a:r>
            <a:r>
              <a:rPr lang="en-US" dirty="0"/>
              <a:t> request = false }</a:t>
            </a:r>
          </a:p>
          <a:p>
            <a:pPr marL="457200" lvl="1" indent="0">
              <a:buNone/>
            </a:pPr>
            <a:r>
              <a:rPr lang="en-US" dirty="0"/>
              <a:t>  return request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sz="2800" dirty="0"/>
              <a:t>&lt;/script&gt;</a:t>
            </a:r>
          </a:p>
          <a:p>
            <a:pPr marL="0" indent="0">
              <a:buNone/>
            </a:pPr>
            <a:r>
              <a:rPr lang="en-US" sz="2800" dirty="0"/>
              <a:t>&lt;/body&gt;</a:t>
            </a:r>
          </a:p>
          <a:p>
            <a:pPr marL="0" indent="0">
              <a:buNone/>
            </a:pPr>
            <a:r>
              <a:rPr lang="en-US" sz="2800" dirty="0"/>
              <a:t>&lt;/html&gt;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32BAC-9923-4B51-AF94-8A7F9A822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28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8F8A6-2AB2-4754-A20C-086FA0ED5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Example 17-2. Asynchronous Program (urlpost.html)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E53B4-CE1F-4133-AD2C-7AE5D6FE3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05467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First section sets up HTML document, displays a heading, and creates a &lt;div&gt; with the ID info containing the text “This sentence will be replaced”.</a:t>
            </a:r>
          </a:p>
          <a:p>
            <a:r>
              <a:rPr lang="en-US" dirty="0"/>
              <a:t>Later, the text returned from the call will be inserted here.</a:t>
            </a:r>
          </a:p>
          <a:p>
            <a:r>
              <a:rPr lang="en-US" dirty="0"/>
              <a:t>The next six lines are required for making an HTTP POST request. </a:t>
            </a:r>
          </a:p>
          <a:p>
            <a:pPr lvl="1"/>
            <a:r>
              <a:rPr lang="en-US" dirty="0"/>
              <a:t>First line sets the variable params to a </a:t>
            </a:r>
            <a:r>
              <a:rPr lang="en-US" i="1" dirty="0"/>
              <a:t>parameter</a:t>
            </a:r>
            <a:r>
              <a:rPr lang="en-US" dirty="0"/>
              <a:t>=</a:t>
            </a:r>
            <a:r>
              <a:rPr lang="en-US" i="1" dirty="0"/>
              <a:t>value </a:t>
            </a:r>
            <a:r>
              <a:rPr lang="en-US" dirty="0"/>
              <a:t>pair, which is sent to the server.</a:t>
            </a:r>
          </a:p>
          <a:p>
            <a:pPr lvl="1"/>
            <a:r>
              <a:rPr lang="en-US" dirty="0"/>
              <a:t>Then </a:t>
            </a:r>
            <a:r>
              <a:rPr lang="en-US" dirty="0" err="1"/>
              <a:t>XMLHttpRequest</a:t>
            </a:r>
            <a:r>
              <a:rPr lang="en-US" dirty="0"/>
              <a:t> object is created. </a:t>
            </a:r>
          </a:p>
          <a:p>
            <a:pPr lvl="1"/>
            <a:r>
              <a:rPr lang="en-US" dirty="0"/>
              <a:t>After this, the open method is called to set the object to make a POST request to </a:t>
            </a:r>
            <a:r>
              <a:rPr lang="en-US" i="1" dirty="0" err="1"/>
              <a:t>urlpost.php</a:t>
            </a:r>
            <a:r>
              <a:rPr lang="en-US" i="1" dirty="0"/>
              <a:t> </a:t>
            </a:r>
            <a:r>
              <a:rPr lang="en-US" dirty="0"/>
              <a:t>in asynchronous mode.</a:t>
            </a:r>
          </a:p>
          <a:p>
            <a:pPr lvl="1"/>
            <a:r>
              <a:rPr lang="en-US" dirty="0"/>
              <a:t>The last three lines in this group set up headers that are required for the receiving server to know that a POST request is coming.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C93E53-DF74-408A-AAF6-8C7697113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7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7B7A4-C694-4998-9DA2-2112694A2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readyState</a:t>
            </a:r>
            <a:r>
              <a:rPr lang="en-US" dirty="0"/>
              <a:t> property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F80B7-73F0-42D3-8A87-935D5C182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607800" cy="5427914"/>
          </a:xfrm>
        </p:spPr>
        <p:txBody>
          <a:bodyPr>
            <a:normAutofit fontScale="85000" lnSpcReduction="20000"/>
          </a:bodyPr>
          <a:lstStyle/>
          <a:p>
            <a:r>
              <a:rPr lang="en-US" sz="3500" dirty="0"/>
              <a:t>The </a:t>
            </a:r>
            <a:r>
              <a:rPr lang="en-US" sz="3500" b="1" dirty="0" err="1"/>
              <a:t>readyState</a:t>
            </a:r>
            <a:r>
              <a:rPr lang="en-US" sz="3500" dirty="0"/>
              <a:t> property returns the status of the current document.</a:t>
            </a:r>
          </a:p>
          <a:p>
            <a:r>
              <a:rPr lang="en-US" sz="3500" dirty="0"/>
              <a:t>The </a:t>
            </a:r>
            <a:r>
              <a:rPr lang="en-US" sz="3500" b="1" dirty="0" err="1"/>
              <a:t>onreadystatechange</a:t>
            </a:r>
            <a:r>
              <a:rPr lang="en-US" sz="3500" dirty="0"/>
              <a:t> property calls a function when </a:t>
            </a:r>
            <a:r>
              <a:rPr lang="en-US" sz="3500" dirty="0" err="1"/>
              <a:t>readyState</a:t>
            </a:r>
            <a:r>
              <a:rPr lang="en-US" sz="3500" dirty="0"/>
              <a:t> changes.</a:t>
            </a:r>
          </a:p>
          <a:p>
            <a:pPr lvl="1"/>
            <a:r>
              <a:rPr lang="en-US" sz="3300" b="1" dirty="0"/>
              <a:t>callback function </a:t>
            </a:r>
            <a:r>
              <a:rPr lang="en-US" sz="3300" dirty="0"/>
              <a:t>– a function (named </a:t>
            </a:r>
            <a:r>
              <a:rPr lang="en-US" sz="3300" dirty="0" err="1"/>
              <a:t>asyncCallback</a:t>
            </a:r>
            <a:r>
              <a:rPr lang="en-US" sz="3300" dirty="0"/>
              <a:t> in example) which is called each time ready State changes</a:t>
            </a:r>
          </a:p>
          <a:p>
            <a:r>
              <a:rPr lang="en-US" sz="3500" dirty="0"/>
              <a:t>The syntax to set up the callback function using an inline, anonymous function is as follows:</a:t>
            </a:r>
          </a:p>
          <a:p>
            <a:pPr marL="0" indent="0">
              <a:buNone/>
            </a:pPr>
            <a:endParaRPr lang="en-US" sz="1200" dirty="0"/>
          </a:p>
          <a:p>
            <a:pPr marL="457200" lvl="1" indent="0">
              <a:buNone/>
            </a:pPr>
            <a:r>
              <a:rPr lang="en-US" sz="3300" dirty="0" err="1"/>
              <a:t>request.onreadystatechange</a:t>
            </a:r>
            <a:r>
              <a:rPr lang="en-US" sz="3300" dirty="0"/>
              <a:t> = function()</a:t>
            </a:r>
          </a:p>
          <a:p>
            <a:pPr marL="457200" lvl="1" indent="0">
              <a:buNone/>
            </a:pPr>
            <a:r>
              <a:rPr lang="en-PK" sz="3300" dirty="0"/>
              <a:t>{</a:t>
            </a:r>
          </a:p>
          <a:p>
            <a:pPr marL="457200" lvl="1" indent="0">
              <a:buNone/>
            </a:pPr>
            <a:r>
              <a:rPr lang="en-US" sz="3300" dirty="0"/>
              <a:t>   if (</a:t>
            </a:r>
            <a:r>
              <a:rPr lang="en-US" sz="3300" dirty="0" err="1"/>
              <a:t>this.readyState</a:t>
            </a:r>
            <a:r>
              <a:rPr lang="en-US" sz="3300" dirty="0"/>
              <a:t> == 4)  </a:t>
            </a:r>
            <a:r>
              <a:rPr lang="en-PK" sz="3300" dirty="0"/>
              <a:t>{</a:t>
            </a:r>
          </a:p>
          <a:p>
            <a:pPr marL="457200" lvl="1" indent="0">
              <a:buNone/>
            </a:pPr>
            <a:r>
              <a:rPr lang="en-US" sz="3300" dirty="0"/>
              <a:t>      // do something</a:t>
            </a:r>
          </a:p>
          <a:p>
            <a:pPr marL="457200" lvl="1" indent="0">
              <a:buNone/>
            </a:pPr>
            <a:r>
              <a:rPr lang="en-US" sz="3300" dirty="0"/>
              <a:t>   </a:t>
            </a:r>
            <a:r>
              <a:rPr lang="en-PK" sz="3300" dirty="0"/>
              <a:t>}</a:t>
            </a:r>
          </a:p>
          <a:p>
            <a:pPr marL="457200" lvl="1" indent="0">
              <a:buNone/>
            </a:pPr>
            <a:r>
              <a:rPr lang="en-PK" sz="3300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27691-C887-438D-A10A-A3891DFCE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937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CC3C6-ED13-43EB-82B6-8FB41F7B3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readyState</a:t>
            </a:r>
            <a:r>
              <a:rPr lang="en-US" dirty="0"/>
              <a:t> property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39BD1-7E6A-4E82-9ED8-1F491E317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readyState</a:t>
            </a:r>
            <a:r>
              <a:rPr lang="en-US" dirty="0"/>
              <a:t> == 4 value represents that </a:t>
            </a:r>
            <a:r>
              <a:rPr lang="en-US" dirty="0" err="1"/>
              <a:t>XMLHttpRequest</a:t>
            </a:r>
            <a:r>
              <a:rPr lang="en-US" dirty="0"/>
              <a:t> is finished and response is ready. </a:t>
            </a:r>
          </a:p>
          <a:p>
            <a:r>
              <a:rPr lang="en-US" dirty="0"/>
              <a:t>The status of the call having a value of 200 means that the call succeeded. If it’s not 200, an alert pop-up displays the error message contained in </a:t>
            </a:r>
            <a:r>
              <a:rPr lang="en-US" dirty="0" err="1"/>
              <a:t>statusText</a:t>
            </a:r>
            <a:r>
              <a:rPr lang="en-US" dirty="0"/>
              <a:t>.</a:t>
            </a:r>
          </a:p>
          <a:p>
            <a:r>
              <a:rPr lang="en-US" dirty="0"/>
              <a:t>All of these object properties are referenced using </a:t>
            </a:r>
            <a:r>
              <a:rPr lang="en-US" dirty="0" err="1"/>
              <a:t>this.readyState</a:t>
            </a:r>
            <a:r>
              <a:rPr lang="en-US" dirty="0"/>
              <a:t>, </a:t>
            </a:r>
            <a:r>
              <a:rPr lang="en-US" dirty="0" err="1"/>
              <a:t>this.status</a:t>
            </a:r>
            <a:r>
              <a:rPr lang="en-US" dirty="0"/>
              <a:t>, and so on, rather than </a:t>
            </a:r>
            <a:r>
              <a:rPr lang="en-US" dirty="0" err="1"/>
              <a:t>request.readyState</a:t>
            </a:r>
            <a:r>
              <a:rPr lang="en-US" dirty="0"/>
              <a:t> or </a:t>
            </a:r>
            <a:r>
              <a:rPr lang="en-US" dirty="0" err="1"/>
              <a:t>request.status</a:t>
            </a:r>
            <a:r>
              <a:rPr lang="en-US" dirty="0"/>
              <a:t>. This enables the code to work with any object name, because the this keyword always refers to the current object.</a:t>
            </a:r>
            <a:endParaRPr lang="en-PK" dirty="0"/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1B56F6-6172-4C48-B1A4-123F6F9A0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493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79F86-31CF-45F4-9E93-583C8C0EC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readyState</a:t>
            </a:r>
            <a:r>
              <a:rPr lang="en-US" dirty="0"/>
              <a:t> property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6153B-B345-4443-A633-7CF5C0ADF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22381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Once the </a:t>
            </a:r>
            <a:r>
              <a:rPr lang="en-US" dirty="0" err="1"/>
              <a:t>readyState</a:t>
            </a:r>
            <a:r>
              <a:rPr lang="en-US" dirty="0"/>
              <a:t> is 4 and the status is 200, test the </a:t>
            </a:r>
            <a:r>
              <a:rPr lang="en-US" dirty="0" err="1"/>
              <a:t>responseText</a:t>
            </a:r>
            <a:r>
              <a:rPr lang="en-US" dirty="0"/>
              <a:t> value to see whether it contains a value (not null).</a:t>
            </a:r>
          </a:p>
          <a:p>
            <a:r>
              <a:rPr lang="en-US" dirty="0"/>
              <a:t>If not, an error message is displayed in an alert box.</a:t>
            </a:r>
          </a:p>
          <a:p>
            <a:r>
              <a:rPr lang="en-US" dirty="0"/>
              <a:t>Otherwise, the inner HTML of the &lt;div&gt; is assigned the value of </a:t>
            </a:r>
            <a:r>
              <a:rPr lang="en-US" dirty="0" err="1"/>
              <a:t>responseText</a:t>
            </a:r>
            <a:r>
              <a:rPr lang="en-US" dirty="0"/>
              <a:t>, like this: </a:t>
            </a:r>
            <a:r>
              <a:rPr lang="en-US" dirty="0" err="1"/>
              <a:t>document.getElementById</a:t>
            </a:r>
            <a:r>
              <a:rPr lang="en-US" dirty="0"/>
              <a:t>('info').</a:t>
            </a:r>
            <a:r>
              <a:rPr lang="en-US" dirty="0" err="1"/>
              <a:t>innerHTML</a:t>
            </a:r>
            <a:r>
              <a:rPr lang="en-US" dirty="0"/>
              <a:t> = </a:t>
            </a:r>
            <a:r>
              <a:rPr lang="en-US" dirty="0" err="1"/>
              <a:t>this.responseText</a:t>
            </a:r>
            <a:endParaRPr lang="en-US" dirty="0"/>
          </a:p>
          <a:p>
            <a:pPr lvl="2"/>
            <a:r>
              <a:rPr lang="en-US" dirty="0" err="1"/>
              <a:t>getElementById</a:t>
            </a:r>
            <a:r>
              <a:rPr lang="en-US" dirty="0"/>
              <a:t> method and then its </a:t>
            </a:r>
            <a:r>
              <a:rPr lang="en-US" dirty="0" err="1"/>
              <a:t>innerHTML</a:t>
            </a:r>
            <a:r>
              <a:rPr lang="en-US" dirty="0"/>
              <a:t> property is assigned the value that was returned by the call. </a:t>
            </a:r>
          </a:p>
          <a:p>
            <a:pPr lvl="2"/>
            <a:r>
              <a:rPr lang="en-US" dirty="0"/>
              <a:t>The effect is that this element of the web page changes, while everything else remains the same.</a:t>
            </a:r>
          </a:p>
          <a:p>
            <a:r>
              <a:rPr lang="en-US" dirty="0"/>
              <a:t>Finally, asynchronous request is sent to the server via the following command, which passes the parameters already defined in the variable </a:t>
            </a:r>
            <a:r>
              <a:rPr lang="en-US" dirty="0" err="1"/>
              <a:t>params:request.send</a:t>
            </a:r>
            <a:r>
              <a:rPr lang="en-US" dirty="0"/>
              <a:t>(params)</a:t>
            </a: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D6320E-2851-4FBC-82A3-0E569A95F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919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3DA48-567C-4480-9CC5-57FD71DF0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server half of the asynchronous process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EBF99-96B4-489A-B8D8-A6B10026B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502593" cy="5427915"/>
          </a:xfrm>
        </p:spPr>
        <p:txBody>
          <a:bodyPr>
            <a:normAutofit fontScale="77500" lnSpcReduction="20000"/>
          </a:bodyPr>
          <a:lstStyle/>
          <a:p>
            <a:r>
              <a:rPr lang="en-US" sz="3900" i="1" dirty="0"/>
              <a:t>Example 17-3. </a:t>
            </a:r>
            <a:r>
              <a:rPr lang="en-US" sz="3900" i="1" dirty="0" err="1"/>
              <a:t>urlpost.php</a:t>
            </a:r>
            <a:endParaRPr lang="en-US" sz="3900" i="1" dirty="0"/>
          </a:p>
          <a:p>
            <a:pPr marL="0" indent="0">
              <a:buNone/>
            </a:pPr>
            <a:r>
              <a:rPr lang="en-US" sz="3600" dirty="0"/>
              <a:t>&lt;?php // </a:t>
            </a:r>
            <a:r>
              <a:rPr lang="en-US" sz="3600" dirty="0" err="1"/>
              <a:t>urlpost.php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  if (</a:t>
            </a:r>
            <a:r>
              <a:rPr lang="en-US" sz="3600" dirty="0" err="1"/>
              <a:t>isset</a:t>
            </a:r>
            <a:r>
              <a:rPr lang="en-US" sz="3600" dirty="0"/>
              <a:t>($_POST['</a:t>
            </a:r>
            <a:r>
              <a:rPr lang="en-US" sz="3600" dirty="0" err="1"/>
              <a:t>url</a:t>
            </a:r>
            <a:r>
              <a:rPr lang="en-US" sz="3600" dirty="0"/>
              <a:t>']))</a:t>
            </a:r>
          </a:p>
          <a:p>
            <a:pPr marL="0" indent="0">
              <a:buNone/>
            </a:pPr>
            <a:r>
              <a:rPr lang="en-US" sz="3600" dirty="0"/>
              <a:t>  </a:t>
            </a:r>
            <a:r>
              <a:rPr lang="en-PK" sz="3600" dirty="0"/>
              <a:t>{</a:t>
            </a:r>
          </a:p>
          <a:p>
            <a:pPr marL="0" indent="0">
              <a:buNone/>
            </a:pPr>
            <a:r>
              <a:rPr lang="en-US" sz="3600" dirty="0"/>
              <a:t>      echo </a:t>
            </a:r>
            <a:r>
              <a:rPr lang="en-US" sz="3600" dirty="0" err="1"/>
              <a:t>file_get_contents</a:t>
            </a:r>
            <a:r>
              <a:rPr lang="en-US" sz="3600" dirty="0"/>
              <a:t>('http://' . </a:t>
            </a:r>
            <a:r>
              <a:rPr lang="en-US" sz="3600" dirty="0" err="1"/>
              <a:t>SanitizeString</a:t>
            </a:r>
            <a:r>
              <a:rPr lang="en-US" sz="3600" dirty="0"/>
              <a:t>($_POST['</a:t>
            </a:r>
            <a:r>
              <a:rPr lang="en-US" sz="3600" dirty="0" err="1"/>
              <a:t>url</a:t>
            </a:r>
            <a:r>
              <a:rPr lang="en-US" sz="3600" dirty="0"/>
              <a:t>']));</a:t>
            </a:r>
          </a:p>
          <a:p>
            <a:pPr marL="0" indent="0">
              <a:buNone/>
            </a:pPr>
            <a:r>
              <a:rPr lang="en-US" sz="3600" dirty="0"/>
              <a:t>  </a:t>
            </a:r>
            <a:r>
              <a:rPr lang="en-PK" sz="3600" dirty="0"/>
              <a:t>}</a:t>
            </a:r>
          </a:p>
          <a:p>
            <a:pPr marL="0" indent="0">
              <a:buNone/>
            </a:pPr>
            <a:r>
              <a:rPr lang="en-US" sz="3600" dirty="0"/>
              <a:t>  function </a:t>
            </a:r>
            <a:r>
              <a:rPr lang="en-US" sz="3600" dirty="0" err="1"/>
              <a:t>SanitizeString</a:t>
            </a:r>
            <a:r>
              <a:rPr lang="en-US" sz="3600" dirty="0"/>
              <a:t>($var)</a:t>
            </a:r>
            <a:r>
              <a:rPr lang="en-PK" sz="3600" dirty="0"/>
              <a:t>{</a:t>
            </a:r>
          </a:p>
          <a:p>
            <a:pPr marL="0" indent="0">
              <a:buNone/>
            </a:pPr>
            <a:r>
              <a:rPr lang="en-US" sz="3600" dirty="0"/>
              <a:t>     $var = </a:t>
            </a:r>
            <a:r>
              <a:rPr lang="en-US" sz="3600" dirty="0" err="1"/>
              <a:t>strip_tags</a:t>
            </a:r>
            <a:r>
              <a:rPr lang="en-US" sz="3600" dirty="0"/>
              <a:t>($var);   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</a:rPr>
              <a:t>// strips a string from HTML, XML, &amp; PHP tags</a:t>
            </a:r>
          </a:p>
          <a:p>
            <a:pPr marL="0" indent="0">
              <a:buNone/>
            </a:pPr>
            <a:r>
              <a:rPr lang="en-US" sz="3600" dirty="0"/>
              <a:t>     $var = </a:t>
            </a:r>
            <a:r>
              <a:rPr lang="en-US" sz="3600" dirty="0" err="1"/>
              <a:t>htmlentities</a:t>
            </a:r>
            <a:r>
              <a:rPr lang="en-US" sz="3600" dirty="0"/>
              <a:t>($var);  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</a:rPr>
              <a:t>//   Prevents browser from using characters </a:t>
            </a:r>
            <a:r>
              <a:rPr lang="en-US" sz="3600" dirty="0"/>
              <a:t>					 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</a:rPr>
              <a:t>//  as an HTML element</a:t>
            </a:r>
          </a:p>
          <a:p>
            <a:pPr marL="0" indent="0">
              <a:buNone/>
            </a:pPr>
            <a:r>
              <a:rPr lang="en-US" sz="3600" dirty="0"/>
              <a:t>     return </a:t>
            </a:r>
            <a:r>
              <a:rPr lang="en-US" sz="3600" dirty="0" err="1"/>
              <a:t>stripslashes</a:t>
            </a:r>
            <a:r>
              <a:rPr lang="en-US" sz="3600" dirty="0"/>
              <a:t>($var);  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</a:rPr>
              <a:t>// Removes the backslash</a:t>
            </a:r>
          </a:p>
          <a:p>
            <a:pPr marL="0" indent="0">
              <a:buNone/>
            </a:pPr>
            <a:r>
              <a:rPr lang="en-US" sz="3600" dirty="0"/>
              <a:t>  </a:t>
            </a:r>
            <a:r>
              <a:rPr lang="en-PK" sz="3600" dirty="0"/>
              <a:t>}</a:t>
            </a:r>
          </a:p>
          <a:p>
            <a:pPr marL="0" indent="0">
              <a:buNone/>
            </a:pPr>
            <a:r>
              <a:rPr lang="en-PK" sz="3600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3B2EA6-18C9-4BE4-B69B-FF8511A9B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00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7C314-8D46-4689-A3AC-552BE906A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server half of the asynchronous process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A8C80-8AEF-4173-AFF2-462F0FA15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SanitizeString</a:t>
            </a:r>
            <a:r>
              <a:rPr lang="en-US" dirty="0"/>
              <a:t> function is used to sanitize data, as </a:t>
            </a:r>
            <a:r>
              <a:rPr lang="en-US" dirty="0" err="1"/>
              <a:t>unsanitized</a:t>
            </a:r>
            <a:r>
              <a:rPr lang="en-US" dirty="0"/>
              <a:t> data could result in the user inserting JavaScript and gaining an advantage over your code.</a:t>
            </a:r>
          </a:p>
          <a:p>
            <a:r>
              <a:rPr lang="en-US" dirty="0" err="1"/>
              <a:t>file_get_contents</a:t>
            </a:r>
            <a:r>
              <a:rPr lang="en-US" dirty="0"/>
              <a:t> PHP function loads the web page from the URL specified in the variable $_POST['</a:t>
            </a:r>
            <a:r>
              <a:rPr lang="en-US" dirty="0" err="1"/>
              <a:t>url</a:t>
            </a:r>
            <a:r>
              <a:rPr lang="en-US" dirty="0"/>
              <a:t>’]. </a:t>
            </a:r>
          </a:p>
          <a:p>
            <a:r>
              <a:rPr lang="en-US" dirty="0"/>
              <a:t>When </a:t>
            </a:r>
            <a:r>
              <a:rPr lang="en-US" i="1" dirty="0"/>
              <a:t>urlpost.html </a:t>
            </a:r>
            <a:r>
              <a:rPr lang="en-US" dirty="0"/>
              <a:t>is called in the web browser, after a few seconds the contents of </a:t>
            </a:r>
            <a:r>
              <a:rPr lang="en-US" i="1" dirty="0"/>
              <a:t>bbc.com </a:t>
            </a:r>
            <a:r>
              <a:rPr lang="en-US" dirty="0"/>
              <a:t>front page are loaded into the &lt;div&gt; that was created for this purpose. </a:t>
            </a:r>
          </a:p>
          <a:p>
            <a:r>
              <a:rPr lang="en-US" dirty="0"/>
              <a:t>Loading the web page will take more than usual time, because it is transferred twice: once to the server and again from the server to your browser. 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9A5EC9-F4CF-47D6-A15D-7636714A8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05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2F3E0-5319-491D-99C7-139B21215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Figure 17-2. The bbc.com front page is being loaded into a div element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7B586C-66DD-4F67-B966-AA77C126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17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944E84F-8B84-4015-8D48-3991A2E092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3910" y="1427552"/>
            <a:ext cx="8924178" cy="524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0614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2F3E0-5319-491D-99C7-139B21215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Figure 17-2. The bbc.com front page has been loaded into a div element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7B586C-66DD-4F67-B966-AA77C126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18</a:t>
            </a:fld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1D348DF-1084-45B5-9BFA-40CFF25571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5263" y="1301750"/>
            <a:ext cx="9221471" cy="5419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1406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19796-C984-4E72-8D93-91FCEE0D3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GET Instead of POST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E6DDE-879C-4CAD-B741-000E0EC85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is simpler and faster than POST</a:t>
            </a:r>
          </a:p>
          <a:p>
            <a:r>
              <a:rPr lang="en-US" dirty="0"/>
              <a:t>Some browsers may cache GET requests </a:t>
            </a:r>
          </a:p>
          <a:p>
            <a:pPr lvl="1"/>
            <a:r>
              <a:rPr lang="en-US" dirty="0"/>
              <a:t>can be avoided by adding a random parameter to each request, ensuring that URL is unique each time</a:t>
            </a:r>
          </a:p>
          <a:p>
            <a:r>
              <a:rPr lang="en-US" dirty="0"/>
              <a:t>Cannot send large amount of data (usually 2 KB limit)</a:t>
            </a:r>
          </a:p>
          <a:p>
            <a:r>
              <a:rPr lang="en-US" dirty="0"/>
              <a:t>It is not necessary to send headers for a GET request</a:t>
            </a:r>
          </a:p>
          <a:p>
            <a:r>
              <a:rPr lang="en-US" dirty="0"/>
              <a:t>Call to send method does not contain any argument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075FF1-9904-42FB-99A6-2CFBC7319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187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20DA5-8C77-4151-A531-57ECF7FF1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Asynchronous Communication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521EA-840A-406B-8A51-31A639140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Ajax - Asynchronous JavaScript and XML</a:t>
            </a:r>
          </a:p>
          <a:p>
            <a:r>
              <a:rPr lang="en-US" dirty="0"/>
              <a:t>Transfer data between browser and server in the background using JavaScript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Google Maps</a:t>
            </a:r>
          </a:p>
          <a:p>
            <a:pPr lvl="1"/>
            <a:r>
              <a:rPr lang="en-US" dirty="0"/>
              <a:t>Online chat</a:t>
            </a:r>
          </a:p>
          <a:p>
            <a:r>
              <a:rPr lang="en-US" dirty="0"/>
              <a:t>Benefits:</a:t>
            </a:r>
          </a:p>
          <a:p>
            <a:pPr lvl="1"/>
            <a:r>
              <a:rPr lang="en-US" dirty="0"/>
              <a:t>Reduces the amount of data that must be transferred</a:t>
            </a:r>
          </a:p>
          <a:p>
            <a:pPr lvl="1"/>
            <a:r>
              <a:rPr lang="en-US" dirty="0"/>
              <a:t>Makes web pages seamlessly dynamic</a:t>
            </a:r>
          </a:p>
          <a:p>
            <a:pPr lvl="1"/>
            <a:r>
              <a:rPr lang="en-US" dirty="0"/>
              <a:t>Improved user interface</a:t>
            </a:r>
          </a:p>
          <a:p>
            <a:pPr lvl="1"/>
            <a:r>
              <a:rPr lang="en-US" dirty="0"/>
              <a:t>Better responsiveness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E0CB76-E388-4FB6-B9F3-07BB00197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3415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AC2BE-BC59-469D-9C4F-4C2441F70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17-4. urlget.html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F21BE-0142-425E-A90E-095C11D13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&lt;!DOCTYPE html&gt;</a:t>
            </a:r>
          </a:p>
          <a:p>
            <a:pPr marL="0" indent="0">
              <a:buNone/>
            </a:pPr>
            <a:r>
              <a:rPr lang="en-US" dirty="0"/>
              <a:t>&lt;html&gt; &lt;!-- urlget.html --&gt;</a:t>
            </a:r>
          </a:p>
          <a:p>
            <a:pPr marL="0" indent="0">
              <a:buNone/>
            </a:pPr>
            <a:r>
              <a:rPr lang="en-US" dirty="0"/>
              <a:t>  &lt;head&gt;</a:t>
            </a:r>
          </a:p>
          <a:p>
            <a:pPr marL="0" indent="0">
              <a:buNone/>
            </a:pPr>
            <a:r>
              <a:rPr lang="en-US" dirty="0"/>
              <a:t>      &lt;title&gt;Asynchronous Communication Example&lt;/title&gt;</a:t>
            </a:r>
          </a:p>
          <a:p>
            <a:pPr marL="0" indent="0">
              <a:buNone/>
            </a:pPr>
            <a:r>
              <a:rPr lang="en-US" dirty="0"/>
              <a:t>  &lt;/head&gt;</a:t>
            </a:r>
          </a:p>
          <a:p>
            <a:pPr marL="0" indent="0">
              <a:buNone/>
            </a:pPr>
            <a:r>
              <a:rPr lang="en-US" dirty="0"/>
              <a:t>  &lt;body style='</a:t>
            </a:r>
            <a:r>
              <a:rPr lang="en-US" dirty="0" err="1"/>
              <a:t>text-align:center</a:t>
            </a:r>
            <a:r>
              <a:rPr lang="en-US" dirty="0"/>
              <a:t>’&gt;</a:t>
            </a:r>
          </a:p>
          <a:p>
            <a:pPr marL="0" indent="0">
              <a:buNone/>
            </a:pPr>
            <a:r>
              <a:rPr lang="en-US" dirty="0"/>
              <a:t>      &lt;h1&gt;Loading a web page into a DIV&lt;/h1&gt;</a:t>
            </a:r>
          </a:p>
          <a:p>
            <a:pPr marL="0" indent="0">
              <a:buNone/>
            </a:pPr>
            <a:r>
              <a:rPr lang="en-US" dirty="0"/>
              <a:t>      &lt;div id='info'&gt;This sentence will be replaced&lt;/div&gt;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66E80E-A92F-4E86-A734-06E68F10A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9916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66132-E2AA-4CD9-A856-EA0C5A7D3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17-4. urlget.html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CD663-D809-45E0-9904-9AC6A46C6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76" y="1301675"/>
            <a:ext cx="11735955" cy="52595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&lt;script&gt;</a:t>
            </a:r>
          </a:p>
          <a:p>
            <a:pPr marL="0" indent="0">
              <a:buNone/>
            </a:pPr>
            <a:r>
              <a:rPr lang="en-US" b="1" dirty="0"/>
              <a:t>  </a:t>
            </a:r>
            <a:r>
              <a:rPr lang="en-US" b="1" dirty="0" err="1"/>
              <a:t>nocache</a:t>
            </a:r>
            <a:r>
              <a:rPr lang="en-US" b="1" dirty="0"/>
              <a:t> = "&amp;</a:t>
            </a:r>
            <a:r>
              <a:rPr lang="en-US" b="1" dirty="0" err="1"/>
              <a:t>nocache</a:t>
            </a:r>
            <a:r>
              <a:rPr lang="en-US" b="1" dirty="0"/>
              <a:t>=" + </a:t>
            </a:r>
            <a:r>
              <a:rPr lang="en-US" b="1" dirty="0" err="1"/>
              <a:t>Math.random</a:t>
            </a:r>
            <a:r>
              <a:rPr lang="en-US" b="1" dirty="0"/>
              <a:t>() * 1000000</a:t>
            </a:r>
          </a:p>
          <a:p>
            <a:pPr marL="0" indent="0">
              <a:buNone/>
            </a:pPr>
            <a:r>
              <a:rPr lang="en-US" b="1" dirty="0"/>
              <a:t>  </a:t>
            </a:r>
            <a:r>
              <a:rPr lang="en-US" dirty="0"/>
              <a:t>request = </a:t>
            </a:r>
            <a:r>
              <a:rPr lang="en-US" dirty="0" err="1"/>
              <a:t>asyncRequest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b="1" dirty="0"/>
              <a:t>  </a:t>
            </a:r>
            <a:r>
              <a:rPr lang="en-US" b="1" dirty="0" err="1"/>
              <a:t>request.open</a:t>
            </a:r>
            <a:r>
              <a:rPr lang="en-US" b="1" dirty="0"/>
              <a:t>("GET", "</a:t>
            </a:r>
            <a:r>
              <a:rPr lang="en-US" b="1" dirty="0" err="1"/>
              <a:t>urlget.php?url</a:t>
            </a:r>
            <a:r>
              <a:rPr lang="en-US" b="1" dirty="0"/>
              <a:t>=bbc.com" + </a:t>
            </a:r>
            <a:r>
              <a:rPr lang="en-US" b="1" dirty="0" err="1"/>
              <a:t>nocache</a:t>
            </a:r>
            <a:r>
              <a:rPr lang="en-US" b="1" dirty="0"/>
              <a:t>, true)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request.onreadystatechange</a:t>
            </a:r>
            <a:r>
              <a:rPr lang="en-US" dirty="0"/>
              <a:t> = </a:t>
            </a:r>
            <a:r>
              <a:rPr lang="en-US" dirty="0" err="1"/>
              <a:t>asyncCallback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b="1" dirty="0"/>
              <a:t>  </a:t>
            </a:r>
            <a:r>
              <a:rPr lang="en-US" b="1" dirty="0" err="1"/>
              <a:t>request.send</a:t>
            </a:r>
            <a:r>
              <a:rPr lang="en-US" b="1" dirty="0"/>
              <a:t>()</a:t>
            </a:r>
          </a:p>
          <a:p>
            <a:pPr marL="0" indent="0">
              <a:buNone/>
            </a:pPr>
            <a:r>
              <a:rPr lang="en-US" sz="2600" dirty="0"/>
              <a:t>//</a:t>
            </a:r>
            <a:r>
              <a:rPr lang="en-US" sz="2600" b="1" i="1" dirty="0"/>
              <a:t> URL</a:t>
            </a:r>
            <a:r>
              <a:rPr lang="en-US" sz="2600" dirty="0"/>
              <a:t> is passed to open method with a string comprising a </a:t>
            </a:r>
            <a:r>
              <a:rPr lang="en-US" sz="2600" b="1" dirty="0">
                <a:solidFill>
                  <a:srgbClr val="FF0000"/>
                </a:solidFill>
              </a:rPr>
              <a:t>?</a:t>
            </a:r>
            <a:r>
              <a:rPr lang="en-US" sz="2600" dirty="0"/>
              <a:t> symbol </a:t>
            </a:r>
          </a:p>
          <a:p>
            <a:pPr marL="0" indent="0">
              <a:buNone/>
            </a:pPr>
            <a:r>
              <a:rPr lang="en-US" sz="2600" dirty="0"/>
              <a:t>// followed by the parameter/value pair.</a:t>
            </a:r>
          </a:p>
          <a:p>
            <a:pPr marL="0" indent="0">
              <a:buNone/>
            </a:pPr>
            <a:r>
              <a:rPr lang="en-US" sz="2600" dirty="0"/>
              <a:t>// Second parameter/value pair </a:t>
            </a:r>
            <a:r>
              <a:rPr lang="en-US" sz="2600" b="1" i="1" dirty="0" err="1"/>
              <a:t>nocache</a:t>
            </a:r>
            <a:r>
              <a:rPr lang="en-US" sz="2600" dirty="0"/>
              <a:t> is added using an </a:t>
            </a:r>
            <a:r>
              <a:rPr lang="en-US" sz="2600" b="1" dirty="0">
                <a:solidFill>
                  <a:srgbClr val="FF0000"/>
                </a:solidFill>
              </a:rPr>
              <a:t>&amp; </a:t>
            </a:r>
            <a:r>
              <a:rPr lang="en-US" sz="2600" dirty="0"/>
              <a:t>symbol</a:t>
            </a:r>
          </a:p>
          <a:p>
            <a:pPr marL="0" indent="0">
              <a:buNone/>
            </a:pPr>
            <a:r>
              <a:rPr lang="en-US" sz="2600" dirty="0"/>
              <a:t>//</a:t>
            </a:r>
            <a:r>
              <a:rPr lang="en-US" sz="2600" b="1" i="1" dirty="0"/>
              <a:t> </a:t>
            </a:r>
            <a:r>
              <a:rPr lang="en-US" sz="2600" b="1" i="1" dirty="0" err="1"/>
              <a:t>nocache</a:t>
            </a:r>
            <a:r>
              <a:rPr lang="en-US" sz="2600" dirty="0"/>
              <a:t> is set to a random value between 0 and 1 million, to avoid caching</a:t>
            </a:r>
            <a:endParaRPr lang="en-PK" sz="2600" dirty="0"/>
          </a:p>
          <a:p>
            <a:pPr marL="0" indent="0">
              <a:buNone/>
            </a:pPr>
            <a:endParaRPr lang="en-PK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6B3D0-3EF9-439D-AA84-CD8F21FE7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941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66132-E2AA-4CD9-A856-EA0C5A7D3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17-4. urlget.html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CD663-D809-45E0-9904-9AC6A46C6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76" y="1253549"/>
            <a:ext cx="11735955" cy="4875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function </a:t>
            </a:r>
            <a:r>
              <a:rPr lang="en-US" sz="2800" dirty="0" err="1"/>
              <a:t>asyncCallback</a:t>
            </a:r>
            <a:r>
              <a:rPr lang="en-US" sz="2800" dirty="0"/>
              <a:t>(){</a:t>
            </a:r>
          </a:p>
          <a:p>
            <a:pPr marL="0" indent="0">
              <a:buNone/>
            </a:pPr>
            <a:r>
              <a:rPr lang="en-US" sz="2800" dirty="0"/>
              <a:t>  if (</a:t>
            </a:r>
            <a:r>
              <a:rPr lang="en-US" sz="2800" dirty="0" err="1"/>
              <a:t>this.readyState</a:t>
            </a:r>
            <a:r>
              <a:rPr lang="en-US" sz="2800" dirty="0"/>
              <a:t> == 4){</a:t>
            </a:r>
          </a:p>
          <a:p>
            <a:pPr marL="0" indent="0">
              <a:buNone/>
            </a:pPr>
            <a:r>
              <a:rPr lang="en-US" sz="2800" dirty="0"/>
              <a:t>      if (</a:t>
            </a:r>
            <a:r>
              <a:rPr lang="en-US" sz="2800" dirty="0" err="1"/>
              <a:t>this.status</a:t>
            </a:r>
            <a:r>
              <a:rPr lang="en-US" sz="2800" dirty="0"/>
              <a:t> == 200){</a:t>
            </a:r>
          </a:p>
          <a:p>
            <a:pPr marL="0" indent="0">
              <a:buNone/>
            </a:pPr>
            <a:r>
              <a:rPr lang="en-US" sz="2800" dirty="0"/>
              <a:t>          if (</a:t>
            </a:r>
            <a:r>
              <a:rPr lang="en-US" sz="2800" dirty="0" err="1"/>
              <a:t>this.responseText</a:t>
            </a:r>
            <a:r>
              <a:rPr lang="en-US" sz="2800" dirty="0"/>
              <a:t> != null){</a:t>
            </a:r>
          </a:p>
          <a:p>
            <a:pPr marL="0" indent="0">
              <a:buNone/>
            </a:pPr>
            <a:r>
              <a:rPr lang="en-US" sz="2800" dirty="0"/>
              <a:t>              </a:t>
            </a:r>
            <a:r>
              <a:rPr lang="en-US" sz="2800" dirty="0" err="1"/>
              <a:t>document.getElementById</a:t>
            </a:r>
            <a:r>
              <a:rPr lang="en-US" sz="2800" dirty="0"/>
              <a:t>('info').</a:t>
            </a:r>
            <a:r>
              <a:rPr lang="en-US" sz="2800" dirty="0" err="1"/>
              <a:t>innerHTML</a:t>
            </a:r>
            <a:r>
              <a:rPr lang="en-US" sz="2800" dirty="0"/>
              <a:t> = </a:t>
            </a:r>
            <a:r>
              <a:rPr lang="en-US" sz="2800" dirty="0" err="1"/>
              <a:t>this.responseText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}</a:t>
            </a:r>
          </a:p>
          <a:p>
            <a:pPr marL="0" indent="0">
              <a:buNone/>
            </a:pPr>
            <a:r>
              <a:rPr lang="en-US" sz="2800" dirty="0"/>
              <a:t>	else alert("Communication error: No data received")</a:t>
            </a:r>
          </a:p>
          <a:p>
            <a:pPr marL="0" indent="0">
              <a:buNone/>
            </a:pPr>
            <a:r>
              <a:rPr lang="en-US" sz="2800" dirty="0"/>
              <a:t>      }</a:t>
            </a:r>
          </a:p>
          <a:p>
            <a:pPr marL="0" indent="0">
              <a:buNone/>
            </a:pPr>
            <a:r>
              <a:rPr lang="en-US" sz="2800" dirty="0"/>
              <a:t>      else alert( "Communication error: " + </a:t>
            </a:r>
            <a:r>
              <a:rPr lang="en-US" sz="2800" dirty="0" err="1"/>
              <a:t>this.statusText</a:t>
            </a:r>
            <a:r>
              <a:rPr lang="en-US" sz="2800" dirty="0"/>
              <a:t>)</a:t>
            </a:r>
          </a:p>
          <a:p>
            <a:pPr marL="0" indent="0">
              <a:buNone/>
            </a:pPr>
            <a:r>
              <a:rPr lang="en-US" sz="2800" dirty="0"/>
              <a:t>  }</a:t>
            </a:r>
          </a:p>
          <a:p>
            <a:pPr marL="0" indent="0">
              <a:buNone/>
            </a:pPr>
            <a:r>
              <a:rPr lang="en-US" sz="2800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6B3D0-3EF9-439D-AA84-CD8F21FE7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880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66132-E2AA-4CD9-A856-EA0C5A7D3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17-4. urlget.html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CD663-D809-45E0-9904-9AC6A46C6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76" y="1253549"/>
            <a:ext cx="11735955" cy="4875288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dirty="0"/>
              <a:t>function </a:t>
            </a:r>
            <a:r>
              <a:rPr lang="en-US" dirty="0" err="1"/>
              <a:t>asyncRequest</a:t>
            </a:r>
            <a:r>
              <a:rPr lang="en-US" dirty="0"/>
              <a:t>()</a:t>
            </a:r>
          </a:p>
          <a:p>
            <a:pPr marL="457200" lvl="1" indent="0">
              <a:buNone/>
            </a:pPr>
            <a:r>
              <a:rPr lang="en-US" dirty="0"/>
              <a:t>{</a:t>
            </a:r>
          </a:p>
          <a:p>
            <a:pPr marL="457200" lvl="1" indent="0">
              <a:buNone/>
            </a:pPr>
            <a:r>
              <a:rPr lang="en-US" dirty="0"/>
              <a:t>  try { var request = new </a:t>
            </a:r>
            <a:r>
              <a:rPr lang="en-US" dirty="0" err="1"/>
              <a:t>XMLHttpRequest</a:t>
            </a:r>
            <a:r>
              <a:rPr lang="en-US" dirty="0"/>
              <a:t>() }</a:t>
            </a:r>
          </a:p>
          <a:p>
            <a:pPr marL="457200" lvl="1" indent="0">
              <a:buNone/>
            </a:pPr>
            <a:r>
              <a:rPr lang="en-US" dirty="0"/>
              <a:t>  catch(e) </a:t>
            </a:r>
            <a:r>
              <a:rPr lang="en-PK" dirty="0"/>
              <a:t>{</a:t>
            </a:r>
            <a:r>
              <a:rPr lang="en-US" dirty="0"/>
              <a:t> request = false }</a:t>
            </a:r>
          </a:p>
          <a:p>
            <a:pPr marL="457200" lvl="1" indent="0">
              <a:buNone/>
            </a:pPr>
            <a:r>
              <a:rPr lang="en-US" dirty="0"/>
              <a:t>  return request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sz="2800" dirty="0"/>
              <a:t>&lt;/script&gt;</a:t>
            </a:r>
          </a:p>
          <a:p>
            <a:pPr marL="0" indent="0">
              <a:buNone/>
            </a:pPr>
            <a:r>
              <a:rPr lang="en-US" sz="2800" dirty="0"/>
              <a:t>&lt;/body&gt;</a:t>
            </a:r>
          </a:p>
          <a:p>
            <a:pPr marL="0" indent="0">
              <a:buNone/>
            </a:pPr>
            <a:r>
              <a:rPr lang="en-US" sz="2800" dirty="0"/>
              <a:t>&lt;/html&gt;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6B3D0-3EF9-439D-AA84-CD8F21FE7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830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F8746-A5A5-4801-9AD0-F21FF2029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17-5. </a:t>
            </a:r>
            <a:r>
              <a:rPr lang="en-US" i="1" dirty="0" err="1"/>
              <a:t>urlget.php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745C7-1324-4D9A-8F2F-6471D40BF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2114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&lt;?php</a:t>
            </a:r>
          </a:p>
          <a:p>
            <a:pPr marL="0" indent="0">
              <a:buNone/>
            </a:pPr>
            <a:r>
              <a:rPr lang="en-US" sz="2800" dirty="0"/>
              <a:t>  if (</a:t>
            </a:r>
            <a:r>
              <a:rPr lang="en-US" sz="2800" dirty="0" err="1"/>
              <a:t>isset</a:t>
            </a:r>
            <a:r>
              <a:rPr lang="en-US" sz="2800" dirty="0"/>
              <a:t>(</a:t>
            </a:r>
            <a:r>
              <a:rPr lang="en-US" sz="2800" b="1" dirty="0"/>
              <a:t>$_GET['</a:t>
            </a:r>
            <a:r>
              <a:rPr lang="en-US" sz="2800" b="1" dirty="0" err="1"/>
              <a:t>url</a:t>
            </a:r>
            <a:r>
              <a:rPr lang="en-US" sz="2800" b="1" dirty="0"/>
              <a:t>']</a:t>
            </a:r>
            <a:r>
              <a:rPr lang="en-US" sz="2800" dirty="0"/>
              <a:t>)){</a:t>
            </a:r>
          </a:p>
          <a:p>
            <a:pPr marL="0" indent="0">
              <a:buNone/>
            </a:pPr>
            <a:r>
              <a:rPr lang="en-US" sz="2800" dirty="0"/>
              <a:t>      echo </a:t>
            </a:r>
            <a:r>
              <a:rPr lang="en-US" sz="2800" dirty="0" err="1"/>
              <a:t>file_get_contents</a:t>
            </a:r>
            <a:r>
              <a:rPr lang="en-US" sz="2800" dirty="0"/>
              <a:t>("http://".</a:t>
            </a:r>
            <a:r>
              <a:rPr lang="en-US" sz="2800" dirty="0" err="1"/>
              <a:t>sanitizeString</a:t>
            </a:r>
            <a:r>
              <a:rPr lang="en-US" sz="2800" dirty="0"/>
              <a:t>(</a:t>
            </a:r>
            <a:r>
              <a:rPr lang="en-US" sz="2800" b="1" dirty="0"/>
              <a:t>$_GET['</a:t>
            </a:r>
            <a:r>
              <a:rPr lang="en-US" sz="2800" b="1" dirty="0" err="1"/>
              <a:t>url</a:t>
            </a:r>
            <a:r>
              <a:rPr lang="en-US" sz="2800" b="1" dirty="0"/>
              <a:t>']</a:t>
            </a:r>
            <a:r>
              <a:rPr lang="en-US" sz="2800" dirty="0"/>
              <a:t>));</a:t>
            </a:r>
          </a:p>
          <a:p>
            <a:pPr marL="0" indent="0">
              <a:buNone/>
            </a:pPr>
            <a:r>
              <a:rPr lang="en-US" sz="2800" dirty="0"/>
              <a:t>  }</a:t>
            </a:r>
          </a:p>
          <a:p>
            <a:pPr marL="0" indent="0">
              <a:buNone/>
            </a:pPr>
            <a:r>
              <a:rPr lang="en-US" sz="2800" dirty="0"/>
              <a:t>  function </a:t>
            </a:r>
            <a:r>
              <a:rPr lang="en-US" sz="2800" dirty="0" err="1"/>
              <a:t>sanitizeString</a:t>
            </a:r>
            <a:r>
              <a:rPr lang="en-US" sz="2800" dirty="0"/>
              <a:t>($var) {</a:t>
            </a:r>
          </a:p>
          <a:p>
            <a:pPr marL="0" indent="0">
              <a:buNone/>
            </a:pPr>
            <a:r>
              <a:rPr lang="en-US" sz="2800" dirty="0"/>
              <a:t>      $var = </a:t>
            </a:r>
            <a:r>
              <a:rPr lang="en-US" sz="2800" dirty="0" err="1"/>
              <a:t>strip_tags</a:t>
            </a:r>
            <a:r>
              <a:rPr lang="en-US" sz="2800" dirty="0"/>
              <a:t>($var);</a:t>
            </a:r>
          </a:p>
          <a:p>
            <a:pPr marL="0" indent="0">
              <a:buNone/>
            </a:pPr>
            <a:r>
              <a:rPr lang="en-US" sz="2800" dirty="0"/>
              <a:t>      $var = </a:t>
            </a:r>
            <a:r>
              <a:rPr lang="en-US" sz="2800" dirty="0" err="1"/>
              <a:t>htmlentities</a:t>
            </a:r>
            <a:r>
              <a:rPr lang="en-US" sz="2800" dirty="0"/>
              <a:t>($var);</a:t>
            </a:r>
          </a:p>
          <a:p>
            <a:pPr marL="0" indent="0">
              <a:buNone/>
            </a:pPr>
            <a:r>
              <a:rPr lang="en-US" sz="2800" dirty="0"/>
              <a:t>      return </a:t>
            </a:r>
            <a:r>
              <a:rPr lang="en-US" sz="2800" dirty="0" err="1"/>
              <a:t>stripslashes</a:t>
            </a:r>
            <a:r>
              <a:rPr lang="en-US" sz="2800" dirty="0"/>
              <a:t>($var);</a:t>
            </a:r>
          </a:p>
          <a:p>
            <a:pPr marL="0" indent="0">
              <a:buNone/>
            </a:pPr>
            <a:r>
              <a:rPr lang="en-US" sz="2800" dirty="0"/>
              <a:t>  }</a:t>
            </a:r>
          </a:p>
          <a:p>
            <a:pPr marL="0" indent="0">
              <a:buNone/>
            </a:pPr>
            <a:r>
              <a:rPr lang="en-US" sz="2800" dirty="0"/>
              <a:t>?&gt;</a:t>
            </a:r>
            <a:endParaRPr lang="en-PK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4FBC36-7E74-4DDA-8A2D-DEED46B0A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930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8FFE9-7C2D-4892-B9C4-607FB1F5D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XML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D5E4B-1BA5-4D8A-957E-96E91B628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527408" cy="4875288"/>
          </a:xfrm>
        </p:spPr>
        <p:txBody>
          <a:bodyPr/>
          <a:lstStyle/>
          <a:p>
            <a:r>
              <a:rPr lang="en-US" dirty="0"/>
              <a:t>XML stands for </a:t>
            </a:r>
            <a:r>
              <a:rPr lang="en-US" dirty="0" err="1"/>
              <a:t>eXtensible</a:t>
            </a:r>
            <a:r>
              <a:rPr lang="en-US" dirty="0"/>
              <a:t> Markup Language</a:t>
            </a:r>
          </a:p>
          <a:p>
            <a:pPr lvl="1"/>
            <a:r>
              <a:rPr lang="en-US" dirty="0"/>
              <a:t>a markup language similar to HTML</a:t>
            </a:r>
          </a:p>
          <a:p>
            <a:pPr lvl="1"/>
            <a:r>
              <a:rPr lang="en-US" dirty="0"/>
              <a:t>XML does not do anything</a:t>
            </a:r>
          </a:p>
          <a:p>
            <a:r>
              <a:rPr lang="en-US" dirty="0"/>
              <a:t>XML was designed to store and transport data</a:t>
            </a:r>
          </a:p>
          <a:p>
            <a:pPr lvl="1"/>
            <a:r>
              <a:rPr lang="en-US" dirty="0"/>
              <a:t>XML is just information enclosed inside tags</a:t>
            </a:r>
          </a:p>
          <a:p>
            <a:pPr lvl="1"/>
            <a:r>
              <a:rPr lang="en-US" dirty="0"/>
              <a:t>There are no predefined tags, author of the document defines tags</a:t>
            </a:r>
          </a:p>
          <a:p>
            <a:r>
              <a:rPr lang="en-US" dirty="0"/>
              <a:t>Why XML? Plain unorganized text vs tree structured data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EB1B38-6183-443B-A982-8C064331C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4693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8FFE9-7C2D-4892-B9C4-607FB1F5D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XML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D5E4B-1BA5-4D8A-957E-96E91B628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9790"/>
            <a:ext cx="11735955" cy="5419799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XML documents must contain one root element that is the parent of all other elements</a:t>
            </a:r>
          </a:p>
          <a:p>
            <a:r>
              <a:rPr lang="en-US" sz="3200" dirty="0"/>
              <a:t>All XML Elements must have a closing tag</a:t>
            </a:r>
          </a:p>
          <a:p>
            <a:r>
              <a:rPr lang="en-US" sz="3200" dirty="0"/>
              <a:t>XML tags are case sensitive</a:t>
            </a:r>
          </a:p>
          <a:p>
            <a:r>
              <a:rPr lang="en-US" sz="3200" dirty="0"/>
              <a:t>XML attribute values must be quoted</a:t>
            </a:r>
          </a:p>
          <a:p>
            <a:r>
              <a:rPr lang="en-US" sz="3200" dirty="0"/>
              <a:t>Example:</a:t>
            </a:r>
          </a:p>
          <a:p>
            <a:pPr marL="457200" lvl="1" indent="0">
              <a:buNone/>
            </a:pPr>
            <a:r>
              <a:rPr lang="en-US" sz="3000" dirty="0"/>
              <a:t>&lt;?xml version="1.0" encoding="UTF-8</a:t>
            </a:r>
            <a:r>
              <a:rPr lang="en-US" sz="3000" b="1" dirty="0"/>
              <a:t>"</a:t>
            </a:r>
            <a:r>
              <a:rPr lang="en-US" sz="3000" dirty="0"/>
              <a:t>?&gt; </a:t>
            </a:r>
            <a:r>
              <a:rPr lang="en-PK" dirty="0"/>
              <a:t>&lt;!-- </a:t>
            </a:r>
            <a:r>
              <a:rPr lang="en-US" sz="3000" dirty="0"/>
              <a:t> optional XML prolog </a:t>
            </a:r>
            <a:r>
              <a:rPr lang="en-PK" dirty="0"/>
              <a:t>--&gt;</a:t>
            </a:r>
            <a:endParaRPr lang="en-US" sz="3000" dirty="0"/>
          </a:p>
          <a:p>
            <a:pPr marL="457200" lvl="1" indent="0">
              <a:buNone/>
            </a:pPr>
            <a:r>
              <a:rPr lang="en-US" sz="3000" dirty="0"/>
              <a:t>&lt;root&gt;</a:t>
            </a:r>
            <a:br>
              <a:rPr lang="en-US" sz="3000" dirty="0"/>
            </a:br>
            <a:r>
              <a:rPr lang="en-US" sz="3000" dirty="0"/>
              <a:t>  &lt;child&gt;</a:t>
            </a:r>
            <a:br>
              <a:rPr lang="en-US" sz="3000" dirty="0"/>
            </a:br>
            <a:r>
              <a:rPr lang="en-US" sz="3000" dirty="0"/>
              <a:t>    &lt;</a:t>
            </a:r>
            <a:r>
              <a:rPr lang="en-US" sz="3000" dirty="0" err="1"/>
              <a:t>subchild</a:t>
            </a:r>
            <a:r>
              <a:rPr lang="en-US" sz="3000" dirty="0"/>
              <a:t>&gt;Data&lt;/</a:t>
            </a:r>
            <a:r>
              <a:rPr lang="en-US" sz="3000" dirty="0" err="1"/>
              <a:t>subchild</a:t>
            </a:r>
            <a:r>
              <a:rPr lang="en-US" sz="3000" dirty="0"/>
              <a:t>&gt;</a:t>
            </a:r>
          </a:p>
          <a:p>
            <a:pPr marL="457200" lvl="1" indent="0">
              <a:buNone/>
            </a:pPr>
            <a:r>
              <a:rPr lang="en-US" sz="3000" dirty="0"/>
              <a:t>    &lt;</a:t>
            </a:r>
            <a:r>
              <a:rPr lang="en-US" sz="3000" dirty="0" err="1"/>
              <a:t>SubChild</a:t>
            </a:r>
            <a:r>
              <a:rPr lang="en-US" sz="3000" dirty="0"/>
              <a:t> attribute="value" &gt;Data&lt;/</a:t>
            </a:r>
            <a:r>
              <a:rPr lang="en-US" sz="3000" dirty="0" err="1"/>
              <a:t>SubChild</a:t>
            </a:r>
            <a:r>
              <a:rPr lang="en-US" sz="3000" dirty="0"/>
              <a:t>&gt;</a:t>
            </a:r>
            <a:br>
              <a:rPr lang="en-US" sz="3000" dirty="0"/>
            </a:br>
            <a:r>
              <a:rPr lang="en-US" sz="3000" dirty="0"/>
              <a:t>  &lt;/child&gt;</a:t>
            </a:r>
            <a:br>
              <a:rPr lang="en-US" sz="3000" dirty="0"/>
            </a:br>
            <a:r>
              <a:rPr lang="en-US" sz="3000" dirty="0"/>
              <a:t>&lt;/root&gt;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EB1B38-6183-443B-A982-8C064331C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014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A1DA6-EEDD-4EC6-BD9B-BF2172908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17-8. An XML document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5DBBB-DD17-4174-ACC5-BE3C6DA95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607618" cy="5556325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US" dirty="0"/>
              <a:t>&lt;?xml version="1.0" encoding="UTF-8"?&gt;</a:t>
            </a:r>
          </a:p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rss</a:t>
            </a:r>
            <a:r>
              <a:rPr lang="en-US" dirty="0"/>
              <a:t> version="2.0"&gt;</a:t>
            </a:r>
          </a:p>
          <a:p>
            <a:pPr marL="0" indent="0">
              <a:buNone/>
            </a:pPr>
            <a:r>
              <a:rPr lang="en-US" dirty="0"/>
              <a:t>  &lt;channel&gt;</a:t>
            </a:r>
          </a:p>
          <a:p>
            <a:pPr marL="0" indent="0">
              <a:buNone/>
            </a:pPr>
            <a:r>
              <a:rPr lang="en-US" dirty="0"/>
              <a:t>    &lt;title&gt;RSS Feed&lt;/title&gt;</a:t>
            </a:r>
          </a:p>
          <a:p>
            <a:pPr marL="0" indent="0">
              <a:buNone/>
            </a:pPr>
            <a:r>
              <a:rPr lang="en-US" dirty="0"/>
              <a:t>    &lt;link&gt;http://website.com&lt;/link&gt;</a:t>
            </a:r>
          </a:p>
          <a:p>
            <a:pPr marL="0" indent="0">
              <a:buNone/>
            </a:pPr>
            <a:r>
              <a:rPr lang="en-US" dirty="0"/>
              <a:t>    &lt;description&gt;</a:t>
            </a:r>
            <a:r>
              <a:rPr lang="en-US" dirty="0" err="1"/>
              <a:t>website.com's</a:t>
            </a:r>
            <a:r>
              <a:rPr lang="en-US" dirty="0"/>
              <a:t> RSS Feed&lt;/description&gt;</a:t>
            </a:r>
          </a:p>
          <a:p>
            <a:pPr marL="0" indent="0">
              <a:buNone/>
            </a:pPr>
            <a:r>
              <a:rPr lang="en-US" dirty="0"/>
              <a:t>    &lt;</a:t>
            </a:r>
            <a:r>
              <a:rPr lang="en-US" dirty="0" err="1"/>
              <a:t>pubDate</a:t>
            </a:r>
            <a:r>
              <a:rPr lang="en-US" dirty="0"/>
              <a:t>&gt;Mon, 11 May 2020 00:00:00 GMT&lt;/</a:t>
            </a:r>
            <a:r>
              <a:rPr lang="en-US" dirty="0" err="1"/>
              <a:t>pubDate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&lt;item&gt;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sz="3200" dirty="0"/>
              <a:t>&lt;title&gt;Headline&lt;/title&gt;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5CD77C-E33F-4FBB-B8B5-4F43EFB59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4451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A1DA6-EEDD-4EC6-BD9B-BF2172908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17-8. An XML document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5DBBB-DD17-4174-ACC5-BE3C6DA95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607618" cy="5556325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dirty="0"/>
              <a:t>       &lt;</a:t>
            </a:r>
            <a:r>
              <a:rPr lang="en-US" dirty="0" err="1"/>
              <a:t>guid</a:t>
            </a:r>
            <a:r>
              <a:rPr lang="en-US" dirty="0"/>
              <a:t>&gt;http://website.com/headline&lt;/guid&gt;</a:t>
            </a:r>
          </a:p>
          <a:p>
            <a:pPr marL="0" indent="0">
              <a:buNone/>
            </a:pPr>
            <a:r>
              <a:rPr lang="en-US" dirty="0"/>
              <a:t>       &lt;description&gt;This is a headline&lt;/description&gt;</a:t>
            </a:r>
          </a:p>
          <a:p>
            <a:pPr marL="0" indent="0">
              <a:buNone/>
            </a:pPr>
            <a:r>
              <a:rPr lang="en-US" dirty="0"/>
              <a:t>    &lt;/item&gt;</a:t>
            </a:r>
          </a:p>
          <a:p>
            <a:pPr marL="0" indent="0">
              <a:buNone/>
            </a:pPr>
            <a:r>
              <a:rPr lang="en-US" dirty="0"/>
              <a:t>    &lt;item&gt;</a:t>
            </a:r>
          </a:p>
          <a:p>
            <a:pPr marL="0" indent="0">
              <a:buNone/>
            </a:pPr>
            <a:r>
              <a:rPr lang="en-US" dirty="0"/>
              <a:t>       &lt;title&gt;Headline 2&lt;/title&gt;</a:t>
            </a:r>
          </a:p>
          <a:p>
            <a:pPr marL="0" indent="0">
              <a:buNone/>
            </a:pPr>
            <a:r>
              <a:rPr lang="en-US" dirty="0"/>
              <a:t>       &lt;</a:t>
            </a:r>
            <a:r>
              <a:rPr lang="en-US" dirty="0" err="1"/>
              <a:t>guid</a:t>
            </a:r>
            <a:r>
              <a:rPr lang="en-US" dirty="0"/>
              <a:t>&gt;http://website.com/headline2&lt;/guid&gt;</a:t>
            </a:r>
          </a:p>
          <a:p>
            <a:pPr marL="0" indent="0">
              <a:buNone/>
            </a:pPr>
            <a:r>
              <a:rPr lang="en-US" dirty="0"/>
              <a:t>       &lt;description&gt;The 2nd headline&lt;/description&gt;</a:t>
            </a:r>
          </a:p>
          <a:p>
            <a:pPr marL="0" indent="0">
              <a:buNone/>
            </a:pPr>
            <a:r>
              <a:rPr lang="en-US" dirty="0"/>
              <a:t>    &lt;/item&gt;</a:t>
            </a:r>
          </a:p>
          <a:p>
            <a:pPr marL="0" indent="0">
              <a:buNone/>
            </a:pPr>
            <a:r>
              <a:rPr lang="en-US" dirty="0"/>
              <a:t>  &lt;/channel&gt;</a:t>
            </a:r>
          </a:p>
          <a:p>
            <a:pPr marL="0" indent="0">
              <a:buNone/>
            </a:pPr>
            <a:r>
              <a:rPr lang="en-US" dirty="0"/>
              <a:t>&lt;/</a:t>
            </a:r>
            <a:r>
              <a:rPr lang="en-US" dirty="0" err="1"/>
              <a:t>rss</a:t>
            </a:r>
            <a:r>
              <a:rPr lang="en-US" dirty="0"/>
              <a:t>&gt;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5CD77C-E33F-4FBB-B8B5-4F43EFB59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6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66EEB-5C2E-47AB-A984-DE8ECD246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Figure 17-3. The DOM tree of Example 17-8</a:t>
            </a:r>
            <a:endParaRPr lang="en-PK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A1F8495-7468-43F7-9DF7-7D5CDCA021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6334" y="1301750"/>
            <a:ext cx="10139332" cy="487521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A43373-17E1-4CA5-889C-FFDC9958D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5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29ED6-EF8C-43A1-AB67-65A1A0DE5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XMLHttpRequest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AD787-B89B-4208-962B-A8493E6DD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313438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err="1"/>
              <a:t>XMLHttpRequest</a:t>
            </a:r>
            <a:r>
              <a:rPr lang="en-US" sz="3200" dirty="0"/>
              <a:t> is an object used to send/request data to/from a server.</a:t>
            </a:r>
          </a:p>
          <a:p>
            <a:r>
              <a:rPr lang="en-US" sz="3200" i="1" dirty="0"/>
              <a:t>Example:</a:t>
            </a:r>
            <a:r>
              <a:rPr lang="en-US" sz="3200" dirty="0"/>
              <a:t>  </a:t>
            </a:r>
            <a:r>
              <a:rPr lang="en-US" sz="3200" i="1" dirty="0"/>
              <a:t>Function to create </a:t>
            </a:r>
            <a:r>
              <a:rPr lang="en-US" sz="3200" i="1" dirty="0" err="1"/>
              <a:t>XMLHttpRequest</a:t>
            </a:r>
            <a:endParaRPr lang="en-US" sz="3200" i="1" dirty="0"/>
          </a:p>
          <a:p>
            <a:pPr marL="457200" lvl="1" indent="0">
              <a:buNone/>
            </a:pPr>
            <a:r>
              <a:rPr lang="en-US" sz="3000" dirty="0"/>
              <a:t>&lt;script&gt;</a:t>
            </a:r>
          </a:p>
          <a:p>
            <a:pPr marL="457200" lvl="1" indent="0">
              <a:buNone/>
            </a:pPr>
            <a:r>
              <a:rPr lang="en-US" sz="3000" dirty="0"/>
              <a:t>function </a:t>
            </a:r>
            <a:r>
              <a:rPr lang="en-US" sz="3000" dirty="0" err="1"/>
              <a:t>asyncRequest</a:t>
            </a:r>
            <a:r>
              <a:rPr lang="en-US" sz="3000" dirty="0"/>
              <a:t>(){</a:t>
            </a:r>
          </a:p>
          <a:p>
            <a:pPr marL="457200" lvl="1" indent="0">
              <a:buNone/>
            </a:pPr>
            <a:r>
              <a:rPr lang="en-US" sz="3000" dirty="0"/>
              <a:t>  try { 	</a:t>
            </a:r>
            <a:r>
              <a:rPr lang="en-US" sz="3000" dirty="0">
                <a:solidFill>
                  <a:schemeClr val="bg2">
                    <a:lumMod val="50000"/>
                  </a:schemeClr>
                </a:solidFill>
              </a:rPr>
              <a:t>// browser supports the asynchronous communication</a:t>
            </a:r>
          </a:p>
          <a:p>
            <a:pPr marL="457200" lvl="1" indent="0">
              <a:buNone/>
            </a:pPr>
            <a:r>
              <a:rPr lang="en-US" sz="3000" dirty="0"/>
              <a:t>        var request = new </a:t>
            </a:r>
            <a:r>
              <a:rPr lang="en-US" sz="3000" dirty="0" err="1"/>
              <a:t>XMLHttpRequest</a:t>
            </a:r>
            <a:r>
              <a:rPr lang="en-US" sz="3000" dirty="0"/>
              <a:t>()</a:t>
            </a:r>
          </a:p>
          <a:p>
            <a:pPr marL="457200" lvl="1" indent="0">
              <a:buNone/>
            </a:pPr>
            <a:r>
              <a:rPr lang="en-US" sz="3000" dirty="0"/>
              <a:t>   }</a:t>
            </a:r>
          </a:p>
          <a:p>
            <a:pPr marL="457200" lvl="1" indent="0">
              <a:buNone/>
            </a:pPr>
            <a:r>
              <a:rPr lang="en-US" sz="3000" dirty="0"/>
              <a:t>  catch(e) {    </a:t>
            </a:r>
            <a:r>
              <a:rPr lang="en-US" sz="3000" dirty="0">
                <a:solidFill>
                  <a:schemeClr val="bg2">
                    <a:lumMod val="50000"/>
                  </a:schemeClr>
                </a:solidFill>
              </a:rPr>
              <a:t>// error creating request object</a:t>
            </a:r>
          </a:p>
          <a:p>
            <a:pPr marL="457200" lvl="1" indent="0">
              <a:buNone/>
            </a:pPr>
            <a:r>
              <a:rPr lang="en-US" sz="3000" dirty="0"/>
              <a:t>  request = false</a:t>
            </a:r>
          </a:p>
          <a:p>
            <a:pPr marL="457200" lvl="1" indent="0">
              <a:buNone/>
            </a:pPr>
            <a:r>
              <a:rPr lang="en-US" sz="3000" dirty="0"/>
              <a:t>  }</a:t>
            </a:r>
          </a:p>
          <a:p>
            <a:pPr marL="457200" lvl="1" indent="0">
              <a:buNone/>
            </a:pPr>
            <a:r>
              <a:rPr lang="en-US" sz="3000" dirty="0"/>
              <a:t>  return request</a:t>
            </a:r>
          </a:p>
          <a:p>
            <a:pPr marL="457200" lvl="1" indent="0">
              <a:buNone/>
            </a:pPr>
            <a:r>
              <a:rPr lang="en-US" sz="3000" dirty="0"/>
              <a:t>}</a:t>
            </a:r>
          </a:p>
          <a:p>
            <a:pPr marL="457200" lvl="1" indent="0">
              <a:buNone/>
            </a:pPr>
            <a:r>
              <a:rPr lang="en-US" sz="3000" dirty="0"/>
              <a:t>&lt;/script&gt;</a:t>
            </a:r>
          </a:p>
          <a:p>
            <a:pPr marL="457200" lvl="1" indent="0">
              <a:buNone/>
            </a:pP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16B93F-30E6-4D44-AE92-24AB43664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528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6CB62-C95A-408E-A8C2-246C6C08E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XML Requests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68BA2-528B-4662-A8CF-57F965962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Modify the previous example to fetch XML data. URL now being requested is </a:t>
            </a:r>
            <a:r>
              <a:rPr lang="en-US" i="1" dirty="0"/>
              <a:t>rss.news.yahoo.com/</a:t>
            </a:r>
            <a:r>
              <a:rPr lang="en-US" i="1" dirty="0" err="1"/>
              <a:t>rss</a:t>
            </a:r>
            <a:r>
              <a:rPr lang="en-US" i="1" dirty="0"/>
              <a:t>/</a:t>
            </a:r>
            <a:r>
              <a:rPr lang="en-US" i="1" dirty="0" err="1"/>
              <a:t>topstories</a:t>
            </a:r>
            <a:r>
              <a:rPr lang="en-US" i="1" dirty="0"/>
              <a:t> </a:t>
            </a:r>
            <a:r>
              <a:rPr lang="en-US" dirty="0"/>
              <a:t>which contains an XML document from the </a:t>
            </a:r>
            <a:r>
              <a:rPr lang="en-US" i="1" dirty="0"/>
              <a:t>Yahoo! News Top Stories</a:t>
            </a:r>
            <a:r>
              <a:rPr lang="en-US" dirty="0"/>
              <a:t>.</a:t>
            </a:r>
          </a:p>
          <a:p>
            <a:r>
              <a:rPr lang="en-US" dirty="0"/>
              <a:t>Instead of </a:t>
            </a:r>
            <a:r>
              <a:rPr lang="en-US" dirty="0" err="1"/>
              <a:t>responseText</a:t>
            </a:r>
            <a:r>
              <a:rPr lang="en-US" dirty="0"/>
              <a:t> property, </a:t>
            </a:r>
            <a:r>
              <a:rPr lang="en-US" dirty="0" err="1"/>
              <a:t>responseXML</a:t>
            </a:r>
            <a:r>
              <a:rPr lang="en-US" dirty="0"/>
              <a:t> is used which returns an XML document object that is parsed using DOM tree methods and properties.</a:t>
            </a: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6085AA-EE96-4FD1-B5C0-490548E85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335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6CB62-C95A-408E-A8C2-246C6C08E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XML Requests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68BA2-528B-4662-A8CF-57F965962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265380"/>
          </a:xfrm>
        </p:spPr>
        <p:txBody>
          <a:bodyPr>
            <a:normAutofit/>
          </a:bodyPr>
          <a:lstStyle/>
          <a:p>
            <a:r>
              <a:rPr lang="en-US" b="1" dirty="0" err="1"/>
              <a:t>getElementsByTagName</a:t>
            </a:r>
            <a:r>
              <a:rPr lang="en-US" b="1" dirty="0"/>
              <a:t>() </a:t>
            </a:r>
            <a:r>
              <a:rPr lang="en-US" dirty="0"/>
              <a:t>method returns a collection of all elements in the document with the specified tag name in the argument</a:t>
            </a:r>
          </a:p>
          <a:p>
            <a:pPr marL="0" indent="0">
              <a:buNone/>
            </a:pPr>
            <a:r>
              <a:rPr lang="it-IT" dirty="0"/>
              <a:t>	var x = document.getElementsByTagName("p")</a:t>
            </a:r>
          </a:p>
          <a:p>
            <a:r>
              <a:rPr lang="en-US" b="1" dirty="0" err="1"/>
              <a:t>childNodes</a:t>
            </a:r>
            <a:r>
              <a:rPr lang="en-US" dirty="0"/>
              <a:t> property returns a collection of a node's child nodes, as a </a:t>
            </a:r>
            <a:r>
              <a:rPr lang="en-US" dirty="0" err="1"/>
              <a:t>NodeList</a:t>
            </a:r>
            <a:r>
              <a:rPr lang="en-US" dirty="0"/>
              <a:t> object.</a:t>
            </a:r>
          </a:p>
          <a:p>
            <a:pPr marL="457200" lvl="1" indent="0">
              <a:buNone/>
            </a:pPr>
            <a:r>
              <a:rPr lang="it-IT" dirty="0"/>
              <a:t>	var y = x[0].childNodes</a:t>
            </a:r>
            <a:endParaRPr lang="en-US" dirty="0"/>
          </a:p>
          <a:p>
            <a:r>
              <a:rPr lang="en-US" b="1" dirty="0" err="1"/>
              <a:t>nodeValue</a:t>
            </a:r>
            <a:r>
              <a:rPr lang="en-US" dirty="0"/>
              <a:t> property sets or returns the node value of the specified node.</a:t>
            </a:r>
          </a:p>
          <a:p>
            <a:pPr marL="457200" lvl="1" indent="0">
              <a:buNone/>
            </a:pPr>
            <a:r>
              <a:rPr lang="it-IT" dirty="0"/>
              <a:t>	var z = y[0].nodeValue</a:t>
            </a:r>
            <a:endParaRPr lang="en-US" dirty="0"/>
          </a:p>
          <a:p>
            <a:pPr lvl="1"/>
            <a:endParaRPr lang="it-IT" dirty="0"/>
          </a:p>
          <a:p>
            <a:pPr marL="0" indent="0">
              <a:buNone/>
            </a:pP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6085AA-EE96-4FD1-B5C0-490548E85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8061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76385-290B-4CFB-9317-C2A79F3A0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17-6. </a:t>
            </a:r>
            <a:r>
              <a:rPr lang="en-US" i="1" dirty="0" err="1"/>
              <a:t>xmlget.php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2667F-65F6-43A1-891D-8982FF89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&lt;?php</a:t>
            </a:r>
          </a:p>
          <a:p>
            <a:pPr marL="0" indent="0">
              <a:buNone/>
            </a:pPr>
            <a:r>
              <a:rPr lang="en-US" dirty="0"/>
              <a:t>  if (</a:t>
            </a:r>
            <a:r>
              <a:rPr lang="en-US" dirty="0" err="1"/>
              <a:t>isset</a:t>
            </a:r>
            <a:r>
              <a:rPr lang="en-US" dirty="0"/>
              <a:t>($_GET['</a:t>
            </a:r>
            <a:r>
              <a:rPr lang="en-US" dirty="0" err="1"/>
              <a:t>url</a:t>
            </a:r>
            <a:r>
              <a:rPr lang="en-US" dirty="0"/>
              <a:t>'])){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b="1" dirty="0"/>
              <a:t>header('Content-Type: text/xml');</a:t>
            </a:r>
          </a:p>
          <a:p>
            <a:pPr marL="0" indent="0">
              <a:buNone/>
            </a:pPr>
            <a:r>
              <a:rPr lang="en-US" dirty="0"/>
              <a:t>     echo </a:t>
            </a:r>
            <a:r>
              <a:rPr lang="en-US" dirty="0" err="1"/>
              <a:t>file_get_contents</a:t>
            </a:r>
            <a:r>
              <a:rPr lang="en-US" dirty="0"/>
              <a:t>("http://".</a:t>
            </a:r>
            <a:r>
              <a:rPr lang="en-US" dirty="0" err="1"/>
              <a:t>sanitizeString</a:t>
            </a:r>
            <a:r>
              <a:rPr lang="en-US" dirty="0"/>
              <a:t>($_GET['</a:t>
            </a:r>
            <a:r>
              <a:rPr lang="en-US" dirty="0" err="1"/>
              <a:t>url</a:t>
            </a:r>
            <a:r>
              <a:rPr lang="en-US" dirty="0"/>
              <a:t>']));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  function </a:t>
            </a:r>
            <a:r>
              <a:rPr lang="en-US" dirty="0" err="1"/>
              <a:t>sanitizeString</a:t>
            </a:r>
            <a:r>
              <a:rPr lang="en-US" dirty="0"/>
              <a:t>($var){</a:t>
            </a:r>
          </a:p>
          <a:p>
            <a:pPr marL="0" indent="0">
              <a:buNone/>
            </a:pPr>
            <a:r>
              <a:rPr lang="en-US" dirty="0"/>
              <a:t>     $var = </a:t>
            </a:r>
            <a:r>
              <a:rPr lang="en-US" dirty="0" err="1"/>
              <a:t>strip_tags</a:t>
            </a:r>
            <a:r>
              <a:rPr lang="en-US" dirty="0"/>
              <a:t>($var);</a:t>
            </a:r>
          </a:p>
          <a:p>
            <a:pPr marL="0" indent="0">
              <a:buNone/>
            </a:pPr>
            <a:r>
              <a:rPr lang="en-US" dirty="0"/>
              <a:t>     $var = </a:t>
            </a:r>
            <a:r>
              <a:rPr lang="en-US" dirty="0" err="1"/>
              <a:t>htmlentities</a:t>
            </a:r>
            <a:r>
              <a:rPr lang="en-US" dirty="0"/>
              <a:t>($var);</a:t>
            </a:r>
          </a:p>
          <a:p>
            <a:pPr marL="0" indent="0">
              <a:buNone/>
            </a:pPr>
            <a:r>
              <a:rPr lang="en-US" dirty="0"/>
              <a:t>     return </a:t>
            </a:r>
            <a:r>
              <a:rPr lang="en-US" dirty="0" err="1"/>
              <a:t>stripslashes</a:t>
            </a:r>
            <a:r>
              <a:rPr lang="en-US" dirty="0"/>
              <a:t>($var);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?&gt;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9172C4-C3B0-4FF6-864A-6EF9179F8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038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72AEB-91CB-45BB-A46E-845A9CC8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17-7. xmlget.html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5383A-188B-423A-8562-BEAEEBDB7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&lt;!DOCTYPE html&gt;</a:t>
            </a:r>
          </a:p>
          <a:p>
            <a:pPr marL="0" indent="0">
              <a:buNone/>
            </a:pPr>
            <a:r>
              <a:rPr lang="en-US" dirty="0"/>
              <a:t>&lt;html&gt; &lt;!-- xmlget.html --&gt;</a:t>
            </a:r>
          </a:p>
          <a:p>
            <a:pPr marL="0" indent="0">
              <a:buNone/>
            </a:pPr>
            <a:r>
              <a:rPr lang="en-US" dirty="0"/>
              <a:t>  &lt;head&gt;</a:t>
            </a:r>
          </a:p>
          <a:p>
            <a:pPr marL="0" indent="0">
              <a:buNone/>
            </a:pPr>
            <a:r>
              <a:rPr lang="en-US" dirty="0"/>
              <a:t>      &lt;title&gt;Asynchronous Communication Example&lt;/title&gt;</a:t>
            </a:r>
          </a:p>
          <a:p>
            <a:pPr marL="0" indent="0">
              <a:buNone/>
            </a:pPr>
            <a:r>
              <a:rPr lang="en-US" dirty="0"/>
              <a:t>  &lt;/head&gt;</a:t>
            </a:r>
          </a:p>
          <a:p>
            <a:pPr marL="0" indent="0">
              <a:buNone/>
            </a:pPr>
            <a:r>
              <a:rPr lang="en-US" dirty="0"/>
              <a:t>  &lt;body&gt;</a:t>
            </a:r>
          </a:p>
          <a:p>
            <a:pPr marL="0" indent="0">
              <a:buNone/>
            </a:pPr>
            <a:r>
              <a:rPr lang="en-US" dirty="0"/>
              <a:t>      &lt;h1&gt;Loading XML data into a DIV&lt;/h1&gt;</a:t>
            </a:r>
          </a:p>
          <a:p>
            <a:pPr marL="0" indent="0">
              <a:buNone/>
            </a:pPr>
            <a:r>
              <a:rPr lang="en-US" dirty="0"/>
              <a:t>      &lt;div id='info'&gt;This sentence will be replaced&lt;/div&gt;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B1EE6-252E-4067-85C4-7896FE5C3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6846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72AEB-91CB-45BB-A46E-845A9CC8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17-7. xmlget.html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5383A-188B-423A-8562-BEAEEBDB7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&lt;script&gt;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nocache</a:t>
            </a:r>
            <a:r>
              <a:rPr lang="en-US" dirty="0"/>
              <a:t> = "&amp;</a:t>
            </a:r>
            <a:r>
              <a:rPr lang="en-US" dirty="0" err="1"/>
              <a:t>nocache</a:t>
            </a:r>
            <a:r>
              <a:rPr lang="en-US" dirty="0"/>
              <a:t>=" + </a:t>
            </a:r>
            <a:r>
              <a:rPr lang="en-US" dirty="0" err="1"/>
              <a:t>Math.random</a:t>
            </a:r>
            <a:r>
              <a:rPr lang="en-US" dirty="0"/>
              <a:t>() * 1000000</a:t>
            </a:r>
          </a:p>
          <a:p>
            <a:pPr marL="0" indent="0">
              <a:buNone/>
            </a:pPr>
            <a:r>
              <a:rPr lang="en-US" b="1" dirty="0"/>
              <a:t>  </a:t>
            </a:r>
            <a:r>
              <a:rPr lang="en-US" b="1" dirty="0" err="1"/>
              <a:t>url</a:t>
            </a:r>
            <a:r>
              <a:rPr lang="en-US" b="1" dirty="0"/>
              <a:t> = "rss.news.yahoo.com/</a:t>
            </a:r>
            <a:r>
              <a:rPr lang="en-US" b="1" dirty="0" err="1"/>
              <a:t>rss</a:t>
            </a:r>
            <a:r>
              <a:rPr lang="en-US" b="1" dirty="0"/>
              <a:t>/</a:t>
            </a:r>
            <a:r>
              <a:rPr lang="en-US" b="1" dirty="0" err="1"/>
              <a:t>topstories</a:t>
            </a:r>
            <a:r>
              <a:rPr lang="en-US" b="1" dirty="0"/>
              <a:t>"</a:t>
            </a:r>
          </a:p>
          <a:p>
            <a:pPr marL="0" indent="0">
              <a:buNone/>
            </a:pPr>
            <a:r>
              <a:rPr lang="en-US" b="1" dirty="0"/>
              <a:t>  out = ""</a:t>
            </a:r>
          </a:p>
          <a:p>
            <a:pPr marL="0" indent="0">
              <a:buNone/>
            </a:pPr>
            <a:r>
              <a:rPr lang="en-US" dirty="0"/>
              <a:t>  request = </a:t>
            </a:r>
            <a:r>
              <a:rPr lang="en-US" dirty="0" err="1"/>
              <a:t>asyncRequest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request.open</a:t>
            </a:r>
            <a:r>
              <a:rPr lang="en-US" dirty="0"/>
              <a:t>("GET", "</a:t>
            </a:r>
            <a:r>
              <a:rPr lang="en-US" dirty="0" err="1"/>
              <a:t>xmlget.php?url</a:t>
            </a:r>
            <a:r>
              <a:rPr lang="en-US" dirty="0"/>
              <a:t>=" + </a:t>
            </a:r>
            <a:r>
              <a:rPr lang="en-US" dirty="0" err="1"/>
              <a:t>url</a:t>
            </a:r>
            <a:r>
              <a:rPr lang="en-US" dirty="0"/>
              <a:t> + </a:t>
            </a:r>
            <a:r>
              <a:rPr lang="en-US" dirty="0" err="1"/>
              <a:t>nocache</a:t>
            </a:r>
            <a:r>
              <a:rPr lang="en-US" dirty="0"/>
              <a:t>, true)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request.onreadystatechange</a:t>
            </a:r>
            <a:r>
              <a:rPr lang="en-US" dirty="0"/>
              <a:t> = </a:t>
            </a:r>
            <a:r>
              <a:rPr lang="en-US" dirty="0" err="1"/>
              <a:t>asyncCallback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request.send</a:t>
            </a:r>
            <a:r>
              <a:rPr lang="en-US" dirty="0"/>
              <a:t>()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B1EE6-252E-4067-85C4-7896FE5C3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63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72AEB-91CB-45BB-A46E-845A9CC8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17-7. xmlget.html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5383A-188B-423A-8562-BEAEEBDB7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273964"/>
            <a:ext cx="11279909" cy="56810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asyncCallback</a:t>
            </a:r>
            <a:r>
              <a:rPr lang="en-US" dirty="0"/>
              <a:t>() { </a:t>
            </a:r>
            <a:endParaRPr lang="en-PK" dirty="0"/>
          </a:p>
          <a:p>
            <a:pPr marL="0" indent="0">
              <a:buNone/>
            </a:pPr>
            <a:r>
              <a:rPr lang="en-US" dirty="0"/>
              <a:t>   if (</a:t>
            </a:r>
            <a:r>
              <a:rPr lang="en-US" dirty="0" err="1"/>
              <a:t>this.readyState</a:t>
            </a:r>
            <a:r>
              <a:rPr lang="en-US" dirty="0"/>
              <a:t> == 4) </a:t>
            </a:r>
            <a:r>
              <a:rPr lang="en-PK" dirty="0"/>
              <a:t>{</a:t>
            </a:r>
          </a:p>
          <a:p>
            <a:pPr marL="0" indent="0">
              <a:buNone/>
            </a:pPr>
            <a:r>
              <a:rPr lang="en-US" dirty="0"/>
              <a:t>      if (</a:t>
            </a:r>
            <a:r>
              <a:rPr lang="en-US" dirty="0" err="1"/>
              <a:t>this.status</a:t>
            </a:r>
            <a:r>
              <a:rPr lang="en-US" dirty="0"/>
              <a:t> == 200) </a:t>
            </a:r>
            <a:r>
              <a:rPr lang="en-PK" dirty="0"/>
              <a:t>{</a:t>
            </a:r>
          </a:p>
          <a:p>
            <a:pPr marL="0" indent="0">
              <a:buNone/>
            </a:pPr>
            <a:r>
              <a:rPr lang="en-US" dirty="0"/>
              <a:t>         if (</a:t>
            </a:r>
            <a:r>
              <a:rPr lang="en-US" dirty="0" err="1"/>
              <a:t>this.responseText</a:t>
            </a:r>
            <a:r>
              <a:rPr lang="en-US" dirty="0"/>
              <a:t> != null) </a:t>
            </a:r>
            <a:r>
              <a:rPr lang="en-PK" dirty="0"/>
              <a:t>{</a:t>
            </a:r>
          </a:p>
          <a:p>
            <a:pPr marL="0" indent="0">
              <a:buNone/>
            </a:pPr>
            <a:r>
              <a:rPr lang="en-US" dirty="0"/>
              <a:t>             </a:t>
            </a:r>
            <a:r>
              <a:rPr lang="en-US" b="1" dirty="0"/>
              <a:t>titles = </a:t>
            </a:r>
            <a:r>
              <a:rPr lang="en-US" b="1" dirty="0" err="1"/>
              <a:t>this.responseXML.getElementsByTagName</a:t>
            </a:r>
            <a:r>
              <a:rPr lang="en-US" b="1" dirty="0"/>
              <a:t>('title’)</a:t>
            </a:r>
          </a:p>
          <a:p>
            <a:pPr marL="0" indent="0">
              <a:buNone/>
            </a:pPr>
            <a:r>
              <a:rPr lang="en-US" dirty="0"/>
              <a:t>             </a:t>
            </a:r>
            <a:r>
              <a:rPr lang="en-US" b="1" dirty="0"/>
              <a:t>for (j = 0 ; j &lt; </a:t>
            </a:r>
            <a:r>
              <a:rPr lang="en-US" b="1" dirty="0" err="1"/>
              <a:t>titles.length</a:t>
            </a:r>
            <a:r>
              <a:rPr lang="en-US" b="1" dirty="0"/>
              <a:t> ; ++j)</a:t>
            </a:r>
          </a:p>
          <a:p>
            <a:pPr marL="0" indent="0">
              <a:buNone/>
            </a:pPr>
            <a:r>
              <a:rPr lang="en-US" b="1" dirty="0"/>
              <a:t>                out += titles[j].</a:t>
            </a:r>
            <a:r>
              <a:rPr lang="en-US" b="1" dirty="0" err="1"/>
              <a:t>childNodes</a:t>
            </a:r>
            <a:r>
              <a:rPr lang="en-US" b="1" dirty="0"/>
              <a:t>[0].</a:t>
            </a:r>
            <a:r>
              <a:rPr lang="en-US" b="1" dirty="0" err="1"/>
              <a:t>nodeValue</a:t>
            </a:r>
            <a:r>
              <a:rPr lang="en-US" b="1" dirty="0"/>
              <a:t> + '&lt;</a:t>
            </a:r>
            <a:r>
              <a:rPr lang="en-US" b="1" dirty="0" err="1"/>
              <a:t>br</a:t>
            </a:r>
            <a:r>
              <a:rPr lang="en-US" b="1" dirty="0"/>
              <a:t>&gt;'</a:t>
            </a:r>
          </a:p>
          <a:p>
            <a:pPr marL="0" indent="0">
              <a:buNone/>
            </a:pPr>
            <a:r>
              <a:rPr lang="en-US" b="1" dirty="0"/>
              <a:t>            </a:t>
            </a:r>
            <a:r>
              <a:rPr lang="en-US" b="1" dirty="0" err="1"/>
              <a:t>document.getElementById</a:t>
            </a:r>
            <a:r>
              <a:rPr lang="en-US" b="1" dirty="0"/>
              <a:t>('info').</a:t>
            </a:r>
            <a:r>
              <a:rPr lang="en-US" b="1" dirty="0" err="1"/>
              <a:t>innerHTML</a:t>
            </a:r>
            <a:r>
              <a:rPr lang="en-US" b="1" dirty="0"/>
              <a:t> = out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PK" dirty="0"/>
              <a:t>}</a:t>
            </a:r>
            <a:r>
              <a:rPr lang="en-US" dirty="0"/>
              <a:t> else alert("Communication error: No data received")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PK" dirty="0"/>
              <a:t>}</a:t>
            </a:r>
            <a:r>
              <a:rPr lang="en-US" dirty="0"/>
              <a:t> else alert( "Communication error: " + </a:t>
            </a:r>
            <a:r>
              <a:rPr lang="en-US" dirty="0" err="1"/>
              <a:t>this.statusText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PK" dirty="0"/>
              <a:t>}</a:t>
            </a:r>
          </a:p>
          <a:p>
            <a:pPr marL="0" indent="0">
              <a:buNone/>
            </a:pPr>
            <a:r>
              <a:rPr lang="en-PK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B1EE6-252E-4067-85C4-7896FE5C3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6785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72AEB-91CB-45BB-A46E-845A9CC8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17-7. xmlget.html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5383A-188B-423A-8562-BEAEEBDB7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function </a:t>
            </a:r>
            <a:r>
              <a:rPr lang="en-US" dirty="0" err="1"/>
              <a:t>asyncRequest</a:t>
            </a:r>
            <a:r>
              <a:rPr lang="en-US" dirty="0"/>
              <a:t>()</a:t>
            </a:r>
          </a:p>
          <a:p>
            <a:pPr marL="457200" lvl="1" indent="0">
              <a:buNone/>
            </a:pPr>
            <a:r>
              <a:rPr lang="en-US" dirty="0"/>
              <a:t>{</a:t>
            </a:r>
          </a:p>
          <a:p>
            <a:pPr marL="457200" lvl="1" indent="0">
              <a:buNone/>
            </a:pPr>
            <a:r>
              <a:rPr lang="en-US" dirty="0"/>
              <a:t>  try { var request = new </a:t>
            </a:r>
            <a:r>
              <a:rPr lang="en-US" dirty="0" err="1"/>
              <a:t>XMLHttpRequest</a:t>
            </a:r>
            <a:r>
              <a:rPr lang="en-US" dirty="0"/>
              <a:t>() }</a:t>
            </a:r>
          </a:p>
          <a:p>
            <a:pPr marL="457200" lvl="1" indent="0">
              <a:buNone/>
            </a:pPr>
            <a:r>
              <a:rPr lang="en-US" dirty="0"/>
              <a:t>  catch(e) </a:t>
            </a:r>
            <a:r>
              <a:rPr lang="en-PK" dirty="0"/>
              <a:t>{</a:t>
            </a:r>
            <a:r>
              <a:rPr lang="en-US" dirty="0"/>
              <a:t> request = false }</a:t>
            </a:r>
          </a:p>
          <a:p>
            <a:pPr marL="457200" lvl="1" indent="0">
              <a:buNone/>
            </a:pPr>
            <a:r>
              <a:rPr lang="en-US" dirty="0"/>
              <a:t>  return request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sz="2800" dirty="0"/>
              <a:t>&lt;/script&gt;</a:t>
            </a:r>
          </a:p>
          <a:p>
            <a:pPr marL="0" indent="0">
              <a:buNone/>
            </a:pPr>
            <a:r>
              <a:rPr lang="en-US" sz="2800" dirty="0"/>
              <a:t>&lt;/body&gt;</a:t>
            </a:r>
          </a:p>
          <a:p>
            <a:pPr marL="0" indent="0">
              <a:buNone/>
            </a:pPr>
            <a:r>
              <a:rPr lang="en-US" sz="2800" dirty="0"/>
              <a:t>&lt;/html&gt;</a:t>
            </a: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B1EE6-252E-4067-85C4-7896FE5C3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226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05FF7-C88B-47C3-9ECD-BF3EC8233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Image - The XML has been loaded into a div element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05B01-F4C2-490B-9D82-B3DD8DB05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37</a:t>
            </a:fld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808ACD3E-B4D0-4673-8D66-CB2EA99B5E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9013" y="1301750"/>
            <a:ext cx="9513971" cy="5419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83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43A9E-3F13-4FB6-AF4C-E3D4A7545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Table 17-1. An </a:t>
            </a:r>
            <a:r>
              <a:rPr lang="en-US" i="1" dirty="0" err="1"/>
              <a:t>XMLHttpRequest</a:t>
            </a:r>
            <a:r>
              <a:rPr lang="en-US" i="1" dirty="0"/>
              <a:t> object’s properties</a:t>
            </a:r>
            <a:endParaRPr lang="en-PK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14A356C-FD10-4163-8D15-6144A5ACF0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158" y="1488986"/>
            <a:ext cx="12075682" cy="388002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1F262-0481-4DB0-952A-8A8641526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618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226C6-B566-4520-878F-FA364E75B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Table 17-2. An </a:t>
            </a:r>
            <a:r>
              <a:rPr lang="en-US" i="1" dirty="0" err="1"/>
              <a:t>XMLHttpRequest</a:t>
            </a:r>
            <a:r>
              <a:rPr lang="en-US" i="1" dirty="0"/>
              <a:t> object’s methods</a:t>
            </a:r>
            <a:endParaRPr lang="en-PK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55AB831-77CA-42A2-8D8F-49614EEF2B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230" y="1493204"/>
            <a:ext cx="12105770" cy="3871592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A4F66C-C311-4D60-9E0A-C16813912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57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29ED6-EF8C-43A1-AB67-65A1A0DE5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XMLHttpRequest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AD787-B89B-4208-962B-A8493E6DD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These properties and methods give you control over what data you send to the server and receive back, as well as a choice of send and receive methods. </a:t>
            </a:r>
          </a:p>
          <a:p>
            <a:r>
              <a:rPr lang="en-US" dirty="0"/>
              <a:t>Following example uses the POST method first by creating a very simple pair of documents: a combination of HTML and JavaScript, and a PHP program to interact asynchronously with the first file. With a few lines of JavaScript, they request a web document from a third-party web server, which is then returned to the browser by your server and placed within a section of the current document.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16B93F-30E6-4D44-AE92-24AB43664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485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BE60A-DD47-4C48-8F0B-D1040EE19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Example 17-2. Asynchronous Program (urlpost.html)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960A6-7AC3-43E2-8CB0-C5EAECB62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4279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&lt;!DOCTYPE html&gt;</a:t>
            </a:r>
          </a:p>
          <a:p>
            <a:pPr marL="0" indent="0">
              <a:buNone/>
            </a:pPr>
            <a:r>
              <a:rPr lang="en-US" dirty="0"/>
              <a:t>&lt;html&gt; &lt;!-- urlpost.html --&gt;</a:t>
            </a:r>
          </a:p>
          <a:p>
            <a:pPr marL="0" indent="0">
              <a:buNone/>
            </a:pPr>
            <a:r>
              <a:rPr lang="en-US" dirty="0"/>
              <a:t>&lt;head&gt;</a:t>
            </a:r>
          </a:p>
          <a:p>
            <a:pPr marL="0" indent="0">
              <a:buNone/>
            </a:pPr>
            <a:r>
              <a:rPr lang="en-US" dirty="0"/>
              <a:t>	&lt;title&gt;Asynchronous Communication Example&lt;/title&gt;</a:t>
            </a:r>
          </a:p>
          <a:p>
            <a:pPr marL="0" indent="0">
              <a:buNone/>
            </a:pPr>
            <a:r>
              <a:rPr lang="en-US" dirty="0"/>
              <a:t>&lt;/head&gt;</a:t>
            </a:r>
          </a:p>
          <a:p>
            <a:pPr marL="0" indent="0">
              <a:buNone/>
            </a:pPr>
            <a:r>
              <a:rPr lang="en-US" dirty="0"/>
              <a:t>&lt;body style='</a:t>
            </a:r>
            <a:r>
              <a:rPr lang="en-US" dirty="0" err="1"/>
              <a:t>text-align:center</a:t>
            </a:r>
            <a:r>
              <a:rPr lang="en-US" dirty="0"/>
              <a:t>’&gt;</a:t>
            </a:r>
          </a:p>
          <a:p>
            <a:pPr marL="0" indent="0">
              <a:buNone/>
            </a:pPr>
            <a:r>
              <a:rPr lang="en-US" dirty="0"/>
              <a:t>	&lt;h1&gt;Loading a web page into a DIV&lt;/h1&gt;</a:t>
            </a:r>
          </a:p>
          <a:p>
            <a:pPr marL="0" indent="0">
              <a:buNone/>
            </a:pPr>
            <a:r>
              <a:rPr lang="en-US" dirty="0"/>
              <a:t>	&lt;div id='info'&gt;This sentence will be replaced&lt;/div&gt;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32BAC-9923-4B51-AF94-8A7F9A822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61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BE60A-DD47-4C48-8F0B-D1040EE19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Example 17-2. Asynchronous Program (urlpost.html)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960A6-7AC3-43E2-8CB0-C5EAECB62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4279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&lt;script&gt;</a:t>
            </a:r>
          </a:p>
          <a:p>
            <a:pPr marL="0" indent="0">
              <a:buNone/>
            </a:pPr>
            <a:r>
              <a:rPr lang="en-US" dirty="0"/>
              <a:t>	params = "</a:t>
            </a:r>
            <a:r>
              <a:rPr lang="en-US" dirty="0" err="1"/>
              <a:t>url</a:t>
            </a:r>
            <a:r>
              <a:rPr lang="en-US" dirty="0"/>
              <a:t>=news.com"</a:t>
            </a:r>
          </a:p>
          <a:p>
            <a:pPr marL="0" indent="0">
              <a:buNone/>
            </a:pPr>
            <a:r>
              <a:rPr lang="en-US" dirty="0"/>
              <a:t>	request = </a:t>
            </a:r>
            <a:r>
              <a:rPr lang="en-US" dirty="0" err="1"/>
              <a:t>asyncRequest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request.open</a:t>
            </a:r>
            <a:r>
              <a:rPr lang="en-US" dirty="0"/>
              <a:t>("POST", "</a:t>
            </a:r>
            <a:r>
              <a:rPr lang="en-US" dirty="0" err="1"/>
              <a:t>urlpost.php</a:t>
            </a:r>
            <a:r>
              <a:rPr lang="en-US" dirty="0"/>
              <a:t>", true)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request.setRequestHeader</a:t>
            </a:r>
            <a:r>
              <a:rPr lang="en-US" dirty="0"/>
              <a:t>("Content-type",</a:t>
            </a:r>
          </a:p>
          <a:p>
            <a:pPr marL="0" indent="0">
              <a:buNone/>
            </a:pPr>
            <a:r>
              <a:rPr lang="en-US" dirty="0"/>
              <a:t>				"application/x-www-form-</a:t>
            </a:r>
            <a:r>
              <a:rPr lang="en-US" dirty="0" err="1"/>
              <a:t>urlencoded</a:t>
            </a:r>
            <a:r>
              <a:rPr lang="en-US" dirty="0"/>
              <a:t>")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request.setRequestHeader</a:t>
            </a:r>
            <a:r>
              <a:rPr lang="en-US" dirty="0"/>
              <a:t>("Content-length", </a:t>
            </a:r>
            <a:r>
              <a:rPr lang="en-US" dirty="0" err="1"/>
              <a:t>params.length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request.setRequestHeader</a:t>
            </a:r>
            <a:r>
              <a:rPr lang="en-US" dirty="0"/>
              <a:t>("Connection", "close")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request.onreadystatechange</a:t>
            </a:r>
            <a:r>
              <a:rPr lang="en-US" dirty="0"/>
              <a:t> = </a:t>
            </a:r>
            <a:r>
              <a:rPr lang="en-US" dirty="0" err="1"/>
              <a:t>asyncCallback</a:t>
            </a:r>
            <a:r>
              <a:rPr lang="en-US" dirty="0"/>
              <a:t>      	</a:t>
            </a:r>
            <a:r>
              <a:rPr lang="en-US" dirty="0" err="1"/>
              <a:t>request.send</a:t>
            </a:r>
            <a:r>
              <a:rPr lang="en-US" dirty="0"/>
              <a:t>(params)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32BAC-9923-4B51-AF94-8A7F9A822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84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BE60A-DD47-4C48-8F0B-D1040EE19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Example 17-2. Asynchronous Program (urlpost.html)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960A6-7AC3-43E2-8CB0-C5EAECB62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258811"/>
            <a:ext cx="11616893" cy="54279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function </a:t>
            </a:r>
            <a:r>
              <a:rPr lang="en-US" sz="2800" dirty="0" err="1"/>
              <a:t>asyncCallback</a:t>
            </a:r>
            <a:r>
              <a:rPr lang="en-US" sz="2800" dirty="0"/>
              <a:t>(){</a:t>
            </a:r>
          </a:p>
          <a:p>
            <a:pPr marL="0" indent="0">
              <a:buNone/>
            </a:pPr>
            <a:r>
              <a:rPr lang="en-US" sz="2800" dirty="0"/>
              <a:t>  if (</a:t>
            </a:r>
            <a:r>
              <a:rPr lang="en-US" sz="2800" dirty="0" err="1"/>
              <a:t>this.readyState</a:t>
            </a:r>
            <a:r>
              <a:rPr lang="en-US" sz="2800" dirty="0"/>
              <a:t> == 4){</a:t>
            </a:r>
          </a:p>
          <a:p>
            <a:pPr marL="0" indent="0">
              <a:buNone/>
            </a:pPr>
            <a:r>
              <a:rPr lang="en-US" sz="2800" dirty="0"/>
              <a:t>      if (</a:t>
            </a:r>
            <a:r>
              <a:rPr lang="en-US" sz="2800" dirty="0" err="1"/>
              <a:t>this.status</a:t>
            </a:r>
            <a:r>
              <a:rPr lang="en-US" sz="2800" dirty="0"/>
              <a:t> == 200){</a:t>
            </a:r>
          </a:p>
          <a:p>
            <a:pPr marL="0" indent="0">
              <a:buNone/>
            </a:pPr>
            <a:r>
              <a:rPr lang="en-US" sz="2800" dirty="0"/>
              <a:t>          if (</a:t>
            </a:r>
            <a:r>
              <a:rPr lang="en-US" sz="2800" dirty="0" err="1"/>
              <a:t>this.responseText</a:t>
            </a:r>
            <a:r>
              <a:rPr lang="en-US" sz="2800" dirty="0"/>
              <a:t> != null){</a:t>
            </a:r>
          </a:p>
          <a:p>
            <a:pPr marL="0" indent="0">
              <a:buNone/>
            </a:pPr>
            <a:r>
              <a:rPr lang="en-US" sz="2800" dirty="0"/>
              <a:t>              </a:t>
            </a:r>
            <a:r>
              <a:rPr lang="en-US" sz="2800" dirty="0" err="1"/>
              <a:t>document.getElementById</a:t>
            </a:r>
            <a:r>
              <a:rPr lang="en-US" sz="2800" dirty="0"/>
              <a:t>('info').</a:t>
            </a:r>
            <a:r>
              <a:rPr lang="en-US" sz="2800" dirty="0" err="1"/>
              <a:t>innerHTML</a:t>
            </a:r>
            <a:r>
              <a:rPr lang="en-US" sz="2800" dirty="0"/>
              <a:t> = </a:t>
            </a:r>
            <a:r>
              <a:rPr lang="en-US" sz="2800" dirty="0" err="1"/>
              <a:t>this.responseText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}</a:t>
            </a:r>
          </a:p>
          <a:p>
            <a:pPr marL="0" indent="0">
              <a:buNone/>
            </a:pPr>
            <a:r>
              <a:rPr lang="en-US" sz="2800" dirty="0"/>
              <a:t>	else alert("Communication error: No data received")</a:t>
            </a:r>
          </a:p>
          <a:p>
            <a:pPr marL="0" indent="0">
              <a:buNone/>
            </a:pPr>
            <a:r>
              <a:rPr lang="en-US" sz="2800" dirty="0"/>
              <a:t>      }</a:t>
            </a:r>
          </a:p>
          <a:p>
            <a:pPr marL="0" indent="0">
              <a:buNone/>
            </a:pPr>
            <a:r>
              <a:rPr lang="en-US" sz="2800" dirty="0"/>
              <a:t>      else alert( "Communication error: " + </a:t>
            </a:r>
            <a:r>
              <a:rPr lang="en-US" sz="2800" dirty="0" err="1"/>
              <a:t>this.statusText</a:t>
            </a:r>
            <a:r>
              <a:rPr lang="en-US" sz="2800" dirty="0"/>
              <a:t>)</a:t>
            </a:r>
          </a:p>
          <a:p>
            <a:pPr marL="0" indent="0">
              <a:buNone/>
            </a:pPr>
            <a:r>
              <a:rPr lang="en-US" sz="2800" dirty="0"/>
              <a:t>  }</a:t>
            </a:r>
          </a:p>
          <a:p>
            <a:pPr marL="0" indent="0">
              <a:buNone/>
            </a:pPr>
            <a:r>
              <a:rPr lang="en-US" sz="2800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32BAC-9923-4B51-AF94-8A7F9A822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427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8206</TotalTime>
  <Words>2758</Words>
  <Application>Microsoft Office PowerPoint</Application>
  <PresentationFormat>Widescreen</PresentationFormat>
  <Paragraphs>345</Paragraphs>
  <Slides>37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Calibri</vt:lpstr>
      <vt:lpstr>Gotham Narrow Book</vt:lpstr>
      <vt:lpstr>Gotham Narrow Medium</vt:lpstr>
      <vt:lpstr>Wingdings</vt:lpstr>
      <vt:lpstr>Office Theme</vt:lpstr>
      <vt:lpstr>Web Systems &amp; Technologies</vt:lpstr>
      <vt:lpstr>Asynchronous Communication</vt:lpstr>
      <vt:lpstr>Using XMLHttpRequest</vt:lpstr>
      <vt:lpstr>Table 17-1. An XMLHttpRequest object’s properties</vt:lpstr>
      <vt:lpstr>Table 17-2. An XMLHttpRequest object’s methods</vt:lpstr>
      <vt:lpstr>Using XMLHttpRequest</vt:lpstr>
      <vt:lpstr>Example 17-2. Asynchronous Program (urlpost.html)</vt:lpstr>
      <vt:lpstr>Example 17-2. Asynchronous Program (urlpost.html)</vt:lpstr>
      <vt:lpstr>Example 17-2. Asynchronous Program (urlpost.html)</vt:lpstr>
      <vt:lpstr>Example 17-2. Asynchronous Program (urlpost.html)</vt:lpstr>
      <vt:lpstr>Example 17-2. Asynchronous Program (urlpost.html)</vt:lpstr>
      <vt:lpstr>The readyState property</vt:lpstr>
      <vt:lpstr>The readyState property</vt:lpstr>
      <vt:lpstr>The readyState property</vt:lpstr>
      <vt:lpstr>The server half of the asynchronous process</vt:lpstr>
      <vt:lpstr>The server half of the asynchronous process</vt:lpstr>
      <vt:lpstr>Figure 17-2. The bbc.com front page is being loaded into a div element</vt:lpstr>
      <vt:lpstr>Figure 17-2. The bbc.com front page has been loaded into a div element</vt:lpstr>
      <vt:lpstr>Using GET Instead of POST</vt:lpstr>
      <vt:lpstr>Example 17-4. urlget.html</vt:lpstr>
      <vt:lpstr>Example 17-4. urlget.html</vt:lpstr>
      <vt:lpstr>Example 17-4. urlget.html</vt:lpstr>
      <vt:lpstr>Example 17-4. urlget.html</vt:lpstr>
      <vt:lpstr>Example 17-5. urlget.php</vt:lpstr>
      <vt:lpstr>About XML</vt:lpstr>
      <vt:lpstr>About XML</vt:lpstr>
      <vt:lpstr>Example 17-8. An XML document</vt:lpstr>
      <vt:lpstr>Example 17-8. An XML document</vt:lpstr>
      <vt:lpstr>Figure 17-3. The DOM tree of Example 17-8</vt:lpstr>
      <vt:lpstr>Sending XML Requests</vt:lpstr>
      <vt:lpstr>Sending XML Requests</vt:lpstr>
      <vt:lpstr>Example 17-6. xmlget.php</vt:lpstr>
      <vt:lpstr>Example 17-7. xmlget.html</vt:lpstr>
      <vt:lpstr>Example 17-7. xmlget.html</vt:lpstr>
      <vt:lpstr>Example 17-7. xmlget.html</vt:lpstr>
      <vt:lpstr>Example 17-7. xmlget.html</vt:lpstr>
      <vt:lpstr>Image - The XML has been loaded into a div element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Asynchronous Communication</dc:title>
  <dc:subject>Web Systems and Technologies</dc:subject>
  <dc:creator>Muhammad Fahad</dc:creator>
  <cp:lastModifiedBy>Muhammad Fahad</cp:lastModifiedBy>
  <cp:revision>751</cp:revision>
  <cp:lastPrinted>2018-02-20T01:02:10Z</cp:lastPrinted>
  <dcterms:created xsi:type="dcterms:W3CDTF">2017-11-25T11:53:26Z</dcterms:created>
  <dcterms:modified xsi:type="dcterms:W3CDTF">2020-05-02T19:29:03Z</dcterms:modified>
</cp:coreProperties>
</file>