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8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8897" autoAdjust="0"/>
    <p:restoredTop sz="94660"/>
  </p:normalViewPr>
  <p:slideViewPr>
    <p:cSldViewPr>
      <p:cViewPr>
        <p:scale>
          <a:sx n="49" d="100"/>
          <a:sy n="49" d="100"/>
        </p:scale>
        <p:origin x="-1044" y="-50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FCCEBF-1408-42F7-8479-C0F9764375E6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854CDA-1E9C-45B5-8DC3-4843779F40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436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854CDA-1E9C-45B5-8DC3-4843779F409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7004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22044" y="869950"/>
            <a:ext cx="9747910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A6B72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A6B72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A6B7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978914" y="3734562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066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941576" y="2284476"/>
            <a:ext cx="8356092" cy="4287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A6B72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A6B7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11724132" y="0"/>
                </a:moveTo>
                <a:lnTo>
                  <a:pt x="0" y="0"/>
                </a:lnTo>
                <a:lnTo>
                  <a:pt x="0" y="6377939"/>
                </a:lnTo>
                <a:lnTo>
                  <a:pt x="11724132" y="6377939"/>
                </a:lnTo>
                <a:lnTo>
                  <a:pt x="117241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22044" y="869950"/>
            <a:ext cx="9747910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A6B72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36650" y="2051050"/>
            <a:ext cx="9892030" cy="2120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11E4841-3AB8-40BC-B2A4-9E86E58B59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6650" y="990600"/>
            <a:ext cx="9892030" cy="3231654"/>
          </a:xfrm>
        </p:spPr>
        <p:txBody>
          <a:bodyPr/>
          <a:lstStyle/>
          <a:p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err="1"/>
              <a:t>Topic:Kitchen</a:t>
            </a:r>
            <a:r>
              <a:rPr lang="en-US" sz="3200" dirty="0"/>
              <a:t> Gardening</a:t>
            </a:r>
            <a:br>
              <a:rPr lang="en-US" sz="3200" dirty="0"/>
            </a:br>
            <a:r>
              <a:rPr lang="en-US" sz="3200" dirty="0"/>
              <a:t>Course title: Bioremediation</a:t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                      Department of Botany </a:t>
            </a:r>
            <a:br>
              <a:rPr lang="en-US" sz="3200" dirty="0"/>
            </a:br>
            <a:r>
              <a:rPr lang="en-US" sz="3200" dirty="0"/>
              <a:t>                      University of Sargodha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83074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2044" y="869950"/>
            <a:ext cx="437642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5" dirty="0"/>
              <a:t>What’s </a:t>
            </a:r>
            <a:r>
              <a:rPr spc="-90" dirty="0"/>
              <a:t>really</a:t>
            </a:r>
            <a:r>
              <a:rPr spc="-660" dirty="0"/>
              <a:t> </a:t>
            </a:r>
            <a:r>
              <a:rPr spc="-345" dirty="0"/>
              <a:t>easy?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67713" y="1896897"/>
            <a:ext cx="1657985" cy="2901950"/>
          </a:xfrm>
          <a:prstGeom prst="rect">
            <a:avLst/>
          </a:prstGeom>
        </p:spPr>
        <p:txBody>
          <a:bodyPr vert="horz" wrap="square" lIns="0" tIns="155575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1225"/>
              </a:spcBef>
              <a:buSzPct val="79545"/>
              <a:buChar char="•"/>
              <a:tabLst>
                <a:tab pos="195580" algn="l"/>
              </a:tabLst>
            </a:pPr>
            <a:r>
              <a:rPr sz="2200" dirty="0">
                <a:solidFill>
                  <a:srgbClr val="A6B727"/>
                </a:solidFill>
                <a:latin typeface="Arial"/>
                <a:cs typeface="Arial"/>
              </a:rPr>
              <a:t>Bitter</a:t>
            </a:r>
            <a:r>
              <a:rPr sz="2200" spc="-285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90" dirty="0">
                <a:solidFill>
                  <a:srgbClr val="A6B727"/>
                </a:solidFill>
                <a:latin typeface="Arial"/>
                <a:cs typeface="Arial"/>
              </a:rPr>
              <a:t>Gourd</a:t>
            </a:r>
            <a:endParaRPr sz="22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1130"/>
              </a:spcBef>
              <a:buSzPct val="79545"/>
              <a:buChar char="•"/>
              <a:tabLst>
                <a:tab pos="195580" algn="l"/>
              </a:tabLst>
            </a:pPr>
            <a:r>
              <a:rPr sz="2200" spc="-50" dirty="0">
                <a:solidFill>
                  <a:srgbClr val="A6B727"/>
                </a:solidFill>
                <a:latin typeface="Arial"/>
                <a:cs typeface="Arial"/>
              </a:rPr>
              <a:t>Brinjal</a:t>
            </a:r>
            <a:endParaRPr sz="22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1140"/>
              </a:spcBef>
              <a:buSzPct val="79545"/>
              <a:buChar char="•"/>
              <a:tabLst>
                <a:tab pos="195580" algn="l"/>
              </a:tabLst>
            </a:pPr>
            <a:r>
              <a:rPr sz="2200" spc="-105" dirty="0">
                <a:solidFill>
                  <a:srgbClr val="A6B727"/>
                </a:solidFill>
                <a:latin typeface="Arial"/>
                <a:cs typeface="Arial"/>
              </a:rPr>
              <a:t>Cucumber</a:t>
            </a:r>
            <a:endParaRPr sz="22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1140"/>
              </a:spcBef>
              <a:buSzPct val="79545"/>
              <a:buChar char="•"/>
              <a:tabLst>
                <a:tab pos="195580" algn="l"/>
              </a:tabLst>
            </a:pPr>
            <a:r>
              <a:rPr sz="2200" spc="-140" dirty="0">
                <a:solidFill>
                  <a:srgbClr val="A6B727"/>
                </a:solidFill>
                <a:latin typeface="Arial"/>
                <a:cs typeface="Arial"/>
              </a:rPr>
              <a:t>Snake</a:t>
            </a:r>
            <a:r>
              <a:rPr sz="2200" spc="-220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srgbClr val="A6B727"/>
                </a:solidFill>
                <a:latin typeface="Arial"/>
                <a:cs typeface="Arial"/>
              </a:rPr>
              <a:t>gourd</a:t>
            </a:r>
            <a:endParaRPr sz="22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1130"/>
              </a:spcBef>
              <a:buSzPct val="79545"/>
              <a:buChar char="•"/>
              <a:tabLst>
                <a:tab pos="195580" algn="l"/>
              </a:tabLst>
            </a:pPr>
            <a:r>
              <a:rPr sz="2200" spc="-70" dirty="0">
                <a:solidFill>
                  <a:srgbClr val="A6B727"/>
                </a:solidFill>
                <a:latin typeface="Arial"/>
                <a:cs typeface="Arial"/>
              </a:rPr>
              <a:t>Pumpkin</a:t>
            </a:r>
            <a:endParaRPr sz="22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1140"/>
              </a:spcBef>
              <a:buSzPct val="79545"/>
              <a:buChar char="•"/>
              <a:tabLst>
                <a:tab pos="195580" algn="l"/>
              </a:tabLst>
            </a:pPr>
            <a:r>
              <a:rPr sz="2200" spc="-105" dirty="0">
                <a:solidFill>
                  <a:srgbClr val="A6B727"/>
                </a:solidFill>
                <a:latin typeface="Arial"/>
                <a:cs typeface="Arial"/>
              </a:rPr>
              <a:t>Spinach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580631" y="2034539"/>
            <a:ext cx="1266444" cy="856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89064" y="3148583"/>
            <a:ext cx="858012" cy="8564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90359" y="4287011"/>
            <a:ext cx="1456944" cy="990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892283" y="1930907"/>
            <a:ext cx="1123187" cy="8290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582911" y="3090672"/>
            <a:ext cx="1741931" cy="11049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592056" y="4290059"/>
            <a:ext cx="1905000" cy="139141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2044" y="869950"/>
            <a:ext cx="505015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5" dirty="0"/>
              <a:t>What’s </a:t>
            </a:r>
            <a:r>
              <a:rPr spc="-295" dirty="0"/>
              <a:t>a </a:t>
            </a:r>
            <a:r>
              <a:rPr spc="75" dirty="0"/>
              <a:t>little</a:t>
            </a:r>
            <a:r>
              <a:rPr spc="-685" dirty="0"/>
              <a:t> </a:t>
            </a:r>
            <a:r>
              <a:rPr spc="30" dirty="0"/>
              <a:t>difficult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67713" y="1896897"/>
            <a:ext cx="1706880" cy="1463040"/>
          </a:xfrm>
          <a:prstGeom prst="rect">
            <a:avLst/>
          </a:prstGeom>
        </p:spPr>
        <p:txBody>
          <a:bodyPr vert="horz" wrap="square" lIns="0" tIns="155575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1225"/>
              </a:spcBef>
              <a:buSzPct val="79545"/>
              <a:buChar char="•"/>
              <a:tabLst>
                <a:tab pos="195580" algn="l"/>
              </a:tabLst>
            </a:pPr>
            <a:r>
              <a:rPr sz="2200" spc="-55" dirty="0">
                <a:solidFill>
                  <a:srgbClr val="A6B727"/>
                </a:solidFill>
                <a:latin typeface="Arial"/>
                <a:cs typeface="Arial"/>
              </a:rPr>
              <a:t>Water</a:t>
            </a:r>
            <a:r>
              <a:rPr sz="2200" spc="-235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55" dirty="0">
                <a:solidFill>
                  <a:srgbClr val="A6B727"/>
                </a:solidFill>
                <a:latin typeface="Arial"/>
                <a:cs typeface="Arial"/>
              </a:rPr>
              <a:t>melon</a:t>
            </a:r>
            <a:endParaRPr sz="22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1130"/>
              </a:spcBef>
              <a:buSzPct val="79545"/>
              <a:buChar char="•"/>
              <a:tabLst>
                <a:tab pos="195580" algn="l"/>
              </a:tabLst>
            </a:pPr>
            <a:r>
              <a:rPr sz="2200" spc="-65" dirty="0">
                <a:solidFill>
                  <a:srgbClr val="A6B727"/>
                </a:solidFill>
                <a:latin typeface="Arial"/>
                <a:cs typeface="Arial"/>
              </a:rPr>
              <a:t>Tomato</a:t>
            </a:r>
            <a:endParaRPr sz="22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1140"/>
              </a:spcBef>
              <a:buSzPct val="79545"/>
              <a:buChar char="•"/>
              <a:tabLst>
                <a:tab pos="195580" algn="l"/>
              </a:tabLst>
            </a:pPr>
            <a:r>
              <a:rPr sz="2200" spc="-150" dirty="0">
                <a:solidFill>
                  <a:srgbClr val="A6B727"/>
                </a:solidFill>
                <a:latin typeface="Arial"/>
                <a:cs typeface="Arial"/>
              </a:rPr>
              <a:t>Beans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813292" y="1562100"/>
            <a:ext cx="1514855" cy="1008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03792" y="2752344"/>
            <a:ext cx="1324355" cy="13243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13292" y="4168140"/>
            <a:ext cx="1868424" cy="12496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2044" y="869950"/>
            <a:ext cx="610298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60" dirty="0"/>
              <a:t>Plants </a:t>
            </a:r>
            <a:r>
              <a:rPr spc="-30" dirty="0"/>
              <a:t>(Light</a:t>
            </a:r>
            <a:r>
              <a:rPr spc="-570" dirty="0"/>
              <a:t> </a:t>
            </a:r>
            <a:r>
              <a:rPr spc="-85" dirty="0"/>
              <a:t>requirement)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136650" y="2051050"/>
          <a:ext cx="9873612" cy="21081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912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912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912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Sun</a:t>
                      </a:r>
                      <a:r>
                        <a:rPr sz="1800" b="1" spc="-19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Plants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6B72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Semi Shade</a:t>
                      </a:r>
                      <a:r>
                        <a:rPr sz="1800" b="1" spc="-37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Plants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6B72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Poor 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light</a:t>
                      </a:r>
                      <a:r>
                        <a:rPr sz="1800" b="1" spc="-2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5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plants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6B7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130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60" dirty="0">
                          <a:latin typeface="Arial"/>
                          <a:cs typeface="Arial"/>
                        </a:rPr>
                        <a:t>Tomato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E0E6CD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30" dirty="0">
                          <a:latin typeface="Arial"/>
                          <a:cs typeface="Arial"/>
                        </a:rPr>
                        <a:t>Lettuce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E0E6CD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0" dirty="0">
                          <a:latin typeface="Arial"/>
                          <a:cs typeface="Arial"/>
                        </a:rPr>
                        <a:t>Radish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E0E6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91440">
                        <a:lnSpc>
                          <a:spcPts val="1880"/>
                        </a:lnSpc>
                      </a:pPr>
                      <a:r>
                        <a:rPr sz="1800" spc="-55" dirty="0">
                          <a:latin typeface="Arial"/>
                          <a:cs typeface="Arial"/>
                        </a:rPr>
                        <a:t>Carrot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0E6CD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880"/>
                        </a:lnSpc>
                      </a:pPr>
                      <a:r>
                        <a:rPr sz="1800" spc="-80" dirty="0">
                          <a:latin typeface="Arial"/>
                          <a:cs typeface="Arial"/>
                        </a:rPr>
                        <a:t>Spinach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0E6CD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880"/>
                        </a:lnSpc>
                      </a:pPr>
                      <a:r>
                        <a:rPr sz="1800" spc="-65" dirty="0">
                          <a:latin typeface="Arial"/>
                          <a:cs typeface="Arial"/>
                        </a:rPr>
                        <a:t>Ginger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0E6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91440">
                        <a:lnSpc>
                          <a:spcPts val="1880"/>
                        </a:lnSpc>
                      </a:pPr>
                      <a:r>
                        <a:rPr sz="1800" spc="-125" dirty="0">
                          <a:latin typeface="Arial"/>
                          <a:cs typeface="Arial"/>
                        </a:rPr>
                        <a:t>Beans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0E6CD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880"/>
                        </a:lnSpc>
                      </a:pPr>
                      <a:r>
                        <a:rPr sz="1800" spc="-110" dirty="0">
                          <a:latin typeface="Arial"/>
                          <a:cs typeface="Arial"/>
                        </a:rPr>
                        <a:t>Cabbage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0E6CD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880"/>
                        </a:lnSpc>
                      </a:pPr>
                      <a:r>
                        <a:rPr sz="1800" spc="15" dirty="0">
                          <a:latin typeface="Arial"/>
                          <a:cs typeface="Arial"/>
                        </a:rPr>
                        <a:t>Mint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0E6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1440">
                        <a:lnSpc>
                          <a:spcPts val="1880"/>
                        </a:lnSpc>
                      </a:pPr>
                      <a:r>
                        <a:rPr sz="1800" spc="-85" dirty="0">
                          <a:latin typeface="Arial"/>
                          <a:cs typeface="Arial"/>
                        </a:rPr>
                        <a:t>Cucumber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0E6CD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880"/>
                        </a:lnSpc>
                      </a:pPr>
                      <a:r>
                        <a:rPr sz="1800" spc="-90" dirty="0">
                          <a:latin typeface="Arial"/>
                          <a:cs typeface="Arial"/>
                        </a:rPr>
                        <a:t>Beats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0E6CD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880"/>
                        </a:lnSpc>
                      </a:pPr>
                      <a:r>
                        <a:rPr sz="1800" spc="-80" dirty="0">
                          <a:latin typeface="Arial"/>
                          <a:cs typeface="Arial"/>
                        </a:rPr>
                        <a:t>Pine</a:t>
                      </a:r>
                      <a:r>
                        <a:rPr sz="1800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apple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0E6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3096">
                <a:tc>
                  <a:txBody>
                    <a:bodyPr/>
                    <a:lstStyle/>
                    <a:p>
                      <a:pPr marL="91440">
                        <a:lnSpc>
                          <a:spcPts val="1880"/>
                        </a:lnSpc>
                      </a:pPr>
                      <a:r>
                        <a:rPr sz="1800" spc="-40" dirty="0">
                          <a:latin typeface="Arial"/>
                          <a:cs typeface="Arial"/>
                        </a:rPr>
                        <a:t>Brinjal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6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6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6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2044" y="869950"/>
            <a:ext cx="479425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90" dirty="0"/>
              <a:t>Watering </a:t>
            </a:r>
            <a:r>
              <a:rPr spc="-25" dirty="0"/>
              <a:t>the</a:t>
            </a:r>
            <a:r>
              <a:rPr spc="-700" dirty="0"/>
              <a:t> </a:t>
            </a:r>
            <a:r>
              <a:rPr spc="-145" dirty="0"/>
              <a:t>garden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67713" y="1896897"/>
            <a:ext cx="6049010" cy="3860800"/>
          </a:xfrm>
          <a:prstGeom prst="rect">
            <a:avLst/>
          </a:prstGeom>
        </p:spPr>
        <p:txBody>
          <a:bodyPr vert="horz" wrap="square" lIns="0" tIns="155575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1225"/>
              </a:spcBef>
              <a:buSzPct val="79545"/>
              <a:buChar char="•"/>
              <a:tabLst>
                <a:tab pos="195580" algn="l"/>
              </a:tabLst>
            </a:pPr>
            <a:r>
              <a:rPr sz="2200" spc="-60" dirty="0">
                <a:solidFill>
                  <a:srgbClr val="A6B727"/>
                </a:solidFill>
                <a:latin typeface="Arial"/>
                <a:cs typeface="Arial"/>
              </a:rPr>
              <a:t>No </a:t>
            </a:r>
            <a:r>
              <a:rPr sz="2200" spc="-50" dirty="0">
                <a:solidFill>
                  <a:srgbClr val="A6B727"/>
                </a:solidFill>
                <a:latin typeface="Arial"/>
                <a:cs typeface="Arial"/>
              </a:rPr>
              <a:t>water_ </a:t>
            </a:r>
            <a:r>
              <a:rPr sz="2200" spc="-60" dirty="0">
                <a:solidFill>
                  <a:srgbClr val="A6B727"/>
                </a:solidFill>
                <a:latin typeface="Arial"/>
                <a:cs typeface="Arial"/>
              </a:rPr>
              <a:t>no</a:t>
            </a:r>
            <a:r>
              <a:rPr sz="2200" spc="-409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75" dirty="0">
                <a:solidFill>
                  <a:srgbClr val="A6B727"/>
                </a:solidFill>
                <a:latin typeface="Arial"/>
                <a:cs typeface="Arial"/>
              </a:rPr>
              <a:t>garden</a:t>
            </a:r>
            <a:endParaRPr sz="22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1130"/>
              </a:spcBef>
              <a:buSzPct val="79545"/>
              <a:buChar char="•"/>
              <a:tabLst>
                <a:tab pos="195580" algn="l"/>
              </a:tabLst>
            </a:pPr>
            <a:r>
              <a:rPr sz="2200" spc="-100" dirty="0">
                <a:solidFill>
                  <a:srgbClr val="A6B727"/>
                </a:solidFill>
                <a:latin typeface="Arial"/>
                <a:cs typeface="Arial"/>
              </a:rPr>
              <a:t>Hand </a:t>
            </a:r>
            <a:r>
              <a:rPr sz="2200" spc="-155" dirty="0">
                <a:solidFill>
                  <a:srgbClr val="A6B727"/>
                </a:solidFill>
                <a:latin typeface="Arial"/>
                <a:cs typeface="Arial"/>
              </a:rPr>
              <a:t>– </a:t>
            </a:r>
            <a:r>
              <a:rPr sz="2200" spc="-60" dirty="0">
                <a:solidFill>
                  <a:srgbClr val="A6B727"/>
                </a:solidFill>
                <a:latin typeface="Arial"/>
                <a:cs typeface="Arial"/>
              </a:rPr>
              <a:t>held </a:t>
            </a:r>
            <a:r>
              <a:rPr sz="2200" spc="-145" dirty="0">
                <a:solidFill>
                  <a:srgbClr val="A6B727"/>
                </a:solidFill>
                <a:latin typeface="Arial"/>
                <a:cs typeface="Arial"/>
              </a:rPr>
              <a:t>cans </a:t>
            </a:r>
            <a:r>
              <a:rPr sz="2200" spc="-25" dirty="0">
                <a:solidFill>
                  <a:srgbClr val="A6B727"/>
                </a:solidFill>
                <a:latin typeface="Arial"/>
                <a:cs typeface="Arial"/>
              </a:rPr>
              <a:t>or</a:t>
            </a:r>
            <a:r>
              <a:rPr sz="2200" spc="-420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120" dirty="0">
                <a:solidFill>
                  <a:srgbClr val="A6B727"/>
                </a:solidFill>
                <a:latin typeface="Arial"/>
                <a:cs typeface="Arial"/>
              </a:rPr>
              <a:t>hose</a:t>
            </a:r>
            <a:endParaRPr sz="22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1140"/>
              </a:spcBef>
              <a:buSzPct val="79545"/>
              <a:buChar char="•"/>
              <a:tabLst>
                <a:tab pos="195580" algn="l"/>
              </a:tabLst>
            </a:pPr>
            <a:r>
              <a:rPr sz="2200" spc="-85" dirty="0">
                <a:solidFill>
                  <a:srgbClr val="A6B727"/>
                </a:solidFill>
                <a:latin typeface="Arial"/>
                <a:cs typeface="Arial"/>
              </a:rPr>
              <a:t>Over </a:t>
            </a:r>
            <a:r>
              <a:rPr sz="2200" spc="-100" dirty="0">
                <a:solidFill>
                  <a:srgbClr val="A6B727"/>
                </a:solidFill>
                <a:latin typeface="Arial"/>
                <a:cs typeface="Arial"/>
              </a:rPr>
              <a:t>head</a:t>
            </a:r>
            <a:r>
              <a:rPr sz="2200" spc="-260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75" dirty="0">
                <a:solidFill>
                  <a:srgbClr val="A6B727"/>
                </a:solidFill>
                <a:latin typeface="Arial"/>
                <a:cs typeface="Arial"/>
              </a:rPr>
              <a:t>sprinklers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A6B727"/>
              </a:buClr>
              <a:buFont typeface="Arial"/>
              <a:buChar char="•"/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A6B727"/>
              </a:buClr>
              <a:buFont typeface="Arial"/>
              <a:buChar char="•"/>
            </a:pPr>
            <a:endParaRPr sz="2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b="1" spc="-75" dirty="0">
                <a:solidFill>
                  <a:srgbClr val="A6B727"/>
                </a:solidFill>
                <a:latin typeface="Trebuchet MS"/>
                <a:cs typeface="Trebuchet MS"/>
              </a:rPr>
              <a:t>Water</a:t>
            </a:r>
            <a:r>
              <a:rPr sz="2200" b="1" spc="-285" dirty="0">
                <a:solidFill>
                  <a:srgbClr val="A6B727"/>
                </a:solidFill>
                <a:latin typeface="Trebuchet MS"/>
                <a:cs typeface="Trebuchet MS"/>
              </a:rPr>
              <a:t> </a:t>
            </a:r>
            <a:r>
              <a:rPr sz="2200" b="1" spc="-75" dirty="0">
                <a:solidFill>
                  <a:srgbClr val="A6B727"/>
                </a:solidFill>
                <a:latin typeface="Trebuchet MS"/>
                <a:cs typeface="Trebuchet MS"/>
              </a:rPr>
              <a:t>Considerations</a:t>
            </a:r>
            <a:endParaRPr sz="2200">
              <a:latin typeface="Trebuchet MS"/>
              <a:cs typeface="Trebuchet MS"/>
            </a:endParaRPr>
          </a:p>
          <a:p>
            <a:pPr marL="195580" indent="-182880">
              <a:lnSpc>
                <a:spcPct val="100000"/>
              </a:lnSpc>
              <a:spcBef>
                <a:spcPts val="1140"/>
              </a:spcBef>
              <a:buSzPct val="79545"/>
              <a:buChar char="•"/>
              <a:tabLst>
                <a:tab pos="195580" algn="l"/>
              </a:tabLst>
            </a:pPr>
            <a:r>
              <a:rPr sz="2200" spc="-55" dirty="0">
                <a:solidFill>
                  <a:srgbClr val="A6B727"/>
                </a:solidFill>
                <a:latin typeface="Arial"/>
                <a:cs typeface="Arial"/>
              </a:rPr>
              <a:t>Water</a:t>
            </a:r>
            <a:r>
              <a:rPr sz="2200" spc="-180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65" dirty="0">
                <a:solidFill>
                  <a:srgbClr val="A6B727"/>
                </a:solidFill>
                <a:latin typeface="Arial"/>
                <a:cs typeface="Arial"/>
              </a:rPr>
              <a:t>early</a:t>
            </a:r>
            <a:r>
              <a:rPr sz="2200" spc="-155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A6B727"/>
                </a:solidFill>
                <a:latin typeface="Arial"/>
                <a:cs typeface="Arial"/>
              </a:rPr>
              <a:t>in</a:t>
            </a:r>
            <a:r>
              <a:rPr sz="2200" spc="-175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A6B727"/>
                </a:solidFill>
                <a:latin typeface="Arial"/>
                <a:cs typeface="Arial"/>
              </a:rPr>
              <a:t>the</a:t>
            </a:r>
            <a:r>
              <a:rPr sz="2200" spc="-175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85" dirty="0">
                <a:solidFill>
                  <a:srgbClr val="A6B727"/>
                </a:solidFill>
                <a:latin typeface="Arial"/>
                <a:cs typeface="Arial"/>
              </a:rPr>
              <a:t>day</a:t>
            </a:r>
            <a:endParaRPr sz="22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1140"/>
              </a:spcBef>
              <a:buSzPct val="79545"/>
              <a:buChar char="•"/>
              <a:tabLst>
                <a:tab pos="195580" algn="l"/>
              </a:tabLst>
            </a:pPr>
            <a:r>
              <a:rPr sz="2200" spc="-120" dirty="0">
                <a:solidFill>
                  <a:srgbClr val="A6B727"/>
                </a:solidFill>
                <a:latin typeface="Arial"/>
                <a:cs typeface="Arial"/>
              </a:rPr>
              <a:t>Young </a:t>
            </a:r>
            <a:r>
              <a:rPr sz="2200" spc="-55" dirty="0">
                <a:solidFill>
                  <a:srgbClr val="A6B727"/>
                </a:solidFill>
                <a:latin typeface="Arial"/>
                <a:cs typeface="Arial"/>
              </a:rPr>
              <a:t>plants </a:t>
            </a:r>
            <a:r>
              <a:rPr sz="2200" spc="-95" dirty="0">
                <a:solidFill>
                  <a:srgbClr val="A6B727"/>
                </a:solidFill>
                <a:latin typeface="Arial"/>
                <a:cs typeface="Arial"/>
              </a:rPr>
              <a:t>need </a:t>
            </a:r>
            <a:r>
              <a:rPr sz="2200" spc="-240" dirty="0">
                <a:solidFill>
                  <a:srgbClr val="A6B727"/>
                </a:solidFill>
                <a:latin typeface="Arial"/>
                <a:cs typeface="Arial"/>
              </a:rPr>
              <a:t>1 </a:t>
            </a:r>
            <a:r>
              <a:rPr sz="2200" spc="-50" dirty="0">
                <a:solidFill>
                  <a:srgbClr val="A6B727"/>
                </a:solidFill>
                <a:latin typeface="Arial"/>
                <a:cs typeface="Arial"/>
              </a:rPr>
              <a:t>water/week </a:t>
            </a:r>
            <a:r>
              <a:rPr sz="2200" spc="-60" dirty="0">
                <a:solidFill>
                  <a:srgbClr val="A6B727"/>
                </a:solidFill>
                <a:latin typeface="Arial"/>
                <a:cs typeface="Arial"/>
              </a:rPr>
              <a:t>apply</a:t>
            </a:r>
            <a:r>
              <a:rPr sz="2200" spc="-484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35" dirty="0">
                <a:solidFill>
                  <a:srgbClr val="A6B727"/>
                </a:solidFill>
                <a:latin typeface="Arial"/>
                <a:cs typeface="Arial"/>
              </a:rPr>
              <a:t>frequently</a:t>
            </a:r>
            <a:endParaRPr sz="22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1130"/>
              </a:spcBef>
              <a:buSzPct val="79545"/>
              <a:buChar char="•"/>
              <a:tabLst>
                <a:tab pos="195580" algn="l"/>
              </a:tabLst>
            </a:pPr>
            <a:r>
              <a:rPr sz="2200" spc="-40" dirty="0">
                <a:solidFill>
                  <a:srgbClr val="A6B727"/>
                </a:solidFill>
                <a:latin typeface="Arial"/>
                <a:cs typeface="Arial"/>
              </a:rPr>
              <a:t>Mature</a:t>
            </a:r>
            <a:r>
              <a:rPr sz="2200" spc="-175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55" dirty="0">
                <a:solidFill>
                  <a:srgbClr val="A6B727"/>
                </a:solidFill>
                <a:latin typeface="Arial"/>
                <a:cs typeface="Arial"/>
              </a:rPr>
              <a:t>plants</a:t>
            </a:r>
            <a:r>
              <a:rPr sz="2200" spc="-180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95" dirty="0">
                <a:solidFill>
                  <a:srgbClr val="A6B727"/>
                </a:solidFill>
                <a:latin typeface="Arial"/>
                <a:cs typeface="Arial"/>
              </a:rPr>
              <a:t>need</a:t>
            </a:r>
            <a:r>
              <a:rPr sz="2200" spc="-180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105" dirty="0">
                <a:solidFill>
                  <a:srgbClr val="A6B727"/>
                </a:solidFill>
                <a:latin typeface="Arial"/>
                <a:cs typeface="Arial"/>
              </a:rPr>
              <a:t>2</a:t>
            </a:r>
            <a:r>
              <a:rPr sz="2200" spc="-180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srgbClr val="A6B727"/>
                </a:solidFill>
                <a:latin typeface="Arial"/>
                <a:cs typeface="Arial"/>
              </a:rPr>
              <a:t>or</a:t>
            </a:r>
            <a:r>
              <a:rPr sz="2200" spc="-180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229" dirty="0">
                <a:solidFill>
                  <a:srgbClr val="A6B727"/>
                </a:solidFill>
                <a:latin typeface="Arial"/>
                <a:cs typeface="Arial"/>
              </a:rPr>
              <a:t>3</a:t>
            </a:r>
            <a:r>
              <a:rPr sz="2200" spc="-175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srgbClr val="A6B727"/>
                </a:solidFill>
                <a:latin typeface="Arial"/>
                <a:cs typeface="Arial"/>
              </a:rPr>
              <a:t>water/week</a:t>
            </a:r>
            <a:r>
              <a:rPr sz="2200" spc="-155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A6B727"/>
                </a:solidFill>
                <a:latin typeface="Arial"/>
                <a:cs typeface="Arial"/>
              </a:rPr>
              <a:t>in</a:t>
            </a:r>
            <a:r>
              <a:rPr sz="2200" spc="-180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srgbClr val="A6B727"/>
                </a:solidFill>
                <a:latin typeface="Arial"/>
                <a:cs typeface="Arial"/>
              </a:rPr>
              <a:t>frequently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507223" y="1965960"/>
            <a:ext cx="4038600" cy="26197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2044" y="869950"/>
            <a:ext cx="23247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70" dirty="0"/>
              <a:t>Fertilizing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67713" y="1901469"/>
            <a:ext cx="5815330" cy="4040504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75"/>
              </a:spcBef>
            </a:pPr>
            <a:r>
              <a:rPr sz="2200" spc="-145" dirty="0">
                <a:solidFill>
                  <a:srgbClr val="A6B727"/>
                </a:solidFill>
                <a:latin typeface="Arial"/>
                <a:cs typeface="Arial"/>
              </a:rPr>
              <a:t>Types</a:t>
            </a:r>
            <a:r>
              <a:rPr sz="2200" spc="-175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15" dirty="0">
                <a:solidFill>
                  <a:srgbClr val="A6B727"/>
                </a:solidFill>
                <a:latin typeface="Arial"/>
                <a:cs typeface="Arial"/>
              </a:rPr>
              <a:t>of</a:t>
            </a:r>
            <a:r>
              <a:rPr sz="2200" spc="-175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A6B727"/>
                </a:solidFill>
                <a:latin typeface="Arial"/>
                <a:cs typeface="Arial"/>
              </a:rPr>
              <a:t>plant</a:t>
            </a:r>
            <a:r>
              <a:rPr sz="2200" spc="-170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srgbClr val="A6B727"/>
                </a:solidFill>
                <a:latin typeface="Arial"/>
                <a:cs typeface="Arial"/>
              </a:rPr>
              <a:t>nutrients</a:t>
            </a:r>
            <a:r>
              <a:rPr sz="2200" spc="-170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85" dirty="0">
                <a:solidFill>
                  <a:srgbClr val="A6B727"/>
                </a:solidFill>
                <a:latin typeface="Arial"/>
                <a:cs typeface="Arial"/>
              </a:rPr>
              <a:t>–macro</a:t>
            </a:r>
            <a:r>
              <a:rPr sz="2200" spc="-175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90" dirty="0">
                <a:solidFill>
                  <a:srgbClr val="A6B727"/>
                </a:solidFill>
                <a:latin typeface="Arial"/>
                <a:cs typeface="Arial"/>
              </a:rPr>
              <a:t>and</a:t>
            </a:r>
            <a:r>
              <a:rPr sz="2200" spc="-180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srgbClr val="A6B727"/>
                </a:solidFill>
                <a:latin typeface="Arial"/>
                <a:cs typeface="Arial"/>
              </a:rPr>
              <a:t>micro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2200" b="1" spc="-50" dirty="0">
                <a:solidFill>
                  <a:srgbClr val="A6B727"/>
                </a:solidFill>
                <a:latin typeface="Trebuchet MS"/>
                <a:cs typeface="Trebuchet MS"/>
              </a:rPr>
              <a:t>Macro</a:t>
            </a:r>
            <a:r>
              <a:rPr sz="2200" b="1" spc="-210" dirty="0">
                <a:solidFill>
                  <a:srgbClr val="A6B727"/>
                </a:solidFill>
                <a:latin typeface="Trebuchet MS"/>
                <a:cs typeface="Trebuchet MS"/>
              </a:rPr>
              <a:t> </a:t>
            </a:r>
            <a:r>
              <a:rPr sz="2200" b="1" spc="-90" dirty="0">
                <a:solidFill>
                  <a:srgbClr val="A6B727"/>
                </a:solidFill>
                <a:latin typeface="Trebuchet MS"/>
                <a:cs typeface="Trebuchet MS"/>
              </a:rPr>
              <a:t>nutrients</a:t>
            </a:r>
            <a:endParaRPr sz="2200">
              <a:latin typeface="Trebuchet MS"/>
              <a:cs typeface="Trebuchet MS"/>
            </a:endParaRPr>
          </a:p>
          <a:p>
            <a:pPr marL="195580" indent="-182880">
              <a:lnSpc>
                <a:spcPct val="100000"/>
              </a:lnSpc>
              <a:spcBef>
                <a:spcPts val="865"/>
              </a:spcBef>
              <a:buSzPct val="79545"/>
              <a:buChar char="•"/>
              <a:tabLst>
                <a:tab pos="195580" algn="l"/>
              </a:tabLst>
            </a:pPr>
            <a:r>
              <a:rPr sz="2200" spc="-60" dirty="0">
                <a:solidFill>
                  <a:srgbClr val="A6B727"/>
                </a:solidFill>
                <a:latin typeface="Arial"/>
                <a:cs typeface="Arial"/>
              </a:rPr>
              <a:t>Primary </a:t>
            </a:r>
            <a:r>
              <a:rPr sz="2200" spc="-75" dirty="0">
                <a:solidFill>
                  <a:srgbClr val="A6B727"/>
                </a:solidFill>
                <a:latin typeface="Arial"/>
                <a:cs typeface="Arial"/>
              </a:rPr>
              <a:t>(</a:t>
            </a:r>
            <a:r>
              <a:rPr sz="2200" spc="-400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140" dirty="0">
                <a:solidFill>
                  <a:srgbClr val="A6B727"/>
                </a:solidFill>
                <a:latin typeface="Arial"/>
                <a:cs typeface="Arial"/>
              </a:rPr>
              <a:t>N,P,K)</a:t>
            </a:r>
            <a:endParaRPr sz="22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880"/>
              </a:spcBef>
              <a:buSzPct val="79545"/>
              <a:buChar char="•"/>
              <a:tabLst>
                <a:tab pos="195580" algn="l"/>
              </a:tabLst>
            </a:pPr>
            <a:r>
              <a:rPr sz="2200" spc="-100" dirty="0">
                <a:solidFill>
                  <a:srgbClr val="A6B727"/>
                </a:solidFill>
                <a:latin typeface="Arial"/>
                <a:cs typeface="Arial"/>
              </a:rPr>
              <a:t>Secondary </a:t>
            </a:r>
            <a:r>
              <a:rPr sz="2200" spc="-75" dirty="0">
                <a:solidFill>
                  <a:srgbClr val="A6B727"/>
                </a:solidFill>
                <a:latin typeface="Arial"/>
                <a:cs typeface="Arial"/>
              </a:rPr>
              <a:t>( </a:t>
            </a:r>
            <a:r>
              <a:rPr sz="2200" spc="-165" dirty="0">
                <a:solidFill>
                  <a:srgbClr val="A6B727"/>
                </a:solidFill>
                <a:latin typeface="Arial"/>
                <a:cs typeface="Arial"/>
              </a:rPr>
              <a:t>Ca, </a:t>
            </a:r>
            <a:r>
              <a:rPr sz="2200" spc="-45" dirty="0">
                <a:solidFill>
                  <a:srgbClr val="A6B727"/>
                </a:solidFill>
                <a:latin typeface="Arial"/>
                <a:cs typeface="Arial"/>
              </a:rPr>
              <a:t>Mg,</a:t>
            </a:r>
            <a:r>
              <a:rPr sz="2200" spc="-495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185" dirty="0">
                <a:solidFill>
                  <a:srgbClr val="A6B727"/>
                </a:solidFill>
                <a:latin typeface="Arial"/>
                <a:cs typeface="Arial"/>
              </a:rPr>
              <a:t>S)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2200" b="1" spc="-65" dirty="0">
                <a:solidFill>
                  <a:srgbClr val="A6B727"/>
                </a:solidFill>
                <a:latin typeface="Trebuchet MS"/>
                <a:cs typeface="Trebuchet MS"/>
              </a:rPr>
              <a:t>Micro</a:t>
            </a:r>
            <a:r>
              <a:rPr sz="2200" b="1" spc="-204" dirty="0">
                <a:solidFill>
                  <a:srgbClr val="A6B727"/>
                </a:solidFill>
                <a:latin typeface="Trebuchet MS"/>
                <a:cs typeface="Trebuchet MS"/>
              </a:rPr>
              <a:t> </a:t>
            </a:r>
            <a:r>
              <a:rPr sz="2200" b="1" spc="-90" dirty="0">
                <a:solidFill>
                  <a:srgbClr val="A6B727"/>
                </a:solidFill>
                <a:latin typeface="Trebuchet MS"/>
                <a:cs typeface="Trebuchet MS"/>
              </a:rPr>
              <a:t>nutrients</a:t>
            </a:r>
            <a:endParaRPr sz="2200">
              <a:latin typeface="Trebuchet MS"/>
              <a:cs typeface="Trebuchet MS"/>
            </a:endParaRPr>
          </a:p>
          <a:p>
            <a:pPr marL="195580" indent="-182880">
              <a:lnSpc>
                <a:spcPct val="100000"/>
              </a:lnSpc>
              <a:spcBef>
                <a:spcPts val="865"/>
              </a:spcBef>
              <a:buSzPct val="79545"/>
              <a:buChar char="•"/>
              <a:tabLst>
                <a:tab pos="195580" algn="l"/>
              </a:tabLst>
            </a:pPr>
            <a:r>
              <a:rPr sz="2200" spc="-105" dirty="0">
                <a:solidFill>
                  <a:srgbClr val="A6B727"/>
                </a:solidFill>
                <a:latin typeface="Arial"/>
                <a:cs typeface="Arial"/>
              </a:rPr>
              <a:t>B,</a:t>
            </a:r>
            <a:r>
              <a:rPr sz="2200" spc="-270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110" dirty="0">
                <a:solidFill>
                  <a:srgbClr val="A6B727"/>
                </a:solidFill>
                <a:latin typeface="Arial"/>
                <a:cs typeface="Arial"/>
              </a:rPr>
              <a:t>Cl,</a:t>
            </a:r>
            <a:r>
              <a:rPr sz="2200" spc="-260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145" dirty="0">
                <a:solidFill>
                  <a:srgbClr val="A6B727"/>
                </a:solidFill>
                <a:latin typeface="Arial"/>
                <a:cs typeface="Arial"/>
              </a:rPr>
              <a:t>Cu,</a:t>
            </a:r>
            <a:r>
              <a:rPr sz="2200" spc="-175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140" dirty="0">
                <a:solidFill>
                  <a:srgbClr val="A6B727"/>
                </a:solidFill>
                <a:latin typeface="Arial"/>
                <a:cs typeface="Arial"/>
              </a:rPr>
              <a:t>Fe,</a:t>
            </a:r>
            <a:r>
              <a:rPr sz="2200" spc="-150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45" dirty="0">
                <a:solidFill>
                  <a:srgbClr val="A6B727"/>
                </a:solidFill>
                <a:latin typeface="Arial"/>
                <a:cs typeface="Arial"/>
              </a:rPr>
              <a:t>Mn,</a:t>
            </a:r>
            <a:r>
              <a:rPr sz="2200" spc="-175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90" dirty="0">
                <a:solidFill>
                  <a:srgbClr val="A6B727"/>
                </a:solidFill>
                <a:latin typeface="Arial"/>
                <a:cs typeface="Arial"/>
              </a:rPr>
              <a:t>and</a:t>
            </a:r>
            <a:r>
              <a:rPr sz="2200" spc="-254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70" dirty="0">
                <a:solidFill>
                  <a:srgbClr val="A6B727"/>
                </a:solidFill>
                <a:latin typeface="Arial"/>
                <a:cs typeface="Arial"/>
              </a:rPr>
              <a:t>Zn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64"/>
              </a:spcBef>
            </a:pPr>
            <a:r>
              <a:rPr sz="2200" spc="-50" dirty="0">
                <a:solidFill>
                  <a:srgbClr val="A6B727"/>
                </a:solidFill>
                <a:latin typeface="Arial"/>
                <a:cs typeface="Arial"/>
              </a:rPr>
              <a:t>Apply</a:t>
            </a:r>
            <a:r>
              <a:rPr sz="2200" spc="-180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185" dirty="0">
                <a:solidFill>
                  <a:srgbClr val="A6B727"/>
                </a:solidFill>
                <a:latin typeface="Arial"/>
                <a:cs typeface="Arial"/>
              </a:rPr>
              <a:t>as</a:t>
            </a:r>
            <a:r>
              <a:rPr sz="2200" spc="-175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100" dirty="0">
                <a:solidFill>
                  <a:srgbClr val="A6B727"/>
                </a:solidFill>
                <a:latin typeface="Arial"/>
                <a:cs typeface="Arial"/>
              </a:rPr>
              <a:t>needed</a:t>
            </a:r>
            <a:r>
              <a:rPr sz="2200" spc="-165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srgbClr val="A6B727"/>
                </a:solidFill>
                <a:latin typeface="Arial"/>
                <a:cs typeface="Arial"/>
              </a:rPr>
              <a:t>or</a:t>
            </a:r>
            <a:r>
              <a:rPr sz="2200" spc="-170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85" dirty="0">
                <a:solidFill>
                  <a:srgbClr val="A6B727"/>
                </a:solidFill>
                <a:latin typeface="Arial"/>
                <a:cs typeface="Arial"/>
              </a:rPr>
              <a:t>every</a:t>
            </a:r>
            <a:r>
              <a:rPr sz="2200" spc="-170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105" dirty="0">
                <a:solidFill>
                  <a:srgbClr val="A6B727"/>
                </a:solidFill>
                <a:latin typeface="Arial"/>
                <a:cs typeface="Arial"/>
              </a:rPr>
              <a:t>2</a:t>
            </a:r>
            <a:r>
              <a:rPr sz="2200" spc="-165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srgbClr val="A6B727"/>
                </a:solidFill>
                <a:latin typeface="Arial"/>
                <a:cs typeface="Arial"/>
              </a:rPr>
              <a:t>or</a:t>
            </a:r>
            <a:r>
              <a:rPr sz="2200" spc="-175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229" dirty="0">
                <a:solidFill>
                  <a:srgbClr val="A6B727"/>
                </a:solidFill>
                <a:latin typeface="Arial"/>
                <a:cs typeface="Arial"/>
              </a:rPr>
              <a:t>3</a:t>
            </a:r>
            <a:r>
              <a:rPr sz="2200" spc="-175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110" dirty="0">
                <a:solidFill>
                  <a:srgbClr val="A6B727"/>
                </a:solidFill>
                <a:latin typeface="Arial"/>
                <a:cs typeface="Arial"/>
              </a:rPr>
              <a:t>weeks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2200" spc="-50" dirty="0">
                <a:solidFill>
                  <a:srgbClr val="A6B727"/>
                </a:solidFill>
                <a:latin typeface="Arial"/>
                <a:cs typeface="Arial"/>
              </a:rPr>
              <a:t>Apply</a:t>
            </a:r>
            <a:r>
              <a:rPr sz="2200" spc="-175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45" dirty="0">
                <a:solidFill>
                  <a:srgbClr val="A6B727"/>
                </a:solidFill>
                <a:latin typeface="Arial"/>
                <a:cs typeface="Arial"/>
              </a:rPr>
              <a:t>to</a:t>
            </a:r>
            <a:r>
              <a:rPr sz="2200" spc="-175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A6B727"/>
                </a:solidFill>
                <a:latin typeface="Arial"/>
                <a:cs typeface="Arial"/>
              </a:rPr>
              <a:t>the</a:t>
            </a:r>
            <a:r>
              <a:rPr sz="2200" spc="-160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100" dirty="0">
                <a:solidFill>
                  <a:srgbClr val="A6B727"/>
                </a:solidFill>
                <a:latin typeface="Arial"/>
                <a:cs typeface="Arial"/>
              </a:rPr>
              <a:t>side</a:t>
            </a:r>
            <a:r>
              <a:rPr sz="2200" spc="-180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15" dirty="0">
                <a:solidFill>
                  <a:srgbClr val="A6B727"/>
                </a:solidFill>
                <a:latin typeface="Arial"/>
                <a:cs typeface="Arial"/>
              </a:rPr>
              <a:t>of</a:t>
            </a:r>
            <a:r>
              <a:rPr sz="2200" spc="-175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10" dirty="0">
                <a:solidFill>
                  <a:srgbClr val="A6B727"/>
                </a:solidFill>
                <a:latin typeface="Arial"/>
                <a:cs typeface="Arial"/>
              </a:rPr>
              <a:t>pot</a:t>
            </a:r>
            <a:r>
              <a:rPr sz="2200" spc="-170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srgbClr val="A6B727"/>
                </a:solidFill>
                <a:latin typeface="Arial"/>
                <a:cs typeface="Arial"/>
              </a:rPr>
              <a:t>or</a:t>
            </a:r>
            <a:r>
              <a:rPr sz="2200" spc="-170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A6B727"/>
                </a:solidFill>
                <a:latin typeface="Arial"/>
                <a:cs typeface="Arial"/>
              </a:rPr>
              <a:t>at</a:t>
            </a:r>
            <a:r>
              <a:rPr sz="2200" spc="-185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A6B727"/>
                </a:solidFill>
                <a:latin typeface="Arial"/>
                <a:cs typeface="Arial"/>
              </a:rPr>
              <a:t>the</a:t>
            </a:r>
            <a:r>
              <a:rPr sz="2200" spc="-160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95" dirty="0">
                <a:solidFill>
                  <a:srgbClr val="A6B727"/>
                </a:solidFill>
                <a:latin typeface="Arial"/>
                <a:cs typeface="Arial"/>
              </a:rPr>
              <a:t>edge</a:t>
            </a:r>
            <a:r>
              <a:rPr sz="2200" spc="-175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10" dirty="0">
                <a:solidFill>
                  <a:srgbClr val="A6B727"/>
                </a:solidFill>
                <a:latin typeface="Arial"/>
                <a:cs typeface="Arial"/>
              </a:rPr>
              <a:t>of</a:t>
            </a:r>
            <a:r>
              <a:rPr sz="2200" spc="-175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10" dirty="0">
                <a:solidFill>
                  <a:srgbClr val="A6B727"/>
                </a:solidFill>
                <a:latin typeface="Arial"/>
                <a:cs typeface="Arial"/>
              </a:rPr>
              <a:t>root</a:t>
            </a:r>
            <a:r>
              <a:rPr sz="2200" spc="-175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95" dirty="0">
                <a:solidFill>
                  <a:srgbClr val="A6B727"/>
                </a:solidFill>
                <a:latin typeface="Arial"/>
                <a:cs typeface="Arial"/>
              </a:rPr>
              <a:t>zone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023859" y="1287780"/>
            <a:ext cx="2671572" cy="40157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2044" y="869950"/>
            <a:ext cx="317436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60" dirty="0"/>
              <a:t>Weed</a:t>
            </a:r>
            <a:r>
              <a:rPr spc="-600" dirty="0"/>
              <a:t> </a:t>
            </a:r>
            <a:r>
              <a:rPr spc="-85" dirty="0"/>
              <a:t>Control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67713" y="1896897"/>
            <a:ext cx="1663700" cy="1943100"/>
          </a:xfrm>
          <a:prstGeom prst="rect">
            <a:avLst/>
          </a:prstGeom>
        </p:spPr>
        <p:txBody>
          <a:bodyPr vert="horz" wrap="square" lIns="0" tIns="155575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1225"/>
              </a:spcBef>
              <a:buSzPct val="79545"/>
              <a:buChar char="•"/>
              <a:tabLst>
                <a:tab pos="195580" algn="l"/>
              </a:tabLst>
            </a:pPr>
            <a:r>
              <a:rPr sz="2200" spc="-40" dirty="0">
                <a:solidFill>
                  <a:srgbClr val="A6B727"/>
                </a:solidFill>
                <a:latin typeface="Arial"/>
                <a:cs typeface="Arial"/>
              </a:rPr>
              <a:t>Cultivation</a:t>
            </a:r>
            <a:endParaRPr sz="22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1130"/>
              </a:spcBef>
              <a:buSzPct val="79545"/>
              <a:buChar char="•"/>
              <a:tabLst>
                <a:tab pos="195580" algn="l"/>
              </a:tabLst>
            </a:pPr>
            <a:r>
              <a:rPr sz="2200" spc="-100" dirty="0">
                <a:solidFill>
                  <a:srgbClr val="A6B727"/>
                </a:solidFill>
                <a:latin typeface="Arial"/>
                <a:cs typeface="Arial"/>
              </a:rPr>
              <a:t>Hand</a:t>
            </a:r>
            <a:r>
              <a:rPr sz="2200" spc="-235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35" dirty="0">
                <a:solidFill>
                  <a:srgbClr val="A6B727"/>
                </a:solidFill>
                <a:latin typeface="Arial"/>
                <a:cs typeface="Arial"/>
              </a:rPr>
              <a:t>pulling</a:t>
            </a:r>
            <a:endParaRPr sz="22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1140"/>
              </a:spcBef>
              <a:buSzPct val="79545"/>
              <a:buChar char="•"/>
              <a:tabLst>
                <a:tab pos="195580" algn="l"/>
              </a:tabLst>
            </a:pPr>
            <a:r>
              <a:rPr sz="2200" spc="-55" dirty="0">
                <a:solidFill>
                  <a:srgbClr val="A6B727"/>
                </a:solidFill>
                <a:latin typeface="Arial"/>
                <a:cs typeface="Arial"/>
              </a:rPr>
              <a:t>Mulching</a:t>
            </a:r>
            <a:endParaRPr sz="22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1140"/>
              </a:spcBef>
              <a:buSzPct val="79545"/>
              <a:buChar char="•"/>
              <a:tabLst>
                <a:tab pos="195580" algn="l"/>
              </a:tabLst>
            </a:pPr>
            <a:r>
              <a:rPr sz="2200" spc="-85" dirty="0">
                <a:solidFill>
                  <a:srgbClr val="A6B727"/>
                </a:solidFill>
                <a:latin typeface="Arial"/>
                <a:cs typeface="Arial"/>
              </a:rPr>
              <a:t>Herbicides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1272" y="4239767"/>
            <a:ext cx="1743455" cy="2328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891271" y="3720084"/>
            <a:ext cx="3953255" cy="28483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91271" y="338328"/>
            <a:ext cx="3925823" cy="32522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3246" y="869950"/>
            <a:ext cx="217106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95" dirty="0"/>
              <a:t>Mulching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67713" y="1896897"/>
            <a:ext cx="9383395" cy="2901950"/>
          </a:xfrm>
          <a:prstGeom prst="rect">
            <a:avLst/>
          </a:prstGeom>
        </p:spPr>
        <p:txBody>
          <a:bodyPr vert="horz" wrap="square" lIns="0" tIns="1555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25"/>
              </a:spcBef>
            </a:pPr>
            <a:r>
              <a:rPr sz="2200" spc="65" dirty="0">
                <a:solidFill>
                  <a:srgbClr val="A6B727"/>
                </a:solidFill>
                <a:latin typeface="Arial"/>
                <a:cs typeface="Arial"/>
              </a:rPr>
              <a:t>“It</a:t>
            </a:r>
            <a:r>
              <a:rPr sz="2200" spc="-170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100" dirty="0">
                <a:solidFill>
                  <a:srgbClr val="A6B727"/>
                </a:solidFill>
                <a:latin typeface="Arial"/>
                <a:cs typeface="Arial"/>
              </a:rPr>
              <a:t>is</a:t>
            </a:r>
            <a:r>
              <a:rPr sz="2200" spc="-170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150" dirty="0">
                <a:solidFill>
                  <a:srgbClr val="A6B727"/>
                </a:solidFill>
                <a:latin typeface="Arial"/>
                <a:cs typeface="Arial"/>
              </a:rPr>
              <a:t>a</a:t>
            </a:r>
            <a:r>
              <a:rPr sz="2200" spc="-175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120" dirty="0">
                <a:solidFill>
                  <a:srgbClr val="A6B727"/>
                </a:solidFill>
                <a:latin typeface="Arial"/>
                <a:cs typeface="Arial"/>
              </a:rPr>
              <a:t>process</a:t>
            </a:r>
            <a:r>
              <a:rPr sz="2200" spc="-165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A6B727"/>
                </a:solidFill>
                <a:latin typeface="Arial"/>
                <a:cs typeface="Arial"/>
              </a:rPr>
              <a:t>in</a:t>
            </a:r>
            <a:r>
              <a:rPr sz="2200" spc="-175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55" dirty="0">
                <a:solidFill>
                  <a:srgbClr val="A6B727"/>
                </a:solidFill>
                <a:latin typeface="Arial"/>
                <a:cs typeface="Arial"/>
              </a:rPr>
              <a:t>which</a:t>
            </a:r>
            <a:r>
              <a:rPr sz="2200" spc="-140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150" dirty="0">
                <a:solidFill>
                  <a:srgbClr val="A6B727"/>
                </a:solidFill>
                <a:latin typeface="Arial"/>
                <a:cs typeface="Arial"/>
              </a:rPr>
              <a:t>a</a:t>
            </a:r>
            <a:r>
              <a:rPr sz="2200" spc="-175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65" dirty="0">
                <a:solidFill>
                  <a:srgbClr val="A6B727"/>
                </a:solidFill>
                <a:latin typeface="Arial"/>
                <a:cs typeface="Arial"/>
              </a:rPr>
              <a:t>layer</a:t>
            </a:r>
            <a:r>
              <a:rPr sz="2200" spc="-170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15" dirty="0">
                <a:solidFill>
                  <a:srgbClr val="A6B727"/>
                </a:solidFill>
                <a:latin typeface="Arial"/>
                <a:cs typeface="Arial"/>
              </a:rPr>
              <a:t>of</a:t>
            </a:r>
            <a:r>
              <a:rPr sz="2200" spc="-175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35" dirty="0">
                <a:solidFill>
                  <a:srgbClr val="A6B727"/>
                </a:solidFill>
                <a:latin typeface="Arial"/>
                <a:cs typeface="Arial"/>
              </a:rPr>
              <a:t>material</a:t>
            </a:r>
            <a:r>
              <a:rPr sz="2200" spc="-160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60" dirty="0">
                <a:solidFill>
                  <a:srgbClr val="A6B727"/>
                </a:solidFill>
                <a:latin typeface="Arial"/>
                <a:cs typeface="Arial"/>
              </a:rPr>
              <a:t>applied</a:t>
            </a:r>
            <a:r>
              <a:rPr sz="2200" spc="-155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45" dirty="0">
                <a:solidFill>
                  <a:srgbClr val="A6B727"/>
                </a:solidFill>
                <a:latin typeface="Arial"/>
                <a:cs typeface="Arial"/>
              </a:rPr>
              <a:t>to</a:t>
            </a:r>
            <a:r>
              <a:rPr sz="2200" spc="-185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A6B727"/>
                </a:solidFill>
                <a:latin typeface="Arial"/>
                <a:cs typeface="Arial"/>
              </a:rPr>
              <a:t>the</a:t>
            </a:r>
            <a:r>
              <a:rPr sz="2200" spc="-155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95" dirty="0">
                <a:solidFill>
                  <a:srgbClr val="A6B727"/>
                </a:solidFill>
                <a:latin typeface="Arial"/>
                <a:cs typeface="Arial"/>
              </a:rPr>
              <a:t>surface</a:t>
            </a:r>
            <a:r>
              <a:rPr sz="2200" spc="-165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10" dirty="0">
                <a:solidFill>
                  <a:srgbClr val="A6B727"/>
                </a:solidFill>
                <a:latin typeface="Arial"/>
                <a:cs typeface="Arial"/>
              </a:rPr>
              <a:t>of</a:t>
            </a:r>
            <a:r>
              <a:rPr sz="2200" spc="-170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110" dirty="0">
                <a:solidFill>
                  <a:srgbClr val="A6B727"/>
                </a:solidFill>
                <a:latin typeface="Arial"/>
                <a:cs typeface="Arial"/>
              </a:rPr>
              <a:t>an</a:t>
            </a:r>
            <a:r>
              <a:rPr sz="2200" spc="-175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110" dirty="0">
                <a:solidFill>
                  <a:srgbClr val="A6B727"/>
                </a:solidFill>
                <a:latin typeface="Arial"/>
                <a:cs typeface="Arial"/>
              </a:rPr>
              <a:t>area</a:t>
            </a:r>
            <a:r>
              <a:rPr sz="2200" spc="-165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10" dirty="0">
                <a:solidFill>
                  <a:srgbClr val="A6B727"/>
                </a:solidFill>
                <a:latin typeface="Arial"/>
                <a:cs typeface="Arial"/>
              </a:rPr>
              <a:t>of</a:t>
            </a:r>
            <a:r>
              <a:rPr sz="2200" spc="-170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A6B727"/>
                </a:solidFill>
                <a:latin typeface="Arial"/>
                <a:cs typeface="Arial"/>
              </a:rPr>
              <a:t>soil”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30"/>
              </a:spcBef>
            </a:pPr>
            <a:r>
              <a:rPr sz="2200" b="1" spc="45" dirty="0">
                <a:solidFill>
                  <a:srgbClr val="A6B727"/>
                </a:solidFill>
                <a:latin typeface="Trebuchet MS"/>
                <a:cs typeface="Trebuchet MS"/>
              </a:rPr>
              <a:t>PURPOSE</a:t>
            </a:r>
            <a:endParaRPr sz="2200">
              <a:latin typeface="Trebuchet MS"/>
              <a:cs typeface="Trebuchet MS"/>
            </a:endParaRPr>
          </a:p>
          <a:p>
            <a:pPr marL="195580" indent="-182880">
              <a:lnSpc>
                <a:spcPct val="100000"/>
              </a:lnSpc>
              <a:spcBef>
                <a:spcPts val="1140"/>
              </a:spcBef>
              <a:buSzPct val="79545"/>
              <a:buChar char="•"/>
              <a:tabLst>
                <a:tab pos="195580" algn="l"/>
              </a:tabLst>
            </a:pPr>
            <a:r>
              <a:rPr sz="2200" spc="-160" dirty="0">
                <a:solidFill>
                  <a:srgbClr val="A6B727"/>
                </a:solidFill>
                <a:latin typeface="Arial"/>
                <a:cs typeface="Arial"/>
              </a:rPr>
              <a:t>To </a:t>
            </a:r>
            <a:r>
              <a:rPr sz="2200" spc="-105" dirty="0">
                <a:solidFill>
                  <a:srgbClr val="A6B727"/>
                </a:solidFill>
                <a:latin typeface="Arial"/>
                <a:cs typeface="Arial"/>
              </a:rPr>
              <a:t>conserve </a:t>
            </a:r>
            <a:r>
              <a:rPr sz="2200" spc="-60" dirty="0">
                <a:solidFill>
                  <a:srgbClr val="A6B727"/>
                </a:solidFill>
                <a:latin typeface="Arial"/>
                <a:cs typeface="Arial"/>
              </a:rPr>
              <a:t>soil</a:t>
            </a:r>
            <a:r>
              <a:rPr sz="2200" spc="-250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srgbClr val="A6B727"/>
                </a:solidFill>
                <a:latin typeface="Arial"/>
                <a:cs typeface="Arial"/>
              </a:rPr>
              <a:t>moisture</a:t>
            </a:r>
            <a:endParaRPr sz="22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1140"/>
              </a:spcBef>
              <a:buSzPct val="79545"/>
              <a:buChar char="•"/>
              <a:tabLst>
                <a:tab pos="195580" algn="l"/>
              </a:tabLst>
            </a:pPr>
            <a:r>
              <a:rPr sz="2200" spc="-160" dirty="0">
                <a:solidFill>
                  <a:srgbClr val="A6B727"/>
                </a:solidFill>
                <a:latin typeface="Arial"/>
                <a:cs typeface="Arial"/>
              </a:rPr>
              <a:t>To </a:t>
            </a:r>
            <a:r>
              <a:rPr sz="2200" spc="-50" dirty="0">
                <a:solidFill>
                  <a:srgbClr val="A6B727"/>
                </a:solidFill>
                <a:latin typeface="Arial"/>
                <a:cs typeface="Arial"/>
              </a:rPr>
              <a:t>improve</a:t>
            </a:r>
            <a:r>
              <a:rPr sz="2200" spc="-185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25" dirty="0">
                <a:solidFill>
                  <a:srgbClr val="A6B727"/>
                </a:solidFill>
                <a:latin typeface="Arial"/>
                <a:cs typeface="Arial"/>
              </a:rPr>
              <a:t>fertility</a:t>
            </a:r>
            <a:endParaRPr sz="22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1130"/>
              </a:spcBef>
              <a:buSzPct val="79545"/>
              <a:buChar char="•"/>
              <a:tabLst>
                <a:tab pos="195580" algn="l"/>
              </a:tabLst>
            </a:pPr>
            <a:r>
              <a:rPr sz="2200" spc="-160" dirty="0">
                <a:solidFill>
                  <a:srgbClr val="A6B727"/>
                </a:solidFill>
                <a:latin typeface="Arial"/>
                <a:cs typeface="Arial"/>
              </a:rPr>
              <a:t>To </a:t>
            </a:r>
            <a:r>
              <a:rPr sz="2200" spc="-90" dirty="0">
                <a:solidFill>
                  <a:srgbClr val="A6B727"/>
                </a:solidFill>
                <a:latin typeface="Arial"/>
                <a:cs typeface="Arial"/>
              </a:rPr>
              <a:t>reduce weed</a:t>
            </a:r>
            <a:r>
              <a:rPr sz="2200" spc="-245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A6B727"/>
                </a:solidFill>
                <a:latin typeface="Arial"/>
                <a:cs typeface="Arial"/>
              </a:rPr>
              <a:t>growth</a:t>
            </a:r>
            <a:endParaRPr sz="22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1140"/>
              </a:spcBef>
              <a:buSzPct val="79545"/>
              <a:buChar char="•"/>
              <a:tabLst>
                <a:tab pos="195580" algn="l"/>
              </a:tabLst>
            </a:pPr>
            <a:r>
              <a:rPr sz="2200" spc="-160" dirty="0">
                <a:solidFill>
                  <a:srgbClr val="A6B727"/>
                </a:solidFill>
                <a:latin typeface="Arial"/>
                <a:cs typeface="Arial"/>
              </a:rPr>
              <a:t>To</a:t>
            </a:r>
            <a:r>
              <a:rPr sz="2200" spc="-170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105" dirty="0">
                <a:solidFill>
                  <a:srgbClr val="A6B727"/>
                </a:solidFill>
                <a:latin typeface="Arial"/>
                <a:cs typeface="Arial"/>
              </a:rPr>
              <a:t>enhance</a:t>
            </a:r>
            <a:r>
              <a:rPr sz="2200" spc="-165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A6B727"/>
                </a:solidFill>
                <a:latin typeface="Arial"/>
                <a:cs typeface="Arial"/>
              </a:rPr>
              <a:t>the</a:t>
            </a:r>
            <a:r>
              <a:rPr sz="2200" spc="-160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85" dirty="0">
                <a:solidFill>
                  <a:srgbClr val="A6B727"/>
                </a:solidFill>
                <a:latin typeface="Arial"/>
                <a:cs typeface="Arial"/>
              </a:rPr>
              <a:t>visual</a:t>
            </a:r>
            <a:r>
              <a:rPr sz="2200" spc="-185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90" dirty="0">
                <a:solidFill>
                  <a:srgbClr val="A6B727"/>
                </a:solidFill>
                <a:latin typeface="Arial"/>
                <a:cs typeface="Arial"/>
              </a:rPr>
              <a:t>appeal</a:t>
            </a:r>
            <a:r>
              <a:rPr sz="2200" spc="-175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15" dirty="0">
                <a:solidFill>
                  <a:srgbClr val="A6B727"/>
                </a:solidFill>
                <a:latin typeface="Arial"/>
                <a:cs typeface="Arial"/>
              </a:rPr>
              <a:t>of</a:t>
            </a:r>
            <a:r>
              <a:rPr sz="2200" spc="-175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110" dirty="0">
                <a:solidFill>
                  <a:srgbClr val="A6B727"/>
                </a:solidFill>
                <a:latin typeface="Arial"/>
                <a:cs typeface="Arial"/>
              </a:rPr>
              <a:t>an</a:t>
            </a:r>
            <a:r>
              <a:rPr sz="2200" spc="-170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110" dirty="0">
                <a:solidFill>
                  <a:srgbClr val="A6B727"/>
                </a:solidFill>
                <a:latin typeface="Arial"/>
                <a:cs typeface="Arial"/>
              </a:rPr>
              <a:t>area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328659" y="2511552"/>
            <a:ext cx="3395471" cy="36804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2044" y="869950"/>
            <a:ext cx="421259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80" dirty="0"/>
              <a:t>Types </a:t>
            </a:r>
            <a:r>
              <a:rPr spc="35" dirty="0"/>
              <a:t>of</a:t>
            </a:r>
            <a:r>
              <a:rPr spc="-495" dirty="0"/>
              <a:t> </a:t>
            </a:r>
            <a:r>
              <a:rPr spc="-95" dirty="0"/>
              <a:t>Mulching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67713" y="1896897"/>
            <a:ext cx="2511425" cy="982980"/>
          </a:xfrm>
          <a:prstGeom prst="rect">
            <a:avLst/>
          </a:prstGeom>
        </p:spPr>
        <p:txBody>
          <a:bodyPr vert="horz" wrap="square" lIns="0" tIns="155575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1225"/>
              </a:spcBef>
              <a:buSzPct val="79545"/>
              <a:buChar char="•"/>
              <a:tabLst>
                <a:tab pos="195580" algn="l"/>
              </a:tabLst>
            </a:pPr>
            <a:r>
              <a:rPr sz="2200" spc="-75" dirty="0">
                <a:solidFill>
                  <a:srgbClr val="A6B727"/>
                </a:solidFill>
                <a:latin typeface="Arial"/>
                <a:cs typeface="Arial"/>
              </a:rPr>
              <a:t>Organic</a:t>
            </a:r>
            <a:r>
              <a:rPr sz="2200" spc="240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55" dirty="0">
                <a:solidFill>
                  <a:srgbClr val="A6B727"/>
                </a:solidFill>
                <a:latin typeface="Arial"/>
                <a:cs typeface="Arial"/>
              </a:rPr>
              <a:t>Mulching</a:t>
            </a:r>
            <a:endParaRPr sz="22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1130"/>
              </a:spcBef>
              <a:buSzPct val="79545"/>
              <a:buChar char="•"/>
              <a:tabLst>
                <a:tab pos="195580" algn="l"/>
              </a:tabLst>
            </a:pPr>
            <a:r>
              <a:rPr sz="2200" spc="-70" dirty="0">
                <a:solidFill>
                  <a:srgbClr val="A6B727"/>
                </a:solidFill>
                <a:latin typeface="Arial"/>
                <a:cs typeface="Arial"/>
              </a:rPr>
              <a:t>In </a:t>
            </a:r>
            <a:r>
              <a:rPr sz="2200" spc="-75" dirty="0">
                <a:solidFill>
                  <a:srgbClr val="A6B727"/>
                </a:solidFill>
                <a:latin typeface="Arial"/>
                <a:cs typeface="Arial"/>
              </a:rPr>
              <a:t>Organic</a:t>
            </a:r>
            <a:r>
              <a:rPr sz="2200" spc="-425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srgbClr val="A6B727"/>
                </a:solidFill>
                <a:latin typeface="Arial"/>
                <a:cs typeface="Arial"/>
              </a:rPr>
              <a:t>mulching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484364" y="926591"/>
            <a:ext cx="4094987" cy="26319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84364" y="3649979"/>
            <a:ext cx="4094987" cy="2724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2044" y="869950"/>
            <a:ext cx="411861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40" dirty="0"/>
              <a:t>Organic</a:t>
            </a:r>
            <a:r>
              <a:rPr spc="-440" dirty="0"/>
              <a:t> </a:t>
            </a:r>
            <a:r>
              <a:rPr spc="-90" dirty="0"/>
              <a:t>mulching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67713" y="1896897"/>
            <a:ext cx="2111375" cy="2901950"/>
          </a:xfrm>
          <a:prstGeom prst="rect">
            <a:avLst/>
          </a:prstGeom>
        </p:spPr>
        <p:txBody>
          <a:bodyPr vert="horz" wrap="square" lIns="0" tIns="155575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1225"/>
              </a:spcBef>
              <a:buSzPct val="79545"/>
              <a:buChar char="•"/>
              <a:tabLst>
                <a:tab pos="195580" algn="l"/>
              </a:tabLst>
            </a:pPr>
            <a:r>
              <a:rPr sz="2200" spc="-105" dirty="0">
                <a:solidFill>
                  <a:srgbClr val="A6B727"/>
                </a:solidFill>
                <a:latin typeface="Arial"/>
                <a:cs typeface="Arial"/>
              </a:rPr>
              <a:t>Pine</a:t>
            </a:r>
            <a:r>
              <a:rPr sz="2200" spc="-170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srgbClr val="A6B727"/>
                </a:solidFill>
                <a:latin typeface="Arial"/>
                <a:cs typeface="Arial"/>
              </a:rPr>
              <a:t>straw</a:t>
            </a:r>
            <a:endParaRPr sz="22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1130"/>
              </a:spcBef>
              <a:buSzPct val="79545"/>
              <a:buChar char="•"/>
              <a:tabLst>
                <a:tab pos="195580" algn="l"/>
              </a:tabLst>
            </a:pPr>
            <a:r>
              <a:rPr sz="2200" spc="-135" dirty="0">
                <a:solidFill>
                  <a:srgbClr val="A6B727"/>
                </a:solidFill>
                <a:latin typeface="Arial"/>
                <a:cs typeface="Arial"/>
              </a:rPr>
              <a:t>Leaves</a:t>
            </a:r>
            <a:endParaRPr sz="22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1140"/>
              </a:spcBef>
              <a:buSzPct val="79545"/>
              <a:buChar char="•"/>
              <a:tabLst>
                <a:tab pos="195580" algn="l"/>
              </a:tabLst>
            </a:pPr>
            <a:r>
              <a:rPr sz="2200" spc="-60" dirty="0">
                <a:solidFill>
                  <a:srgbClr val="A6B727"/>
                </a:solidFill>
                <a:latin typeface="Arial"/>
                <a:cs typeface="Arial"/>
              </a:rPr>
              <a:t>Bark/wood</a:t>
            </a:r>
            <a:r>
              <a:rPr sz="2200" spc="-250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95" dirty="0">
                <a:solidFill>
                  <a:srgbClr val="A6B727"/>
                </a:solidFill>
                <a:latin typeface="Arial"/>
                <a:cs typeface="Arial"/>
              </a:rPr>
              <a:t>chips</a:t>
            </a:r>
            <a:endParaRPr sz="22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1140"/>
              </a:spcBef>
              <a:buSzPct val="79545"/>
              <a:buChar char="•"/>
              <a:tabLst>
                <a:tab pos="195580" algn="l"/>
              </a:tabLst>
            </a:pPr>
            <a:r>
              <a:rPr sz="2200" spc="-130" dirty="0">
                <a:solidFill>
                  <a:srgbClr val="A6B727"/>
                </a:solidFill>
                <a:latin typeface="Arial"/>
                <a:cs typeface="Arial"/>
              </a:rPr>
              <a:t>Yard</a:t>
            </a:r>
            <a:r>
              <a:rPr sz="2200" spc="-185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75" dirty="0">
                <a:solidFill>
                  <a:srgbClr val="A6B727"/>
                </a:solidFill>
                <a:latin typeface="Arial"/>
                <a:cs typeface="Arial"/>
              </a:rPr>
              <a:t>waste</a:t>
            </a:r>
            <a:endParaRPr sz="22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1130"/>
              </a:spcBef>
              <a:buSzPct val="79545"/>
              <a:buChar char="•"/>
              <a:tabLst>
                <a:tab pos="195580" algn="l"/>
              </a:tabLst>
            </a:pPr>
            <a:r>
              <a:rPr sz="2200" spc="-145" dirty="0">
                <a:solidFill>
                  <a:srgbClr val="A6B727"/>
                </a:solidFill>
                <a:latin typeface="Arial"/>
                <a:cs typeface="Arial"/>
              </a:rPr>
              <a:t>Saw</a:t>
            </a:r>
            <a:r>
              <a:rPr sz="2200" spc="-190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srgbClr val="A6B727"/>
                </a:solidFill>
                <a:latin typeface="Arial"/>
                <a:cs typeface="Arial"/>
              </a:rPr>
              <a:t>dust</a:t>
            </a:r>
            <a:endParaRPr sz="22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1140"/>
              </a:spcBef>
              <a:buSzPct val="79545"/>
              <a:buChar char="•"/>
              <a:tabLst>
                <a:tab pos="195580" algn="l"/>
              </a:tabLst>
            </a:pPr>
            <a:r>
              <a:rPr sz="2200" spc="-100" dirty="0">
                <a:solidFill>
                  <a:srgbClr val="A6B727"/>
                </a:solidFill>
                <a:latin typeface="Arial"/>
                <a:cs typeface="Arial"/>
              </a:rPr>
              <a:t>Peanut</a:t>
            </a:r>
            <a:r>
              <a:rPr sz="2200" spc="-185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70" dirty="0">
                <a:solidFill>
                  <a:srgbClr val="A6B727"/>
                </a:solidFill>
                <a:latin typeface="Arial"/>
                <a:cs typeface="Arial"/>
              </a:rPr>
              <a:t>hulls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522464" y="1965960"/>
            <a:ext cx="3717035" cy="3154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2044" y="869950"/>
            <a:ext cx="46361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35" dirty="0"/>
              <a:t>In </a:t>
            </a:r>
            <a:r>
              <a:rPr spc="-140" dirty="0"/>
              <a:t>Organic</a:t>
            </a:r>
            <a:r>
              <a:rPr spc="-815" dirty="0"/>
              <a:t> </a:t>
            </a:r>
            <a:r>
              <a:rPr spc="-95" dirty="0"/>
              <a:t>Mulching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67713" y="1896897"/>
            <a:ext cx="1574165" cy="1943100"/>
          </a:xfrm>
          <a:prstGeom prst="rect">
            <a:avLst/>
          </a:prstGeom>
        </p:spPr>
        <p:txBody>
          <a:bodyPr vert="horz" wrap="square" lIns="0" tIns="155575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1225"/>
              </a:spcBef>
              <a:buSzPct val="79545"/>
              <a:buChar char="•"/>
              <a:tabLst>
                <a:tab pos="195580" algn="l"/>
              </a:tabLst>
            </a:pPr>
            <a:r>
              <a:rPr sz="2200" spc="-105" dirty="0">
                <a:solidFill>
                  <a:srgbClr val="A6B727"/>
                </a:solidFill>
                <a:latin typeface="Arial"/>
                <a:cs typeface="Arial"/>
              </a:rPr>
              <a:t>Poly</a:t>
            </a:r>
            <a:r>
              <a:rPr sz="2200" spc="-200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55" dirty="0">
                <a:solidFill>
                  <a:srgbClr val="A6B727"/>
                </a:solidFill>
                <a:latin typeface="Arial"/>
                <a:cs typeface="Arial"/>
              </a:rPr>
              <a:t>plastic</a:t>
            </a:r>
            <a:endParaRPr sz="22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1130"/>
              </a:spcBef>
              <a:buSzPct val="79545"/>
              <a:buChar char="•"/>
              <a:tabLst>
                <a:tab pos="195580" algn="l"/>
              </a:tabLst>
            </a:pPr>
            <a:r>
              <a:rPr sz="2200" spc="-114" dirty="0">
                <a:solidFill>
                  <a:srgbClr val="A6B727"/>
                </a:solidFill>
                <a:latin typeface="Arial"/>
                <a:cs typeface="Arial"/>
              </a:rPr>
              <a:t>News</a:t>
            </a:r>
            <a:r>
              <a:rPr sz="2200" spc="-245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80" dirty="0">
                <a:solidFill>
                  <a:srgbClr val="A6B727"/>
                </a:solidFill>
                <a:latin typeface="Arial"/>
                <a:cs typeface="Arial"/>
              </a:rPr>
              <a:t>paper</a:t>
            </a:r>
            <a:endParaRPr sz="22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1140"/>
              </a:spcBef>
              <a:buSzPct val="79545"/>
              <a:buChar char="•"/>
              <a:tabLst>
                <a:tab pos="195580" algn="l"/>
              </a:tabLst>
            </a:pPr>
            <a:r>
              <a:rPr sz="2200" spc="-130" dirty="0">
                <a:solidFill>
                  <a:srgbClr val="A6B727"/>
                </a:solidFill>
                <a:latin typeface="Arial"/>
                <a:cs typeface="Arial"/>
              </a:rPr>
              <a:t>Card</a:t>
            </a:r>
            <a:r>
              <a:rPr sz="2200" spc="-240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60" dirty="0">
                <a:solidFill>
                  <a:srgbClr val="A6B727"/>
                </a:solidFill>
                <a:latin typeface="Arial"/>
                <a:cs typeface="Arial"/>
              </a:rPr>
              <a:t>board</a:t>
            </a:r>
            <a:endParaRPr sz="22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1140"/>
              </a:spcBef>
              <a:buSzPct val="79545"/>
              <a:buChar char="•"/>
              <a:tabLst>
                <a:tab pos="195580" algn="l"/>
              </a:tabLst>
            </a:pPr>
            <a:r>
              <a:rPr sz="2200" spc="-85" dirty="0">
                <a:solidFill>
                  <a:srgbClr val="A6B727"/>
                </a:solidFill>
                <a:latin typeface="Arial"/>
                <a:cs typeface="Arial"/>
              </a:rPr>
              <a:t>Carpet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58008" y="944626"/>
            <a:ext cx="740497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spc="-10" dirty="0">
                <a:solidFill>
                  <a:srgbClr val="FFFFFF"/>
                </a:solidFill>
                <a:latin typeface="Trebuchet MS"/>
                <a:cs typeface="Trebuchet MS"/>
              </a:rPr>
              <a:t>KITCHEN</a:t>
            </a:r>
            <a:r>
              <a:rPr sz="5400" b="1" spc="-10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5400" b="1" spc="170" dirty="0">
                <a:solidFill>
                  <a:srgbClr val="FFFFFF"/>
                </a:solidFill>
                <a:latin typeface="Trebuchet MS"/>
                <a:cs typeface="Trebuchet MS"/>
              </a:rPr>
              <a:t>GARDEN</a:t>
            </a:r>
            <a:r>
              <a:rPr lang="en-US" sz="5400" b="1" spc="170" dirty="0">
                <a:solidFill>
                  <a:srgbClr val="FFFFFF"/>
                </a:solidFill>
                <a:latin typeface="Trebuchet MS"/>
                <a:cs typeface="Trebuchet MS"/>
              </a:rPr>
              <a:t>ING</a:t>
            </a:r>
            <a:endParaRPr sz="54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2044" y="869950"/>
            <a:ext cx="504126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90" dirty="0"/>
              <a:t>Supporting </a:t>
            </a:r>
            <a:r>
              <a:rPr spc="-195" dirty="0"/>
              <a:t>Tall</a:t>
            </a:r>
            <a:r>
              <a:rPr spc="-965" dirty="0"/>
              <a:t> </a:t>
            </a:r>
            <a:r>
              <a:rPr spc="-160" dirty="0"/>
              <a:t>Plants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67713" y="1896897"/>
            <a:ext cx="1876425" cy="1943100"/>
          </a:xfrm>
          <a:prstGeom prst="rect">
            <a:avLst/>
          </a:prstGeom>
        </p:spPr>
        <p:txBody>
          <a:bodyPr vert="horz" wrap="square" lIns="0" tIns="155575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1225"/>
              </a:spcBef>
              <a:buSzPct val="79545"/>
              <a:buChar char="•"/>
              <a:tabLst>
                <a:tab pos="195580" algn="l"/>
              </a:tabLst>
            </a:pPr>
            <a:r>
              <a:rPr sz="2200" spc="-60" dirty="0">
                <a:solidFill>
                  <a:srgbClr val="A6B727"/>
                </a:solidFill>
                <a:latin typeface="Arial"/>
                <a:cs typeface="Arial"/>
              </a:rPr>
              <a:t>Staking</a:t>
            </a:r>
            <a:endParaRPr sz="22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1130"/>
              </a:spcBef>
              <a:buSzPct val="79545"/>
              <a:buChar char="•"/>
              <a:tabLst>
                <a:tab pos="195580" algn="l"/>
              </a:tabLst>
            </a:pPr>
            <a:r>
              <a:rPr sz="2200" spc="-90" dirty="0">
                <a:solidFill>
                  <a:srgbClr val="A6B727"/>
                </a:solidFill>
                <a:latin typeface="Arial"/>
                <a:cs typeface="Arial"/>
              </a:rPr>
              <a:t>On</a:t>
            </a:r>
            <a:r>
              <a:rPr sz="2200" spc="-175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80" dirty="0">
                <a:solidFill>
                  <a:srgbClr val="A6B727"/>
                </a:solidFill>
                <a:latin typeface="Arial"/>
                <a:cs typeface="Arial"/>
              </a:rPr>
              <a:t>fence</a:t>
            </a:r>
            <a:endParaRPr sz="22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1140"/>
              </a:spcBef>
              <a:buSzPct val="79545"/>
              <a:buChar char="•"/>
              <a:tabLst>
                <a:tab pos="195580" algn="l"/>
              </a:tabLst>
            </a:pPr>
            <a:r>
              <a:rPr sz="2200" spc="-175" dirty="0">
                <a:solidFill>
                  <a:srgbClr val="A6B727"/>
                </a:solidFill>
                <a:latin typeface="Arial"/>
                <a:cs typeface="Arial"/>
              </a:rPr>
              <a:t>Cages</a:t>
            </a:r>
            <a:endParaRPr sz="22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1140"/>
              </a:spcBef>
              <a:buSzPct val="79545"/>
              <a:buChar char="•"/>
              <a:tabLst>
                <a:tab pos="195580" algn="l"/>
              </a:tabLst>
            </a:pPr>
            <a:r>
              <a:rPr sz="2200" spc="-55" dirty="0">
                <a:solidFill>
                  <a:srgbClr val="A6B727"/>
                </a:solidFill>
                <a:latin typeface="Arial"/>
                <a:cs typeface="Arial"/>
              </a:rPr>
              <a:t>Plant </a:t>
            </a:r>
            <a:r>
              <a:rPr sz="2200" spc="45" dirty="0">
                <a:solidFill>
                  <a:srgbClr val="A6B727"/>
                </a:solidFill>
                <a:latin typeface="Arial"/>
                <a:cs typeface="Arial"/>
              </a:rPr>
              <a:t>to</a:t>
            </a:r>
            <a:r>
              <a:rPr sz="2200" spc="-370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55" dirty="0">
                <a:solidFill>
                  <a:srgbClr val="A6B727"/>
                </a:solidFill>
                <a:latin typeface="Arial"/>
                <a:cs typeface="Arial"/>
              </a:rPr>
              <a:t>plants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593079" y="1088136"/>
            <a:ext cx="5774690" cy="5352415"/>
            <a:chOff x="5593079" y="1088136"/>
            <a:chExt cx="5774690" cy="5352415"/>
          </a:xfrm>
        </p:grpSpPr>
        <p:sp>
          <p:nvSpPr>
            <p:cNvPr id="5" name="object 5"/>
            <p:cNvSpPr/>
            <p:nvPr/>
          </p:nvSpPr>
          <p:spPr>
            <a:xfrm>
              <a:off x="5593079" y="3770375"/>
              <a:ext cx="2316479" cy="26700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069835" y="1088136"/>
              <a:ext cx="3002279" cy="26822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104376" y="3770375"/>
              <a:ext cx="2263139" cy="256794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2044" y="869950"/>
            <a:ext cx="363474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95" dirty="0"/>
              <a:t>Climatic</a:t>
            </a:r>
            <a:r>
              <a:rPr spc="-430" dirty="0"/>
              <a:t> </a:t>
            </a:r>
            <a:r>
              <a:rPr spc="-120" dirty="0"/>
              <a:t>Effects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67713" y="1896897"/>
            <a:ext cx="1707514" cy="2421890"/>
          </a:xfrm>
          <a:prstGeom prst="rect">
            <a:avLst/>
          </a:prstGeom>
        </p:spPr>
        <p:txBody>
          <a:bodyPr vert="horz" wrap="square" lIns="0" tIns="155575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1225"/>
              </a:spcBef>
              <a:buSzPct val="79545"/>
              <a:buChar char="•"/>
              <a:tabLst>
                <a:tab pos="195580" algn="l"/>
              </a:tabLst>
            </a:pPr>
            <a:r>
              <a:rPr sz="2200" spc="-265" dirty="0">
                <a:solidFill>
                  <a:srgbClr val="A6B727"/>
                </a:solidFill>
                <a:latin typeface="Arial"/>
                <a:cs typeface="Arial"/>
              </a:rPr>
              <a:t>T</a:t>
            </a:r>
            <a:r>
              <a:rPr sz="2200" spc="-55" dirty="0">
                <a:solidFill>
                  <a:srgbClr val="A6B727"/>
                </a:solidFill>
                <a:latin typeface="Arial"/>
                <a:cs typeface="Arial"/>
              </a:rPr>
              <a:t>emperat</a:t>
            </a:r>
            <a:r>
              <a:rPr sz="2200" spc="-50" dirty="0">
                <a:solidFill>
                  <a:srgbClr val="A6B727"/>
                </a:solidFill>
                <a:latin typeface="Arial"/>
                <a:cs typeface="Arial"/>
              </a:rPr>
              <a:t>u</a:t>
            </a:r>
            <a:r>
              <a:rPr sz="2200" spc="-65" dirty="0">
                <a:solidFill>
                  <a:srgbClr val="A6B727"/>
                </a:solidFill>
                <a:latin typeface="Arial"/>
                <a:cs typeface="Arial"/>
              </a:rPr>
              <a:t>re</a:t>
            </a:r>
            <a:endParaRPr sz="22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1130"/>
              </a:spcBef>
              <a:buSzPct val="79545"/>
              <a:buChar char="•"/>
              <a:tabLst>
                <a:tab pos="195580" algn="l"/>
              </a:tabLst>
            </a:pPr>
            <a:r>
              <a:rPr sz="2200" spc="-125" dirty="0">
                <a:solidFill>
                  <a:srgbClr val="A6B727"/>
                </a:solidFill>
                <a:latin typeface="Arial"/>
                <a:cs typeface="Arial"/>
              </a:rPr>
              <a:t>Rain</a:t>
            </a:r>
            <a:endParaRPr sz="22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1140"/>
              </a:spcBef>
              <a:buSzPct val="79545"/>
              <a:buChar char="•"/>
              <a:tabLst>
                <a:tab pos="195580" algn="l"/>
              </a:tabLst>
            </a:pPr>
            <a:r>
              <a:rPr sz="2200" spc="-25" dirty="0">
                <a:solidFill>
                  <a:srgbClr val="A6B727"/>
                </a:solidFill>
                <a:latin typeface="Arial"/>
                <a:cs typeface="Arial"/>
              </a:rPr>
              <a:t>Humidity</a:t>
            </a:r>
            <a:endParaRPr sz="22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1140"/>
              </a:spcBef>
              <a:buSzPct val="79545"/>
              <a:buChar char="•"/>
              <a:tabLst>
                <a:tab pos="195580" algn="l"/>
              </a:tabLst>
            </a:pPr>
            <a:r>
              <a:rPr sz="2200" spc="-10" dirty="0">
                <a:solidFill>
                  <a:srgbClr val="A6B727"/>
                </a:solidFill>
                <a:latin typeface="Arial"/>
                <a:cs typeface="Arial"/>
              </a:rPr>
              <a:t>Light</a:t>
            </a:r>
            <a:endParaRPr sz="22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1130"/>
              </a:spcBef>
              <a:buSzPct val="79545"/>
              <a:buChar char="•"/>
              <a:tabLst>
                <a:tab pos="195580" algn="l"/>
              </a:tabLst>
            </a:pPr>
            <a:r>
              <a:rPr sz="2200" spc="-65" dirty="0">
                <a:solidFill>
                  <a:srgbClr val="A6B727"/>
                </a:solidFill>
                <a:latin typeface="Arial"/>
                <a:cs typeface="Arial"/>
              </a:rPr>
              <a:t>Wind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793735" y="1725167"/>
            <a:ext cx="2817876" cy="38221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2044" y="869950"/>
            <a:ext cx="59055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60" dirty="0"/>
              <a:t>Plants </a:t>
            </a:r>
            <a:r>
              <a:rPr spc="-155" dirty="0"/>
              <a:t>Hunger</a:t>
            </a:r>
            <a:r>
              <a:rPr spc="-705" dirty="0"/>
              <a:t> </a:t>
            </a:r>
            <a:r>
              <a:rPr spc="-120" dirty="0"/>
              <a:t>Symptoms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67713" y="1896897"/>
            <a:ext cx="4199255" cy="2901950"/>
          </a:xfrm>
          <a:prstGeom prst="rect">
            <a:avLst/>
          </a:prstGeom>
        </p:spPr>
        <p:txBody>
          <a:bodyPr vert="horz" wrap="square" lIns="0" tIns="155575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1225"/>
              </a:spcBef>
              <a:buSzPct val="79545"/>
              <a:buChar char="•"/>
              <a:tabLst>
                <a:tab pos="195580" algn="l"/>
              </a:tabLst>
            </a:pPr>
            <a:r>
              <a:rPr sz="2200" spc="-60" dirty="0">
                <a:solidFill>
                  <a:srgbClr val="A6B727"/>
                </a:solidFill>
                <a:latin typeface="Arial"/>
                <a:cs typeface="Arial"/>
              </a:rPr>
              <a:t>N </a:t>
            </a:r>
            <a:r>
              <a:rPr sz="2200" spc="-40" dirty="0">
                <a:solidFill>
                  <a:srgbClr val="A6B727"/>
                </a:solidFill>
                <a:latin typeface="Arial"/>
                <a:cs typeface="Arial"/>
              </a:rPr>
              <a:t>yellow </a:t>
            </a:r>
            <a:r>
              <a:rPr sz="2200" spc="-50" dirty="0">
                <a:solidFill>
                  <a:srgbClr val="A6B727"/>
                </a:solidFill>
                <a:latin typeface="Arial"/>
                <a:cs typeface="Arial"/>
              </a:rPr>
              <a:t>older </a:t>
            </a:r>
            <a:r>
              <a:rPr sz="2200" spc="-120" dirty="0">
                <a:solidFill>
                  <a:srgbClr val="A6B727"/>
                </a:solidFill>
                <a:latin typeface="Arial"/>
                <a:cs typeface="Arial"/>
              </a:rPr>
              <a:t>leaves </a:t>
            </a:r>
            <a:r>
              <a:rPr sz="2200" spc="-90" dirty="0">
                <a:solidFill>
                  <a:srgbClr val="A6B727"/>
                </a:solidFill>
                <a:latin typeface="Arial"/>
                <a:cs typeface="Arial"/>
              </a:rPr>
              <a:t>and</a:t>
            </a:r>
            <a:r>
              <a:rPr sz="2200" spc="-125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A6B727"/>
                </a:solidFill>
                <a:latin typeface="Arial"/>
                <a:cs typeface="Arial"/>
              </a:rPr>
              <a:t>stunting</a:t>
            </a:r>
            <a:endParaRPr sz="22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1130"/>
              </a:spcBef>
              <a:buSzPct val="79545"/>
              <a:buChar char="•"/>
              <a:tabLst>
                <a:tab pos="195580" algn="l"/>
              </a:tabLst>
            </a:pPr>
            <a:r>
              <a:rPr sz="2200" spc="-215" dirty="0">
                <a:solidFill>
                  <a:srgbClr val="A6B727"/>
                </a:solidFill>
                <a:latin typeface="Arial"/>
                <a:cs typeface="Arial"/>
              </a:rPr>
              <a:t>P </a:t>
            </a:r>
            <a:r>
              <a:rPr sz="2200" spc="-55" dirty="0">
                <a:solidFill>
                  <a:srgbClr val="A6B727"/>
                </a:solidFill>
                <a:latin typeface="Arial"/>
                <a:cs typeface="Arial"/>
              </a:rPr>
              <a:t>purple </a:t>
            </a:r>
            <a:r>
              <a:rPr sz="2200" spc="-40" dirty="0">
                <a:solidFill>
                  <a:srgbClr val="A6B727"/>
                </a:solidFill>
                <a:latin typeface="Arial"/>
                <a:cs typeface="Arial"/>
              </a:rPr>
              <a:t>foliage </a:t>
            </a:r>
            <a:r>
              <a:rPr sz="2200" spc="-90" dirty="0">
                <a:solidFill>
                  <a:srgbClr val="A6B727"/>
                </a:solidFill>
                <a:latin typeface="Arial"/>
                <a:cs typeface="Arial"/>
              </a:rPr>
              <a:t>and</a:t>
            </a:r>
            <a:r>
              <a:rPr sz="2200" spc="-340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A6B727"/>
                </a:solidFill>
                <a:latin typeface="Arial"/>
                <a:cs typeface="Arial"/>
              </a:rPr>
              <a:t>stunting</a:t>
            </a:r>
            <a:endParaRPr sz="22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1140"/>
              </a:spcBef>
              <a:buSzPct val="79545"/>
              <a:buChar char="•"/>
              <a:tabLst>
                <a:tab pos="195580" algn="l"/>
              </a:tabLst>
            </a:pPr>
            <a:r>
              <a:rPr sz="2200" spc="-140" dirty="0">
                <a:solidFill>
                  <a:srgbClr val="A6B727"/>
                </a:solidFill>
                <a:latin typeface="Arial"/>
                <a:cs typeface="Arial"/>
              </a:rPr>
              <a:t>K </a:t>
            </a:r>
            <a:r>
              <a:rPr sz="2200" spc="35" dirty="0">
                <a:solidFill>
                  <a:srgbClr val="A6B727"/>
                </a:solidFill>
                <a:latin typeface="Arial"/>
                <a:cs typeface="Arial"/>
              </a:rPr>
              <a:t>tip </a:t>
            </a:r>
            <a:r>
              <a:rPr sz="2200" spc="-90" dirty="0">
                <a:solidFill>
                  <a:srgbClr val="A6B727"/>
                </a:solidFill>
                <a:latin typeface="Arial"/>
                <a:cs typeface="Arial"/>
              </a:rPr>
              <a:t>and </a:t>
            </a:r>
            <a:r>
              <a:rPr sz="2200" spc="-50" dirty="0">
                <a:solidFill>
                  <a:srgbClr val="A6B727"/>
                </a:solidFill>
                <a:latin typeface="Arial"/>
                <a:cs typeface="Arial"/>
              </a:rPr>
              <a:t>marginal </a:t>
            </a:r>
            <a:r>
              <a:rPr sz="2200" spc="-45" dirty="0">
                <a:solidFill>
                  <a:srgbClr val="A6B727"/>
                </a:solidFill>
                <a:latin typeface="Arial"/>
                <a:cs typeface="Arial"/>
              </a:rPr>
              <a:t>leaf</a:t>
            </a:r>
            <a:r>
              <a:rPr sz="2200" spc="-220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srgbClr val="A6B727"/>
                </a:solidFill>
                <a:latin typeface="Arial"/>
                <a:cs typeface="Arial"/>
              </a:rPr>
              <a:t>browning</a:t>
            </a:r>
            <a:endParaRPr sz="22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1140"/>
              </a:spcBef>
              <a:buSzPct val="79545"/>
              <a:buChar char="•"/>
              <a:tabLst>
                <a:tab pos="195580" algn="l"/>
              </a:tabLst>
            </a:pPr>
            <a:r>
              <a:rPr sz="2200" spc="-225" dirty="0">
                <a:solidFill>
                  <a:srgbClr val="A6B727"/>
                </a:solidFill>
                <a:latin typeface="Arial"/>
                <a:cs typeface="Arial"/>
              </a:rPr>
              <a:t>Ca </a:t>
            </a:r>
            <a:r>
              <a:rPr sz="2200" spc="-85" dirty="0">
                <a:solidFill>
                  <a:srgbClr val="A6B727"/>
                </a:solidFill>
                <a:latin typeface="Arial"/>
                <a:cs typeface="Arial"/>
              </a:rPr>
              <a:t>blossom end</a:t>
            </a:r>
            <a:r>
              <a:rPr sz="2200" spc="-150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A6B727"/>
                </a:solidFill>
                <a:latin typeface="Arial"/>
                <a:cs typeface="Arial"/>
              </a:rPr>
              <a:t>roll</a:t>
            </a:r>
            <a:endParaRPr sz="22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1130"/>
              </a:spcBef>
              <a:buSzPct val="79545"/>
              <a:buChar char="•"/>
              <a:tabLst>
                <a:tab pos="195580" algn="l"/>
              </a:tabLst>
            </a:pPr>
            <a:r>
              <a:rPr sz="2200" spc="-45" dirty="0">
                <a:solidFill>
                  <a:srgbClr val="A6B727"/>
                </a:solidFill>
                <a:latin typeface="Arial"/>
                <a:cs typeface="Arial"/>
              </a:rPr>
              <a:t>Mg </a:t>
            </a:r>
            <a:r>
              <a:rPr sz="2200" spc="-50" dirty="0">
                <a:solidFill>
                  <a:srgbClr val="A6B727"/>
                </a:solidFill>
                <a:latin typeface="Arial"/>
                <a:cs typeface="Arial"/>
              </a:rPr>
              <a:t>older leaf</a:t>
            </a:r>
            <a:r>
              <a:rPr sz="2200" spc="25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A6B727"/>
                </a:solidFill>
                <a:latin typeface="Arial"/>
                <a:cs typeface="Arial"/>
              </a:rPr>
              <a:t>moulting</a:t>
            </a:r>
            <a:endParaRPr sz="22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1140"/>
              </a:spcBef>
              <a:buSzPct val="79545"/>
              <a:buChar char="•"/>
              <a:tabLst>
                <a:tab pos="195580" algn="l"/>
              </a:tabLst>
            </a:pPr>
            <a:r>
              <a:rPr sz="2200" spc="-165" dirty="0">
                <a:solidFill>
                  <a:srgbClr val="A6B727"/>
                </a:solidFill>
                <a:latin typeface="Arial"/>
                <a:cs typeface="Arial"/>
              </a:rPr>
              <a:t>B </a:t>
            </a:r>
            <a:r>
              <a:rPr sz="2200" spc="-50" dirty="0">
                <a:solidFill>
                  <a:srgbClr val="A6B727"/>
                </a:solidFill>
                <a:latin typeface="Arial"/>
                <a:cs typeface="Arial"/>
              </a:rPr>
              <a:t>soft/dead </a:t>
            </a:r>
            <a:r>
              <a:rPr sz="2200" spc="-30" dirty="0">
                <a:solidFill>
                  <a:srgbClr val="A6B727"/>
                </a:solidFill>
                <a:latin typeface="Arial"/>
                <a:cs typeface="Arial"/>
              </a:rPr>
              <a:t>internal</a:t>
            </a:r>
            <a:r>
              <a:rPr sz="2200" spc="-325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80" dirty="0">
                <a:solidFill>
                  <a:srgbClr val="A6B727"/>
                </a:solidFill>
                <a:latin typeface="Arial"/>
                <a:cs typeface="Arial"/>
              </a:rPr>
              <a:t>tissue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07580" y="2066544"/>
            <a:ext cx="3351276" cy="20101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15556" y="4657344"/>
            <a:ext cx="3543300" cy="12862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2044" y="869950"/>
            <a:ext cx="406082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35" dirty="0"/>
              <a:t>Managing</a:t>
            </a:r>
            <a:r>
              <a:rPr spc="-430" dirty="0"/>
              <a:t> </a:t>
            </a:r>
            <a:r>
              <a:rPr spc="-190" dirty="0"/>
              <a:t>Insects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67713" y="1896897"/>
            <a:ext cx="2453005" cy="1436370"/>
          </a:xfrm>
          <a:prstGeom prst="rect">
            <a:avLst/>
          </a:prstGeom>
        </p:spPr>
        <p:txBody>
          <a:bodyPr vert="horz" wrap="square" lIns="0" tIns="155575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1225"/>
              </a:spcBef>
              <a:buSzPct val="79545"/>
              <a:buChar char="•"/>
              <a:tabLst>
                <a:tab pos="195580" algn="l"/>
              </a:tabLst>
            </a:pPr>
            <a:r>
              <a:rPr sz="2200" spc="-50" dirty="0">
                <a:solidFill>
                  <a:srgbClr val="A6B727"/>
                </a:solidFill>
                <a:latin typeface="Arial"/>
                <a:cs typeface="Arial"/>
              </a:rPr>
              <a:t>Timely</a:t>
            </a:r>
            <a:r>
              <a:rPr sz="2200" spc="-170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srgbClr val="A6B727"/>
                </a:solidFill>
                <a:latin typeface="Arial"/>
                <a:cs typeface="Arial"/>
              </a:rPr>
              <a:t>planting</a:t>
            </a:r>
            <a:endParaRPr sz="22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1130"/>
              </a:spcBef>
              <a:buSzPct val="79545"/>
              <a:buChar char="•"/>
              <a:tabLst>
                <a:tab pos="195580" algn="l"/>
              </a:tabLst>
            </a:pPr>
            <a:r>
              <a:rPr sz="2200" spc="-100" dirty="0">
                <a:solidFill>
                  <a:srgbClr val="A6B727"/>
                </a:solidFill>
                <a:latin typeface="Arial"/>
                <a:cs typeface="Arial"/>
              </a:rPr>
              <a:t>Hand</a:t>
            </a:r>
            <a:r>
              <a:rPr sz="2200" spc="-190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srgbClr val="A6B727"/>
                </a:solidFill>
                <a:latin typeface="Arial"/>
                <a:cs typeface="Arial"/>
              </a:rPr>
              <a:t>picking</a:t>
            </a:r>
            <a:endParaRPr sz="22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1170"/>
              </a:spcBef>
              <a:buSzPct val="80000"/>
              <a:buChar char="•"/>
              <a:tabLst>
                <a:tab pos="195580" algn="l"/>
              </a:tabLst>
            </a:pPr>
            <a:r>
              <a:rPr sz="2000" spc="-85" dirty="0">
                <a:solidFill>
                  <a:srgbClr val="A6B727"/>
                </a:solidFill>
                <a:latin typeface="Arial"/>
                <a:cs typeface="Arial"/>
              </a:rPr>
              <a:t>Chemical</a:t>
            </a:r>
            <a:r>
              <a:rPr sz="2000" spc="-220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A6B727"/>
                </a:solidFill>
                <a:latin typeface="Arial"/>
                <a:cs typeface="Arial"/>
              </a:rPr>
              <a:t>insecticides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086343" y="2202179"/>
            <a:ext cx="2470404" cy="3297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2044" y="869950"/>
            <a:ext cx="253682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30" dirty="0"/>
              <a:t>Harvesting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67713" y="1896897"/>
            <a:ext cx="3615690" cy="2421890"/>
          </a:xfrm>
          <a:prstGeom prst="rect">
            <a:avLst/>
          </a:prstGeom>
        </p:spPr>
        <p:txBody>
          <a:bodyPr vert="horz" wrap="square" lIns="0" tIns="155575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1225"/>
              </a:spcBef>
              <a:buSzPct val="79545"/>
              <a:buChar char="•"/>
              <a:tabLst>
                <a:tab pos="195580" algn="l"/>
              </a:tabLst>
            </a:pPr>
            <a:r>
              <a:rPr sz="2200" spc="-85" dirty="0">
                <a:solidFill>
                  <a:srgbClr val="A6B727"/>
                </a:solidFill>
                <a:latin typeface="Arial"/>
                <a:cs typeface="Arial"/>
              </a:rPr>
              <a:t>Harvest </a:t>
            </a:r>
            <a:r>
              <a:rPr sz="2200" spc="-185" dirty="0">
                <a:solidFill>
                  <a:srgbClr val="A6B727"/>
                </a:solidFill>
                <a:latin typeface="Arial"/>
                <a:cs typeface="Arial"/>
              </a:rPr>
              <a:t>as </a:t>
            </a:r>
            <a:r>
              <a:rPr sz="2200" spc="-65" dirty="0">
                <a:solidFill>
                  <a:srgbClr val="A6B727"/>
                </a:solidFill>
                <a:latin typeface="Arial"/>
                <a:cs typeface="Arial"/>
              </a:rPr>
              <a:t>vegetable</a:t>
            </a:r>
            <a:r>
              <a:rPr sz="2200" spc="-280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65" dirty="0">
                <a:solidFill>
                  <a:srgbClr val="A6B727"/>
                </a:solidFill>
                <a:latin typeface="Arial"/>
                <a:cs typeface="Arial"/>
              </a:rPr>
              <a:t>matures</a:t>
            </a:r>
            <a:endParaRPr sz="22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1130"/>
              </a:spcBef>
              <a:buSzPct val="79545"/>
              <a:buChar char="•"/>
              <a:tabLst>
                <a:tab pos="195580" algn="l"/>
              </a:tabLst>
            </a:pPr>
            <a:r>
              <a:rPr sz="2200" spc="35" dirty="0">
                <a:solidFill>
                  <a:srgbClr val="A6B727"/>
                </a:solidFill>
                <a:latin typeface="Arial"/>
                <a:cs typeface="Arial"/>
              </a:rPr>
              <a:t>It</a:t>
            </a:r>
            <a:r>
              <a:rPr sz="2200" spc="-180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105" dirty="0">
                <a:solidFill>
                  <a:srgbClr val="A6B727"/>
                </a:solidFill>
                <a:latin typeface="Arial"/>
                <a:cs typeface="Arial"/>
              </a:rPr>
              <a:t>depends</a:t>
            </a:r>
            <a:endParaRPr sz="22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1140"/>
              </a:spcBef>
              <a:buSzPct val="79545"/>
              <a:buChar char="•"/>
              <a:tabLst>
                <a:tab pos="195580" algn="l"/>
              </a:tabLst>
            </a:pPr>
            <a:r>
              <a:rPr sz="2200" spc="-90" dirty="0">
                <a:solidFill>
                  <a:srgbClr val="A6B727"/>
                </a:solidFill>
                <a:latin typeface="Arial"/>
                <a:cs typeface="Arial"/>
              </a:rPr>
              <a:t>On </a:t>
            </a:r>
            <a:r>
              <a:rPr sz="2200" spc="-15" dirty="0">
                <a:solidFill>
                  <a:srgbClr val="A6B727"/>
                </a:solidFill>
                <a:latin typeface="Arial"/>
                <a:cs typeface="Arial"/>
              </a:rPr>
              <a:t>the</a:t>
            </a:r>
            <a:r>
              <a:rPr sz="2200" spc="-254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55" dirty="0">
                <a:solidFill>
                  <a:srgbClr val="A6B727"/>
                </a:solidFill>
                <a:latin typeface="Arial"/>
                <a:cs typeface="Arial"/>
              </a:rPr>
              <a:t>plants</a:t>
            </a:r>
            <a:endParaRPr sz="22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1140"/>
              </a:spcBef>
              <a:buSzPct val="79545"/>
              <a:buChar char="•"/>
              <a:tabLst>
                <a:tab pos="195580" algn="l"/>
              </a:tabLst>
            </a:pPr>
            <a:r>
              <a:rPr sz="2200" spc="-70" dirty="0">
                <a:solidFill>
                  <a:srgbClr val="A6B727"/>
                </a:solidFill>
                <a:latin typeface="Arial"/>
                <a:cs typeface="Arial"/>
              </a:rPr>
              <a:t>Timings </a:t>
            </a:r>
            <a:r>
              <a:rPr sz="2200" spc="10" dirty="0">
                <a:solidFill>
                  <a:srgbClr val="A6B727"/>
                </a:solidFill>
                <a:latin typeface="Arial"/>
                <a:cs typeface="Arial"/>
              </a:rPr>
              <a:t>of</a:t>
            </a:r>
            <a:r>
              <a:rPr sz="2200" spc="-270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srgbClr val="A6B727"/>
                </a:solidFill>
                <a:latin typeface="Arial"/>
                <a:cs typeface="Arial"/>
              </a:rPr>
              <a:t>planting</a:t>
            </a:r>
            <a:endParaRPr sz="22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1130"/>
              </a:spcBef>
              <a:buSzPct val="79545"/>
              <a:buChar char="•"/>
              <a:tabLst>
                <a:tab pos="195580" algn="l"/>
              </a:tabLst>
            </a:pPr>
            <a:r>
              <a:rPr sz="2200" spc="-35" dirty="0">
                <a:solidFill>
                  <a:srgbClr val="A6B727"/>
                </a:solidFill>
                <a:latin typeface="Arial"/>
                <a:cs typeface="Arial"/>
              </a:rPr>
              <a:t>location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533388" y="1965960"/>
            <a:ext cx="4311396" cy="2859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373B18-3348-4931-B544-D1FBF74E4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F5E0E40-FF18-4810-A312-E9A18A288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0"/>
            <a:ext cx="11734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2870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2044" y="869950"/>
            <a:ext cx="4416425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b="1" spc="-320" dirty="0">
                <a:solidFill>
                  <a:schemeClr val="tx1"/>
                </a:solidFill>
              </a:rPr>
              <a:t>KITCHEN</a:t>
            </a:r>
            <a:r>
              <a:rPr sz="4000" b="1" spc="-610" dirty="0">
                <a:solidFill>
                  <a:schemeClr val="tx1"/>
                </a:solidFill>
              </a:rPr>
              <a:t> </a:t>
            </a:r>
            <a:r>
              <a:rPr sz="4000" b="1" spc="-340" dirty="0">
                <a:solidFill>
                  <a:schemeClr val="tx1"/>
                </a:solidFill>
              </a:rPr>
              <a:t>GARDEN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67713" y="2040762"/>
            <a:ext cx="9448165" cy="2453236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869315">
              <a:lnSpc>
                <a:spcPts val="2380"/>
              </a:lnSpc>
              <a:spcBef>
                <a:spcPts val="390"/>
              </a:spcBef>
            </a:pPr>
            <a:r>
              <a:rPr sz="2200" spc="-45" dirty="0">
                <a:latin typeface="Arial"/>
                <a:cs typeface="Arial"/>
              </a:rPr>
              <a:t>“A</a:t>
            </a:r>
            <a:r>
              <a:rPr sz="2200" spc="-160" dirty="0">
                <a:latin typeface="Arial"/>
                <a:cs typeface="Arial"/>
              </a:rPr>
              <a:t> </a:t>
            </a:r>
            <a:r>
              <a:rPr sz="2200" spc="-75" dirty="0">
                <a:latin typeface="Arial"/>
                <a:cs typeface="Arial"/>
              </a:rPr>
              <a:t>garden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in</a:t>
            </a:r>
            <a:r>
              <a:rPr sz="2200" spc="-175" dirty="0">
                <a:latin typeface="Arial"/>
                <a:cs typeface="Arial"/>
              </a:rPr>
              <a:t> </a:t>
            </a:r>
            <a:r>
              <a:rPr sz="2200" spc="-55" dirty="0">
                <a:latin typeface="Arial"/>
                <a:cs typeface="Arial"/>
              </a:rPr>
              <a:t>which</a:t>
            </a:r>
            <a:r>
              <a:rPr sz="2200" spc="-145" dirty="0">
                <a:latin typeface="Arial"/>
                <a:cs typeface="Arial"/>
              </a:rPr>
              <a:t> </a:t>
            </a:r>
            <a:r>
              <a:rPr sz="2200" spc="-55" dirty="0">
                <a:latin typeface="Arial"/>
                <a:cs typeface="Arial"/>
              </a:rPr>
              <a:t>plants</a:t>
            </a:r>
            <a:r>
              <a:rPr sz="2200" spc="-175" dirty="0">
                <a:latin typeface="Arial"/>
                <a:cs typeface="Arial"/>
              </a:rPr>
              <a:t> </a:t>
            </a:r>
            <a:r>
              <a:rPr sz="2200" spc="-80" dirty="0">
                <a:latin typeface="Arial"/>
                <a:cs typeface="Arial"/>
              </a:rPr>
              <a:t>(vegetables,</a:t>
            </a:r>
            <a:r>
              <a:rPr sz="2200" spc="-16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fruits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or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spc="-90" dirty="0">
                <a:latin typeface="Arial"/>
                <a:cs typeface="Arial"/>
              </a:rPr>
              <a:t>herbs)</a:t>
            </a:r>
            <a:r>
              <a:rPr sz="2200" spc="-160" dirty="0">
                <a:latin typeface="Arial"/>
                <a:cs typeface="Arial"/>
              </a:rPr>
              <a:t> </a:t>
            </a:r>
            <a:r>
              <a:rPr sz="2200" spc="10" dirty="0">
                <a:latin typeface="Arial"/>
                <a:cs typeface="Arial"/>
              </a:rPr>
              <a:t>for</a:t>
            </a:r>
            <a:r>
              <a:rPr sz="2200" spc="-175" dirty="0">
                <a:latin typeface="Arial"/>
                <a:cs typeface="Arial"/>
              </a:rPr>
              <a:t> </a:t>
            </a:r>
            <a:r>
              <a:rPr sz="2200" spc="-145" dirty="0">
                <a:latin typeface="Arial"/>
                <a:cs typeface="Arial"/>
              </a:rPr>
              <a:t>use</a:t>
            </a:r>
            <a:r>
              <a:rPr sz="2200" spc="-175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in</a:t>
            </a:r>
            <a:r>
              <a:rPr sz="2200" spc="-165" dirty="0">
                <a:latin typeface="Arial"/>
                <a:cs typeface="Arial"/>
              </a:rPr>
              <a:t> </a:t>
            </a:r>
            <a:r>
              <a:rPr sz="2200" spc="-40" dirty="0">
                <a:latin typeface="Arial"/>
                <a:cs typeface="Arial"/>
              </a:rPr>
              <a:t>kitchen</a:t>
            </a:r>
            <a:r>
              <a:rPr sz="2200" spc="-145" dirty="0">
                <a:latin typeface="Arial"/>
                <a:cs typeface="Arial"/>
              </a:rPr>
              <a:t> </a:t>
            </a:r>
            <a:r>
              <a:rPr sz="2200" spc="-95" dirty="0">
                <a:latin typeface="Arial"/>
                <a:cs typeface="Arial"/>
              </a:rPr>
              <a:t>are  </a:t>
            </a:r>
            <a:r>
              <a:rPr sz="2200" spc="-20" dirty="0">
                <a:latin typeface="Arial"/>
                <a:cs typeface="Arial"/>
              </a:rPr>
              <a:t>cultivated”</a:t>
            </a:r>
            <a:endParaRPr sz="2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sz="2200" spc="-60" dirty="0">
                <a:latin typeface="Arial"/>
                <a:cs typeface="Arial"/>
              </a:rPr>
              <a:t>First</a:t>
            </a:r>
            <a:r>
              <a:rPr sz="2200" spc="-160" dirty="0"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known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spc="-145" dirty="0">
                <a:latin typeface="Arial"/>
                <a:cs typeface="Arial"/>
              </a:rPr>
              <a:t>use</a:t>
            </a:r>
            <a:r>
              <a:rPr sz="2200" spc="-175" dirty="0">
                <a:latin typeface="Arial"/>
                <a:cs typeface="Arial"/>
              </a:rPr>
              <a:t> </a:t>
            </a:r>
            <a:r>
              <a:rPr sz="2200" spc="15" dirty="0">
                <a:latin typeface="Arial"/>
                <a:cs typeface="Arial"/>
              </a:rPr>
              <a:t>of</a:t>
            </a:r>
            <a:r>
              <a:rPr sz="2200" spc="-185" dirty="0">
                <a:latin typeface="Arial"/>
                <a:cs typeface="Arial"/>
              </a:rPr>
              <a:t> </a:t>
            </a:r>
            <a:r>
              <a:rPr sz="2200" spc="-40" dirty="0">
                <a:latin typeface="Arial"/>
                <a:cs typeface="Arial"/>
              </a:rPr>
              <a:t>kitchen</a:t>
            </a:r>
            <a:r>
              <a:rPr sz="2200" spc="-145" dirty="0">
                <a:latin typeface="Arial"/>
                <a:cs typeface="Arial"/>
              </a:rPr>
              <a:t> </a:t>
            </a:r>
            <a:r>
              <a:rPr sz="2200" spc="-75" dirty="0">
                <a:latin typeface="Arial"/>
                <a:cs typeface="Arial"/>
              </a:rPr>
              <a:t>garden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in</a:t>
            </a:r>
            <a:r>
              <a:rPr sz="2200" spc="-175" dirty="0">
                <a:latin typeface="Arial"/>
                <a:cs typeface="Arial"/>
              </a:rPr>
              <a:t> </a:t>
            </a:r>
            <a:r>
              <a:rPr sz="2200" spc="-150" dirty="0">
                <a:latin typeface="Arial"/>
                <a:cs typeface="Arial"/>
              </a:rPr>
              <a:t>1580</a:t>
            </a: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300" dirty="0">
              <a:latin typeface="Arial"/>
              <a:cs typeface="Arial"/>
            </a:endParaRPr>
          </a:p>
          <a:p>
            <a:pPr marL="12700" marR="5080">
              <a:lnSpc>
                <a:spcPts val="2380"/>
              </a:lnSpc>
            </a:pPr>
            <a:r>
              <a:rPr sz="2200" spc="-75" dirty="0">
                <a:latin typeface="Arial"/>
                <a:cs typeface="Arial"/>
              </a:rPr>
              <a:t>A</a:t>
            </a:r>
            <a:r>
              <a:rPr sz="2200" spc="-175" dirty="0">
                <a:latin typeface="Arial"/>
                <a:cs typeface="Arial"/>
              </a:rPr>
              <a:t> </a:t>
            </a:r>
            <a:r>
              <a:rPr sz="2200" spc="-40" dirty="0">
                <a:latin typeface="Arial"/>
                <a:cs typeface="Arial"/>
              </a:rPr>
              <a:t>kitchen</a:t>
            </a:r>
            <a:r>
              <a:rPr sz="2200" spc="-140" dirty="0">
                <a:latin typeface="Arial"/>
                <a:cs typeface="Arial"/>
              </a:rPr>
              <a:t> </a:t>
            </a:r>
            <a:r>
              <a:rPr sz="2200" spc="-75" dirty="0">
                <a:latin typeface="Arial"/>
                <a:cs typeface="Arial"/>
              </a:rPr>
              <a:t>garden</a:t>
            </a:r>
            <a:r>
              <a:rPr sz="2200" spc="-165" dirty="0">
                <a:latin typeface="Arial"/>
                <a:cs typeface="Arial"/>
              </a:rPr>
              <a:t> </a:t>
            </a:r>
            <a:r>
              <a:rPr sz="2200" spc="-114" dirty="0">
                <a:latin typeface="Arial"/>
                <a:cs typeface="Arial"/>
              </a:rPr>
              <a:t>does</a:t>
            </a:r>
            <a:r>
              <a:rPr sz="2200" spc="-165" dirty="0">
                <a:latin typeface="Arial"/>
                <a:cs typeface="Arial"/>
              </a:rPr>
              <a:t> </a:t>
            </a:r>
            <a:r>
              <a:rPr sz="2200" spc="5" dirty="0">
                <a:latin typeface="Arial"/>
                <a:cs typeface="Arial"/>
              </a:rPr>
              <a:t>not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spc="-110" dirty="0">
                <a:latin typeface="Arial"/>
                <a:cs typeface="Arial"/>
              </a:rPr>
              <a:t>have</a:t>
            </a:r>
            <a:r>
              <a:rPr sz="2200" spc="-165" dirty="0">
                <a:latin typeface="Arial"/>
                <a:cs typeface="Arial"/>
              </a:rPr>
              <a:t> </a:t>
            </a:r>
            <a:r>
              <a:rPr sz="2200" spc="45" dirty="0">
                <a:latin typeface="Arial"/>
                <a:cs typeface="Arial"/>
              </a:rPr>
              <a:t>to</a:t>
            </a:r>
            <a:r>
              <a:rPr sz="2200" spc="-175" dirty="0">
                <a:latin typeface="Arial"/>
                <a:cs typeface="Arial"/>
              </a:rPr>
              <a:t> </a:t>
            </a:r>
            <a:r>
              <a:rPr sz="2200" spc="-90" dirty="0">
                <a:latin typeface="Arial"/>
                <a:cs typeface="Arial"/>
              </a:rPr>
              <a:t>be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spc="10" dirty="0">
                <a:latin typeface="Arial"/>
                <a:cs typeface="Arial"/>
              </a:rPr>
              <a:t>right</a:t>
            </a:r>
            <a:r>
              <a:rPr sz="2200" spc="-155" dirty="0">
                <a:latin typeface="Arial"/>
                <a:cs typeface="Arial"/>
              </a:rPr>
              <a:t> </a:t>
            </a:r>
            <a:r>
              <a:rPr sz="2200" spc="-55" dirty="0">
                <a:latin typeface="Arial"/>
                <a:cs typeface="Arial"/>
              </a:rPr>
              <a:t>outside</a:t>
            </a:r>
            <a:r>
              <a:rPr sz="2200" spc="-18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the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spc="-40" dirty="0">
                <a:latin typeface="Arial"/>
                <a:cs typeface="Arial"/>
              </a:rPr>
              <a:t>kitchen</a:t>
            </a:r>
            <a:r>
              <a:rPr sz="2200" spc="-140" dirty="0">
                <a:latin typeface="Arial"/>
                <a:cs typeface="Arial"/>
              </a:rPr>
              <a:t> </a:t>
            </a:r>
            <a:r>
              <a:rPr sz="2200" spc="-60" dirty="0">
                <a:latin typeface="Arial"/>
                <a:cs typeface="Arial"/>
              </a:rPr>
              <a:t>door,</a:t>
            </a:r>
            <a:r>
              <a:rPr sz="2200" spc="-175" dirty="0">
                <a:latin typeface="Arial"/>
                <a:cs typeface="Arial"/>
              </a:rPr>
              <a:t> </a:t>
            </a:r>
            <a:r>
              <a:rPr sz="2200" spc="5" dirty="0">
                <a:latin typeface="Arial"/>
                <a:cs typeface="Arial"/>
              </a:rPr>
              <a:t>but</a:t>
            </a:r>
            <a:r>
              <a:rPr sz="2200" spc="-18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the</a:t>
            </a:r>
            <a:r>
              <a:rPr sz="2200" spc="-155" dirty="0">
                <a:latin typeface="Arial"/>
                <a:cs typeface="Arial"/>
              </a:rPr>
              <a:t> </a:t>
            </a:r>
            <a:r>
              <a:rPr sz="2200" spc="-95" dirty="0">
                <a:latin typeface="Arial"/>
                <a:cs typeface="Arial"/>
              </a:rPr>
              <a:t>closer  </a:t>
            </a:r>
            <a:r>
              <a:rPr sz="2200" spc="85" dirty="0">
                <a:latin typeface="Arial"/>
                <a:cs typeface="Arial"/>
              </a:rPr>
              <a:t>it</a:t>
            </a:r>
            <a:r>
              <a:rPr sz="2200" spc="-440" dirty="0">
                <a:latin typeface="Arial"/>
                <a:cs typeface="Arial"/>
              </a:rPr>
              <a:t> </a:t>
            </a:r>
            <a:r>
              <a:rPr sz="2200" spc="-75" dirty="0">
                <a:latin typeface="Arial"/>
                <a:cs typeface="Arial"/>
              </a:rPr>
              <a:t>is, </a:t>
            </a:r>
            <a:r>
              <a:rPr sz="2200" spc="-15" dirty="0">
                <a:latin typeface="Arial"/>
                <a:cs typeface="Arial"/>
              </a:rPr>
              <a:t>the </a:t>
            </a:r>
            <a:r>
              <a:rPr sz="2200" dirty="0">
                <a:latin typeface="Arial"/>
                <a:cs typeface="Arial"/>
              </a:rPr>
              <a:t>better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2044" y="869950"/>
            <a:ext cx="603377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0" dirty="0"/>
              <a:t>Starting</a:t>
            </a:r>
            <a:r>
              <a:rPr spc="-570" dirty="0"/>
              <a:t> </a:t>
            </a:r>
            <a:r>
              <a:rPr spc="-140" dirty="0"/>
              <a:t>A</a:t>
            </a:r>
            <a:r>
              <a:rPr spc="-360" dirty="0"/>
              <a:t> </a:t>
            </a:r>
            <a:r>
              <a:rPr spc="-100" dirty="0"/>
              <a:t>Kitchen</a:t>
            </a:r>
            <a:r>
              <a:rPr spc="-540" dirty="0"/>
              <a:t> </a:t>
            </a:r>
            <a:r>
              <a:rPr spc="-204" dirty="0"/>
              <a:t>Garden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67713" y="1901469"/>
            <a:ext cx="4815840" cy="4040504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975"/>
              </a:spcBef>
              <a:buSzPct val="79545"/>
              <a:buChar char="•"/>
              <a:tabLst>
                <a:tab pos="195580" algn="l"/>
              </a:tabLst>
            </a:pPr>
            <a:r>
              <a:rPr sz="2200" spc="-130" dirty="0">
                <a:solidFill>
                  <a:srgbClr val="A6B727"/>
                </a:solidFill>
                <a:latin typeface="Arial"/>
                <a:cs typeface="Arial"/>
              </a:rPr>
              <a:t>Type </a:t>
            </a:r>
            <a:r>
              <a:rPr sz="2200" spc="-90" dirty="0">
                <a:solidFill>
                  <a:srgbClr val="A6B727"/>
                </a:solidFill>
                <a:latin typeface="Arial"/>
                <a:cs typeface="Arial"/>
              </a:rPr>
              <a:t>and </a:t>
            </a:r>
            <a:r>
              <a:rPr sz="2200" spc="-120" dirty="0">
                <a:solidFill>
                  <a:srgbClr val="A6B727"/>
                </a:solidFill>
                <a:latin typeface="Arial"/>
                <a:cs typeface="Arial"/>
              </a:rPr>
              <a:t>size </a:t>
            </a:r>
            <a:r>
              <a:rPr sz="2200" spc="10" dirty="0">
                <a:solidFill>
                  <a:srgbClr val="A6B727"/>
                </a:solidFill>
                <a:latin typeface="Arial"/>
                <a:cs typeface="Arial"/>
              </a:rPr>
              <a:t>of</a:t>
            </a:r>
            <a:r>
              <a:rPr sz="2200" spc="-345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75" dirty="0">
                <a:solidFill>
                  <a:srgbClr val="A6B727"/>
                </a:solidFill>
                <a:latin typeface="Arial"/>
                <a:cs typeface="Arial"/>
              </a:rPr>
              <a:t>garden</a:t>
            </a:r>
            <a:endParaRPr sz="22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875"/>
              </a:spcBef>
              <a:buSzPct val="79545"/>
              <a:buChar char="•"/>
              <a:tabLst>
                <a:tab pos="195580" algn="l"/>
              </a:tabLst>
            </a:pPr>
            <a:r>
              <a:rPr sz="2200" spc="-75" dirty="0">
                <a:solidFill>
                  <a:srgbClr val="A6B727"/>
                </a:solidFill>
                <a:latin typeface="Arial"/>
                <a:cs typeface="Arial"/>
              </a:rPr>
              <a:t>Preparing </a:t>
            </a:r>
            <a:r>
              <a:rPr sz="2200" spc="-15" dirty="0">
                <a:solidFill>
                  <a:srgbClr val="A6B727"/>
                </a:solidFill>
                <a:latin typeface="Arial"/>
                <a:cs typeface="Arial"/>
              </a:rPr>
              <a:t>the </a:t>
            </a:r>
            <a:r>
              <a:rPr sz="2200" spc="-75" dirty="0">
                <a:solidFill>
                  <a:srgbClr val="A6B727"/>
                </a:solidFill>
                <a:latin typeface="Arial"/>
                <a:cs typeface="Arial"/>
              </a:rPr>
              <a:t>garden</a:t>
            </a:r>
            <a:r>
              <a:rPr sz="2200" spc="-409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srgbClr val="A6B727"/>
                </a:solidFill>
                <a:latin typeface="Arial"/>
                <a:cs typeface="Arial"/>
              </a:rPr>
              <a:t>site</a:t>
            </a:r>
            <a:endParaRPr sz="22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865"/>
              </a:spcBef>
              <a:buSzPct val="79545"/>
              <a:buChar char="•"/>
              <a:tabLst>
                <a:tab pos="195580" algn="l"/>
              </a:tabLst>
            </a:pPr>
            <a:r>
              <a:rPr sz="2200" spc="-100" dirty="0">
                <a:solidFill>
                  <a:srgbClr val="A6B727"/>
                </a:solidFill>
                <a:latin typeface="Arial"/>
                <a:cs typeface="Arial"/>
              </a:rPr>
              <a:t>Choosing </a:t>
            </a:r>
            <a:r>
              <a:rPr sz="2200" spc="-75" dirty="0">
                <a:solidFill>
                  <a:srgbClr val="A6B727"/>
                </a:solidFill>
                <a:latin typeface="Arial"/>
                <a:cs typeface="Arial"/>
              </a:rPr>
              <a:t>garden</a:t>
            </a:r>
            <a:r>
              <a:rPr sz="2200" spc="-235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100" dirty="0">
                <a:solidFill>
                  <a:srgbClr val="A6B727"/>
                </a:solidFill>
                <a:latin typeface="Arial"/>
                <a:cs typeface="Arial"/>
              </a:rPr>
              <a:t>crops</a:t>
            </a:r>
            <a:endParaRPr sz="22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880"/>
              </a:spcBef>
              <a:buSzPct val="79545"/>
              <a:buChar char="•"/>
              <a:tabLst>
                <a:tab pos="195580" algn="l"/>
              </a:tabLst>
            </a:pPr>
            <a:r>
              <a:rPr sz="2200" spc="-50" dirty="0">
                <a:solidFill>
                  <a:srgbClr val="A6B727"/>
                </a:solidFill>
                <a:latin typeface="Arial"/>
                <a:cs typeface="Arial"/>
              </a:rPr>
              <a:t>Planting</a:t>
            </a:r>
            <a:r>
              <a:rPr sz="2200" spc="-185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150" dirty="0">
                <a:solidFill>
                  <a:srgbClr val="A6B727"/>
                </a:solidFill>
                <a:latin typeface="Arial"/>
                <a:cs typeface="Arial"/>
              </a:rPr>
              <a:t>a</a:t>
            </a:r>
            <a:r>
              <a:rPr sz="2200" spc="-180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70" dirty="0">
                <a:solidFill>
                  <a:srgbClr val="A6B727"/>
                </a:solidFill>
                <a:latin typeface="Arial"/>
                <a:cs typeface="Arial"/>
              </a:rPr>
              <a:t>garden:</a:t>
            </a:r>
            <a:r>
              <a:rPr sz="2200" spc="-180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70" dirty="0">
                <a:solidFill>
                  <a:srgbClr val="A6B727"/>
                </a:solidFill>
                <a:latin typeface="Arial"/>
                <a:cs typeface="Arial"/>
              </a:rPr>
              <a:t>where</a:t>
            </a:r>
            <a:r>
              <a:rPr sz="2200" spc="-155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75" dirty="0">
                <a:solidFill>
                  <a:srgbClr val="A6B727"/>
                </a:solidFill>
                <a:latin typeface="Arial"/>
                <a:cs typeface="Arial"/>
              </a:rPr>
              <a:t>when</a:t>
            </a:r>
            <a:r>
              <a:rPr sz="2200" spc="-160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90" dirty="0">
                <a:solidFill>
                  <a:srgbClr val="A6B727"/>
                </a:solidFill>
                <a:latin typeface="Arial"/>
                <a:cs typeface="Arial"/>
              </a:rPr>
              <a:t>and</a:t>
            </a:r>
            <a:r>
              <a:rPr sz="2200" spc="-185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srgbClr val="A6B727"/>
                </a:solidFill>
                <a:latin typeface="Arial"/>
                <a:cs typeface="Arial"/>
              </a:rPr>
              <a:t>how</a:t>
            </a:r>
            <a:endParaRPr sz="22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875"/>
              </a:spcBef>
              <a:buSzPct val="79545"/>
              <a:buChar char="•"/>
              <a:tabLst>
                <a:tab pos="195580" algn="l"/>
              </a:tabLst>
            </a:pPr>
            <a:r>
              <a:rPr sz="2200" spc="-25" dirty="0">
                <a:solidFill>
                  <a:srgbClr val="A6B727"/>
                </a:solidFill>
                <a:latin typeface="Arial"/>
                <a:cs typeface="Arial"/>
              </a:rPr>
              <a:t>Starting</a:t>
            </a:r>
            <a:r>
              <a:rPr sz="2200" spc="-180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A6B727"/>
                </a:solidFill>
                <a:latin typeface="Arial"/>
                <a:cs typeface="Arial"/>
              </a:rPr>
              <a:t>from</a:t>
            </a:r>
            <a:r>
              <a:rPr sz="2200" spc="-165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155" dirty="0">
                <a:solidFill>
                  <a:srgbClr val="A6B727"/>
                </a:solidFill>
                <a:latin typeface="Arial"/>
                <a:cs typeface="Arial"/>
              </a:rPr>
              <a:t>seeds</a:t>
            </a:r>
            <a:r>
              <a:rPr sz="2200" spc="-170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srgbClr val="A6B727"/>
                </a:solidFill>
                <a:latin typeface="Arial"/>
                <a:cs typeface="Arial"/>
              </a:rPr>
              <a:t>or</a:t>
            </a:r>
            <a:r>
              <a:rPr sz="2200" spc="-170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70" dirty="0">
                <a:solidFill>
                  <a:srgbClr val="A6B727"/>
                </a:solidFill>
                <a:latin typeface="Arial"/>
                <a:cs typeface="Arial"/>
              </a:rPr>
              <a:t>small</a:t>
            </a:r>
            <a:r>
              <a:rPr sz="2200" spc="-185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55" dirty="0">
                <a:solidFill>
                  <a:srgbClr val="A6B727"/>
                </a:solidFill>
                <a:latin typeface="Arial"/>
                <a:cs typeface="Arial"/>
              </a:rPr>
              <a:t>plants</a:t>
            </a:r>
            <a:endParaRPr sz="22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865"/>
              </a:spcBef>
              <a:buSzPct val="79545"/>
              <a:buChar char="•"/>
              <a:tabLst>
                <a:tab pos="195580" algn="l"/>
              </a:tabLst>
            </a:pPr>
            <a:r>
              <a:rPr sz="2200" spc="-110" dirty="0">
                <a:solidFill>
                  <a:srgbClr val="A6B727"/>
                </a:solidFill>
                <a:latin typeface="Arial"/>
                <a:cs typeface="Arial"/>
              </a:rPr>
              <a:t>Garden</a:t>
            </a:r>
            <a:r>
              <a:rPr sz="2200" spc="-165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70" dirty="0">
                <a:solidFill>
                  <a:srgbClr val="A6B727"/>
                </a:solidFill>
                <a:latin typeface="Arial"/>
                <a:cs typeface="Arial"/>
              </a:rPr>
              <a:t>maintenance</a:t>
            </a:r>
            <a:endParaRPr sz="22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875"/>
              </a:spcBef>
              <a:buSzPct val="79545"/>
              <a:buChar char="•"/>
              <a:tabLst>
                <a:tab pos="195580" algn="l"/>
              </a:tabLst>
            </a:pPr>
            <a:r>
              <a:rPr sz="2200" spc="-50" dirty="0">
                <a:solidFill>
                  <a:srgbClr val="A6B727"/>
                </a:solidFill>
                <a:latin typeface="Arial"/>
                <a:cs typeface="Arial"/>
              </a:rPr>
              <a:t>Watering </a:t>
            </a:r>
            <a:r>
              <a:rPr sz="2200" spc="-15" dirty="0">
                <a:solidFill>
                  <a:srgbClr val="A6B727"/>
                </a:solidFill>
                <a:latin typeface="Arial"/>
                <a:cs typeface="Arial"/>
              </a:rPr>
              <a:t>the</a:t>
            </a:r>
            <a:r>
              <a:rPr sz="2200" spc="-295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75" dirty="0">
                <a:solidFill>
                  <a:srgbClr val="A6B727"/>
                </a:solidFill>
                <a:latin typeface="Arial"/>
                <a:cs typeface="Arial"/>
              </a:rPr>
              <a:t>garden</a:t>
            </a:r>
            <a:endParaRPr sz="22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880"/>
              </a:spcBef>
              <a:buSzPct val="79545"/>
              <a:buChar char="•"/>
              <a:tabLst>
                <a:tab pos="195580" algn="l"/>
              </a:tabLst>
            </a:pPr>
            <a:r>
              <a:rPr sz="2200" spc="-45" dirty="0">
                <a:solidFill>
                  <a:srgbClr val="A6B727"/>
                </a:solidFill>
                <a:latin typeface="Arial"/>
                <a:cs typeface="Arial"/>
              </a:rPr>
              <a:t>Fertilizing</a:t>
            </a:r>
            <a:endParaRPr sz="22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860"/>
              </a:spcBef>
              <a:buSzPct val="79545"/>
              <a:buChar char="•"/>
              <a:tabLst>
                <a:tab pos="195580" algn="l"/>
              </a:tabLst>
            </a:pPr>
            <a:r>
              <a:rPr sz="2200" spc="-135" dirty="0">
                <a:solidFill>
                  <a:srgbClr val="A6B727"/>
                </a:solidFill>
                <a:latin typeface="Arial"/>
                <a:cs typeface="Arial"/>
              </a:rPr>
              <a:t>Weed</a:t>
            </a:r>
            <a:r>
              <a:rPr sz="2200" spc="-165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A6B727"/>
                </a:solidFill>
                <a:latin typeface="Arial"/>
                <a:cs typeface="Arial"/>
              </a:rPr>
              <a:t>control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778495" y="1287780"/>
            <a:ext cx="3781044" cy="5049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2044" y="869950"/>
            <a:ext cx="544639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45" dirty="0"/>
              <a:t>Type </a:t>
            </a:r>
            <a:r>
              <a:rPr spc="-170" dirty="0"/>
              <a:t>and </a:t>
            </a:r>
            <a:r>
              <a:rPr spc="-225" dirty="0"/>
              <a:t>size </a:t>
            </a:r>
            <a:r>
              <a:rPr spc="35" dirty="0"/>
              <a:t>of</a:t>
            </a:r>
            <a:r>
              <a:rPr spc="-840" dirty="0"/>
              <a:t> </a:t>
            </a:r>
            <a:r>
              <a:rPr spc="-145" dirty="0"/>
              <a:t>garden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67713" y="1896897"/>
            <a:ext cx="2566670" cy="2816225"/>
          </a:xfrm>
          <a:prstGeom prst="rect">
            <a:avLst/>
          </a:prstGeom>
        </p:spPr>
        <p:txBody>
          <a:bodyPr vert="horz" wrap="square" lIns="0" tIns="155575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1225"/>
              </a:spcBef>
              <a:buSzPct val="79545"/>
              <a:buChar char="•"/>
              <a:tabLst>
                <a:tab pos="195580" algn="l"/>
              </a:tabLst>
            </a:pPr>
            <a:r>
              <a:rPr sz="2200" spc="-80" dirty="0">
                <a:solidFill>
                  <a:srgbClr val="A6B727"/>
                </a:solidFill>
                <a:latin typeface="Arial"/>
                <a:cs typeface="Arial"/>
              </a:rPr>
              <a:t>Small </a:t>
            </a:r>
            <a:r>
              <a:rPr sz="2200" spc="-90" dirty="0">
                <a:solidFill>
                  <a:srgbClr val="A6B727"/>
                </a:solidFill>
                <a:latin typeface="Arial"/>
                <a:cs typeface="Arial"/>
              </a:rPr>
              <a:t>and</a:t>
            </a:r>
            <a:r>
              <a:rPr sz="2200" spc="-295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65" dirty="0">
                <a:solidFill>
                  <a:srgbClr val="A6B727"/>
                </a:solidFill>
                <a:latin typeface="Arial"/>
                <a:cs typeface="Arial"/>
              </a:rPr>
              <a:t>large</a:t>
            </a:r>
            <a:endParaRPr sz="22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1130"/>
              </a:spcBef>
              <a:buSzPct val="79545"/>
              <a:buChar char="•"/>
              <a:tabLst>
                <a:tab pos="195580" algn="l"/>
              </a:tabLst>
            </a:pPr>
            <a:r>
              <a:rPr sz="2200" spc="-135" dirty="0">
                <a:solidFill>
                  <a:srgbClr val="A6B727"/>
                </a:solidFill>
                <a:latin typeface="Arial"/>
                <a:cs typeface="Arial"/>
              </a:rPr>
              <a:t>Raised</a:t>
            </a:r>
            <a:r>
              <a:rPr sz="2200" spc="-175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110" dirty="0">
                <a:solidFill>
                  <a:srgbClr val="A6B727"/>
                </a:solidFill>
                <a:latin typeface="Arial"/>
                <a:cs typeface="Arial"/>
              </a:rPr>
              <a:t>beds</a:t>
            </a:r>
            <a:endParaRPr sz="2200">
              <a:latin typeface="Arial"/>
              <a:cs typeface="Arial"/>
            </a:endParaRPr>
          </a:p>
          <a:p>
            <a:pPr marL="195580" indent="-182880">
              <a:lnSpc>
                <a:spcPts val="2625"/>
              </a:lnSpc>
              <a:spcBef>
                <a:spcPts val="1140"/>
              </a:spcBef>
              <a:buSzPct val="79545"/>
              <a:buChar char="•"/>
              <a:tabLst>
                <a:tab pos="195580" algn="l"/>
              </a:tabLst>
            </a:pPr>
            <a:r>
              <a:rPr sz="2200" spc="-80" dirty="0">
                <a:solidFill>
                  <a:srgbClr val="A6B727"/>
                </a:solidFill>
                <a:latin typeface="Arial"/>
                <a:cs typeface="Arial"/>
              </a:rPr>
              <a:t>Containers</a:t>
            </a:r>
            <a:endParaRPr sz="2200">
              <a:latin typeface="Arial"/>
              <a:cs typeface="Arial"/>
            </a:endParaRPr>
          </a:p>
          <a:p>
            <a:pPr marL="424180" lvl="1" indent="-182880">
              <a:lnSpc>
                <a:spcPts val="2385"/>
              </a:lnSpc>
              <a:buSzPct val="80000"/>
              <a:buChar char="•"/>
              <a:tabLst>
                <a:tab pos="424180" algn="l"/>
              </a:tabLst>
            </a:pPr>
            <a:r>
              <a:rPr sz="2000" spc="-100" dirty="0">
                <a:solidFill>
                  <a:srgbClr val="A6B727"/>
                </a:solidFill>
                <a:latin typeface="Arial"/>
                <a:cs typeface="Arial"/>
              </a:rPr>
              <a:t>Pots </a:t>
            </a:r>
            <a:r>
              <a:rPr sz="2000" spc="-80" dirty="0">
                <a:solidFill>
                  <a:srgbClr val="A6B727"/>
                </a:solidFill>
                <a:latin typeface="Arial"/>
                <a:cs typeface="Arial"/>
              </a:rPr>
              <a:t>and</a:t>
            </a:r>
            <a:r>
              <a:rPr sz="2000" spc="-245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000" spc="-130" dirty="0">
                <a:solidFill>
                  <a:srgbClr val="A6B727"/>
                </a:solidFill>
                <a:latin typeface="Arial"/>
                <a:cs typeface="Arial"/>
              </a:rPr>
              <a:t>cans</a:t>
            </a:r>
            <a:endParaRPr sz="2000">
              <a:latin typeface="Arial"/>
              <a:cs typeface="Arial"/>
            </a:endParaRPr>
          </a:p>
          <a:p>
            <a:pPr marL="424180" lvl="1" indent="-182880">
              <a:lnSpc>
                <a:spcPct val="100000"/>
              </a:lnSpc>
              <a:spcBef>
                <a:spcPts val="360"/>
              </a:spcBef>
              <a:buSzPct val="80000"/>
              <a:buChar char="•"/>
              <a:tabLst>
                <a:tab pos="424180" algn="l"/>
              </a:tabLst>
            </a:pPr>
            <a:r>
              <a:rPr sz="2000" spc="-90" dirty="0">
                <a:solidFill>
                  <a:srgbClr val="A6B727"/>
                </a:solidFill>
                <a:latin typeface="Arial"/>
                <a:cs typeface="Arial"/>
              </a:rPr>
              <a:t>Buckets </a:t>
            </a:r>
            <a:r>
              <a:rPr sz="2000" spc="-80" dirty="0">
                <a:solidFill>
                  <a:srgbClr val="A6B727"/>
                </a:solidFill>
                <a:latin typeface="Arial"/>
                <a:cs typeface="Arial"/>
              </a:rPr>
              <a:t>and</a:t>
            </a:r>
            <a:r>
              <a:rPr sz="2000" spc="-265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000" spc="-85" dirty="0">
                <a:solidFill>
                  <a:srgbClr val="A6B727"/>
                </a:solidFill>
                <a:latin typeface="Arial"/>
                <a:cs typeface="Arial"/>
              </a:rPr>
              <a:t>baskets</a:t>
            </a:r>
            <a:endParaRPr sz="2000">
              <a:latin typeface="Arial"/>
              <a:cs typeface="Arial"/>
            </a:endParaRPr>
          </a:p>
          <a:p>
            <a:pPr marL="424180" lvl="1" indent="-182880">
              <a:lnSpc>
                <a:spcPct val="100000"/>
              </a:lnSpc>
              <a:spcBef>
                <a:spcPts val="360"/>
              </a:spcBef>
              <a:buSzPct val="80000"/>
              <a:buChar char="•"/>
              <a:tabLst>
                <a:tab pos="424180" algn="l"/>
              </a:tabLst>
            </a:pPr>
            <a:r>
              <a:rPr sz="2000" spc="-70" dirty="0">
                <a:solidFill>
                  <a:srgbClr val="A6B727"/>
                </a:solidFill>
                <a:latin typeface="Arial"/>
                <a:cs typeface="Arial"/>
              </a:rPr>
              <a:t>Plastic</a:t>
            </a:r>
            <a:r>
              <a:rPr sz="2000" spc="-190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000" spc="-105" dirty="0">
                <a:solidFill>
                  <a:srgbClr val="A6B727"/>
                </a:solidFill>
                <a:latin typeface="Arial"/>
                <a:cs typeface="Arial"/>
              </a:rPr>
              <a:t>bags</a:t>
            </a:r>
            <a:endParaRPr sz="2000">
              <a:latin typeface="Arial"/>
              <a:cs typeface="Arial"/>
            </a:endParaRPr>
          </a:p>
          <a:p>
            <a:pPr marL="424180" lvl="1" indent="-182880">
              <a:lnSpc>
                <a:spcPct val="100000"/>
              </a:lnSpc>
              <a:spcBef>
                <a:spcPts val="360"/>
              </a:spcBef>
              <a:buSzPct val="80000"/>
              <a:buChar char="•"/>
              <a:tabLst>
                <a:tab pos="424180" algn="l"/>
              </a:tabLst>
            </a:pPr>
            <a:r>
              <a:rPr sz="2000" spc="-85" dirty="0">
                <a:solidFill>
                  <a:srgbClr val="A6B727"/>
                </a:solidFill>
                <a:latin typeface="Arial"/>
                <a:cs typeface="Arial"/>
              </a:rPr>
              <a:t>Barrels </a:t>
            </a:r>
            <a:r>
              <a:rPr sz="2000" spc="-80" dirty="0">
                <a:solidFill>
                  <a:srgbClr val="A6B727"/>
                </a:solidFill>
                <a:latin typeface="Arial"/>
                <a:cs typeface="Arial"/>
              </a:rPr>
              <a:t>and</a:t>
            </a:r>
            <a:r>
              <a:rPr sz="2000" spc="-265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A6B727"/>
                </a:solidFill>
                <a:latin typeface="Arial"/>
                <a:cs typeface="Arial"/>
              </a:rPr>
              <a:t>drums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455152" y="684275"/>
            <a:ext cx="2892551" cy="19217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73440" y="2828544"/>
            <a:ext cx="2857500" cy="1600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14004" y="4651247"/>
            <a:ext cx="2976372" cy="16672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24655" y="4651247"/>
            <a:ext cx="4523232" cy="16672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2044" y="869950"/>
            <a:ext cx="319214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5" dirty="0"/>
              <a:t>Site</a:t>
            </a:r>
            <a:r>
              <a:rPr spc="-535" dirty="0"/>
              <a:t> </a:t>
            </a:r>
            <a:r>
              <a:rPr spc="-125" dirty="0"/>
              <a:t>Selection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67713" y="1896897"/>
            <a:ext cx="4191635" cy="2421890"/>
          </a:xfrm>
          <a:prstGeom prst="rect">
            <a:avLst/>
          </a:prstGeom>
        </p:spPr>
        <p:txBody>
          <a:bodyPr vert="horz" wrap="square" lIns="0" tIns="155575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1225"/>
              </a:spcBef>
              <a:buSzPct val="79545"/>
              <a:buChar char="•"/>
              <a:tabLst>
                <a:tab pos="195580" algn="l"/>
              </a:tabLst>
            </a:pPr>
            <a:r>
              <a:rPr sz="2200" spc="-90" dirty="0">
                <a:solidFill>
                  <a:srgbClr val="A6B727"/>
                </a:solidFill>
                <a:latin typeface="Arial"/>
                <a:cs typeface="Arial"/>
              </a:rPr>
              <a:t>Near </a:t>
            </a:r>
            <a:r>
              <a:rPr sz="2200" spc="-114" dirty="0">
                <a:solidFill>
                  <a:srgbClr val="A6B727"/>
                </a:solidFill>
                <a:latin typeface="Arial"/>
                <a:cs typeface="Arial"/>
              </a:rPr>
              <a:t>house </a:t>
            </a:r>
            <a:r>
              <a:rPr sz="2200" spc="-90" dirty="0">
                <a:solidFill>
                  <a:srgbClr val="A6B727"/>
                </a:solidFill>
                <a:latin typeface="Arial"/>
                <a:cs typeface="Arial"/>
              </a:rPr>
              <a:t>and </a:t>
            </a:r>
            <a:r>
              <a:rPr sz="2200" spc="-35" dirty="0">
                <a:solidFill>
                  <a:srgbClr val="A6B727"/>
                </a:solidFill>
                <a:latin typeface="Arial"/>
                <a:cs typeface="Arial"/>
              </a:rPr>
              <a:t>water</a:t>
            </a:r>
            <a:r>
              <a:rPr sz="2200" spc="-395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105" dirty="0">
                <a:solidFill>
                  <a:srgbClr val="A6B727"/>
                </a:solidFill>
                <a:latin typeface="Arial"/>
                <a:cs typeface="Arial"/>
              </a:rPr>
              <a:t>source</a:t>
            </a:r>
            <a:endParaRPr sz="22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1130"/>
              </a:spcBef>
              <a:buSzPct val="79545"/>
              <a:buChar char="•"/>
              <a:tabLst>
                <a:tab pos="195580" algn="l"/>
              </a:tabLst>
            </a:pPr>
            <a:r>
              <a:rPr sz="2200" spc="-75" dirty="0">
                <a:solidFill>
                  <a:srgbClr val="A6B727"/>
                </a:solidFill>
                <a:latin typeface="Arial"/>
                <a:cs typeface="Arial"/>
              </a:rPr>
              <a:t>Full</a:t>
            </a:r>
            <a:r>
              <a:rPr sz="2200" spc="-185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125" dirty="0">
                <a:solidFill>
                  <a:srgbClr val="A6B727"/>
                </a:solidFill>
                <a:latin typeface="Arial"/>
                <a:cs typeface="Arial"/>
              </a:rPr>
              <a:t>sun</a:t>
            </a:r>
            <a:r>
              <a:rPr sz="2200" spc="-185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60" dirty="0">
                <a:solidFill>
                  <a:srgbClr val="A6B727"/>
                </a:solidFill>
                <a:latin typeface="Arial"/>
                <a:cs typeface="Arial"/>
              </a:rPr>
              <a:t>(more</a:t>
            </a:r>
            <a:r>
              <a:rPr sz="2200" spc="-175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35" dirty="0">
                <a:solidFill>
                  <a:srgbClr val="A6B727"/>
                </a:solidFill>
                <a:latin typeface="Arial"/>
                <a:cs typeface="Arial"/>
              </a:rPr>
              <a:t>than</a:t>
            </a:r>
            <a:r>
              <a:rPr sz="2200" spc="-175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75" dirty="0">
                <a:solidFill>
                  <a:srgbClr val="A6B727"/>
                </a:solidFill>
                <a:latin typeface="Arial"/>
                <a:cs typeface="Arial"/>
              </a:rPr>
              <a:t>5-6</a:t>
            </a:r>
            <a:r>
              <a:rPr sz="2200" spc="-185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85" dirty="0">
                <a:solidFill>
                  <a:srgbClr val="A6B727"/>
                </a:solidFill>
                <a:latin typeface="Arial"/>
                <a:cs typeface="Arial"/>
              </a:rPr>
              <a:t>hours</a:t>
            </a:r>
            <a:r>
              <a:rPr sz="2200" spc="-175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65" dirty="0">
                <a:solidFill>
                  <a:srgbClr val="A6B727"/>
                </a:solidFill>
                <a:latin typeface="Arial"/>
                <a:cs typeface="Arial"/>
              </a:rPr>
              <a:t>/day)</a:t>
            </a:r>
            <a:endParaRPr sz="22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1140"/>
              </a:spcBef>
              <a:buSzPct val="79545"/>
              <a:buChar char="•"/>
              <a:tabLst>
                <a:tab pos="195580" algn="l"/>
              </a:tabLst>
            </a:pPr>
            <a:r>
              <a:rPr sz="2200" spc="-90" dirty="0">
                <a:solidFill>
                  <a:srgbClr val="A6B727"/>
                </a:solidFill>
                <a:latin typeface="Arial"/>
                <a:cs typeface="Arial"/>
              </a:rPr>
              <a:t>Away</a:t>
            </a:r>
            <a:r>
              <a:rPr sz="2200" spc="-180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5" dirty="0">
                <a:solidFill>
                  <a:srgbClr val="A6B727"/>
                </a:solidFill>
                <a:latin typeface="Arial"/>
                <a:cs typeface="Arial"/>
              </a:rPr>
              <a:t>from</a:t>
            </a:r>
            <a:r>
              <a:rPr sz="2200" spc="-175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srgbClr val="A6B727"/>
                </a:solidFill>
                <a:latin typeface="Arial"/>
                <a:cs typeface="Arial"/>
              </a:rPr>
              <a:t>competing</a:t>
            </a:r>
            <a:r>
              <a:rPr sz="2200" spc="-185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A6B727"/>
                </a:solidFill>
                <a:latin typeface="Arial"/>
                <a:cs typeface="Arial"/>
              </a:rPr>
              <a:t>tree</a:t>
            </a:r>
            <a:r>
              <a:rPr sz="2200" spc="-170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35" dirty="0">
                <a:solidFill>
                  <a:srgbClr val="A6B727"/>
                </a:solidFill>
                <a:latin typeface="Arial"/>
                <a:cs typeface="Arial"/>
              </a:rPr>
              <a:t>roots</a:t>
            </a:r>
            <a:endParaRPr sz="22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1140"/>
              </a:spcBef>
              <a:buSzPct val="79545"/>
              <a:buChar char="•"/>
              <a:tabLst>
                <a:tab pos="195580" algn="l"/>
              </a:tabLst>
            </a:pPr>
            <a:r>
              <a:rPr sz="2200" spc="-85" dirty="0">
                <a:solidFill>
                  <a:srgbClr val="A6B727"/>
                </a:solidFill>
                <a:latin typeface="Arial"/>
                <a:cs typeface="Arial"/>
              </a:rPr>
              <a:t>Well </a:t>
            </a:r>
            <a:r>
              <a:rPr sz="2200" spc="-60" dirty="0">
                <a:solidFill>
                  <a:srgbClr val="A6B727"/>
                </a:solidFill>
                <a:latin typeface="Arial"/>
                <a:cs typeface="Arial"/>
              </a:rPr>
              <a:t>drained</a:t>
            </a:r>
            <a:r>
              <a:rPr sz="2200" spc="-229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95" dirty="0">
                <a:solidFill>
                  <a:srgbClr val="A6B727"/>
                </a:solidFill>
                <a:latin typeface="Arial"/>
                <a:cs typeface="Arial"/>
              </a:rPr>
              <a:t>soils</a:t>
            </a:r>
            <a:endParaRPr sz="22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1130"/>
              </a:spcBef>
              <a:buSzPct val="79545"/>
              <a:buChar char="•"/>
              <a:tabLst>
                <a:tab pos="195580" algn="l"/>
              </a:tabLst>
            </a:pPr>
            <a:r>
              <a:rPr sz="2200" spc="-50" dirty="0">
                <a:solidFill>
                  <a:srgbClr val="A6B727"/>
                </a:solidFill>
                <a:latin typeface="Arial"/>
                <a:cs typeface="Arial"/>
              </a:rPr>
              <a:t>Protected </a:t>
            </a:r>
            <a:r>
              <a:rPr sz="2200" spc="-110" dirty="0">
                <a:solidFill>
                  <a:srgbClr val="A6B727"/>
                </a:solidFill>
                <a:latin typeface="Arial"/>
                <a:cs typeface="Arial"/>
              </a:rPr>
              <a:t>area </a:t>
            </a:r>
            <a:r>
              <a:rPr sz="2200" spc="-80" dirty="0">
                <a:solidFill>
                  <a:srgbClr val="A6B727"/>
                </a:solidFill>
                <a:latin typeface="Arial"/>
                <a:cs typeface="Arial"/>
              </a:rPr>
              <a:t>(animals </a:t>
            </a:r>
            <a:r>
              <a:rPr sz="2200" spc="-25" dirty="0">
                <a:solidFill>
                  <a:srgbClr val="A6B727"/>
                </a:solidFill>
                <a:latin typeface="Arial"/>
                <a:cs typeface="Arial"/>
              </a:rPr>
              <a:t>or</a:t>
            </a:r>
            <a:r>
              <a:rPr sz="2200" spc="-459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90" dirty="0">
                <a:solidFill>
                  <a:srgbClr val="A6B727"/>
                </a:solidFill>
                <a:latin typeface="Arial"/>
                <a:cs typeface="Arial"/>
              </a:rPr>
              <a:t>pests)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98792" y="1665732"/>
            <a:ext cx="4381500" cy="2857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2044" y="869950"/>
            <a:ext cx="303212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4" dirty="0"/>
              <a:t>Garden</a:t>
            </a:r>
            <a:r>
              <a:rPr spc="-740" dirty="0"/>
              <a:t> </a:t>
            </a:r>
            <a:r>
              <a:rPr spc="-225" dirty="0"/>
              <a:t>Tools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67713" y="1896897"/>
            <a:ext cx="1825625" cy="3860800"/>
          </a:xfrm>
          <a:prstGeom prst="rect">
            <a:avLst/>
          </a:prstGeom>
        </p:spPr>
        <p:txBody>
          <a:bodyPr vert="horz" wrap="square" lIns="0" tIns="155575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1225"/>
              </a:spcBef>
              <a:buSzPct val="79545"/>
              <a:buChar char="•"/>
              <a:tabLst>
                <a:tab pos="195580" algn="l"/>
              </a:tabLst>
            </a:pPr>
            <a:r>
              <a:rPr sz="2200" spc="-130" dirty="0">
                <a:solidFill>
                  <a:srgbClr val="A6B727"/>
                </a:solidFill>
                <a:latin typeface="Arial"/>
                <a:cs typeface="Arial"/>
              </a:rPr>
              <a:t>Spade</a:t>
            </a:r>
            <a:endParaRPr sz="22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1130"/>
              </a:spcBef>
              <a:buSzPct val="79545"/>
              <a:buChar char="•"/>
              <a:tabLst>
                <a:tab pos="195580" algn="l"/>
              </a:tabLst>
            </a:pPr>
            <a:r>
              <a:rPr sz="2200" spc="-75" dirty="0">
                <a:solidFill>
                  <a:srgbClr val="A6B727"/>
                </a:solidFill>
                <a:latin typeface="Arial"/>
                <a:cs typeface="Arial"/>
              </a:rPr>
              <a:t>Trowel</a:t>
            </a:r>
            <a:endParaRPr sz="22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1140"/>
              </a:spcBef>
              <a:buSzPct val="79545"/>
              <a:buChar char="•"/>
              <a:tabLst>
                <a:tab pos="195580" algn="l"/>
              </a:tabLst>
            </a:pPr>
            <a:r>
              <a:rPr sz="2200" spc="-130" dirty="0">
                <a:solidFill>
                  <a:srgbClr val="A6B727"/>
                </a:solidFill>
                <a:latin typeface="Arial"/>
                <a:cs typeface="Arial"/>
              </a:rPr>
              <a:t>Yard</a:t>
            </a:r>
            <a:r>
              <a:rPr sz="2200" spc="-185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45" dirty="0">
                <a:solidFill>
                  <a:srgbClr val="A6B727"/>
                </a:solidFill>
                <a:latin typeface="Arial"/>
                <a:cs typeface="Arial"/>
              </a:rPr>
              <a:t>stick</a:t>
            </a:r>
            <a:endParaRPr sz="22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1140"/>
              </a:spcBef>
              <a:buSzPct val="79545"/>
              <a:buChar char="•"/>
              <a:tabLst>
                <a:tab pos="195580" algn="l"/>
              </a:tabLst>
            </a:pPr>
            <a:r>
              <a:rPr sz="2200" spc="-80" dirty="0">
                <a:solidFill>
                  <a:srgbClr val="A6B727"/>
                </a:solidFill>
                <a:latin typeface="Arial"/>
                <a:cs typeface="Arial"/>
              </a:rPr>
              <a:t>Bucket</a:t>
            </a:r>
            <a:endParaRPr sz="22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1130"/>
              </a:spcBef>
              <a:buSzPct val="79545"/>
              <a:buChar char="•"/>
              <a:tabLst>
                <a:tab pos="195580" algn="l"/>
              </a:tabLst>
            </a:pPr>
            <a:r>
              <a:rPr sz="2200" spc="-95" dirty="0">
                <a:solidFill>
                  <a:srgbClr val="A6B727"/>
                </a:solidFill>
                <a:latin typeface="Arial"/>
                <a:cs typeface="Arial"/>
              </a:rPr>
              <a:t>Sprayer</a:t>
            </a:r>
            <a:endParaRPr sz="22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1140"/>
              </a:spcBef>
              <a:buSzPct val="79545"/>
              <a:buChar char="•"/>
              <a:tabLst>
                <a:tab pos="195580" algn="l"/>
              </a:tabLst>
            </a:pPr>
            <a:r>
              <a:rPr sz="2200" spc="-90" dirty="0">
                <a:solidFill>
                  <a:srgbClr val="A6B727"/>
                </a:solidFill>
                <a:latin typeface="Arial"/>
                <a:cs typeface="Arial"/>
              </a:rPr>
              <a:t>Wheel</a:t>
            </a:r>
            <a:r>
              <a:rPr sz="2200" spc="-220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45" dirty="0">
                <a:solidFill>
                  <a:srgbClr val="A6B727"/>
                </a:solidFill>
                <a:latin typeface="Arial"/>
                <a:cs typeface="Arial"/>
              </a:rPr>
              <a:t>barrow</a:t>
            </a:r>
            <a:endParaRPr sz="22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1145"/>
              </a:spcBef>
              <a:buSzPct val="79545"/>
              <a:buChar char="•"/>
              <a:tabLst>
                <a:tab pos="195580" algn="l"/>
              </a:tabLst>
            </a:pPr>
            <a:r>
              <a:rPr sz="2200" spc="-114" dirty="0">
                <a:solidFill>
                  <a:srgbClr val="A6B727"/>
                </a:solidFill>
                <a:latin typeface="Arial"/>
                <a:cs typeface="Arial"/>
              </a:rPr>
              <a:t>Garbage</a:t>
            </a:r>
            <a:r>
              <a:rPr sz="2200" spc="-204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145" dirty="0">
                <a:solidFill>
                  <a:srgbClr val="A6B727"/>
                </a:solidFill>
                <a:latin typeface="Arial"/>
                <a:cs typeface="Arial"/>
              </a:rPr>
              <a:t>cans</a:t>
            </a:r>
            <a:endParaRPr sz="22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1125"/>
              </a:spcBef>
              <a:buSzPct val="79545"/>
              <a:buChar char="•"/>
              <a:tabLst>
                <a:tab pos="195580" algn="l"/>
              </a:tabLst>
            </a:pPr>
            <a:r>
              <a:rPr sz="2200" spc="-70" dirty="0">
                <a:solidFill>
                  <a:srgbClr val="A6B727"/>
                </a:solidFill>
                <a:latin typeface="Arial"/>
                <a:cs typeface="Arial"/>
              </a:rPr>
              <a:t>Storage</a:t>
            </a:r>
            <a:r>
              <a:rPr sz="2200" spc="-204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120" dirty="0">
                <a:solidFill>
                  <a:srgbClr val="A6B727"/>
                </a:solidFill>
                <a:latin typeface="Arial"/>
                <a:cs typeface="Arial"/>
              </a:rPr>
              <a:t>shed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65976" y="3008376"/>
            <a:ext cx="5122164" cy="33954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2044" y="869950"/>
            <a:ext cx="431673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25" dirty="0"/>
              <a:t>Selection </a:t>
            </a:r>
            <a:r>
              <a:rPr spc="35" dirty="0"/>
              <a:t>of</a:t>
            </a:r>
            <a:r>
              <a:rPr spc="-640" dirty="0"/>
              <a:t> </a:t>
            </a:r>
            <a:r>
              <a:rPr spc="-160" dirty="0"/>
              <a:t>Plants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67713" y="1896897"/>
            <a:ext cx="4398010" cy="2546350"/>
          </a:xfrm>
          <a:prstGeom prst="rect">
            <a:avLst/>
          </a:prstGeom>
        </p:spPr>
        <p:txBody>
          <a:bodyPr vert="horz" wrap="square" lIns="0" tIns="155575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1225"/>
              </a:spcBef>
              <a:buSzPct val="79545"/>
              <a:buChar char="•"/>
              <a:tabLst>
                <a:tab pos="195580" algn="l"/>
              </a:tabLst>
            </a:pPr>
            <a:r>
              <a:rPr sz="2200" spc="-70" dirty="0">
                <a:solidFill>
                  <a:srgbClr val="A6B727"/>
                </a:solidFill>
                <a:latin typeface="Arial"/>
                <a:cs typeface="Arial"/>
              </a:rPr>
              <a:t>According </a:t>
            </a:r>
            <a:r>
              <a:rPr sz="2200" spc="45" dirty="0">
                <a:solidFill>
                  <a:srgbClr val="A6B727"/>
                </a:solidFill>
                <a:latin typeface="Arial"/>
                <a:cs typeface="Arial"/>
              </a:rPr>
              <a:t>to</a:t>
            </a:r>
            <a:r>
              <a:rPr sz="2200" spc="-425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A6B727"/>
                </a:solidFill>
                <a:latin typeface="Arial"/>
                <a:cs typeface="Arial"/>
              </a:rPr>
              <a:t>the </a:t>
            </a:r>
            <a:r>
              <a:rPr sz="2200" spc="-40" dirty="0">
                <a:solidFill>
                  <a:srgbClr val="A6B727"/>
                </a:solidFill>
                <a:latin typeface="Arial"/>
                <a:cs typeface="Arial"/>
              </a:rPr>
              <a:t>climate</a:t>
            </a:r>
            <a:endParaRPr sz="2200">
              <a:latin typeface="Arial"/>
              <a:cs typeface="Arial"/>
            </a:endParaRPr>
          </a:p>
          <a:p>
            <a:pPr marL="195580" marR="5080" indent="-182880">
              <a:lnSpc>
                <a:spcPts val="2380"/>
              </a:lnSpc>
              <a:spcBef>
                <a:spcPts val="1425"/>
              </a:spcBef>
              <a:buSzPct val="79545"/>
              <a:buChar char="•"/>
              <a:tabLst>
                <a:tab pos="195580" algn="l"/>
              </a:tabLst>
            </a:pPr>
            <a:r>
              <a:rPr sz="2200" spc="-75" dirty="0">
                <a:solidFill>
                  <a:srgbClr val="A6B727"/>
                </a:solidFill>
                <a:latin typeface="Arial"/>
                <a:cs typeface="Arial"/>
              </a:rPr>
              <a:t>Include</a:t>
            </a:r>
            <a:r>
              <a:rPr sz="2200" spc="-180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55" dirty="0">
                <a:solidFill>
                  <a:srgbClr val="A6B727"/>
                </a:solidFill>
                <a:latin typeface="Arial"/>
                <a:cs typeface="Arial"/>
              </a:rPr>
              <a:t>plants</a:t>
            </a:r>
            <a:r>
              <a:rPr sz="2200" spc="-180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20" dirty="0">
                <a:solidFill>
                  <a:srgbClr val="A6B727"/>
                </a:solidFill>
                <a:latin typeface="Arial"/>
                <a:cs typeface="Arial"/>
              </a:rPr>
              <a:t>that</a:t>
            </a:r>
            <a:r>
              <a:rPr sz="2200" spc="-180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65" dirty="0">
                <a:solidFill>
                  <a:srgbClr val="A6B727"/>
                </a:solidFill>
                <a:latin typeface="Arial"/>
                <a:cs typeface="Arial"/>
              </a:rPr>
              <a:t>you</a:t>
            </a:r>
            <a:r>
              <a:rPr sz="2200" spc="-180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70" dirty="0">
                <a:solidFill>
                  <a:srgbClr val="A6B727"/>
                </a:solidFill>
                <a:latin typeface="Arial"/>
                <a:cs typeface="Arial"/>
              </a:rPr>
              <a:t>plan</a:t>
            </a:r>
            <a:r>
              <a:rPr sz="2200" spc="-170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45" dirty="0">
                <a:solidFill>
                  <a:srgbClr val="A6B727"/>
                </a:solidFill>
                <a:latin typeface="Arial"/>
                <a:cs typeface="Arial"/>
              </a:rPr>
              <a:t>to</a:t>
            </a:r>
            <a:r>
              <a:rPr sz="2200" spc="-180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145" dirty="0">
                <a:solidFill>
                  <a:srgbClr val="A6B727"/>
                </a:solidFill>
                <a:latin typeface="Arial"/>
                <a:cs typeface="Arial"/>
              </a:rPr>
              <a:t>use</a:t>
            </a:r>
            <a:r>
              <a:rPr sz="2200" spc="-180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srgbClr val="A6B727"/>
                </a:solidFill>
                <a:latin typeface="Arial"/>
                <a:cs typeface="Arial"/>
              </a:rPr>
              <a:t>in  </a:t>
            </a:r>
            <a:r>
              <a:rPr sz="2200" spc="-40" dirty="0">
                <a:solidFill>
                  <a:srgbClr val="A6B727"/>
                </a:solidFill>
                <a:latin typeface="Arial"/>
                <a:cs typeface="Arial"/>
              </a:rPr>
              <a:t>kitchen </a:t>
            </a:r>
            <a:r>
              <a:rPr sz="2200" spc="-75" dirty="0">
                <a:solidFill>
                  <a:srgbClr val="A6B727"/>
                </a:solidFill>
                <a:latin typeface="Arial"/>
                <a:cs typeface="Arial"/>
              </a:rPr>
              <a:t>e.g </a:t>
            </a:r>
            <a:r>
              <a:rPr sz="2200" spc="-40" dirty="0">
                <a:solidFill>
                  <a:srgbClr val="A6B727"/>
                </a:solidFill>
                <a:latin typeface="Arial"/>
                <a:cs typeface="Arial"/>
              </a:rPr>
              <a:t>tomatoes,</a:t>
            </a:r>
            <a:r>
              <a:rPr sz="2200" spc="-409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140" dirty="0">
                <a:solidFill>
                  <a:srgbClr val="A6B727"/>
                </a:solidFill>
                <a:latin typeface="Arial"/>
                <a:cs typeface="Arial"/>
              </a:rPr>
              <a:t>peas</a:t>
            </a:r>
            <a:endParaRPr sz="22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1100"/>
              </a:spcBef>
              <a:buSzPct val="79545"/>
              <a:buChar char="•"/>
              <a:tabLst>
                <a:tab pos="195580" algn="l"/>
              </a:tabLst>
            </a:pPr>
            <a:r>
              <a:rPr sz="2200" spc="-90" dirty="0">
                <a:solidFill>
                  <a:srgbClr val="A6B727"/>
                </a:solidFill>
                <a:latin typeface="Arial"/>
                <a:cs typeface="Arial"/>
              </a:rPr>
              <a:t>Find </a:t>
            </a:r>
            <a:r>
              <a:rPr sz="2200" spc="-110" dirty="0">
                <a:solidFill>
                  <a:srgbClr val="A6B727"/>
                </a:solidFill>
                <a:latin typeface="Arial"/>
                <a:cs typeface="Arial"/>
              </a:rPr>
              <a:t>seeds/seedlings </a:t>
            </a:r>
            <a:r>
              <a:rPr sz="2200" dirty="0">
                <a:solidFill>
                  <a:srgbClr val="A6B727"/>
                </a:solidFill>
                <a:latin typeface="Arial"/>
                <a:cs typeface="Arial"/>
              </a:rPr>
              <a:t>at </a:t>
            </a:r>
            <a:r>
              <a:rPr sz="2200" spc="-60" dirty="0">
                <a:solidFill>
                  <a:srgbClr val="A6B727"/>
                </a:solidFill>
                <a:latin typeface="Arial"/>
                <a:cs typeface="Arial"/>
              </a:rPr>
              <a:t>local</a:t>
            </a:r>
            <a:r>
              <a:rPr sz="2200" spc="-465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80" dirty="0">
                <a:solidFill>
                  <a:srgbClr val="A6B727"/>
                </a:solidFill>
                <a:latin typeface="Arial"/>
                <a:cs typeface="Arial"/>
              </a:rPr>
              <a:t>nursery</a:t>
            </a:r>
            <a:endParaRPr sz="2200">
              <a:latin typeface="Arial"/>
              <a:cs typeface="Arial"/>
            </a:endParaRPr>
          </a:p>
          <a:p>
            <a:pPr marL="195580" marR="1078230" indent="-182880">
              <a:lnSpc>
                <a:spcPts val="2380"/>
              </a:lnSpc>
              <a:spcBef>
                <a:spcPts val="1440"/>
              </a:spcBef>
              <a:buSzPct val="79545"/>
              <a:buChar char="•"/>
              <a:tabLst>
                <a:tab pos="195580" algn="l"/>
              </a:tabLst>
            </a:pPr>
            <a:r>
              <a:rPr sz="2200" spc="-105" dirty="0">
                <a:solidFill>
                  <a:srgbClr val="A6B727"/>
                </a:solidFill>
                <a:latin typeface="Arial"/>
                <a:cs typeface="Arial"/>
              </a:rPr>
              <a:t>Try </a:t>
            </a:r>
            <a:r>
              <a:rPr sz="2200" spc="50" dirty="0">
                <a:solidFill>
                  <a:srgbClr val="A6B727"/>
                </a:solidFill>
                <a:latin typeface="Arial"/>
                <a:cs typeface="Arial"/>
              </a:rPr>
              <a:t>to</a:t>
            </a:r>
            <a:r>
              <a:rPr sz="2200" spc="-475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70" dirty="0">
                <a:solidFill>
                  <a:srgbClr val="A6B727"/>
                </a:solidFill>
                <a:latin typeface="Arial"/>
                <a:cs typeface="Arial"/>
              </a:rPr>
              <a:t>combine </a:t>
            </a:r>
            <a:r>
              <a:rPr sz="2200" spc="-50" dirty="0">
                <a:solidFill>
                  <a:srgbClr val="A6B727"/>
                </a:solidFill>
                <a:latin typeface="Arial"/>
                <a:cs typeface="Arial"/>
              </a:rPr>
              <a:t>flowers </a:t>
            </a:r>
            <a:r>
              <a:rPr sz="2200" spc="-90" dirty="0">
                <a:solidFill>
                  <a:srgbClr val="A6B727"/>
                </a:solidFill>
                <a:latin typeface="Arial"/>
                <a:cs typeface="Arial"/>
              </a:rPr>
              <a:t>and  </a:t>
            </a:r>
            <a:r>
              <a:rPr sz="2200" spc="-80" dirty="0">
                <a:solidFill>
                  <a:srgbClr val="A6B727"/>
                </a:solidFill>
                <a:latin typeface="Arial"/>
                <a:cs typeface="Arial"/>
              </a:rPr>
              <a:t>vegetables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26708" y="1804416"/>
            <a:ext cx="4588764" cy="4230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2044" y="869950"/>
            <a:ext cx="491045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90" dirty="0"/>
              <a:t>Planting your</a:t>
            </a:r>
            <a:r>
              <a:rPr spc="-850" dirty="0"/>
              <a:t> </a:t>
            </a:r>
            <a:r>
              <a:rPr spc="-204" dirty="0"/>
              <a:t>Garden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67713" y="1896897"/>
            <a:ext cx="4755515" cy="2901950"/>
          </a:xfrm>
          <a:prstGeom prst="rect">
            <a:avLst/>
          </a:prstGeom>
        </p:spPr>
        <p:txBody>
          <a:bodyPr vert="horz" wrap="square" lIns="0" tIns="155575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1225"/>
              </a:spcBef>
              <a:buSzPct val="79545"/>
              <a:buChar char="•"/>
              <a:tabLst>
                <a:tab pos="195580" algn="l"/>
              </a:tabLst>
            </a:pPr>
            <a:r>
              <a:rPr sz="2200" spc="-114" dirty="0">
                <a:solidFill>
                  <a:srgbClr val="A6B727"/>
                </a:solidFill>
                <a:latin typeface="Arial"/>
                <a:cs typeface="Arial"/>
              </a:rPr>
              <a:t>Clear</a:t>
            </a:r>
            <a:r>
              <a:rPr sz="2200" spc="-170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55" dirty="0">
                <a:solidFill>
                  <a:srgbClr val="A6B727"/>
                </a:solidFill>
                <a:latin typeface="Arial"/>
                <a:cs typeface="Arial"/>
              </a:rPr>
              <a:t>plants</a:t>
            </a:r>
            <a:r>
              <a:rPr sz="2200" spc="-175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srgbClr val="A6B727"/>
                </a:solidFill>
                <a:latin typeface="Arial"/>
                <a:cs typeface="Arial"/>
              </a:rPr>
              <a:t>or</a:t>
            </a:r>
            <a:r>
              <a:rPr sz="2200" spc="-170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75" dirty="0">
                <a:solidFill>
                  <a:srgbClr val="A6B727"/>
                </a:solidFill>
                <a:latin typeface="Arial"/>
                <a:cs typeface="Arial"/>
              </a:rPr>
              <a:t>debris</a:t>
            </a:r>
            <a:r>
              <a:rPr sz="2200" spc="-170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5" dirty="0">
                <a:solidFill>
                  <a:srgbClr val="A6B727"/>
                </a:solidFill>
                <a:latin typeface="Arial"/>
                <a:cs typeface="Arial"/>
              </a:rPr>
              <a:t>from</a:t>
            </a:r>
            <a:r>
              <a:rPr sz="2200" spc="-165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65" dirty="0">
                <a:solidFill>
                  <a:srgbClr val="A6B727"/>
                </a:solidFill>
                <a:latin typeface="Arial"/>
                <a:cs typeface="Arial"/>
              </a:rPr>
              <a:t>soil</a:t>
            </a:r>
            <a:endParaRPr sz="22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1130"/>
              </a:spcBef>
              <a:buSzPct val="79545"/>
              <a:buChar char="•"/>
              <a:tabLst>
                <a:tab pos="195580" algn="l"/>
              </a:tabLst>
            </a:pPr>
            <a:r>
              <a:rPr sz="2200" spc="-55" dirty="0">
                <a:solidFill>
                  <a:srgbClr val="A6B727"/>
                </a:solidFill>
                <a:latin typeface="Arial"/>
                <a:cs typeface="Arial"/>
              </a:rPr>
              <a:t>Water</a:t>
            </a:r>
            <a:r>
              <a:rPr sz="2200" spc="-180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srgbClr val="A6B727"/>
                </a:solidFill>
                <a:latin typeface="Arial"/>
                <a:cs typeface="Arial"/>
              </a:rPr>
              <a:t>before</a:t>
            </a:r>
            <a:r>
              <a:rPr sz="2200" spc="-145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srgbClr val="A6B727"/>
                </a:solidFill>
                <a:latin typeface="Arial"/>
                <a:cs typeface="Arial"/>
              </a:rPr>
              <a:t>planting</a:t>
            </a:r>
            <a:r>
              <a:rPr sz="2200" spc="-180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45" dirty="0">
                <a:solidFill>
                  <a:srgbClr val="A6B727"/>
                </a:solidFill>
                <a:latin typeface="Arial"/>
                <a:cs typeface="Arial"/>
              </a:rPr>
              <a:t>to</a:t>
            </a:r>
            <a:r>
              <a:rPr sz="2200" spc="-175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85" dirty="0">
                <a:solidFill>
                  <a:srgbClr val="A6B727"/>
                </a:solidFill>
                <a:latin typeface="Arial"/>
                <a:cs typeface="Arial"/>
              </a:rPr>
              <a:t>loosen</a:t>
            </a:r>
            <a:r>
              <a:rPr sz="2200" spc="-150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A6B727"/>
                </a:solidFill>
                <a:latin typeface="Arial"/>
                <a:cs typeface="Arial"/>
              </a:rPr>
              <a:t>the</a:t>
            </a:r>
            <a:r>
              <a:rPr sz="2200" spc="-175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60" dirty="0">
                <a:solidFill>
                  <a:srgbClr val="A6B727"/>
                </a:solidFill>
                <a:latin typeface="Arial"/>
                <a:cs typeface="Arial"/>
              </a:rPr>
              <a:t>soil</a:t>
            </a:r>
            <a:endParaRPr sz="22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1140"/>
              </a:spcBef>
              <a:buSzPct val="79545"/>
              <a:buChar char="•"/>
              <a:tabLst>
                <a:tab pos="195580" algn="l"/>
              </a:tabLst>
            </a:pPr>
            <a:r>
              <a:rPr sz="2200" spc="-140" dirty="0">
                <a:solidFill>
                  <a:srgbClr val="A6B727"/>
                </a:solidFill>
                <a:latin typeface="Arial"/>
                <a:cs typeface="Arial"/>
              </a:rPr>
              <a:t>Pay</a:t>
            </a:r>
            <a:r>
              <a:rPr sz="2200" spc="-180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A6B727"/>
                </a:solidFill>
                <a:latin typeface="Arial"/>
                <a:cs typeface="Arial"/>
              </a:rPr>
              <a:t>attention</a:t>
            </a:r>
            <a:r>
              <a:rPr sz="2200" spc="-190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45" dirty="0">
                <a:solidFill>
                  <a:srgbClr val="A6B727"/>
                </a:solidFill>
                <a:latin typeface="Arial"/>
                <a:cs typeface="Arial"/>
              </a:rPr>
              <a:t>to</a:t>
            </a:r>
            <a:r>
              <a:rPr sz="2200" spc="-180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100" dirty="0">
                <a:solidFill>
                  <a:srgbClr val="A6B727"/>
                </a:solidFill>
                <a:latin typeface="Arial"/>
                <a:cs typeface="Arial"/>
              </a:rPr>
              <a:t>spacing</a:t>
            </a:r>
            <a:r>
              <a:rPr sz="2200" spc="-175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90" dirty="0">
                <a:solidFill>
                  <a:srgbClr val="A6B727"/>
                </a:solidFill>
                <a:latin typeface="Arial"/>
                <a:cs typeface="Arial"/>
              </a:rPr>
              <a:t>and</a:t>
            </a:r>
            <a:r>
              <a:rPr sz="2200" spc="-180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A6B727"/>
                </a:solidFill>
                <a:latin typeface="Arial"/>
                <a:cs typeface="Arial"/>
              </a:rPr>
              <a:t>timing</a:t>
            </a:r>
            <a:endParaRPr sz="22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1140"/>
              </a:spcBef>
              <a:buSzPct val="79545"/>
              <a:buChar char="•"/>
              <a:tabLst>
                <a:tab pos="195580" algn="l"/>
              </a:tabLst>
            </a:pPr>
            <a:r>
              <a:rPr sz="2200" spc="-60" dirty="0">
                <a:solidFill>
                  <a:srgbClr val="A6B727"/>
                </a:solidFill>
                <a:latin typeface="Arial"/>
                <a:cs typeface="Arial"/>
              </a:rPr>
              <a:t>Add</a:t>
            </a:r>
            <a:r>
              <a:rPr sz="2200" spc="-180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55" dirty="0">
                <a:solidFill>
                  <a:srgbClr val="A6B727"/>
                </a:solidFill>
                <a:latin typeface="Arial"/>
                <a:cs typeface="Arial"/>
              </a:rPr>
              <a:t>mulch</a:t>
            </a:r>
            <a:endParaRPr sz="22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1130"/>
              </a:spcBef>
              <a:buSzPct val="79545"/>
              <a:buChar char="•"/>
              <a:tabLst>
                <a:tab pos="195580" algn="l"/>
              </a:tabLst>
            </a:pPr>
            <a:r>
              <a:rPr sz="2200" spc="-55" dirty="0">
                <a:solidFill>
                  <a:srgbClr val="A6B727"/>
                </a:solidFill>
                <a:latin typeface="Arial"/>
                <a:cs typeface="Arial"/>
              </a:rPr>
              <a:t>Water</a:t>
            </a:r>
            <a:r>
              <a:rPr sz="2200" spc="-180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srgbClr val="A6B727"/>
                </a:solidFill>
                <a:latin typeface="Arial"/>
                <a:cs typeface="Arial"/>
              </a:rPr>
              <a:t>immediately</a:t>
            </a:r>
            <a:endParaRPr sz="22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1140"/>
              </a:spcBef>
              <a:buSzPct val="79545"/>
              <a:buChar char="•"/>
              <a:tabLst>
                <a:tab pos="195580" algn="l"/>
              </a:tabLst>
            </a:pPr>
            <a:r>
              <a:rPr sz="2200" spc="-70" dirty="0">
                <a:solidFill>
                  <a:srgbClr val="A6B727"/>
                </a:solidFill>
                <a:latin typeface="Arial"/>
                <a:cs typeface="Arial"/>
              </a:rPr>
              <a:t>Continue </a:t>
            </a:r>
            <a:r>
              <a:rPr sz="2200" spc="-30" dirty="0">
                <a:solidFill>
                  <a:srgbClr val="A6B727"/>
                </a:solidFill>
                <a:latin typeface="Arial"/>
                <a:cs typeface="Arial"/>
              </a:rPr>
              <a:t>water</a:t>
            </a:r>
            <a:r>
              <a:rPr sz="2200" spc="-285" dirty="0">
                <a:solidFill>
                  <a:srgbClr val="A6B727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srgbClr val="A6B727"/>
                </a:solidFill>
                <a:latin typeface="Arial"/>
                <a:cs typeface="Arial"/>
              </a:rPr>
              <a:t>regularly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19316" y="1844039"/>
            <a:ext cx="4689348" cy="3512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519</Words>
  <Application>Microsoft Office PowerPoint</Application>
  <PresentationFormat>Custom</PresentationFormat>
  <Paragraphs>157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KITCHEN GARDENING</vt:lpstr>
      <vt:lpstr>KITCHEN GARDEN</vt:lpstr>
      <vt:lpstr>Starting A Kitchen Garden</vt:lpstr>
      <vt:lpstr>Type and size of garden</vt:lpstr>
      <vt:lpstr>Site Selection</vt:lpstr>
      <vt:lpstr>Garden Tools</vt:lpstr>
      <vt:lpstr>Selection of Plants</vt:lpstr>
      <vt:lpstr>Planting your Garden</vt:lpstr>
      <vt:lpstr>What’s really easy?</vt:lpstr>
      <vt:lpstr>What’s a little difficult</vt:lpstr>
      <vt:lpstr>Plants (Light requirement)</vt:lpstr>
      <vt:lpstr>Watering the garden</vt:lpstr>
      <vt:lpstr>Fertilizing</vt:lpstr>
      <vt:lpstr>Weed Control</vt:lpstr>
      <vt:lpstr>Mulching</vt:lpstr>
      <vt:lpstr>Types of Mulching</vt:lpstr>
      <vt:lpstr>Organic mulching</vt:lpstr>
      <vt:lpstr>In Organic Mulching</vt:lpstr>
      <vt:lpstr>Supporting Tall Plants</vt:lpstr>
      <vt:lpstr>Climatic Effects</vt:lpstr>
      <vt:lpstr>Plants Hunger Symptoms</vt:lpstr>
      <vt:lpstr>Managing Insects</vt:lpstr>
      <vt:lpstr>Harvesting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KAWISH COMPUTERS</dc:creator>
  <cp:lastModifiedBy>KAWISH COMPUTERS</cp:lastModifiedBy>
  <cp:revision>3</cp:revision>
  <dcterms:created xsi:type="dcterms:W3CDTF">2021-04-04T14:32:20Z</dcterms:created>
  <dcterms:modified xsi:type="dcterms:W3CDTF">2021-04-23T06:46:52Z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2015-05-24T00:00:00Z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2021-04-04T00:00:00Z</vt:filetime>
  </property>
</Properties>
</file>