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5" r:id="rId1"/>
  </p:sldMasterIdLst>
  <p:notesMasterIdLst>
    <p:notesMasterId r:id="rId27"/>
  </p:notesMasterIdLst>
  <p:sldIdLst>
    <p:sldId id="256" r:id="rId2"/>
    <p:sldId id="262" r:id="rId3"/>
    <p:sldId id="297" r:id="rId4"/>
    <p:sldId id="263" r:id="rId5"/>
    <p:sldId id="327" r:id="rId6"/>
    <p:sldId id="288" r:id="rId7"/>
    <p:sldId id="298" r:id="rId8"/>
    <p:sldId id="319" r:id="rId9"/>
    <p:sldId id="301" r:id="rId10"/>
    <p:sldId id="303" r:id="rId11"/>
    <p:sldId id="302" r:id="rId12"/>
    <p:sldId id="328" r:id="rId13"/>
    <p:sldId id="318" r:id="rId14"/>
    <p:sldId id="325" r:id="rId15"/>
    <p:sldId id="299" r:id="rId16"/>
    <p:sldId id="300" r:id="rId17"/>
    <p:sldId id="305" r:id="rId18"/>
    <p:sldId id="326" r:id="rId19"/>
    <p:sldId id="306" r:id="rId20"/>
    <p:sldId id="307" r:id="rId21"/>
    <p:sldId id="316" r:id="rId22"/>
    <p:sldId id="310" r:id="rId23"/>
    <p:sldId id="311" r:id="rId24"/>
    <p:sldId id="312" r:id="rId25"/>
    <p:sldId id="313"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757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5565" autoAdjust="0"/>
  </p:normalViewPr>
  <p:slideViewPr>
    <p:cSldViewPr snapToGrid="0">
      <p:cViewPr varScale="1">
        <p:scale>
          <a:sx n="74" d="100"/>
          <a:sy n="74" d="100"/>
        </p:scale>
        <p:origin x="-570"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7671C2D-B4AF-44DE-9614-9074129A44F9}" type="datetimeFigureOut">
              <a:rPr lang="en-US" smtClean="0"/>
              <a:t>2/6/2020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058E96-05AD-437E-A663-FB1D52EDBCC5}" type="slidenum">
              <a:rPr lang="en-US" smtClean="0"/>
              <a:t>‹#›</a:t>
            </a:fld>
            <a:endParaRPr lang="en-US"/>
          </a:p>
        </p:txBody>
      </p:sp>
    </p:spTree>
    <p:extLst>
      <p:ext uri="{BB962C8B-B14F-4D97-AF65-F5344CB8AC3E}">
        <p14:creationId xmlns:p14="http://schemas.microsoft.com/office/powerpoint/2010/main" val="3974178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8" Type="http://schemas.openxmlformats.org/officeDocument/2006/relationships/hyperlink" Target="http://www.businessdictionary.com/definition/business.html" TargetMode="External"/><Relationship Id="rId3" Type="http://schemas.openxmlformats.org/officeDocument/2006/relationships/hyperlink" Target="http://www.businessdictionary.com/definition/performance.html" TargetMode="External"/><Relationship Id="rId7" Type="http://schemas.openxmlformats.org/officeDocument/2006/relationships/hyperlink" Target="http://www.businessdictionary.com/definition/services.html" TargetMode="External"/><Relationship Id="rId2" Type="http://schemas.openxmlformats.org/officeDocument/2006/relationships/slide" Target="../slides/slide8.xml"/><Relationship Id="rId1" Type="http://schemas.openxmlformats.org/officeDocument/2006/relationships/notesMaster" Target="../notesMasters/notesMaster1.xml"/><Relationship Id="rId6" Type="http://schemas.openxmlformats.org/officeDocument/2006/relationships/hyperlink" Target="http://www.businessdictionary.com/definition/goods.html" TargetMode="External"/><Relationship Id="rId5" Type="http://schemas.openxmlformats.org/officeDocument/2006/relationships/hyperlink" Target="http://www.businessdictionary.com/definition/worth.html" TargetMode="External"/><Relationship Id="rId4" Type="http://schemas.openxmlformats.org/officeDocument/2006/relationships/hyperlink" Target="http://www.businessdictionary.com/definition/action.html"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6058E96-05AD-437E-A663-FB1D52EDBCC5}" type="slidenum">
              <a:rPr lang="en-US" smtClean="0"/>
              <a:t>6</a:t>
            </a:fld>
            <a:endParaRPr lang="en-US"/>
          </a:p>
        </p:txBody>
      </p:sp>
    </p:spTree>
    <p:extLst>
      <p:ext uri="{BB962C8B-B14F-4D97-AF65-F5344CB8AC3E}">
        <p14:creationId xmlns:p14="http://schemas.microsoft.com/office/powerpoint/2010/main" val="38832458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t>value creation : </a:t>
            </a:r>
            <a:r>
              <a:rPr lang="en-US" sz="1200" b="0" i="0" kern="1200" dirty="0" smtClean="0">
                <a:solidFill>
                  <a:schemeClr val="tx1"/>
                </a:solidFill>
                <a:effectLst/>
                <a:latin typeface="+mn-lt"/>
                <a:ea typeface="+mn-ea"/>
                <a:cs typeface="+mn-cs"/>
              </a:rPr>
              <a:t>The </a:t>
            </a:r>
            <a:r>
              <a:rPr lang="en-US" sz="1200" b="0" i="0" kern="1200" dirty="0" smtClean="0">
                <a:solidFill>
                  <a:schemeClr val="tx1"/>
                </a:solidFill>
                <a:effectLst/>
                <a:latin typeface="+mn-lt"/>
                <a:ea typeface="+mn-ea"/>
                <a:cs typeface="+mn-cs"/>
                <a:hlinkClick r:id="rId3"/>
              </a:rPr>
              <a:t>performance</a:t>
            </a:r>
            <a:r>
              <a:rPr lang="en-US" sz="1200" b="0" i="0" kern="1200" dirty="0" smtClean="0">
                <a:solidFill>
                  <a:schemeClr val="tx1"/>
                </a:solidFill>
                <a:effectLst/>
                <a:latin typeface="+mn-lt"/>
                <a:ea typeface="+mn-ea"/>
                <a:cs typeface="+mn-cs"/>
              </a:rPr>
              <a:t> of </a:t>
            </a:r>
            <a:r>
              <a:rPr lang="en-US" sz="1200" b="0" i="0" kern="1200" dirty="0" smtClean="0">
                <a:solidFill>
                  <a:schemeClr val="tx1"/>
                </a:solidFill>
                <a:effectLst/>
                <a:latin typeface="+mn-lt"/>
                <a:ea typeface="+mn-ea"/>
                <a:cs typeface="+mn-cs"/>
                <a:hlinkClick r:id="rId4"/>
              </a:rPr>
              <a:t>actions</a:t>
            </a:r>
            <a:r>
              <a:rPr lang="en-US" sz="1200" b="0" i="0" kern="1200" dirty="0" smtClean="0">
                <a:solidFill>
                  <a:schemeClr val="tx1"/>
                </a:solidFill>
                <a:effectLst/>
                <a:latin typeface="+mn-lt"/>
                <a:ea typeface="+mn-ea"/>
                <a:cs typeface="+mn-cs"/>
              </a:rPr>
              <a:t> that increase the </a:t>
            </a:r>
            <a:r>
              <a:rPr lang="en-US" sz="1200" b="0" i="0" kern="1200" dirty="0" smtClean="0">
                <a:solidFill>
                  <a:schemeClr val="tx1"/>
                </a:solidFill>
                <a:effectLst/>
                <a:latin typeface="+mn-lt"/>
                <a:ea typeface="+mn-ea"/>
                <a:cs typeface="+mn-cs"/>
                <a:hlinkClick r:id="rId5"/>
              </a:rPr>
              <a:t>worth</a:t>
            </a:r>
            <a:r>
              <a:rPr lang="en-US" sz="1200" b="0" i="0" kern="1200" dirty="0" smtClean="0">
                <a:solidFill>
                  <a:schemeClr val="tx1"/>
                </a:solidFill>
                <a:effectLst/>
                <a:latin typeface="+mn-lt"/>
                <a:ea typeface="+mn-ea"/>
                <a:cs typeface="+mn-cs"/>
              </a:rPr>
              <a:t> of </a:t>
            </a:r>
            <a:r>
              <a:rPr lang="en-US" sz="1200" b="0" i="0" kern="1200" dirty="0" smtClean="0">
                <a:solidFill>
                  <a:schemeClr val="tx1"/>
                </a:solidFill>
                <a:effectLst/>
                <a:latin typeface="+mn-lt"/>
                <a:ea typeface="+mn-ea"/>
                <a:cs typeface="+mn-cs"/>
                <a:hlinkClick r:id="rId6"/>
              </a:rPr>
              <a:t>goods</a:t>
            </a:r>
            <a:r>
              <a:rPr lang="en-US" sz="1200" b="0" i="0" kern="1200" dirty="0" smtClean="0">
                <a:solidFill>
                  <a:schemeClr val="tx1"/>
                </a:solidFill>
                <a:effectLst/>
                <a:latin typeface="+mn-lt"/>
                <a:ea typeface="+mn-ea"/>
                <a:cs typeface="+mn-cs"/>
              </a:rPr>
              <a:t>, </a:t>
            </a:r>
            <a:r>
              <a:rPr lang="en-US" sz="1200" b="0" i="0" kern="1200" dirty="0" smtClean="0">
                <a:solidFill>
                  <a:schemeClr val="tx1"/>
                </a:solidFill>
                <a:effectLst/>
                <a:latin typeface="+mn-lt"/>
                <a:ea typeface="+mn-ea"/>
                <a:cs typeface="+mn-cs"/>
                <a:hlinkClick r:id="rId7"/>
              </a:rPr>
              <a:t>services</a:t>
            </a:r>
            <a:r>
              <a:rPr lang="en-US" sz="1200" b="0" i="0" kern="1200" dirty="0" smtClean="0">
                <a:solidFill>
                  <a:schemeClr val="tx1"/>
                </a:solidFill>
                <a:effectLst/>
                <a:latin typeface="+mn-lt"/>
                <a:ea typeface="+mn-ea"/>
                <a:cs typeface="+mn-cs"/>
              </a:rPr>
              <a:t> or even a </a:t>
            </a:r>
            <a:r>
              <a:rPr lang="en-US" sz="1200" b="0" i="0" kern="1200" dirty="0" smtClean="0">
                <a:solidFill>
                  <a:schemeClr val="tx1"/>
                </a:solidFill>
                <a:effectLst/>
                <a:latin typeface="+mn-lt"/>
                <a:ea typeface="+mn-ea"/>
                <a:cs typeface="+mn-cs"/>
                <a:hlinkClick r:id="rId8"/>
              </a:rPr>
              <a:t>business</a:t>
            </a:r>
            <a:r>
              <a:rPr lang="en-US" sz="1200" b="0" i="0" kern="1200" dirty="0" smtClean="0">
                <a:solidFill>
                  <a:schemeClr val="tx1"/>
                </a:solidFill>
                <a:effectLst/>
                <a:latin typeface="+mn-lt"/>
                <a:ea typeface="+mn-ea"/>
                <a:cs typeface="+mn-cs"/>
              </a:rPr>
              <a:t>.</a:t>
            </a:r>
          </a:p>
          <a:p>
            <a:r>
              <a:rPr lang="en-US" sz="1200" b="0" i="0" kern="1200" dirty="0" smtClean="0">
                <a:solidFill>
                  <a:schemeClr val="tx1"/>
                </a:solidFill>
                <a:effectLst/>
                <a:latin typeface="+mn-lt"/>
                <a:ea typeface="+mn-ea"/>
                <a:cs typeface="+mn-cs"/>
              </a:rPr>
              <a:t>A subjective </a:t>
            </a:r>
            <a:r>
              <a:rPr lang="en-US" sz="1200" b="1" i="0" kern="1200" dirty="0" smtClean="0">
                <a:solidFill>
                  <a:schemeClr val="tx1"/>
                </a:solidFill>
                <a:effectLst/>
                <a:latin typeface="+mn-lt"/>
                <a:ea typeface="+mn-ea"/>
                <a:cs typeface="+mn-cs"/>
              </a:rPr>
              <a:t>measure</a:t>
            </a:r>
            <a:r>
              <a:rPr lang="en-US" sz="1200" b="0" i="0" kern="1200" dirty="0" smtClean="0">
                <a:solidFill>
                  <a:schemeClr val="tx1"/>
                </a:solidFill>
                <a:effectLst/>
                <a:latin typeface="+mn-lt"/>
                <a:ea typeface="+mn-ea"/>
                <a:cs typeface="+mn-cs"/>
              </a:rPr>
              <a:t> of how well a firm can use assets from its primary mode of business and generate revenues</a:t>
            </a:r>
            <a:endParaRPr lang="en-US" dirty="0"/>
          </a:p>
        </p:txBody>
      </p:sp>
      <p:sp>
        <p:nvSpPr>
          <p:cNvPr id="4" name="Slide Number Placeholder 3"/>
          <p:cNvSpPr>
            <a:spLocks noGrp="1"/>
          </p:cNvSpPr>
          <p:nvPr>
            <p:ph type="sldNum" sz="quarter" idx="10"/>
          </p:nvPr>
        </p:nvSpPr>
        <p:spPr/>
        <p:txBody>
          <a:bodyPr/>
          <a:lstStyle/>
          <a:p>
            <a:fld id="{D6058E96-05AD-437E-A663-FB1D52EDBCC5}" type="slidenum">
              <a:rPr lang="en-US" smtClean="0"/>
              <a:t>8</a:t>
            </a:fld>
            <a:endParaRPr lang="en-US"/>
          </a:p>
        </p:txBody>
      </p:sp>
    </p:spTree>
    <p:extLst>
      <p:ext uri="{BB962C8B-B14F-4D97-AF65-F5344CB8AC3E}">
        <p14:creationId xmlns:p14="http://schemas.microsoft.com/office/powerpoint/2010/main" val="11278306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6058E96-05AD-437E-A663-FB1D52EDBCC5}" type="slidenum">
              <a:rPr lang="en-US" smtClean="0"/>
              <a:t>18</a:t>
            </a:fld>
            <a:endParaRPr lang="en-US"/>
          </a:p>
        </p:txBody>
      </p:sp>
    </p:spTree>
    <p:extLst>
      <p:ext uri="{BB962C8B-B14F-4D97-AF65-F5344CB8AC3E}">
        <p14:creationId xmlns:p14="http://schemas.microsoft.com/office/powerpoint/2010/main" val="24132140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smtClean="0">
                <a:solidFill>
                  <a:schemeClr val="tx1"/>
                </a:solidFill>
                <a:effectLst/>
                <a:latin typeface="+mn-lt"/>
                <a:ea typeface="+mn-ea"/>
                <a:cs typeface="+mn-cs"/>
              </a:rPr>
              <a:t>ROCE: Return on capital employed </a:t>
            </a:r>
            <a:r>
              <a:rPr lang="en-US" sz="1200" b="0" i="0" kern="1200" dirty="0" smtClean="0">
                <a:solidFill>
                  <a:schemeClr val="tx1"/>
                </a:solidFill>
                <a:effectLst/>
                <a:latin typeface="+mn-lt"/>
                <a:ea typeface="+mn-ea"/>
                <a:cs typeface="+mn-cs"/>
              </a:rPr>
              <a:t>is an accounting ratio used in finance, valuation, and accounting.</a:t>
            </a:r>
          </a:p>
          <a:p>
            <a:r>
              <a:rPr lang="en-US" sz="1200" b="0" i="0" kern="1200" dirty="0" smtClean="0">
                <a:solidFill>
                  <a:schemeClr val="tx1"/>
                </a:solidFill>
                <a:effectLst/>
                <a:latin typeface="+mn-lt"/>
                <a:ea typeface="+mn-ea"/>
                <a:cs typeface="+mn-cs"/>
              </a:rPr>
              <a:t>An accounting statement called the "statement of </a:t>
            </a:r>
            <a:r>
              <a:rPr lang="en-US" sz="1200" b="1" i="0" kern="1200" dirty="0" smtClean="0">
                <a:solidFill>
                  <a:schemeClr val="tx1"/>
                </a:solidFill>
                <a:effectLst/>
                <a:latin typeface="+mn-lt"/>
                <a:ea typeface="+mn-ea"/>
                <a:cs typeface="+mn-cs"/>
              </a:rPr>
              <a:t>cash flows</a:t>
            </a:r>
            <a:r>
              <a:rPr lang="en-US" sz="1200" b="0" i="0" kern="1200" dirty="0" smtClean="0">
                <a:solidFill>
                  <a:schemeClr val="tx1"/>
                </a:solidFill>
                <a:effectLst/>
                <a:latin typeface="+mn-lt"/>
                <a:ea typeface="+mn-ea"/>
                <a:cs typeface="+mn-cs"/>
              </a:rPr>
              <a:t>", which shows the amount of cash generated and used by a company in a given period.</a:t>
            </a:r>
            <a:endParaRPr lang="en-US" dirty="0"/>
          </a:p>
        </p:txBody>
      </p:sp>
      <p:sp>
        <p:nvSpPr>
          <p:cNvPr id="4" name="Slide Number Placeholder 3"/>
          <p:cNvSpPr>
            <a:spLocks noGrp="1"/>
          </p:cNvSpPr>
          <p:nvPr>
            <p:ph type="sldNum" sz="quarter" idx="10"/>
          </p:nvPr>
        </p:nvSpPr>
        <p:spPr/>
        <p:txBody>
          <a:bodyPr/>
          <a:lstStyle/>
          <a:p>
            <a:fld id="{D6058E96-05AD-437E-A663-FB1D52EDBCC5}" type="slidenum">
              <a:rPr lang="en-US" smtClean="0"/>
              <a:t>21</a:t>
            </a:fld>
            <a:endParaRPr lang="en-US"/>
          </a:p>
        </p:txBody>
      </p:sp>
    </p:spTree>
    <p:extLst>
      <p:ext uri="{BB962C8B-B14F-4D97-AF65-F5344CB8AC3E}">
        <p14:creationId xmlns:p14="http://schemas.microsoft.com/office/powerpoint/2010/main" val="13004955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D06F83D-6E27-46DD-8EC7-8F42467DB1EA}" type="datetime1">
              <a:rPr lang="en-US" smtClean="0"/>
              <a:t>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1574520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48D44CA-5BE5-407F-8E81-D50F6CB705A0}" type="datetime1">
              <a:rPr lang="en-US" smtClean="0"/>
              <a:t>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7094737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CB418CA-8814-4F98-A568-5E83FEC78D5D}" type="datetime1">
              <a:rPr lang="en-US" smtClean="0"/>
              <a:t>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FAB73BC-B049-4115-A692-8D63A059BFB8}"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9513223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ABFA31CD-07E8-41BF-A084-9C53A173C018}" type="datetime1">
              <a:rPr lang="en-US" smtClean="0"/>
              <a:t>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0319334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8C8EBE03-8377-454C-BDD0-5C21E8C5C117}" type="datetime1">
              <a:rPr lang="en-US" smtClean="0"/>
              <a:t>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FAB73BC-B049-4115-A692-8D63A059BFB8}"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0832615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F5A95F8D-E432-4231-9622-1828B75E52D7}" type="datetime1">
              <a:rPr lang="en-US" smtClean="0"/>
              <a:t>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1743529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1C025DA-F196-4C1C-A7AF-36665152B05D}" type="datetime1">
              <a:rPr lang="en-US" smtClean="0"/>
              <a:t>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7557350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29E9C73-7809-4A9D-BD60-A1D48D931B70}" type="datetime1">
              <a:rPr lang="en-US" smtClean="0"/>
              <a:t>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073930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11B8ADD-5CF3-4AB0-B9C0-081D5F61A93E}" type="datetime1">
              <a:rPr lang="en-US" smtClean="0"/>
              <a:t>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29637A9-119A-49DA-BD12-AAC58B377D80}" type="slidenum">
              <a:rPr lang="en-US" smtClean="0"/>
              <a:t>‹#›</a:t>
            </a:fld>
            <a:endParaRPr lang="en-US" dirty="0"/>
          </a:p>
        </p:txBody>
      </p:sp>
    </p:spTree>
    <p:extLst>
      <p:ext uri="{BB962C8B-B14F-4D97-AF65-F5344CB8AC3E}">
        <p14:creationId xmlns:p14="http://schemas.microsoft.com/office/powerpoint/2010/main" val="5166842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5C87E6F-96BB-4148-841E-E71A7B0092AB}" type="datetime1">
              <a:rPr lang="en-US" smtClean="0"/>
              <a:t>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8276800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B768178-7BCB-4C67-BEEE-EB3165F80D36}" type="datetime1">
              <a:rPr lang="en-US" smtClean="0"/>
              <a:t>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3151620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C7D5C70-2CA4-466C-A1ED-46130A20DCF9}" type="datetime1">
              <a:rPr lang="en-US" smtClean="0"/>
              <a:t>2/6/2020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828889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F697C2D-36F3-4A0A-B5C2-A8433AE36AFA}" type="datetime1">
              <a:rPr lang="en-US" smtClean="0"/>
              <a:t>2/6/2020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009512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4E4186-2AA4-4894-9CA5-DBCAAFB47FFF}" type="datetime1">
              <a:rPr lang="en-US" smtClean="0"/>
              <a:t>2/6/2020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1533202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EEA24E-8C51-46C6-8D04-DB186D805AC7}" type="datetime1">
              <a:rPr lang="en-US" smtClean="0"/>
              <a:t>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775978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A8765B-2A77-4F53-BA5E-7D5620010A36}" type="datetime1">
              <a:rPr lang="en-US" smtClean="0"/>
              <a:t>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1182552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04216463-38B2-47D4-B085-532C39D3361F}" type="datetime1">
              <a:rPr lang="en-US" smtClean="0"/>
              <a:t>2/6/2020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871538666"/>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 id="2147483707" r:id="rId12"/>
    <p:sldLayoutId id="2147483708" r:id="rId13"/>
    <p:sldLayoutId id="2147483709" r:id="rId14"/>
    <p:sldLayoutId id="2147483710" r:id="rId15"/>
    <p:sldLayoutId id="2147483711" r:id="rId16"/>
  </p:sldLayoutIdLst>
  <p:hf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42509" y="2514601"/>
            <a:ext cx="9162104" cy="1810820"/>
          </a:xfrm>
        </p:spPr>
        <p:txBody>
          <a:bodyPr>
            <a:normAutofit/>
          </a:bodyPr>
          <a:lstStyle/>
          <a:p>
            <a:r>
              <a:rPr lang="en-US" sz="4000" dirty="0"/>
              <a:t>Balanced Scorecard and Strategy Maps</a:t>
            </a:r>
          </a:p>
        </p:txBody>
      </p:sp>
      <p:sp>
        <p:nvSpPr>
          <p:cNvPr id="3" name="Subtitle 2"/>
          <p:cNvSpPr>
            <a:spLocks noGrp="1"/>
          </p:cNvSpPr>
          <p:nvPr>
            <p:ph type="subTitle" idx="1"/>
          </p:nvPr>
        </p:nvSpPr>
        <p:spPr>
          <a:xfrm>
            <a:off x="2342509" y="3192696"/>
            <a:ext cx="8545653" cy="454630"/>
          </a:xfrm>
        </p:spPr>
        <p:txBody>
          <a:bodyPr/>
          <a:lstStyle/>
          <a:p>
            <a:r>
              <a:rPr lang="en-US" b="1" dirty="0" smtClean="0"/>
              <a:t>Lecture 3</a:t>
            </a:r>
            <a:endParaRPr lang="en-US" b="1" dirty="0"/>
          </a:p>
        </p:txBody>
      </p:sp>
      <p:sp>
        <p:nvSpPr>
          <p:cNvPr id="4" name="Slide Number Placeholder 3"/>
          <p:cNvSpPr>
            <a:spLocks noGrp="1"/>
          </p:cNvSpPr>
          <p:nvPr>
            <p:ph type="sldNum" sz="quarter" idx="12"/>
          </p:nvPr>
        </p:nvSpPr>
        <p:spPr/>
        <p:txBody>
          <a:bodyPr/>
          <a:lstStyle/>
          <a:p>
            <a:fld id="{4FAB73BC-B049-4115-A692-8D63A059BFB8}" type="slidenum">
              <a:rPr lang="en-US" smtClean="0"/>
              <a:t>1</a:t>
            </a:fld>
            <a:endParaRPr lang="en-US" dirty="0"/>
          </a:p>
        </p:txBody>
      </p:sp>
    </p:spTree>
    <p:extLst>
      <p:ext uri="{BB962C8B-B14F-4D97-AF65-F5344CB8AC3E}">
        <p14:creationId xmlns:p14="http://schemas.microsoft.com/office/powerpoint/2010/main" val="8638091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536163"/>
            <a:ext cx="8305800" cy="868362"/>
          </a:xfrm>
        </p:spPr>
        <p:txBody>
          <a:bodyPr/>
          <a:lstStyle/>
          <a:p>
            <a:r>
              <a:rPr lang="en-US" dirty="0" smtClean="0"/>
              <a:t>The four perspectives </a:t>
            </a:r>
            <a:endParaRPr lang="en-US" dirty="0"/>
          </a:p>
        </p:txBody>
      </p:sp>
      <p:pic>
        <p:nvPicPr>
          <p:cNvPr id="6147" name="Picture 3"/>
          <p:cNvPicPr>
            <a:picLocks noGrp="1" noChangeAspect="1" noChangeArrowheads="1"/>
          </p:cNvPicPr>
          <p:nvPr>
            <p:ph sz="quarter" idx="1"/>
          </p:nvPr>
        </p:nvPicPr>
        <p:blipFill>
          <a:blip r:embed="rId2"/>
          <a:srcRect/>
          <a:stretch>
            <a:fillRect/>
          </a:stretch>
        </p:blipFill>
        <p:spPr bwMode="auto">
          <a:xfrm>
            <a:off x="2368530" y="1447800"/>
            <a:ext cx="7221579" cy="5105400"/>
          </a:xfrm>
          <a:prstGeom prst="rect">
            <a:avLst/>
          </a:prstGeom>
          <a:noFill/>
          <a:ln w="9525">
            <a:noFill/>
            <a:miter lim="800000"/>
            <a:headEnd/>
            <a:tailEnd/>
          </a:ln>
          <a:effectLst/>
        </p:spPr>
      </p:pic>
      <p:cxnSp>
        <p:nvCxnSpPr>
          <p:cNvPr id="7" name="Straight Connector 6"/>
          <p:cNvCxnSpPr/>
          <p:nvPr/>
        </p:nvCxnSpPr>
        <p:spPr>
          <a:xfrm rot="5400000">
            <a:off x="1714500" y="3848100"/>
            <a:ext cx="1143000" cy="1588"/>
          </a:xfrm>
          <a:prstGeom prst="line">
            <a:avLst/>
          </a:prstGeom>
        </p:spPr>
        <p:style>
          <a:lnRef idx="2">
            <a:schemeClr val="dk1"/>
          </a:lnRef>
          <a:fillRef idx="0">
            <a:schemeClr val="dk1"/>
          </a:fillRef>
          <a:effectRef idx="1">
            <a:schemeClr val="dk1"/>
          </a:effectRef>
          <a:fontRef idx="minor">
            <a:schemeClr val="tx1"/>
          </a:fontRef>
        </p:style>
      </p:cxnSp>
      <p:sp>
        <p:nvSpPr>
          <p:cNvPr id="5" name="Slide Number Placeholder 4"/>
          <p:cNvSpPr>
            <a:spLocks noGrp="1"/>
          </p:cNvSpPr>
          <p:nvPr>
            <p:ph type="sldNum" sz="quarter" idx="12"/>
          </p:nvPr>
        </p:nvSpPr>
        <p:spPr/>
        <p:txBody>
          <a:bodyPr/>
          <a:lstStyle/>
          <a:p>
            <a:fld id="{190ABCDC-1E29-4C4E-86FE-E223016BB60F}" type="slidenum">
              <a:rPr lang="en-US" smtClean="0"/>
              <a:pPr/>
              <a:t>10</a:t>
            </a:fld>
            <a:endParaRPr lang="en-US" dirty="0"/>
          </a:p>
        </p:txBody>
      </p:sp>
      <p:sp>
        <p:nvSpPr>
          <p:cNvPr id="3" name="Rectangle 2"/>
          <p:cNvSpPr/>
          <p:nvPr/>
        </p:nvSpPr>
        <p:spPr>
          <a:xfrm>
            <a:off x="9913952" y="6183868"/>
            <a:ext cx="1120820" cy="369332"/>
          </a:xfrm>
          <a:prstGeom prst="rect">
            <a:avLst/>
          </a:prstGeom>
        </p:spPr>
        <p:txBody>
          <a:bodyPr wrap="none">
            <a:spAutoFit/>
          </a:bodyPr>
          <a:lstStyle/>
          <a:p>
            <a:r>
              <a:rPr lang="en-US" dirty="0"/>
              <a:t>Figure </a:t>
            </a:r>
            <a:r>
              <a:rPr lang="en-US" dirty="0" smtClean="0"/>
              <a:t>2</a:t>
            </a:r>
            <a:endParaRPr lang="en-US" dirty="0"/>
          </a:p>
        </p:txBody>
      </p:sp>
    </p:spTree>
    <p:extLst>
      <p:ext uri="{BB962C8B-B14F-4D97-AF65-F5344CB8AC3E}">
        <p14:creationId xmlns:p14="http://schemas.microsoft.com/office/powerpoint/2010/main" val="1071344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60651" y="429801"/>
            <a:ext cx="8229600" cy="715962"/>
          </a:xfrm>
        </p:spPr>
        <p:txBody>
          <a:bodyPr>
            <a:normAutofit/>
          </a:bodyPr>
          <a:lstStyle/>
          <a:p>
            <a:r>
              <a:rPr lang="en-US" dirty="0" smtClean="0"/>
              <a:t>The four perspectives </a:t>
            </a:r>
            <a:endParaRPr lang="en-US" dirty="0"/>
          </a:p>
        </p:txBody>
      </p:sp>
      <p:sp>
        <p:nvSpPr>
          <p:cNvPr id="3" name="Content Placeholder 2"/>
          <p:cNvSpPr>
            <a:spLocks noGrp="1"/>
          </p:cNvSpPr>
          <p:nvPr>
            <p:ph sz="quarter" idx="1"/>
          </p:nvPr>
        </p:nvSpPr>
        <p:spPr>
          <a:xfrm>
            <a:off x="2133600" y="1366462"/>
            <a:ext cx="9352908" cy="5034337"/>
          </a:xfrm>
        </p:spPr>
        <p:txBody>
          <a:bodyPr>
            <a:normAutofit/>
          </a:bodyPr>
          <a:lstStyle/>
          <a:p>
            <a:r>
              <a:rPr lang="en-US" sz="2000" dirty="0"/>
              <a:t>All balanced scorecards break your organization down into several </a:t>
            </a:r>
            <a:r>
              <a:rPr lang="en-US" sz="2000" b="1" dirty="0"/>
              <a:t>Perspectives﻿,</a:t>
            </a:r>
            <a:endParaRPr lang="en-US" sz="2000" b="1" dirty="0" smtClean="0"/>
          </a:p>
          <a:p>
            <a:r>
              <a:rPr lang="en-US" sz="2000" dirty="0" smtClean="0"/>
              <a:t>Usually </a:t>
            </a:r>
            <a:r>
              <a:rPr lang="en-US" sz="2000" dirty="0"/>
              <a:t>they are the same four:</a:t>
            </a:r>
          </a:p>
          <a:p>
            <a:pPr lvl="1"/>
            <a:r>
              <a:rPr lang="en-US" sz="2000" dirty="0" smtClean="0"/>
              <a:t>Learning and Growth</a:t>
            </a:r>
          </a:p>
          <a:p>
            <a:pPr lvl="1"/>
            <a:r>
              <a:rPr lang="en-US" sz="2000" dirty="0" smtClean="0"/>
              <a:t>Internal Business Processes</a:t>
            </a:r>
          </a:p>
          <a:p>
            <a:pPr lvl="1"/>
            <a:r>
              <a:rPr lang="en-US" sz="2000" dirty="0" smtClean="0"/>
              <a:t>Customer</a:t>
            </a:r>
          </a:p>
          <a:p>
            <a:pPr lvl="1"/>
            <a:r>
              <a:rPr lang="en-US" sz="2000" dirty="0" smtClean="0"/>
              <a:t>Financial</a:t>
            </a:r>
          </a:p>
          <a:p>
            <a:pPr lvl="1">
              <a:buNone/>
            </a:pPr>
            <a:endParaRPr lang="en-US" sz="2000" dirty="0" smtClean="0"/>
          </a:p>
          <a:p>
            <a:r>
              <a:rPr lang="en-US" sz="2000" dirty="0"/>
              <a:t>The idea is that each perspective builds on the previous one. If you train your employees (</a:t>
            </a:r>
            <a:r>
              <a:rPr lang="en-US" sz="2000" dirty="0">
                <a:solidFill>
                  <a:srgbClr val="00B050"/>
                </a:solidFill>
              </a:rPr>
              <a:t>Learning and Growth</a:t>
            </a:r>
            <a:r>
              <a:rPr lang="en-US" sz="2000" dirty="0"/>
              <a:t>) they’ll make your company run more smoothly (</a:t>
            </a:r>
            <a:r>
              <a:rPr lang="en-US" sz="2000" dirty="0">
                <a:solidFill>
                  <a:srgbClr val="00B050"/>
                </a:solidFill>
              </a:rPr>
              <a:t>Internal Business Processes</a:t>
            </a:r>
            <a:r>
              <a:rPr lang="en-US" sz="2000" dirty="0"/>
              <a:t>). A better running business takes better care of its customers (</a:t>
            </a:r>
            <a:r>
              <a:rPr lang="en-US" sz="2000" dirty="0">
                <a:solidFill>
                  <a:srgbClr val="00B050"/>
                </a:solidFill>
              </a:rPr>
              <a:t>Customer</a:t>
            </a:r>
            <a:r>
              <a:rPr lang="en-US" sz="2000" dirty="0"/>
              <a:t>), and happy customers buy more stuff (</a:t>
            </a:r>
            <a:r>
              <a:rPr lang="en-US" sz="2000" dirty="0">
                <a:solidFill>
                  <a:srgbClr val="00B050"/>
                </a:solidFill>
              </a:rPr>
              <a:t>Financial</a:t>
            </a:r>
            <a:r>
              <a:rPr lang="en-US" sz="2000" dirty="0"/>
              <a:t>).</a:t>
            </a:r>
          </a:p>
          <a:p>
            <a:pPr>
              <a:buNone/>
            </a:pPr>
            <a:endParaRPr lang="en-US" sz="2000" dirty="0" smtClean="0"/>
          </a:p>
        </p:txBody>
      </p:sp>
      <p:sp>
        <p:nvSpPr>
          <p:cNvPr id="4" name="Slide Number Placeholder 3"/>
          <p:cNvSpPr>
            <a:spLocks noGrp="1"/>
          </p:cNvSpPr>
          <p:nvPr>
            <p:ph type="sldNum" sz="quarter" idx="12"/>
          </p:nvPr>
        </p:nvSpPr>
        <p:spPr/>
        <p:txBody>
          <a:bodyPr/>
          <a:lstStyle/>
          <a:p>
            <a:fld id="{190ABCDC-1E29-4C4E-86FE-E223016BB60F}" type="slidenum">
              <a:rPr lang="en-US" smtClean="0"/>
              <a:pPr/>
              <a:t>11</a:t>
            </a:fld>
            <a:endParaRPr lang="en-US" dirty="0"/>
          </a:p>
        </p:txBody>
      </p:sp>
    </p:spTree>
    <p:extLst>
      <p:ext uri="{BB962C8B-B14F-4D97-AF65-F5344CB8AC3E}">
        <p14:creationId xmlns:p14="http://schemas.microsoft.com/office/powerpoint/2010/main" val="20293756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4 Business Perspectives Questions </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b="1" dirty="0" smtClean="0">
                <a:latin typeface="+mj-lt"/>
              </a:rPr>
              <a:t>Financial</a:t>
            </a:r>
          </a:p>
          <a:p>
            <a:pPr marL="0" indent="0">
              <a:buNone/>
            </a:pPr>
            <a:r>
              <a:rPr lang="en-US" dirty="0"/>
              <a:t>What must we do to create sustainable economic value</a:t>
            </a:r>
            <a:r>
              <a:rPr lang="en-US" dirty="0" smtClean="0"/>
              <a:t>?</a:t>
            </a:r>
          </a:p>
          <a:p>
            <a:pPr marL="0" indent="0">
              <a:buNone/>
            </a:pPr>
            <a:r>
              <a:rPr lang="en-US" b="1" dirty="0"/>
              <a:t>Internal Business Process </a:t>
            </a:r>
            <a:endParaRPr lang="en-US" b="1" dirty="0" smtClean="0"/>
          </a:p>
          <a:p>
            <a:pPr marL="0" indent="0">
              <a:buNone/>
            </a:pPr>
            <a:r>
              <a:rPr lang="en-US" dirty="0"/>
              <a:t>To satisfy our stakeholders, what must be our levels of productivity, efficiency, and quality? </a:t>
            </a:r>
            <a:endParaRPr lang="en-US" dirty="0" smtClean="0"/>
          </a:p>
          <a:p>
            <a:pPr marL="0" indent="0">
              <a:buNone/>
            </a:pPr>
            <a:r>
              <a:rPr lang="en-US" b="1" dirty="0"/>
              <a:t>Learning and </a:t>
            </a:r>
            <a:r>
              <a:rPr lang="en-US" b="1" dirty="0" smtClean="0"/>
              <a:t>Growth</a:t>
            </a:r>
          </a:p>
          <a:p>
            <a:pPr marL="0" indent="0">
              <a:buNone/>
            </a:pPr>
            <a:r>
              <a:rPr lang="en-US" dirty="0"/>
              <a:t>How does our employee performance management system, including feedback to employees, support high performance</a:t>
            </a:r>
            <a:r>
              <a:rPr lang="en-US" dirty="0" smtClean="0"/>
              <a:t>?</a:t>
            </a:r>
          </a:p>
          <a:p>
            <a:pPr marL="0" indent="0">
              <a:buNone/>
            </a:pPr>
            <a:r>
              <a:rPr lang="en-US" b="1" dirty="0" smtClean="0"/>
              <a:t>Customer</a:t>
            </a:r>
            <a:r>
              <a:rPr lang="en-US" b="1" dirty="0"/>
              <a:t> </a:t>
            </a:r>
            <a:endParaRPr lang="en-US" b="1" dirty="0" smtClean="0"/>
          </a:p>
          <a:p>
            <a:pPr marL="0" indent="0">
              <a:buNone/>
            </a:pPr>
            <a:r>
              <a:rPr lang="en-US" dirty="0"/>
              <a:t>What do our customers require from us and how are we doing according to those requirements?</a:t>
            </a:r>
            <a:endParaRPr lang="en-US" b="1" dirty="0"/>
          </a:p>
        </p:txBody>
      </p:sp>
      <p:sp>
        <p:nvSpPr>
          <p:cNvPr id="4" name="Slide Number Placeholder 3"/>
          <p:cNvSpPr>
            <a:spLocks noGrp="1"/>
          </p:cNvSpPr>
          <p:nvPr>
            <p:ph type="sldNum" sz="quarter" idx="12"/>
          </p:nvPr>
        </p:nvSpPr>
        <p:spPr/>
        <p:txBody>
          <a:bodyPr/>
          <a:lstStyle/>
          <a:p>
            <a:fld id="{629637A9-119A-49DA-BD12-AAC58B377D80}" type="slidenum">
              <a:rPr lang="en-US" smtClean="0"/>
              <a:t>12</a:t>
            </a:fld>
            <a:endParaRPr lang="en-US" dirty="0"/>
          </a:p>
        </p:txBody>
      </p:sp>
    </p:spTree>
    <p:extLst>
      <p:ext uri="{BB962C8B-B14F-4D97-AF65-F5344CB8AC3E}">
        <p14:creationId xmlns:p14="http://schemas.microsoft.com/office/powerpoint/2010/main" val="15735677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61032" y="624110"/>
            <a:ext cx="10142545" cy="1280890"/>
          </a:xfrm>
        </p:spPr>
        <p:txBody>
          <a:bodyPr>
            <a:normAutofit/>
          </a:bodyPr>
          <a:lstStyle/>
          <a:p>
            <a:r>
              <a:rPr lang="en-US" sz="2800" dirty="0"/>
              <a:t>Strategy maps show the dependent components of a strategic </a:t>
            </a:r>
            <a:r>
              <a:rPr lang="en-US" sz="2800" dirty="0" smtClean="0"/>
              <a:t>plan:</a:t>
            </a:r>
            <a:endParaRPr lang="en-US" sz="2800" dirty="0"/>
          </a:p>
        </p:txBody>
      </p:sp>
      <p:pic>
        <p:nvPicPr>
          <p:cNvPr id="4" name="Content Placeholder 3"/>
          <p:cNvPicPr>
            <a:picLocks noGrp="1" noChangeAspect="1"/>
          </p:cNvPicPr>
          <p:nvPr>
            <p:ph idx="1"/>
          </p:nvPr>
        </p:nvPicPr>
        <p:blipFill rotWithShape="1">
          <a:blip r:embed="rId2">
            <a:extLst>
              <a:ext uri="{28A0092B-C50C-407E-A947-70E740481C1C}">
                <a14:useLocalDpi xmlns:a14="http://schemas.microsoft.com/office/drawing/2010/main" val="0"/>
              </a:ext>
            </a:extLst>
          </a:blip>
          <a:srcRect l="9913" t="7161" r="51730" b="41172"/>
          <a:stretch/>
        </p:blipFill>
        <p:spPr>
          <a:xfrm>
            <a:off x="1861032" y="1500026"/>
            <a:ext cx="9643580" cy="5357974"/>
          </a:xfrm>
        </p:spPr>
      </p:pic>
      <p:sp>
        <p:nvSpPr>
          <p:cNvPr id="3" name="Slide Number Placeholder 2"/>
          <p:cNvSpPr>
            <a:spLocks noGrp="1"/>
          </p:cNvSpPr>
          <p:nvPr>
            <p:ph type="sldNum" sz="quarter" idx="12"/>
          </p:nvPr>
        </p:nvSpPr>
        <p:spPr/>
        <p:txBody>
          <a:bodyPr/>
          <a:lstStyle/>
          <a:p>
            <a:fld id="{629637A9-119A-49DA-BD12-AAC58B377D80}" type="slidenum">
              <a:rPr lang="en-US" smtClean="0"/>
              <a:t>13</a:t>
            </a:fld>
            <a:endParaRPr lang="en-US" dirty="0"/>
          </a:p>
        </p:txBody>
      </p:sp>
      <p:sp>
        <p:nvSpPr>
          <p:cNvPr id="5" name="Rectangle 4"/>
          <p:cNvSpPr/>
          <p:nvPr/>
        </p:nvSpPr>
        <p:spPr>
          <a:xfrm>
            <a:off x="5212860" y="6396325"/>
            <a:ext cx="1120820" cy="369332"/>
          </a:xfrm>
          <a:prstGeom prst="rect">
            <a:avLst/>
          </a:prstGeom>
        </p:spPr>
        <p:txBody>
          <a:bodyPr wrap="none">
            <a:spAutoFit/>
          </a:bodyPr>
          <a:lstStyle/>
          <a:p>
            <a:r>
              <a:rPr lang="en-US" dirty="0"/>
              <a:t>Figure </a:t>
            </a:r>
            <a:r>
              <a:rPr lang="en-US" dirty="0" smtClean="0"/>
              <a:t>3</a:t>
            </a:r>
            <a:endParaRPr lang="en-US" dirty="0"/>
          </a:p>
        </p:txBody>
      </p:sp>
    </p:spTree>
    <p:extLst>
      <p:ext uri="{BB962C8B-B14F-4D97-AF65-F5344CB8AC3E}">
        <p14:creationId xmlns:p14="http://schemas.microsoft.com/office/powerpoint/2010/main" val="17735898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Strategy Maps for </a:t>
            </a:r>
            <a:r>
              <a:rPr lang="en-US" dirty="0" smtClean="0"/>
              <a:t>Public </a:t>
            </a:r>
            <a:r>
              <a:rPr lang="en-US" dirty="0" smtClean="0"/>
              <a:t>sector and private sector</a:t>
            </a:r>
            <a:endParaRPr lang="en-US" dirty="0"/>
          </a:p>
        </p:txBody>
      </p:sp>
      <p:sp>
        <p:nvSpPr>
          <p:cNvPr id="3" name="Content Placeholder 2"/>
          <p:cNvSpPr>
            <a:spLocks noGrp="1"/>
          </p:cNvSpPr>
          <p:nvPr>
            <p:ph idx="1"/>
          </p:nvPr>
        </p:nvSpPr>
        <p:spPr/>
        <p:txBody>
          <a:bodyPr/>
          <a:lstStyle/>
          <a:p>
            <a:r>
              <a:rPr lang="en-US" dirty="0" smtClean="0"/>
              <a:t>Read it yourself from provided course book Chapter 2</a:t>
            </a:r>
            <a:endParaRPr lang="en-US" dirty="0"/>
          </a:p>
        </p:txBody>
      </p:sp>
      <p:sp>
        <p:nvSpPr>
          <p:cNvPr id="4" name="Slide Number Placeholder 3"/>
          <p:cNvSpPr>
            <a:spLocks noGrp="1"/>
          </p:cNvSpPr>
          <p:nvPr>
            <p:ph type="sldNum" sz="quarter" idx="12"/>
          </p:nvPr>
        </p:nvSpPr>
        <p:spPr/>
        <p:txBody>
          <a:bodyPr/>
          <a:lstStyle/>
          <a:p>
            <a:fld id="{629637A9-119A-49DA-BD12-AAC58B377D80}" type="slidenum">
              <a:rPr lang="en-US" smtClean="0"/>
              <a:t>14</a:t>
            </a:fld>
            <a:endParaRPr lang="en-US" dirty="0"/>
          </a:p>
        </p:txBody>
      </p:sp>
    </p:spTree>
    <p:extLst>
      <p:ext uri="{BB962C8B-B14F-4D97-AF65-F5344CB8AC3E}">
        <p14:creationId xmlns:p14="http://schemas.microsoft.com/office/powerpoint/2010/main" val="28169121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45067" y="666964"/>
            <a:ext cx="8458200" cy="762000"/>
          </a:xfrm>
        </p:spPr>
        <p:txBody>
          <a:bodyPr>
            <a:normAutofit/>
          </a:bodyPr>
          <a:lstStyle/>
          <a:p>
            <a:r>
              <a:rPr lang="en-US" sz="3200" dirty="0"/>
              <a:t>Characteristics of Balanced scorecard </a:t>
            </a:r>
          </a:p>
        </p:txBody>
      </p:sp>
      <p:sp>
        <p:nvSpPr>
          <p:cNvPr id="3" name="Content Placeholder 2"/>
          <p:cNvSpPr>
            <a:spLocks noGrp="1"/>
          </p:cNvSpPr>
          <p:nvPr>
            <p:ph sz="quarter" idx="1"/>
          </p:nvPr>
        </p:nvSpPr>
        <p:spPr>
          <a:xfrm>
            <a:off x="1981200" y="1726058"/>
            <a:ext cx="8458200" cy="4827142"/>
          </a:xfrm>
        </p:spPr>
        <p:txBody>
          <a:bodyPr>
            <a:normAutofit/>
          </a:bodyPr>
          <a:lstStyle/>
          <a:p>
            <a:r>
              <a:rPr lang="en-US" sz="2200" dirty="0" smtClean="0"/>
              <a:t>As a model of performance, it clears the links between:</a:t>
            </a:r>
          </a:p>
          <a:p>
            <a:pPr lvl="1"/>
            <a:r>
              <a:rPr lang="en-US" sz="2200" dirty="0" smtClean="0"/>
              <a:t>Leading </a:t>
            </a:r>
            <a:r>
              <a:rPr lang="en-US" sz="2200" dirty="0" smtClean="0">
                <a:effectLst>
                  <a:outerShdw blurRad="38100" dist="38100" dir="2700000" algn="tl">
                    <a:srgbClr val="000000">
                      <a:alpha val="43137"/>
                    </a:srgbClr>
                  </a:outerShdw>
                </a:effectLst>
              </a:rPr>
              <a:t>inputs</a:t>
            </a:r>
            <a:r>
              <a:rPr lang="en-US" sz="2200" dirty="0" smtClean="0"/>
              <a:t> (human and physical), </a:t>
            </a:r>
          </a:p>
          <a:p>
            <a:pPr lvl="1"/>
            <a:r>
              <a:rPr lang="en-US" sz="2200" dirty="0" smtClean="0">
                <a:effectLst>
                  <a:outerShdw blurRad="38100" dist="38100" dir="2700000" algn="tl">
                    <a:srgbClr val="000000">
                      <a:alpha val="43137"/>
                    </a:srgbClr>
                  </a:outerShdw>
                </a:effectLst>
              </a:rPr>
              <a:t>Processes</a:t>
            </a:r>
            <a:r>
              <a:rPr lang="en-US" sz="2200" dirty="0" smtClean="0"/>
              <a:t>,</a:t>
            </a:r>
          </a:p>
          <a:p>
            <a:pPr lvl="1"/>
            <a:r>
              <a:rPr lang="en-US" sz="2200" dirty="0" smtClean="0"/>
              <a:t>Lagging </a:t>
            </a:r>
            <a:r>
              <a:rPr lang="en-US" sz="2200" dirty="0" smtClean="0">
                <a:effectLst>
                  <a:outerShdw blurRad="38100" dist="38100" dir="2700000" algn="tl">
                    <a:srgbClr val="000000">
                      <a:alpha val="43137"/>
                    </a:srgbClr>
                  </a:outerShdw>
                </a:effectLst>
              </a:rPr>
              <a:t>outcomes</a:t>
            </a:r>
            <a:r>
              <a:rPr lang="en-US" sz="2200" dirty="0" smtClean="0"/>
              <a:t> </a:t>
            </a:r>
          </a:p>
          <a:p>
            <a:pPr lvl="1"/>
            <a:r>
              <a:rPr lang="en-US" sz="2200" dirty="0" smtClean="0"/>
              <a:t>And focuses on the importance of managing these components to </a:t>
            </a:r>
            <a:r>
              <a:rPr lang="en-US" sz="2200" u="sng" dirty="0" smtClean="0">
                <a:effectLst>
                  <a:outerShdw blurRad="38100" dist="38100" dir="2700000" algn="tl">
                    <a:srgbClr val="000000">
                      <a:alpha val="43137"/>
                    </a:srgbClr>
                  </a:outerShdw>
                </a:effectLst>
              </a:rPr>
              <a:t>achieve</a:t>
            </a:r>
            <a:r>
              <a:rPr lang="en-US" sz="2200" dirty="0" smtClean="0"/>
              <a:t> the organization's strategic </a:t>
            </a:r>
            <a:r>
              <a:rPr lang="en-US" sz="2200" u="sng" dirty="0" smtClean="0">
                <a:effectLst>
                  <a:outerShdw blurRad="38100" dist="38100" dir="2700000" algn="tl">
                    <a:srgbClr val="000000">
                      <a:alpha val="43137"/>
                    </a:srgbClr>
                  </a:outerShdw>
                </a:effectLst>
              </a:rPr>
              <a:t>priorities</a:t>
            </a:r>
            <a:r>
              <a:rPr lang="en-US" sz="2200" i="1" dirty="0" smtClean="0">
                <a:effectLst>
                  <a:outerShdw blurRad="38100" dist="38100" dir="2700000" algn="tl">
                    <a:srgbClr val="000000">
                      <a:alpha val="43137"/>
                    </a:srgbClr>
                  </a:outerShdw>
                </a:effectLst>
              </a:rPr>
              <a:t>.</a:t>
            </a:r>
          </a:p>
        </p:txBody>
      </p:sp>
      <p:sp>
        <p:nvSpPr>
          <p:cNvPr id="4" name="Slide Number Placeholder 3"/>
          <p:cNvSpPr>
            <a:spLocks noGrp="1"/>
          </p:cNvSpPr>
          <p:nvPr>
            <p:ph type="sldNum" sz="quarter" idx="12"/>
          </p:nvPr>
        </p:nvSpPr>
        <p:spPr/>
        <p:txBody>
          <a:bodyPr/>
          <a:lstStyle/>
          <a:p>
            <a:fld id="{190ABCDC-1E29-4C4E-86FE-E223016BB60F}" type="slidenum">
              <a:rPr lang="en-US" smtClean="0"/>
              <a:pPr/>
              <a:t>15</a:t>
            </a:fld>
            <a:endParaRPr lang="en-US" dirty="0"/>
          </a:p>
        </p:txBody>
      </p:sp>
    </p:spTree>
    <p:extLst>
      <p:ext uri="{BB962C8B-B14F-4D97-AF65-F5344CB8AC3E}">
        <p14:creationId xmlns:p14="http://schemas.microsoft.com/office/powerpoint/2010/main" val="11736761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612363"/>
            <a:ext cx="8305800" cy="715962"/>
          </a:xfrm>
        </p:spPr>
        <p:txBody>
          <a:bodyPr>
            <a:normAutofit/>
          </a:bodyPr>
          <a:lstStyle/>
          <a:p>
            <a:r>
              <a:rPr lang="en-US" sz="3400" dirty="0"/>
              <a:t>Characteristics of Balanced scorecard (2) </a:t>
            </a:r>
          </a:p>
        </p:txBody>
      </p:sp>
      <p:sp>
        <p:nvSpPr>
          <p:cNvPr id="3" name="Content Placeholder 2"/>
          <p:cNvSpPr>
            <a:spLocks noGrp="1"/>
          </p:cNvSpPr>
          <p:nvPr>
            <p:ph sz="quarter" idx="1"/>
          </p:nvPr>
        </p:nvSpPr>
        <p:spPr>
          <a:xfrm>
            <a:off x="1828800" y="1541124"/>
            <a:ext cx="9657708" cy="5095982"/>
          </a:xfrm>
        </p:spPr>
        <p:txBody>
          <a:bodyPr>
            <a:noAutofit/>
          </a:bodyPr>
          <a:lstStyle/>
          <a:p>
            <a:pPr marL="457200" indent="-457200" algn="just">
              <a:buFont typeface="+mj-lt"/>
              <a:buAutoNum type="arabicPeriod"/>
            </a:pPr>
            <a:r>
              <a:rPr lang="en-US" sz="2000" dirty="0"/>
              <a:t>BSC is the arrangement of a </a:t>
            </a:r>
            <a:r>
              <a:rPr lang="en-US" sz="2000" dirty="0">
                <a:solidFill>
                  <a:srgbClr val="7030A0"/>
                </a:solidFill>
              </a:rPr>
              <a:t>mixture of financial and non-financial</a:t>
            </a:r>
            <a:r>
              <a:rPr lang="en-US" sz="2000" dirty="0"/>
              <a:t> measures each compared to a 'target' value. </a:t>
            </a:r>
          </a:p>
          <a:p>
            <a:pPr marL="457200" indent="-457200" algn="just">
              <a:buFont typeface="+mj-lt"/>
              <a:buAutoNum type="arabicPeriod"/>
            </a:pPr>
            <a:endParaRPr lang="en-US" sz="1000" dirty="0"/>
          </a:p>
          <a:p>
            <a:pPr marL="457200" indent="-457200" algn="just">
              <a:buFont typeface="+mj-lt"/>
              <a:buAutoNum type="arabicPeriod"/>
            </a:pPr>
            <a:r>
              <a:rPr lang="en-US" sz="2000" dirty="0"/>
              <a:t>You can </a:t>
            </a:r>
            <a:r>
              <a:rPr lang="en-US" sz="2000" dirty="0">
                <a:solidFill>
                  <a:srgbClr val="00B050"/>
                </a:solidFill>
              </a:rPr>
              <a:t>track</a:t>
            </a:r>
            <a:r>
              <a:rPr lang="en-US" sz="2000" dirty="0"/>
              <a:t> them on paper, in spreadsheets, or via specialized software. </a:t>
            </a:r>
          </a:p>
          <a:p>
            <a:pPr marL="457200" indent="-457200" algn="just">
              <a:buFont typeface="+mj-lt"/>
              <a:buAutoNum type="arabicPeriod"/>
            </a:pPr>
            <a:endParaRPr lang="en-US" sz="1000" dirty="0"/>
          </a:p>
          <a:p>
            <a:pPr marL="457200" indent="-457200" algn="just">
              <a:buFont typeface="+mj-lt"/>
              <a:buAutoNum type="arabicPeriod"/>
            </a:pPr>
            <a:r>
              <a:rPr lang="en-US" sz="2000" dirty="0"/>
              <a:t>A balanced scorecard made for government may look very different from one made for manufacturing. In spite of these variations, however, there are certain ways in which they’re all alike.</a:t>
            </a:r>
          </a:p>
          <a:p>
            <a:pPr marL="457200" indent="-457200" algn="just">
              <a:buFont typeface="+mj-lt"/>
              <a:buAutoNum type="arabicPeriod"/>
            </a:pPr>
            <a:endParaRPr lang="en-US" sz="1000" dirty="0"/>
          </a:p>
          <a:p>
            <a:pPr marL="457200" indent="-457200" algn="just">
              <a:buFont typeface="+mj-lt"/>
              <a:buAutoNum type="arabicPeriod"/>
            </a:pPr>
            <a:r>
              <a:rPr lang="en-US" sz="2000" dirty="0"/>
              <a:t>The balanced scorecard also gives light to the company's </a:t>
            </a:r>
            <a:r>
              <a:rPr lang="en-US" sz="2000" dirty="0">
                <a:solidFill>
                  <a:srgbClr val="0070C0"/>
                </a:solidFill>
              </a:rPr>
              <a:t>vision and mission</a:t>
            </a:r>
            <a:r>
              <a:rPr lang="en-US" sz="2000" dirty="0"/>
              <a:t>. These two elements must always be referred to when preparing a balance scorecard.</a:t>
            </a:r>
          </a:p>
        </p:txBody>
      </p:sp>
      <p:sp>
        <p:nvSpPr>
          <p:cNvPr id="4" name="Slide Number Placeholder 3"/>
          <p:cNvSpPr>
            <a:spLocks noGrp="1"/>
          </p:cNvSpPr>
          <p:nvPr>
            <p:ph type="sldNum" sz="quarter" idx="12"/>
          </p:nvPr>
        </p:nvSpPr>
        <p:spPr/>
        <p:txBody>
          <a:bodyPr/>
          <a:lstStyle/>
          <a:p>
            <a:fld id="{190ABCDC-1E29-4C4E-86FE-E223016BB60F}" type="slidenum">
              <a:rPr lang="en-US" smtClean="0"/>
              <a:pPr/>
              <a:t>16</a:t>
            </a:fld>
            <a:endParaRPr lang="en-US" dirty="0"/>
          </a:p>
        </p:txBody>
      </p:sp>
    </p:spTree>
    <p:extLst>
      <p:ext uri="{BB962C8B-B14F-4D97-AF65-F5344CB8AC3E}">
        <p14:creationId xmlns:p14="http://schemas.microsoft.com/office/powerpoint/2010/main" val="2181078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495728"/>
            <a:ext cx="8382000" cy="762000"/>
          </a:xfrm>
        </p:spPr>
        <p:txBody>
          <a:bodyPr/>
          <a:lstStyle/>
          <a:p>
            <a:r>
              <a:rPr lang="en-US" dirty="0" smtClean="0"/>
              <a:t>BSC Strategic Objectives </a:t>
            </a:r>
            <a:endParaRPr lang="en-US" dirty="0"/>
          </a:p>
        </p:txBody>
      </p:sp>
      <p:sp>
        <p:nvSpPr>
          <p:cNvPr id="3" name="Content Placeholder 2"/>
          <p:cNvSpPr>
            <a:spLocks noGrp="1"/>
          </p:cNvSpPr>
          <p:nvPr>
            <p:ph sz="quarter" idx="1"/>
          </p:nvPr>
        </p:nvSpPr>
        <p:spPr>
          <a:xfrm>
            <a:off x="1981200" y="1387010"/>
            <a:ext cx="8229600" cy="5166189"/>
          </a:xfrm>
        </p:spPr>
        <p:txBody>
          <a:bodyPr/>
          <a:lstStyle/>
          <a:p>
            <a:r>
              <a:rPr lang="en-US" dirty="0"/>
              <a:t>I</a:t>
            </a:r>
            <a:r>
              <a:rPr lang="en-US" dirty="0" smtClean="0"/>
              <a:t>n building a BSC is to come up with several </a:t>
            </a:r>
            <a:r>
              <a:rPr lang="en-US" b="1" dirty="0" smtClean="0"/>
              <a:t>Strategic Objectives</a:t>
            </a:r>
            <a:r>
              <a:rPr lang="en-US" dirty="0" smtClean="0"/>
              <a:t> for each perspective. It’s important to choose these carefully because they’re the real foundation of your scorecard.</a:t>
            </a:r>
            <a:endParaRPr lang="en-US" dirty="0"/>
          </a:p>
        </p:txBody>
      </p:sp>
      <p:pic>
        <p:nvPicPr>
          <p:cNvPr id="2050" name="Picture 2" descr="C:\Users\cadbury\Desktop\bsc_objectives.jpg"/>
          <p:cNvPicPr>
            <a:picLocks noChangeAspect="1" noChangeArrowheads="1"/>
          </p:cNvPicPr>
          <p:nvPr/>
        </p:nvPicPr>
        <p:blipFill>
          <a:blip r:embed="rId2"/>
          <a:srcRect l="4364" t="5212" r="4000" b="6189"/>
          <a:stretch>
            <a:fillRect/>
          </a:stretch>
        </p:blipFill>
        <p:spPr bwMode="auto">
          <a:xfrm>
            <a:off x="2362200" y="2398955"/>
            <a:ext cx="7391400" cy="4154245"/>
          </a:xfrm>
          <a:prstGeom prst="rect">
            <a:avLst/>
          </a:prstGeom>
          <a:noFill/>
        </p:spPr>
      </p:pic>
      <p:sp>
        <p:nvSpPr>
          <p:cNvPr id="5" name="Slide Number Placeholder 4"/>
          <p:cNvSpPr>
            <a:spLocks noGrp="1"/>
          </p:cNvSpPr>
          <p:nvPr>
            <p:ph type="sldNum" sz="quarter" idx="12"/>
          </p:nvPr>
        </p:nvSpPr>
        <p:spPr/>
        <p:txBody>
          <a:bodyPr/>
          <a:lstStyle/>
          <a:p>
            <a:fld id="{190ABCDC-1E29-4C4E-86FE-E223016BB60F}" type="slidenum">
              <a:rPr lang="en-US" smtClean="0"/>
              <a:pPr/>
              <a:t>17</a:t>
            </a:fld>
            <a:endParaRPr lang="en-US" dirty="0"/>
          </a:p>
        </p:txBody>
      </p:sp>
    </p:spTree>
    <p:extLst>
      <p:ext uri="{BB962C8B-B14F-4D97-AF65-F5344CB8AC3E}">
        <p14:creationId xmlns:p14="http://schemas.microsoft.com/office/powerpoint/2010/main" val="16852063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28553" y="665018"/>
            <a:ext cx="10025149" cy="1239982"/>
          </a:xfrm>
        </p:spPr>
        <p:txBody>
          <a:bodyPr>
            <a:normAutofit/>
          </a:bodyPr>
          <a:lstStyle/>
          <a:p>
            <a:r>
              <a:rPr lang="en-US" sz="2800" dirty="0"/>
              <a:t>Steps to Develop Balanced Scorecards and Strategy Maps</a:t>
            </a:r>
          </a:p>
        </p:txBody>
      </p:sp>
      <p:sp>
        <p:nvSpPr>
          <p:cNvPr id="3" name="Content Placeholder 2"/>
          <p:cNvSpPr>
            <a:spLocks noGrp="1"/>
          </p:cNvSpPr>
          <p:nvPr>
            <p:ph idx="1"/>
          </p:nvPr>
        </p:nvSpPr>
        <p:spPr>
          <a:xfrm>
            <a:off x="2227811" y="1529542"/>
            <a:ext cx="9276801" cy="4795954"/>
          </a:xfrm>
        </p:spPr>
        <p:txBody>
          <a:bodyPr>
            <a:normAutofit/>
          </a:bodyPr>
          <a:lstStyle/>
          <a:p>
            <a:pPr>
              <a:buFont typeface="+mj-lt"/>
              <a:buAutoNum type="arabicPeriod"/>
            </a:pPr>
            <a:r>
              <a:rPr lang="en-US" dirty="0" smtClean="0"/>
              <a:t>Assess </a:t>
            </a:r>
            <a:r>
              <a:rPr lang="en-US" dirty="0"/>
              <a:t>the competitive environment.</a:t>
            </a:r>
          </a:p>
          <a:p>
            <a:pPr>
              <a:buFont typeface="+mj-lt"/>
              <a:buAutoNum type="arabicPeriod"/>
            </a:pPr>
            <a:r>
              <a:rPr lang="en-US" dirty="0" smtClean="0"/>
              <a:t>Learn </a:t>
            </a:r>
            <a:r>
              <a:rPr lang="en-US" dirty="0"/>
              <a:t>about customer preferences and segments</a:t>
            </a:r>
            <a:r>
              <a:rPr lang="en-US" dirty="0" smtClean="0"/>
              <a:t>.</a:t>
            </a:r>
          </a:p>
          <a:p>
            <a:pPr>
              <a:buFont typeface="+mj-lt"/>
              <a:buAutoNum type="arabicPeriod"/>
            </a:pPr>
            <a:r>
              <a:rPr lang="en-US" dirty="0"/>
              <a:t>Select the targeted customer segments</a:t>
            </a:r>
            <a:r>
              <a:rPr lang="en-US" dirty="0" smtClean="0"/>
              <a:t>.</a:t>
            </a:r>
          </a:p>
          <a:p>
            <a:pPr>
              <a:buFont typeface="+mj-lt"/>
              <a:buAutoNum type="arabicPeriod"/>
            </a:pPr>
            <a:r>
              <a:rPr lang="en-US" dirty="0"/>
              <a:t>Determine the value proposition for the targeted customers</a:t>
            </a:r>
            <a:r>
              <a:rPr lang="en-US" dirty="0" smtClean="0"/>
              <a:t>.</a:t>
            </a:r>
            <a:endParaRPr lang="en-US" dirty="0"/>
          </a:p>
          <a:p>
            <a:pPr>
              <a:buFont typeface="+mj-lt"/>
              <a:buAutoNum type="arabicPeriod"/>
            </a:pPr>
            <a:r>
              <a:rPr lang="en-US" dirty="0" smtClean="0"/>
              <a:t>Define </a:t>
            </a:r>
            <a:r>
              <a:rPr lang="en-US" dirty="0"/>
              <a:t>a strategy to generate breakthrough financial performance.</a:t>
            </a:r>
          </a:p>
          <a:p>
            <a:pPr>
              <a:buFont typeface="+mj-lt"/>
              <a:buAutoNum type="arabicPeriod"/>
            </a:pPr>
            <a:r>
              <a:rPr lang="en-US" dirty="0" smtClean="0"/>
              <a:t>Articulate </a:t>
            </a:r>
            <a:r>
              <a:rPr lang="en-US" dirty="0"/>
              <a:t>the balance between growth and productivity.</a:t>
            </a:r>
          </a:p>
          <a:p>
            <a:pPr>
              <a:buFont typeface="+mj-lt"/>
              <a:buAutoNum type="arabicPeriod"/>
            </a:pPr>
            <a:r>
              <a:rPr lang="en-US" dirty="0" smtClean="0"/>
              <a:t>Identify </a:t>
            </a:r>
            <a:r>
              <a:rPr lang="en-US" dirty="0"/>
              <a:t>the critical internal business processes to deliver the </a:t>
            </a:r>
            <a:r>
              <a:rPr lang="en-US" dirty="0" smtClean="0"/>
              <a:t>value proposition </a:t>
            </a:r>
            <a:r>
              <a:rPr lang="en-US" dirty="0"/>
              <a:t>to customers and for the financial and productivity objectives.</a:t>
            </a:r>
          </a:p>
          <a:p>
            <a:pPr>
              <a:buFont typeface="+mj-lt"/>
              <a:buAutoNum type="arabicPeriod"/>
            </a:pPr>
            <a:r>
              <a:rPr lang="en-US" dirty="0" smtClean="0"/>
              <a:t>Develop </a:t>
            </a:r>
            <a:r>
              <a:rPr lang="en-US" dirty="0"/>
              <a:t>the skills, competencies, motivation, databases, and </a:t>
            </a:r>
            <a:r>
              <a:rPr lang="en-US" dirty="0" smtClean="0"/>
              <a:t>technology required </a:t>
            </a:r>
            <a:r>
              <a:rPr lang="en-US" dirty="0"/>
              <a:t>to excel at internal processes and customer value delivery</a:t>
            </a:r>
            <a:r>
              <a:rPr lang="en-US" dirty="0" smtClean="0"/>
              <a:t>.</a:t>
            </a:r>
          </a:p>
          <a:p>
            <a:pPr>
              <a:buFont typeface="+mj-lt"/>
              <a:buAutoNum type="arabicPeriod"/>
            </a:pP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629637A9-119A-49DA-BD12-AAC58B377D80}" type="slidenum">
              <a:rPr lang="en-US" smtClean="0"/>
              <a:t>18</a:t>
            </a:fld>
            <a:endParaRPr lang="en-US" dirty="0"/>
          </a:p>
        </p:txBody>
      </p:sp>
    </p:spTree>
    <p:extLst>
      <p:ext uri="{BB962C8B-B14F-4D97-AF65-F5344CB8AC3E}">
        <p14:creationId xmlns:p14="http://schemas.microsoft.com/office/powerpoint/2010/main" val="3316040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905000" y="508298"/>
            <a:ext cx="8382000" cy="762000"/>
          </a:xfrm>
        </p:spPr>
        <p:txBody>
          <a:bodyPr>
            <a:normAutofit/>
          </a:bodyPr>
          <a:lstStyle/>
          <a:p>
            <a:pPr eaLnBrk="1" hangingPunct="1"/>
            <a:r>
              <a:rPr lang="en-US" sz="4000" dirty="0"/>
              <a:t>Strategy Map</a:t>
            </a:r>
            <a:endParaRPr lang="en-US" sz="4000" dirty="0">
              <a:solidFill>
                <a:srgbClr val="FF0000"/>
              </a:solidFill>
            </a:endParaRPr>
          </a:p>
        </p:txBody>
      </p:sp>
      <p:sp>
        <p:nvSpPr>
          <p:cNvPr id="9219" name="Rectangle 3"/>
          <p:cNvSpPr>
            <a:spLocks noGrp="1" noChangeArrowheads="1"/>
          </p:cNvSpPr>
          <p:nvPr>
            <p:ph type="body" idx="1"/>
          </p:nvPr>
        </p:nvSpPr>
        <p:spPr>
          <a:xfrm>
            <a:off x="1905000" y="1527586"/>
            <a:ext cx="9551894" cy="5025613"/>
          </a:xfrm>
        </p:spPr>
        <p:txBody>
          <a:bodyPr>
            <a:normAutofit/>
          </a:bodyPr>
          <a:lstStyle/>
          <a:p>
            <a:pPr algn="just">
              <a:lnSpc>
                <a:spcPct val="80000"/>
              </a:lnSpc>
            </a:pPr>
            <a:r>
              <a:rPr lang="en-US" sz="2000" dirty="0" smtClean="0">
                <a:solidFill>
                  <a:srgbClr val="0070C0"/>
                </a:solidFill>
              </a:rPr>
              <a:t>Strategy map: </a:t>
            </a:r>
            <a:r>
              <a:rPr lang="en-US" sz="2000" dirty="0" smtClean="0"/>
              <a:t>framework to link intangible assets to shareholder value creation.</a:t>
            </a:r>
          </a:p>
          <a:p>
            <a:pPr algn="just" eaLnBrk="1" hangingPunct="1">
              <a:lnSpc>
                <a:spcPct val="80000"/>
              </a:lnSpc>
              <a:buNone/>
            </a:pPr>
            <a:endParaRPr lang="en-US" sz="1000" dirty="0" smtClean="0"/>
          </a:p>
          <a:p>
            <a:pPr algn="just" eaLnBrk="1" hangingPunct="1">
              <a:lnSpc>
                <a:spcPct val="80000"/>
              </a:lnSpc>
            </a:pPr>
            <a:r>
              <a:rPr lang="en-US" sz="2000" dirty="0" smtClean="0"/>
              <a:t>Intangible assets make up </a:t>
            </a:r>
            <a:r>
              <a:rPr lang="en-US" sz="2000" dirty="0" smtClean="0">
                <a:solidFill>
                  <a:srgbClr val="00B050"/>
                </a:solidFill>
              </a:rPr>
              <a:t>Learning &amp; Growth perspective</a:t>
            </a:r>
          </a:p>
          <a:p>
            <a:pPr algn="just" eaLnBrk="1" hangingPunct="1">
              <a:lnSpc>
                <a:spcPct val="80000"/>
              </a:lnSpc>
              <a:buNone/>
            </a:pPr>
            <a:endParaRPr lang="en-US" sz="1000" dirty="0"/>
          </a:p>
          <a:p>
            <a:pPr algn="just" eaLnBrk="1" hangingPunct="1">
              <a:lnSpc>
                <a:spcPct val="80000"/>
              </a:lnSpc>
            </a:pPr>
            <a:r>
              <a:rPr lang="en-US" sz="2000" dirty="0" smtClean="0"/>
              <a:t>Map to </a:t>
            </a:r>
            <a:r>
              <a:rPr lang="en-US" sz="2000" dirty="0" smtClean="0">
                <a:solidFill>
                  <a:srgbClr val="00B050"/>
                </a:solidFill>
              </a:rPr>
              <a:t>Internal Process perspective</a:t>
            </a:r>
          </a:p>
          <a:p>
            <a:pPr lvl="1" algn="just" eaLnBrk="1" hangingPunct="1">
              <a:lnSpc>
                <a:spcPct val="80000"/>
              </a:lnSpc>
            </a:pPr>
            <a:r>
              <a:rPr lang="en-US" sz="1800" dirty="0" smtClean="0"/>
              <a:t>Operations Management</a:t>
            </a:r>
          </a:p>
          <a:p>
            <a:pPr lvl="2" algn="just" eaLnBrk="1" hangingPunct="1">
              <a:lnSpc>
                <a:spcPct val="80000"/>
              </a:lnSpc>
              <a:buFont typeface="Wingdings" panose="05000000000000000000" pitchFamily="2" charset="2"/>
              <a:buChar char="§"/>
            </a:pPr>
            <a:r>
              <a:rPr lang="en-US" sz="1600" dirty="0" smtClean="0"/>
              <a:t>Produce &amp; deliver products &amp; services</a:t>
            </a:r>
          </a:p>
          <a:p>
            <a:pPr lvl="1" algn="just" eaLnBrk="1" hangingPunct="1">
              <a:lnSpc>
                <a:spcPct val="80000"/>
              </a:lnSpc>
            </a:pPr>
            <a:r>
              <a:rPr lang="en-US" sz="1800" dirty="0" smtClean="0"/>
              <a:t>Customer Management</a:t>
            </a:r>
          </a:p>
          <a:p>
            <a:pPr lvl="2" algn="just" eaLnBrk="1" hangingPunct="1">
              <a:lnSpc>
                <a:spcPct val="80000"/>
              </a:lnSpc>
              <a:buFont typeface="Wingdings" panose="05000000000000000000" pitchFamily="2" charset="2"/>
              <a:buChar char="§"/>
            </a:pPr>
            <a:r>
              <a:rPr lang="en-US" sz="1600" dirty="0" smtClean="0"/>
              <a:t>Enhance customer value</a:t>
            </a:r>
          </a:p>
          <a:p>
            <a:pPr lvl="1" algn="just" eaLnBrk="1" hangingPunct="1">
              <a:lnSpc>
                <a:spcPct val="80000"/>
              </a:lnSpc>
            </a:pPr>
            <a:r>
              <a:rPr lang="en-US" sz="1800" dirty="0" smtClean="0"/>
              <a:t>Innovation</a:t>
            </a:r>
          </a:p>
          <a:p>
            <a:pPr lvl="2" algn="just" eaLnBrk="1" hangingPunct="1">
              <a:lnSpc>
                <a:spcPct val="80000"/>
              </a:lnSpc>
              <a:buFont typeface="Wingdings" panose="05000000000000000000" pitchFamily="2" charset="2"/>
              <a:buChar char="§"/>
            </a:pPr>
            <a:r>
              <a:rPr lang="en-US" sz="1600" dirty="0" smtClean="0"/>
              <a:t>Create new products &amp; services</a:t>
            </a:r>
          </a:p>
          <a:p>
            <a:pPr lvl="1" algn="just" eaLnBrk="1" hangingPunct="1">
              <a:lnSpc>
                <a:spcPct val="80000"/>
              </a:lnSpc>
            </a:pPr>
            <a:r>
              <a:rPr lang="en-US" sz="1800" dirty="0" smtClean="0"/>
              <a:t>Regulatory &amp; Social	</a:t>
            </a:r>
          </a:p>
          <a:p>
            <a:pPr lvl="2" algn="just" eaLnBrk="1" hangingPunct="1">
              <a:lnSpc>
                <a:spcPct val="80000"/>
              </a:lnSpc>
              <a:buFont typeface="Wingdings" panose="05000000000000000000" pitchFamily="2" charset="2"/>
              <a:buChar char="§"/>
            </a:pPr>
            <a:r>
              <a:rPr lang="en-US" sz="1600" dirty="0" smtClean="0"/>
              <a:t>Improve communities &amp; the environment</a:t>
            </a:r>
          </a:p>
          <a:p>
            <a:pPr algn="just" eaLnBrk="1" hangingPunct="1">
              <a:lnSpc>
                <a:spcPct val="80000"/>
              </a:lnSpc>
            </a:pPr>
            <a:endParaRPr lang="en-US" dirty="0"/>
          </a:p>
        </p:txBody>
      </p:sp>
      <p:sp>
        <p:nvSpPr>
          <p:cNvPr id="5" name="Slide Number Placeholder 4"/>
          <p:cNvSpPr>
            <a:spLocks noGrp="1"/>
          </p:cNvSpPr>
          <p:nvPr>
            <p:ph type="sldNum" sz="quarter" idx="12"/>
          </p:nvPr>
        </p:nvSpPr>
        <p:spPr/>
        <p:txBody>
          <a:bodyPr/>
          <a:lstStyle/>
          <a:p>
            <a:fld id="{190ABCDC-1E29-4C4E-86FE-E223016BB60F}" type="slidenum">
              <a:rPr lang="en-US" smtClean="0"/>
              <a:pPr/>
              <a:t>19</a:t>
            </a:fld>
            <a:endParaRPr lang="en-US" dirty="0"/>
          </a:p>
        </p:txBody>
      </p:sp>
    </p:spTree>
    <p:extLst>
      <p:ext uri="{BB962C8B-B14F-4D97-AF65-F5344CB8AC3E}">
        <p14:creationId xmlns:p14="http://schemas.microsoft.com/office/powerpoint/2010/main" val="36366870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Contents</a:t>
            </a:r>
            <a:endParaRPr lang="en-US" dirty="0"/>
          </a:p>
        </p:txBody>
      </p:sp>
      <p:sp>
        <p:nvSpPr>
          <p:cNvPr id="3" name="Content Placeholder 2"/>
          <p:cNvSpPr>
            <a:spLocks noGrp="1"/>
          </p:cNvSpPr>
          <p:nvPr>
            <p:ph idx="1"/>
          </p:nvPr>
        </p:nvSpPr>
        <p:spPr/>
        <p:txBody>
          <a:bodyPr/>
          <a:lstStyle/>
          <a:p>
            <a:pPr marL="457200" indent="-457200">
              <a:buFont typeface="+mj-lt"/>
              <a:buAutoNum type="arabicPeriod"/>
            </a:pPr>
            <a:r>
              <a:rPr lang="en-US" b="1" dirty="0"/>
              <a:t>Introduction to </a:t>
            </a:r>
            <a:r>
              <a:rPr lang="en-US" b="1" dirty="0" smtClean="0"/>
              <a:t>Strategic planning &amp; Management</a:t>
            </a:r>
          </a:p>
          <a:p>
            <a:pPr marL="457200" indent="-457200">
              <a:buFont typeface="+mj-lt"/>
              <a:buAutoNum type="arabicPeriod"/>
            </a:pPr>
            <a:r>
              <a:rPr lang="en-US" b="1" dirty="0" smtClean="0"/>
              <a:t>Introduction to Balance Scorecard (BSC)</a:t>
            </a:r>
          </a:p>
          <a:p>
            <a:pPr marL="457200" indent="-457200">
              <a:buFont typeface="+mj-lt"/>
              <a:buAutoNum type="arabicPeriod"/>
            </a:pPr>
            <a:r>
              <a:rPr lang="en-US" b="1" dirty="0" smtClean="0"/>
              <a:t>The </a:t>
            </a:r>
            <a:r>
              <a:rPr lang="en-US" b="1" dirty="0"/>
              <a:t>four </a:t>
            </a:r>
            <a:r>
              <a:rPr lang="en-US" b="1" dirty="0" smtClean="0"/>
              <a:t>perspectives</a:t>
            </a:r>
          </a:p>
          <a:p>
            <a:pPr marL="457200" indent="-457200">
              <a:buFont typeface="+mj-lt"/>
              <a:buAutoNum type="arabicPeriod"/>
            </a:pPr>
            <a:r>
              <a:rPr lang="en-US" b="1" dirty="0" smtClean="0"/>
              <a:t>Basic Concepts of Strategy Maps</a:t>
            </a:r>
          </a:p>
          <a:p>
            <a:pPr marL="457200" indent="-457200">
              <a:buFont typeface="+mj-lt"/>
              <a:buAutoNum type="arabicPeriod"/>
            </a:pPr>
            <a:r>
              <a:rPr lang="en-US" b="1" dirty="0" smtClean="0"/>
              <a:t>Characteristics of Balance Scorecard</a:t>
            </a:r>
          </a:p>
          <a:p>
            <a:pPr marL="457200" indent="-457200">
              <a:buFont typeface="+mj-lt"/>
              <a:buAutoNum type="arabicPeriod"/>
            </a:pPr>
            <a:r>
              <a:rPr lang="en-US" b="1" dirty="0"/>
              <a:t>Steps to Develop Balanced Scorecards and Strategy </a:t>
            </a:r>
            <a:r>
              <a:rPr lang="en-US" b="1" dirty="0" smtClean="0"/>
              <a:t>Maps</a:t>
            </a:r>
          </a:p>
          <a:p>
            <a:pPr marL="457200" indent="-457200">
              <a:buFont typeface="+mj-lt"/>
              <a:buAutoNum type="arabicPeriod"/>
            </a:pPr>
            <a:r>
              <a:rPr lang="en-US" b="1" dirty="0" smtClean="0"/>
              <a:t>Four Perspective Goals &amp; Risk</a:t>
            </a:r>
            <a:endParaRPr lang="en-US" dirty="0"/>
          </a:p>
        </p:txBody>
      </p:sp>
      <p:sp>
        <p:nvSpPr>
          <p:cNvPr id="4" name="Slide Number Placeholder 3"/>
          <p:cNvSpPr>
            <a:spLocks noGrp="1"/>
          </p:cNvSpPr>
          <p:nvPr>
            <p:ph type="sldNum" sz="quarter" idx="12"/>
          </p:nvPr>
        </p:nvSpPr>
        <p:spPr/>
        <p:txBody>
          <a:bodyPr/>
          <a:lstStyle/>
          <a:p>
            <a:fld id="{629637A9-119A-49DA-BD12-AAC58B377D80}" type="slidenum">
              <a:rPr lang="en-US" smtClean="0"/>
              <a:t>2</a:t>
            </a:fld>
            <a:endParaRPr lang="en-US" dirty="0"/>
          </a:p>
        </p:txBody>
      </p:sp>
    </p:spTree>
    <p:extLst>
      <p:ext uri="{BB962C8B-B14F-4D97-AF65-F5344CB8AC3E}">
        <p14:creationId xmlns:p14="http://schemas.microsoft.com/office/powerpoint/2010/main" val="275512954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274638"/>
            <a:ext cx="8305800" cy="1020762"/>
          </a:xfrm>
        </p:spPr>
        <p:txBody>
          <a:bodyPr/>
          <a:lstStyle/>
          <a:p>
            <a:r>
              <a:rPr lang="en-US" dirty="0" smtClean="0"/>
              <a:t>Strategy Map (2)</a:t>
            </a:r>
            <a:endParaRPr lang="en-US" dirty="0"/>
          </a:p>
        </p:txBody>
      </p:sp>
      <p:sp>
        <p:nvSpPr>
          <p:cNvPr id="3" name="Content Placeholder 2"/>
          <p:cNvSpPr>
            <a:spLocks noGrp="1"/>
          </p:cNvSpPr>
          <p:nvPr>
            <p:ph sz="quarter" idx="1"/>
          </p:nvPr>
        </p:nvSpPr>
        <p:spPr>
          <a:xfrm>
            <a:off x="2209800" y="1447800"/>
            <a:ext cx="8001000" cy="4572000"/>
          </a:xfrm>
        </p:spPr>
        <p:txBody>
          <a:bodyPr/>
          <a:lstStyle/>
          <a:p>
            <a:pPr>
              <a:lnSpc>
                <a:spcPct val="80000"/>
              </a:lnSpc>
            </a:pPr>
            <a:r>
              <a:rPr lang="en-US" u="sng" dirty="0" smtClean="0">
                <a:solidFill>
                  <a:srgbClr val="00B050"/>
                </a:solidFill>
              </a:rPr>
              <a:t>Customer perspective</a:t>
            </a:r>
          </a:p>
          <a:p>
            <a:pPr lvl="1">
              <a:lnSpc>
                <a:spcPct val="80000"/>
              </a:lnSpc>
            </a:pPr>
            <a:r>
              <a:rPr lang="en-US" dirty="0" smtClean="0"/>
              <a:t>Price, quality, availability, selection, functionality, service, partnership, brand</a:t>
            </a:r>
          </a:p>
          <a:p>
            <a:pPr lvl="1">
              <a:lnSpc>
                <a:spcPct val="80000"/>
              </a:lnSpc>
            </a:pPr>
            <a:endParaRPr lang="en-US" sz="1800" dirty="0"/>
          </a:p>
          <a:p>
            <a:pPr>
              <a:lnSpc>
                <a:spcPct val="80000"/>
              </a:lnSpc>
            </a:pPr>
            <a:r>
              <a:rPr lang="en-US" u="sng" dirty="0" smtClean="0">
                <a:solidFill>
                  <a:srgbClr val="00B050"/>
                </a:solidFill>
              </a:rPr>
              <a:t>Financial perspective</a:t>
            </a:r>
          </a:p>
          <a:p>
            <a:pPr lvl="1">
              <a:lnSpc>
                <a:spcPct val="80000"/>
              </a:lnSpc>
            </a:pPr>
            <a:r>
              <a:rPr lang="en-US" dirty="0" smtClean="0"/>
              <a:t>Productivity strategy</a:t>
            </a:r>
          </a:p>
          <a:p>
            <a:pPr lvl="2">
              <a:lnSpc>
                <a:spcPct val="80000"/>
              </a:lnSpc>
            </a:pPr>
            <a:r>
              <a:rPr lang="en-US" dirty="0" smtClean="0"/>
              <a:t>Improve cost structure</a:t>
            </a:r>
          </a:p>
          <a:p>
            <a:pPr lvl="2">
              <a:lnSpc>
                <a:spcPct val="80000"/>
              </a:lnSpc>
            </a:pPr>
            <a:r>
              <a:rPr lang="en-US" dirty="0" smtClean="0"/>
              <a:t>Increase asset utilization</a:t>
            </a:r>
          </a:p>
          <a:p>
            <a:pPr lvl="2">
              <a:lnSpc>
                <a:spcPct val="80000"/>
              </a:lnSpc>
              <a:buNone/>
            </a:pPr>
            <a:endParaRPr lang="en-US" dirty="0" smtClean="0"/>
          </a:p>
          <a:p>
            <a:pPr lvl="1">
              <a:lnSpc>
                <a:spcPct val="80000"/>
              </a:lnSpc>
            </a:pPr>
            <a:r>
              <a:rPr lang="en-US" dirty="0" smtClean="0"/>
              <a:t>Revenue growth strategy</a:t>
            </a:r>
          </a:p>
          <a:p>
            <a:pPr lvl="2">
              <a:lnSpc>
                <a:spcPct val="80000"/>
              </a:lnSpc>
            </a:pPr>
            <a:r>
              <a:rPr lang="en-US" dirty="0" smtClean="0"/>
              <a:t>Enhance customer value</a:t>
            </a:r>
          </a:p>
          <a:p>
            <a:pPr lvl="2">
              <a:lnSpc>
                <a:spcPct val="80000"/>
              </a:lnSpc>
            </a:pPr>
            <a:r>
              <a:rPr lang="en-US" dirty="0" smtClean="0"/>
              <a:t>Expand revenue opportunities</a:t>
            </a:r>
            <a:endParaRPr lang="en-US" dirty="0"/>
          </a:p>
        </p:txBody>
      </p:sp>
      <p:sp>
        <p:nvSpPr>
          <p:cNvPr id="4" name="Slide Number Placeholder 3"/>
          <p:cNvSpPr>
            <a:spLocks noGrp="1"/>
          </p:cNvSpPr>
          <p:nvPr>
            <p:ph type="sldNum" sz="quarter" idx="12"/>
          </p:nvPr>
        </p:nvSpPr>
        <p:spPr/>
        <p:txBody>
          <a:bodyPr/>
          <a:lstStyle/>
          <a:p>
            <a:fld id="{190ABCDC-1E29-4C4E-86FE-E223016BB60F}" type="slidenum">
              <a:rPr lang="en-US" smtClean="0"/>
              <a:pPr/>
              <a:t>20</a:t>
            </a:fld>
            <a:endParaRPr lang="en-US" dirty="0"/>
          </a:p>
        </p:txBody>
      </p:sp>
    </p:spTree>
    <p:extLst>
      <p:ext uri="{BB962C8B-B14F-4D97-AF65-F5344CB8AC3E}">
        <p14:creationId xmlns:p14="http://schemas.microsoft.com/office/powerpoint/2010/main" val="27843135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39075" y="624110"/>
            <a:ext cx="9665538" cy="896465"/>
          </a:xfrm>
        </p:spPr>
        <p:txBody>
          <a:bodyPr/>
          <a:lstStyle/>
          <a:p>
            <a:r>
              <a:rPr lang="en-US" dirty="0" smtClean="0"/>
              <a:t>Example of BSC</a:t>
            </a:r>
            <a:endParaRPr lang="en-US" dirty="0"/>
          </a:p>
        </p:txBody>
      </p:sp>
      <p:pic>
        <p:nvPicPr>
          <p:cNvPr id="6" name="Content Placeholder 5"/>
          <p:cNvPicPr>
            <a:picLocks noGrp="1" noChangeAspect="1"/>
          </p:cNvPicPr>
          <p:nvPr>
            <p:ph idx="1"/>
          </p:nvPr>
        </p:nvPicPr>
        <p:blipFill rotWithShape="1">
          <a:blip r:embed="rId3">
            <a:extLst>
              <a:ext uri="{28A0092B-C50C-407E-A947-70E740481C1C}">
                <a14:useLocalDpi xmlns:a14="http://schemas.microsoft.com/office/drawing/2010/main" val="0"/>
              </a:ext>
            </a:extLst>
          </a:blip>
          <a:srcRect r="64308" b="49874"/>
          <a:stretch/>
        </p:blipFill>
        <p:spPr>
          <a:xfrm>
            <a:off x="2137026" y="1726058"/>
            <a:ext cx="9367586" cy="5030530"/>
          </a:xfrm>
        </p:spPr>
      </p:pic>
      <p:sp>
        <p:nvSpPr>
          <p:cNvPr id="3" name="Slide Number Placeholder 2"/>
          <p:cNvSpPr>
            <a:spLocks noGrp="1"/>
          </p:cNvSpPr>
          <p:nvPr>
            <p:ph type="sldNum" sz="quarter" idx="12"/>
          </p:nvPr>
        </p:nvSpPr>
        <p:spPr/>
        <p:txBody>
          <a:bodyPr/>
          <a:lstStyle/>
          <a:p>
            <a:fld id="{629637A9-119A-49DA-BD12-AAC58B377D80}" type="slidenum">
              <a:rPr lang="en-US" smtClean="0"/>
              <a:t>21</a:t>
            </a:fld>
            <a:endParaRPr lang="en-US" dirty="0"/>
          </a:p>
        </p:txBody>
      </p:sp>
    </p:spTree>
    <p:extLst>
      <p:ext uri="{BB962C8B-B14F-4D97-AF65-F5344CB8AC3E}">
        <p14:creationId xmlns:p14="http://schemas.microsoft.com/office/powerpoint/2010/main" val="7134595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1949823" y="551244"/>
            <a:ext cx="8153400" cy="838200"/>
          </a:xfrm>
        </p:spPr>
        <p:txBody>
          <a:bodyPr>
            <a:normAutofit/>
          </a:bodyPr>
          <a:lstStyle/>
          <a:p>
            <a:r>
              <a:rPr lang="en-US" dirty="0" smtClean="0"/>
              <a:t>Learning &amp; Growth for Employees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6294420"/>
              </p:ext>
            </p:extLst>
          </p:nvPr>
        </p:nvGraphicFramePr>
        <p:xfrm>
          <a:off x="2133600" y="1675466"/>
          <a:ext cx="7848600" cy="2842155"/>
        </p:xfrm>
        <a:graphic>
          <a:graphicData uri="http://schemas.openxmlformats.org/drawingml/2006/table">
            <a:tbl>
              <a:tblPr firstRow="1" bandRow="1">
                <a:tableStyleId>{5C22544A-7EE6-4342-B048-85BDC9FD1C3A}</a:tableStyleId>
              </a:tblPr>
              <a:tblGrid>
                <a:gridCol w="7848600">
                  <a:extLst>
                    <a:ext uri="{9D8B030D-6E8A-4147-A177-3AD203B41FA5}">
                      <a16:colId xmlns:a16="http://schemas.microsoft.com/office/drawing/2014/main" xmlns="" val="20000"/>
                    </a:ext>
                  </a:extLst>
                </a:gridCol>
              </a:tblGrid>
              <a:tr h="0">
                <a:tc>
                  <a:txBody>
                    <a:bodyPr/>
                    <a:lstStyle/>
                    <a:p>
                      <a:r>
                        <a:rPr lang="en-US" b="1" dirty="0" smtClean="0">
                          <a:solidFill>
                            <a:schemeClr val="tx1"/>
                          </a:solidFill>
                        </a:rPr>
                        <a:t>GOALS</a:t>
                      </a:r>
                      <a:endParaRPr lang="en-US" b="1" dirty="0">
                        <a:solidFill>
                          <a:schemeClr val="tx1"/>
                        </a:solidFill>
                      </a:endParaRPr>
                    </a:p>
                  </a:txBody>
                  <a:tcPr/>
                </a:tc>
                <a:extLst>
                  <a:ext uri="{0D108BD9-81ED-4DB2-BD59-A6C34878D82A}">
                    <a16:rowId xmlns:a16="http://schemas.microsoft.com/office/drawing/2014/main" xmlns="" val="10000"/>
                  </a:ext>
                </a:extLst>
              </a:tr>
              <a:tr h="613801">
                <a:tc>
                  <a:txBody>
                    <a:bodyPr/>
                    <a:lstStyle/>
                    <a:p>
                      <a:r>
                        <a:rPr lang="en-US" dirty="0" smtClean="0"/>
                        <a:t>Increase employee process</a:t>
                      </a:r>
                      <a:r>
                        <a:rPr lang="en-US" baseline="0" dirty="0" smtClean="0"/>
                        <a:t> possession</a:t>
                      </a:r>
                      <a:endParaRPr lang="en-US" dirty="0"/>
                    </a:p>
                  </a:txBody>
                  <a:tcPr/>
                </a:tc>
                <a:extLst>
                  <a:ext uri="{0D108BD9-81ED-4DB2-BD59-A6C34878D82A}">
                    <a16:rowId xmlns:a16="http://schemas.microsoft.com/office/drawing/2014/main" xmlns="" val="10001"/>
                  </a:ext>
                </a:extLst>
              </a:tr>
              <a:tr h="573106">
                <a:tc>
                  <a:txBody>
                    <a:bodyPr/>
                    <a:lstStyle/>
                    <a:p>
                      <a:r>
                        <a:rPr lang="en-US" dirty="0" smtClean="0"/>
                        <a:t>Improve information flows</a:t>
                      </a:r>
                      <a:endParaRPr lang="en-US" dirty="0"/>
                    </a:p>
                  </a:txBody>
                  <a:tcPr/>
                </a:tc>
                <a:extLst>
                  <a:ext uri="{0D108BD9-81ED-4DB2-BD59-A6C34878D82A}">
                    <a16:rowId xmlns:a16="http://schemas.microsoft.com/office/drawing/2014/main" xmlns="" val="10002"/>
                  </a:ext>
                </a:extLst>
              </a:tr>
              <a:tr h="644744">
                <a:tc>
                  <a:txBody>
                    <a:bodyPr/>
                    <a:lstStyle/>
                    <a:p>
                      <a:r>
                        <a:rPr lang="en-US" dirty="0" smtClean="0"/>
                        <a:t>Increase employee identification</a:t>
                      </a:r>
                      <a:r>
                        <a:rPr lang="en-US" baseline="0" dirty="0" smtClean="0"/>
                        <a:t> of potential disorder</a:t>
                      </a:r>
                      <a:endParaRPr lang="en-US" dirty="0"/>
                    </a:p>
                  </a:txBody>
                  <a:tcPr/>
                </a:tc>
                <a:extLst>
                  <a:ext uri="{0D108BD9-81ED-4DB2-BD59-A6C34878D82A}">
                    <a16:rowId xmlns:a16="http://schemas.microsoft.com/office/drawing/2014/main" xmlns="" val="10003"/>
                  </a:ext>
                </a:extLst>
              </a:tr>
              <a:tr h="644744">
                <a:tc>
                  <a:txBody>
                    <a:bodyPr/>
                    <a:lstStyle/>
                    <a:p>
                      <a:r>
                        <a:rPr lang="en-US" dirty="0" smtClean="0"/>
                        <a:t>Increase accountability</a:t>
                      </a:r>
                      <a:endParaRPr lang="en-US" dirty="0"/>
                    </a:p>
                  </a:txBody>
                  <a:tcPr/>
                </a:tc>
                <a:extLst>
                  <a:ext uri="{0D108BD9-81ED-4DB2-BD59-A6C34878D82A}">
                    <a16:rowId xmlns:a16="http://schemas.microsoft.com/office/drawing/2014/main" xmlns="" val="10004"/>
                  </a:ext>
                </a:extLst>
              </a:tr>
            </a:tbl>
          </a:graphicData>
        </a:graphic>
      </p:graphicFrame>
      <p:sp>
        <p:nvSpPr>
          <p:cNvPr id="5" name="Slide Number Placeholder 4"/>
          <p:cNvSpPr>
            <a:spLocks noGrp="1"/>
          </p:cNvSpPr>
          <p:nvPr>
            <p:ph type="sldNum" sz="quarter" idx="12"/>
          </p:nvPr>
        </p:nvSpPr>
        <p:spPr/>
        <p:txBody>
          <a:bodyPr/>
          <a:lstStyle/>
          <a:p>
            <a:fld id="{190ABCDC-1E29-4C4E-86FE-E223016BB60F}" type="slidenum">
              <a:rPr lang="en-US" smtClean="0"/>
              <a:pPr/>
              <a:t>22</a:t>
            </a:fld>
            <a:endParaRPr lang="en-US" dirty="0"/>
          </a:p>
        </p:txBody>
      </p:sp>
    </p:spTree>
    <p:extLst>
      <p:ext uri="{BB962C8B-B14F-4D97-AF65-F5344CB8AC3E}">
        <p14:creationId xmlns:p14="http://schemas.microsoft.com/office/powerpoint/2010/main" val="27944117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1981199" y="632982"/>
            <a:ext cx="8229600" cy="868362"/>
          </a:xfrm>
        </p:spPr>
        <p:txBody>
          <a:bodyPr/>
          <a:lstStyle/>
          <a:p>
            <a:r>
              <a:rPr lang="en-US" dirty="0" smtClean="0"/>
              <a:t>Internal Business Processes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69947848"/>
              </p:ext>
            </p:extLst>
          </p:nvPr>
        </p:nvGraphicFramePr>
        <p:xfrm>
          <a:off x="2084742" y="1606475"/>
          <a:ext cx="8001000" cy="3056375"/>
        </p:xfrm>
        <a:graphic>
          <a:graphicData uri="http://schemas.openxmlformats.org/drawingml/2006/table">
            <a:tbl>
              <a:tblPr firstRow="1" bandRow="1">
                <a:tableStyleId>{5C22544A-7EE6-4342-B048-85BDC9FD1C3A}</a:tableStyleId>
              </a:tblPr>
              <a:tblGrid>
                <a:gridCol w="8001000">
                  <a:extLst>
                    <a:ext uri="{9D8B030D-6E8A-4147-A177-3AD203B41FA5}">
                      <a16:colId xmlns:a16="http://schemas.microsoft.com/office/drawing/2014/main" xmlns="" val="20000"/>
                    </a:ext>
                  </a:extLst>
                </a:gridCol>
              </a:tblGrid>
              <a:tr h="611275">
                <a:tc>
                  <a:txBody>
                    <a:bodyPr/>
                    <a:lstStyle/>
                    <a:p>
                      <a:r>
                        <a:rPr lang="en-US" b="1" dirty="0" smtClean="0">
                          <a:solidFill>
                            <a:schemeClr val="tx1"/>
                          </a:solidFill>
                        </a:rPr>
                        <a:t>GOALS</a:t>
                      </a:r>
                      <a:endParaRPr lang="en-US" b="1" dirty="0">
                        <a:solidFill>
                          <a:schemeClr val="tx1"/>
                        </a:solidFill>
                      </a:endParaRPr>
                    </a:p>
                  </a:txBody>
                  <a:tcPr/>
                </a:tc>
                <a:extLst>
                  <a:ext uri="{0D108BD9-81ED-4DB2-BD59-A6C34878D82A}">
                    <a16:rowId xmlns:a16="http://schemas.microsoft.com/office/drawing/2014/main" xmlns="" val="10000"/>
                  </a:ext>
                </a:extLst>
              </a:tr>
              <a:tr h="611275">
                <a:tc>
                  <a:txBody>
                    <a:bodyPr/>
                    <a:lstStyle/>
                    <a:p>
                      <a:r>
                        <a:rPr lang="en-US" dirty="0" smtClean="0"/>
                        <a:t>Shorten time from start to finish</a:t>
                      </a:r>
                      <a:endParaRPr lang="en-US" dirty="0"/>
                    </a:p>
                  </a:txBody>
                  <a:tcPr/>
                </a:tc>
                <a:extLst>
                  <a:ext uri="{0D108BD9-81ED-4DB2-BD59-A6C34878D82A}">
                    <a16:rowId xmlns:a16="http://schemas.microsoft.com/office/drawing/2014/main" xmlns="" val="10001"/>
                  </a:ext>
                </a:extLst>
              </a:tr>
              <a:tr h="611275">
                <a:tc>
                  <a:txBody>
                    <a:bodyPr/>
                    <a:lstStyle/>
                    <a:p>
                      <a:r>
                        <a:rPr lang="en-US" dirty="0" smtClean="0"/>
                        <a:t>Achieve unit cost reductions</a:t>
                      </a:r>
                      <a:endParaRPr lang="en-US" dirty="0"/>
                    </a:p>
                  </a:txBody>
                  <a:tcPr/>
                </a:tc>
                <a:extLst>
                  <a:ext uri="{0D108BD9-81ED-4DB2-BD59-A6C34878D82A}">
                    <a16:rowId xmlns:a16="http://schemas.microsoft.com/office/drawing/2014/main" xmlns="" val="10002"/>
                  </a:ext>
                </a:extLst>
              </a:tr>
              <a:tr h="611275">
                <a:tc>
                  <a:txBody>
                    <a:bodyPr/>
                    <a:lstStyle/>
                    <a:p>
                      <a:r>
                        <a:rPr lang="en-US" dirty="0" smtClean="0"/>
                        <a:t>Reduce probability &amp; impact of threats</a:t>
                      </a:r>
                      <a:endParaRPr lang="en-US" dirty="0"/>
                    </a:p>
                  </a:txBody>
                  <a:tcPr/>
                </a:tc>
                <a:extLst>
                  <a:ext uri="{0D108BD9-81ED-4DB2-BD59-A6C34878D82A}">
                    <a16:rowId xmlns:a16="http://schemas.microsoft.com/office/drawing/2014/main" xmlns="" val="10003"/>
                  </a:ext>
                </a:extLst>
              </a:tr>
              <a:tr h="611275">
                <a:tc>
                  <a:txBody>
                    <a:bodyPr/>
                    <a:lstStyle/>
                    <a:p>
                      <a:r>
                        <a:rPr lang="en-US" dirty="0" smtClean="0"/>
                        <a:t>Identify specific tolerances for key processes</a:t>
                      </a:r>
                      <a:endParaRPr lang="en-US" dirty="0"/>
                    </a:p>
                  </a:txBody>
                  <a:tcPr/>
                </a:tc>
                <a:extLst>
                  <a:ext uri="{0D108BD9-81ED-4DB2-BD59-A6C34878D82A}">
                    <a16:rowId xmlns:a16="http://schemas.microsoft.com/office/drawing/2014/main" xmlns="" val="10004"/>
                  </a:ext>
                </a:extLst>
              </a:tr>
            </a:tbl>
          </a:graphicData>
        </a:graphic>
      </p:graphicFrame>
      <p:sp>
        <p:nvSpPr>
          <p:cNvPr id="5" name="Slide Number Placeholder 4"/>
          <p:cNvSpPr>
            <a:spLocks noGrp="1"/>
          </p:cNvSpPr>
          <p:nvPr>
            <p:ph type="sldNum" sz="quarter" idx="12"/>
          </p:nvPr>
        </p:nvSpPr>
        <p:spPr/>
        <p:txBody>
          <a:bodyPr/>
          <a:lstStyle/>
          <a:p>
            <a:fld id="{190ABCDC-1E29-4C4E-86FE-E223016BB60F}" type="slidenum">
              <a:rPr lang="en-US" smtClean="0"/>
              <a:pPr/>
              <a:t>23</a:t>
            </a:fld>
            <a:endParaRPr lang="en-US" dirty="0"/>
          </a:p>
        </p:txBody>
      </p:sp>
    </p:spTree>
    <p:extLst>
      <p:ext uri="{BB962C8B-B14F-4D97-AF65-F5344CB8AC3E}">
        <p14:creationId xmlns:p14="http://schemas.microsoft.com/office/powerpoint/2010/main" val="16363772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035885" y="581407"/>
            <a:ext cx="8153400" cy="1143000"/>
          </a:xfrm>
        </p:spPr>
        <p:txBody>
          <a:bodyPr/>
          <a:lstStyle/>
          <a:p>
            <a:r>
              <a:rPr lang="en-US" dirty="0" smtClean="0"/>
              <a:t>Customer Satisfaction</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24039454"/>
              </p:ext>
            </p:extLst>
          </p:nvPr>
        </p:nvGraphicFramePr>
        <p:xfrm>
          <a:off x="2035885" y="1724407"/>
          <a:ext cx="7848600" cy="3373562"/>
        </p:xfrm>
        <a:graphic>
          <a:graphicData uri="http://schemas.openxmlformats.org/drawingml/2006/table">
            <a:tbl>
              <a:tblPr firstRow="1" bandRow="1">
                <a:tableStyleId>{5C22544A-7EE6-4342-B048-85BDC9FD1C3A}</a:tableStyleId>
              </a:tblPr>
              <a:tblGrid>
                <a:gridCol w="7848600">
                  <a:extLst>
                    <a:ext uri="{9D8B030D-6E8A-4147-A177-3AD203B41FA5}">
                      <a16:colId xmlns:a16="http://schemas.microsoft.com/office/drawing/2014/main" xmlns="" val="20000"/>
                    </a:ext>
                  </a:extLst>
                </a:gridCol>
              </a:tblGrid>
              <a:tr h="467581">
                <a:tc>
                  <a:txBody>
                    <a:bodyPr/>
                    <a:lstStyle/>
                    <a:p>
                      <a:r>
                        <a:rPr lang="en-US" b="1" dirty="0" smtClean="0">
                          <a:solidFill>
                            <a:schemeClr val="tx1"/>
                          </a:solidFill>
                        </a:rPr>
                        <a:t>GOALS</a:t>
                      </a:r>
                      <a:endParaRPr lang="en-US" b="1" dirty="0">
                        <a:solidFill>
                          <a:schemeClr val="tx1"/>
                        </a:solidFill>
                      </a:endParaRPr>
                    </a:p>
                  </a:txBody>
                  <a:tcPr/>
                </a:tc>
                <a:extLst>
                  <a:ext uri="{0D108BD9-81ED-4DB2-BD59-A6C34878D82A}">
                    <a16:rowId xmlns:a16="http://schemas.microsoft.com/office/drawing/2014/main" xmlns="" val="10000"/>
                  </a:ext>
                </a:extLst>
              </a:tr>
              <a:tr h="467581">
                <a:tc>
                  <a:txBody>
                    <a:bodyPr/>
                    <a:lstStyle/>
                    <a:p>
                      <a:r>
                        <a:rPr lang="en-US" dirty="0" smtClean="0"/>
                        <a:t>Improve product/service quality</a:t>
                      </a:r>
                      <a:endParaRPr lang="en-US" dirty="0"/>
                    </a:p>
                  </a:txBody>
                  <a:tcPr/>
                </a:tc>
                <a:extLst>
                  <a:ext uri="{0D108BD9-81ED-4DB2-BD59-A6C34878D82A}">
                    <a16:rowId xmlns:a16="http://schemas.microsoft.com/office/drawing/2014/main" xmlns="" val="10001"/>
                  </a:ext>
                </a:extLst>
              </a:tr>
              <a:tr h="512638">
                <a:tc>
                  <a:txBody>
                    <a:bodyPr/>
                    <a:lstStyle/>
                    <a:p>
                      <a:r>
                        <a:rPr lang="en-US" dirty="0" smtClean="0"/>
                        <a:t>Improve timelines of product/service</a:t>
                      </a:r>
                      <a:r>
                        <a:rPr lang="en-US" baseline="0" dirty="0" smtClean="0"/>
                        <a:t> delivery</a:t>
                      </a:r>
                      <a:endParaRPr lang="en-US" dirty="0"/>
                    </a:p>
                  </a:txBody>
                  <a:tcPr/>
                </a:tc>
                <a:extLst>
                  <a:ext uri="{0D108BD9-81ED-4DB2-BD59-A6C34878D82A}">
                    <a16:rowId xmlns:a16="http://schemas.microsoft.com/office/drawing/2014/main" xmlns="" val="10002"/>
                  </a:ext>
                </a:extLst>
              </a:tr>
              <a:tr h="467581">
                <a:tc>
                  <a:txBody>
                    <a:bodyPr/>
                    <a:lstStyle/>
                    <a:p>
                      <a:r>
                        <a:rPr lang="en-US" dirty="0" smtClean="0"/>
                        <a:t>Improve customer awareness of</a:t>
                      </a:r>
                      <a:r>
                        <a:rPr lang="en-US" baseline="0" dirty="0" smtClean="0"/>
                        <a:t> value</a:t>
                      </a:r>
                      <a:endParaRPr lang="en-US" dirty="0"/>
                    </a:p>
                  </a:txBody>
                  <a:tcPr/>
                </a:tc>
                <a:extLst>
                  <a:ext uri="{0D108BD9-81ED-4DB2-BD59-A6C34878D82A}">
                    <a16:rowId xmlns:a16="http://schemas.microsoft.com/office/drawing/2014/main" xmlns="" val="10003"/>
                  </a:ext>
                </a:extLst>
              </a:tr>
              <a:tr h="467581">
                <a:tc>
                  <a:txBody>
                    <a:bodyPr/>
                    <a:lstStyle/>
                    <a:p>
                      <a:r>
                        <a:rPr lang="en-US" dirty="0" smtClean="0"/>
                        <a:t>Reduce customer defections</a:t>
                      </a:r>
                      <a:endParaRPr lang="en-US" dirty="0"/>
                    </a:p>
                  </a:txBody>
                  <a:tcPr/>
                </a:tc>
                <a:extLst>
                  <a:ext uri="{0D108BD9-81ED-4DB2-BD59-A6C34878D82A}">
                    <a16:rowId xmlns:a16="http://schemas.microsoft.com/office/drawing/2014/main" xmlns="" val="10004"/>
                  </a:ext>
                </a:extLst>
              </a:tr>
              <a:tr h="523019">
                <a:tc>
                  <a:txBody>
                    <a:bodyPr/>
                    <a:lstStyle/>
                    <a:p>
                      <a:r>
                        <a:rPr lang="en-US" dirty="0" smtClean="0"/>
                        <a:t>Monitor threats to product/service reputation</a:t>
                      </a:r>
                      <a:endParaRPr lang="en-US" dirty="0"/>
                    </a:p>
                  </a:txBody>
                  <a:tcPr/>
                </a:tc>
                <a:extLst>
                  <a:ext uri="{0D108BD9-81ED-4DB2-BD59-A6C34878D82A}">
                    <a16:rowId xmlns:a16="http://schemas.microsoft.com/office/drawing/2014/main" xmlns="" val="10005"/>
                  </a:ext>
                </a:extLst>
              </a:tr>
              <a:tr h="467581">
                <a:tc>
                  <a:txBody>
                    <a:bodyPr/>
                    <a:lstStyle/>
                    <a:p>
                      <a:r>
                        <a:rPr lang="en-US" dirty="0" smtClean="0"/>
                        <a:t>Increase customer</a:t>
                      </a:r>
                      <a:r>
                        <a:rPr lang="en-US" baseline="0" dirty="0" smtClean="0"/>
                        <a:t> feedback</a:t>
                      </a:r>
                      <a:endParaRPr lang="en-US" dirty="0"/>
                    </a:p>
                  </a:txBody>
                  <a:tcPr/>
                </a:tc>
                <a:extLst>
                  <a:ext uri="{0D108BD9-81ED-4DB2-BD59-A6C34878D82A}">
                    <a16:rowId xmlns:a16="http://schemas.microsoft.com/office/drawing/2014/main" xmlns="" val="10006"/>
                  </a:ext>
                </a:extLst>
              </a:tr>
            </a:tbl>
          </a:graphicData>
        </a:graphic>
      </p:graphicFrame>
      <p:sp>
        <p:nvSpPr>
          <p:cNvPr id="5" name="Slide Number Placeholder 4"/>
          <p:cNvSpPr>
            <a:spLocks noGrp="1"/>
          </p:cNvSpPr>
          <p:nvPr>
            <p:ph type="sldNum" sz="quarter" idx="12"/>
          </p:nvPr>
        </p:nvSpPr>
        <p:spPr/>
        <p:txBody>
          <a:bodyPr/>
          <a:lstStyle/>
          <a:p>
            <a:fld id="{190ABCDC-1E29-4C4E-86FE-E223016BB60F}" type="slidenum">
              <a:rPr lang="en-US" smtClean="0"/>
              <a:pPr/>
              <a:t>24</a:t>
            </a:fld>
            <a:endParaRPr lang="en-US" dirty="0"/>
          </a:p>
        </p:txBody>
      </p:sp>
    </p:spTree>
    <p:extLst>
      <p:ext uri="{BB962C8B-B14F-4D97-AF65-F5344CB8AC3E}">
        <p14:creationId xmlns:p14="http://schemas.microsoft.com/office/powerpoint/2010/main" val="1882891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1981200" y="640398"/>
            <a:ext cx="8229600" cy="868362"/>
          </a:xfrm>
        </p:spPr>
        <p:txBody>
          <a:bodyPr/>
          <a:lstStyle/>
          <a:p>
            <a:r>
              <a:rPr lang="en-US" dirty="0" smtClean="0"/>
              <a:t>Financial Performance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10933988"/>
              </p:ext>
            </p:extLst>
          </p:nvPr>
        </p:nvGraphicFramePr>
        <p:xfrm>
          <a:off x="1981200" y="1691640"/>
          <a:ext cx="8001000" cy="2860084"/>
        </p:xfrm>
        <a:graphic>
          <a:graphicData uri="http://schemas.openxmlformats.org/drawingml/2006/table">
            <a:tbl>
              <a:tblPr firstRow="1" bandRow="1">
                <a:tableStyleId>{5C22544A-7EE6-4342-B048-85BDC9FD1C3A}</a:tableStyleId>
              </a:tblPr>
              <a:tblGrid>
                <a:gridCol w="8001000">
                  <a:extLst>
                    <a:ext uri="{9D8B030D-6E8A-4147-A177-3AD203B41FA5}">
                      <a16:colId xmlns:a16="http://schemas.microsoft.com/office/drawing/2014/main" xmlns="" val="20000"/>
                    </a:ext>
                  </a:extLst>
                </a:gridCol>
              </a:tblGrid>
              <a:tr h="715021">
                <a:tc>
                  <a:txBody>
                    <a:bodyPr/>
                    <a:lstStyle/>
                    <a:p>
                      <a:r>
                        <a:rPr lang="en-US" b="1" dirty="0" smtClean="0">
                          <a:solidFill>
                            <a:schemeClr val="tx1"/>
                          </a:solidFill>
                        </a:rPr>
                        <a:t>GOALS</a:t>
                      </a:r>
                      <a:endParaRPr lang="en-US" b="1" dirty="0">
                        <a:solidFill>
                          <a:schemeClr val="tx1"/>
                        </a:solidFill>
                      </a:endParaRPr>
                    </a:p>
                  </a:txBody>
                  <a:tcPr/>
                </a:tc>
                <a:extLst>
                  <a:ext uri="{0D108BD9-81ED-4DB2-BD59-A6C34878D82A}">
                    <a16:rowId xmlns:a16="http://schemas.microsoft.com/office/drawing/2014/main" xmlns="" val="10000"/>
                  </a:ext>
                </a:extLst>
              </a:tr>
              <a:tr h="715021">
                <a:tc>
                  <a:txBody>
                    <a:bodyPr/>
                    <a:lstStyle/>
                    <a:p>
                      <a:r>
                        <a:rPr lang="en-US" dirty="0" smtClean="0"/>
                        <a:t>Higher profit</a:t>
                      </a:r>
                      <a:r>
                        <a:rPr lang="en-US" baseline="0" dirty="0" smtClean="0"/>
                        <a:t> margins</a:t>
                      </a:r>
                      <a:endParaRPr lang="en-US" dirty="0"/>
                    </a:p>
                  </a:txBody>
                  <a:tcPr/>
                </a:tc>
                <a:extLst>
                  <a:ext uri="{0D108BD9-81ED-4DB2-BD59-A6C34878D82A}">
                    <a16:rowId xmlns:a16="http://schemas.microsoft.com/office/drawing/2014/main" xmlns="" val="10001"/>
                  </a:ext>
                </a:extLst>
              </a:tr>
              <a:tr h="715021">
                <a:tc>
                  <a:txBody>
                    <a:bodyPr/>
                    <a:lstStyle/>
                    <a:p>
                      <a:r>
                        <a:rPr lang="en-US" dirty="0" smtClean="0"/>
                        <a:t>Revenue growth</a:t>
                      </a:r>
                      <a:endParaRPr lang="en-US" dirty="0"/>
                    </a:p>
                  </a:txBody>
                  <a:tcPr/>
                </a:tc>
                <a:extLst>
                  <a:ext uri="{0D108BD9-81ED-4DB2-BD59-A6C34878D82A}">
                    <a16:rowId xmlns:a16="http://schemas.microsoft.com/office/drawing/2014/main" xmlns="" val="10002"/>
                  </a:ext>
                </a:extLst>
              </a:tr>
              <a:tr h="715021">
                <a:tc>
                  <a:txBody>
                    <a:bodyPr/>
                    <a:lstStyle/>
                    <a:p>
                      <a:r>
                        <a:rPr lang="en-US" dirty="0" smtClean="0"/>
                        <a:t>Reduce</a:t>
                      </a:r>
                      <a:r>
                        <a:rPr lang="en-US" baseline="0" dirty="0" smtClean="0"/>
                        <a:t> cost overruns</a:t>
                      </a:r>
                      <a:endParaRPr lang="en-US" dirty="0"/>
                    </a:p>
                  </a:txBody>
                  <a:tcPr/>
                </a:tc>
                <a:extLst>
                  <a:ext uri="{0D108BD9-81ED-4DB2-BD59-A6C34878D82A}">
                    <a16:rowId xmlns:a16="http://schemas.microsoft.com/office/drawing/2014/main" xmlns="" val="10003"/>
                  </a:ext>
                </a:extLst>
              </a:tr>
            </a:tbl>
          </a:graphicData>
        </a:graphic>
      </p:graphicFrame>
      <p:sp>
        <p:nvSpPr>
          <p:cNvPr id="5" name="Slide Number Placeholder 4"/>
          <p:cNvSpPr>
            <a:spLocks noGrp="1"/>
          </p:cNvSpPr>
          <p:nvPr>
            <p:ph type="sldNum" sz="quarter" idx="12"/>
          </p:nvPr>
        </p:nvSpPr>
        <p:spPr/>
        <p:txBody>
          <a:bodyPr/>
          <a:lstStyle/>
          <a:p>
            <a:fld id="{190ABCDC-1E29-4C4E-86FE-E223016BB60F}" type="slidenum">
              <a:rPr lang="en-US" smtClean="0"/>
              <a:pPr/>
              <a:t>25</a:t>
            </a:fld>
            <a:endParaRPr lang="en-US" dirty="0"/>
          </a:p>
        </p:txBody>
      </p:sp>
    </p:spTree>
    <p:extLst>
      <p:ext uri="{BB962C8B-B14F-4D97-AF65-F5344CB8AC3E}">
        <p14:creationId xmlns:p14="http://schemas.microsoft.com/office/powerpoint/2010/main" val="31916806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 </a:t>
            </a:r>
            <a:endParaRPr lang="en-US" dirty="0"/>
          </a:p>
        </p:txBody>
      </p:sp>
      <p:sp>
        <p:nvSpPr>
          <p:cNvPr id="2" name="Title 1"/>
          <p:cNvSpPr>
            <a:spLocks noGrp="1"/>
          </p:cNvSpPr>
          <p:nvPr>
            <p:ph type="ctrTitle"/>
          </p:nvPr>
        </p:nvSpPr>
        <p:spPr>
          <a:xfrm>
            <a:off x="2054831" y="2514600"/>
            <a:ext cx="9449781" cy="2380065"/>
          </a:xfrm>
        </p:spPr>
        <p:txBody>
          <a:bodyPr>
            <a:normAutofit/>
          </a:bodyPr>
          <a:lstStyle/>
          <a:p>
            <a:r>
              <a:rPr lang="en-US" sz="4000" dirty="0" smtClean="0">
                <a:solidFill>
                  <a:schemeClr val="tx1">
                    <a:lumMod val="75000"/>
                    <a:lumOff val="25000"/>
                  </a:schemeClr>
                </a:solidFill>
              </a:rPr>
              <a:t>Strategy Performance Management Tool</a:t>
            </a:r>
            <a:endParaRPr lang="en-US" sz="4000" dirty="0">
              <a:solidFill>
                <a:schemeClr val="tx1">
                  <a:lumMod val="75000"/>
                  <a:lumOff val="25000"/>
                </a:schemeClr>
              </a:solidFill>
            </a:endParaRPr>
          </a:p>
        </p:txBody>
      </p:sp>
      <p:sp>
        <p:nvSpPr>
          <p:cNvPr id="4" name="Slide Number Placeholder 3"/>
          <p:cNvSpPr>
            <a:spLocks noGrp="1"/>
          </p:cNvSpPr>
          <p:nvPr>
            <p:ph type="sldNum" sz="quarter" idx="12"/>
          </p:nvPr>
        </p:nvSpPr>
        <p:spPr/>
        <p:txBody>
          <a:bodyPr/>
          <a:lstStyle/>
          <a:p>
            <a:fld id="{190ABCDC-1E29-4C4E-86FE-E223016BB60F}" type="slidenum">
              <a:rPr lang="en-US" smtClean="0"/>
              <a:pPr/>
              <a:t>3</a:t>
            </a:fld>
            <a:endParaRPr lang="en-US" dirty="0"/>
          </a:p>
        </p:txBody>
      </p:sp>
    </p:spTree>
    <p:extLst>
      <p:ext uri="{BB962C8B-B14F-4D97-AF65-F5344CB8AC3E}">
        <p14:creationId xmlns:p14="http://schemas.microsoft.com/office/powerpoint/2010/main" val="15193023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0170" y="666748"/>
            <a:ext cx="8455631" cy="833279"/>
          </a:xfrm>
        </p:spPr>
        <p:txBody>
          <a:bodyPr>
            <a:normAutofit/>
          </a:bodyPr>
          <a:lstStyle/>
          <a:p>
            <a:r>
              <a:rPr lang="en-US" dirty="0"/>
              <a:t>Introduction to </a:t>
            </a:r>
            <a:r>
              <a:rPr lang="en-US" dirty="0" smtClean="0"/>
              <a:t>BSC</a:t>
            </a:r>
            <a:endParaRPr lang="en-US" dirty="0"/>
          </a:p>
        </p:txBody>
      </p:sp>
      <p:sp>
        <p:nvSpPr>
          <p:cNvPr id="3" name="Content Placeholder 2"/>
          <p:cNvSpPr>
            <a:spLocks noGrp="1"/>
          </p:cNvSpPr>
          <p:nvPr>
            <p:ph idx="1"/>
          </p:nvPr>
        </p:nvSpPr>
        <p:spPr>
          <a:xfrm>
            <a:off x="1880171" y="1654139"/>
            <a:ext cx="9624441" cy="4257083"/>
          </a:xfrm>
        </p:spPr>
        <p:txBody>
          <a:bodyPr>
            <a:normAutofit/>
          </a:bodyPr>
          <a:lstStyle/>
          <a:p>
            <a:pPr algn="just"/>
            <a:r>
              <a:rPr lang="en-US" sz="2000" dirty="0">
                <a:latin typeface="Garamond" pitchFamily="18" charset="0"/>
              </a:rPr>
              <a:t>The Balance Scorecard is a strategic planning and management system used to align business activities to the vision and strategy of the organization by monitoring performance against strategic goals.</a:t>
            </a:r>
          </a:p>
          <a:p>
            <a:r>
              <a:rPr lang="en-US" sz="2000" dirty="0">
                <a:latin typeface="Garamond" pitchFamily="18" charset="0"/>
              </a:rPr>
              <a:t>The Balance Scorecard BSC is a strategy performance management tool , a semi structured report, supported by design methods and automation tools, that can be used by managers to keep the track of the execution of activities by the staff within their control and to monitor the consequences arising from these actions.</a:t>
            </a:r>
          </a:p>
          <a:p>
            <a:endParaRPr lang="en-US" sz="2400" dirty="0"/>
          </a:p>
          <a:p>
            <a:pPr algn="just"/>
            <a:endParaRPr lang="en-US" sz="2200" dirty="0"/>
          </a:p>
        </p:txBody>
      </p:sp>
      <p:sp>
        <p:nvSpPr>
          <p:cNvPr id="4" name="Slide Number Placeholder 3"/>
          <p:cNvSpPr>
            <a:spLocks noGrp="1"/>
          </p:cNvSpPr>
          <p:nvPr>
            <p:ph type="sldNum" sz="quarter" idx="12"/>
          </p:nvPr>
        </p:nvSpPr>
        <p:spPr/>
        <p:txBody>
          <a:bodyPr/>
          <a:lstStyle/>
          <a:p>
            <a:fld id="{629637A9-119A-49DA-BD12-AAC58B377D80}" type="slidenum">
              <a:rPr lang="en-US" smtClean="0"/>
              <a:t>4</a:t>
            </a:fld>
            <a:endParaRPr lang="en-US" dirty="0"/>
          </a:p>
        </p:txBody>
      </p:sp>
    </p:spTree>
    <p:extLst>
      <p:ext uri="{BB962C8B-B14F-4D97-AF65-F5344CB8AC3E}">
        <p14:creationId xmlns:p14="http://schemas.microsoft.com/office/powerpoint/2010/main" val="15194060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Balance Scorecard Concept</a:t>
            </a:r>
          </a:p>
        </p:txBody>
      </p:sp>
      <p:sp>
        <p:nvSpPr>
          <p:cNvPr id="3" name="Content Placeholder 2"/>
          <p:cNvSpPr>
            <a:spLocks noGrp="1"/>
          </p:cNvSpPr>
          <p:nvPr>
            <p:ph idx="1"/>
          </p:nvPr>
        </p:nvSpPr>
        <p:spPr/>
        <p:txBody>
          <a:bodyPr/>
          <a:lstStyle/>
          <a:p>
            <a:r>
              <a:rPr lang="en-US" dirty="0">
                <a:latin typeface="Garamond" pitchFamily="18" charset="0"/>
              </a:rPr>
              <a:t>Balance scorecard was first published in 1992 by Kaplan and Norton, a book followed in </a:t>
            </a:r>
            <a:r>
              <a:rPr lang="en-US">
                <a:latin typeface="Garamond" pitchFamily="18" charset="0"/>
              </a:rPr>
              <a:t>1996</a:t>
            </a:r>
            <a:r>
              <a:rPr lang="en-US" smtClean="0">
                <a:latin typeface="Garamond" pitchFamily="18" charset="0"/>
              </a:rPr>
              <a:t>.</a:t>
            </a:r>
            <a:endParaRPr lang="en-US" dirty="0">
              <a:latin typeface="Garamond" pitchFamily="18" charset="0"/>
            </a:endParaRPr>
          </a:p>
          <a:p>
            <a:r>
              <a:rPr lang="en-US" dirty="0">
                <a:latin typeface="Garamond" pitchFamily="18" charset="0"/>
              </a:rPr>
              <a:t>The approach is to provide ‘balance’ to the financial perspective.</a:t>
            </a:r>
          </a:p>
          <a:p>
            <a:endParaRPr lang="en-US" dirty="0"/>
          </a:p>
        </p:txBody>
      </p:sp>
      <p:sp>
        <p:nvSpPr>
          <p:cNvPr id="4" name="Slide Number Placeholder 3"/>
          <p:cNvSpPr>
            <a:spLocks noGrp="1"/>
          </p:cNvSpPr>
          <p:nvPr>
            <p:ph type="sldNum" sz="quarter" idx="12"/>
          </p:nvPr>
        </p:nvSpPr>
        <p:spPr/>
        <p:txBody>
          <a:bodyPr/>
          <a:lstStyle/>
          <a:p>
            <a:fld id="{629637A9-119A-49DA-BD12-AAC58B377D80}" type="slidenum">
              <a:rPr lang="en-US" smtClean="0"/>
              <a:t>5</a:t>
            </a:fld>
            <a:endParaRPr lang="en-US" dirty="0"/>
          </a:p>
        </p:txBody>
      </p:sp>
    </p:spTree>
    <p:extLst>
      <p:ext uri="{BB962C8B-B14F-4D97-AF65-F5344CB8AC3E}">
        <p14:creationId xmlns:p14="http://schemas.microsoft.com/office/powerpoint/2010/main" val="11896466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9044893" cy="1280890"/>
          </a:xfrm>
        </p:spPr>
        <p:txBody>
          <a:bodyPr/>
          <a:lstStyle/>
          <a:p>
            <a:r>
              <a:rPr lang="en-US" dirty="0"/>
              <a:t>Basic Concepts of Balanced Scorecard</a:t>
            </a:r>
          </a:p>
        </p:txBody>
      </p:sp>
      <p:sp>
        <p:nvSpPr>
          <p:cNvPr id="3" name="Content Placeholder 2"/>
          <p:cNvSpPr>
            <a:spLocks noGrp="1"/>
          </p:cNvSpPr>
          <p:nvPr>
            <p:ph idx="1"/>
          </p:nvPr>
        </p:nvSpPr>
        <p:spPr/>
        <p:txBody>
          <a:bodyPr>
            <a:normAutofit/>
          </a:bodyPr>
          <a:lstStyle/>
          <a:p>
            <a:r>
              <a:rPr lang="en-US" sz="2000" dirty="0"/>
              <a:t>T</a:t>
            </a:r>
            <a:r>
              <a:rPr lang="en-US" sz="2000" dirty="0" smtClean="0"/>
              <a:t>he </a:t>
            </a:r>
            <a:r>
              <a:rPr lang="en-US" sz="2000" dirty="0"/>
              <a:t>five principles of </a:t>
            </a:r>
            <a:r>
              <a:rPr lang="en-US" sz="2000" dirty="0" smtClean="0"/>
              <a:t>successful strategy-focused </a:t>
            </a:r>
            <a:r>
              <a:rPr lang="en-US" sz="2000" dirty="0"/>
              <a:t>organizations </a:t>
            </a:r>
            <a:r>
              <a:rPr lang="en-US" sz="2000" dirty="0" smtClean="0"/>
              <a:t>are:</a:t>
            </a:r>
          </a:p>
          <a:p>
            <a:pPr lvl="1">
              <a:buFont typeface="+mj-lt"/>
              <a:buAutoNum type="arabicPeriod"/>
            </a:pPr>
            <a:r>
              <a:rPr lang="en-US" sz="1800" b="1" dirty="0"/>
              <a:t>Translate the Strategy to Operational </a:t>
            </a:r>
            <a:r>
              <a:rPr lang="en-US" sz="1800" b="1" dirty="0" smtClean="0"/>
              <a:t>Terms</a:t>
            </a:r>
          </a:p>
          <a:p>
            <a:pPr lvl="1">
              <a:buFont typeface="+mj-lt"/>
              <a:buAutoNum type="arabicPeriod"/>
            </a:pPr>
            <a:r>
              <a:rPr lang="en-US" sz="1800" b="1" dirty="0"/>
              <a:t>Align the Organization to the </a:t>
            </a:r>
            <a:r>
              <a:rPr lang="en-US" sz="1800" b="1" dirty="0" smtClean="0"/>
              <a:t>Strategy</a:t>
            </a:r>
          </a:p>
          <a:p>
            <a:pPr lvl="1">
              <a:buFont typeface="+mj-lt"/>
              <a:buAutoNum type="arabicPeriod"/>
            </a:pPr>
            <a:r>
              <a:rPr lang="en-US" sz="1800" b="1" dirty="0" smtClean="0"/>
              <a:t>Make </a:t>
            </a:r>
            <a:r>
              <a:rPr lang="en-US" sz="1800" b="1" dirty="0"/>
              <a:t>Strategy Everyone’s Everyday </a:t>
            </a:r>
            <a:r>
              <a:rPr lang="en-US" sz="1800" b="1" dirty="0" smtClean="0"/>
              <a:t>Job</a:t>
            </a:r>
          </a:p>
          <a:p>
            <a:pPr lvl="1">
              <a:buFont typeface="+mj-lt"/>
              <a:buAutoNum type="arabicPeriod"/>
            </a:pPr>
            <a:r>
              <a:rPr lang="en-US" sz="1800" b="1" dirty="0"/>
              <a:t>Make Strategy a Continual </a:t>
            </a:r>
            <a:r>
              <a:rPr lang="en-US" sz="1800" b="1" dirty="0" smtClean="0"/>
              <a:t>Process</a:t>
            </a:r>
          </a:p>
          <a:p>
            <a:pPr lvl="1">
              <a:buFont typeface="+mj-lt"/>
              <a:buAutoNum type="arabicPeriod"/>
            </a:pPr>
            <a:r>
              <a:rPr lang="en-US" sz="1800" b="1" dirty="0" smtClean="0"/>
              <a:t>Organize </a:t>
            </a:r>
            <a:r>
              <a:rPr lang="en-US" sz="1800" b="1" dirty="0"/>
              <a:t>Change Through Executive Leadership</a:t>
            </a:r>
            <a:endParaRPr lang="en-US" sz="1800" dirty="0"/>
          </a:p>
        </p:txBody>
      </p:sp>
      <p:sp>
        <p:nvSpPr>
          <p:cNvPr id="4" name="Slide Number Placeholder 3"/>
          <p:cNvSpPr>
            <a:spLocks noGrp="1"/>
          </p:cNvSpPr>
          <p:nvPr>
            <p:ph type="sldNum" sz="quarter" idx="12"/>
          </p:nvPr>
        </p:nvSpPr>
        <p:spPr/>
        <p:txBody>
          <a:bodyPr/>
          <a:lstStyle/>
          <a:p>
            <a:fld id="{629637A9-119A-49DA-BD12-AAC58B377D80}" type="slidenum">
              <a:rPr lang="en-US" smtClean="0"/>
              <a:t>6</a:t>
            </a:fld>
            <a:endParaRPr lang="en-US" dirty="0"/>
          </a:p>
        </p:txBody>
      </p:sp>
    </p:spTree>
    <p:extLst>
      <p:ext uri="{BB962C8B-B14F-4D97-AF65-F5344CB8AC3E}">
        <p14:creationId xmlns:p14="http://schemas.microsoft.com/office/powerpoint/2010/main" val="1485193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638904"/>
            <a:ext cx="8305800" cy="868362"/>
          </a:xfrm>
        </p:spPr>
        <p:txBody>
          <a:bodyPr/>
          <a:lstStyle/>
          <a:p>
            <a:r>
              <a:rPr lang="en-US" dirty="0" smtClean="0"/>
              <a:t>Balanced scorecard (BSC)</a:t>
            </a:r>
            <a:endParaRPr lang="en-US" dirty="0"/>
          </a:p>
        </p:txBody>
      </p:sp>
      <p:sp>
        <p:nvSpPr>
          <p:cNvPr id="3" name="Content Placeholder 2"/>
          <p:cNvSpPr>
            <a:spLocks noGrp="1"/>
          </p:cNvSpPr>
          <p:nvPr>
            <p:ph sz="quarter" idx="1"/>
          </p:nvPr>
        </p:nvSpPr>
        <p:spPr>
          <a:xfrm>
            <a:off x="2057400" y="1589069"/>
            <a:ext cx="9161980" cy="4800600"/>
          </a:xfrm>
        </p:spPr>
        <p:txBody>
          <a:bodyPr>
            <a:noAutofit/>
          </a:bodyPr>
          <a:lstStyle/>
          <a:p>
            <a:r>
              <a:rPr lang="en-US" sz="2200" dirty="0" smtClean="0"/>
              <a:t>The balanced scorecard (BSC) is a strategy </a:t>
            </a:r>
            <a:r>
              <a:rPr lang="en-US" sz="2200" dirty="0" smtClean="0">
                <a:solidFill>
                  <a:srgbClr val="00B050"/>
                </a:solidFill>
              </a:rPr>
              <a:t>performance management </a:t>
            </a:r>
            <a:r>
              <a:rPr lang="en-US" sz="2200" dirty="0" smtClean="0"/>
              <a:t>tool - a structured report.</a:t>
            </a:r>
          </a:p>
          <a:p>
            <a:pPr>
              <a:buNone/>
            </a:pPr>
            <a:endParaRPr lang="en-US" sz="2200" dirty="0" smtClean="0"/>
          </a:p>
          <a:p>
            <a:r>
              <a:rPr lang="en-US" sz="2200" dirty="0" smtClean="0"/>
              <a:t>Used by managers to </a:t>
            </a:r>
            <a:r>
              <a:rPr lang="en-US" sz="2200" u="sng" dirty="0" smtClean="0"/>
              <a:t>keep track </a:t>
            </a:r>
            <a:r>
              <a:rPr lang="en-US" sz="2200" dirty="0" smtClean="0"/>
              <a:t>of the execution of </a:t>
            </a:r>
            <a:r>
              <a:rPr lang="en-US" sz="2200" u="sng" dirty="0" smtClean="0"/>
              <a:t>activities</a:t>
            </a:r>
            <a:r>
              <a:rPr lang="en-US" sz="2200" dirty="0" smtClean="0"/>
              <a:t> by the staff within their control </a:t>
            </a:r>
          </a:p>
          <a:p>
            <a:r>
              <a:rPr lang="en-US" sz="2200" dirty="0" smtClean="0"/>
              <a:t>and to monitor the </a:t>
            </a:r>
            <a:r>
              <a:rPr lang="en-US" sz="2200" u="sng" dirty="0" smtClean="0"/>
              <a:t>consequences</a:t>
            </a:r>
            <a:r>
              <a:rPr lang="en-US" sz="2200" dirty="0" smtClean="0"/>
              <a:t> arising from these actions.</a:t>
            </a:r>
            <a:r>
              <a:rPr lang="en-US" sz="2200" baseline="30000" dirty="0" smtClean="0"/>
              <a:t> </a:t>
            </a:r>
          </a:p>
          <a:p>
            <a:pPr>
              <a:buNone/>
            </a:pPr>
            <a:endParaRPr lang="en-US" sz="2200" baseline="30000" dirty="0" smtClean="0"/>
          </a:p>
          <a:p>
            <a:r>
              <a:rPr lang="en-US" sz="2200" dirty="0" smtClean="0"/>
              <a:t>It is perhaps the best known of several such frameworks </a:t>
            </a:r>
            <a:endParaRPr lang="en-US" sz="2200" dirty="0"/>
          </a:p>
        </p:txBody>
      </p:sp>
      <p:sp>
        <p:nvSpPr>
          <p:cNvPr id="4" name="Slide Number Placeholder 3"/>
          <p:cNvSpPr>
            <a:spLocks noGrp="1"/>
          </p:cNvSpPr>
          <p:nvPr>
            <p:ph type="sldNum" sz="quarter" idx="12"/>
          </p:nvPr>
        </p:nvSpPr>
        <p:spPr/>
        <p:txBody>
          <a:bodyPr/>
          <a:lstStyle/>
          <a:p>
            <a:fld id="{190ABCDC-1E29-4C4E-86FE-E223016BB60F}" type="slidenum">
              <a:rPr lang="en-US" smtClean="0"/>
              <a:pPr/>
              <a:t>7</a:t>
            </a:fld>
            <a:endParaRPr lang="en-US" dirty="0"/>
          </a:p>
        </p:txBody>
      </p:sp>
    </p:spTree>
    <p:extLst>
      <p:ext uri="{BB962C8B-B14F-4D97-AF65-F5344CB8AC3E}">
        <p14:creationId xmlns:p14="http://schemas.microsoft.com/office/powerpoint/2010/main" val="25300629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45425" y="624110"/>
            <a:ext cx="9659187" cy="689301"/>
          </a:xfrm>
        </p:spPr>
        <p:txBody>
          <a:bodyPr/>
          <a:lstStyle/>
          <a:p>
            <a:r>
              <a:rPr lang="en-US" dirty="0"/>
              <a:t>Introduction to BSC</a:t>
            </a:r>
          </a:p>
        </p:txBody>
      </p:sp>
      <p:sp>
        <p:nvSpPr>
          <p:cNvPr id="3" name="Content Placeholder 2"/>
          <p:cNvSpPr>
            <a:spLocks noGrp="1"/>
          </p:cNvSpPr>
          <p:nvPr>
            <p:ph idx="1"/>
          </p:nvPr>
        </p:nvSpPr>
        <p:spPr>
          <a:xfrm>
            <a:off x="2028305" y="1562793"/>
            <a:ext cx="9476307" cy="4804756"/>
          </a:xfrm>
        </p:spPr>
        <p:txBody>
          <a:bodyPr>
            <a:normAutofit/>
          </a:bodyPr>
          <a:lstStyle/>
          <a:p>
            <a:pPr algn="just"/>
            <a:r>
              <a:rPr lang="en-US" sz="2400" dirty="0"/>
              <a:t>The balanced scorecard was first introduced </a:t>
            </a:r>
            <a:endParaRPr lang="en-US" sz="2400" dirty="0" smtClean="0"/>
          </a:p>
          <a:p>
            <a:pPr lvl="1" algn="just"/>
            <a:r>
              <a:rPr lang="en-US" sz="2200" dirty="0" smtClean="0"/>
              <a:t>“</a:t>
            </a:r>
            <a:r>
              <a:rPr lang="en-US" sz="2200" dirty="0">
                <a:solidFill>
                  <a:srgbClr val="00B050"/>
                </a:solidFill>
              </a:rPr>
              <a:t>to overcome the limitations of </a:t>
            </a:r>
            <a:r>
              <a:rPr lang="en-US" sz="2200" dirty="0" smtClean="0">
                <a:solidFill>
                  <a:srgbClr val="00B050"/>
                </a:solidFill>
              </a:rPr>
              <a:t>managing only </a:t>
            </a:r>
            <a:r>
              <a:rPr lang="en-US" sz="2200" dirty="0">
                <a:solidFill>
                  <a:srgbClr val="00B050"/>
                </a:solidFill>
              </a:rPr>
              <a:t>with financial </a:t>
            </a:r>
            <a:r>
              <a:rPr lang="en-US" sz="2200" dirty="0" smtClean="0">
                <a:solidFill>
                  <a:srgbClr val="00B050"/>
                </a:solidFill>
              </a:rPr>
              <a:t>measures</a:t>
            </a:r>
            <a:r>
              <a:rPr lang="en-US" sz="2200" dirty="0" smtClean="0"/>
              <a:t>.” </a:t>
            </a:r>
          </a:p>
          <a:p>
            <a:pPr marL="0" indent="0" algn="just">
              <a:buNone/>
            </a:pPr>
            <a:endParaRPr lang="en-US" sz="2400" dirty="0" smtClean="0"/>
          </a:p>
          <a:p>
            <a:pPr algn="just"/>
            <a:r>
              <a:rPr lang="en-US" sz="2400" dirty="0" smtClean="0"/>
              <a:t>We</a:t>
            </a:r>
            <a:r>
              <a:rPr lang="en-US" sz="2400" dirty="0"/>
              <a:t> </a:t>
            </a:r>
            <a:r>
              <a:rPr lang="en-US" sz="2400" dirty="0" smtClean="0"/>
              <a:t>will </a:t>
            </a:r>
            <a:r>
              <a:rPr lang="en-US" sz="2400" dirty="0"/>
              <a:t>now look at the </a:t>
            </a:r>
            <a:r>
              <a:rPr lang="en-US" sz="2400" dirty="0">
                <a:solidFill>
                  <a:srgbClr val="7030A0"/>
                </a:solidFill>
              </a:rPr>
              <a:t>structure and content </a:t>
            </a:r>
            <a:r>
              <a:rPr lang="en-US" sz="2400" dirty="0"/>
              <a:t>of strategy maps and see how they </a:t>
            </a:r>
            <a:r>
              <a:rPr lang="en-US" sz="2400" dirty="0" smtClean="0"/>
              <a:t>make strategies </a:t>
            </a:r>
            <a:r>
              <a:rPr lang="en-US" sz="2400" dirty="0"/>
              <a:t>for </a:t>
            </a:r>
            <a:r>
              <a:rPr lang="en-US" sz="2400" dirty="0">
                <a:solidFill>
                  <a:srgbClr val="00B050"/>
                </a:solidFill>
              </a:rPr>
              <a:t>value creation </a:t>
            </a:r>
            <a:r>
              <a:rPr lang="en-US" sz="2400" dirty="0"/>
              <a:t>more </a:t>
            </a:r>
            <a:r>
              <a:rPr lang="en-US" sz="2400" dirty="0" smtClean="0"/>
              <a:t>clear </a:t>
            </a:r>
            <a:r>
              <a:rPr lang="en-US" sz="2400" dirty="0"/>
              <a:t>from four different </a:t>
            </a:r>
            <a:r>
              <a:rPr lang="en-US" sz="2400" dirty="0" smtClean="0"/>
              <a:t>perspectives.</a:t>
            </a:r>
            <a:endParaRPr lang="en-US" sz="2400" dirty="0"/>
          </a:p>
        </p:txBody>
      </p:sp>
      <p:sp>
        <p:nvSpPr>
          <p:cNvPr id="4" name="Slide Number Placeholder 3"/>
          <p:cNvSpPr>
            <a:spLocks noGrp="1"/>
          </p:cNvSpPr>
          <p:nvPr>
            <p:ph type="sldNum" sz="quarter" idx="12"/>
          </p:nvPr>
        </p:nvSpPr>
        <p:spPr/>
        <p:txBody>
          <a:bodyPr/>
          <a:lstStyle/>
          <a:p>
            <a:fld id="{629637A9-119A-49DA-BD12-AAC58B377D80}" type="slidenum">
              <a:rPr lang="en-US" smtClean="0"/>
              <a:t>8</a:t>
            </a:fld>
            <a:endParaRPr lang="en-US" dirty="0"/>
          </a:p>
        </p:txBody>
      </p:sp>
    </p:spTree>
    <p:extLst>
      <p:ext uri="{BB962C8B-B14F-4D97-AF65-F5344CB8AC3E}">
        <p14:creationId xmlns:p14="http://schemas.microsoft.com/office/powerpoint/2010/main" val="31380411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89252" y="581407"/>
            <a:ext cx="8001000" cy="1143000"/>
          </a:xfrm>
        </p:spPr>
        <p:txBody>
          <a:bodyPr/>
          <a:lstStyle/>
          <a:p>
            <a:r>
              <a:rPr lang="en-US" dirty="0" smtClean="0"/>
              <a:t>The four perspectives </a:t>
            </a:r>
            <a:endParaRPr lang="en-US" dirty="0"/>
          </a:p>
        </p:txBody>
      </p:sp>
      <p:pic>
        <p:nvPicPr>
          <p:cNvPr id="1026" name="Picture 2" descr="C:\Users\cadbury\Desktop\bsc_4perspectives.jpg"/>
          <p:cNvPicPr>
            <a:picLocks noGrp="1" noChangeAspect="1" noChangeArrowheads="1"/>
          </p:cNvPicPr>
          <p:nvPr>
            <p:ph sz="quarter" idx="1"/>
          </p:nvPr>
        </p:nvPicPr>
        <p:blipFill>
          <a:blip r:embed="rId2"/>
          <a:srcRect/>
          <a:stretch>
            <a:fillRect/>
          </a:stretch>
        </p:blipFill>
        <p:spPr bwMode="auto">
          <a:xfrm>
            <a:off x="2667000" y="1524000"/>
            <a:ext cx="6858000" cy="4800600"/>
          </a:xfrm>
          <a:prstGeom prst="rect">
            <a:avLst/>
          </a:prstGeom>
          <a:noFill/>
        </p:spPr>
      </p:pic>
      <p:sp>
        <p:nvSpPr>
          <p:cNvPr id="4" name="Slide Number Placeholder 3"/>
          <p:cNvSpPr>
            <a:spLocks noGrp="1"/>
          </p:cNvSpPr>
          <p:nvPr>
            <p:ph type="sldNum" sz="quarter" idx="12"/>
          </p:nvPr>
        </p:nvSpPr>
        <p:spPr/>
        <p:txBody>
          <a:bodyPr/>
          <a:lstStyle/>
          <a:p>
            <a:fld id="{190ABCDC-1E29-4C4E-86FE-E223016BB60F}" type="slidenum">
              <a:rPr lang="en-US" smtClean="0"/>
              <a:pPr/>
              <a:t>9</a:t>
            </a:fld>
            <a:endParaRPr lang="en-US" dirty="0"/>
          </a:p>
        </p:txBody>
      </p:sp>
      <p:sp>
        <p:nvSpPr>
          <p:cNvPr id="3" name="Rectangle 2"/>
          <p:cNvSpPr/>
          <p:nvPr/>
        </p:nvSpPr>
        <p:spPr>
          <a:xfrm>
            <a:off x="5576629" y="6324600"/>
            <a:ext cx="1120820" cy="369332"/>
          </a:xfrm>
          <a:prstGeom prst="rect">
            <a:avLst/>
          </a:prstGeom>
        </p:spPr>
        <p:txBody>
          <a:bodyPr wrap="none">
            <a:spAutoFit/>
          </a:bodyPr>
          <a:lstStyle/>
          <a:p>
            <a:r>
              <a:rPr lang="en-US" dirty="0" smtClean="0"/>
              <a:t>Figure 1</a:t>
            </a:r>
            <a:endParaRPr lang="en-US" dirty="0"/>
          </a:p>
        </p:txBody>
      </p:sp>
    </p:spTree>
    <p:extLst>
      <p:ext uri="{BB962C8B-B14F-4D97-AF65-F5344CB8AC3E}">
        <p14:creationId xmlns:p14="http://schemas.microsoft.com/office/powerpoint/2010/main" val="1299986580"/>
      </p:ext>
    </p:extLst>
  </p:cSld>
  <p:clrMapOvr>
    <a:masterClrMapping/>
  </p:clrMapOvr>
</p:sld>
</file>

<file path=ppt/theme/theme1.xml><?xml version="1.0" encoding="utf-8"?>
<a:theme xmlns:a="http://schemas.openxmlformats.org/drawingml/2006/main" name="Wisp">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ustom 1">
      <a:majorFont>
        <a:latin typeface="Book Antiqua"/>
        <a:ea typeface=""/>
        <a:cs typeface=""/>
      </a:majorFont>
      <a:minorFont>
        <a:latin typeface="Bookman Old Style"/>
        <a:ea typeface=""/>
        <a:cs typeface=""/>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1881</TotalTime>
  <Words>908</Words>
  <Application>Microsoft Office PowerPoint</Application>
  <PresentationFormat>Custom</PresentationFormat>
  <Paragraphs>173</Paragraphs>
  <Slides>25</Slides>
  <Notes>4</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Wisp</vt:lpstr>
      <vt:lpstr>Balanced Scorecard and Strategy Maps</vt:lpstr>
      <vt:lpstr>Contents</vt:lpstr>
      <vt:lpstr>Strategy Performance Management Tool</vt:lpstr>
      <vt:lpstr>Introduction to BSC</vt:lpstr>
      <vt:lpstr>Balance Scorecard Concept</vt:lpstr>
      <vt:lpstr>Basic Concepts of Balanced Scorecard</vt:lpstr>
      <vt:lpstr>Balanced scorecard (BSC)</vt:lpstr>
      <vt:lpstr>Introduction to BSC</vt:lpstr>
      <vt:lpstr>The four perspectives </vt:lpstr>
      <vt:lpstr>The four perspectives </vt:lpstr>
      <vt:lpstr>The four perspectives </vt:lpstr>
      <vt:lpstr>4 Business Perspectives Questions </vt:lpstr>
      <vt:lpstr>Strategy maps show the dependent components of a strategic plan:</vt:lpstr>
      <vt:lpstr>Strategy Maps for Public sector and private sector</vt:lpstr>
      <vt:lpstr>Characteristics of Balanced scorecard </vt:lpstr>
      <vt:lpstr>Characteristics of Balanced scorecard (2) </vt:lpstr>
      <vt:lpstr>BSC Strategic Objectives </vt:lpstr>
      <vt:lpstr>Steps to Develop Balanced Scorecards and Strategy Maps</vt:lpstr>
      <vt:lpstr>Strategy Map</vt:lpstr>
      <vt:lpstr>Strategy Map (2)</vt:lpstr>
      <vt:lpstr>Example of BSC</vt:lpstr>
      <vt:lpstr>Learning &amp; Growth for Employees</vt:lpstr>
      <vt:lpstr>Internal Business Processes</vt:lpstr>
      <vt:lpstr>Customer Satisfaction</vt:lpstr>
      <vt:lpstr>Financial Performance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Balanced Scorecard and Strategy Maps</dc:title>
  <dc:creator>Sumair Khokhar</dc:creator>
  <cp:lastModifiedBy>dell</cp:lastModifiedBy>
  <cp:revision>100</cp:revision>
  <dcterms:created xsi:type="dcterms:W3CDTF">2015-03-28T19:57:01Z</dcterms:created>
  <dcterms:modified xsi:type="dcterms:W3CDTF">2020-02-06T10:53:37Z</dcterms:modified>
</cp:coreProperties>
</file>