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1"/>
  </p:sldMasterIdLst>
  <p:notesMasterIdLst>
    <p:notesMasterId r:id="rId39"/>
  </p:notesMasterIdLst>
  <p:sldIdLst>
    <p:sldId id="341" r:id="rId2"/>
    <p:sldId id="267" r:id="rId3"/>
    <p:sldId id="268" r:id="rId4"/>
    <p:sldId id="271" r:id="rId5"/>
    <p:sldId id="340" r:id="rId6"/>
    <p:sldId id="269" r:id="rId7"/>
    <p:sldId id="339" r:id="rId8"/>
    <p:sldId id="270" r:id="rId9"/>
    <p:sldId id="336" r:id="rId10"/>
    <p:sldId id="337" r:id="rId11"/>
    <p:sldId id="338" r:id="rId12"/>
    <p:sldId id="273" r:id="rId13"/>
    <p:sldId id="307" r:id="rId14"/>
    <p:sldId id="308" r:id="rId15"/>
    <p:sldId id="309" r:id="rId16"/>
    <p:sldId id="311" r:id="rId17"/>
    <p:sldId id="312" r:id="rId18"/>
    <p:sldId id="313" r:id="rId19"/>
    <p:sldId id="314" r:id="rId20"/>
    <p:sldId id="316" r:id="rId21"/>
    <p:sldId id="317" r:id="rId22"/>
    <p:sldId id="318" r:id="rId23"/>
    <p:sldId id="319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1" r:id="rId34"/>
    <p:sldId id="333" r:id="rId35"/>
    <p:sldId id="334" r:id="rId36"/>
    <p:sldId id="335" r:id="rId37"/>
    <p:sldId id="33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-96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05EC64-7192-4DCB-93C4-B9A9FD550440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EB85C-9EE0-4207-833A-4BCB6EF67E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4332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F33ED6-AB40-476A-B43A-1106C4FE23C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PP04010.jpg</a:t>
            </a:r>
          </a:p>
        </p:txBody>
      </p:sp>
    </p:spTree>
    <p:extLst>
      <p:ext uri="{BB962C8B-B14F-4D97-AF65-F5344CB8AC3E}">
        <p14:creationId xmlns="" xmlns:p14="http://schemas.microsoft.com/office/powerpoint/2010/main" val="185015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BEE0F-8833-42DE-AD37-FE4F8B18497F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394530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B3332-46AE-494C-AB9F-0BC2222D063A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="" xmlns:p14="http://schemas.microsoft.com/office/powerpoint/2010/main" val="409250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A9BCAA-BE58-4DE3-8280-EDAAF37E6B36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PP04010.jpg</a:t>
            </a:r>
          </a:p>
        </p:txBody>
      </p:sp>
    </p:spTree>
    <p:extLst>
      <p:ext uri="{BB962C8B-B14F-4D97-AF65-F5344CB8AC3E}">
        <p14:creationId xmlns="" xmlns:p14="http://schemas.microsoft.com/office/powerpoint/2010/main" val="1591327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7C6E1B-976E-4248-81B8-5857D6CC7B9D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PP04020.jpg</a:t>
            </a:r>
          </a:p>
        </p:txBody>
      </p:sp>
    </p:spTree>
    <p:extLst>
      <p:ext uri="{BB962C8B-B14F-4D97-AF65-F5344CB8AC3E}">
        <p14:creationId xmlns="" xmlns:p14="http://schemas.microsoft.com/office/powerpoint/2010/main" val="454947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4F100-F8E3-4AAB-8FE9-0651E3802C70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PP04010.jpg</a:t>
            </a:r>
          </a:p>
        </p:txBody>
      </p:sp>
    </p:spTree>
    <p:extLst>
      <p:ext uri="{BB962C8B-B14F-4D97-AF65-F5344CB8AC3E}">
        <p14:creationId xmlns="" xmlns:p14="http://schemas.microsoft.com/office/powerpoint/2010/main" val="300450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2AF8F4-2203-4272-88FE-41C8F117B801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PP04030.jpg</a:t>
            </a:r>
          </a:p>
        </p:txBody>
      </p:sp>
    </p:spTree>
    <p:extLst>
      <p:ext uri="{BB962C8B-B14F-4D97-AF65-F5344CB8AC3E}">
        <p14:creationId xmlns="" xmlns:p14="http://schemas.microsoft.com/office/powerpoint/2010/main" val="2673949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602DC3-BE62-4DDF-A1AC-581142A63EF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PP04040.jpg</a:t>
            </a:r>
          </a:p>
        </p:txBody>
      </p:sp>
    </p:spTree>
    <p:extLst>
      <p:ext uri="{BB962C8B-B14F-4D97-AF65-F5344CB8AC3E}">
        <p14:creationId xmlns="" xmlns:p14="http://schemas.microsoft.com/office/powerpoint/2010/main" val="3354002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E345D3-391B-43E8-B630-DE7543E1397B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PP04060.jpg</a:t>
            </a:r>
          </a:p>
        </p:txBody>
      </p:sp>
    </p:spTree>
    <p:extLst>
      <p:ext uri="{BB962C8B-B14F-4D97-AF65-F5344CB8AC3E}">
        <p14:creationId xmlns="" xmlns:p14="http://schemas.microsoft.com/office/powerpoint/2010/main" val="1402568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116C0-0B21-4313-B148-8541B655250A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PP04070.jpg</a:t>
            </a:r>
          </a:p>
        </p:txBody>
      </p:sp>
    </p:spTree>
    <p:extLst>
      <p:ext uri="{BB962C8B-B14F-4D97-AF65-F5344CB8AC3E}">
        <p14:creationId xmlns="" xmlns:p14="http://schemas.microsoft.com/office/powerpoint/2010/main" val="1257606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1EBA24-5F75-4AEA-BA30-D9EAC07B983E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PP04080.jpg</a:t>
            </a:r>
          </a:p>
        </p:txBody>
      </p:sp>
    </p:spTree>
    <p:extLst>
      <p:ext uri="{BB962C8B-B14F-4D97-AF65-F5344CB8AC3E}">
        <p14:creationId xmlns="" xmlns:p14="http://schemas.microsoft.com/office/powerpoint/2010/main" val="206319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8717634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5433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551315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5387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775630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0441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4971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618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8881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1389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959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9455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51886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42524005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46441704"/>
      </p:ext>
    </p:extLst>
  </p:cSld>
  <p:clrMapOvr>
    <a:masterClrMapping/>
  </p:clrMapOvr>
  <p:extLst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696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9747B-3ADE-4415-A86F-DCC6FFF52C2C}" type="datetimeFigureOut">
              <a:rPr lang="en-US" smtClean="0"/>
              <a:pPr/>
              <a:t>5/8/2020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A244FF7-C39F-4269-8393-0F769C193E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438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Plant Water Continuum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57539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30252"/>
          </a:xfrm>
        </p:spPr>
        <p:txBody>
          <a:bodyPr>
            <a:normAutofit fontScale="90000"/>
          </a:bodyPr>
          <a:lstStyle/>
          <a:p>
            <a:r>
              <a:rPr lang="en-US" sz="3100" b="1" dirty="0">
                <a:solidFill>
                  <a:srgbClr val="000000"/>
                </a:solidFill>
              </a:rPr>
              <a:t>Ascent of Sap: How does water move to the tree top? </a:t>
            </a:r>
            <a:r>
              <a:rPr lang="en-US" b="1" dirty="0">
                <a:solidFill>
                  <a:srgbClr val="000000"/>
                </a:solidFill>
              </a:rPr>
              <a:t/>
            </a:r>
            <a:br>
              <a:rPr lang="en-US" b="1" dirty="0">
                <a:solidFill>
                  <a:srgbClr val="000000"/>
                </a:solidFill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9184" y="1620552"/>
            <a:ext cx="1733142" cy="440574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78796" y="6265599"/>
            <a:ext cx="360217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Koch et al. (2004) Nature 428: 851 </a:t>
            </a:r>
            <a:endParaRPr lang="en-US" sz="1400" dirty="0"/>
          </a:p>
        </p:txBody>
      </p:sp>
      <p:sp>
        <p:nvSpPr>
          <p:cNvPr id="6" name="Rectangle 5"/>
          <p:cNvSpPr/>
          <p:nvPr/>
        </p:nvSpPr>
        <p:spPr>
          <a:xfrm>
            <a:off x="2501734" y="1947553"/>
            <a:ext cx="6377062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By </a:t>
            </a:r>
            <a:r>
              <a:rPr lang="en-US" sz="2000" b="1" dirty="0" smtClean="0">
                <a:solidFill>
                  <a:srgbClr val="000000"/>
                </a:solidFill>
                <a:latin typeface="+mj-lt"/>
              </a:rPr>
              <a:t>suction</a:t>
            </a: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 </a:t>
            </a:r>
            <a:endParaRPr lang="en-US" sz="200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Water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in the xylem is under tension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Water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evaporating from the leaves (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transpiration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) creates this </a:t>
            </a:r>
            <a:r>
              <a:rPr lang="en-US" b="1" dirty="0">
                <a:solidFill>
                  <a:srgbClr val="000000"/>
                </a:solidFill>
                <a:latin typeface="+mj-lt"/>
              </a:rPr>
              <a:t>tension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(i.e., suction)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+mj-lt"/>
              </a:rPr>
              <a:t>Cohesion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among water molecules provides a continuous water column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00"/>
                </a:solidFill>
                <a:latin typeface="+mj-lt"/>
              </a:rPr>
              <a:t>Dixon </a:t>
            </a:r>
            <a:r>
              <a:rPr lang="en-US" sz="2000" dirty="0">
                <a:solidFill>
                  <a:srgbClr val="000000"/>
                </a:solidFill>
                <a:latin typeface="+mj-lt"/>
              </a:rPr>
              <a:t>and Joly (1894)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+mj-lt"/>
              </a:rPr>
              <a:t>Cohesion-Tension 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theory </a:t>
            </a:r>
          </a:p>
        </p:txBody>
      </p:sp>
    </p:spTree>
    <p:extLst>
      <p:ext uri="{BB962C8B-B14F-4D97-AF65-F5344CB8AC3E}">
        <p14:creationId xmlns="" xmlns:p14="http://schemas.microsoft.com/office/powerpoint/2010/main" val="80560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lum contrast="20000"/>
          </a:blip>
          <a:stretch>
            <a:fillRect/>
          </a:stretch>
        </p:blipFill>
        <p:spPr>
          <a:xfrm>
            <a:off x="2137557" y="920416"/>
            <a:ext cx="5136841" cy="59375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29766" y="920416"/>
            <a:ext cx="25542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Constantia" panose="02030602050306030303" pitchFamily="18" charset="0"/>
              </a:rPr>
              <a:t>Soil-Plant-Atmosphere Continuum (SPAC) </a:t>
            </a:r>
            <a:endParaRPr lang="en-US" sz="2400" b="1" dirty="0"/>
          </a:p>
        </p:txBody>
      </p:sp>
    </p:spTree>
    <p:extLst>
      <p:ext uri="{BB962C8B-B14F-4D97-AF65-F5344CB8AC3E}">
        <p14:creationId xmlns="" xmlns:p14="http://schemas.microsoft.com/office/powerpoint/2010/main" val="22978531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84288c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5507" y="2133600"/>
            <a:ext cx="4722812" cy="3778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605543" y="5971227"/>
            <a:ext cx="57522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 dirty="0">
                <a:solidFill>
                  <a:srgbClr val="3A3A3A"/>
                </a:solidFill>
                <a:latin typeface="Arial" panose="020B0604020202020204" pitchFamily="34" charset="0"/>
              </a:rPr>
              <a:t>Conductive Vessel Element in Mountain Mahogany Wood (SEM x750). </a:t>
            </a:r>
            <a:r>
              <a:rPr lang="en-US" altLang="en-US" sz="1200" dirty="0">
                <a:solidFill>
                  <a:srgbClr val="3A3A3A"/>
                </a:solidFill>
                <a:latin typeface="Arial" panose="020B0604020202020204" pitchFamily="34" charset="0"/>
              </a:rPr>
              <a:t>This image is copyright Dennis Kunkel at </a:t>
            </a:r>
            <a:r>
              <a:rPr lang="en-US" altLang="en-US" sz="1200" dirty="0" smtClean="0">
                <a:latin typeface="Arial" panose="020B0604020202020204" pitchFamily="34" charset="0"/>
              </a:rPr>
              <a:t>www.DennisKunkel.com</a:t>
            </a:r>
            <a:endParaRPr lang="en-US" altLang="en-US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541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838200"/>
            <a:ext cx="8610600" cy="457200"/>
          </a:xfrm>
        </p:spPr>
        <p:txBody>
          <a:bodyPr>
            <a:normAutofit fontScale="90000"/>
          </a:bodyPr>
          <a:lstStyle/>
          <a:p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Water movement in the soil-plant-atmosphere </a:t>
            </a:r>
            <a:r>
              <a:rPr lang="en-US" alt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continuum</a:t>
            </a:r>
            <a:r>
              <a:rPr lang="en-US" alt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/>
            </a:r>
            <a:br>
              <a:rPr lang="en-US" alt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endParaRPr lang="en-US" altLang="en-US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3555" name="Group 3"/>
          <p:cNvGrpSpPr>
            <a:grpSpLocks/>
          </p:cNvGrpSpPr>
          <p:nvPr/>
        </p:nvGrpSpPr>
        <p:grpSpPr bwMode="auto">
          <a:xfrm>
            <a:off x="2109789" y="1295400"/>
            <a:ext cx="3665538" cy="5402261"/>
            <a:chOff x="361" y="314"/>
            <a:chExt cx="2372" cy="3885"/>
          </a:xfrm>
        </p:grpSpPr>
        <p:pic>
          <p:nvPicPr>
            <p:cNvPr id="23556" name="Picture 4" descr="PP04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314"/>
              <a:ext cx="2372" cy="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57" name="Freeform 5"/>
            <p:cNvSpPr>
              <a:spLocks/>
            </p:cNvSpPr>
            <p:nvPr/>
          </p:nvSpPr>
          <p:spPr bwMode="auto">
            <a:xfrm>
              <a:off x="909" y="664"/>
              <a:ext cx="987" cy="3318"/>
            </a:xfrm>
            <a:custGeom>
              <a:avLst/>
              <a:gdLst>
                <a:gd name="T0" fmla="*/ 0 w 987"/>
                <a:gd name="T1" fmla="*/ 3318 h 3318"/>
                <a:gd name="T2" fmla="*/ 72 w 987"/>
                <a:gd name="T3" fmla="*/ 3236 h 3318"/>
                <a:gd name="T4" fmla="*/ 181 w 987"/>
                <a:gd name="T5" fmla="*/ 3108 h 3318"/>
                <a:gd name="T6" fmla="*/ 209 w 987"/>
                <a:gd name="T7" fmla="*/ 3036 h 3318"/>
                <a:gd name="T8" fmla="*/ 245 w 987"/>
                <a:gd name="T9" fmla="*/ 2999 h 3318"/>
                <a:gd name="T10" fmla="*/ 309 w 987"/>
                <a:gd name="T11" fmla="*/ 2918 h 3318"/>
                <a:gd name="T12" fmla="*/ 445 w 987"/>
                <a:gd name="T13" fmla="*/ 2772 h 3318"/>
                <a:gd name="T14" fmla="*/ 472 w 987"/>
                <a:gd name="T15" fmla="*/ 2345 h 3318"/>
                <a:gd name="T16" fmla="*/ 491 w 987"/>
                <a:gd name="T17" fmla="*/ 2209 h 3318"/>
                <a:gd name="T18" fmla="*/ 491 w 987"/>
                <a:gd name="T19" fmla="*/ 1445 h 3318"/>
                <a:gd name="T20" fmla="*/ 509 w 987"/>
                <a:gd name="T21" fmla="*/ 981 h 3318"/>
                <a:gd name="T22" fmla="*/ 491 w 987"/>
                <a:gd name="T23" fmla="*/ 763 h 3318"/>
                <a:gd name="T24" fmla="*/ 463 w 987"/>
                <a:gd name="T25" fmla="*/ 282 h 3318"/>
                <a:gd name="T26" fmla="*/ 572 w 987"/>
                <a:gd name="T27" fmla="*/ 172 h 3318"/>
                <a:gd name="T28" fmla="*/ 872 w 987"/>
                <a:gd name="T29" fmla="*/ 0 h 3318"/>
                <a:gd name="T30" fmla="*/ 987 w 987"/>
                <a:gd name="T31" fmla="*/ 34 h 3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7" h="3318">
                  <a:moveTo>
                    <a:pt x="0" y="3318"/>
                  </a:moveTo>
                  <a:cubicBezTo>
                    <a:pt x="24" y="3267"/>
                    <a:pt x="42" y="3276"/>
                    <a:pt x="72" y="3236"/>
                  </a:cubicBezTo>
                  <a:cubicBezTo>
                    <a:pt x="108" y="3185"/>
                    <a:pt x="116" y="3131"/>
                    <a:pt x="181" y="3108"/>
                  </a:cubicBezTo>
                  <a:cubicBezTo>
                    <a:pt x="231" y="3059"/>
                    <a:pt x="159" y="3135"/>
                    <a:pt x="209" y="3036"/>
                  </a:cubicBezTo>
                  <a:cubicBezTo>
                    <a:pt x="216" y="3020"/>
                    <a:pt x="233" y="3012"/>
                    <a:pt x="245" y="2999"/>
                  </a:cubicBezTo>
                  <a:cubicBezTo>
                    <a:pt x="276" y="2961"/>
                    <a:pt x="257" y="2934"/>
                    <a:pt x="309" y="2918"/>
                  </a:cubicBezTo>
                  <a:cubicBezTo>
                    <a:pt x="330" y="2852"/>
                    <a:pt x="384" y="2802"/>
                    <a:pt x="445" y="2772"/>
                  </a:cubicBezTo>
                  <a:cubicBezTo>
                    <a:pt x="454" y="2629"/>
                    <a:pt x="460" y="2487"/>
                    <a:pt x="472" y="2345"/>
                  </a:cubicBezTo>
                  <a:cubicBezTo>
                    <a:pt x="475" y="2299"/>
                    <a:pt x="491" y="2209"/>
                    <a:pt x="491" y="2209"/>
                  </a:cubicBezTo>
                  <a:cubicBezTo>
                    <a:pt x="472" y="1813"/>
                    <a:pt x="479" y="2051"/>
                    <a:pt x="491" y="1445"/>
                  </a:cubicBezTo>
                  <a:cubicBezTo>
                    <a:pt x="499" y="1008"/>
                    <a:pt x="466" y="1156"/>
                    <a:pt x="509" y="981"/>
                  </a:cubicBezTo>
                  <a:cubicBezTo>
                    <a:pt x="504" y="908"/>
                    <a:pt x="494" y="835"/>
                    <a:pt x="491" y="763"/>
                  </a:cubicBezTo>
                  <a:cubicBezTo>
                    <a:pt x="487" y="686"/>
                    <a:pt x="503" y="402"/>
                    <a:pt x="463" y="282"/>
                  </a:cubicBezTo>
                  <a:cubicBezTo>
                    <a:pt x="499" y="243"/>
                    <a:pt x="528" y="202"/>
                    <a:pt x="572" y="172"/>
                  </a:cubicBezTo>
                  <a:cubicBezTo>
                    <a:pt x="614" y="45"/>
                    <a:pt x="751" y="0"/>
                    <a:pt x="872" y="0"/>
                  </a:cubicBezTo>
                  <a:lnTo>
                    <a:pt x="987" y="34"/>
                  </a:ln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8" name="Freeform 6"/>
            <p:cNvSpPr>
              <a:spLocks/>
            </p:cNvSpPr>
            <p:nvPr/>
          </p:nvSpPr>
          <p:spPr bwMode="auto">
            <a:xfrm>
              <a:off x="1390" y="1555"/>
              <a:ext cx="991" cy="918"/>
            </a:xfrm>
            <a:custGeom>
              <a:avLst/>
              <a:gdLst>
                <a:gd name="T0" fmla="*/ 0 w 991"/>
                <a:gd name="T1" fmla="*/ 918 h 918"/>
                <a:gd name="T2" fmla="*/ 19 w 991"/>
                <a:gd name="T3" fmla="*/ 781 h 918"/>
                <a:gd name="T4" fmla="*/ 37 w 991"/>
                <a:gd name="T5" fmla="*/ 727 h 918"/>
                <a:gd name="T6" fmla="*/ 155 w 991"/>
                <a:gd name="T7" fmla="*/ 490 h 918"/>
                <a:gd name="T8" fmla="*/ 200 w 991"/>
                <a:gd name="T9" fmla="*/ 381 h 918"/>
                <a:gd name="T10" fmla="*/ 482 w 991"/>
                <a:gd name="T11" fmla="*/ 90 h 918"/>
                <a:gd name="T12" fmla="*/ 782 w 991"/>
                <a:gd name="T13" fmla="*/ 54 h 918"/>
                <a:gd name="T14" fmla="*/ 891 w 991"/>
                <a:gd name="T15" fmla="*/ 45 h 918"/>
                <a:gd name="T16" fmla="*/ 991 w 991"/>
                <a:gd name="T17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" h="918">
                  <a:moveTo>
                    <a:pt x="0" y="918"/>
                  </a:moveTo>
                  <a:cubicBezTo>
                    <a:pt x="6" y="855"/>
                    <a:pt x="3" y="831"/>
                    <a:pt x="19" y="781"/>
                  </a:cubicBezTo>
                  <a:cubicBezTo>
                    <a:pt x="24" y="762"/>
                    <a:pt x="37" y="727"/>
                    <a:pt x="37" y="727"/>
                  </a:cubicBezTo>
                  <a:cubicBezTo>
                    <a:pt x="46" y="569"/>
                    <a:pt x="13" y="537"/>
                    <a:pt x="155" y="490"/>
                  </a:cubicBezTo>
                  <a:cubicBezTo>
                    <a:pt x="177" y="456"/>
                    <a:pt x="177" y="411"/>
                    <a:pt x="200" y="381"/>
                  </a:cubicBezTo>
                  <a:cubicBezTo>
                    <a:pt x="276" y="275"/>
                    <a:pt x="350" y="135"/>
                    <a:pt x="482" y="90"/>
                  </a:cubicBezTo>
                  <a:cubicBezTo>
                    <a:pt x="576" y="57"/>
                    <a:pt x="686" y="61"/>
                    <a:pt x="782" y="54"/>
                  </a:cubicBezTo>
                  <a:cubicBezTo>
                    <a:pt x="818" y="51"/>
                    <a:pt x="891" y="45"/>
                    <a:pt x="891" y="45"/>
                  </a:cubicBezTo>
                  <a:cubicBezTo>
                    <a:pt x="925" y="33"/>
                    <a:pt x="958" y="16"/>
                    <a:pt x="991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59" name="Freeform 7"/>
            <p:cNvSpPr>
              <a:spLocks/>
            </p:cNvSpPr>
            <p:nvPr/>
          </p:nvSpPr>
          <p:spPr bwMode="auto">
            <a:xfrm>
              <a:off x="763" y="1527"/>
              <a:ext cx="655" cy="746"/>
            </a:xfrm>
            <a:custGeom>
              <a:avLst/>
              <a:gdLst>
                <a:gd name="T0" fmla="*/ 655 w 655"/>
                <a:gd name="T1" fmla="*/ 746 h 746"/>
                <a:gd name="T2" fmla="*/ 627 w 655"/>
                <a:gd name="T3" fmla="*/ 446 h 746"/>
                <a:gd name="T4" fmla="*/ 618 w 655"/>
                <a:gd name="T5" fmla="*/ 291 h 746"/>
                <a:gd name="T6" fmla="*/ 564 w 655"/>
                <a:gd name="T7" fmla="*/ 246 h 746"/>
                <a:gd name="T8" fmla="*/ 264 w 655"/>
                <a:gd name="T9" fmla="*/ 137 h 746"/>
                <a:gd name="T10" fmla="*/ 237 w 655"/>
                <a:gd name="T11" fmla="*/ 118 h 746"/>
                <a:gd name="T12" fmla="*/ 200 w 655"/>
                <a:gd name="T13" fmla="*/ 109 h 746"/>
                <a:gd name="T14" fmla="*/ 182 w 655"/>
                <a:gd name="T15" fmla="*/ 82 h 746"/>
                <a:gd name="T16" fmla="*/ 100 w 655"/>
                <a:gd name="T17" fmla="*/ 55 h 746"/>
                <a:gd name="T18" fmla="*/ 0 w 655"/>
                <a:gd name="T1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5" h="746">
                  <a:moveTo>
                    <a:pt x="655" y="746"/>
                  </a:moveTo>
                  <a:cubicBezTo>
                    <a:pt x="647" y="567"/>
                    <a:pt x="653" y="565"/>
                    <a:pt x="627" y="446"/>
                  </a:cubicBezTo>
                  <a:cubicBezTo>
                    <a:pt x="624" y="394"/>
                    <a:pt x="628" y="341"/>
                    <a:pt x="618" y="291"/>
                  </a:cubicBezTo>
                  <a:cubicBezTo>
                    <a:pt x="615" y="276"/>
                    <a:pt x="574" y="253"/>
                    <a:pt x="564" y="246"/>
                  </a:cubicBezTo>
                  <a:cubicBezTo>
                    <a:pt x="475" y="182"/>
                    <a:pt x="372" y="155"/>
                    <a:pt x="264" y="137"/>
                  </a:cubicBezTo>
                  <a:cubicBezTo>
                    <a:pt x="255" y="130"/>
                    <a:pt x="247" y="122"/>
                    <a:pt x="237" y="118"/>
                  </a:cubicBezTo>
                  <a:cubicBezTo>
                    <a:pt x="225" y="112"/>
                    <a:pt x="210" y="115"/>
                    <a:pt x="200" y="109"/>
                  </a:cubicBezTo>
                  <a:cubicBezTo>
                    <a:pt x="190" y="103"/>
                    <a:pt x="190" y="88"/>
                    <a:pt x="182" y="82"/>
                  </a:cubicBezTo>
                  <a:cubicBezTo>
                    <a:pt x="163" y="68"/>
                    <a:pt x="122" y="60"/>
                    <a:pt x="100" y="55"/>
                  </a:cubicBezTo>
                  <a:cubicBezTo>
                    <a:pt x="72" y="36"/>
                    <a:pt x="18" y="18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0" name="Freeform 8"/>
            <p:cNvSpPr>
              <a:spLocks/>
            </p:cNvSpPr>
            <p:nvPr/>
          </p:nvSpPr>
          <p:spPr bwMode="auto">
            <a:xfrm>
              <a:off x="827" y="664"/>
              <a:ext cx="616" cy="1000"/>
            </a:xfrm>
            <a:custGeom>
              <a:avLst/>
              <a:gdLst>
                <a:gd name="T0" fmla="*/ 591 w 616"/>
                <a:gd name="T1" fmla="*/ 1000 h 1000"/>
                <a:gd name="T2" fmla="*/ 573 w 616"/>
                <a:gd name="T3" fmla="*/ 645 h 1000"/>
                <a:gd name="T4" fmla="*/ 545 w 616"/>
                <a:gd name="T5" fmla="*/ 536 h 1000"/>
                <a:gd name="T6" fmla="*/ 391 w 616"/>
                <a:gd name="T7" fmla="*/ 472 h 1000"/>
                <a:gd name="T8" fmla="*/ 363 w 616"/>
                <a:gd name="T9" fmla="*/ 454 h 1000"/>
                <a:gd name="T10" fmla="*/ 218 w 616"/>
                <a:gd name="T11" fmla="*/ 418 h 1000"/>
                <a:gd name="T12" fmla="*/ 109 w 616"/>
                <a:gd name="T13" fmla="*/ 372 h 1000"/>
                <a:gd name="T14" fmla="*/ 0 w 616"/>
                <a:gd name="T15" fmla="*/ 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6" h="1000">
                  <a:moveTo>
                    <a:pt x="591" y="1000"/>
                  </a:moveTo>
                  <a:cubicBezTo>
                    <a:pt x="616" y="867"/>
                    <a:pt x="595" y="774"/>
                    <a:pt x="573" y="645"/>
                  </a:cubicBezTo>
                  <a:cubicBezTo>
                    <a:pt x="571" y="637"/>
                    <a:pt x="555" y="539"/>
                    <a:pt x="545" y="536"/>
                  </a:cubicBezTo>
                  <a:cubicBezTo>
                    <a:pt x="492" y="518"/>
                    <a:pt x="439" y="496"/>
                    <a:pt x="391" y="472"/>
                  </a:cubicBezTo>
                  <a:cubicBezTo>
                    <a:pt x="381" y="466"/>
                    <a:pt x="373" y="457"/>
                    <a:pt x="363" y="454"/>
                  </a:cubicBezTo>
                  <a:cubicBezTo>
                    <a:pt x="316" y="438"/>
                    <a:pt x="263" y="436"/>
                    <a:pt x="218" y="418"/>
                  </a:cubicBezTo>
                  <a:cubicBezTo>
                    <a:pt x="180" y="403"/>
                    <a:pt x="146" y="385"/>
                    <a:pt x="109" y="372"/>
                  </a:cubicBezTo>
                  <a:cubicBezTo>
                    <a:pt x="83" y="246"/>
                    <a:pt x="57" y="115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1" name="Freeform 9"/>
            <p:cNvSpPr>
              <a:spLocks/>
            </p:cNvSpPr>
            <p:nvPr/>
          </p:nvSpPr>
          <p:spPr bwMode="auto">
            <a:xfrm>
              <a:off x="1436" y="900"/>
              <a:ext cx="754" cy="718"/>
            </a:xfrm>
            <a:custGeom>
              <a:avLst/>
              <a:gdLst>
                <a:gd name="T0" fmla="*/ 0 w 754"/>
                <a:gd name="T1" fmla="*/ 718 h 718"/>
                <a:gd name="T2" fmla="*/ 45 w 754"/>
                <a:gd name="T3" fmla="*/ 609 h 718"/>
                <a:gd name="T4" fmla="*/ 54 w 754"/>
                <a:gd name="T5" fmla="*/ 582 h 718"/>
                <a:gd name="T6" fmla="*/ 64 w 754"/>
                <a:gd name="T7" fmla="*/ 555 h 718"/>
                <a:gd name="T8" fmla="*/ 164 w 754"/>
                <a:gd name="T9" fmla="*/ 382 h 718"/>
                <a:gd name="T10" fmla="*/ 273 w 754"/>
                <a:gd name="T11" fmla="*/ 236 h 718"/>
                <a:gd name="T12" fmla="*/ 300 w 754"/>
                <a:gd name="T13" fmla="*/ 218 h 718"/>
                <a:gd name="T14" fmla="*/ 336 w 754"/>
                <a:gd name="T15" fmla="*/ 182 h 718"/>
                <a:gd name="T16" fmla="*/ 400 w 754"/>
                <a:gd name="T17" fmla="*/ 127 h 718"/>
                <a:gd name="T18" fmla="*/ 682 w 754"/>
                <a:gd name="T19" fmla="*/ 27 h 718"/>
                <a:gd name="T20" fmla="*/ 754 w 754"/>
                <a:gd name="T2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4" h="718">
                  <a:moveTo>
                    <a:pt x="0" y="718"/>
                  </a:moveTo>
                  <a:cubicBezTo>
                    <a:pt x="12" y="679"/>
                    <a:pt x="31" y="649"/>
                    <a:pt x="45" y="609"/>
                  </a:cubicBezTo>
                  <a:cubicBezTo>
                    <a:pt x="47" y="599"/>
                    <a:pt x="50" y="590"/>
                    <a:pt x="54" y="582"/>
                  </a:cubicBezTo>
                  <a:cubicBezTo>
                    <a:pt x="57" y="572"/>
                    <a:pt x="64" y="555"/>
                    <a:pt x="64" y="555"/>
                  </a:cubicBezTo>
                  <a:cubicBezTo>
                    <a:pt x="76" y="480"/>
                    <a:pt x="103" y="425"/>
                    <a:pt x="164" y="382"/>
                  </a:cubicBezTo>
                  <a:cubicBezTo>
                    <a:pt x="196" y="333"/>
                    <a:pt x="231" y="277"/>
                    <a:pt x="273" y="236"/>
                  </a:cubicBezTo>
                  <a:cubicBezTo>
                    <a:pt x="280" y="228"/>
                    <a:pt x="291" y="225"/>
                    <a:pt x="300" y="218"/>
                  </a:cubicBezTo>
                  <a:cubicBezTo>
                    <a:pt x="312" y="206"/>
                    <a:pt x="324" y="194"/>
                    <a:pt x="336" y="182"/>
                  </a:cubicBezTo>
                  <a:cubicBezTo>
                    <a:pt x="360" y="152"/>
                    <a:pt x="362" y="139"/>
                    <a:pt x="400" y="127"/>
                  </a:cubicBezTo>
                  <a:cubicBezTo>
                    <a:pt x="461" y="35"/>
                    <a:pt x="581" y="36"/>
                    <a:pt x="682" y="27"/>
                  </a:cubicBezTo>
                  <a:cubicBezTo>
                    <a:pt x="708" y="18"/>
                    <a:pt x="726" y="0"/>
                    <a:pt x="754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2" name="Line 10"/>
            <p:cNvSpPr>
              <a:spLocks noChangeShapeType="1"/>
            </p:cNvSpPr>
            <p:nvPr/>
          </p:nvSpPr>
          <p:spPr bwMode="auto">
            <a:xfrm flipH="1" flipV="1">
              <a:off x="744" y="506"/>
              <a:ext cx="96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Line 11"/>
            <p:cNvSpPr>
              <a:spLocks noChangeShapeType="1"/>
            </p:cNvSpPr>
            <p:nvPr/>
          </p:nvSpPr>
          <p:spPr bwMode="auto">
            <a:xfrm rot="-1696111" flipH="1" flipV="1">
              <a:off x="667" y="1400"/>
              <a:ext cx="96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Line 12"/>
            <p:cNvSpPr>
              <a:spLocks noChangeShapeType="1"/>
            </p:cNvSpPr>
            <p:nvPr/>
          </p:nvSpPr>
          <p:spPr bwMode="auto">
            <a:xfrm rot="-1696111">
              <a:off x="2117" y="870"/>
              <a:ext cx="185" cy="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Line 13"/>
            <p:cNvSpPr>
              <a:spLocks noChangeShapeType="1"/>
            </p:cNvSpPr>
            <p:nvPr/>
          </p:nvSpPr>
          <p:spPr bwMode="auto">
            <a:xfrm rot="-2715318">
              <a:off x="2322" y="1520"/>
              <a:ext cx="185" cy="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Line 14"/>
            <p:cNvSpPr>
              <a:spLocks noChangeShapeType="1"/>
            </p:cNvSpPr>
            <p:nvPr/>
          </p:nvSpPr>
          <p:spPr bwMode="auto">
            <a:xfrm rot="-2715318">
              <a:off x="1838" y="596"/>
              <a:ext cx="107" cy="18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5791200" y="1905000"/>
            <a:ext cx="37321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dirty="0"/>
              <a:t>Water moves from higher to</a:t>
            </a:r>
          </a:p>
          <a:p>
            <a:pPr eaLnBrk="1" hangingPunct="1"/>
            <a:r>
              <a:rPr lang="en-US" altLang="en-US" dirty="0"/>
              <a:t>lower water potential, so</a:t>
            </a:r>
          </a:p>
          <a:p>
            <a:pPr eaLnBrk="1" hangingPunct="1"/>
            <a:r>
              <a:rPr lang="en-US" altLang="en-US" dirty="0" err="1">
                <a:latin typeface="Symbol" panose="05050102010706020507" pitchFamily="18" charset="2"/>
              </a:rPr>
              <a:t>Y</a:t>
            </a:r>
            <a:r>
              <a:rPr lang="en-US" altLang="en-US" baseline="-25000" dirty="0" err="1"/>
              <a:t>atmos</a:t>
            </a:r>
            <a:r>
              <a:rPr lang="en-US" altLang="en-US" baseline="-25000" dirty="0"/>
              <a:t> </a:t>
            </a:r>
            <a:r>
              <a:rPr lang="en-US" altLang="en-US" dirty="0"/>
              <a:t>&lt; </a:t>
            </a:r>
            <a:r>
              <a:rPr lang="en-US" altLang="en-US" dirty="0" err="1">
                <a:latin typeface="Symbol" panose="05050102010706020507" pitchFamily="18" charset="2"/>
              </a:rPr>
              <a:t>Y</a:t>
            </a:r>
            <a:r>
              <a:rPr lang="en-US" altLang="en-US" baseline="-25000" dirty="0" err="1"/>
              <a:t>leaf</a:t>
            </a:r>
            <a:r>
              <a:rPr lang="en-US" altLang="en-US" dirty="0"/>
              <a:t> &lt; </a:t>
            </a:r>
            <a:r>
              <a:rPr lang="en-US" altLang="en-US" dirty="0" err="1">
                <a:latin typeface="Symbol" panose="05050102010706020507" pitchFamily="18" charset="2"/>
              </a:rPr>
              <a:t>Y</a:t>
            </a:r>
            <a:r>
              <a:rPr lang="en-US" altLang="en-US" baseline="-25000" dirty="0" err="1"/>
              <a:t>stem</a:t>
            </a:r>
            <a:r>
              <a:rPr lang="en-US" altLang="en-US" dirty="0"/>
              <a:t> &lt; </a:t>
            </a:r>
            <a:r>
              <a:rPr lang="en-US" altLang="en-US" dirty="0" err="1">
                <a:latin typeface="Symbol" panose="05050102010706020507" pitchFamily="18" charset="2"/>
              </a:rPr>
              <a:t>Y</a:t>
            </a:r>
            <a:r>
              <a:rPr lang="en-US" altLang="en-US" baseline="-25000" dirty="0" err="1"/>
              <a:t>root</a:t>
            </a:r>
            <a:r>
              <a:rPr lang="en-US" altLang="en-US" baseline="-25000" dirty="0"/>
              <a:t> </a:t>
            </a:r>
            <a:r>
              <a:rPr lang="en-US" altLang="en-US" dirty="0"/>
              <a:t>&lt;</a:t>
            </a:r>
            <a:r>
              <a:rPr lang="en-US" altLang="en-US" baseline="-25000" dirty="0"/>
              <a:t> </a:t>
            </a:r>
            <a:r>
              <a:rPr lang="en-US" altLang="en-US" dirty="0" err="1">
                <a:latin typeface="Symbol" panose="05050102010706020507" pitchFamily="18" charset="2"/>
              </a:rPr>
              <a:t>Y</a:t>
            </a:r>
            <a:r>
              <a:rPr lang="en-US" altLang="en-US" baseline="-25000" dirty="0" err="1"/>
              <a:t>soil</a:t>
            </a:r>
            <a:endParaRPr lang="en-US" altLang="en-US" baseline="-25000" dirty="0"/>
          </a:p>
        </p:txBody>
      </p:sp>
      <p:sp>
        <p:nvSpPr>
          <p:cNvPr id="23568" name="Freeform 16"/>
          <p:cNvSpPr>
            <a:spLocks/>
          </p:cNvSpPr>
          <p:nvPr/>
        </p:nvSpPr>
        <p:spPr bwMode="auto">
          <a:xfrm>
            <a:off x="3471863" y="1350964"/>
            <a:ext cx="303212" cy="828675"/>
          </a:xfrm>
          <a:custGeom>
            <a:avLst/>
            <a:gdLst>
              <a:gd name="T0" fmla="*/ 191 w 191"/>
              <a:gd name="T1" fmla="*/ 522 h 522"/>
              <a:gd name="T2" fmla="*/ 146 w 191"/>
              <a:gd name="T3" fmla="*/ 422 h 522"/>
              <a:gd name="T4" fmla="*/ 73 w 191"/>
              <a:gd name="T5" fmla="*/ 131 h 522"/>
              <a:gd name="T6" fmla="*/ 18 w 191"/>
              <a:gd name="T7" fmla="*/ 31 h 522"/>
              <a:gd name="T8" fmla="*/ 0 w 191"/>
              <a:gd name="T9" fmla="*/ 3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1" h="522">
                <a:moveTo>
                  <a:pt x="191" y="522"/>
                </a:moveTo>
                <a:cubicBezTo>
                  <a:pt x="165" y="486"/>
                  <a:pt x="159" y="462"/>
                  <a:pt x="146" y="422"/>
                </a:cubicBezTo>
                <a:cubicBezTo>
                  <a:pt x="131" y="321"/>
                  <a:pt x="108" y="226"/>
                  <a:pt x="73" y="131"/>
                </a:cubicBezTo>
                <a:cubicBezTo>
                  <a:pt x="59" y="95"/>
                  <a:pt x="45" y="56"/>
                  <a:pt x="18" y="31"/>
                </a:cubicBezTo>
                <a:cubicBezTo>
                  <a:pt x="8" y="0"/>
                  <a:pt x="18" y="3"/>
                  <a:pt x="0" y="3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9" name="Line 17"/>
          <p:cNvSpPr>
            <a:spLocks noChangeShapeType="1"/>
          </p:cNvSpPr>
          <p:nvPr/>
        </p:nvSpPr>
        <p:spPr bwMode="auto">
          <a:xfrm flipH="1" flipV="1">
            <a:off x="3313113" y="1255713"/>
            <a:ext cx="201612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54470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2197100" y="1162051"/>
            <a:ext cx="3665538" cy="5503863"/>
            <a:chOff x="361" y="314"/>
            <a:chExt cx="2372" cy="3885"/>
          </a:xfrm>
        </p:grpSpPr>
        <p:pic>
          <p:nvPicPr>
            <p:cNvPr id="25604" name="Picture 4" descr="PP04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314"/>
              <a:ext cx="2372" cy="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05" name="Freeform 5"/>
            <p:cNvSpPr>
              <a:spLocks/>
            </p:cNvSpPr>
            <p:nvPr/>
          </p:nvSpPr>
          <p:spPr bwMode="auto">
            <a:xfrm>
              <a:off x="909" y="664"/>
              <a:ext cx="987" cy="3318"/>
            </a:xfrm>
            <a:custGeom>
              <a:avLst/>
              <a:gdLst>
                <a:gd name="T0" fmla="*/ 0 w 987"/>
                <a:gd name="T1" fmla="*/ 3318 h 3318"/>
                <a:gd name="T2" fmla="*/ 72 w 987"/>
                <a:gd name="T3" fmla="*/ 3236 h 3318"/>
                <a:gd name="T4" fmla="*/ 181 w 987"/>
                <a:gd name="T5" fmla="*/ 3108 h 3318"/>
                <a:gd name="T6" fmla="*/ 209 w 987"/>
                <a:gd name="T7" fmla="*/ 3036 h 3318"/>
                <a:gd name="T8" fmla="*/ 245 w 987"/>
                <a:gd name="T9" fmla="*/ 2999 h 3318"/>
                <a:gd name="T10" fmla="*/ 309 w 987"/>
                <a:gd name="T11" fmla="*/ 2918 h 3318"/>
                <a:gd name="T12" fmla="*/ 445 w 987"/>
                <a:gd name="T13" fmla="*/ 2772 h 3318"/>
                <a:gd name="T14" fmla="*/ 472 w 987"/>
                <a:gd name="T15" fmla="*/ 2345 h 3318"/>
                <a:gd name="T16" fmla="*/ 491 w 987"/>
                <a:gd name="T17" fmla="*/ 2209 h 3318"/>
                <a:gd name="T18" fmla="*/ 491 w 987"/>
                <a:gd name="T19" fmla="*/ 1445 h 3318"/>
                <a:gd name="T20" fmla="*/ 509 w 987"/>
                <a:gd name="T21" fmla="*/ 981 h 3318"/>
                <a:gd name="T22" fmla="*/ 491 w 987"/>
                <a:gd name="T23" fmla="*/ 763 h 3318"/>
                <a:gd name="T24" fmla="*/ 463 w 987"/>
                <a:gd name="T25" fmla="*/ 282 h 3318"/>
                <a:gd name="T26" fmla="*/ 572 w 987"/>
                <a:gd name="T27" fmla="*/ 172 h 3318"/>
                <a:gd name="T28" fmla="*/ 872 w 987"/>
                <a:gd name="T29" fmla="*/ 0 h 3318"/>
                <a:gd name="T30" fmla="*/ 987 w 987"/>
                <a:gd name="T31" fmla="*/ 34 h 3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7" h="3318">
                  <a:moveTo>
                    <a:pt x="0" y="3318"/>
                  </a:moveTo>
                  <a:cubicBezTo>
                    <a:pt x="24" y="3267"/>
                    <a:pt x="42" y="3276"/>
                    <a:pt x="72" y="3236"/>
                  </a:cubicBezTo>
                  <a:cubicBezTo>
                    <a:pt x="108" y="3185"/>
                    <a:pt x="116" y="3131"/>
                    <a:pt x="181" y="3108"/>
                  </a:cubicBezTo>
                  <a:cubicBezTo>
                    <a:pt x="231" y="3059"/>
                    <a:pt x="159" y="3135"/>
                    <a:pt x="209" y="3036"/>
                  </a:cubicBezTo>
                  <a:cubicBezTo>
                    <a:pt x="216" y="3020"/>
                    <a:pt x="233" y="3012"/>
                    <a:pt x="245" y="2999"/>
                  </a:cubicBezTo>
                  <a:cubicBezTo>
                    <a:pt x="276" y="2961"/>
                    <a:pt x="257" y="2934"/>
                    <a:pt x="309" y="2918"/>
                  </a:cubicBezTo>
                  <a:cubicBezTo>
                    <a:pt x="330" y="2852"/>
                    <a:pt x="384" y="2802"/>
                    <a:pt x="445" y="2772"/>
                  </a:cubicBezTo>
                  <a:cubicBezTo>
                    <a:pt x="454" y="2629"/>
                    <a:pt x="460" y="2487"/>
                    <a:pt x="472" y="2345"/>
                  </a:cubicBezTo>
                  <a:cubicBezTo>
                    <a:pt x="475" y="2299"/>
                    <a:pt x="491" y="2209"/>
                    <a:pt x="491" y="2209"/>
                  </a:cubicBezTo>
                  <a:cubicBezTo>
                    <a:pt x="472" y="1813"/>
                    <a:pt x="479" y="2051"/>
                    <a:pt x="491" y="1445"/>
                  </a:cubicBezTo>
                  <a:cubicBezTo>
                    <a:pt x="499" y="1008"/>
                    <a:pt x="466" y="1156"/>
                    <a:pt x="509" y="981"/>
                  </a:cubicBezTo>
                  <a:cubicBezTo>
                    <a:pt x="504" y="908"/>
                    <a:pt x="494" y="835"/>
                    <a:pt x="491" y="763"/>
                  </a:cubicBezTo>
                  <a:cubicBezTo>
                    <a:pt x="487" y="686"/>
                    <a:pt x="503" y="402"/>
                    <a:pt x="463" y="282"/>
                  </a:cubicBezTo>
                  <a:cubicBezTo>
                    <a:pt x="499" y="243"/>
                    <a:pt x="528" y="202"/>
                    <a:pt x="572" y="172"/>
                  </a:cubicBezTo>
                  <a:cubicBezTo>
                    <a:pt x="614" y="45"/>
                    <a:pt x="751" y="0"/>
                    <a:pt x="872" y="0"/>
                  </a:cubicBezTo>
                  <a:lnTo>
                    <a:pt x="987" y="34"/>
                  </a:ln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6" name="Freeform 6"/>
            <p:cNvSpPr>
              <a:spLocks/>
            </p:cNvSpPr>
            <p:nvPr/>
          </p:nvSpPr>
          <p:spPr bwMode="auto">
            <a:xfrm>
              <a:off x="1390" y="1555"/>
              <a:ext cx="991" cy="918"/>
            </a:xfrm>
            <a:custGeom>
              <a:avLst/>
              <a:gdLst>
                <a:gd name="T0" fmla="*/ 0 w 991"/>
                <a:gd name="T1" fmla="*/ 918 h 918"/>
                <a:gd name="T2" fmla="*/ 19 w 991"/>
                <a:gd name="T3" fmla="*/ 781 h 918"/>
                <a:gd name="T4" fmla="*/ 37 w 991"/>
                <a:gd name="T5" fmla="*/ 727 h 918"/>
                <a:gd name="T6" fmla="*/ 155 w 991"/>
                <a:gd name="T7" fmla="*/ 490 h 918"/>
                <a:gd name="T8" fmla="*/ 200 w 991"/>
                <a:gd name="T9" fmla="*/ 381 h 918"/>
                <a:gd name="T10" fmla="*/ 482 w 991"/>
                <a:gd name="T11" fmla="*/ 90 h 918"/>
                <a:gd name="T12" fmla="*/ 782 w 991"/>
                <a:gd name="T13" fmla="*/ 54 h 918"/>
                <a:gd name="T14" fmla="*/ 891 w 991"/>
                <a:gd name="T15" fmla="*/ 45 h 918"/>
                <a:gd name="T16" fmla="*/ 991 w 991"/>
                <a:gd name="T17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" h="918">
                  <a:moveTo>
                    <a:pt x="0" y="918"/>
                  </a:moveTo>
                  <a:cubicBezTo>
                    <a:pt x="6" y="855"/>
                    <a:pt x="3" y="831"/>
                    <a:pt x="19" y="781"/>
                  </a:cubicBezTo>
                  <a:cubicBezTo>
                    <a:pt x="24" y="762"/>
                    <a:pt x="37" y="727"/>
                    <a:pt x="37" y="727"/>
                  </a:cubicBezTo>
                  <a:cubicBezTo>
                    <a:pt x="46" y="569"/>
                    <a:pt x="13" y="537"/>
                    <a:pt x="155" y="490"/>
                  </a:cubicBezTo>
                  <a:cubicBezTo>
                    <a:pt x="177" y="456"/>
                    <a:pt x="177" y="411"/>
                    <a:pt x="200" y="381"/>
                  </a:cubicBezTo>
                  <a:cubicBezTo>
                    <a:pt x="276" y="275"/>
                    <a:pt x="350" y="135"/>
                    <a:pt x="482" y="90"/>
                  </a:cubicBezTo>
                  <a:cubicBezTo>
                    <a:pt x="576" y="57"/>
                    <a:pt x="686" y="61"/>
                    <a:pt x="782" y="54"/>
                  </a:cubicBezTo>
                  <a:cubicBezTo>
                    <a:pt x="818" y="51"/>
                    <a:pt x="891" y="45"/>
                    <a:pt x="891" y="45"/>
                  </a:cubicBezTo>
                  <a:cubicBezTo>
                    <a:pt x="925" y="33"/>
                    <a:pt x="958" y="16"/>
                    <a:pt x="991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7" name="Freeform 7"/>
            <p:cNvSpPr>
              <a:spLocks/>
            </p:cNvSpPr>
            <p:nvPr/>
          </p:nvSpPr>
          <p:spPr bwMode="auto">
            <a:xfrm>
              <a:off x="763" y="1527"/>
              <a:ext cx="655" cy="746"/>
            </a:xfrm>
            <a:custGeom>
              <a:avLst/>
              <a:gdLst>
                <a:gd name="T0" fmla="*/ 655 w 655"/>
                <a:gd name="T1" fmla="*/ 746 h 746"/>
                <a:gd name="T2" fmla="*/ 627 w 655"/>
                <a:gd name="T3" fmla="*/ 446 h 746"/>
                <a:gd name="T4" fmla="*/ 618 w 655"/>
                <a:gd name="T5" fmla="*/ 291 h 746"/>
                <a:gd name="T6" fmla="*/ 564 w 655"/>
                <a:gd name="T7" fmla="*/ 246 h 746"/>
                <a:gd name="T8" fmla="*/ 264 w 655"/>
                <a:gd name="T9" fmla="*/ 137 h 746"/>
                <a:gd name="T10" fmla="*/ 237 w 655"/>
                <a:gd name="T11" fmla="*/ 118 h 746"/>
                <a:gd name="T12" fmla="*/ 200 w 655"/>
                <a:gd name="T13" fmla="*/ 109 h 746"/>
                <a:gd name="T14" fmla="*/ 182 w 655"/>
                <a:gd name="T15" fmla="*/ 82 h 746"/>
                <a:gd name="T16" fmla="*/ 100 w 655"/>
                <a:gd name="T17" fmla="*/ 55 h 746"/>
                <a:gd name="T18" fmla="*/ 0 w 655"/>
                <a:gd name="T1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5" h="746">
                  <a:moveTo>
                    <a:pt x="655" y="746"/>
                  </a:moveTo>
                  <a:cubicBezTo>
                    <a:pt x="647" y="567"/>
                    <a:pt x="653" y="565"/>
                    <a:pt x="627" y="446"/>
                  </a:cubicBezTo>
                  <a:cubicBezTo>
                    <a:pt x="624" y="394"/>
                    <a:pt x="628" y="341"/>
                    <a:pt x="618" y="291"/>
                  </a:cubicBezTo>
                  <a:cubicBezTo>
                    <a:pt x="615" y="276"/>
                    <a:pt x="574" y="253"/>
                    <a:pt x="564" y="246"/>
                  </a:cubicBezTo>
                  <a:cubicBezTo>
                    <a:pt x="475" y="182"/>
                    <a:pt x="372" y="155"/>
                    <a:pt x="264" y="137"/>
                  </a:cubicBezTo>
                  <a:cubicBezTo>
                    <a:pt x="255" y="130"/>
                    <a:pt x="247" y="122"/>
                    <a:pt x="237" y="118"/>
                  </a:cubicBezTo>
                  <a:cubicBezTo>
                    <a:pt x="225" y="112"/>
                    <a:pt x="210" y="115"/>
                    <a:pt x="200" y="109"/>
                  </a:cubicBezTo>
                  <a:cubicBezTo>
                    <a:pt x="190" y="103"/>
                    <a:pt x="190" y="88"/>
                    <a:pt x="182" y="82"/>
                  </a:cubicBezTo>
                  <a:cubicBezTo>
                    <a:pt x="163" y="68"/>
                    <a:pt x="122" y="60"/>
                    <a:pt x="100" y="55"/>
                  </a:cubicBezTo>
                  <a:cubicBezTo>
                    <a:pt x="72" y="36"/>
                    <a:pt x="18" y="18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8" name="Freeform 8"/>
            <p:cNvSpPr>
              <a:spLocks/>
            </p:cNvSpPr>
            <p:nvPr/>
          </p:nvSpPr>
          <p:spPr bwMode="auto">
            <a:xfrm>
              <a:off x="827" y="664"/>
              <a:ext cx="616" cy="1000"/>
            </a:xfrm>
            <a:custGeom>
              <a:avLst/>
              <a:gdLst>
                <a:gd name="T0" fmla="*/ 591 w 616"/>
                <a:gd name="T1" fmla="*/ 1000 h 1000"/>
                <a:gd name="T2" fmla="*/ 573 w 616"/>
                <a:gd name="T3" fmla="*/ 645 h 1000"/>
                <a:gd name="T4" fmla="*/ 545 w 616"/>
                <a:gd name="T5" fmla="*/ 536 h 1000"/>
                <a:gd name="T6" fmla="*/ 391 w 616"/>
                <a:gd name="T7" fmla="*/ 472 h 1000"/>
                <a:gd name="T8" fmla="*/ 363 w 616"/>
                <a:gd name="T9" fmla="*/ 454 h 1000"/>
                <a:gd name="T10" fmla="*/ 218 w 616"/>
                <a:gd name="T11" fmla="*/ 418 h 1000"/>
                <a:gd name="T12" fmla="*/ 109 w 616"/>
                <a:gd name="T13" fmla="*/ 372 h 1000"/>
                <a:gd name="T14" fmla="*/ 0 w 616"/>
                <a:gd name="T15" fmla="*/ 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6" h="1000">
                  <a:moveTo>
                    <a:pt x="591" y="1000"/>
                  </a:moveTo>
                  <a:cubicBezTo>
                    <a:pt x="616" y="867"/>
                    <a:pt x="595" y="774"/>
                    <a:pt x="573" y="645"/>
                  </a:cubicBezTo>
                  <a:cubicBezTo>
                    <a:pt x="571" y="637"/>
                    <a:pt x="555" y="539"/>
                    <a:pt x="545" y="536"/>
                  </a:cubicBezTo>
                  <a:cubicBezTo>
                    <a:pt x="492" y="518"/>
                    <a:pt x="439" y="496"/>
                    <a:pt x="391" y="472"/>
                  </a:cubicBezTo>
                  <a:cubicBezTo>
                    <a:pt x="381" y="466"/>
                    <a:pt x="373" y="457"/>
                    <a:pt x="363" y="454"/>
                  </a:cubicBezTo>
                  <a:cubicBezTo>
                    <a:pt x="316" y="438"/>
                    <a:pt x="263" y="436"/>
                    <a:pt x="218" y="418"/>
                  </a:cubicBezTo>
                  <a:cubicBezTo>
                    <a:pt x="180" y="403"/>
                    <a:pt x="146" y="385"/>
                    <a:pt x="109" y="372"/>
                  </a:cubicBezTo>
                  <a:cubicBezTo>
                    <a:pt x="83" y="246"/>
                    <a:pt x="57" y="115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09" name="Freeform 9"/>
            <p:cNvSpPr>
              <a:spLocks/>
            </p:cNvSpPr>
            <p:nvPr/>
          </p:nvSpPr>
          <p:spPr bwMode="auto">
            <a:xfrm>
              <a:off x="1436" y="900"/>
              <a:ext cx="754" cy="718"/>
            </a:xfrm>
            <a:custGeom>
              <a:avLst/>
              <a:gdLst>
                <a:gd name="T0" fmla="*/ 0 w 754"/>
                <a:gd name="T1" fmla="*/ 718 h 718"/>
                <a:gd name="T2" fmla="*/ 45 w 754"/>
                <a:gd name="T3" fmla="*/ 609 h 718"/>
                <a:gd name="T4" fmla="*/ 54 w 754"/>
                <a:gd name="T5" fmla="*/ 582 h 718"/>
                <a:gd name="T6" fmla="*/ 64 w 754"/>
                <a:gd name="T7" fmla="*/ 555 h 718"/>
                <a:gd name="T8" fmla="*/ 164 w 754"/>
                <a:gd name="T9" fmla="*/ 382 h 718"/>
                <a:gd name="T10" fmla="*/ 273 w 754"/>
                <a:gd name="T11" fmla="*/ 236 h 718"/>
                <a:gd name="T12" fmla="*/ 300 w 754"/>
                <a:gd name="T13" fmla="*/ 218 h 718"/>
                <a:gd name="T14" fmla="*/ 336 w 754"/>
                <a:gd name="T15" fmla="*/ 182 h 718"/>
                <a:gd name="T16" fmla="*/ 400 w 754"/>
                <a:gd name="T17" fmla="*/ 127 h 718"/>
                <a:gd name="T18" fmla="*/ 682 w 754"/>
                <a:gd name="T19" fmla="*/ 27 h 718"/>
                <a:gd name="T20" fmla="*/ 754 w 754"/>
                <a:gd name="T2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4" h="718">
                  <a:moveTo>
                    <a:pt x="0" y="718"/>
                  </a:moveTo>
                  <a:cubicBezTo>
                    <a:pt x="12" y="679"/>
                    <a:pt x="31" y="649"/>
                    <a:pt x="45" y="609"/>
                  </a:cubicBezTo>
                  <a:cubicBezTo>
                    <a:pt x="47" y="599"/>
                    <a:pt x="50" y="590"/>
                    <a:pt x="54" y="582"/>
                  </a:cubicBezTo>
                  <a:cubicBezTo>
                    <a:pt x="57" y="572"/>
                    <a:pt x="64" y="555"/>
                    <a:pt x="64" y="555"/>
                  </a:cubicBezTo>
                  <a:cubicBezTo>
                    <a:pt x="76" y="480"/>
                    <a:pt x="103" y="425"/>
                    <a:pt x="164" y="382"/>
                  </a:cubicBezTo>
                  <a:cubicBezTo>
                    <a:pt x="196" y="333"/>
                    <a:pt x="231" y="277"/>
                    <a:pt x="273" y="236"/>
                  </a:cubicBezTo>
                  <a:cubicBezTo>
                    <a:pt x="280" y="228"/>
                    <a:pt x="291" y="225"/>
                    <a:pt x="300" y="218"/>
                  </a:cubicBezTo>
                  <a:cubicBezTo>
                    <a:pt x="312" y="206"/>
                    <a:pt x="324" y="194"/>
                    <a:pt x="336" y="182"/>
                  </a:cubicBezTo>
                  <a:cubicBezTo>
                    <a:pt x="360" y="152"/>
                    <a:pt x="362" y="139"/>
                    <a:pt x="400" y="127"/>
                  </a:cubicBezTo>
                  <a:cubicBezTo>
                    <a:pt x="461" y="35"/>
                    <a:pt x="581" y="36"/>
                    <a:pt x="682" y="27"/>
                  </a:cubicBezTo>
                  <a:cubicBezTo>
                    <a:pt x="708" y="18"/>
                    <a:pt x="726" y="0"/>
                    <a:pt x="754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 flipH="1" flipV="1">
              <a:off x="744" y="506"/>
              <a:ext cx="96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rot="-1696111" flipH="1" flipV="1">
              <a:off x="667" y="1400"/>
              <a:ext cx="96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rot="-1696111">
              <a:off x="2117" y="870"/>
              <a:ext cx="185" cy="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Line 13"/>
            <p:cNvSpPr>
              <a:spLocks noChangeShapeType="1"/>
            </p:cNvSpPr>
            <p:nvPr/>
          </p:nvSpPr>
          <p:spPr bwMode="auto">
            <a:xfrm rot="-2715318">
              <a:off x="2322" y="1520"/>
              <a:ext cx="185" cy="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rot="-2715318">
              <a:off x="1838" y="596"/>
              <a:ext cx="107" cy="18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5" name="Freeform 15"/>
          <p:cNvSpPr>
            <a:spLocks/>
          </p:cNvSpPr>
          <p:nvPr/>
        </p:nvSpPr>
        <p:spPr bwMode="auto">
          <a:xfrm>
            <a:off x="3471863" y="1350964"/>
            <a:ext cx="303212" cy="828675"/>
          </a:xfrm>
          <a:custGeom>
            <a:avLst/>
            <a:gdLst>
              <a:gd name="T0" fmla="*/ 191 w 191"/>
              <a:gd name="T1" fmla="*/ 522 h 522"/>
              <a:gd name="T2" fmla="*/ 146 w 191"/>
              <a:gd name="T3" fmla="*/ 422 h 522"/>
              <a:gd name="T4" fmla="*/ 73 w 191"/>
              <a:gd name="T5" fmla="*/ 131 h 522"/>
              <a:gd name="T6" fmla="*/ 18 w 191"/>
              <a:gd name="T7" fmla="*/ 31 h 522"/>
              <a:gd name="T8" fmla="*/ 0 w 191"/>
              <a:gd name="T9" fmla="*/ 3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1" h="522">
                <a:moveTo>
                  <a:pt x="191" y="522"/>
                </a:moveTo>
                <a:cubicBezTo>
                  <a:pt x="165" y="486"/>
                  <a:pt x="159" y="462"/>
                  <a:pt x="146" y="422"/>
                </a:cubicBezTo>
                <a:cubicBezTo>
                  <a:pt x="131" y="321"/>
                  <a:pt x="108" y="226"/>
                  <a:pt x="73" y="131"/>
                </a:cubicBezTo>
                <a:cubicBezTo>
                  <a:pt x="59" y="95"/>
                  <a:pt x="45" y="56"/>
                  <a:pt x="18" y="31"/>
                </a:cubicBezTo>
                <a:cubicBezTo>
                  <a:pt x="8" y="0"/>
                  <a:pt x="18" y="3"/>
                  <a:pt x="0" y="3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6" name="Line 16"/>
          <p:cNvSpPr>
            <a:spLocks noChangeShapeType="1"/>
          </p:cNvSpPr>
          <p:nvPr/>
        </p:nvSpPr>
        <p:spPr bwMode="auto">
          <a:xfrm flipH="1" flipV="1">
            <a:off x="3313113" y="1255713"/>
            <a:ext cx="201612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7" name="Oval 17"/>
          <p:cNvSpPr>
            <a:spLocks noChangeArrowheads="1"/>
          </p:cNvSpPr>
          <p:nvPr/>
        </p:nvSpPr>
        <p:spPr bwMode="auto">
          <a:xfrm>
            <a:off x="4005264" y="5616576"/>
            <a:ext cx="909637" cy="73501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7031038" y="4017963"/>
            <a:ext cx="232627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Soil water potential</a:t>
            </a:r>
          </a:p>
        </p:txBody>
      </p:sp>
      <p:sp>
        <p:nvSpPr>
          <p:cNvPr id="25619" name="Line 19"/>
          <p:cNvSpPr>
            <a:spLocks noChangeShapeType="1"/>
          </p:cNvSpPr>
          <p:nvPr/>
        </p:nvSpPr>
        <p:spPr bwMode="auto">
          <a:xfrm flipH="1">
            <a:off x="4945063" y="4545014"/>
            <a:ext cx="2366962" cy="12398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0" name="Rectangle 2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23289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33563" y="365125"/>
            <a:ext cx="8610600" cy="4572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sz="4000">
                <a:solidFill>
                  <a:srgbClr val="FFFF00"/>
                </a:solidFill>
              </a:rPr>
              <a:t>  </a:t>
            </a:r>
            <a:br>
              <a:rPr lang="en-US" altLang="en-US" sz="4000">
                <a:solidFill>
                  <a:srgbClr val="FFFF00"/>
                </a:solidFill>
              </a:rPr>
            </a:br>
            <a:endParaRPr lang="en-US" altLang="en-US" sz="4000">
              <a:solidFill>
                <a:srgbClr val="FFFF00"/>
              </a:solidFill>
            </a:endParaRPr>
          </a:p>
        </p:txBody>
      </p:sp>
      <p:pic>
        <p:nvPicPr>
          <p:cNvPr id="27651" name="Picture 3" descr="PP040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666876"/>
            <a:ext cx="57943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893888" y="-74613"/>
            <a:ext cx="7778750" cy="167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Soil water adheres to soil particles of different sizes and kinds.</a:t>
            </a:r>
            <a:b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This adhesion represents a “tension”, or 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altLang="en-US" sz="20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 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&lt; 0.</a:t>
            </a:r>
            <a:b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</a:b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In most soil solutions, solutes are dilute so 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altLang="en-US" sz="2000" b="1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</a:t>
            </a: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≈ 0.</a:t>
            </a:r>
          </a:p>
          <a:p>
            <a:pPr eaLnBrk="1" hangingPunct="1">
              <a:lnSpc>
                <a:spcPct val="130000"/>
              </a:lnSpc>
            </a:pPr>
            <a:r>
              <a:rPr lang="en-US" altLang="en-US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	Exceptions: saline soils, salt marshes.</a:t>
            </a:r>
            <a:endParaRPr lang="en-US" alt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012114" y="2078039"/>
            <a:ext cx="2314575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altLang="en-US" sz="2000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W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 = 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altLang="en-US" sz="2000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 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+ 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altLang="en-US" sz="2000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 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+ 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Y</a:t>
            </a:r>
            <a:r>
              <a:rPr lang="en-US" altLang="en-US" sz="2000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</a:t>
            </a:r>
          </a:p>
          <a:p>
            <a:pPr eaLnBrk="1" hangingPunct="1"/>
            <a:endParaRPr lang="en-US" altLang="en-US" sz="2000" b="1" baseline="-2500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	Y</a:t>
            </a:r>
            <a:r>
              <a:rPr lang="en-US" altLang="en-US" sz="2000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 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≈ 0</a:t>
            </a:r>
          </a:p>
          <a:p>
            <a:pPr eaLnBrk="1" hangingPunct="1"/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	Y</a:t>
            </a:r>
            <a:r>
              <a:rPr lang="en-US" altLang="en-US" sz="2000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P 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&lt; 0</a:t>
            </a:r>
          </a:p>
          <a:p>
            <a:pPr eaLnBrk="1" hangingPunct="1"/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Symbol" panose="05050102010706020507" pitchFamily="18" charset="2"/>
              </a:rPr>
              <a:t>	Y</a:t>
            </a:r>
            <a:r>
              <a:rPr lang="en-US" altLang="en-US" sz="2000" b="1" baseline="-2500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g</a:t>
            </a:r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≈ 0 </a:t>
            </a:r>
          </a:p>
          <a:p>
            <a:pPr eaLnBrk="1" hangingPunct="1"/>
            <a:endParaRPr lang="en-US" altLang="en-US" sz="2000" b="1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 eaLnBrk="1" hangingPunct="1"/>
            <a:r>
              <a:rPr lang="en-US" alt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So, for most soils</a:t>
            </a:r>
          </a:p>
          <a:p>
            <a:pPr eaLnBrk="1" hangingPunct="1"/>
            <a:r>
              <a:rPr lang="en-US" altLang="en-US" b="1">
                <a:latin typeface="Symbol" panose="05050102010706020507" pitchFamily="18" charset="2"/>
              </a:rPr>
              <a:t>Y</a:t>
            </a:r>
            <a:r>
              <a:rPr lang="en-US" altLang="en-US" b="1" baseline="-25000">
                <a:latin typeface="Arial" panose="020B0604020202020204" pitchFamily="34" charset="0"/>
              </a:rPr>
              <a:t>W</a:t>
            </a:r>
            <a:r>
              <a:rPr lang="en-US" altLang="en-US" b="1">
                <a:latin typeface="Arial" panose="020B0604020202020204" pitchFamily="34" charset="0"/>
              </a:rPr>
              <a:t> = </a:t>
            </a:r>
            <a:r>
              <a:rPr lang="en-US" altLang="en-US" b="1">
                <a:latin typeface="Symbol" panose="05050102010706020507" pitchFamily="18" charset="2"/>
              </a:rPr>
              <a:t>Y</a:t>
            </a:r>
            <a:r>
              <a:rPr lang="en-US" altLang="en-US" b="1" baseline="-25000"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355851" y="6397625"/>
            <a:ext cx="947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Fig. 4.2</a:t>
            </a:r>
          </a:p>
        </p:txBody>
      </p:sp>
    </p:spTree>
    <p:extLst>
      <p:ext uri="{BB962C8B-B14F-4D97-AF65-F5344CB8AC3E}">
        <p14:creationId xmlns="" xmlns:p14="http://schemas.microsoft.com/office/powerpoint/2010/main" val="782088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PP04T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931863"/>
            <a:ext cx="9129712" cy="47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701925" y="279400"/>
            <a:ext cx="459773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b="1"/>
              <a:t>Soils differ in characteristic particle size.</a:t>
            </a:r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42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500314" y="714376"/>
            <a:ext cx="75517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The more contact a volume of water has with the soil surface, the greater the tension with which it is held.</a:t>
            </a:r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 rot="-1081273">
            <a:off x="3330576" y="3095626"/>
            <a:ext cx="2265363" cy="3051175"/>
          </a:xfrm>
          <a:prstGeom prst="rect">
            <a:avLst/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 rot="-3315670">
            <a:off x="5828507" y="3694907"/>
            <a:ext cx="3536950" cy="1998663"/>
          </a:xfrm>
          <a:prstGeom prst="rect">
            <a:avLst/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Arc 5"/>
          <p:cNvSpPr>
            <a:spLocks/>
          </p:cNvSpPr>
          <p:nvPr/>
        </p:nvSpPr>
        <p:spPr bwMode="auto">
          <a:xfrm rot="7338498">
            <a:off x="5640388" y="2932113"/>
            <a:ext cx="1011238" cy="154146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33447"/>
              <a:gd name="T2" fmla="*/ 18061 w 21600"/>
              <a:gd name="T3" fmla="*/ 33447 h 33447"/>
              <a:gd name="T4" fmla="*/ 0 w 21600"/>
              <a:gd name="T5" fmla="*/ 21600 h 33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34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809"/>
                  <a:pt x="20369" y="29927"/>
                  <a:pt x="18061" y="33447"/>
                </a:cubicBezTo>
              </a:path>
              <a:path w="21600" h="334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809"/>
                  <a:pt x="20369" y="29927"/>
                  <a:pt x="18061" y="33447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Arc 6"/>
          <p:cNvSpPr>
            <a:spLocks/>
          </p:cNvSpPr>
          <p:nvPr/>
        </p:nvSpPr>
        <p:spPr bwMode="auto">
          <a:xfrm rot="7338498">
            <a:off x="5719763" y="3916363"/>
            <a:ext cx="693738" cy="9001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33447"/>
              <a:gd name="T2" fmla="*/ 18061 w 21600"/>
              <a:gd name="T3" fmla="*/ 33447 h 33447"/>
              <a:gd name="T4" fmla="*/ 0 w 21600"/>
              <a:gd name="T5" fmla="*/ 21600 h 33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34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809"/>
                  <a:pt x="20369" y="29927"/>
                  <a:pt x="18061" y="33447"/>
                </a:cubicBezTo>
              </a:path>
              <a:path w="21600" h="334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809"/>
                  <a:pt x="20369" y="29927"/>
                  <a:pt x="18061" y="33447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Arc 7"/>
          <p:cNvSpPr>
            <a:spLocks/>
          </p:cNvSpPr>
          <p:nvPr/>
        </p:nvSpPr>
        <p:spPr bwMode="auto">
          <a:xfrm rot="7338498">
            <a:off x="5622925" y="2136775"/>
            <a:ext cx="1468438" cy="1881188"/>
          </a:xfrm>
          <a:custGeom>
            <a:avLst/>
            <a:gdLst>
              <a:gd name="G0" fmla="+- 0 0 0"/>
              <a:gd name="G1" fmla="+- 21534 0 0"/>
              <a:gd name="G2" fmla="+- 21600 0 0"/>
              <a:gd name="T0" fmla="*/ 1681 w 21600"/>
              <a:gd name="T1" fmla="*/ 0 h 26194"/>
              <a:gd name="T2" fmla="*/ 21091 w 21600"/>
              <a:gd name="T3" fmla="*/ 26194 h 26194"/>
              <a:gd name="T4" fmla="*/ 0 w 21600"/>
              <a:gd name="T5" fmla="*/ 21534 h 26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194" fill="none" extrusionOk="0">
                <a:moveTo>
                  <a:pt x="1681" y="-1"/>
                </a:moveTo>
                <a:cubicBezTo>
                  <a:pt x="12924" y="877"/>
                  <a:pt x="21600" y="10256"/>
                  <a:pt x="21600" y="21534"/>
                </a:cubicBezTo>
                <a:cubicBezTo>
                  <a:pt x="21600" y="23101"/>
                  <a:pt x="21429" y="24663"/>
                  <a:pt x="21091" y="26194"/>
                </a:cubicBezTo>
              </a:path>
              <a:path w="21600" h="26194" stroke="0" extrusionOk="0">
                <a:moveTo>
                  <a:pt x="1681" y="-1"/>
                </a:moveTo>
                <a:cubicBezTo>
                  <a:pt x="12924" y="877"/>
                  <a:pt x="21600" y="10256"/>
                  <a:pt x="21600" y="21534"/>
                </a:cubicBezTo>
                <a:cubicBezTo>
                  <a:pt x="21600" y="23101"/>
                  <a:pt x="21429" y="24663"/>
                  <a:pt x="21091" y="26194"/>
                </a:cubicBezTo>
                <a:lnTo>
                  <a:pt x="0" y="21534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Oval 8"/>
          <p:cNvSpPr>
            <a:spLocks noChangeArrowheads="1"/>
          </p:cNvSpPr>
          <p:nvPr/>
        </p:nvSpPr>
        <p:spPr bwMode="auto">
          <a:xfrm>
            <a:off x="5492751" y="39385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Oval 9"/>
          <p:cNvSpPr>
            <a:spLocks noChangeArrowheads="1"/>
          </p:cNvSpPr>
          <p:nvPr/>
        </p:nvSpPr>
        <p:spPr bwMode="auto">
          <a:xfrm>
            <a:off x="5978526" y="466883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Oval 10"/>
          <p:cNvSpPr>
            <a:spLocks noChangeArrowheads="1"/>
          </p:cNvSpPr>
          <p:nvPr/>
        </p:nvSpPr>
        <p:spPr bwMode="auto">
          <a:xfrm>
            <a:off x="5899151" y="4778375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9" name="Oval 11"/>
          <p:cNvSpPr>
            <a:spLocks noChangeArrowheads="1"/>
          </p:cNvSpPr>
          <p:nvPr/>
        </p:nvSpPr>
        <p:spPr bwMode="auto">
          <a:xfrm>
            <a:off x="5805488" y="49149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0" name="Oval 12"/>
          <p:cNvSpPr>
            <a:spLocks noChangeArrowheads="1"/>
          </p:cNvSpPr>
          <p:nvPr/>
        </p:nvSpPr>
        <p:spPr bwMode="auto">
          <a:xfrm>
            <a:off x="5842001" y="46497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1" name="Oval 13"/>
          <p:cNvSpPr>
            <a:spLocks noChangeArrowheads="1"/>
          </p:cNvSpPr>
          <p:nvPr/>
        </p:nvSpPr>
        <p:spPr bwMode="auto">
          <a:xfrm>
            <a:off x="5764213" y="47879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2" name="Oval 14"/>
          <p:cNvSpPr>
            <a:spLocks noChangeArrowheads="1"/>
          </p:cNvSpPr>
          <p:nvPr/>
        </p:nvSpPr>
        <p:spPr bwMode="auto">
          <a:xfrm>
            <a:off x="5700713" y="460851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3" name="Oval 15"/>
          <p:cNvSpPr>
            <a:spLocks noChangeArrowheads="1"/>
          </p:cNvSpPr>
          <p:nvPr/>
        </p:nvSpPr>
        <p:spPr bwMode="auto">
          <a:xfrm>
            <a:off x="5630863" y="453866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4" name="Oval 16"/>
          <p:cNvSpPr>
            <a:spLocks noChangeArrowheads="1"/>
          </p:cNvSpPr>
          <p:nvPr/>
        </p:nvSpPr>
        <p:spPr bwMode="auto">
          <a:xfrm>
            <a:off x="6086476" y="46624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5" name="Oval 17"/>
          <p:cNvSpPr>
            <a:spLocks noChangeArrowheads="1"/>
          </p:cNvSpPr>
          <p:nvPr/>
        </p:nvSpPr>
        <p:spPr bwMode="auto">
          <a:xfrm>
            <a:off x="5791201" y="5045075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6" name="Oval 18"/>
          <p:cNvSpPr>
            <a:spLocks noChangeArrowheads="1"/>
          </p:cNvSpPr>
          <p:nvPr/>
        </p:nvSpPr>
        <p:spPr bwMode="auto">
          <a:xfrm>
            <a:off x="5699126" y="4721225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7" name="Oval 19"/>
          <p:cNvSpPr>
            <a:spLocks noChangeArrowheads="1"/>
          </p:cNvSpPr>
          <p:nvPr/>
        </p:nvSpPr>
        <p:spPr bwMode="auto">
          <a:xfrm>
            <a:off x="5908676" y="4889500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8" name="Oval 20"/>
          <p:cNvSpPr>
            <a:spLocks noChangeArrowheads="1"/>
          </p:cNvSpPr>
          <p:nvPr/>
        </p:nvSpPr>
        <p:spPr bwMode="auto">
          <a:xfrm>
            <a:off x="6276976" y="457993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89" name="Oval 21"/>
          <p:cNvSpPr>
            <a:spLocks noChangeArrowheads="1"/>
          </p:cNvSpPr>
          <p:nvPr/>
        </p:nvSpPr>
        <p:spPr bwMode="auto">
          <a:xfrm>
            <a:off x="6172201" y="4676775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0" name="Oval 22"/>
          <p:cNvSpPr>
            <a:spLocks noChangeArrowheads="1"/>
          </p:cNvSpPr>
          <p:nvPr/>
        </p:nvSpPr>
        <p:spPr bwMode="auto">
          <a:xfrm>
            <a:off x="6091238" y="47974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1" name="Oval 23"/>
          <p:cNvSpPr>
            <a:spLocks noChangeArrowheads="1"/>
          </p:cNvSpPr>
          <p:nvPr/>
        </p:nvSpPr>
        <p:spPr bwMode="auto">
          <a:xfrm>
            <a:off x="6026151" y="4892675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2" name="Oval 24"/>
          <p:cNvSpPr>
            <a:spLocks noChangeArrowheads="1"/>
          </p:cNvSpPr>
          <p:nvPr/>
        </p:nvSpPr>
        <p:spPr bwMode="auto">
          <a:xfrm>
            <a:off x="5948363" y="500221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3" name="Oval 25"/>
          <p:cNvSpPr>
            <a:spLocks noChangeArrowheads="1"/>
          </p:cNvSpPr>
          <p:nvPr/>
        </p:nvSpPr>
        <p:spPr bwMode="auto">
          <a:xfrm>
            <a:off x="5856288" y="51403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4" name="Oval 26"/>
          <p:cNvSpPr>
            <a:spLocks noChangeArrowheads="1"/>
          </p:cNvSpPr>
          <p:nvPr/>
        </p:nvSpPr>
        <p:spPr bwMode="auto">
          <a:xfrm>
            <a:off x="5645151" y="40909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5" name="Oval 27"/>
          <p:cNvSpPr>
            <a:spLocks noChangeArrowheads="1"/>
          </p:cNvSpPr>
          <p:nvPr/>
        </p:nvSpPr>
        <p:spPr bwMode="auto">
          <a:xfrm>
            <a:off x="5797551" y="42433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6" name="Oval 28"/>
          <p:cNvSpPr>
            <a:spLocks noChangeArrowheads="1"/>
          </p:cNvSpPr>
          <p:nvPr/>
        </p:nvSpPr>
        <p:spPr bwMode="auto">
          <a:xfrm>
            <a:off x="5949951" y="43957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7" name="Oval 29"/>
          <p:cNvSpPr>
            <a:spLocks noChangeArrowheads="1"/>
          </p:cNvSpPr>
          <p:nvPr/>
        </p:nvSpPr>
        <p:spPr bwMode="auto">
          <a:xfrm>
            <a:off x="5829301" y="4100513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8" name="Oval 30"/>
          <p:cNvSpPr>
            <a:spLocks noChangeArrowheads="1"/>
          </p:cNvSpPr>
          <p:nvPr/>
        </p:nvSpPr>
        <p:spPr bwMode="auto">
          <a:xfrm>
            <a:off x="5938838" y="415131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99" name="Oval 31"/>
          <p:cNvSpPr>
            <a:spLocks noChangeArrowheads="1"/>
          </p:cNvSpPr>
          <p:nvPr/>
        </p:nvSpPr>
        <p:spPr bwMode="auto">
          <a:xfrm>
            <a:off x="6048376" y="4202113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0" name="Oval 32"/>
          <p:cNvSpPr>
            <a:spLocks noChangeArrowheads="1"/>
          </p:cNvSpPr>
          <p:nvPr/>
        </p:nvSpPr>
        <p:spPr bwMode="auto">
          <a:xfrm>
            <a:off x="6157913" y="425291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1" name="Oval 33"/>
          <p:cNvSpPr>
            <a:spLocks noChangeArrowheads="1"/>
          </p:cNvSpPr>
          <p:nvPr/>
        </p:nvSpPr>
        <p:spPr bwMode="auto">
          <a:xfrm>
            <a:off x="6267451" y="4303713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2" name="Oval 34"/>
          <p:cNvSpPr>
            <a:spLocks noChangeArrowheads="1"/>
          </p:cNvSpPr>
          <p:nvPr/>
        </p:nvSpPr>
        <p:spPr bwMode="auto">
          <a:xfrm>
            <a:off x="6073776" y="4368800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3" name="Oval 35"/>
          <p:cNvSpPr>
            <a:spLocks noChangeArrowheads="1"/>
          </p:cNvSpPr>
          <p:nvPr/>
        </p:nvSpPr>
        <p:spPr bwMode="auto">
          <a:xfrm>
            <a:off x="5880101" y="44338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4" name="Oval 36"/>
          <p:cNvSpPr>
            <a:spLocks noChangeArrowheads="1"/>
          </p:cNvSpPr>
          <p:nvPr/>
        </p:nvSpPr>
        <p:spPr bwMode="auto">
          <a:xfrm>
            <a:off x="5672138" y="431006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5" name="Oval 37"/>
          <p:cNvSpPr>
            <a:spLocks noChangeArrowheads="1"/>
          </p:cNvSpPr>
          <p:nvPr/>
        </p:nvSpPr>
        <p:spPr bwMode="auto">
          <a:xfrm>
            <a:off x="5522913" y="40862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6" name="Oval 38"/>
          <p:cNvSpPr>
            <a:spLocks noChangeArrowheads="1"/>
          </p:cNvSpPr>
          <p:nvPr/>
        </p:nvSpPr>
        <p:spPr bwMode="auto">
          <a:xfrm>
            <a:off x="5373688" y="3862388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7" name="Oval 39"/>
          <p:cNvSpPr>
            <a:spLocks noChangeArrowheads="1"/>
          </p:cNvSpPr>
          <p:nvPr/>
        </p:nvSpPr>
        <p:spPr bwMode="auto">
          <a:xfrm>
            <a:off x="5556251" y="42306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8" name="Oval 40"/>
          <p:cNvSpPr>
            <a:spLocks noChangeArrowheads="1"/>
          </p:cNvSpPr>
          <p:nvPr/>
        </p:nvSpPr>
        <p:spPr bwMode="auto">
          <a:xfrm>
            <a:off x="5738813" y="4383088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09" name="Oval 41"/>
          <p:cNvSpPr>
            <a:spLocks noChangeArrowheads="1"/>
          </p:cNvSpPr>
          <p:nvPr/>
        </p:nvSpPr>
        <p:spPr bwMode="auto">
          <a:xfrm>
            <a:off x="6094413" y="44926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0" name="Oval 42"/>
          <p:cNvSpPr>
            <a:spLocks noChangeArrowheads="1"/>
          </p:cNvSpPr>
          <p:nvPr/>
        </p:nvSpPr>
        <p:spPr bwMode="auto">
          <a:xfrm>
            <a:off x="6276976" y="4400550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1" name="Oval 43"/>
          <p:cNvSpPr>
            <a:spLocks noChangeArrowheads="1"/>
          </p:cNvSpPr>
          <p:nvPr/>
        </p:nvSpPr>
        <p:spPr bwMode="auto">
          <a:xfrm>
            <a:off x="6459538" y="43084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2" name="Oval 44"/>
          <p:cNvSpPr>
            <a:spLocks noChangeArrowheads="1"/>
          </p:cNvSpPr>
          <p:nvPr/>
        </p:nvSpPr>
        <p:spPr bwMode="auto">
          <a:xfrm>
            <a:off x="6353176" y="417353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3" name="Oval 45"/>
          <p:cNvSpPr>
            <a:spLocks noChangeArrowheads="1"/>
          </p:cNvSpPr>
          <p:nvPr/>
        </p:nvSpPr>
        <p:spPr bwMode="auto">
          <a:xfrm>
            <a:off x="5929313" y="42830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4" name="Oval 46"/>
          <p:cNvSpPr>
            <a:spLocks noChangeArrowheads="1"/>
          </p:cNvSpPr>
          <p:nvPr/>
        </p:nvSpPr>
        <p:spPr bwMode="auto">
          <a:xfrm>
            <a:off x="5967413" y="45085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5" name="Oval 47"/>
          <p:cNvSpPr>
            <a:spLocks noChangeArrowheads="1"/>
          </p:cNvSpPr>
          <p:nvPr/>
        </p:nvSpPr>
        <p:spPr bwMode="auto">
          <a:xfrm>
            <a:off x="6467476" y="4113213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6" name="Oval 48"/>
          <p:cNvSpPr>
            <a:spLocks noChangeArrowheads="1"/>
          </p:cNvSpPr>
          <p:nvPr/>
        </p:nvSpPr>
        <p:spPr bwMode="auto">
          <a:xfrm>
            <a:off x="6605588" y="404971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7" name="Oval 49"/>
          <p:cNvSpPr>
            <a:spLocks noChangeArrowheads="1"/>
          </p:cNvSpPr>
          <p:nvPr/>
        </p:nvSpPr>
        <p:spPr bwMode="auto">
          <a:xfrm>
            <a:off x="6484938" y="42322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8" name="Oval 50"/>
          <p:cNvSpPr>
            <a:spLocks noChangeArrowheads="1"/>
          </p:cNvSpPr>
          <p:nvPr/>
        </p:nvSpPr>
        <p:spPr bwMode="auto">
          <a:xfrm>
            <a:off x="6219826" y="41544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19" name="Oval 51"/>
          <p:cNvSpPr>
            <a:spLocks noChangeArrowheads="1"/>
          </p:cNvSpPr>
          <p:nvPr/>
        </p:nvSpPr>
        <p:spPr bwMode="auto">
          <a:xfrm>
            <a:off x="5781676" y="4467225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0" name="Oval 52"/>
          <p:cNvSpPr>
            <a:spLocks noChangeArrowheads="1"/>
          </p:cNvSpPr>
          <p:nvPr/>
        </p:nvSpPr>
        <p:spPr bwMode="auto">
          <a:xfrm>
            <a:off x="6542088" y="41306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1" name="Oval 53"/>
          <p:cNvSpPr>
            <a:spLocks noChangeArrowheads="1"/>
          </p:cNvSpPr>
          <p:nvPr/>
        </p:nvSpPr>
        <p:spPr bwMode="auto">
          <a:xfrm>
            <a:off x="5268913" y="330835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2" name="Oval 54"/>
          <p:cNvSpPr>
            <a:spLocks noChangeArrowheads="1"/>
          </p:cNvSpPr>
          <p:nvPr/>
        </p:nvSpPr>
        <p:spPr bwMode="auto">
          <a:xfrm>
            <a:off x="5364163" y="33750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3" name="Oval 55"/>
          <p:cNvSpPr>
            <a:spLocks noChangeArrowheads="1"/>
          </p:cNvSpPr>
          <p:nvPr/>
        </p:nvSpPr>
        <p:spPr bwMode="auto">
          <a:xfrm>
            <a:off x="5459413" y="34417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4" name="Oval 56"/>
          <p:cNvSpPr>
            <a:spLocks noChangeArrowheads="1"/>
          </p:cNvSpPr>
          <p:nvPr/>
        </p:nvSpPr>
        <p:spPr bwMode="auto">
          <a:xfrm>
            <a:off x="5554663" y="35083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5" name="Oval 57"/>
          <p:cNvSpPr>
            <a:spLocks noChangeArrowheads="1"/>
          </p:cNvSpPr>
          <p:nvPr/>
        </p:nvSpPr>
        <p:spPr bwMode="auto">
          <a:xfrm>
            <a:off x="5649913" y="357505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6" name="Oval 58"/>
          <p:cNvSpPr>
            <a:spLocks noChangeArrowheads="1"/>
          </p:cNvSpPr>
          <p:nvPr/>
        </p:nvSpPr>
        <p:spPr bwMode="auto">
          <a:xfrm>
            <a:off x="5745163" y="36417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7" name="Oval 59"/>
          <p:cNvSpPr>
            <a:spLocks noChangeArrowheads="1"/>
          </p:cNvSpPr>
          <p:nvPr/>
        </p:nvSpPr>
        <p:spPr bwMode="auto">
          <a:xfrm>
            <a:off x="5840413" y="37084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8" name="Oval 60"/>
          <p:cNvSpPr>
            <a:spLocks noChangeArrowheads="1"/>
          </p:cNvSpPr>
          <p:nvPr/>
        </p:nvSpPr>
        <p:spPr bwMode="auto">
          <a:xfrm>
            <a:off x="5935663" y="37750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29" name="Oval 61"/>
          <p:cNvSpPr>
            <a:spLocks noChangeArrowheads="1"/>
          </p:cNvSpPr>
          <p:nvPr/>
        </p:nvSpPr>
        <p:spPr bwMode="auto">
          <a:xfrm>
            <a:off x="6030913" y="384175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0" name="Oval 62"/>
          <p:cNvSpPr>
            <a:spLocks noChangeArrowheads="1"/>
          </p:cNvSpPr>
          <p:nvPr/>
        </p:nvSpPr>
        <p:spPr bwMode="auto">
          <a:xfrm>
            <a:off x="6126163" y="38068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1" name="Oval 63"/>
          <p:cNvSpPr>
            <a:spLocks noChangeArrowheads="1"/>
          </p:cNvSpPr>
          <p:nvPr/>
        </p:nvSpPr>
        <p:spPr bwMode="auto">
          <a:xfrm>
            <a:off x="6221413" y="37719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2" name="Oval 64"/>
          <p:cNvSpPr>
            <a:spLocks noChangeArrowheads="1"/>
          </p:cNvSpPr>
          <p:nvPr/>
        </p:nvSpPr>
        <p:spPr bwMode="auto">
          <a:xfrm>
            <a:off x="6316663" y="37369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3" name="Oval 65"/>
          <p:cNvSpPr>
            <a:spLocks noChangeArrowheads="1"/>
          </p:cNvSpPr>
          <p:nvPr/>
        </p:nvSpPr>
        <p:spPr bwMode="auto">
          <a:xfrm>
            <a:off x="6411913" y="370205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4" name="Oval 66"/>
          <p:cNvSpPr>
            <a:spLocks noChangeArrowheads="1"/>
          </p:cNvSpPr>
          <p:nvPr/>
        </p:nvSpPr>
        <p:spPr bwMode="auto">
          <a:xfrm>
            <a:off x="6507163" y="36671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5" name="Oval 67"/>
          <p:cNvSpPr>
            <a:spLocks noChangeArrowheads="1"/>
          </p:cNvSpPr>
          <p:nvPr/>
        </p:nvSpPr>
        <p:spPr bwMode="auto">
          <a:xfrm>
            <a:off x="6602413" y="36322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6" name="Oval 68"/>
          <p:cNvSpPr>
            <a:spLocks noChangeArrowheads="1"/>
          </p:cNvSpPr>
          <p:nvPr/>
        </p:nvSpPr>
        <p:spPr bwMode="auto">
          <a:xfrm>
            <a:off x="6697663" y="35972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7" name="Oval 69"/>
          <p:cNvSpPr>
            <a:spLocks noChangeArrowheads="1"/>
          </p:cNvSpPr>
          <p:nvPr/>
        </p:nvSpPr>
        <p:spPr bwMode="auto">
          <a:xfrm>
            <a:off x="6792913" y="356235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8" name="Oval 70"/>
          <p:cNvSpPr>
            <a:spLocks noChangeArrowheads="1"/>
          </p:cNvSpPr>
          <p:nvPr/>
        </p:nvSpPr>
        <p:spPr bwMode="auto">
          <a:xfrm>
            <a:off x="6888163" y="35274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39" name="Oval 71"/>
          <p:cNvSpPr>
            <a:spLocks noChangeArrowheads="1"/>
          </p:cNvSpPr>
          <p:nvPr/>
        </p:nvSpPr>
        <p:spPr bwMode="auto">
          <a:xfrm>
            <a:off x="6983413" y="34925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0" name="Oval 72"/>
          <p:cNvSpPr>
            <a:spLocks noChangeArrowheads="1"/>
          </p:cNvSpPr>
          <p:nvPr/>
        </p:nvSpPr>
        <p:spPr bwMode="auto">
          <a:xfrm>
            <a:off x="6948488" y="358775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1" name="Oval 73"/>
          <p:cNvSpPr>
            <a:spLocks noChangeArrowheads="1"/>
          </p:cNvSpPr>
          <p:nvPr/>
        </p:nvSpPr>
        <p:spPr bwMode="auto">
          <a:xfrm>
            <a:off x="6813551" y="36972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2" name="Oval 74"/>
          <p:cNvSpPr>
            <a:spLocks noChangeArrowheads="1"/>
          </p:cNvSpPr>
          <p:nvPr/>
        </p:nvSpPr>
        <p:spPr bwMode="auto">
          <a:xfrm>
            <a:off x="6678613" y="38068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3" name="Oval 75"/>
          <p:cNvSpPr>
            <a:spLocks noChangeArrowheads="1"/>
          </p:cNvSpPr>
          <p:nvPr/>
        </p:nvSpPr>
        <p:spPr bwMode="auto">
          <a:xfrm>
            <a:off x="6557963" y="38004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4" name="Oval 76"/>
          <p:cNvSpPr>
            <a:spLocks noChangeArrowheads="1"/>
          </p:cNvSpPr>
          <p:nvPr/>
        </p:nvSpPr>
        <p:spPr bwMode="auto">
          <a:xfrm>
            <a:off x="6437313" y="379412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5" name="Oval 77"/>
          <p:cNvSpPr>
            <a:spLocks noChangeArrowheads="1"/>
          </p:cNvSpPr>
          <p:nvPr/>
        </p:nvSpPr>
        <p:spPr bwMode="auto">
          <a:xfrm>
            <a:off x="6300788" y="3932238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6" name="Oval 78"/>
          <p:cNvSpPr>
            <a:spLocks noChangeArrowheads="1"/>
          </p:cNvSpPr>
          <p:nvPr/>
        </p:nvSpPr>
        <p:spPr bwMode="auto">
          <a:xfrm>
            <a:off x="6437313" y="3911600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7" name="Oval 79"/>
          <p:cNvSpPr>
            <a:spLocks noChangeArrowheads="1"/>
          </p:cNvSpPr>
          <p:nvPr/>
        </p:nvSpPr>
        <p:spPr bwMode="auto">
          <a:xfrm>
            <a:off x="6573838" y="389096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8" name="Oval 80"/>
          <p:cNvSpPr>
            <a:spLocks noChangeArrowheads="1"/>
          </p:cNvSpPr>
          <p:nvPr/>
        </p:nvSpPr>
        <p:spPr bwMode="auto">
          <a:xfrm>
            <a:off x="7085013" y="3394075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49" name="Oval 81"/>
          <p:cNvSpPr>
            <a:spLocks noChangeArrowheads="1"/>
          </p:cNvSpPr>
          <p:nvPr/>
        </p:nvSpPr>
        <p:spPr bwMode="auto">
          <a:xfrm>
            <a:off x="6137276" y="39512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0" name="Oval 82"/>
          <p:cNvSpPr>
            <a:spLocks noChangeArrowheads="1"/>
          </p:cNvSpPr>
          <p:nvPr/>
        </p:nvSpPr>
        <p:spPr bwMode="auto">
          <a:xfrm>
            <a:off x="6013451" y="3714750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1" name="Oval 83"/>
          <p:cNvSpPr>
            <a:spLocks noChangeArrowheads="1"/>
          </p:cNvSpPr>
          <p:nvPr/>
        </p:nvSpPr>
        <p:spPr bwMode="auto">
          <a:xfrm>
            <a:off x="5730876" y="39258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2" name="Oval 84"/>
          <p:cNvSpPr>
            <a:spLocks noChangeArrowheads="1"/>
          </p:cNvSpPr>
          <p:nvPr/>
        </p:nvSpPr>
        <p:spPr bwMode="auto">
          <a:xfrm>
            <a:off x="6184901" y="3876675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3" name="Oval 85"/>
          <p:cNvSpPr>
            <a:spLocks noChangeArrowheads="1"/>
          </p:cNvSpPr>
          <p:nvPr/>
        </p:nvSpPr>
        <p:spPr bwMode="auto">
          <a:xfrm>
            <a:off x="5324476" y="34940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4" name="Oval 86"/>
          <p:cNvSpPr>
            <a:spLocks noChangeArrowheads="1"/>
          </p:cNvSpPr>
          <p:nvPr/>
        </p:nvSpPr>
        <p:spPr bwMode="auto">
          <a:xfrm>
            <a:off x="5402264" y="3603625"/>
            <a:ext cx="115887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5" name="Oval 87"/>
          <p:cNvSpPr>
            <a:spLocks noChangeArrowheads="1"/>
          </p:cNvSpPr>
          <p:nvPr/>
        </p:nvSpPr>
        <p:spPr bwMode="auto">
          <a:xfrm>
            <a:off x="5480050" y="3713163"/>
            <a:ext cx="115888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6" name="Oval 88"/>
          <p:cNvSpPr>
            <a:spLocks noChangeArrowheads="1"/>
          </p:cNvSpPr>
          <p:nvPr/>
        </p:nvSpPr>
        <p:spPr bwMode="auto">
          <a:xfrm>
            <a:off x="5586414" y="3692525"/>
            <a:ext cx="115887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7" name="Oval 89"/>
          <p:cNvSpPr>
            <a:spLocks noChangeArrowheads="1"/>
          </p:cNvSpPr>
          <p:nvPr/>
        </p:nvSpPr>
        <p:spPr bwMode="auto">
          <a:xfrm>
            <a:off x="5662614" y="3802063"/>
            <a:ext cx="115887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8" name="Oval 90"/>
          <p:cNvSpPr>
            <a:spLocks noChangeArrowheads="1"/>
          </p:cNvSpPr>
          <p:nvPr/>
        </p:nvSpPr>
        <p:spPr bwMode="auto">
          <a:xfrm>
            <a:off x="5753100" y="3767138"/>
            <a:ext cx="115888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59" name="Oval 91"/>
          <p:cNvSpPr>
            <a:spLocks noChangeArrowheads="1"/>
          </p:cNvSpPr>
          <p:nvPr/>
        </p:nvSpPr>
        <p:spPr bwMode="auto">
          <a:xfrm>
            <a:off x="5843589" y="3732213"/>
            <a:ext cx="115887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0" name="Oval 92"/>
          <p:cNvSpPr>
            <a:spLocks noChangeArrowheads="1"/>
          </p:cNvSpPr>
          <p:nvPr/>
        </p:nvSpPr>
        <p:spPr bwMode="auto">
          <a:xfrm>
            <a:off x="5883276" y="3876675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1" name="Oval 93"/>
          <p:cNvSpPr>
            <a:spLocks noChangeArrowheads="1"/>
          </p:cNvSpPr>
          <p:nvPr/>
        </p:nvSpPr>
        <p:spPr bwMode="auto">
          <a:xfrm>
            <a:off x="6194426" y="3611563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2" name="Oval 94"/>
          <p:cNvSpPr>
            <a:spLocks noChangeArrowheads="1"/>
          </p:cNvSpPr>
          <p:nvPr/>
        </p:nvSpPr>
        <p:spPr bwMode="auto">
          <a:xfrm>
            <a:off x="5927726" y="3592513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3" name="Oval 95"/>
          <p:cNvSpPr>
            <a:spLocks noChangeArrowheads="1"/>
          </p:cNvSpPr>
          <p:nvPr/>
        </p:nvSpPr>
        <p:spPr bwMode="auto">
          <a:xfrm>
            <a:off x="5978526" y="3976688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4" name="Oval 96"/>
          <p:cNvSpPr>
            <a:spLocks noChangeArrowheads="1"/>
          </p:cNvSpPr>
          <p:nvPr/>
        </p:nvSpPr>
        <p:spPr bwMode="auto">
          <a:xfrm>
            <a:off x="6346826" y="3624263"/>
            <a:ext cx="144463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5" name="Oval 97"/>
          <p:cNvSpPr>
            <a:spLocks noChangeArrowheads="1"/>
          </p:cNvSpPr>
          <p:nvPr/>
        </p:nvSpPr>
        <p:spPr bwMode="auto">
          <a:xfrm>
            <a:off x="6065838" y="367506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866" name="Oval 98"/>
          <p:cNvSpPr>
            <a:spLocks noChangeArrowheads="1"/>
          </p:cNvSpPr>
          <p:nvPr/>
        </p:nvSpPr>
        <p:spPr bwMode="auto">
          <a:xfrm>
            <a:off x="5554663" y="3783013"/>
            <a:ext cx="144462" cy="15875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7116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874195" y="508303"/>
            <a:ext cx="755173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dirty="0"/>
              <a:t>Water is held more tightly in small crevices.</a:t>
            </a:r>
          </a:p>
          <a:p>
            <a:pPr algn="ctr" eaLnBrk="1" hangingPunct="1">
              <a:buFont typeface="Symbol" panose="05050102010706020507" pitchFamily="18" charset="2"/>
              <a:buChar char=" "/>
            </a:pPr>
            <a:r>
              <a:rPr lang="en-US" altLang="en-US" dirty="0">
                <a:latin typeface="Symbol" panose="05050102010706020507" pitchFamily="18" charset="2"/>
              </a:rPr>
              <a:t>Y</a:t>
            </a:r>
            <a:r>
              <a:rPr lang="en-US" altLang="en-US" baseline="-25000" dirty="0"/>
              <a:t>P</a:t>
            </a:r>
            <a:r>
              <a:rPr lang="en-US" altLang="en-US" dirty="0"/>
              <a:t> = -2T/r</a:t>
            </a:r>
          </a:p>
          <a:p>
            <a:pPr algn="ctr" eaLnBrk="1" hangingPunct="1">
              <a:buFont typeface="Symbol" panose="05050102010706020507" pitchFamily="18" charset="2"/>
              <a:buChar char=" "/>
            </a:pPr>
            <a:r>
              <a:rPr lang="en-US" altLang="en-US" dirty="0"/>
              <a:t>Where r = radius (m) of curvature of meniscus, and </a:t>
            </a:r>
          </a:p>
          <a:p>
            <a:pPr algn="ctr" eaLnBrk="1" hangingPunct="1">
              <a:buFont typeface="Symbol" panose="05050102010706020507" pitchFamily="18" charset="2"/>
              <a:buChar char=" "/>
            </a:pPr>
            <a:r>
              <a:rPr lang="en-US" altLang="en-US" dirty="0"/>
              <a:t>T = the surface tension of water,7.28 x 10</a:t>
            </a:r>
            <a:r>
              <a:rPr lang="en-US" altLang="en-US" baseline="30000" dirty="0"/>
              <a:t>-8 </a:t>
            </a:r>
            <a:r>
              <a:rPr lang="en-US" altLang="en-US" dirty="0"/>
              <a:t>MPa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m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 rot="-1081273">
            <a:off x="3330576" y="3095626"/>
            <a:ext cx="2265363" cy="3051175"/>
          </a:xfrm>
          <a:prstGeom prst="rect">
            <a:avLst/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 rot="-3315670">
            <a:off x="5828507" y="3694907"/>
            <a:ext cx="3536950" cy="1998663"/>
          </a:xfrm>
          <a:prstGeom prst="rect">
            <a:avLst/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Arc 5"/>
          <p:cNvSpPr>
            <a:spLocks/>
          </p:cNvSpPr>
          <p:nvPr/>
        </p:nvSpPr>
        <p:spPr bwMode="auto">
          <a:xfrm rot="7338498">
            <a:off x="5719763" y="3916363"/>
            <a:ext cx="693738" cy="9001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33447"/>
              <a:gd name="T2" fmla="*/ 18061 w 21600"/>
              <a:gd name="T3" fmla="*/ 33447 h 33447"/>
              <a:gd name="T4" fmla="*/ 0 w 21600"/>
              <a:gd name="T5" fmla="*/ 21600 h 33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34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809"/>
                  <a:pt x="20369" y="29927"/>
                  <a:pt x="18061" y="33447"/>
                </a:cubicBezTo>
              </a:path>
              <a:path w="21600" h="334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809"/>
                  <a:pt x="20369" y="29927"/>
                  <a:pt x="18061" y="33447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Arc 6"/>
          <p:cNvSpPr>
            <a:spLocks/>
          </p:cNvSpPr>
          <p:nvPr/>
        </p:nvSpPr>
        <p:spPr bwMode="auto">
          <a:xfrm rot="7338498">
            <a:off x="5622926" y="2166938"/>
            <a:ext cx="1468437" cy="1881188"/>
          </a:xfrm>
          <a:custGeom>
            <a:avLst/>
            <a:gdLst>
              <a:gd name="G0" fmla="+- 0 0 0"/>
              <a:gd name="G1" fmla="+- 21534 0 0"/>
              <a:gd name="G2" fmla="+- 21600 0 0"/>
              <a:gd name="T0" fmla="*/ 1681 w 21600"/>
              <a:gd name="T1" fmla="*/ 0 h 26194"/>
              <a:gd name="T2" fmla="*/ 21091 w 21600"/>
              <a:gd name="T3" fmla="*/ 26194 h 26194"/>
              <a:gd name="T4" fmla="*/ 0 w 21600"/>
              <a:gd name="T5" fmla="*/ 21534 h 26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194" fill="none" extrusionOk="0">
                <a:moveTo>
                  <a:pt x="1681" y="-1"/>
                </a:moveTo>
                <a:cubicBezTo>
                  <a:pt x="12924" y="877"/>
                  <a:pt x="21600" y="10256"/>
                  <a:pt x="21600" y="21534"/>
                </a:cubicBezTo>
                <a:cubicBezTo>
                  <a:pt x="21600" y="23101"/>
                  <a:pt x="21429" y="24663"/>
                  <a:pt x="21091" y="26194"/>
                </a:cubicBezTo>
              </a:path>
              <a:path w="21600" h="26194" stroke="0" extrusionOk="0">
                <a:moveTo>
                  <a:pt x="1681" y="-1"/>
                </a:moveTo>
                <a:cubicBezTo>
                  <a:pt x="12924" y="877"/>
                  <a:pt x="21600" y="10256"/>
                  <a:pt x="21600" y="21534"/>
                </a:cubicBezTo>
                <a:cubicBezTo>
                  <a:pt x="21600" y="23101"/>
                  <a:pt x="21429" y="24663"/>
                  <a:pt x="21091" y="26194"/>
                </a:cubicBezTo>
                <a:lnTo>
                  <a:pt x="0" y="21534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Line 7"/>
          <p:cNvSpPr>
            <a:spLocks noChangeShapeType="1"/>
          </p:cNvSpPr>
          <p:nvPr/>
        </p:nvSpPr>
        <p:spPr bwMode="auto">
          <a:xfrm flipH="1">
            <a:off x="6229350" y="1947864"/>
            <a:ext cx="57150" cy="17176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 flipV="1">
            <a:off x="6011864" y="4141788"/>
            <a:ext cx="14287" cy="5191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Text Box 9"/>
          <p:cNvSpPr txBox="1">
            <a:spLocks noChangeArrowheads="1"/>
          </p:cNvSpPr>
          <p:nvPr/>
        </p:nvSpPr>
        <p:spPr bwMode="auto">
          <a:xfrm>
            <a:off x="6278564" y="2332038"/>
            <a:ext cx="422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/>
              <a:t>r</a:t>
            </a:r>
            <a:r>
              <a:rPr lang="en-US" altLang="en-US" baseline="-25000"/>
              <a:t>1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3802" name="Text Box 10"/>
          <p:cNvSpPr txBox="1">
            <a:spLocks noChangeArrowheads="1"/>
          </p:cNvSpPr>
          <p:nvPr/>
        </p:nvSpPr>
        <p:spPr bwMode="auto">
          <a:xfrm>
            <a:off x="6049963" y="4017963"/>
            <a:ext cx="3385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r</a:t>
            </a:r>
            <a:r>
              <a:rPr lang="en-US" altLang="en-US" baseline="-25000"/>
              <a:t>2</a:t>
            </a:r>
            <a:endParaRPr lang="en-US" altLang="en-US" baseline="-2500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91269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2286000" y="457201"/>
            <a:ext cx="7620000" cy="521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800" baseline="-25000">
                <a:solidFill>
                  <a:srgbClr val="FF0000"/>
                </a:solidFill>
                <a:latin typeface="Comic Sans MS" panose="030F0702030302020204" pitchFamily="66" charset="0"/>
              </a:rPr>
              <a:t>P</a:t>
            </a:r>
            <a:r>
              <a:rPr lang="en-US" altLang="en-US" sz="2800">
                <a:solidFill>
                  <a:srgbClr val="FF0000"/>
                </a:solidFill>
                <a:latin typeface="Comic Sans MS" panose="030F0702030302020204" pitchFamily="66" charset="0"/>
              </a:rPr>
              <a:t> = -2T/r</a:t>
            </a:r>
            <a:endParaRPr lang="en-US" altLang="en-US" sz="2800">
              <a:latin typeface="Comic Sans MS" panose="030F0702030302020204" pitchFamily="66" charset="0"/>
            </a:endParaRPr>
          </a:p>
          <a:p>
            <a:endParaRPr lang="en-US" altLang="en-US" sz="2800">
              <a:latin typeface="Comic Sans MS" panose="030F0702030302020204" pitchFamily="66" charset="0"/>
            </a:endParaRPr>
          </a:p>
          <a:p>
            <a:pPr>
              <a:buFont typeface="Times" panose="02020603050405020304" pitchFamily="18" charset="0"/>
              <a:buAutoNum type="arabicPeriod"/>
            </a:pPr>
            <a:r>
              <a:rPr lang="en-US" altLang="en-US" sz="2800">
                <a:latin typeface="Comic Sans MS" panose="030F0702030302020204" pitchFamily="66" charset="0"/>
              </a:rPr>
              <a:t>As soils dry, water is held in small pore spaces (r decreases) so soil water potential decreases</a:t>
            </a:r>
          </a:p>
          <a:p>
            <a:pPr>
              <a:buFont typeface="Times" panose="02020603050405020304" pitchFamily="18" charset="0"/>
              <a:buAutoNum type="arabicPeriod"/>
            </a:pPr>
            <a:endParaRPr lang="en-US" altLang="en-US" sz="2800">
              <a:latin typeface="Comic Sans MS" panose="030F0702030302020204" pitchFamily="66" charset="0"/>
            </a:endParaRPr>
          </a:p>
          <a:p>
            <a:pPr>
              <a:buFont typeface="Times" panose="02020603050405020304" pitchFamily="18" charset="0"/>
              <a:buAutoNum type="arabicPeriod"/>
            </a:pPr>
            <a:r>
              <a:rPr lang="en-US" altLang="en-US" sz="2800">
                <a:latin typeface="Comic Sans MS" panose="030F0702030302020204" pitchFamily="66" charset="0"/>
              </a:rPr>
              <a:t>Soils with smaller characteristic particle size (e.g. clay vs. sand) tend to have lower water potential. </a:t>
            </a:r>
          </a:p>
          <a:p>
            <a:pPr>
              <a:buFont typeface="Times" panose="02020603050405020304" pitchFamily="18" charset="0"/>
              <a:buAutoNum type="arabicPeriod"/>
            </a:pPr>
            <a:endParaRPr lang="en-US" altLang="en-US" sz="2800">
              <a:latin typeface="Comic Sans MS" panose="030F0702030302020204" pitchFamily="66" charset="0"/>
            </a:endParaRPr>
          </a:p>
          <a:p>
            <a:pPr>
              <a:buFont typeface="Times" panose="02020603050405020304" pitchFamily="18" charset="0"/>
              <a:buAutoNum type="arabicPeriod"/>
            </a:pPr>
            <a:r>
              <a:rPr lang="en-US" altLang="en-US" sz="2800">
                <a:latin typeface="Comic Sans MS" panose="030F0702030302020204" pitchFamily="66" charset="0"/>
              </a:rPr>
              <a:t>More difficult for plants to extract water from clay than sand</a:t>
            </a:r>
          </a:p>
        </p:txBody>
      </p:sp>
    </p:spTree>
    <p:extLst>
      <p:ext uri="{BB962C8B-B14F-4D97-AF65-F5344CB8AC3E}">
        <p14:creationId xmlns="" xmlns:p14="http://schemas.microsoft.com/office/powerpoint/2010/main" val="157598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827310"/>
            <a:ext cx="8911687" cy="722090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Soil-plant-atmosphere continuum (SPAC)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879600"/>
            <a:ext cx="8371713" cy="3777622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b="1" dirty="0">
                <a:solidFill>
                  <a:schemeClr val="tx1"/>
                </a:solidFill>
              </a:rPr>
              <a:t>soil-plant-atmosphere continuum (SPAC)</a:t>
            </a:r>
            <a:r>
              <a:rPr lang="en-US" sz="2000" dirty="0">
                <a:solidFill>
                  <a:schemeClr val="tx1"/>
                </a:solidFill>
              </a:rPr>
              <a:t> is the pathway for water moving from soil through plants to the atmosphere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Continuum </a:t>
            </a:r>
            <a:r>
              <a:rPr lang="en-US" sz="2000" dirty="0">
                <a:solidFill>
                  <a:schemeClr val="tx1"/>
                </a:solidFill>
              </a:rPr>
              <a:t>in the description highlights the continuous nature of water connection through the pathway. </a:t>
            </a:r>
            <a:endParaRPr lang="en-US" sz="2000" dirty="0" smtClean="0">
              <a:solidFill>
                <a:schemeClr val="tx1"/>
              </a:solidFill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dirty="0">
                <a:solidFill>
                  <a:schemeClr val="tx1"/>
                </a:solidFill>
              </a:rPr>
              <a:t>low water potential of the atmosphere, and relatively higher (i.e. less negative) water potential inside leaves, leads to a diffusion gradient across the </a:t>
            </a:r>
            <a:r>
              <a:rPr lang="en-US" sz="2000" dirty="0" smtClean="0">
                <a:solidFill>
                  <a:schemeClr val="tx1"/>
                </a:solidFill>
              </a:rPr>
              <a:t>stomatal pores </a:t>
            </a:r>
            <a:r>
              <a:rPr lang="en-US" sz="2000" dirty="0">
                <a:solidFill>
                  <a:schemeClr val="tx1"/>
                </a:solidFill>
              </a:rPr>
              <a:t>of leaves, drawing water out of the leaves as </a:t>
            </a:r>
            <a:r>
              <a:rPr lang="en-US" sz="2000" dirty="0" err="1">
                <a:solidFill>
                  <a:schemeClr val="tx1"/>
                </a:solidFill>
              </a:rPr>
              <a:t>vapour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b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44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286000" y="609601"/>
            <a:ext cx="75517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>
                <a:latin typeface="Symbol" panose="05050102010706020507" pitchFamily="18" charset="2"/>
              </a:rPr>
              <a:t>Y</a:t>
            </a:r>
            <a:r>
              <a:rPr lang="en-US" altLang="en-US" sz="2800" baseline="-25000"/>
              <a:t>P</a:t>
            </a:r>
            <a:r>
              <a:rPr lang="en-US" altLang="en-US" sz="2800"/>
              <a:t> = -2T/r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 rot="-1081273">
            <a:off x="3330576" y="3095626"/>
            <a:ext cx="2265363" cy="3051175"/>
          </a:xfrm>
          <a:prstGeom prst="rect">
            <a:avLst/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 rot="-3315670">
            <a:off x="5828507" y="3694907"/>
            <a:ext cx="3536950" cy="1998663"/>
          </a:xfrm>
          <a:prstGeom prst="rect">
            <a:avLst/>
          </a:prstGeom>
          <a:solidFill>
            <a:srgbClr val="804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Arc 5"/>
          <p:cNvSpPr>
            <a:spLocks/>
          </p:cNvSpPr>
          <p:nvPr/>
        </p:nvSpPr>
        <p:spPr bwMode="auto">
          <a:xfrm rot="7338498">
            <a:off x="5719763" y="3916363"/>
            <a:ext cx="693738" cy="900113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33447"/>
              <a:gd name="T2" fmla="*/ 18061 w 21600"/>
              <a:gd name="T3" fmla="*/ 33447 h 33447"/>
              <a:gd name="T4" fmla="*/ 0 w 21600"/>
              <a:gd name="T5" fmla="*/ 21600 h 33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33447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809"/>
                  <a:pt x="20369" y="29927"/>
                  <a:pt x="18061" y="33447"/>
                </a:cubicBezTo>
              </a:path>
              <a:path w="21600" h="33447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809"/>
                  <a:pt x="20369" y="29927"/>
                  <a:pt x="18061" y="33447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Arc 6"/>
          <p:cNvSpPr>
            <a:spLocks/>
          </p:cNvSpPr>
          <p:nvPr/>
        </p:nvSpPr>
        <p:spPr bwMode="auto">
          <a:xfrm rot="7338498">
            <a:off x="5622926" y="2166938"/>
            <a:ext cx="1468437" cy="1881188"/>
          </a:xfrm>
          <a:custGeom>
            <a:avLst/>
            <a:gdLst>
              <a:gd name="G0" fmla="+- 0 0 0"/>
              <a:gd name="G1" fmla="+- 21534 0 0"/>
              <a:gd name="G2" fmla="+- 21600 0 0"/>
              <a:gd name="T0" fmla="*/ 1681 w 21600"/>
              <a:gd name="T1" fmla="*/ 0 h 26194"/>
              <a:gd name="T2" fmla="*/ 21091 w 21600"/>
              <a:gd name="T3" fmla="*/ 26194 h 26194"/>
              <a:gd name="T4" fmla="*/ 0 w 21600"/>
              <a:gd name="T5" fmla="*/ 21534 h 261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194" fill="none" extrusionOk="0">
                <a:moveTo>
                  <a:pt x="1681" y="-1"/>
                </a:moveTo>
                <a:cubicBezTo>
                  <a:pt x="12924" y="877"/>
                  <a:pt x="21600" y="10256"/>
                  <a:pt x="21600" y="21534"/>
                </a:cubicBezTo>
                <a:cubicBezTo>
                  <a:pt x="21600" y="23101"/>
                  <a:pt x="21429" y="24663"/>
                  <a:pt x="21091" y="26194"/>
                </a:cubicBezTo>
              </a:path>
              <a:path w="21600" h="26194" stroke="0" extrusionOk="0">
                <a:moveTo>
                  <a:pt x="1681" y="-1"/>
                </a:moveTo>
                <a:cubicBezTo>
                  <a:pt x="12924" y="877"/>
                  <a:pt x="21600" y="10256"/>
                  <a:pt x="21600" y="21534"/>
                </a:cubicBezTo>
                <a:cubicBezTo>
                  <a:pt x="21600" y="23101"/>
                  <a:pt x="21429" y="24663"/>
                  <a:pt x="21091" y="26194"/>
                </a:cubicBezTo>
                <a:lnTo>
                  <a:pt x="0" y="21534"/>
                </a:lnTo>
                <a:close/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981200" y="1447801"/>
            <a:ext cx="61750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Example: calculate </a:t>
            </a:r>
            <a:r>
              <a:rPr lang="en-US" altLang="en-US">
                <a:latin typeface="Symbol" panose="05050102010706020507" pitchFamily="18" charset="2"/>
              </a:rPr>
              <a:t>Y</a:t>
            </a:r>
            <a:r>
              <a:rPr lang="en-US" altLang="en-US" baseline="-25000"/>
              <a:t>P</a:t>
            </a:r>
            <a:r>
              <a:rPr lang="en-US" altLang="en-US"/>
              <a:t> for r = 1 x 10</a:t>
            </a:r>
            <a:r>
              <a:rPr lang="en-US" altLang="en-US" baseline="30000"/>
              <a:t>-6</a:t>
            </a:r>
            <a:r>
              <a:rPr lang="en-US" altLang="en-US"/>
              <a:t> m and 1 x 10</a:t>
            </a:r>
            <a:r>
              <a:rPr lang="en-US" altLang="en-US" baseline="30000"/>
              <a:t>-7</a:t>
            </a:r>
            <a:r>
              <a:rPr lang="en-US" altLang="en-US"/>
              <a:t> m.</a:t>
            </a:r>
          </a:p>
          <a:p>
            <a:pPr eaLnBrk="1" hangingPunct="1"/>
            <a:r>
              <a:rPr lang="en-US" altLang="en-US"/>
              <a:t>About -0.15MPa for 1µm, and -1.5 MPa for 0.1 µm</a:t>
            </a:r>
            <a:r>
              <a:rPr lang="en-US" altLang="en-US">
                <a:solidFill>
                  <a:schemeClr val="bg1"/>
                </a:solidFill>
              </a:rPr>
              <a:t>. </a:t>
            </a:r>
            <a:endParaRPr lang="en-US" altLang="en-US" baseline="-2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99072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748024" y="757761"/>
            <a:ext cx="8610600" cy="457200"/>
          </a:xfrm>
        </p:spPr>
        <p:txBody>
          <a:bodyPr>
            <a:normAutofit fontScale="90000"/>
          </a:bodyPr>
          <a:lstStyle/>
          <a:p>
            <a:r>
              <a:rPr lang="en-US" alt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Getting water from the soil </a:t>
            </a:r>
            <a:r>
              <a:rPr lang="en-US" altLang="en-US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into plant</a:t>
            </a:r>
            <a:r>
              <a:rPr lang="en-US" alt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en-US" altLang="en-US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endParaRPr lang="en-US" altLang="en-US" dirty="0">
              <a:solidFill>
                <a:srgbClr val="FFFF00"/>
              </a:solidFill>
            </a:endParaRP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232726" y="1327944"/>
            <a:ext cx="3665538" cy="5503863"/>
            <a:chOff x="361" y="314"/>
            <a:chExt cx="2372" cy="3885"/>
          </a:xfrm>
        </p:grpSpPr>
        <p:pic>
          <p:nvPicPr>
            <p:cNvPr id="36868" name="Picture 4" descr="PP040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" y="314"/>
              <a:ext cx="2372" cy="38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869" name="Freeform 5"/>
            <p:cNvSpPr>
              <a:spLocks/>
            </p:cNvSpPr>
            <p:nvPr/>
          </p:nvSpPr>
          <p:spPr bwMode="auto">
            <a:xfrm>
              <a:off x="909" y="664"/>
              <a:ext cx="987" cy="3318"/>
            </a:xfrm>
            <a:custGeom>
              <a:avLst/>
              <a:gdLst>
                <a:gd name="T0" fmla="*/ 0 w 987"/>
                <a:gd name="T1" fmla="*/ 3318 h 3318"/>
                <a:gd name="T2" fmla="*/ 72 w 987"/>
                <a:gd name="T3" fmla="*/ 3236 h 3318"/>
                <a:gd name="T4" fmla="*/ 181 w 987"/>
                <a:gd name="T5" fmla="*/ 3108 h 3318"/>
                <a:gd name="T6" fmla="*/ 209 w 987"/>
                <a:gd name="T7" fmla="*/ 3036 h 3318"/>
                <a:gd name="T8" fmla="*/ 245 w 987"/>
                <a:gd name="T9" fmla="*/ 2999 h 3318"/>
                <a:gd name="T10" fmla="*/ 309 w 987"/>
                <a:gd name="T11" fmla="*/ 2918 h 3318"/>
                <a:gd name="T12" fmla="*/ 445 w 987"/>
                <a:gd name="T13" fmla="*/ 2772 h 3318"/>
                <a:gd name="T14" fmla="*/ 472 w 987"/>
                <a:gd name="T15" fmla="*/ 2345 h 3318"/>
                <a:gd name="T16" fmla="*/ 491 w 987"/>
                <a:gd name="T17" fmla="*/ 2209 h 3318"/>
                <a:gd name="T18" fmla="*/ 491 w 987"/>
                <a:gd name="T19" fmla="*/ 1445 h 3318"/>
                <a:gd name="T20" fmla="*/ 509 w 987"/>
                <a:gd name="T21" fmla="*/ 981 h 3318"/>
                <a:gd name="T22" fmla="*/ 491 w 987"/>
                <a:gd name="T23" fmla="*/ 763 h 3318"/>
                <a:gd name="T24" fmla="*/ 463 w 987"/>
                <a:gd name="T25" fmla="*/ 282 h 3318"/>
                <a:gd name="T26" fmla="*/ 572 w 987"/>
                <a:gd name="T27" fmla="*/ 172 h 3318"/>
                <a:gd name="T28" fmla="*/ 872 w 987"/>
                <a:gd name="T29" fmla="*/ 0 h 3318"/>
                <a:gd name="T30" fmla="*/ 987 w 987"/>
                <a:gd name="T31" fmla="*/ 34 h 3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87" h="3318">
                  <a:moveTo>
                    <a:pt x="0" y="3318"/>
                  </a:moveTo>
                  <a:cubicBezTo>
                    <a:pt x="24" y="3267"/>
                    <a:pt x="42" y="3276"/>
                    <a:pt x="72" y="3236"/>
                  </a:cubicBezTo>
                  <a:cubicBezTo>
                    <a:pt x="108" y="3185"/>
                    <a:pt x="116" y="3131"/>
                    <a:pt x="181" y="3108"/>
                  </a:cubicBezTo>
                  <a:cubicBezTo>
                    <a:pt x="231" y="3059"/>
                    <a:pt x="159" y="3135"/>
                    <a:pt x="209" y="3036"/>
                  </a:cubicBezTo>
                  <a:cubicBezTo>
                    <a:pt x="216" y="3020"/>
                    <a:pt x="233" y="3012"/>
                    <a:pt x="245" y="2999"/>
                  </a:cubicBezTo>
                  <a:cubicBezTo>
                    <a:pt x="276" y="2961"/>
                    <a:pt x="257" y="2934"/>
                    <a:pt x="309" y="2918"/>
                  </a:cubicBezTo>
                  <a:cubicBezTo>
                    <a:pt x="330" y="2852"/>
                    <a:pt x="384" y="2802"/>
                    <a:pt x="445" y="2772"/>
                  </a:cubicBezTo>
                  <a:cubicBezTo>
                    <a:pt x="454" y="2629"/>
                    <a:pt x="460" y="2487"/>
                    <a:pt x="472" y="2345"/>
                  </a:cubicBezTo>
                  <a:cubicBezTo>
                    <a:pt x="475" y="2299"/>
                    <a:pt x="491" y="2209"/>
                    <a:pt x="491" y="2209"/>
                  </a:cubicBezTo>
                  <a:cubicBezTo>
                    <a:pt x="472" y="1813"/>
                    <a:pt x="479" y="2051"/>
                    <a:pt x="491" y="1445"/>
                  </a:cubicBezTo>
                  <a:cubicBezTo>
                    <a:pt x="499" y="1008"/>
                    <a:pt x="466" y="1156"/>
                    <a:pt x="509" y="981"/>
                  </a:cubicBezTo>
                  <a:cubicBezTo>
                    <a:pt x="504" y="908"/>
                    <a:pt x="494" y="835"/>
                    <a:pt x="491" y="763"/>
                  </a:cubicBezTo>
                  <a:cubicBezTo>
                    <a:pt x="487" y="686"/>
                    <a:pt x="503" y="402"/>
                    <a:pt x="463" y="282"/>
                  </a:cubicBezTo>
                  <a:cubicBezTo>
                    <a:pt x="499" y="243"/>
                    <a:pt x="528" y="202"/>
                    <a:pt x="572" y="172"/>
                  </a:cubicBezTo>
                  <a:cubicBezTo>
                    <a:pt x="614" y="45"/>
                    <a:pt x="751" y="0"/>
                    <a:pt x="872" y="0"/>
                  </a:cubicBezTo>
                  <a:lnTo>
                    <a:pt x="987" y="34"/>
                  </a:ln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0" name="Freeform 6"/>
            <p:cNvSpPr>
              <a:spLocks/>
            </p:cNvSpPr>
            <p:nvPr/>
          </p:nvSpPr>
          <p:spPr bwMode="auto">
            <a:xfrm>
              <a:off x="1390" y="1555"/>
              <a:ext cx="991" cy="918"/>
            </a:xfrm>
            <a:custGeom>
              <a:avLst/>
              <a:gdLst>
                <a:gd name="T0" fmla="*/ 0 w 991"/>
                <a:gd name="T1" fmla="*/ 918 h 918"/>
                <a:gd name="T2" fmla="*/ 19 w 991"/>
                <a:gd name="T3" fmla="*/ 781 h 918"/>
                <a:gd name="T4" fmla="*/ 37 w 991"/>
                <a:gd name="T5" fmla="*/ 727 h 918"/>
                <a:gd name="T6" fmla="*/ 155 w 991"/>
                <a:gd name="T7" fmla="*/ 490 h 918"/>
                <a:gd name="T8" fmla="*/ 200 w 991"/>
                <a:gd name="T9" fmla="*/ 381 h 918"/>
                <a:gd name="T10" fmla="*/ 482 w 991"/>
                <a:gd name="T11" fmla="*/ 90 h 918"/>
                <a:gd name="T12" fmla="*/ 782 w 991"/>
                <a:gd name="T13" fmla="*/ 54 h 918"/>
                <a:gd name="T14" fmla="*/ 891 w 991"/>
                <a:gd name="T15" fmla="*/ 45 h 918"/>
                <a:gd name="T16" fmla="*/ 991 w 991"/>
                <a:gd name="T17" fmla="*/ 0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1" h="918">
                  <a:moveTo>
                    <a:pt x="0" y="918"/>
                  </a:moveTo>
                  <a:cubicBezTo>
                    <a:pt x="6" y="855"/>
                    <a:pt x="3" y="831"/>
                    <a:pt x="19" y="781"/>
                  </a:cubicBezTo>
                  <a:cubicBezTo>
                    <a:pt x="24" y="762"/>
                    <a:pt x="37" y="727"/>
                    <a:pt x="37" y="727"/>
                  </a:cubicBezTo>
                  <a:cubicBezTo>
                    <a:pt x="46" y="569"/>
                    <a:pt x="13" y="537"/>
                    <a:pt x="155" y="490"/>
                  </a:cubicBezTo>
                  <a:cubicBezTo>
                    <a:pt x="177" y="456"/>
                    <a:pt x="177" y="411"/>
                    <a:pt x="200" y="381"/>
                  </a:cubicBezTo>
                  <a:cubicBezTo>
                    <a:pt x="276" y="275"/>
                    <a:pt x="350" y="135"/>
                    <a:pt x="482" y="90"/>
                  </a:cubicBezTo>
                  <a:cubicBezTo>
                    <a:pt x="576" y="57"/>
                    <a:pt x="686" y="61"/>
                    <a:pt x="782" y="54"/>
                  </a:cubicBezTo>
                  <a:cubicBezTo>
                    <a:pt x="818" y="51"/>
                    <a:pt x="891" y="45"/>
                    <a:pt x="891" y="45"/>
                  </a:cubicBezTo>
                  <a:cubicBezTo>
                    <a:pt x="925" y="33"/>
                    <a:pt x="958" y="16"/>
                    <a:pt x="991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1" name="Freeform 7"/>
            <p:cNvSpPr>
              <a:spLocks/>
            </p:cNvSpPr>
            <p:nvPr/>
          </p:nvSpPr>
          <p:spPr bwMode="auto">
            <a:xfrm>
              <a:off x="763" y="1527"/>
              <a:ext cx="655" cy="746"/>
            </a:xfrm>
            <a:custGeom>
              <a:avLst/>
              <a:gdLst>
                <a:gd name="T0" fmla="*/ 655 w 655"/>
                <a:gd name="T1" fmla="*/ 746 h 746"/>
                <a:gd name="T2" fmla="*/ 627 w 655"/>
                <a:gd name="T3" fmla="*/ 446 h 746"/>
                <a:gd name="T4" fmla="*/ 618 w 655"/>
                <a:gd name="T5" fmla="*/ 291 h 746"/>
                <a:gd name="T6" fmla="*/ 564 w 655"/>
                <a:gd name="T7" fmla="*/ 246 h 746"/>
                <a:gd name="T8" fmla="*/ 264 w 655"/>
                <a:gd name="T9" fmla="*/ 137 h 746"/>
                <a:gd name="T10" fmla="*/ 237 w 655"/>
                <a:gd name="T11" fmla="*/ 118 h 746"/>
                <a:gd name="T12" fmla="*/ 200 w 655"/>
                <a:gd name="T13" fmla="*/ 109 h 746"/>
                <a:gd name="T14" fmla="*/ 182 w 655"/>
                <a:gd name="T15" fmla="*/ 82 h 746"/>
                <a:gd name="T16" fmla="*/ 100 w 655"/>
                <a:gd name="T17" fmla="*/ 55 h 746"/>
                <a:gd name="T18" fmla="*/ 0 w 655"/>
                <a:gd name="T1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5" h="746">
                  <a:moveTo>
                    <a:pt x="655" y="746"/>
                  </a:moveTo>
                  <a:cubicBezTo>
                    <a:pt x="647" y="567"/>
                    <a:pt x="653" y="565"/>
                    <a:pt x="627" y="446"/>
                  </a:cubicBezTo>
                  <a:cubicBezTo>
                    <a:pt x="624" y="394"/>
                    <a:pt x="628" y="341"/>
                    <a:pt x="618" y="291"/>
                  </a:cubicBezTo>
                  <a:cubicBezTo>
                    <a:pt x="615" y="276"/>
                    <a:pt x="574" y="253"/>
                    <a:pt x="564" y="246"/>
                  </a:cubicBezTo>
                  <a:cubicBezTo>
                    <a:pt x="475" y="182"/>
                    <a:pt x="372" y="155"/>
                    <a:pt x="264" y="137"/>
                  </a:cubicBezTo>
                  <a:cubicBezTo>
                    <a:pt x="255" y="130"/>
                    <a:pt x="247" y="122"/>
                    <a:pt x="237" y="118"/>
                  </a:cubicBezTo>
                  <a:cubicBezTo>
                    <a:pt x="225" y="112"/>
                    <a:pt x="210" y="115"/>
                    <a:pt x="200" y="109"/>
                  </a:cubicBezTo>
                  <a:cubicBezTo>
                    <a:pt x="190" y="103"/>
                    <a:pt x="190" y="88"/>
                    <a:pt x="182" y="82"/>
                  </a:cubicBezTo>
                  <a:cubicBezTo>
                    <a:pt x="163" y="68"/>
                    <a:pt x="122" y="60"/>
                    <a:pt x="100" y="55"/>
                  </a:cubicBezTo>
                  <a:cubicBezTo>
                    <a:pt x="72" y="36"/>
                    <a:pt x="18" y="18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2" name="Freeform 8"/>
            <p:cNvSpPr>
              <a:spLocks/>
            </p:cNvSpPr>
            <p:nvPr/>
          </p:nvSpPr>
          <p:spPr bwMode="auto">
            <a:xfrm>
              <a:off x="827" y="664"/>
              <a:ext cx="616" cy="1000"/>
            </a:xfrm>
            <a:custGeom>
              <a:avLst/>
              <a:gdLst>
                <a:gd name="T0" fmla="*/ 591 w 616"/>
                <a:gd name="T1" fmla="*/ 1000 h 1000"/>
                <a:gd name="T2" fmla="*/ 573 w 616"/>
                <a:gd name="T3" fmla="*/ 645 h 1000"/>
                <a:gd name="T4" fmla="*/ 545 w 616"/>
                <a:gd name="T5" fmla="*/ 536 h 1000"/>
                <a:gd name="T6" fmla="*/ 391 w 616"/>
                <a:gd name="T7" fmla="*/ 472 h 1000"/>
                <a:gd name="T8" fmla="*/ 363 w 616"/>
                <a:gd name="T9" fmla="*/ 454 h 1000"/>
                <a:gd name="T10" fmla="*/ 218 w 616"/>
                <a:gd name="T11" fmla="*/ 418 h 1000"/>
                <a:gd name="T12" fmla="*/ 109 w 616"/>
                <a:gd name="T13" fmla="*/ 372 h 1000"/>
                <a:gd name="T14" fmla="*/ 0 w 616"/>
                <a:gd name="T15" fmla="*/ 0 h 1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6" h="1000">
                  <a:moveTo>
                    <a:pt x="591" y="1000"/>
                  </a:moveTo>
                  <a:cubicBezTo>
                    <a:pt x="616" y="867"/>
                    <a:pt x="595" y="774"/>
                    <a:pt x="573" y="645"/>
                  </a:cubicBezTo>
                  <a:cubicBezTo>
                    <a:pt x="571" y="637"/>
                    <a:pt x="555" y="539"/>
                    <a:pt x="545" y="536"/>
                  </a:cubicBezTo>
                  <a:cubicBezTo>
                    <a:pt x="492" y="518"/>
                    <a:pt x="439" y="496"/>
                    <a:pt x="391" y="472"/>
                  </a:cubicBezTo>
                  <a:cubicBezTo>
                    <a:pt x="381" y="466"/>
                    <a:pt x="373" y="457"/>
                    <a:pt x="363" y="454"/>
                  </a:cubicBezTo>
                  <a:cubicBezTo>
                    <a:pt x="316" y="438"/>
                    <a:pt x="263" y="436"/>
                    <a:pt x="218" y="418"/>
                  </a:cubicBezTo>
                  <a:cubicBezTo>
                    <a:pt x="180" y="403"/>
                    <a:pt x="146" y="385"/>
                    <a:pt x="109" y="372"/>
                  </a:cubicBezTo>
                  <a:cubicBezTo>
                    <a:pt x="83" y="246"/>
                    <a:pt x="57" y="115"/>
                    <a:pt x="0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3" name="Freeform 9"/>
            <p:cNvSpPr>
              <a:spLocks/>
            </p:cNvSpPr>
            <p:nvPr/>
          </p:nvSpPr>
          <p:spPr bwMode="auto">
            <a:xfrm>
              <a:off x="1436" y="900"/>
              <a:ext cx="754" cy="718"/>
            </a:xfrm>
            <a:custGeom>
              <a:avLst/>
              <a:gdLst>
                <a:gd name="T0" fmla="*/ 0 w 754"/>
                <a:gd name="T1" fmla="*/ 718 h 718"/>
                <a:gd name="T2" fmla="*/ 45 w 754"/>
                <a:gd name="T3" fmla="*/ 609 h 718"/>
                <a:gd name="T4" fmla="*/ 54 w 754"/>
                <a:gd name="T5" fmla="*/ 582 h 718"/>
                <a:gd name="T6" fmla="*/ 64 w 754"/>
                <a:gd name="T7" fmla="*/ 555 h 718"/>
                <a:gd name="T8" fmla="*/ 164 w 754"/>
                <a:gd name="T9" fmla="*/ 382 h 718"/>
                <a:gd name="T10" fmla="*/ 273 w 754"/>
                <a:gd name="T11" fmla="*/ 236 h 718"/>
                <a:gd name="T12" fmla="*/ 300 w 754"/>
                <a:gd name="T13" fmla="*/ 218 h 718"/>
                <a:gd name="T14" fmla="*/ 336 w 754"/>
                <a:gd name="T15" fmla="*/ 182 h 718"/>
                <a:gd name="T16" fmla="*/ 400 w 754"/>
                <a:gd name="T17" fmla="*/ 127 h 718"/>
                <a:gd name="T18" fmla="*/ 682 w 754"/>
                <a:gd name="T19" fmla="*/ 27 h 718"/>
                <a:gd name="T20" fmla="*/ 754 w 754"/>
                <a:gd name="T21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4" h="718">
                  <a:moveTo>
                    <a:pt x="0" y="718"/>
                  </a:moveTo>
                  <a:cubicBezTo>
                    <a:pt x="12" y="679"/>
                    <a:pt x="31" y="649"/>
                    <a:pt x="45" y="609"/>
                  </a:cubicBezTo>
                  <a:cubicBezTo>
                    <a:pt x="47" y="599"/>
                    <a:pt x="50" y="590"/>
                    <a:pt x="54" y="582"/>
                  </a:cubicBezTo>
                  <a:cubicBezTo>
                    <a:pt x="57" y="572"/>
                    <a:pt x="64" y="555"/>
                    <a:pt x="64" y="555"/>
                  </a:cubicBezTo>
                  <a:cubicBezTo>
                    <a:pt x="76" y="480"/>
                    <a:pt x="103" y="425"/>
                    <a:pt x="164" y="382"/>
                  </a:cubicBezTo>
                  <a:cubicBezTo>
                    <a:pt x="196" y="333"/>
                    <a:pt x="231" y="277"/>
                    <a:pt x="273" y="236"/>
                  </a:cubicBezTo>
                  <a:cubicBezTo>
                    <a:pt x="280" y="228"/>
                    <a:pt x="291" y="225"/>
                    <a:pt x="300" y="218"/>
                  </a:cubicBezTo>
                  <a:cubicBezTo>
                    <a:pt x="312" y="206"/>
                    <a:pt x="324" y="194"/>
                    <a:pt x="336" y="182"/>
                  </a:cubicBezTo>
                  <a:cubicBezTo>
                    <a:pt x="360" y="152"/>
                    <a:pt x="362" y="139"/>
                    <a:pt x="400" y="127"/>
                  </a:cubicBezTo>
                  <a:cubicBezTo>
                    <a:pt x="461" y="35"/>
                    <a:pt x="581" y="36"/>
                    <a:pt x="682" y="27"/>
                  </a:cubicBezTo>
                  <a:cubicBezTo>
                    <a:pt x="708" y="18"/>
                    <a:pt x="726" y="0"/>
                    <a:pt x="754" y="0"/>
                  </a:cubicBezTo>
                </a:path>
              </a:pathLst>
            </a:custGeom>
            <a:noFill/>
            <a:ln w="28575" cmpd="sng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4" name="Line 10"/>
            <p:cNvSpPr>
              <a:spLocks noChangeShapeType="1"/>
            </p:cNvSpPr>
            <p:nvPr/>
          </p:nvSpPr>
          <p:spPr bwMode="auto">
            <a:xfrm flipH="1" flipV="1">
              <a:off x="744" y="506"/>
              <a:ext cx="96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5" name="Line 11"/>
            <p:cNvSpPr>
              <a:spLocks noChangeShapeType="1"/>
            </p:cNvSpPr>
            <p:nvPr/>
          </p:nvSpPr>
          <p:spPr bwMode="auto">
            <a:xfrm rot="-1696111" flipH="1" flipV="1">
              <a:off x="667" y="1400"/>
              <a:ext cx="96" cy="19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6" name="Line 12"/>
            <p:cNvSpPr>
              <a:spLocks noChangeShapeType="1"/>
            </p:cNvSpPr>
            <p:nvPr/>
          </p:nvSpPr>
          <p:spPr bwMode="auto">
            <a:xfrm rot="-1696111">
              <a:off x="2117" y="870"/>
              <a:ext cx="185" cy="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7" name="Line 13"/>
            <p:cNvSpPr>
              <a:spLocks noChangeShapeType="1"/>
            </p:cNvSpPr>
            <p:nvPr/>
          </p:nvSpPr>
          <p:spPr bwMode="auto">
            <a:xfrm rot="-2715318">
              <a:off x="2322" y="1520"/>
              <a:ext cx="185" cy="5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8" name="Line 14"/>
            <p:cNvSpPr>
              <a:spLocks noChangeShapeType="1"/>
            </p:cNvSpPr>
            <p:nvPr/>
          </p:nvSpPr>
          <p:spPr bwMode="auto">
            <a:xfrm rot="-2715318">
              <a:off x="1838" y="596"/>
              <a:ext cx="107" cy="18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79" name="Text Box 15"/>
          <p:cNvSpPr txBox="1">
            <a:spLocks noChangeArrowheads="1"/>
          </p:cNvSpPr>
          <p:nvPr/>
        </p:nvSpPr>
        <p:spPr bwMode="auto">
          <a:xfrm>
            <a:off x="6751519" y="2560751"/>
            <a:ext cx="191911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800" dirty="0" err="1">
                <a:latin typeface="Symbol" panose="05050102010706020507" pitchFamily="18" charset="2"/>
              </a:rPr>
              <a:t>Y</a:t>
            </a:r>
            <a:r>
              <a:rPr lang="en-US" altLang="en-US" sz="2800" baseline="-25000" dirty="0" err="1"/>
              <a:t>root</a:t>
            </a:r>
            <a:r>
              <a:rPr lang="en-US" altLang="en-US" sz="2800" baseline="-25000" dirty="0"/>
              <a:t> </a:t>
            </a:r>
            <a:r>
              <a:rPr lang="en-US" altLang="en-US" sz="2800" dirty="0"/>
              <a:t>&lt;</a:t>
            </a:r>
            <a:r>
              <a:rPr lang="en-US" altLang="en-US" sz="2800" baseline="-25000" dirty="0"/>
              <a:t> </a:t>
            </a:r>
            <a:r>
              <a:rPr lang="en-US" altLang="en-US" sz="2800" dirty="0" err="1">
                <a:latin typeface="Symbol" panose="05050102010706020507" pitchFamily="18" charset="2"/>
              </a:rPr>
              <a:t>Y</a:t>
            </a:r>
            <a:r>
              <a:rPr lang="en-US" altLang="en-US" sz="2800" baseline="-25000" dirty="0" err="1"/>
              <a:t>soil</a:t>
            </a:r>
            <a:endParaRPr lang="en-US" altLang="en-US" baseline="-25000" dirty="0"/>
          </a:p>
        </p:txBody>
      </p:sp>
      <p:sp>
        <p:nvSpPr>
          <p:cNvPr id="36880" name="Freeform 16"/>
          <p:cNvSpPr>
            <a:spLocks/>
          </p:cNvSpPr>
          <p:nvPr/>
        </p:nvSpPr>
        <p:spPr bwMode="auto">
          <a:xfrm>
            <a:off x="3471863" y="1350964"/>
            <a:ext cx="303212" cy="828675"/>
          </a:xfrm>
          <a:custGeom>
            <a:avLst/>
            <a:gdLst>
              <a:gd name="T0" fmla="*/ 191 w 191"/>
              <a:gd name="T1" fmla="*/ 522 h 522"/>
              <a:gd name="T2" fmla="*/ 146 w 191"/>
              <a:gd name="T3" fmla="*/ 422 h 522"/>
              <a:gd name="T4" fmla="*/ 73 w 191"/>
              <a:gd name="T5" fmla="*/ 131 h 522"/>
              <a:gd name="T6" fmla="*/ 18 w 191"/>
              <a:gd name="T7" fmla="*/ 31 h 522"/>
              <a:gd name="T8" fmla="*/ 0 w 191"/>
              <a:gd name="T9" fmla="*/ 3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1" h="522">
                <a:moveTo>
                  <a:pt x="191" y="522"/>
                </a:moveTo>
                <a:cubicBezTo>
                  <a:pt x="165" y="486"/>
                  <a:pt x="159" y="462"/>
                  <a:pt x="146" y="422"/>
                </a:cubicBezTo>
                <a:cubicBezTo>
                  <a:pt x="131" y="321"/>
                  <a:pt x="108" y="226"/>
                  <a:pt x="73" y="131"/>
                </a:cubicBezTo>
                <a:cubicBezTo>
                  <a:pt x="59" y="95"/>
                  <a:pt x="45" y="56"/>
                  <a:pt x="18" y="31"/>
                </a:cubicBezTo>
                <a:cubicBezTo>
                  <a:pt x="8" y="0"/>
                  <a:pt x="18" y="3"/>
                  <a:pt x="0" y="3"/>
                </a:cubicBezTo>
              </a:path>
            </a:pathLst>
          </a:custGeom>
          <a:noFill/>
          <a:ln w="28575" cmpd="sng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H="1" flipV="1">
            <a:off x="3313113" y="1255713"/>
            <a:ext cx="201612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48287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PP04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198" y="1264555"/>
            <a:ext cx="7496586" cy="562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1936751" y="793171"/>
            <a:ext cx="624081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/>
              <a:t>How water reaches from roots to leaves?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417774" y="1637617"/>
            <a:ext cx="444029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en-US" altLang="en-US" dirty="0" smtClean="0"/>
          </a:p>
          <a:p>
            <a:r>
              <a:rPr lang="en-US" altLang="en-US" b="1" i="1" dirty="0" smtClean="0"/>
              <a:t>Pathway </a:t>
            </a:r>
            <a:r>
              <a:rPr lang="en-US" altLang="en-US" b="1" i="1" dirty="0"/>
              <a:t>for water movement from </a:t>
            </a:r>
            <a:r>
              <a:rPr lang="en-US" altLang="en-US" b="1" i="1" dirty="0" smtClean="0"/>
              <a:t>roots to leaves</a:t>
            </a:r>
            <a:r>
              <a:rPr lang="en-US" altLang="en-US" sz="1600" dirty="0" smtClean="0">
                <a:solidFill>
                  <a:srgbClr val="FFFF00"/>
                </a:solidFill>
              </a:rPr>
              <a:t>. </a:t>
            </a:r>
            <a:endParaRPr lang="en-US" altLang="en-US" sz="1600" dirty="0">
              <a:solidFill>
                <a:srgbClr val="FFFF00"/>
              </a:solidFill>
            </a:endParaRPr>
          </a:p>
        </p:txBody>
      </p:sp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8215314" y="5951538"/>
            <a:ext cx="947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Fig. 4.3</a:t>
            </a:r>
          </a:p>
        </p:txBody>
      </p:sp>
      <p:sp>
        <p:nvSpPr>
          <p:cNvPr id="2" name="Rectangle 1"/>
          <p:cNvSpPr/>
          <p:nvPr/>
        </p:nvSpPr>
        <p:spPr>
          <a:xfrm>
            <a:off x="1417774" y="2705218"/>
            <a:ext cx="302359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en-US" dirty="0"/>
              <a:t>Water can travel from the soil to the root xylem by two </a:t>
            </a:r>
            <a:r>
              <a:rPr lang="en-US" altLang="en-US" dirty="0" smtClean="0"/>
              <a:t>distinct pathways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en-US" dirty="0" err="1" smtClean="0"/>
              <a:t>symplastic</a:t>
            </a:r>
            <a:r>
              <a:rPr lang="en-US" altLang="en-US" dirty="0" smtClean="0"/>
              <a:t>  pathways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en-US" dirty="0" err="1" smtClean="0"/>
              <a:t>apoplastic</a:t>
            </a:r>
            <a:r>
              <a:rPr lang="en-US" altLang="en-US" dirty="0" smtClean="0"/>
              <a:t> pathways</a:t>
            </a:r>
          </a:p>
        </p:txBody>
      </p:sp>
    </p:spTree>
    <p:extLst>
      <p:ext uri="{BB962C8B-B14F-4D97-AF65-F5344CB8AC3E}">
        <p14:creationId xmlns="" xmlns:p14="http://schemas.microsoft.com/office/powerpoint/2010/main" val="41619942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 </a:t>
            </a:r>
          </a:p>
        </p:txBody>
      </p:sp>
      <p:pic>
        <p:nvPicPr>
          <p:cNvPr id="40963" name="Picture 3" descr="PP040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137" y="1384300"/>
            <a:ext cx="7662863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2408" y="3046459"/>
            <a:ext cx="34767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sz="2000" dirty="0"/>
              <a:t>The less-suberized growing tips of roots have higher </a:t>
            </a:r>
            <a:r>
              <a:rPr lang="en-US" altLang="en-US" sz="2000" dirty="0" smtClean="0"/>
              <a:t>water </a:t>
            </a:r>
            <a:r>
              <a:rPr lang="en-US" altLang="en-US" sz="2000" dirty="0"/>
              <a:t>uptake rates than older portions of the root.</a:t>
            </a:r>
          </a:p>
        </p:txBody>
      </p:sp>
    </p:spTree>
    <p:extLst>
      <p:ext uri="{BB962C8B-B14F-4D97-AF65-F5344CB8AC3E}">
        <p14:creationId xmlns="" xmlns:p14="http://schemas.microsoft.com/office/powerpoint/2010/main" val="1090551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  </a:t>
            </a:r>
          </a:p>
        </p:txBody>
      </p:sp>
      <p:pic>
        <p:nvPicPr>
          <p:cNvPr id="43011" name="Picture 3" descr="PP040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42" y="1284288"/>
            <a:ext cx="7011988" cy="557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48397" y="1673280"/>
            <a:ext cx="274715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/>
              <a:t>Water flows from roots to leaves via the </a:t>
            </a:r>
            <a:r>
              <a:rPr lang="en-US" altLang="en-US" dirty="0" smtClean="0"/>
              <a:t>xylem</a:t>
            </a:r>
            <a:endParaRPr lang="en-US" alt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 smtClean="0"/>
              <a:t>Xylem is a </a:t>
            </a:r>
            <a:r>
              <a:rPr lang="en-US" altLang="en-US" dirty="0"/>
              <a:t>network of specialized cells called </a:t>
            </a:r>
            <a:r>
              <a:rPr lang="en-US" altLang="en-US" dirty="0" err="1"/>
              <a:t>tracheary</a:t>
            </a:r>
            <a:r>
              <a:rPr lang="en-US" altLang="en-US" dirty="0"/>
              <a:t> </a:t>
            </a:r>
            <a:r>
              <a:rPr lang="en-US" altLang="en-US" dirty="0" smtClean="0"/>
              <a:t>elements.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 smtClean="0"/>
              <a:t>Gymnosperms </a:t>
            </a:r>
            <a:r>
              <a:rPr lang="en-US" altLang="en-US" dirty="0"/>
              <a:t>have </a:t>
            </a:r>
            <a:r>
              <a:rPr lang="en-US" altLang="en-US" dirty="0" err="1" smtClean="0"/>
              <a:t>tracheids</a:t>
            </a:r>
            <a:r>
              <a:rPr lang="en-US" altLang="en-US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 smtClean="0"/>
              <a:t>Angiosperms </a:t>
            </a:r>
            <a:r>
              <a:rPr lang="en-US" altLang="en-US" dirty="0"/>
              <a:t>have vessel elements &amp; sometimes </a:t>
            </a:r>
            <a:r>
              <a:rPr lang="en-US" altLang="en-US" dirty="0" err="1"/>
              <a:t>tracheids</a:t>
            </a:r>
            <a:r>
              <a:rPr lang="en-US" altLang="en-US" dirty="0"/>
              <a:t>. </a:t>
            </a:r>
          </a:p>
          <a:p>
            <a:r>
              <a:rPr lang="en-US" altLang="en-US" sz="2000" dirty="0" smtClean="0"/>
              <a:t> </a:t>
            </a:r>
            <a:endParaRPr lang="en-US" alt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340172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264" y="227014"/>
            <a:ext cx="7481887" cy="64023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681231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 </a:t>
            </a:r>
          </a:p>
        </p:txBody>
      </p:sp>
      <p:pic>
        <p:nvPicPr>
          <p:cNvPr id="46083" name="Picture 3" descr="PP04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088" y="1264555"/>
            <a:ext cx="4656138" cy="554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455696" y="2545445"/>
            <a:ext cx="5201392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/>
              <a:t>Xylem cavitation</a:t>
            </a:r>
          </a:p>
          <a:p>
            <a:pPr eaLnBrk="1" hangingPunct="1"/>
            <a:r>
              <a:rPr lang="en-US" altLang="en-US" sz="2000" dirty="0" smtClean="0"/>
              <a:t>Embolisms </a:t>
            </a:r>
            <a:r>
              <a:rPr lang="en-US" altLang="en-US" sz="2000" dirty="0"/>
              <a:t>that stop water transport can form in </a:t>
            </a:r>
            <a:r>
              <a:rPr lang="en-US" altLang="en-US" sz="2000" dirty="0" err="1"/>
              <a:t>tracheary</a:t>
            </a:r>
            <a:r>
              <a:rPr lang="en-US" altLang="en-US" sz="2000" dirty="0"/>
              <a:t> elements when xylem pressure is sufficiently negative to pull in air through a pit.</a:t>
            </a:r>
            <a:endParaRPr lang="en-US" altLang="en-US" dirty="0"/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8505825" y="1497013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623527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LEVATION GADIENT_aviris_5-17-03 002"/>
          <p:cNvPicPr>
            <a:picLocks noChangeAspect="1" noChangeArrowheads="1"/>
          </p:cNvPicPr>
          <p:nvPr/>
        </p:nvPicPr>
        <p:blipFill>
          <a:blip r:embed="rId2">
            <a:lum bright="1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6830"/>
          <a:stretch>
            <a:fillRect/>
          </a:stretch>
        </p:blipFill>
        <p:spPr bwMode="auto">
          <a:xfrm>
            <a:off x="1860551" y="722416"/>
            <a:ext cx="8763000" cy="5467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3219450" y="53054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219450" y="6354372"/>
            <a:ext cx="5407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</a:rPr>
              <a:t>May 17, 2003 North of San Francisco Peaks</a:t>
            </a:r>
          </a:p>
        </p:txBody>
      </p:sp>
    </p:spTree>
    <p:extLst>
      <p:ext uri="{BB962C8B-B14F-4D97-AF65-F5344CB8AC3E}">
        <p14:creationId xmlns="" xmlns:p14="http://schemas.microsoft.com/office/powerpoint/2010/main" val="315313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elevation_gradient_9_21_03 008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0918"/>
          <a:stretch>
            <a:fillRect/>
          </a:stretch>
        </p:blipFill>
        <p:spPr bwMode="auto">
          <a:xfrm>
            <a:off x="1818904" y="736269"/>
            <a:ext cx="8839200" cy="5754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Oval 3"/>
          <p:cNvSpPr>
            <a:spLocks noChangeArrowheads="1"/>
          </p:cNvSpPr>
          <p:nvPr/>
        </p:nvSpPr>
        <p:spPr bwMode="auto">
          <a:xfrm>
            <a:off x="3343275" y="52863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893705" y="366721"/>
            <a:ext cx="62261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 b="1" dirty="0">
                <a:latin typeface="Arial" panose="020B0604020202020204" pitchFamily="34" charset="0"/>
              </a:rPr>
              <a:t>September 20, 2003 North of San Francisco Peaks</a:t>
            </a:r>
          </a:p>
        </p:txBody>
      </p:sp>
      <p:grpSp>
        <p:nvGrpSpPr>
          <p:cNvPr id="49157" name="Group 5"/>
          <p:cNvGrpSpPr>
            <a:grpSpLocks/>
          </p:cNvGrpSpPr>
          <p:nvPr/>
        </p:nvGrpSpPr>
        <p:grpSpPr bwMode="auto">
          <a:xfrm>
            <a:off x="2893705" y="6459537"/>
            <a:ext cx="6913563" cy="398463"/>
            <a:chOff x="504" y="3730"/>
            <a:chExt cx="4355" cy="251"/>
          </a:xfrm>
        </p:grpSpPr>
        <p:sp>
          <p:nvSpPr>
            <p:cNvPr id="49158" name="Text Box 6"/>
            <p:cNvSpPr txBox="1">
              <a:spLocks noChangeArrowheads="1"/>
            </p:cNvSpPr>
            <p:nvPr/>
          </p:nvSpPr>
          <p:spPr bwMode="auto">
            <a:xfrm>
              <a:off x="504" y="3730"/>
              <a:ext cx="1018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>
                  <a:latin typeface="Arial" panose="020B0604020202020204" pitchFamily="34" charset="0"/>
                </a:rPr>
                <a:t>PJ Woodland </a:t>
              </a:r>
            </a:p>
          </p:txBody>
        </p:sp>
        <p:sp>
          <p:nvSpPr>
            <p:cNvPr id="49159" name="Text Box 7"/>
            <p:cNvSpPr txBox="1">
              <a:spLocks noChangeArrowheads="1"/>
            </p:cNvSpPr>
            <p:nvPr/>
          </p:nvSpPr>
          <p:spPr bwMode="auto">
            <a:xfrm>
              <a:off x="3574" y="3748"/>
              <a:ext cx="1285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>
                  <a:latin typeface="Arial" panose="020B0604020202020204" pitchFamily="34" charset="0"/>
                </a:rPr>
                <a:t>Juniper Woodland</a:t>
              </a:r>
            </a:p>
          </p:txBody>
        </p:sp>
        <p:sp>
          <p:nvSpPr>
            <p:cNvPr id="49160" name="Line 8"/>
            <p:cNvSpPr>
              <a:spLocks noChangeShapeType="1"/>
            </p:cNvSpPr>
            <p:nvPr/>
          </p:nvSpPr>
          <p:spPr bwMode="auto">
            <a:xfrm>
              <a:off x="1651" y="3886"/>
              <a:ext cx="168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72750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2311729" y="438150"/>
            <a:ext cx="7772400" cy="1143000"/>
          </a:xfrm>
        </p:spPr>
        <p:txBody>
          <a:bodyPr/>
          <a:lstStyle/>
          <a:p>
            <a:r>
              <a:rPr lang="en-US" alt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 xylem network is extremely intricate in leaves.</a:t>
            </a:r>
            <a:endParaRPr lang="en-US" altLang="en-US" dirty="0"/>
          </a:p>
        </p:txBody>
      </p:sp>
      <p:pic>
        <p:nvPicPr>
          <p:cNvPr id="50179" name="Picture 3" descr="PP040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009650"/>
            <a:ext cx="5080000" cy="5843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3933826" y="6259513"/>
            <a:ext cx="947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/>
              <a:t>Fig. 4.8</a:t>
            </a:r>
            <a:endParaRPr lang="en-US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44036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As water </a:t>
            </a:r>
            <a:r>
              <a:rPr lang="en-US" sz="2000" dirty="0" err="1"/>
              <a:t>vapour</a:t>
            </a:r>
            <a:r>
              <a:rPr lang="en-US" sz="2000" dirty="0"/>
              <a:t> transpires out of the leaf, further water molecules evaporate off the surface of </a:t>
            </a:r>
            <a:r>
              <a:rPr lang="en-US" sz="2000" dirty="0" smtClean="0"/>
              <a:t>mesophyll cells </a:t>
            </a:r>
            <a:r>
              <a:rPr lang="en-US" sz="2000" dirty="0"/>
              <a:t>to replace the lost molecules since water in the air inside leaves is maintained at saturation </a:t>
            </a:r>
            <a:r>
              <a:rPr lang="en-US" sz="2000" dirty="0" err="1" smtClean="0"/>
              <a:t>vapour</a:t>
            </a:r>
            <a:r>
              <a:rPr lang="en-US" sz="2000" dirty="0" smtClean="0"/>
              <a:t> </a:t>
            </a:r>
            <a:r>
              <a:rPr lang="en-US" sz="2000" dirty="0"/>
              <a:t>pressure. </a:t>
            </a:r>
            <a:endParaRPr lang="en-US" sz="2000" dirty="0" smtClean="0"/>
          </a:p>
          <a:p>
            <a:r>
              <a:rPr lang="en-US" sz="2000" dirty="0" smtClean="0"/>
              <a:t>Water </a:t>
            </a:r>
            <a:r>
              <a:rPr lang="en-US" sz="2000" dirty="0"/>
              <a:t>lost at the surface of cells is replaced by water from the xylem, which due to the cohesion-tension properties of water in the xylem of plants pulls additional water molecules through the xylem from the roots toward the leaf. </a:t>
            </a:r>
          </a:p>
        </p:txBody>
      </p:sp>
    </p:spTree>
    <p:extLst>
      <p:ext uri="{BB962C8B-B14F-4D97-AF65-F5344CB8AC3E}">
        <p14:creationId xmlns="" xmlns:p14="http://schemas.microsoft.com/office/powerpoint/2010/main" val="398188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2629394" y="2071255"/>
            <a:ext cx="451955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en-US" dirty="0"/>
          </a:p>
          <a:p>
            <a:endParaRPr lang="en-US" altLang="en-US" i="1" dirty="0"/>
          </a:p>
          <a:p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260" y="1021278"/>
            <a:ext cx="5364738" cy="52607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9423" y="1736229"/>
            <a:ext cx="5235837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OK, we’ve got water from the soil, into the roots, </a:t>
            </a:r>
          </a:p>
          <a:p>
            <a:pPr algn="ctr"/>
            <a:r>
              <a:rPr lang="en-US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and up to </a:t>
            </a:r>
            <a:r>
              <a:rPr lang="en-US" altLang="en-US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</a:t>
            </a:r>
            <a:r>
              <a:rPr lang="en-US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the leaves.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592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453345" y="2543187"/>
            <a:ext cx="4263243" cy="2617807"/>
          </a:xfrm>
        </p:spPr>
        <p:txBody>
          <a:bodyPr>
            <a:normAutofit/>
          </a:bodyPr>
          <a:lstStyle/>
          <a:p>
            <a:r>
              <a:rPr lang="en-US" altLang="en-US" sz="2000" i="1" dirty="0" smtClean="0"/>
              <a:t/>
            </a:r>
            <a:br>
              <a:rPr lang="en-US" altLang="en-US" sz="2000" i="1" dirty="0" smtClean="0"/>
            </a:br>
            <a:r>
              <a:rPr lang="en-US" altLang="en-US" sz="2000" i="1" dirty="0"/>
              <a:t/>
            </a:r>
            <a:br>
              <a:rPr lang="en-US" altLang="en-US" sz="2000" i="1" dirty="0"/>
            </a:br>
            <a:r>
              <a:rPr lang="en-US" altLang="en-US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en-US" alt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wet walls of leaf cells are the sites of evaporation.</a:t>
            </a:r>
            <a:endParaRPr lang="en-US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52227" name="Picture 3" descr="PP04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1255734"/>
            <a:ext cx="6475412" cy="544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81968" y="794069"/>
            <a:ext cx="78101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/>
              <a:t>Where does water evaporate inside </a:t>
            </a:r>
            <a:r>
              <a:rPr lang="en-US" altLang="en-US" sz="2800" b="1" dirty="0" smtClean="0"/>
              <a:t>leaves?</a:t>
            </a:r>
            <a:endParaRPr lang="en-US" sz="2800" b="1" dirty="0"/>
          </a:p>
        </p:txBody>
      </p:sp>
    </p:spTree>
    <p:extLst>
      <p:ext uri="{BB962C8B-B14F-4D97-AF65-F5344CB8AC3E}">
        <p14:creationId xmlns="" xmlns:p14="http://schemas.microsoft.com/office/powerpoint/2010/main" val="10410535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 </a:t>
            </a:r>
          </a:p>
        </p:txBody>
      </p:sp>
      <p:pic>
        <p:nvPicPr>
          <p:cNvPr id="54275" name="Picture 3" descr="PP0409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631" y="1795360"/>
            <a:ext cx="7441098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793176" y="3219329"/>
            <a:ext cx="2861951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/>
              <a:t>As for soils, a more negative </a:t>
            </a:r>
            <a:r>
              <a:rPr lang="en-US" altLang="en-US" dirty="0">
                <a:latin typeface="Symbol" panose="05050102010706020507" pitchFamily="18" charset="2"/>
              </a:rPr>
              <a:t>Y</a:t>
            </a:r>
            <a:r>
              <a:rPr lang="en-US" altLang="en-US" baseline="-25000" dirty="0"/>
              <a:t>P </a:t>
            </a:r>
            <a:r>
              <a:rPr lang="en-US" altLang="en-US" dirty="0"/>
              <a:t> develops as leaf cell walls</a:t>
            </a:r>
          </a:p>
          <a:p>
            <a:pPr eaLnBrk="1" hangingPunct="1"/>
            <a:r>
              <a:rPr lang="en-US" altLang="en-US" dirty="0"/>
              <a:t>dehydrate and water is held in smaller pore spaces</a:t>
            </a:r>
            <a:r>
              <a:rPr lang="en-US" altLang="en-US" dirty="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8106466" y="2433168"/>
            <a:ext cx="17620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800" baseline="-25000" dirty="0">
                <a:solidFill>
                  <a:srgbClr val="FF0000"/>
                </a:solidFill>
              </a:rPr>
              <a:t>P</a:t>
            </a:r>
            <a:r>
              <a:rPr lang="en-US" altLang="en-US" sz="2800" dirty="0">
                <a:solidFill>
                  <a:srgbClr val="FF0000"/>
                </a:solidFill>
              </a:rPr>
              <a:t> = -2T/r</a:t>
            </a:r>
            <a:endParaRPr lang="en-US" alt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557853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2066926" y="1484313"/>
            <a:ext cx="844173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8001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2573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7145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171700" indent="-342900"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The most widely accepted model of water transport </a:t>
            </a:r>
          </a:p>
          <a:p>
            <a:pPr eaLnBrk="1" hangingPunct="1"/>
            <a:r>
              <a:rPr lang="en-US" altLang="en-US" dirty="0">
                <a:latin typeface="Comic Sans MS" panose="030F0702030302020204" pitchFamily="66" charset="0"/>
              </a:rPr>
              <a:t>through the xylem is the “cohesion-tension model”.</a:t>
            </a:r>
          </a:p>
          <a:p>
            <a:pPr eaLnBrk="1" hangingPunct="1"/>
            <a:endParaRPr lang="en-US" altLang="en-US" dirty="0">
              <a:latin typeface="Comic Sans MS" panose="030F0702030302020204" pitchFamily="66" charset="0"/>
            </a:endParaRPr>
          </a:p>
          <a:p>
            <a:pPr eaLnBrk="1" hangingPunct="1">
              <a:buFont typeface="Times" panose="02020603050405020304" pitchFamily="18" charset="0"/>
              <a:buAutoNum type="arabicPeriod"/>
            </a:pPr>
            <a:r>
              <a:rPr lang="en-US" altLang="en-US" dirty="0">
                <a:latin typeface="Comic Sans MS" panose="030F0702030302020204" pitchFamily="66" charset="0"/>
              </a:rPr>
              <a:t>A negative pressure or tension is generated in 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leaf cell walls by evaporation (transpiration).</a:t>
            </a:r>
          </a:p>
          <a:p>
            <a:pPr eaLnBrk="1" hangingPunct="1">
              <a:buFont typeface="Times" panose="02020603050405020304" pitchFamily="18" charset="0"/>
              <a:buNone/>
            </a:pPr>
            <a:endParaRPr lang="en-US" altLang="en-US" dirty="0">
              <a:latin typeface="Comic Sans MS" panose="030F0702030302020204" pitchFamily="66" charset="0"/>
            </a:endParaRP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2. The cohesive property of water means this tension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is transmitted to water in adjacent xylem and throughout</a:t>
            </a:r>
          </a:p>
          <a:p>
            <a:pPr eaLnBrk="1" hangingPunct="1">
              <a:buFont typeface="Times" panose="02020603050405020304" pitchFamily="18" charset="0"/>
              <a:buNone/>
            </a:pPr>
            <a:r>
              <a:rPr lang="en-US" altLang="en-US" dirty="0">
                <a:latin typeface="Comic Sans MS" panose="030F0702030302020204" pitchFamily="66" charset="0"/>
              </a:rPr>
              <a:t>the plant to the roots and soil.</a:t>
            </a:r>
            <a:r>
              <a:rPr lang="en-US" altLang="en-US" dirty="0">
                <a:solidFill>
                  <a:srgbClr val="FFFF00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512770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b="1" dirty="0"/>
              <a:t>Water potential and water flow in plants in a nutshell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altLang="en-US" sz="2800" dirty="0"/>
              <a:t>Water moves from one part of the plant to another down a water potential gradient. Different components of ψ are important at different stages.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  <a:p>
            <a:pPr>
              <a:lnSpc>
                <a:spcPct val="90000"/>
              </a:lnSpc>
            </a:pPr>
            <a:r>
              <a:rPr lang="en-US" altLang="en-US" sz="2800" dirty="0"/>
              <a:t> Soil to roots: matric potential.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 Roots to stems: pressure potential.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 Stems to cells: osmotic potential.</a:t>
            </a:r>
          </a:p>
          <a:p>
            <a:pPr>
              <a:lnSpc>
                <a:spcPct val="90000"/>
              </a:lnSpc>
            </a:pPr>
            <a:r>
              <a:rPr lang="en-US" altLang="en-US" sz="2800" dirty="0"/>
              <a:t> Cells to stomata: vapor potential.</a:t>
            </a:r>
          </a:p>
          <a:p>
            <a:pPr>
              <a:lnSpc>
                <a:spcPct val="90000"/>
              </a:lnSpc>
            </a:pPr>
            <a:endParaRPr lang="en-US" altLang="en-US" sz="2800" dirty="0"/>
          </a:p>
        </p:txBody>
      </p:sp>
      <p:pic>
        <p:nvPicPr>
          <p:cNvPr id="158725" name="Picture 5" descr="water_potential_valu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300" y="3175000"/>
            <a:ext cx="2489200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9202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3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18" name="Group 2"/>
          <p:cNvGrpSpPr>
            <a:grpSpLocks/>
          </p:cNvGrpSpPr>
          <p:nvPr/>
        </p:nvGrpSpPr>
        <p:grpSpPr bwMode="auto">
          <a:xfrm>
            <a:off x="1485900" y="0"/>
            <a:ext cx="8077200" cy="1524000"/>
            <a:chOff x="336" y="0"/>
            <a:chExt cx="5088" cy="960"/>
          </a:xfrm>
        </p:grpSpPr>
        <p:sp>
          <p:nvSpPr>
            <p:cNvPr id="137219" name="Text Box 3"/>
            <p:cNvSpPr txBox="1">
              <a:spLocks noChangeArrowheads="1"/>
            </p:cNvSpPr>
            <p:nvPr/>
          </p:nvSpPr>
          <p:spPr bwMode="auto">
            <a:xfrm>
              <a:off x="1680" y="0"/>
              <a:ext cx="2955" cy="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400"/>
                <a:t>Precipitation </a:t>
              </a:r>
              <a:r>
                <a:rPr lang="en-US" altLang="en-US" sz="3600"/>
                <a:t>(</a:t>
              </a:r>
              <a:r>
                <a:rPr lang="en-US" altLang="en-US" sz="3600">
                  <a:latin typeface="Symbol" panose="05050102010706020507" pitchFamily="18" charset="2"/>
                </a:rPr>
                <a:t>Y</a:t>
              </a:r>
              <a:r>
                <a:rPr lang="en-US" altLang="en-US" sz="3600" baseline="-25000"/>
                <a:t>g</a:t>
              </a:r>
              <a:r>
                <a:rPr lang="en-US" altLang="en-US" sz="3600"/>
                <a:t>)</a:t>
              </a:r>
            </a:p>
          </p:txBody>
        </p:sp>
        <p:sp>
          <p:nvSpPr>
            <p:cNvPr id="137220" name="Line 4"/>
            <p:cNvSpPr>
              <a:spLocks noChangeShapeType="1"/>
            </p:cNvSpPr>
            <p:nvPr/>
          </p:nvSpPr>
          <p:spPr bwMode="auto">
            <a:xfrm>
              <a:off x="336" y="432"/>
              <a:ext cx="0" cy="48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1" name="Line 5"/>
            <p:cNvSpPr>
              <a:spLocks noChangeShapeType="1"/>
            </p:cNvSpPr>
            <p:nvPr/>
          </p:nvSpPr>
          <p:spPr bwMode="auto">
            <a:xfrm>
              <a:off x="1608" y="432"/>
              <a:ext cx="0" cy="48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2" name="Line 6"/>
            <p:cNvSpPr>
              <a:spLocks noChangeShapeType="1"/>
            </p:cNvSpPr>
            <p:nvPr/>
          </p:nvSpPr>
          <p:spPr bwMode="auto">
            <a:xfrm>
              <a:off x="2880" y="480"/>
              <a:ext cx="0" cy="48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3" name="Line 7"/>
            <p:cNvSpPr>
              <a:spLocks noChangeShapeType="1"/>
            </p:cNvSpPr>
            <p:nvPr/>
          </p:nvSpPr>
          <p:spPr bwMode="auto">
            <a:xfrm>
              <a:off x="4152" y="432"/>
              <a:ext cx="0" cy="48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224" name="Line 8"/>
            <p:cNvSpPr>
              <a:spLocks noChangeShapeType="1"/>
            </p:cNvSpPr>
            <p:nvPr/>
          </p:nvSpPr>
          <p:spPr bwMode="auto">
            <a:xfrm>
              <a:off x="5424" y="384"/>
              <a:ext cx="0" cy="48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7225" name="Group 9"/>
          <p:cNvGrpSpPr>
            <a:grpSpLocks/>
          </p:cNvGrpSpPr>
          <p:nvPr/>
        </p:nvGrpSpPr>
        <p:grpSpPr bwMode="auto">
          <a:xfrm>
            <a:off x="952500" y="1752601"/>
            <a:ext cx="10287000" cy="5095875"/>
            <a:chOff x="0" y="1104"/>
            <a:chExt cx="6480" cy="3210"/>
          </a:xfrm>
        </p:grpSpPr>
        <p:grpSp>
          <p:nvGrpSpPr>
            <p:cNvPr id="137226" name="Group 10"/>
            <p:cNvGrpSpPr>
              <a:grpSpLocks/>
            </p:cNvGrpSpPr>
            <p:nvPr/>
          </p:nvGrpSpPr>
          <p:grpSpPr bwMode="auto">
            <a:xfrm>
              <a:off x="1284" y="1992"/>
              <a:ext cx="917" cy="829"/>
              <a:chOff x="219" y="278"/>
              <a:chExt cx="1223" cy="1258"/>
            </a:xfrm>
          </p:grpSpPr>
          <p:sp>
            <p:nvSpPr>
              <p:cNvPr id="137227" name="Freeform 11"/>
              <p:cNvSpPr>
                <a:spLocks/>
              </p:cNvSpPr>
              <p:nvPr/>
            </p:nvSpPr>
            <p:spPr bwMode="auto">
              <a:xfrm>
                <a:off x="437" y="847"/>
                <a:ext cx="285" cy="69"/>
              </a:xfrm>
              <a:custGeom>
                <a:avLst/>
                <a:gdLst>
                  <a:gd name="T0" fmla="*/ 0 w 253"/>
                  <a:gd name="T1" fmla="*/ 0 h 69"/>
                  <a:gd name="T2" fmla="*/ 50 w 253"/>
                  <a:gd name="T3" fmla="*/ 2 h 69"/>
                  <a:gd name="T4" fmla="*/ 50 w 253"/>
                  <a:gd name="T5" fmla="*/ 2 h 69"/>
                  <a:gd name="T6" fmla="*/ 96 w 253"/>
                  <a:gd name="T7" fmla="*/ 5 h 69"/>
                  <a:gd name="T8" fmla="*/ 96 w 253"/>
                  <a:gd name="T9" fmla="*/ 5 h 69"/>
                  <a:gd name="T10" fmla="*/ 138 w 253"/>
                  <a:gd name="T11" fmla="*/ 11 h 69"/>
                  <a:gd name="T12" fmla="*/ 138 w 253"/>
                  <a:gd name="T13" fmla="*/ 11 h 69"/>
                  <a:gd name="T14" fmla="*/ 176 w 253"/>
                  <a:gd name="T15" fmla="*/ 18 h 69"/>
                  <a:gd name="T16" fmla="*/ 176 w 253"/>
                  <a:gd name="T17" fmla="*/ 18 h 69"/>
                  <a:gd name="T18" fmla="*/ 192 w 253"/>
                  <a:gd name="T19" fmla="*/ 23 h 69"/>
                  <a:gd name="T20" fmla="*/ 192 w 253"/>
                  <a:gd name="T21" fmla="*/ 23 h 69"/>
                  <a:gd name="T22" fmla="*/ 206 w 253"/>
                  <a:gd name="T23" fmla="*/ 27 h 69"/>
                  <a:gd name="T24" fmla="*/ 207 w 253"/>
                  <a:gd name="T25" fmla="*/ 27 h 69"/>
                  <a:gd name="T26" fmla="*/ 219 w 253"/>
                  <a:gd name="T27" fmla="*/ 33 h 69"/>
                  <a:gd name="T28" fmla="*/ 219 w 253"/>
                  <a:gd name="T29" fmla="*/ 33 h 69"/>
                  <a:gd name="T30" fmla="*/ 230 w 253"/>
                  <a:gd name="T31" fmla="*/ 39 h 69"/>
                  <a:gd name="T32" fmla="*/ 230 w 253"/>
                  <a:gd name="T33" fmla="*/ 39 h 69"/>
                  <a:gd name="T34" fmla="*/ 239 w 253"/>
                  <a:gd name="T35" fmla="*/ 45 h 69"/>
                  <a:gd name="T36" fmla="*/ 239 w 253"/>
                  <a:gd name="T37" fmla="*/ 45 h 69"/>
                  <a:gd name="T38" fmla="*/ 245 w 253"/>
                  <a:gd name="T39" fmla="*/ 51 h 69"/>
                  <a:gd name="T40" fmla="*/ 246 w 253"/>
                  <a:gd name="T41" fmla="*/ 51 h 69"/>
                  <a:gd name="T42" fmla="*/ 249 w 253"/>
                  <a:gd name="T43" fmla="*/ 57 h 69"/>
                  <a:gd name="T44" fmla="*/ 251 w 253"/>
                  <a:gd name="T45" fmla="*/ 59 h 69"/>
                  <a:gd name="T46" fmla="*/ 252 w 253"/>
                  <a:gd name="T47" fmla="*/ 65 h 69"/>
                  <a:gd name="T48" fmla="*/ 243 w 253"/>
                  <a:gd name="T49" fmla="*/ 68 h 69"/>
                  <a:gd name="T50" fmla="*/ 243 w 253"/>
                  <a:gd name="T51" fmla="*/ 62 h 69"/>
                  <a:gd name="T52" fmla="*/ 240 w 253"/>
                  <a:gd name="T53" fmla="*/ 56 h 69"/>
                  <a:gd name="T54" fmla="*/ 234 w 253"/>
                  <a:gd name="T55" fmla="*/ 51 h 69"/>
                  <a:gd name="T56" fmla="*/ 227 w 253"/>
                  <a:gd name="T57" fmla="*/ 45 h 69"/>
                  <a:gd name="T58" fmla="*/ 216 w 253"/>
                  <a:gd name="T59" fmla="*/ 41 h 69"/>
                  <a:gd name="T60" fmla="*/ 204 w 253"/>
                  <a:gd name="T61" fmla="*/ 35 h 69"/>
                  <a:gd name="T62" fmla="*/ 189 w 253"/>
                  <a:gd name="T63" fmla="*/ 30 h 69"/>
                  <a:gd name="T64" fmla="*/ 174 w 253"/>
                  <a:gd name="T65" fmla="*/ 26 h 69"/>
                  <a:gd name="T66" fmla="*/ 137 w 253"/>
                  <a:gd name="T67" fmla="*/ 18 h 69"/>
                  <a:gd name="T68" fmla="*/ 95 w 253"/>
                  <a:gd name="T69" fmla="*/ 14 h 69"/>
                  <a:gd name="T70" fmla="*/ 50 w 253"/>
                  <a:gd name="T71" fmla="*/ 9 h 69"/>
                  <a:gd name="T72" fmla="*/ 0 w 253"/>
                  <a:gd name="T73" fmla="*/ 8 h 69"/>
                  <a:gd name="T74" fmla="*/ 0 w 253"/>
                  <a:gd name="T7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3" h="69">
                    <a:moveTo>
                      <a:pt x="0" y="0"/>
                    </a:moveTo>
                    <a:lnTo>
                      <a:pt x="50" y="2"/>
                    </a:lnTo>
                    <a:lnTo>
                      <a:pt x="50" y="2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138" y="11"/>
                    </a:lnTo>
                    <a:lnTo>
                      <a:pt x="138" y="11"/>
                    </a:lnTo>
                    <a:lnTo>
                      <a:pt x="176" y="18"/>
                    </a:lnTo>
                    <a:lnTo>
                      <a:pt x="176" y="18"/>
                    </a:lnTo>
                    <a:lnTo>
                      <a:pt x="192" y="23"/>
                    </a:lnTo>
                    <a:lnTo>
                      <a:pt x="192" y="23"/>
                    </a:lnTo>
                    <a:lnTo>
                      <a:pt x="206" y="27"/>
                    </a:lnTo>
                    <a:lnTo>
                      <a:pt x="207" y="27"/>
                    </a:lnTo>
                    <a:lnTo>
                      <a:pt x="219" y="33"/>
                    </a:lnTo>
                    <a:lnTo>
                      <a:pt x="219" y="33"/>
                    </a:lnTo>
                    <a:lnTo>
                      <a:pt x="230" y="39"/>
                    </a:lnTo>
                    <a:lnTo>
                      <a:pt x="230" y="39"/>
                    </a:lnTo>
                    <a:lnTo>
                      <a:pt x="239" y="45"/>
                    </a:lnTo>
                    <a:lnTo>
                      <a:pt x="239" y="45"/>
                    </a:lnTo>
                    <a:lnTo>
                      <a:pt x="245" y="51"/>
                    </a:lnTo>
                    <a:lnTo>
                      <a:pt x="246" y="51"/>
                    </a:lnTo>
                    <a:lnTo>
                      <a:pt x="249" y="57"/>
                    </a:lnTo>
                    <a:lnTo>
                      <a:pt x="251" y="59"/>
                    </a:lnTo>
                    <a:lnTo>
                      <a:pt x="252" y="65"/>
                    </a:lnTo>
                    <a:lnTo>
                      <a:pt x="243" y="68"/>
                    </a:lnTo>
                    <a:lnTo>
                      <a:pt x="243" y="62"/>
                    </a:lnTo>
                    <a:lnTo>
                      <a:pt x="240" y="56"/>
                    </a:lnTo>
                    <a:lnTo>
                      <a:pt x="234" y="51"/>
                    </a:lnTo>
                    <a:lnTo>
                      <a:pt x="227" y="45"/>
                    </a:lnTo>
                    <a:lnTo>
                      <a:pt x="216" y="41"/>
                    </a:lnTo>
                    <a:lnTo>
                      <a:pt x="204" y="35"/>
                    </a:lnTo>
                    <a:lnTo>
                      <a:pt x="189" y="30"/>
                    </a:lnTo>
                    <a:lnTo>
                      <a:pt x="174" y="26"/>
                    </a:lnTo>
                    <a:lnTo>
                      <a:pt x="137" y="18"/>
                    </a:lnTo>
                    <a:lnTo>
                      <a:pt x="95" y="14"/>
                    </a:lnTo>
                    <a:lnTo>
                      <a:pt x="50" y="9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28" name="Freeform 12"/>
              <p:cNvSpPr>
                <a:spLocks/>
              </p:cNvSpPr>
              <p:nvPr/>
            </p:nvSpPr>
            <p:spPr bwMode="auto">
              <a:xfrm>
                <a:off x="310" y="528"/>
                <a:ext cx="456" cy="601"/>
              </a:xfrm>
              <a:custGeom>
                <a:avLst/>
                <a:gdLst>
                  <a:gd name="T0" fmla="*/ 395 w 405"/>
                  <a:gd name="T1" fmla="*/ 600 h 601"/>
                  <a:gd name="T2" fmla="*/ 394 w 405"/>
                  <a:gd name="T3" fmla="*/ 555 h 601"/>
                  <a:gd name="T4" fmla="*/ 389 w 405"/>
                  <a:gd name="T5" fmla="*/ 510 h 601"/>
                  <a:gd name="T6" fmla="*/ 380 w 405"/>
                  <a:gd name="T7" fmla="*/ 466 h 601"/>
                  <a:gd name="T8" fmla="*/ 370 w 405"/>
                  <a:gd name="T9" fmla="*/ 424 h 601"/>
                  <a:gd name="T10" fmla="*/ 355 w 405"/>
                  <a:gd name="T11" fmla="*/ 382 h 601"/>
                  <a:gd name="T12" fmla="*/ 338 w 405"/>
                  <a:gd name="T13" fmla="*/ 342 h 601"/>
                  <a:gd name="T14" fmla="*/ 317 w 405"/>
                  <a:gd name="T15" fmla="*/ 303 h 601"/>
                  <a:gd name="T16" fmla="*/ 293 w 405"/>
                  <a:gd name="T17" fmla="*/ 265 h 601"/>
                  <a:gd name="T18" fmla="*/ 268 w 405"/>
                  <a:gd name="T19" fmla="*/ 228 h 601"/>
                  <a:gd name="T20" fmla="*/ 238 w 405"/>
                  <a:gd name="T21" fmla="*/ 192 h 601"/>
                  <a:gd name="T22" fmla="*/ 205 w 405"/>
                  <a:gd name="T23" fmla="*/ 157 h 601"/>
                  <a:gd name="T24" fmla="*/ 170 w 405"/>
                  <a:gd name="T25" fmla="*/ 124 h 601"/>
                  <a:gd name="T26" fmla="*/ 131 w 405"/>
                  <a:gd name="T27" fmla="*/ 93 h 601"/>
                  <a:gd name="T28" fmla="*/ 91 w 405"/>
                  <a:gd name="T29" fmla="*/ 63 h 601"/>
                  <a:gd name="T30" fmla="*/ 47 w 405"/>
                  <a:gd name="T31" fmla="*/ 34 h 601"/>
                  <a:gd name="T32" fmla="*/ 0 w 405"/>
                  <a:gd name="T33" fmla="*/ 7 h 601"/>
                  <a:gd name="T34" fmla="*/ 5 w 405"/>
                  <a:gd name="T35" fmla="*/ 0 h 601"/>
                  <a:gd name="T36" fmla="*/ 51 w 405"/>
                  <a:gd name="T37" fmla="*/ 27 h 601"/>
                  <a:gd name="T38" fmla="*/ 51 w 405"/>
                  <a:gd name="T39" fmla="*/ 28 h 601"/>
                  <a:gd name="T40" fmla="*/ 95 w 405"/>
                  <a:gd name="T41" fmla="*/ 57 h 601"/>
                  <a:gd name="T42" fmla="*/ 95 w 405"/>
                  <a:gd name="T43" fmla="*/ 57 h 601"/>
                  <a:gd name="T44" fmla="*/ 137 w 405"/>
                  <a:gd name="T45" fmla="*/ 87 h 601"/>
                  <a:gd name="T46" fmla="*/ 137 w 405"/>
                  <a:gd name="T47" fmla="*/ 87 h 601"/>
                  <a:gd name="T48" fmla="*/ 175 w 405"/>
                  <a:gd name="T49" fmla="*/ 118 h 601"/>
                  <a:gd name="T50" fmla="*/ 175 w 405"/>
                  <a:gd name="T51" fmla="*/ 118 h 601"/>
                  <a:gd name="T52" fmla="*/ 211 w 405"/>
                  <a:gd name="T53" fmla="*/ 151 h 601"/>
                  <a:gd name="T54" fmla="*/ 211 w 405"/>
                  <a:gd name="T55" fmla="*/ 153 h 601"/>
                  <a:gd name="T56" fmla="*/ 244 w 405"/>
                  <a:gd name="T57" fmla="*/ 187 h 601"/>
                  <a:gd name="T58" fmla="*/ 244 w 405"/>
                  <a:gd name="T59" fmla="*/ 187 h 601"/>
                  <a:gd name="T60" fmla="*/ 274 w 405"/>
                  <a:gd name="T61" fmla="*/ 223 h 601"/>
                  <a:gd name="T62" fmla="*/ 274 w 405"/>
                  <a:gd name="T63" fmla="*/ 223 h 601"/>
                  <a:gd name="T64" fmla="*/ 301 w 405"/>
                  <a:gd name="T65" fmla="*/ 261 h 601"/>
                  <a:gd name="T66" fmla="*/ 301 w 405"/>
                  <a:gd name="T67" fmla="*/ 261 h 601"/>
                  <a:gd name="T68" fmla="*/ 325 w 405"/>
                  <a:gd name="T69" fmla="*/ 300 h 601"/>
                  <a:gd name="T70" fmla="*/ 325 w 405"/>
                  <a:gd name="T71" fmla="*/ 300 h 601"/>
                  <a:gd name="T72" fmla="*/ 346 w 405"/>
                  <a:gd name="T73" fmla="*/ 339 h 601"/>
                  <a:gd name="T74" fmla="*/ 346 w 405"/>
                  <a:gd name="T75" fmla="*/ 339 h 601"/>
                  <a:gd name="T76" fmla="*/ 362 w 405"/>
                  <a:gd name="T77" fmla="*/ 379 h 601"/>
                  <a:gd name="T78" fmla="*/ 362 w 405"/>
                  <a:gd name="T79" fmla="*/ 381 h 601"/>
                  <a:gd name="T80" fmla="*/ 377 w 405"/>
                  <a:gd name="T81" fmla="*/ 421 h 601"/>
                  <a:gd name="T82" fmla="*/ 377 w 405"/>
                  <a:gd name="T83" fmla="*/ 423 h 601"/>
                  <a:gd name="T84" fmla="*/ 389 w 405"/>
                  <a:gd name="T85" fmla="*/ 465 h 601"/>
                  <a:gd name="T86" fmla="*/ 389 w 405"/>
                  <a:gd name="T87" fmla="*/ 465 h 601"/>
                  <a:gd name="T88" fmla="*/ 397 w 405"/>
                  <a:gd name="T89" fmla="*/ 508 h 601"/>
                  <a:gd name="T90" fmla="*/ 397 w 405"/>
                  <a:gd name="T91" fmla="*/ 510 h 601"/>
                  <a:gd name="T92" fmla="*/ 401 w 405"/>
                  <a:gd name="T93" fmla="*/ 553 h 601"/>
                  <a:gd name="T94" fmla="*/ 401 w 405"/>
                  <a:gd name="T95" fmla="*/ 553 h 601"/>
                  <a:gd name="T96" fmla="*/ 404 w 405"/>
                  <a:gd name="T97" fmla="*/ 600 h 601"/>
                  <a:gd name="T98" fmla="*/ 395 w 405"/>
                  <a:gd name="T99" fmla="*/ 600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5" h="601">
                    <a:moveTo>
                      <a:pt x="395" y="600"/>
                    </a:moveTo>
                    <a:lnTo>
                      <a:pt x="394" y="555"/>
                    </a:lnTo>
                    <a:lnTo>
                      <a:pt x="389" y="510"/>
                    </a:lnTo>
                    <a:lnTo>
                      <a:pt x="380" y="466"/>
                    </a:lnTo>
                    <a:lnTo>
                      <a:pt x="370" y="424"/>
                    </a:lnTo>
                    <a:lnTo>
                      <a:pt x="355" y="382"/>
                    </a:lnTo>
                    <a:lnTo>
                      <a:pt x="338" y="342"/>
                    </a:lnTo>
                    <a:lnTo>
                      <a:pt x="317" y="303"/>
                    </a:lnTo>
                    <a:lnTo>
                      <a:pt x="293" y="265"/>
                    </a:lnTo>
                    <a:lnTo>
                      <a:pt x="268" y="228"/>
                    </a:lnTo>
                    <a:lnTo>
                      <a:pt x="238" y="192"/>
                    </a:lnTo>
                    <a:lnTo>
                      <a:pt x="205" y="157"/>
                    </a:lnTo>
                    <a:lnTo>
                      <a:pt x="170" y="124"/>
                    </a:lnTo>
                    <a:lnTo>
                      <a:pt x="131" y="93"/>
                    </a:lnTo>
                    <a:lnTo>
                      <a:pt x="91" y="63"/>
                    </a:lnTo>
                    <a:lnTo>
                      <a:pt x="47" y="34"/>
                    </a:lnTo>
                    <a:lnTo>
                      <a:pt x="0" y="7"/>
                    </a:lnTo>
                    <a:lnTo>
                      <a:pt x="5" y="0"/>
                    </a:lnTo>
                    <a:lnTo>
                      <a:pt x="51" y="27"/>
                    </a:lnTo>
                    <a:lnTo>
                      <a:pt x="51" y="28"/>
                    </a:lnTo>
                    <a:lnTo>
                      <a:pt x="95" y="57"/>
                    </a:lnTo>
                    <a:lnTo>
                      <a:pt x="95" y="57"/>
                    </a:lnTo>
                    <a:lnTo>
                      <a:pt x="137" y="87"/>
                    </a:lnTo>
                    <a:lnTo>
                      <a:pt x="137" y="87"/>
                    </a:lnTo>
                    <a:lnTo>
                      <a:pt x="175" y="118"/>
                    </a:lnTo>
                    <a:lnTo>
                      <a:pt x="175" y="118"/>
                    </a:lnTo>
                    <a:lnTo>
                      <a:pt x="211" y="151"/>
                    </a:lnTo>
                    <a:lnTo>
                      <a:pt x="211" y="153"/>
                    </a:lnTo>
                    <a:lnTo>
                      <a:pt x="244" y="187"/>
                    </a:lnTo>
                    <a:lnTo>
                      <a:pt x="244" y="187"/>
                    </a:lnTo>
                    <a:lnTo>
                      <a:pt x="274" y="223"/>
                    </a:lnTo>
                    <a:lnTo>
                      <a:pt x="274" y="223"/>
                    </a:lnTo>
                    <a:lnTo>
                      <a:pt x="301" y="261"/>
                    </a:lnTo>
                    <a:lnTo>
                      <a:pt x="301" y="261"/>
                    </a:lnTo>
                    <a:lnTo>
                      <a:pt x="325" y="300"/>
                    </a:lnTo>
                    <a:lnTo>
                      <a:pt x="325" y="300"/>
                    </a:lnTo>
                    <a:lnTo>
                      <a:pt x="346" y="339"/>
                    </a:lnTo>
                    <a:lnTo>
                      <a:pt x="346" y="339"/>
                    </a:lnTo>
                    <a:lnTo>
                      <a:pt x="362" y="379"/>
                    </a:lnTo>
                    <a:lnTo>
                      <a:pt x="362" y="381"/>
                    </a:lnTo>
                    <a:lnTo>
                      <a:pt x="377" y="421"/>
                    </a:lnTo>
                    <a:lnTo>
                      <a:pt x="377" y="423"/>
                    </a:lnTo>
                    <a:lnTo>
                      <a:pt x="389" y="465"/>
                    </a:lnTo>
                    <a:lnTo>
                      <a:pt x="389" y="465"/>
                    </a:lnTo>
                    <a:lnTo>
                      <a:pt x="397" y="508"/>
                    </a:lnTo>
                    <a:lnTo>
                      <a:pt x="397" y="510"/>
                    </a:lnTo>
                    <a:lnTo>
                      <a:pt x="401" y="553"/>
                    </a:lnTo>
                    <a:lnTo>
                      <a:pt x="401" y="553"/>
                    </a:lnTo>
                    <a:lnTo>
                      <a:pt x="404" y="600"/>
                    </a:lnTo>
                    <a:lnTo>
                      <a:pt x="395" y="60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29" name="Freeform 13"/>
              <p:cNvSpPr>
                <a:spLocks/>
              </p:cNvSpPr>
              <p:nvPr/>
            </p:nvSpPr>
            <p:spPr bwMode="auto">
              <a:xfrm>
                <a:off x="534" y="996"/>
                <a:ext cx="191" cy="363"/>
              </a:xfrm>
              <a:custGeom>
                <a:avLst/>
                <a:gdLst>
                  <a:gd name="T0" fmla="*/ 160 w 170"/>
                  <a:gd name="T1" fmla="*/ 362 h 363"/>
                  <a:gd name="T2" fmla="*/ 157 w 170"/>
                  <a:gd name="T3" fmla="*/ 290 h 363"/>
                  <a:gd name="T4" fmla="*/ 148 w 170"/>
                  <a:gd name="T5" fmla="*/ 224 h 363"/>
                  <a:gd name="T6" fmla="*/ 141 w 170"/>
                  <a:gd name="T7" fmla="*/ 192 h 363"/>
                  <a:gd name="T8" fmla="*/ 133 w 170"/>
                  <a:gd name="T9" fmla="*/ 163 h 363"/>
                  <a:gd name="T10" fmla="*/ 123 w 170"/>
                  <a:gd name="T11" fmla="*/ 136 h 363"/>
                  <a:gd name="T12" fmla="*/ 112 w 170"/>
                  <a:gd name="T13" fmla="*/ 111 h 363"/>
                  <a:gd name="T14" fmla="*/ 102 w 170"/>
                  <a:gd name="T15" fmla="*/ 88 h 363"/>
                  <a:gd name="T16" fmla="*/ 88 w 170"/>
                  <a:gd name="T17" fmla="*/ 67 h 363"/>
                  <a:gd name="T18" fmla="*/ 75 w 170"/>
                  <a:gd name="T19" fmla="*/ 51 h 363"/>
                  <a:gd name="T20" fmla="*/ 61 w 170"/>
                  <a:gd name="T21" fmla="*/ 36 h 363"/>
                  <a:gd name="T22" fmla="*/ 46 w 170"/>
                  <a:gd name="T23" fmla="*/ 24 h 363"/>
                  <a:gd name="T24" fmla="*/ 31 w 170"/>
                  <a:gd name="T25" fmla="*/ 15 h 363"/>
                  <a:gd name="T26" fmla="*/ 16 w 170"/>
                  <a:gd name="T27" fmla="*/ 10 h 363"/>
                  <a:gd name="T28" fmla="*/ 0 w 170"/>
                  <a:gd name="T29" fmla="*/ 9 h 363"/>
                  <a:gd name="T30" fmla="*/ 1 w 170"/>
                  <a:gd name="T31" fmla="*/ 0 h 363"/>
                  <a:gd name="T32" fmla="*/ 18 w 170"/>
                  <a:gd name="T33" fmla="*/ 3 h 363"/>
                  <a:gd name="T34" fmla="*/ 19 w 170"/>
                  <a:gd name="T35" fmla="*/ 3 h 363"/>
                  <a:gd name="T36" fmla="*/ 36 w 170"/>
                  <a:gd name="T37" fmla="*/ 7 h 363"/>
                  <a:gd name="T38" fmla="*/ 36 w 170"/>
                  <a:gd name="T39" fmla="*/ 9 h 363"/>
                  <a:gd name="T40" fmla="*/ 51 w 170"/>
                  <a:gd name="T41" fmla="*/ 18 h 363"/>
                  <a:gd name="T42" fmla="*/ 52 w 170"/>
                  <a:gd name="T43" fmla="*/ 18 h 363"/>
                  <a:gd name="T44" fmla="*/ 67 w 170"/>
                  <a:gd name="T45" fmla="*/ 30 h 363"/>
                  <a:gd name="T46" fmla="*/ 67 w 170"/>
                  <a:gd name="T47" fmla="*/ 30 h 363"/>
                  <a:gd name="T48" fmla="*/ 82 w 170"/>
                  <a:gd name="T49" fmla="*/ 45 h 363"/>
                  <a:gd name="T50" fmla="*/ 82 w 170"/>
                  <a:gd name="T51" fmla="*/ 45 h 363"/>
                  <a:gd name="T52" fmla="*/ 96 w 170"/>
                  <a:gd name="T53" fmla="*/ 63 h 363"/>
                  <a:gd name="T54" fmla="*/ 96 w 170"/>
                  <a:gd name="T55" fmla="*/ 63 h 363"/>
                  <a:gd name="T56" fmla="*/ 108 w 170"/>
                  <a:gd name="T57" fmla="*/ 84 h 363"/>
                  <a:gd name="T58" fmla="*/ 108 w 170"/>
                  <a:gd name="T59" fmla="*/ 84 h 363"/>
                  <a:gd name="T60" fmla="*/ 120 w 170"/>
                  <a:gd name="T61" fmla="*/ 108 h 363"/>
                  <a:gd name="T62" fmla="*/ 120 w 170"/>
                  <a:gd name="T63" fmla="*/ 108 h 363"/>
                  <a:gd name="T64" fmla="*/ 130 w 170"/>
                  <a:gd name="T65" fmla="*/ 133 h 363"/>
                  <a:gd name="T66" fmla="*/ 130 w 170"/>
                  <a:gd name="T67" fmla="*/ 133 h 363"/>
                  <a:gd name="T68" fmla="*/ 141 w 170"/>
                  <a:gd name="T69" fmla="*/ 160 h 363"/>
                  <a:gd name="T70" fmla="*/ 141 w 170"/>
                  <a:gd name="T71" fmla="*/ 160 h 363"/>
                  <a:gd name="T72" fmla="*/ 148 w 170"/>
                  <a:gd name="T73" fmla="*/ 190 h 363"/>
                  <a:gd name="T74" fmla="*/ 148 w 170"/>
                  <a:gd name="T75" fmla="*/ 190 h 363"/>
                  <a:gd name="T76" fmla="*/ 156 w 170"/>
                  <a:gd name="T77" fmla="*/ 222 h 363"/>
                  <a:gd name="T78" fmla="*/ 156 w 170"/>
                  <a:gd name="T79" fmla="*/ 222 h 363"/>
                  <a:gd name="T80" fmla="*/ 165 w 170"/>
                  <a:gd name="T81" fmla="*/ 290 h 363"/>
                  <a:gd name="T82" fmla="*/ 165 w 170"/>
                  <a:gd name="T83" fmla="*/ 290 h 363"/>
                  <a:gd name="T84" fmla="*/ 169 w 170"/>
                  <a:gd name="T85" fmla="*/ 360 h 363"/>
                  <a:gd name="T86" fmla="*/ 160 w 170"/>
                  <a:gd name="T87" fmla="*/ 36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0" h="363">
                    <a:moveTo>
                      <a:pt x="160" y="362"/>
                    </a:moveTo>
                    <a:lnTo>
                      <a:pt x="157" y="290"/>
                    </a:lnTo>
                    <a:lnTo>
                      <a:pt x="148" y="224"/>
                    </a:lnTo>
                    <a:lnTo>
                      <a:pt x="141" y="192"/>
                    </a:lnTo>
                    <a:lnTo>
                      <a:pt x="133" y="163"/>
                    </a:lnTo>
                    <a:lnTo>
                      <a:pt x="123" y="136"/>
                    </a:lnTo>
                    <a:lnTo>
                      <a:pt x="112" y="111"/>
                    </a:lnTo>
                    <a:lnTo>
                      <a:pt x="102" y="88"/>
                    </a:lnTo>
                    <a:lnTo>
                      <a:pt x="88" y="67"/>
                    </a:lnTo>
                    <a:lnTo>
                      <a:pt x="75" y="51"/>
                    </a:lnTo>
                    <a:lnTo>
                      <a:pt x="61" y="36"/>
                    </a:lnTo>
                    <a:lnTo>
                      <a:pt x="46" y="24"/>
                    </a:lnTo>
                    <a:lnTo>
                      <a:pt x="31" y="15"/>
                    </a:lnTo>
                    <a:lnTo>
                      <a:pt x="16" y="10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51" y="18"/>
                    </a:lnTo>
                    <a:lnTo>
                      <a:pt x="52" y="18"/>
                    </a:lnTo>
                    <a:lnTo>
                      <a:pt x="67" y="30"/>
                    </a:lnTo>
                    <a:lnTo>
                      <a:pt x="67" y="30"/>
                    </a:lnTo>
                    <a:lnTo>
                      <a:pt x="82" y="45"/>
                    </a:lnTo>
                    <a:lnTo>
                      <a:pt x="82" y="45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30" y="133"/>
                    </a:lnTo>
                    <a:lnTo>
                      <a:pt x="130" y="133"/>
                    </a:lnTo>
                    <a:lnTo>
                      <a:pt x="141" y="160"/>
                    </a:lnTo>
                    <a:lnTo>
                      <a:pt x="141" y="160"/>
                    </a:lnTo>
                    <a:lnTo>
                      <a:pt x="148" y="190"/>
                    </a:lnTo>
                    <a:lnTo>
                      <a:pt x="148" y="190"/>
                    </a:lnTo>
                    <a:lnTo>
                      <a:pt x="156" y="222"/>
                    </a:lnTo>
                    <a:lnTo>
                      <a:pt x="156" y="222"/>
                    </a:lnTo>
                    <a:lnTo>
                      <a:pt x="165" y="290"/>
                    </a:lnTo>
                    <a:lnTo>
                      <a:pt x="165" y="290"/>
                    </a:lnTo>
                    <a:lnTo>
                      <a:pt x="169" y="360"/>
                    </a:lnTo>
                    <a:lnTo>
                      <a:pt x="160" y="36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0" name="Freeform 14"/>
              <p:cNvSpPr>
                <a:spLocks/>
              </p:cNvSpPr>
              <p:nvPr/>
            </p:nvSpPr>
            <p:spPr bwMode="auto">
              <a:xfrm>
                <a:off x="711" y="479"/>
                <a:ext cx="658" cy="1031"/>
              </a:xfrm>
              <a:custGeom>
                <a:avLst/>
                <a:gdLst>
                  <a:gd name="T0" fmla="*/ 3 w 585"/>
                  <a:gd name="T1" fmla="*/ 925 h 1031"/>
                  <a:gd name="T2" fmla="*/ 11 w 585"/>
                  <a:gd name="T3" fmla="*/ 825 h 1031"/>
                  <a:gd name="T4" fmla="*/ 26 w 585"/>
                  <a:gd name="T5" fmla="*/ 726 h 1031"/>
                  <a:gd name="T6" fmla="*/ 45 w 585"/>
                  <a:gd name="T7" fmla="*/ 632 h 1031"/>
                  <a:gd name="T8" fmla="*/ 71 w 585"/>
                  <a:gd name="T9" fmla="*/ 542 h 1031"/>
                  <a:gd name="T10" fmla="*/ 99 w 585"/>
                  <a:gd name="T11" fmla="*/ 457 h 1031"/>
                  <a:gd name="T12" fmla="*/ 134 w 585"/>
                  <a:gd name="T13" fmla="*/ 377 h 1031"/>
                  <a:gd name="T14" fmla="*/ 171 w 585"/>
                  <a:gd name="T15" fmla="*/ 305 h 1031"/>
                  <a:gd name="T16" fmla="*/ 191 w 585"/>
                  <a:gd name="T17" fmla="*/ 271 h 1031"/>
                  <a:gd name="T18" fmla="*/ 212 w 585"/>
                  <a:gd name="T19" fmla="*/ 238 h 1031"/>
                  <a:gd name="T20" fmla="*/ 234 w 585"/>
                  <a:gd name="T21" fmla="*/ 208 h 1031"/>
                  <a:gd name="T22" fmla="*/ 257 w 585"/>
                  <a:gd name="T23" fmla="*/ 179 h 1031"/>
                  <a:gd name="T24" fmla="*/ 281 w 585"/>
                  <a:gd name="T25" fmla="*/ 152 h 1031"/>
                  <a:gd name="T26" fmla="*/ 305 w 585"/>
                  <a:gd name="T27" fmla="*/ 127 h 1031"/>
                  <a:gd name="T28" fmla="*/ 330 w 585"/>
                  <a:gd name="T29" fmla="*/ 104 h 1031"/>
                  <a:gd name="T30" fmla="*/ 356 w 585"/>
                  <a:gd name="T31" fmla="*/ 83 h 1031"/>
                  <a:gd name="T32" fmla="*/ 383 w 585"/>
                  <a:gd name="T33" fmla="*/ 65 h 1031"/>
                  <a:gd name="T34" fmla="*/ 410 w 585"/>
                  <a:gd name="T35" fmla="*/ 49 h 1031"/>
                  <a:gd name="T36" fmla="*/ 439 w 585"/>
                  <a:gd name="T37" fmla="*/ 34 h 1031"/>
                  <a:gd name="T38" fmla="*/ 466 w 585"/>
                  <a:gd name="T39" fmla="*/ 23 h 1031"/>
                  <a:gd name="T40" fmla="*/ 496 w 585"/>
                  <a:gd name="T41" fmla="*/ 12 h 1031"/>
                  <a:gd name="T42" fmla="*/ 524 w 585"/>
                  <a:gd name="T43" fmla="*/ 6 h 1031"/>
                  <a:gd name="T44" fmla="*/ 554 w 585"/>
                  <a:gd name="T45" fmla="*/ 2 h 1031"/>
                  <a:gd name="T46" fmla="*/ 584 w 585"/>
                  <a:gd name="T47" fmla="*/ 0 h 1031"/>
                  <a:gd name="T48" fmla="*/ 554 w 585"/>
                  <a:gd name="T49" fmla="*/ 11 h 1031"/>
                  <a:gd name="T50" fmla="*/ 497 w 585"/>
                  <a:gd name="T51" fmla="*/ 22 h 1031"/>
                  <a:gd name="T52" fmla="*/ 442 w 585"/>
                  <a:gd name="T53" fmla="*/ 41 h 1031"/>
                  <a:gd name="T54" fmla="*/ 388 w 585"/>
                  <a:gd name="T55" fmla="*/ 71 h 1031"/>
                  <a:gd name="T56" fmla="*/ 337 w 585"/>
                  <a:gd name="T57" fmla="*/ 110 h 1031"/>
                  <a:gd name="T58" fmla="*/ 287 w 585"/>
                  <a:gd name="T59" fmla="*/ 157 h 1031"/>
                  <a:gd name="T60" fmla="*/ 240 w 585"/>
                  <a:gd name="T61" fmla="*/ 212 h 1031"/>
                  <a:gd name="T62" fmla="*/ 198 w 585"/>
                  <a:gd name="T63" fmla="*/ 275 h 1031"/>
                  <a:gd name="T64" fmla="*/ 140 w 585"/>
                  <a:gd name="T65" fmla="*/ 382 h 1031"/>
                  <a:gd name="T66" fmla="*/ 78 w 585"/>
                  <a:gd name="T67" fmla="*/ 544 h 1031"/>
                  <a:gd name="T68" fmla="*/ 33 w 585"/>
                  <a:gd name="T69" fmla="*/ 727 h 1031"/>
                  <a:gd name="T70" fmla="*/ 11 w 585"/>
                  <a:gd name="T71" fmla="*/ 925 h 1031"/>
                  <a:gd name="T72" fmla="*/ 0 w 585"/>
                  <a:gd name="T73" fmla="*/ 1030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85" h="1031">
                    <a:moveTo>
                      <a:pt x="0" y="1030"/>
                    </a:moveTo>
                    <a:lnTo>
                      <a:pt x="3" y="925"/>
                    </a:lnTo>
                    <a:lnTo>
                      <a:pt x="3" y="925"/>
                    </a:lnTo>
                    <a:lnTo>
                      <a:pt x="11" y="825"/>
                    </a:lnTo>
                    <a:lnTo>
                      <a:pt x="11" y="825"/>
                    </a:lnTo>
                    <a:lnTo>
                      <a:pt x="26" y="726"/>
                    </a:lnTo>
                    <a:lnTo>
                      <a:pt x="26" y="726"/>
                    </a:lnTo>
                    <a:lnTo>
                      <a:pt x="45" y="632"/>
                    </a:lnTo>
                    <a:lnTo>
                      <a:pt x="45" y="631"/>
                    </a:lnTo>
                    <a:lnTo>
                      <a:pt x="71" y="542"/>
                    </a:lnTo>
                    <a:lnTo>
                      <a:pt x="71" y="542"/>
                    </a:lnTo>
                    <a:lnTo>
                      <a:pt x="99" y="457"/>
                    </a:lnTo>
                    <a:lnTo>
                      <a:pt x="99" y="457"/>
                    </a:lnTo>
                    <a:lnTo>
                      <a:pt x="134" y="377"/>
                    </a:lnTo>
                    <a:lnTo>
                      <a:pt x="134" y="377"/>
                    </a:lnTo>
                    <a:lnTo>
                      <a:pt x="171" y="305"/>
                    </a:lnTo>
                    <a:lnTo>
                      <a:pt x="171" y="305"/>
                    </a:lnTo>
                    <a:lnTo>
                      <a:pt x="191" y="271"/>
                    </a:lnTo>
                    <a:lnTo>
                      <a:pt x="191" y="271"/>
                    </a:lnTo>
                    <a:lnTo>
                      <a:pt x="212" y="238"/>
                    </a:lnTo>
                    <a:lnTo>
                      <a:pt x="212" y="238"/>
                    </a:lnTo>
                    <a:lnTo>
                      <a:pt x="234" y="208"/>
                    </a:lnTo>
                    <a:lnTo>
                      <a:pt x="234" y="208"/>
                    </a:lnTo>
                    <a:lnTo>
                      <a:pt x="257" y="179"/>
                    </a:lnTo>
                    <a:lnTo>
                      <a:pt x="257" y="179"/>
                    </a:lnTo>
                    <a:lnTo>
                      <a:pt x="281" y="152"/>
                    </a:lnTo>
                    <a:lnTo>
                      <a:pt x="281" y="152"/>
                    </a:lnTo>
                    <a:lnTo>
                      <a:pt x="305" y="127"/>
                    </a:lnTo>
                    <a:lnTo>
                      <a:pt x="305" y="127"/>
                    </a:lnTo>
                    <a:lnTo>
                      <a:pt x="330" y="104"/>
                    </a:lnTo>
                    <a:lnTo>
                      <a:pt x="330" y="104"/>
                    </a:lnTo>
                    <a:lnTo>
                      <a:pt x="356" y="83"/>
                    </a:lnTo>
                    <a:lnTo>
                      <a:pt x="356" y="83"/>
                    </a:lnTo>
                    <a:lnTo>
                      <a:pt x="383" y="65"/>
                    </a:lnTo>
                    <a:lnTo>
                      <a:pt x="383" y="65"/>
                    </a:lnTo>
                    <a:lnTo>
                      <a:pt x="410" y="49"/>
                    </a:lnTo>
                    <a:lnTo>
                      <a:pt x="410" y="49"/>
                    </a:lnTo>
                    <a:lnTo>
                      <a:pt x="439" y="34"/>
                    </a:lnTo>
                    <a:lnTo>
                      <a:pt x="439" y="34"/>
                    </a:lnTo>
                    <a:lnTo>
                      <a:pt x="466" y="23"/>
                    </a:lnTo>
                    <a:lnTo>
                      <a:pt x="466" y="23"/>
                    </a:lnTo>
                    <a:lnTo>
                      <a:pt x="496" y="12"/>
                    </a:lnTo>
                    <a:lnTo>
                      <a:pt x="496" y="12"/>
                    </a:lnTo>
                    <a:lnTo>
                      <a:pt x="524" y="6"/>
                    </a:lnTo>
                    <a:lnTo>
                      <a:pt x="524" y="6"/>
                    </a:lnTo>
                    <a:lnTo>
                      <a:pt x="554" y="2"/>
                    </a:lnTo>
                    <a:lnTo>
                      <a:pt x="554" y="2"/>
                    </a:lnTo>
                    <a:lnTo>
                      <a:pt x="584" y="0"/>
                    </a:lnTo>
                    <a:lnTo>
                      <a:pt x="584" y="9"/>
                    </a:lnTo>
                    <a:lnTo>
                      <a:pt x="554" y="11"/>
                    </a:lnTo>
                    <a:lnTo>
                      <a:pt x="526" y="14"/>
                    </a:lnTo>
                    <a:lnTo>
                      <a:pt x="497" y="22"/>
                    </a:lnTo>
                    <a:lnTo>
                      <a:pt x="469" y="31"/>
                    </a:lnTo>
                    <a:lnTo>
                      <a:pt x="442" y="41"/>
                    </a:lnTo>
                    <a:lnTo>
                      <a:pt x="415" y="55"/>
                    </a:lnTo>
                    <a:lnTo>
                      <a:pt x="388" y="71"/>
                    </a:lnTo>
                    <a:lnTo>
                      <a:pt x="362" y="89"/>
                    </a:lnTo>
                    <a:lnTo>
                      <a:pt x="337" y="110"/>
                    </a:lnTo>
                    <a:lnTo>
                      <a:pt x="311" y="133"/>
                    </a:lnTo>
                    <a:lnTo>
                      <a:pt x="287" y="157"/>
                    </a:lnTo>
                    <a:lnTo>
                      <a:pt x="263" y="184"/>
                    </a:lnTo>
                    <a:lnTo>
                      <a:pt x="240" y="212"/>
                    </a:lnTo>
                    <a:lnTo>
                      <a:pt x="219" y="242"/>
                    </a:lnTo>
                    <a:lnTo>
                      <a:pt x="198" y="275"/>
                    </a:lnTo>
                    <a:lnTo>
                      <a:pt x="177" y="308"/>
                    </a:lnTo>
                    <a:lnTo>
                      <a:pt x="140" y="382"/>
                    </a:lnTo>
                    <a:lnTo>
                      <a:pt x="107" y="460"/>
                    </a:lnTo>
                    <a:lnTo>
                      <a:pt x="78" y="544"/>
                    </a:lnTo>
                    <a:lnTo>
                      <a:pt x="53" y="634"/>
                    </a:lnTo>
                    <a:lnTo>
                      <a:pt x="33" y="727"/>
                    </a:lnTo>
                    <a:lnTo>
                      <a:pt x="20" y="825"/>
                    </a:lnTo>
                    <a:lnTo>
                      <a:pt x="11" y="925"/>
                    </a:lnTo>
                    <a:lnTo>
                      <a:pt x="8" y="1030"/>
                    </a:lnTo>
                    <a:lnTo>
                      <a:pt x="0" y="10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1" name="Freeform 15"/>
              <p:cNvSpPr>
                <a:spLocks/>
              </p:cNvSpPr>
              <p:nvPr/>
            </p:nvSpPr>
            <p:spPr bwMode="auto">
              <a:xfrm>
                <a:off x="711" y="1107"/>
                <a:ext cx="447" cy="429"/>
              </a:xfrm>
              <a:custGeom>
                <a:avLst/>
                <a:gdLst>
                  <a:gd name="T0" fmla="*/ 0 w 398"/>
                  <a:gd name="T1" fmla="*/ 428 h 429"/>
                  <a:gd name="T2" fmla="*/ 2 w 398"/>
                  <a:gd name="T3" fmla="*/ 384 h 429"/>
                  <a:gd name="T4" fmla="*/ 2 w 398"/>
                  <a:gd name="T5" fmla="*/ 384 h 429"/>
                  <a:gd name="T6" fmla="*/ 8 w 398"/>
                  <a:gd name="T7" fmla="*/ 342 h 429"/>
                  <a:gd name="T8" fmla="*/ 8 w 398"/>
                  <a:gd name="T9" fmla="*/ 342 h 429"/>
                  <a:gd name="T10" fmla="*/ 18 w 398"/>
                  <a:gd name="T11" fmla="*/ 302 h 429"/>
                  <a:gd name="T12" fmla="*/ 18 w 398"/>
                  <a:gd name="T13" fmla="*/ 302 h 429"/>
                  <a:gd name="T14" fmla="*/ 32 w 398"/>
                  <a:gd name="T15" fmla="*/ 263 h 429"/>
                  <a:gd name="T16" fmla="*/ 32 w 398"/>
                  <a:gd name="T17" fmla="*/ 261 h 429"/>
                  <a:gd name="T18" fmla="*/ 48 w 398"/>
                  <a:gd name="T19" fmla="*/ 225 h 429"/>
                  <a:gd name="T20" fmla="*/ 48 w 398"/>
                  <a:gd name="T21" fmla="*/ 225 h 429"/>
                  <a:gd name="T22" fmla="*/ 68 w 398"/>
                  <a:gd name="T23" fmla="*/ 189 h 429"/>
                  <a:gd name="T24" fmla="*/ 68 w 398"/>
                  <a:gd name="T25" fmla="*/ 189 h 429"/>
                  <a:gd name="T26" fmla="*/ 90 w 398"/>
                  <a:gd name="T27" fmla="*/ 156 h 429"/>
                  <a:gd name="T28" fmla="*/ 90 w 398"/>
                  <a:gd name="T29" fmla="*/ 156 h 429"/>
                  <a:gd name="T30" fmla="*/ 116 w 398"/>
                  <a:gd name="T31" fmla="*/ 126 h 429"/>
                  <a:gd name="T32" fmla="*/ 117 w 398"/>
                  <a:gd name="T33" fmla="*/ 126 h 429"/>
                  <a:gd name="T34" fmla="*/ 144 w 398"/>
                  <a:gd name="T35" fmla="*/ 98 h 429"/>
                  <a:gd name="T36" fmla="*/ 144 w 398"/>
                  <a:gd name="T37" fmla="*/ 98 h 429"/>
                  <a:gd name="T38" fmla="*/ 176 w 398"/>
                  <a:gd name="T39" fmla="*/ 73 h 429"/>
                  <a:gd name="T40" fmla="*/ 176 w 398"/>
                  <a:gd name="T41" fmla="*/ 73 h 429"/>
                  <a:gd name="T42" fmla="*/ 207 w 398"/>
                  <a:gd name="T43" fmla="*/ 51 h 429"/>
                  <a:gd name="T44" fmla="*/ 207 w 398"/>
                  <a:gd name="T45" fmla="*/ 51 h 429"/>
                  <a:gd name="T46" fmla="*/ 242 w 398"/>
                  <a:gd name="T47" fmla="*/ 33 h 429"/>
                  <a:gd name="T48" fmla="*/ 242 w 398"/>
                  <a:gd name="T49" fmla="*/ 33 h 429"/>
                  <a:gd name="T50" fmla="*/ 279 w 398"/>
                  <a:gd name="T51" fmla="*/ 19 h 429"/>
                  <a:gd name="T52" fmla="*/ 279 w 398"/>
                  <a:gd name="T53" fmla="*/ 19 h 429"/>
                  <a:gd name="T54" fmla="*/ 317 w 398"/>
                  <a:gd name="T55" fmla="*/ 9 h 429"/>
                  <a:gd name="T56" fmla="*/ 317 w 398"/>
                  <a:gd name="T57" fmla="*/ 9 h 429"/>
                  <a:gd name="T58" fmla="*/ 356 w 398"/>
                  <a:gd name="T59" fmla="*/ 1 h 429"/>
                  <a:gd name="T60" fmla="*/ 356 w 398"/>
                  <a:gd name="T61" fmla="*/ 1 h 429"/>
                  <a:gd name="T62" fmla="*/ 397 w 398"/>
                  <a:gd name="T63" fmla="*/ 0 h 429"/>
                  <a:gd name="T64" fmla="*/ 397 w 398"/>
                  <a:gd name="T65" fmla="*/ 7 h 429"/>
                  <a:gd name="T66" fmla="*/ 358 w 398"/>
                  <a:gd name="T67" fmla="*/ 10 h 429"/>
                  <a:gd name="T68" fmla="*/ 318 w 398"/>
                  <a:gd name="T69" fmla="*/ 16 h 429"/>
                  <a:gd name="T70" fmla="*/ 281 w 398"/>
                  <a:gd name="T71" fmla="*/ 27 h 429"/>
                  <a:gd name="T72" fmla="*/ 246 w 398"/>
                  <a:gd name="T73" fmla="*/ 40 h 429"/>
                  <a:gd name="T74" fmla="*/ 212 w 398"/>
                  <a:gd name="T75" fmla="*/ 58 h 429"/>
                  <a:gd name="T76" fmla="*/ 180 w 398"/>
                  <a:gd name="T77" fmla="*/ 79 h 429"/>
                  <a:gd name="T78" fmla="*/ 150 w 398"/>
                  <a:gd name="T79" fmla="*/ 104 h 429"/>
                  <a:gd name="T80" fmla="*/ 122 w 398"/>
                  <a:gd name="T81" fmla="*/ 131 h 429"/>
                  <a:gd name="T82" fmla="*/ 98 w 398"/>
                  <a:gd name="T83" fmla="*/ 161 h 429"/>
                  <a:gd name="T84" fmla="*/ 75 w 398"/>
                  <a:gd name="T85" fmla="*/ 194 h 429"/>
                  <a:gd name="T86" fmla="*/ 56 w 398"/>
                  <a:gd name="T87" fmla="*/ 228 h 429"/>
                  <a:gd name="T88" fmla="*/ 39 w 398"/>
                  <a:gd name="T89" fmla="*/ 264 h 429"/>
                  <a:gd name="T90" fmla="*/ 26 w 398"/>
                  <a:gd name="T91" fmla="*/ 303 h 429"/>
                  <a:gd name="T92" fmla="*/ 17 w 398"/>
                  <a:gd name="T93" fmla="*/ 344 h 429"/>
                  <a:gd name="T94" fmla="*/ 11 w 398"/>
                  <a:gd name="T95" fmla="*/ 386 h 429"/>
                  <a:gd name="T96" fmla="*/ 8 w 398"/>
                  <a:gd name="T97" fmla="*/ 428 h 429"/>
                  <a:gd name="T98" fmla="*/ 0 w 398"/>
                  <a:gd name="T99" fmla="*/ 428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8" h="429">
                    <a:moveTo>
                      <a:pt x="0" y="428"/>
                    </a:moveTo>
                    <a:lnTo>
                      <a:pt x="2" y="384"/>
                    </a:lnTo>
                    <a:lnTo>
                      <a:pt x="2" y="384"/>
                    </a:lnTo>
                    <a:lnTo>
                      <a:pt x="8" y="342"/>
                    </a:lnTo>
                    <a:lnTo>
                      <a:pt x="8" y="342"/>
                    </a:lnTo>
                    <a:lnTo>
                      <a:pt x="18" y="302"/>
                    </a:lnTo>
                    <a:lnTo>
                      <a:pt x="18" y="302"/>
                    </a:lnTo>
                    <a:lnTo>
                      <a:pt x="32" y="263"/>
                    </a:lnTo>
                    <a:lnTo>
                      <a:pt x="32" y="261"/>
                    </a:lnTo>
                    <a:lnTo>
                      <a:pt x="48" y="225"/>
                    </a:lnTo>
                    <a:lnTo>
                      <a:pt x="48" y="225"/>
                    </a:lnTo>
                    <a:lnTo>
                      <a:pt x="68" y="189"/>
                    </a:lnTo>
                    <a:lnTo>
                      <a:pt x="68" y="189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16" y="126"/>
                    </a:lnTo>
                    <a:lnTo>
                      <a:pt x="117" y="126"/>
                    </a:lnTo>
                    <a:lnTo>
                      <a:pt x="144" y="98"/>
                    </a:lnTo>
                    <a:lnTo>
                      <a:pt x="144" y="98"/>
                    </a:lnTo>
                    <a:lnTo>
                      <a:pt x="176" y="73"/>
                    </a:lnTo>
                    <a:lnTo>
                      <a:pt x="176" y="73"/>
                    </a:lnTo>
                    <a:lnTo>
                      <a:pt x="207" y="51"/>
                    </a:lnTo>
                    <a:lnTo>
                      <a:pt x="207" y="51"/>
                    </a:lnTo>
                    <a:lnTo>
                      <a:pt x="242" y="33"/>
                    </a:lnTo>
                    <a:lnTo>
                      <a:pt x="242" y="33"/>
                    </a:lnTo>
                    <a:lnTo>
                      <a:pt x="279" y="19"/>
                    </a:lnTo>
                    <a:lnTo>
                      <a:pt x="279" y="19"/>
                    </a:lnTo>
                    <a:lnTo>
                      <a:pt x="317" y="9"/>
                    </a:lnTo>
                    <a:lnTo>
                      <a:pt x="317" y="9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97" y="0"/>
                    </a:lnTo>
                    <a:lnTo>
                      <a:pt x="397" y="7"/>
                    </a:lnTo>
                    <a:lnTo>
                      <a:pt x="358" y="10"/>
                    </a:lnTo>
                    <a:lnTo>
                      <a:pt x="318" y="16"/>
                    </a:lnTo>
                    <a:lnTo>
                      <a:pt x="281" y="27"/>
                    </a:lnTo>
                    <a:lnTo>
                      <a:pt x="246" y="40"/>
                    </a:lnTo>
                    <a:lnTo>
                      <a:pt x="212" y="58"/>
                    </a:lnTo>
                    <a:lnTo>
                      <a:pt x="180" y="79"/>
                    </a:lnTo>
                    <a:lnTo>
                      <a:pt x="150" y="104"/>
                    </a:lnTo>
                    <a:lnTo>
                      <a:pt x="122" y="131"/>
                    </a:lnTo>
                    <a:lnTo>
                      <a:pt x="98" y="161"/>
                    </a:lnTo>
                    <a:lnTo>
                      <a:pt x="75" y="194"/>
                    </a:lnTo>
                    <a:lnTo>
                      <a:pt x="56" y="228"/>
                    </a:lnTo>
                    <a:lnTo>
                      <a:pt x="39" y="264"/>
                    </a:lnTo>
                    <a:lnTo>
                      <a:pt x="26" y="303"/>
                    </a:lnTo>
                    <a:lnTo>
                      <a:pt x="17" y="344"/>
                    </a:lnTo>
                    <a:lnTo>
                      <a:pt x="11" y="386"/>
                    </a:lnTo>
                    <a:lnTo>
                      <a:pt x="8" y="428"/>
                    </a:lnTo>
                    <a:lnTo>
                      <a:pt x="0" y="42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2" name="Freeform 16"/>
              <p:cNvSpPr>
                <a:spLocks/>
              </p:cNvSpPr>
              <p:nvPr/>
            </p:nvSpPr>
            <p:spPr bwMode="auto">
              <a:xfrm>
                <a:off x="346" y="1002"/>
                <a:ext cx="366" cy="517"/>
              </a:xfrm>
              <a:custGeom>
                <a:avLst/>
                <a:gdLst>
                  <a:gd name="T0" fmla="*/ 0 w 325"/>
                  <a:gd name="T1" fmla="*/ 0 h 517"/>
                  <a:gd name="T2" fmla="*/ 33 w 325"/>
                  <a:gd name="T3" fmla="*/ 3 h 517"/>
                  <a:gd name="T4" fmla="*/ 33 w 325"/>
                  <a:gd name="T5" fmla="*/ 3 h 517"/>
                  <a:gd name="T6" fmla="*/ 65 w 325"/>
                  <a:gd name="T7" fmla="*/ 10 h 517"/>
                  <a:gd name="T8" fmla="*/ 65 w 325"/>
                  <a:gd name="T9" fmla="*/ 10 h 517"/>
                  <a:gd name="T10" fmla="*/ 96 w 325"/>
                  <a:gd name="T11" fmla="*/ 24 h 517"/>
                  <a:gd name="T12" fmla="*/ 96 w 325"/>
                  <a:gd name="T13" fmla="*/ 24 h 517"/>
                  <a:gd name="T14" fmla="*/ 126 w 325"/>
                  <a:gd name="T15" fmla="*/ 42 h 517"/>
                  <a:gd name="T16" fmla="*/ 126 w 325"/>
                  <a:gd name="T17" fmla="*/ 42 h 517"/>
                  <a:gd name="T18" fmla="*/ 155 w 325"/>
                  <a:gd name="T19" fmla="*/ 63 h 517"/>
                  <a:gd name="T20" fmla="*/ 155 w 325"/>
                  <a:gd name="T21" fmla="*/ 63 h 517"/>
                  <a:gd name="T22" fmla="*/ 182 w 325"/>
                  <a:gd name="T23" fmla="*/ 90 h 517"/>
                  <a:gd name="T24" fmla="*/ 182 w 325"/>
                  <a:gd name="T25" fmla="*/ 90 h 517"/>
                  <a:gd name="T26" fmla="*/ 206 w 325"/>
                  <a:gd name="T27" fmla="*/ 120 h 517"/>
                  <a:gd name="T28" fmla="*/ 206 w 325"/>
                  <a:gd name="T29" fmla="*/ 120 h 517"/>
                  <a:gd name="T30" fmla="*/ 230 w 325"/>
                  <a:gd name="T31" fmla="*/ 153 h 517"/>
                  <a:gd name="T32" fmla="*/ 230 w 325"/>
                  <a:gd name="T33" fmla="*/ 153 h 517"/>
                  <a:gd name="T34" fmla="*/ 251 w 325"/>
                  <a:gd name="T35" fmla="*/ 189 h 517"/>
                  <a:gd name="T36" fmla="*/ 251 w 325"/>
                  <a:gd name="T37" fmla="*/ 190 h 517"/>
                  <a:gd name="T38" fmla="*/ 269 w 325"/>
                  <a:gd name="T39" fmla="*/ 230 h 517"/>
                  <a:gd name="T40" fmla="*/ 269 w 325"/>
                  <a:gd name="T41" fmla="*/ 230 h 517"/>
                  <a:gd name="T42" fmla="*/ 285 w 325"/>
                  <a:gd name="T43" fmla="*/ 272 h 517"/>
                  <a:gd name="T44" fmla="*/ 285 w 325"/>
                  <a:gd name="T45" fmla="*/ 272 h 517"/>
                  <a:gd name="T46" fmla="*/ 299 w 325"/>
                  <a:gd name="T47" fmla="*/ 317 h 517"/>
                  <a:gd name="T48" fmla="*/ 299 w 325"/>
                  <a:gd name="T49" fmla="*/ 317 h 517"/>
                  <a:gd name="T50" fmla="*/ 309 w 325"/>
                  <a:gd name="T51" fmla="*/ 365 h 517"/>
                  <a:gd name="T52" fmla="*/ 309 w 325"/>
                  <a:gd name="T53" fmla="*/ 365 h 517"/>
                  <a:gd name="T54" fmla="*/ 317 w 325"/>
                  <a:gd name="T55" fmla="*/ 414 h 517"/>
                  <a:gd name="T56" fmla="*/ 318 w 325"/>
                  <a:gd name="T57" fmla="*/ 414 h 517"/>
                  <a:gd name="T58" fmla="*/ 323 w 325"/>
                  <a:gd name="T59" fmla="*/ 464 h 517"/>
                  <a:gd name="T60" fmla="*/ 323 w 325"/>
                  <a:gd name="T61" fmla="*/ 465 h 517"/>
                  <a:gd name="T62" fmla="*/ 324 w 325"/>
                  <a:gd name="T63" fmla="*/ 516 h 517"/>
                  <a:gd name="T64" fmla="*/ 317 w 325"/>
                  <a:gd name="T65" fmla="*/ 516 h 517"/>
                  <a:gd name="T66" fmla="*/ 314 w 325"/>
                  <a:gd name="T67" fmla="*/ 465 h 517"/>
                  <a:gd name="T68" fmla="*/ 309 w 325"/>
                  <a:gd name="T69" fmla="*/ 414 h 517"/>
                  <a:gd name="T70" fmla="*/ 302 w 325"/>
                  <a:gd name="T71" fmla="*/ 366 h 517"/>
                  <a:gd name="T72" fmla="*/ 291 w 325"/>
                  <a:gd name="T73" fmla="*/ 320 h 517"/>
                  <a:gd name="T74" fmla="*/ 278 w 325"/>
                  <a:gd name="T75" fmla="*/ 275 h 517"/>
                  <a:gd name="T76" fmla="*/ 261 w 325"/>
                  <a:gd name="T77" fmla="*/ 233 h 517"/>
                  <a:gd name="T78" fmla="*/ 243 w 325"/>
                  <a:gd name="T79" fmla="*/ 193 h 517"/>
                  <a:gd name="T80" fmla="*/ 222 w 325"/>
                  <a:gd name="T81" fmla="*/ 157 h 517"/>
                  <a:gd name="T82" fmla="*/ 200 w 325"/>
                  <a:gd name="T83" fmla="*/ 124 h 517"/>
                  <a:gd name="T84" fmla="*/ 176 w 325"/>
                  <a:gd name="T85" fmla="*/ 94 h 517"/>
                  <a:gd name="T86" fmla="*/ 149 w 325"/>
                  <a:gd name="T87" fmla="*/ 70 h 517"/>
                  <a:gd name="T88" fmla="*/ 122 w 325"/>
                  <a:gd name="T89" fmla="*/ 48 h 517"/>
                  <a:gd name="T90" fmla="*/ 93 w 325"/>
                  <a:gd name="T91" fmla="*/ 31 h 517"/>
                  <a:gd name="T92" fmla="*/ 63 w 325"/>
                  <a:gd name="T93" fmla="*/ 19 h 517"/>
                  <a:gd name="T94" fmla="*/ 31 w 325"/>
                  <a:gd name="T95" fmla="*/ 10 h 517"/>
                  <a:gd name="T96" fmla="*/ 0 w 325"/>
                  <a:gd name="T97" fmla="*/ 9 h 517"/>
                  <a:gd name="T98" fmla="*/ 0 w 325"/>
                  <a:gd name="T9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5" h="517">
                    <a:moveTo>
                      <a:pt x="0" y="0"/>
                    </a:moveTo>
                    <a:lnTo>
                      <a:pt x="33" y="3"/>
                    </a:lnTo>
                    <a:lnTo>
                      <a:pt x="33" y="3"/>
                    </a:lnTo>
                    <a:lnTo>
                      <a:pt x="65" y="10"/>
                    </a:lnTo>
                    <a:lnTo>
                      <a:pt x="65" y="10"/>
                    </a:lnTo>
                    <a:lnTo>
                      <a:pt x="96" y="24"/>
                    </a:lnTo>
                    <a:lnTo>
                      <a:pt x="96" y="24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55" y="63"/>
                    </a:lnTo>
                    <a:lnTo>
                      <a:pt x="155" y="63"/>
                    </a:lnTo>
                    <a:lnTo>
                      <a:pt x="182" y="90"/>
                    </a:lnTo>
                    <a:lnTo>
                      <a:pt x="182" y="90"/>
                    </a:lnTo>
                    <a:lnTo>
                      <a:pt x="206" y="120"/>
                    </a:lnTo>
                    <a:lnTo>
                      <a:pt x="206" y="120"/>
                    </a:lnTo>
                    <a:lnTo>
                      <a:pt x="230" y="153"/>
                    </a:lnTo>
                    <a:lnTo>
                      <a:pt x="230" y="153"/>
                    </a:lnTo>
                    <a:lnTo>
                      <a:pt x="251" y="189"/>
                    </a:lnTo>
                    <a:lnTo>
                      <a:pt x="251" y="190"/>
                    </a:lnTo>
                    <a:lnTo>
                      <a:pt x="269" y="230"/>
                    </a:lnTo>
                    <a:lnTo>
                      <a:pt x="269" y="230"/>
                    </a:lnTo>
                    <a:lnTo>
                      <a:pt x="285" y="272"/>
                    </a:lnTo>
                    <a:lnTo>
                      <a:pt x="285" y="272"/>
                    </a:lnTo>
                    <a:lnTo>
                      <a:pt x="299" y="317"/>
                    </a:lnTo>
                    <a:lnTo>
                      <a:pt x="299" y="317"/>
                    </a:lnTo>
                    <a:lnTo>
                      <a:pt x="309" y="365"/>
                    </a:lnTo>
                    <a:lnTo>
                      <a:pt x="309" y="365"/>
                    </a:lnTo>
                    <a:lnTo>
                      <a:pt x="317" y="414"/>
                    </a:lnTo>
                    <a:lnTo>
                      <a:pt x="318" y="414"/>
                    </a:lnTo>
                    <a:lnTo>
                      <a:pt x="323" y="464"/>
                    </a:lnTo>
                    <a:lnTo>
                      <a:pt x="323" y="465"/>
                    </a:lnTo>
                    <a:lnTo>
                      <a:pt x="324" y="516"/>
                    </a:lnTo>
                    <a:lnTo>
                      <a:pt x="317" y="516"/>
                    </a:lnTo>
                    <a:lnTo>
                      <a:pt x="314" y="465"/>
                    </a:lnTo>
                    <a:lnTo>
                      <a:pt x="309" y="414"/>
                    </a:lnTo>
                    <a:lnTo>
                      <a:pt x="302" y="366"/>
                    </a:lnTo>
                    <a:lnTo>
                      <a:pt x="291" y="320"/>
                    </a:lnTo>
                    <a:lnTo>
                      <a:pt x="278" y="275"/>
                    </a:lnTo>
                    <a:lnTo>
                      <a:pt x="261" y="233"/>
                    </a:lnTo>
                    <a:lnTo>
                      <a:pt x="243" y="193"/>
                    </a:lnTo>
                    <a:lnTo>
                      <a:pt x="222" y="157"/>
                    </a:lnTo>
                    <a:lnTo>
                      <a:pt x="200" y="124"/>
                    </a:lnTo>
                    <a:lnTo>
                      <a:pt x="176" y="94"/>
                    </a:lnTo>
                    <a:lnTo>
                      <a:pt x="149" y="70"/>
                    </a:lnTo>
                    <a:lnTo>
                      <a:pt x="122" y="48"/>
                    </a:lnTo>
                    <a:lnTo>
                      <a:pt x="93" y="31"/>
                    </a:lnTo>
                    <a:lnTo>
                      <a:pt x="63" y="19"/>
                    </a:lnTo>
                    <a:lnTo>
                      <a:pt x="31" y="10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3" name="Freeform 17"/>
              <p:cNvSpPr>
                <a:spLocks/>
              </p:cNvSpPr>
              <p:nvPr/>
            </p:nvSpPr>
            <p:spPr bwMode="auto">
              <a:xfrm>
                <a:off x="747" y="314"/>
                <a:ext cx="392" cy="749"/>
              </a:xfrm>
              <a:custGeom>
                <a:avLst/>
                <a:gdLst>
                  <a:gd name="T0" fmla="*/ 0 w 349"/>
                  <a:gd name="T1" fmla="*/ 748 h 749"/>
                  <a:gd name="T2" fmla="*/ 1 w 349"/>
                  <a:gd name="T3" fmla="*/ 673 h 749"/>
                  <a:gd name="T4" fmla="*/ 1 w 349"/>
                  <a:gd name="T5" fmla="*/ 673 h 749"/>
                  <a:gd name="T6" fmla="*/ 7 w 349"/>
                  <a:gd name="T7" fmla="*/ 599 h 749"/>
                  <a:gd name="T8" fmla="*/ 7 w 349"/>
                  <a:gd name="T9" fmla="*/ 599 h 749"/>
                  <a:gd name="T10" fmla="*/ 16 w 349"/>
                  <a:gd name="T11" fmla="*/ 527 h 749"/>
                  <a:gd name="T12" fmla="*/ 16 w 349"/>
                  <a:gd name="T13" fmla="*/ 527 h 749"/>
                  <a:gd name="T14" fmla="*/ 27 w 349"/>
                  <a:gd name="T15" fmla="*/ 460 h 749"/>
                  <a:gd name="T16" fmla="*/ 27 w 349"/>
                  <a:gd name="T17" fmla="*/ 460 h 749"/>
                  <a:gd name="T18" fmla="*/ 42 w 349"/>
                  <a:gd name="T19" fmla="*/ 394 h 749"/>
                  <a:gd name="T20" fmla="*/ 42 w 349"/>
                  <a:gd name="T21" fmla="*/ 394 h 749"/>
                  <a:gd name="T22" fmla="*/ 60 w 349"/>
                  <a:gd name="T23" fmla="*/ 332 h 749"/>
                  <a:gd name="T24" fmla="*/ 60 w 349"/>
                  <a:gd name="T25" fmla="*/ 332 h 749"/>
                  <a:gd name="T26" fmla="*/ 79 w 349"/>
                  <a:gd name="T27" fmla="*/ 275 h 749"/>
                  <a:gd name="T28" fmla="*/ 79 w 349"/>
                  <a:gd name="T29" fmla="*/ 275 h 749"/>
                  <a:gd name="T30" fmla="*/ 102 w 349"/>
                  <a:gd name="T31" fmla="*/ 221 h 749"/>
                  <a:gd name="T32" fmla="*/ 102 w 349"/>
                  <a:gd name="T33" fmla="*/ 221 h 749"/>
                  <a:gd name="T34" fmla="*/ 126 w 349"/>
                  <a:gd name="T35" fmla="*/ 173 h 749"/>
                  <a:gd name="T36" fmla="*/ 126 w 349"/>
                  <a:gd name="T37" fmla="*/ 173 h 749"/>
                  <a:gd name="T38" fmla="*/ 153 w 349"/>
                  <a:gd name="T39" fmla="*/ 129 h 749"/>
                  <a:gd name="T40" fmla="*/ 153 w 349"/>
                  <a:gd name="T41" fmla="*/ 129 h 749"/>
                  <a:gd name="T42" fmla="*/ 181 w 349"/>
                  <a:gd name="T43" fmla="*/ 92 h 749"/>
                  <a:gd name="T44" fmla="*/ 181 w 349"/>
                  <a:gd name="T45" fmla="*/ 92 h 749"/>
                  <a:gd name="T46" fmla="*/ 211 w 349"/>
                  <a:gd name="T47" fmla="*/ 60 h 749"/>
                  <a:gd name="T48" fmla="*/ 213 w 349"/>
                  <a:gd name="T49" fmla="*/ 60 h 749"/>
                  <a:gd name="T50" fmla="*/ 244 w 349"/>
                  <a:gd name="T51" fmla="*/ 35 h 749"/>
                  <a:gd name="T52" fmla="*/ 244 w 349"/>
                  <a:gd name="T53" fmla="*/ 35 h 749"/>
                  <a:gd name="T54" fmla="*/ 277 w 349"/>
                  <a:gd name="T55" fmla="*/ 15 h 749"/>
                  <a:gd name="T56" fmla="*/ 277 w 349"/>
                  <a:gd name="T57" fmla="*/ 15 h 749"/>
                  <a:gd name="T58" fmla="*/ 295 w 349"/>
                  <a:gd name="T59" fmla="*/ 9 h 749"/>
                  <a:gd name="T60" fmla="*/ 295 w 349"/>
                  <a:gd name="T61" fmla="*/ 9 h 749"/>
                  <a:gd name="T62" fmla="*/ 312 w 349"/>
                  <a:gd name="T63" fmla="*/ 3 h 749"/>
                  <a:gd name="T64" fmla="*/ 312 w 349"/>
                  <a:gd name="T65" fmla="*/ 3 h 749"/>
                  <a:gd name="T66" fmla="*/ 330 w 349"/>
                  <a:gd name="T67" fmla="*/ 0 h 749"/>
                  <a:gd name="T68" fmla="*/ 330 w 349"/>
                  <a:gd name="T69" fmla="*/ 0 h 749"/>
                  <a:gd name="T70" fmla="*/ 348 w 349"/>
                  <a:gd name="T71" fmla="*/ 0 h 749"/>
                  <a:gd name="T72" fmla="*/ 348 w 349"/>
                  <a:gd name="T73" fmla="*/ 8 h 749"/>
                  <a:gd name="T74" fmla="*/ 332 w 349"/>
                  <a:gd name="T75" fmla="*/ 9 h 749"/>
                  <a:gd name="T76" fmla="*/ 315 w 349"/>
                  <a:gd name="T77" fmla="*/ 12 h 749"/>
                  <a:gd name="T78" fmla="*/ 297 w 349"/>
                  <a:gd name="T79" fmla="*/ 17 h 749"/>
                  <a:gd name="T80" fmla="*/ 280 w 349"/>
                  <a:gd name="T81" fmla="*/ 23 h 749"/>
                  <a:gd name="T82" fmla="*/ 249 w 349"/>
                  <a:gd name="T83" fmla="*/ 41 h 749"/>
                  <a:gd name="T84" fmla="*/ 217 w 349"/>
                  <a:gd name="T85" fmla="*/ 66 h 749"/>
                  <a:gd name="T86" fmla="*/ 187 w 349"/>
                  <a:gd name="T87" fmla="*/ 96 h 749"/>
                  <a:gd name="T88" fmla="*/ 160 w 349"/>
                  <a:gd name="T89" fmla="*/ 134 h 749"/>
                  <a:gd name="T90" fmla="*/ 133 w 349"/>
                  <a:gd name="T91" fmla="*/ 177 h 749"/>
                  <a:gd name="T92" fmla="*/ 109 w 349"/>
                  <a:gd name="T93" fmla="*/ 224 h 749"/>
                  <a:gd name="T94" fmla="*/ 87 w 349"/>
                  <a:gd name="T95" fmla="*/ 278 h 749"/>
                  <a:gd name="T96" fmla="*/ 67 w 349"/>
                  <a:gd name="T97" fmla="*/ 335 h 749"/>
                  <a:gd name="T98" fmla="*/ 49 w 349"/>
                  <a:gd name="T99" fmla="*/ 395 h 749"/>
                  <a:gd name="T100" fmla="*/ 36 w 349"/>
                  <a:gd name="T101" fmla="*/ 461 h 749"/>
                  <a:gd name="T102" fmla="*/ 24 w 349"/>
                  <a:gd name="T103" fmla="*/ 529 h 749"/>
                  <a:gd name="T104" fmla="*/ 15 w 349"/>
                  <a:gd name="T105" fmla="*/ 599 h 749"/>
                  <a:gd name="T106" fmla="*/ 10 w 349"/>
                  <a:gd name="T107" fmla="*/ 673 h 749"/>
                  <a:gd name="T108" fmla="*/ 9 w 349"/>
                  <a:gd name="T109" fmla="*/ 748 h 749"/>
                  <a:gd name="T110" fmla="*/ 0 w 349"/>
                  <a:gd name="T111" fmla="*/ 748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9" h="749">
                    <a:moveTo>
                      <a:pt x="0" y="748"/>
                    </a:moveTo>
                    <a:lnTo>
                      <a:pt x="1" y="673"/>
                    </a:lnTo>
                    <a:lnTo>
                      <a:pt x="1" y="673"/>
                    </a:lnTo>
                    <a:lnTo>
                      <a:pt x="7" y="599"/>
                    </a:lnTo>
                    <a:lnTo>
                      <a:pt x="7" y="599"/>
                    </a:lnTo>
                    <a:lnTo>
                      <a:pt x="16" y="527"/>
                    </a:lnTo>
                    <a:lnTo>
                      <a:pt x="16" y="527"/>
                    </a:lnTo>
                    <a:lnTo>
                      <a:pt x="27" y="460"/>
                    </a:lnTo>
                    <a:lnTo>
                      <a:pt x="27" y="460"/>
                    </a:lnTo>
                    <a:lnTo>
                      <a:pt x="42" y="394"/>
                    </a:lnTo>
                    <a:lnTo>
                      <a:pt x="42" y="394"/>
                    </a:lnTo>
                    <a:lnTo>
                      <a:pt x="60" y="332"/>
                    </a:lnTo>
                    <a:lnTo>
                      <a:pt x="60" y="332"/>
                    </a:lnTo>
                    <a:lnTo>
                      <a:pt x="79" y="275"/>
                    </a:lnTo>
                    <a:lnTo>
                      <a:pt x="79" y="275"/>
                    </a:lnTo>
                    <a:lnTo>
                      <a:pt x="102" y="221"/>
                    </a:lnTo>
                    <a:lnTo>
                      <a:pt x="102" y="221"/>
                    </a:lnTo>
                    <a:lnTo>
                      <a:pt x="126" y="173"/>
                    </a:lnTo>
                    <a:lnTo>
                      <a:pt x="126" y="173"/>
                    </a:lnTo>
                    <a:lnTo>
                      <a:pt x="153" y="129"/>
                    </a:lnTo>
                    <a:lnTo>
                      <a:pt x="153" y="129"/>
                    </a:lnTo>
                    <a:lnTo>
                      <a:pt x="181" y="92"/>
                    </a:lnTo>
                    <a:lnTo>
                      <a:pt x="181" y="92"/>
                    </a:lnTo>
                    <a:lnTo>
                      <a:pt x="211" y="60"/>
                    </a:lnTo>
                    <a:lnTo>
                      <a:pt x="213" y="60"/>
                    </a:lnTo>
                    <a:lnTo>
                      <a:pt x="244" y="35"/>
                    </a:lnTo>
                    <a:lnTo>
                      <a:pt x="244" y="35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95" y="9"/>
                    </a:lnTo>
                    <a:lnTo>
                      <a:pt x="295" y="9"/>
                    </a:lnTo>
                    <a:lnTo>
                      <a:pt x="312" y="3"/>
                    </a:lnTo>
                    <a:lnTo>
                      <a:pt x="312" y="3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48" y="0"/>
                    </a:lnTo>
                    <a:lnTo>
                      <a:pt x="348" y="8"/>
                    </a:lnTo>
                    <a:lnTo>
                      <a:pt x="332" y="9"/>
                    </a:lnTo>
                    <a:lnTo>
                      <a:pt x="315" y="12"/>
                    </a:lnTo>
                    <a:lnTo>
                      <a:pt x="297" y="17"/>
                    </a:lnTo>
                    <a:lnTo>
                      <a:pt x="280" y="23"/>
                    </a:lnTo>
                    <a:lnTo>
                      <a:pt x="249" y="41"/>
                    </a:lnTo>
                    <a:lnTo>
                      <a:pt x="217" y="66"/>
                    </a:lnTo>
                    <a:lnTo>
                      <a:pt x="187" y="96"/>
                    </a:lnTo>
                    <a:lnTo>
                      <a:pt x="160" y="134"/>
                    </a:lnTo>
                    <a:lnTo>
                      <a:pt x="133" y="177"/>
                    </a:lnTo>
                    <a:lnTo>
                      <a:pt x="109" y="224"/>
                    </a:lnTo>
                    <a:lnTo>
                      <a:pt x="87" y="278"/>
                    </a:lnTo>
                    <a:lnTo>
                      <a:pt x="67" y="335"/>
                    </a:lnTo>
                    <a:lnTo>
                      <a:pt x="49" y="395"/>
                    </a:lnTo>
                    <a:lnTo>
                      <a:pt x="36" y="461"/>
                    </a:lnTo>
                    <a:lnTo>
                      <a:pt x="24" y="529"/>
                    </a:lnTo>
                    <a:lnTo>
                      <a:pt x="15" y="599"/>
                    </a:lnTo>
                    <a:lnTo>
                      <a:pt x="10" y="673"/>
                    </a:lnTo>
                    <a:lnTo>
                      <a:pt x="9" y="748"/>
                    </a:lnTo>
                    <a:lnTo>
                      <a:pt x="0" y="74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4" name="Freeform 18"/>
              <p:cNvSpPr>
                <a:spLocks/>
              </p:cNvSpPr>
              <p:nvPr/>
            </p:nvSpPr>
            <p:spPr bwMode="auto">
              <a:xfrm>
                <a:off x="679" y="434"/>
                <a:ext cx="133" cy="237"/>
              </a:xfrm>
              <a:custGeom>
                <a:avLst/>
                <a:gdLst>
                  <a:gd name="T0" fmla="*/ 1 w 118"/>
                  <a:gd name="T1" fmla="*/ 0 h 237"/>
                  <a:gd name="T2" fmla="*/ 12 w 118"/>
                  <a:gd name="T3" fmla="*/ 2 h 237"/>
                  <a:gd name="T4" fmla="*/ 12 w 118"/>
                  <a:gd name="T5" fmla="*/ 2 h 237"/>
                  <a:gd name="T6" fmla="*/ 24 w 118"/>
                  <a:gd name="T7" fmla="*/ 5 h 237"/>
                  <a:gd name="T8" fmla="*/ 24 w 118"/>
                  <a:gd name="T9" fmla="*/ 5 h 237"/>
                  <a:gd name="T10" fmla="*/ 36 w 118"/>
                  <a:gd name="T11" fmla="*/ 11 h 237"/>
                  <a:gd name="T12" fmla="*/ 36 w 118"/>
                  <a:gd name="T13" fmla="*/ 11 h 237"/>
                  <a:gd name="T14" fmla="*/ 46 w 118"/>
                  <a:gd name="T15" fmla="*/ 18 h 237"/>
                  <a:gd name="T16" fmla="*/ 46 w 118"/>
                  <a:gd name="T17" fmla="*/ 20 h 237"/>
                  <a:gd name="T18" fmla="*/ 57 w 118"/>
                  <a:gd name="T19" fmla="*/ 29 h 237"/>
                  <a:gd name="T20" fmla="*/ 57 w 118"/>
                  <a:gd name="T21" fmla="*/ 29 h 237"/>
                  <a:gd name="T22" fmla="*/ 66 w 118"/>
                  <a:gd name="T23" fmla="*/ 41 h 237"/>
                  <a:gd name="T24" fmla="*/ 66 w 118"/>
                  <a:gd name="T25" fmla="*/ 41 h 237"/>
                  <a:gd name="T26" fmla="*/ 75 w 118"/>
                  <a:gd name="T27" fmla="*/ 54 h 237"/>
                  <a:gd name="T28" fmla="*/ 75 w 118"/>
                  <a:gd name="T29" fmla="*/ 56 h 237"/>
                  <a:gd name="T30" fmla="*/ 82 w 118"/>
                  <a:gd name="T31" fmla="*/ 71 h 237"/>
                  <a:gd name="T32" fmla="*/ 82 w 118"/>
                  <a:gd name="T33" fmla="*/ 71 h 237"/>
                  <a:gd name="T34" fmla="*/ 97 w 118"/>
                  <a:gd name="T35" fmla="*/ 106 h 237"/>
                  <a:gd name="T36" fmla="*/ 97 w 118"/>
                  <a:gd name="T37" fmla="*/ 106 h 237"/>
                  <a:gd name="T38" fmla="*/ 108 w 118"/>
                  <a:gd name="T39" fmla="*/ 145 h 237"/>
                  <a:gd name="T40" fmla="*/ 108 w 118"/>
                  <a:gd name="T41" fmla="*/ 146 h 237"/>
                  <a:gd name="T42" fmla="*/ 114 w 118"/>
                  <a:gd name="T43" fmla="*/ 190 h 237"/>
                  <a:gd name="T44" fmla="*/ 114 w 118"/>
                  <a:gd name="T45" fmla="*/ 190 h 237"/>
                  <a:gd name="T46" fmla="*/ 117 w 118"/>
                  <a:gd name="T47" fmla="*/ 236 h 237"/>
                  <a:gd name="T48" fmla="*/ 108 w 118"/>
                  <a:gd name="T49" fmla="*/ 236 h 237"/>
                  <a:gd name="T50" fmla="*/ 106 w 118"/>
                  <a:gd name="T51" fmla="*/ 190 h 237"/>
                  <a:gd name="T52" fmla="*/ 99 w 118"/>
                  <a:gd name="T53" fmla="*/ 148 h 237"/>
                  <a:gd name="T54" fmla="*/ 90 w 118"/>
                  <a:gd name="T55" fmla="*/ 109 h 237"/>
                  <a:gd name="T56" fmla="*/ 75 w 118"/>
                  <a:gd name="T57" fmla="*/ 74 h 237"/>
                  <a:gd name="T58" fmla="*/ 67 w 118"/>
                  <a:gd name="T59" fmla="*/ 59 h 237"/>
                  <a:gd name="T60" fmla="*/ 60 w 118"/>
                  <a:gd name="T61" fmla="*/ 45 h 237"/>
                  <a:gd name="T62" fmla="*/ 51 w 118"/>
                  <a:gd name="T63" fmla="*/ 35 h 237"/>
                  <a:gd name="T64" fmla="*/ 40 w 118"/>
                  <a:gd name="T65" fmla="*/ 26 h 237"/>
                  <a:gd name="T66" fmla="*/ 31 w 118"/>
                  <a:gd name="T67" fmla="*/ 18 h 237"/>
                  <a:gd name="T68" fmla="*/ 21 w 118"/>
                  <a:gd name="T69" fmla="*/ 12 h 237"/>
                  <a:gd name="T70" fmla="*/ 10 w 118"/>
                  <a:gd name="T71" fmla="*/ 9 h 237"/>
                  <a:gd name="T72" fmla="*/ 0 w 118"/>
                  <a:gd name="T73" fmla="*/ 8 h 237"/>
                  <a:gd name="T74" fmla="*/ 1 w 118"/>
                  <a:gd name="T7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8" h="237">
                    <a:moveTo>
                      <a:pt x="1" y="0"/>
                    </a:moveTo>
                    <a:lnTo>
                      <a:pt x="12" y="2"/>
                    </a:lnTo>
                    <a:lnTo>
                      <a:pt x="12" y="2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46" y="18"/>
                    </a:lnTo>
                    <a:lnTo>
                      <a:pt x="46" y="20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66" y="41"/>
                    </a:lnTo>
                    <a:lnTo>
                      <a:pt x="66" y="41"/>
                    </a:lnTo>
                    <a:lnTo>
                      <a:pt x="75" y="54"/>
                    </a:lnTo>
                    <a:lnTo>
                      <a:pt x="75" y="56"/>
                    </a:lnTo>
                    <a:lnTo>
                      <a:pt x="82" y="71"/>
                    </a:lnTo>
                    <a:lnTo>
                      <a:pt x="82" y="71"/>
                    </a:lnTo>
                    <a:lnTo>
                      <a:pt x="97" y="106"/>
                    </a:lnTo>
                    <a:lnTo>
                      <a:pt x="97" y="106"/>
                    </a:lnTo>
                    <a:lnTo>
                      <a:pt x="108" y="145"/>
                    </a:lnTo>
                    <a:lnTo>
                      <a:pt x="108" y="146"/>
                    </a:lnTo>
                    <a:lnTo>
                      <a:pt x="114" y="190"/>
                    </a:lnTo>
                    <a:lnTo>
                      <a:pt x="114" y="190"/>
                    </a:lnTo>
                    <a:lnTo>
                      <a:pt x="117" y="236"/>
                    </a:lnTo>
                    <a:lnTo>
                      <a:pt x="108" y="236"/>
                    </a:lnTo>
                    <a:lnTo>
                      <a:pt x="106" y="190"/>
                    </a:lnTo>
                    <a:lnTo>
                      <a:pt x="99" y="148"/>
                    </a:lnTo>
                    <a:lnTo>
                      <a:pt x="90" y="109"/>
                    </a:lnTo>
                    <a:lnTo>
                      <a:pt x="75" y="74"/>
                    </a:lnTo>
                    <a:lnTo>
                      <a:pt x="67" y="59"/>
                    </a:lnTo>
                    <a:lnTo>
                      <a:pt x="60" y="45"/>
                    </a:lnTo>
                    <a:lnTo>
                      <a:pt x="51" y="35"/>
                    </a:lnTo>
                    <a:lnTo>
                      <a:pt x="40" y="26"/>
                    </a:lnTo>
                    <a:lnTo>
                      <a:pt x="31" y="18"/>
                    </a:lnTo>
                    <a:lnTo>
                      <a:pt x="21" y="12"/>
                    </a:lnTo>
                    <a:lnTo>
                      <a:pt x="10" y="9"/>
                    </a:lnTo>
                    <a:lnTo>
                      <a:pt x="0" y="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5" name="Freeform 19"/>
              <p:cNvSpPr>
                <a:spLocks/>
              </p:cNvSpPr>
              <p:nvPr/>
            </p:nvSpPr>
            <p:spPr bwMode="auto">
              <a:xfrm>
                <a:off x="986" y="609"/>
                <a:ext cx="297" cy="62"/>
              </a:xfrm>
              <a:custGeom>
                <a:avLst/>
                <a:gdLst>
                  <a:gd name="T0" fmla="*/ 257 w 264"/>
                  <a:gd name="T1" fmla="*/ 42 h 62"/>
                  <a:gd name="T2" fmla="*/ 249 w 264"/>
                  <a:gd name="T3" fmla="*/ 33 h 62"/>
                  <a:gd name="T4" fmla="*/ 242 w 264"/>
                  <a:gd name="T5" fmla="*/ 25 h 62"/>
                  <a:gd name="T6" fmla="*/ 231 w 264"/>
                  <a:gd name="T7" fmla="*/ 19 h 62"/>
                  <a:gd name="T8" fmla="*/ 221 w 264"/>
                  <a:gd name="T9" fmla="*/ 15 h 62"/>
                  <a:gd name="T10" fmla="*/ 207 w 264"/>
                  <a:gd name="T11" fmla="*/ 10 h 62"/>
                  <a:gd name="T12" fmla="*/ 194 w 264"/>
                  <a:gd name="T13" fmla="*/ 9 h 62"/>
                  <a:gd name="T14" fmla="*/ 177 w 264"/>
                  <a:gd name="T15" fmla="*/ 7 h 62"/>
                  <a:gd name="T16" fmla="*/ 161 w 264"/>
                  <a:gd name="T17" fmla="*/ 9 h 62"/>
                  <a:gd name="T18" fmla="*/ 125 w 264"/>
                  <a:gd name="T19" fmla="*/ 13 h 62"/>
                  <a:gd name="T20" fmla="*/ 85 w 264"/>
                  <a:gd name="T21" fmla="*/ 24 h 62"/>
                  <a:gd name="T22" fmla="*/ 45 w 264"/>
                  <a:gd name="T23" fmla="*/ 40 h 62"/>
                  <a:gd name="T24" fmla="*/ 4 w 264"/>
                  <a:gd name="T25" fmla="*/ 61 h 62"/>
                  <a:gd name="T26" fmla="*/ 0 w 264"/>
                  <a:gd name="T27" fmla="*/ 54 h 62"/>
                  <a:gd name="T28" fmla="*/ 42 w 264"/>
                  <a:gd name="T29" fmla="*/ 33 h 62"/>
                  <a:gd name="T30" fmla="*/ 42 w 264"/>
                  <a:gd name="T31" fmla="*/ 33 h 62"/>
                  <a:gd name="T32" fmla="*/ 84 w 264"/>
                  <a:gd name="T33" fmla="*/ 16 h 62"/>
                  <a:gd name="T34" fmla="*/ 84 w 264"/>
                  <a:gd name="T35" fmla="*/ 16 h 62"/>
                  <a:gd name="T36" fmla="*/ 123 w 264"/>
                  <a:gd name="T37" fmla="*/ 6 h 62"/>
                  <a:gd name="T38" fmla="*/ 123 w 264"/>
                  <a:gd name="T39" fmla="*/ 6 h 62"/>
                  <a:gd name="T40" fmla="*/ 161 w 264"/>
                  <a:gd name="T41" fmla="*/ 1 h 62"/>
                  <a:gd name="T42" fmla="*/ 161 w 264"/>
                  <a:gd name="T43" fmla="*/ 1 h 62"/>
                  <a:gd name="T44" fmla="*/ 177 w 264"/>
                  <a:gd name="T45" fmla="*/ 0 h 62"/>
                  <a:gd name="T46" fmla="*/ 177 w 264"/>
                  <a:gd name="T47" fmla="*/ 0 h 62"/>
                  <a:gd name="T48" fmla="*/ 194 w 264"/>
                  <a:gd name="T49" fmla="*/ 1 h 62"/>
                  <a:gd name="T50" fmla="*/ 194 w 264"/>
                  <a:gd name="T51" fmla="*/ 1 h 62"/>
                  <a:gd name="T52" fmla="*/ 209 w 264"/>
                  <a:gd name="T53" fmla="*/ 3 h 62"/>
                  <a:gd name="T54" fmla="*/ 209 w 264"/>
                  <a:gd name="T55" fmla="*/ 3 h 62"/>
                  <a:gd name="T56" fmla="*/ 224 w 264"/>
                  <a:gd name="T57" fmla="*/ 7 h 62"/>
                  <a:gd name="T58" fmla="*/ 224 w 264"/>
                  <a:gd name="T59" fmla="*/ 7 h 62"/>
                  <a:gd name="T60" fmla="*/ 236 w 264"/>
                  <a:gd name="T61" fmla="*/ 12 h 62"/>
                  <a:gd name="T62" fmla="*/ 236 w 264"/>
                  <a:gd name="T63" fmla="*/ 12 h 62"/>
                  <a:gd name="T64" fmla="*/ 246 w 264"/>
                  <a:gd name="T65" fmla="*/ 19 h 62"/>
                  <a:gd name="T66" fmla="*/ 246 w 264"/>
                  <a:gd name="T67" fmla="*/ 19 h 62"/>
                  <a:gd name="T68" fmla="*/ 255 w 264"/>
                  <a:gd name="T69" fmla="*/ 27 h 62"/>
                  <a:gd name="T70" fmla="*/ 255 w 264"/>
                  <a:gd name="T71" fmla="*/ 27 h 62"/>
                  <a:gd name="T72" fmla="*/ 263 w 264"/>
                  <a:gd name="T73" fmla="*/ 37 h 62"/>
                  <a:gd name="T74" fmla="*/ 257 w 264"/>
                  <a:gd name="T75" fmla="*/ 4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4" h="62">
                    <a:moveTo>
                      <a:pt x="257" y="42"/>
                    </a:moveTo>
                    <a:lnTo>
                      <a:pt x="249" y="33"/>
                    </a:lnTo>
                    <a:lnTo>
                      <a:pt x="242" y="25"/>
                    </a:lnTo>
                    <a:lnTo>
                      <a:pt x="231" y="19"/>
                    </a:lnTo>
                    <a:lnTo>
                      <a:pt x="221" y="15"/>
                    </a:lnTo>
                    <a:lnTo>
                      <a:pt x="207" y="10"/>
                    </a:lnTo>
                    <a:lnTo>
                      <a:pt x="194" y="9"/>
                    </a:lnTo>
                    <a:lnTo>
                      <a:pt x="177" y="7"/>
                    </a:lnTo>
                    <a:lnTo>
                      <a:pt x="161" y="9"/>
                    </a:lnTo>
                    <a:lnTo>
                      <a:pt x="125" y="13"/>
                    </a:lnTo>
                    <a:lnTo>
                      <a:pt x="85" y="24"/>
                    </a:lnTo>
                    <a:lnTo>
                      <a:pt x="45" y="40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42" y="33"/>
                    </a:lnTo>
                    <a:lnTo>
                      <a:pt x="42" y="33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123" y="6"/>
                    </a:lnTo>
                    <a:lnTo>
                      <a:pt x="123" y="6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209" y="3"/>
                    </a:lnTo>
                    <a:lnTo>
                      <a:pt x="209" y="3"/>
                    </a:lnTo>
                    <a:lnTo>
                      <a:pt x="224" y="7"/>
                    </a:lnTo>
                    <a:lnTo>
                      <a:pt x="224" y="7"/>
                    </a:lnTo>
                    <a:lnTo>
                      <a:pt x="236" y="12"/>
                    </a:lnTo>
                    <a:lnTo>
                      <a:pt x="236" y="12"/>
                    </a:lnTo>
                    <a:lnTo>
                      <a:pt x="246" y="19"/>
                    </a:lnTo>
                    <a:lnTo>
                      <a:pt x="246" y="19"/>
                    </a:lnTo>
                    <a:lnTo>
                      <a:pt x="255" y="27"/>
                    </a:lnTo>
                    <a:lnTo>
                      <a:pt x="255" y="27"/>
                    </a:lnTo>
                    <a:lnTo>
                      <a:pt x="263" y="37"/>
                    </a:lnTo>
                    <a:lnTo>
                      <a:pt x="257" y="4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6" name="Freeform 20"/>
              <p:cNvSpPr>
                <a:spLocks/>
              </p:cNvSpPr>
              <p:nvPr/>
            </p:nvSpPr>
            <p:spPr bwMode="auto">
              <a:xfrm>
                <a:off x="498" y="961"/>
                <a:ext cx="133" cy="238"/>
              </a:xfrm>
              <a:custGeom>
                <a:avLst/>
                <a:gdLst>
                  <a:gd name="T0" fmla="*/ 2 w 118"/>
                  <a:gd name="T1" fmla="*/ 0 h 238"/>
                  <a:gd name="T2" fmla="*/ 12 w 118"/>
                  <a:gd name="T3" fmla="*/ 2 h 238"/>
                  <a:gd name="T4" fmla="*/ 14 w 118"/>
                  <a:gd name="T5" fmla="*/ 2 h 238"/>
                  <a:gd name="T6" fmla="*/ 24 w 118"/>
                  <a:gd name="T7" fmla="*/ 5 h 238"/>
                  <a:gd name="T8" fmla="*/ 26 w 118"/>
                  <a:gd name="T9" fmla="*/ 5 h 238"/>
                  <a:gd name="T10" fmla="*/ 36 w 118"/>
                  <a:gd name="T11" fmla="*/ 11 h 238"/>
                  <a:gd name="T12" fmla="*/ 36 w 118"/>
                  <a:gd name="T13" fmla="*/ 12 h 238"/>
                  <a:gd name="T14" fmla="*/ 47 w 118"/>
                  <a:gd name="T15" fmla="*/ 20 h 238"/>
                  <a:gd name="T16" fmla="*/ 47 w 118"/>
                  <a:gd name="T17" fmla="*/ 20 h 238"/>
                  <a:gd name="T18" fmla="*/ 57 w 118"/>
                  <a:gd name="T19" fmla="*/ 30 h 238"/>
                  <a:gd name="T20" fmla="*/ 57 w 118"/>
                  <a:gd name="T21" fmla="*/ 30 h 238"/>
                  <a:gd name="T22" fmla="*/ 66 w 118"/>
                  <a:gd name="T23" fmla="*/ 42 h 238"/>
                  <a:gd name="T24" fmla="*/ 66 w 118"/>
                  <a:gd name="T25" fmla="*/ 42 h 238"/>
                  <a:gd name="T26" fmla="*/ 75 w 118"/>
                  <a:gd name="T27" fmla="*/ 56 h 238"/>
                  <a:gd name="T28" fmla="*/ 75 w 118"/>
                  <a:gd name="T29" fmla="*/ 56 h 238"/>
                  <a:gd name="T30" fmla="*/ 84 w 118"/>
                  <a:gd name="T31" fmla="*/ 71 h 238"/>
                  <a:gd name="T32" fmla="*/ 84 w 118"/>
                  <a:gd name="T33" fmla="*/ 71 h 238"/>
                  <a:gd name="T34" fmla="*/ 98 w 118"/>
                  <a:gd name="T35" fmla="*/ 105 h 238"/>
                  <a:gd name="T36" fmla="*/ 98 w 118"/>
                  <a:gd name="T37" fmla="*/ 105 h 238"/>
                  <a:gd name="T38" fmla="*/ 108 w 118"/>
                  <a:gd name="T39" fmla="*/ 146 h 238"/>
                  <a:gd name="T40" fmla="*/ 108 w 118"/>
                  <a:gd name="T41" fmla="*/ 146 h 238"/>
                  <a:gd name="T42" fmla="*/ 114 w 118"/>
                  <a:gd name="T43" fmla="*/ 189 h 238"/>
                  <a:gd name="T44" fmla="*/ 114 w 118"/>
                  <a:gd name="T45" fmla="*/ 189 h 238"/>
                  <a:gd name="T46" fmla="*/ 117 w 118"/>
                  <a:gd name="T47" fmla="*/ 236 h 238"/>
                  <a:gd name="T48" fmla="*/ 110 w 118"/>
                  <a:gd name="T49" fmla="*/ 237 h 238"/>
                  <a:gd name="T50" fmla="*/ 107 w 118"/>
                  <a:gd name="T51" fmla="*/ 191 h 238"/>
                  <a:gd name="T52" fmla="*/ 101 w 118"/>
                  <a:gd name="T53" fmla="*/ 147 h 238"/>
                  <a:gd name="T54" fmla="*/ 90 w 118"/>
                  <a:gd name="T55" fmla="*/ 108 h 238"/>
                  <a:gd name="T56" fmla="*/ 77 w 118"/>
                  <a:gd name="T57" fmla="*/ 74 h 238"/>
                  <a:gd name="T58" fmla="*/ 69 w 118"/>
                  <a:gd name="T59" fmla="*/ 60 h 238"/>
                  <a:gd name="T60" fmla="*/ 60 w 118"/>
                  <a:gd name="T61" fmla="*/ 47 h 238"/>
                  <a:gd name="T62" fmla="*/ 51 w 118"/>
                  <a:gd name="T63" fmla="*/ 35 h 238"/>
                  <a:gd name="T64" fmla="*/ 42 w 118"/>
                  <a:gd name="T65" fmla="*/ 26 h 238"/>
                  <a:gd name="T66" fmla="*/ 32 w 118"/>
                  <a:gd name="T67" fmla="*/ 18 h 238"/>
                  <a:gd name="T68" fmla="*/ 23 w 118"/>
                  <a:gd name="T69" fmla="*/ 12 h 238"/>
                  <a:gd name="T70" fmla="*/ 12 w 118"/>
                  <a:gd name="T71" fmla="*/ 9 h 238"/>
                  <a:gd name="T72" fmla="*/ 0 w 118"/>
                  <a:gd name="T73" fmla="*/ 8 h 238"/>
                  <a:gd name="T74" fmla="*/ 2 w 118"/>
                  <a:gd name="T75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8" h="238">
                    <a:moveTo>
                      <a:pt x="2" y="0"/>
                    </a:moveTo>
                    <a:lnTo>
                      <a:pt x="12" y="2"/>
                    </a:lnTo>
                    <a:lnTo>
                      <a:pt x="14" y="2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36" y="11"/>
                    </a:lnTo>
                    <a:lnTo>
                      <a:pt x="36" y="12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75" y="56"/>
                    </a:lnTo>
                    <a:lnTo>
                      <a:pt x="75" y="56"/>
                    </a:lnTo>
                    <a:lnTo>
                      <a:pt x="84" y="71"/>
                    </a:lnTo>
                    <a:lnTo>
                      <a:pt x="84" y="71"/>
                    </a:lnTo>
                    <a:lnTo>
                      <a:pt x="98" y="105"/>
                    </a:lnTo>
                    <a:lnTo>
                      <a:pt x="98" y="105"/>
                    </a:lnTo>
                    <a:lnTo>
                      <a:pt x="108" y="146"/>
                    </a:lnTo>
                    <a:lnTo>
                      <a:pt x="108" y="146"/>
                    </a:lnTo>
                    <a:lnTo>
                      <a:pt x="114" y="189"/>
                    </a:lnTo>
                    <a:lnTo>
                      <a:pt x="114" y="189"/>
                    </a:lnTo>
                    <a:lnTo>
                      <a:pt x="117" y="236"/>
                    </a:lnTo>
                    <a:lnTo>
                      <a:pt x="110" y="237"/>
                    </a:lnTo>
                    <a:lnTo>
                      <a:pt x="107" y="191"/>
                    </a:lnTo>
                    <a:lnTo>
                      <a:pt x="101" y="147"/>
                    </a:lnTo>
                    <a:lnTo>
                      <a:pt x="90" y="108"/>
                    </a:lnTo>
                    <a:lnTo>
                      <a:pt x="77" y="74"/>
                    </a:lnTo>
                    <a:lnTo>
                      <a:pt x="69" y="60"/>
                    </a:lnTo>
                    <a:lnTo>
                      <a:pt x="60" y="47"/>
                    </a:lnTo>
                    <a:lnTo>
                      <a:pt x="51" y="35"/>
                    </a:lnTo>
                    <a:lnTo>
                      <a:pt x="42" y="26"/>
                    </a:lnTo>
                    <a:lnTo>
                      <a:pt x="32" y="18"/>
                    </a:lnTo>
                    <a:lnTo>
                      <a:pt x="23" y="12"/>
                    </a:lnTo>
                    <a:lnTo>
                      <a:pt x="12" y="9"/>
                    </a:lnTo>
                    <a:lnTo>
                      <a:pt x="0" y="8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7" name="Freeform 21"/>
              <p:cNvSpPr>
                <a:spLocks/>
              </p:cNvSpPr>
              <p:nvPr/>
            </p:nvSpPr>
            <p:spPr bwMode="auto">
              <a:xfrm>
                <a:off x="765" y="957"/>
                <a:ext cx="131" cy="238"/>
              </a:xfrm>
              <a:custGeom>
                <a:avLst/>
                <a:gdLst>
                  <a:gd name="T0" fmla="*/ 0 w 117"/>
                  <a:gd name="T1" fmla="*/ 0 h 238"/>
                  <a:gd name="T2" fmla="*/ 12 w 117"/>
                  <a:gd name="T3" fmla="*/ 1 h 238"/>
                  <a:gd name="T4" fmla="*/ 12 w 117"/>
                  <a:gd name="T5" fmla="*/ 1 h 238"/>
                  <a:gd name="T6" fmla="*/ 24 w 117"/>
                  <a:gd name="T7" fmla="*/ 6 h 238"/>
                  <a:gd name="T8" fmla="*/ 24 w 117"/>
                  <a:gd name="T9" fmla="*/ 6 h 238"/>
                  <a:gd name="T10" fmla="*/ 35 w 117"/>
                  <a:gd name="T11" fmla="*/ 12 h 238"/>
                  <a:gd name="T12" fmla="*/ 36 w 117"/>
                  <a:gd name="T13" fmla="*/ 12 h 238"/>
                  <a:gd name="T14" fmla="*/ 47 w 117"/>
                  <a:gd name="T15" fmla="*/ 19 h 238"/>
                  <a:gd name="T16" fmla="*/ 47 w 117"/>
                  <a:gd name="T17" fmla="*/ 19 h 238"/>
                  <a:gd name="T18" fmla="*/ 56 w 117"/>
                  <a:gd name="T19" fmla="*/ 30 h 238"/>
                  <a:gd name="T20" fmla="*/ 56 w 117"/>
                  <a:gd name="T21" fmla="*/ 30 h 238"/>
                  <a:gd name="T22" fmla="*/ 66 w 117"/>
                  <a:gd name="T23" fmla="*/ 42 h 238"/>
                  <a:gd name="T24" fmla="*/ 66 w 117"/>
                  <a:gd name="T25" fmla="*/ 42 h 238"/>
                  <a:gd name="T26" fmla="*/ 75 w 117"/>
                  <a:gd name="T27" fmla="*/ 55 h 238"/>
                  <a:gd name="T28" fmla="*/ 75 w 117"/>
                  <a:gd name="T29" fmla="*/ 55 h 238"/>
                  <a:gd name="T30" fmla="*/ 83 w 117"/>
                  <a:gd name="T31" fmla="*/ 70 h 238"/>
                  <a:gd name="T32" fmla="*/ 83 w 117"/>
                  <a:gd name="T33" fmla="*/ 70 h 238"/>
                  <a:gd name="T34" fmla="*/ 96 w 117"/>
                  <a:gd name="T35" fmla="*/ 106 h 238"/>
                  <a:gd name="T36" fmla="*/ 96 w 117"/>
                  <a:gd name="T37" fmla="*/ 106 h 238"/>
                  <a:gd name="T38" fmla="*/ 107 w 117"/>
                  <a:gd name="T39" fmla="*/ 145 h 238"/>
                  <a:gd name="T40" fmla="*/ 107 w 117"/>
                  <a:gd name="T41" fmla="*/ 145 h 238"/>
                  <a:gd name="T42" fmla="*/ 114 w 117"/>
                  <a:gd name="T43" fmla="*/ 189 h 238"/>
                  <a:gd name="T44" fmla="*/ 114 w 117"/>
                  <a:gd name="T45" fmla="*/ 189 h 238"/>
                  <a:gd name="T46" fmla="*/ 116 w 117"/>
                  <a:gd name="T47" fmla="*/ 237 h 238"/>
                  <a:gd name="T48" fmla="*/ 108 w 117"/>
                  <a:gd name="T49" fmla="*/ 237 h 238"/>
                  <a:gd name="T50" fmla="*/ 105 w 117"/>
                  <a:gd name="T51" fmla="*/ 190 h 238"/>
                  <a:gd name="T52" fmla="*/ 99 w 117"/>
                  <a:gd name="T53" fmla="*/ 147 h 238"/>
                  <a:gd name="T54" fmla="*/ 89 w 117"/>
                  <a:gd name="T55" fmla="*/ 108 h 238"/>
                  <a:gd name="T56" fmla="*/ 75 w 117"/>
                  <a:gd name="T57" fmla="*/ 75 h 238"/>
                  <a:gd name="T58" fmla="*/ 68 w 117"/>
                  <a:gd name="T59" fmla="*/ 60 h 238"/>
                  <a:gd name="T60" fmla="*/ 59 w 117"/>
                  <a:gd name="T61" fmla="*/ 46 h 238"/>
                  <a:gd name="T62" fmla="*/ 50 w 117"/>
                  <a:gd name="T63" fmla="*/ 36 h 238"/>
                  <a:gd name="T64" fmla="*/ 41 w 117"/>
                  <a:gd name="T65" fmla="*/ 25 h 238"/>
                  <a:gd name="T66" fmla="*/ 32 w 117"/>
                  <a:gd name="T67" fmla="*/ 18 h 238"/>
                  <a:gd name="T68" fmla="*/ 21 w 117"/>
                  <a:gd name="T69" fmla="*/ 13 h 238"/>
                  <a:gd name="T70" fmla="*/ 11 w 117"/>
                  <a:gd name="T71" fmla="*/ 10 h 238"/>
                  <a:gd name="T72" fmla="*/ 0 w 117"/>
                  <a:gd name="T73" fmla="*/ 9 h 238"/>
                  <a:gd name="T74" fmla="*/ 0 w 117"/>
                  <a:gd name="T75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7" h="238">
                    <a:moveTo>
                      <a:pt x="0" y="0"/>
                    </a:moveTo>
                    <a:lnTo>
                      <a:pt x="12" y="1"/>
                    </a:lnTo>
                    <a:lnTo>
                      <a:pt x="12" y="1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47" y="19"/>
                    </a:lnTo>
                    <a:lnTo>
                      <a:pt x="47" y="19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75" y="55"/>
                    </a:lnTo>
                    <a:lnTo>
                      <a:pt x="75" y="55"/>
                    </a:lnTo>
                    <a:lnTo>
                      <a:pt x="83" y="70"/>
                    </a:lnTo>
                    <a:lnTo>
                      <a:pt x="83" y="70"/>
                    </a:lnTo>
                    <a:lnTo>
                      <a:pt x="96" y="106"/>
                    </a:lnTo>
                    <a:lnTo>
                      <a:pt x="96" y="106"/>
                    </a:lnTo>
                    <a:lnTo>
                      <a:pt x="107" y="145"/>
                    </a:lnTo>
                    <a:lnTo>
                      <a:pt x="107" y="145"/>
                    </a:lnTo>
                    <a:lnTo>
                      <a:pt x="114" y="189"/>
                    </a:lnTo>
                    <a:lnTo>
                      <a:pt x="114" y="189"/>
                    </a:lnTo>
                    <a:lnTo>
                      <a:pt x="116" y="237"/>
                    </a:lnTo>
                    <a:lnTo>
                      <a:pt x="108" y="237"/>
                    </a:lnTo>
                    <a:lnTo>
                      <a:pt x="105" y="190"/>
                    </a:lnTo>
                    <a:lnTo>
                      <a:pt x="99" y="147"/>
                    </a:lnTo>
                    <a:lnTo>
                      <a:pt x="89" y="108"/>
                    </a:lnTo>
                    <a:lnTo>
                      <a:pt x="75" y="75"/>
                    </a:lnTo>
                    <a:lnTo>
                      <a:pt x="68" y="60"/>
                    </a:lnTo>
                    <a:lnTo>
                      <a:pt x="59" y="46"/>
                    </a:lnTo>
                    <a:lnTo>
                      <a:pt x="50" y="36"/>
                    </a:lnTo>
                    <a:lnTo>
                      <a:pt x="41" y="25"/>
                    </a:lnTo>
                    <a:lnTo>
                      <a:pt x="32" y="18"/>
                    </a:lnTo>
                    <a:lnTo>
                      <a:pt x="21" y="13"/>
                    </a:lnTo>
                    <a:lnTo>
                      <a:pt x="11" y="10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8" name="Freeform 22"/>
              <p:cNvSpPr>
                <a:spLocks/>
              </p:cNvSpPr>
              <p:nvPr/>
            </p:nvSpPr>
            <p:spPr bwMode="auto">
              <a:xfrm>
                <a:off x="400" y="855"/>
                <a:ext cx="62" cy="55"/>
              </a:xfrm>
              <a:custGeom>
                <a:avLst/>
                <a:gdLst>
                  <a:gd name="T0" fmla="*/ 51 w 55"/>
                  <a:gd name="T1" fmla="*/ 4 h 55"/>
                  <a:gd name="T2" fmla="*/ 54 w 55"/>
                  <a:gd name="T3" fmla="*/ 12 h 55"/>
                  <a:gd name="T4" fmla="*/ 54 w 55"/>
                  <a:gd name="T5" fmla="*/ 22 h 55"/>
                  <a:gd name="T6" fmla="*/ 51 w 55"/>
                  <a:gd name="T7" fmla="*/ 33 h 55"/>
                  <a:gd name="T8" fmla="*/ 44 w 55"/>
                  <a:gd name="T9" fmla="*/ 43 h 55"/>
                  <a:gd name="T10" fmla="*/ 44 w 55"/>
                  <a:gd name="T11" fmla="*/ 43 h 55"/>
                  <a:gd name="T12" fmla="*/ 33 w 55"/>
                  <a:gd name="T13" fmla="*/ 51 h 55"/>
                  <a:gd name="T14" fmla="*/ 23 w 55"/>
                  <a:gd name="T15" fmla="*/ 54 h 55"/>
                  <a:gd name="T16" fmla="*/ 12 w 55"/>
                  <a:gd name="T17" fmla="*/ 54 h 55"/>
                  <a:gd name="T18" fmla="*/ 5 w 55"/>
                  <a:gd name="T19" fmla="*/ 51 h 55"/>
                  <a:gd name="T20" fmla="*/ 5 w 55"/>
                  <a:gd name="T21" fmla="*/ 51 h 55"/>
                  <a:gd name="T22" fmla="*/ 0 w 55"/>
                  <a:gd name="T23" fmla="*/ 42 h 55"/>
                  <a:gd name="T24" fmla="*/ 0 w 55"/>
                  <a:gd name="T25" fmla="*/ 33 h 55"/>
                  <a:gd name="T26" fmla="*/ 5 w 55"/>
                  <a:gd name="T27" fmla="*/ 22 h 55"/>
                  <a:gd name="T28" fmla="*/ 12 w 55"/>
                  <a:gd name="T29" fmla="*/ 12 h 55"/>
                  <a:gd name="T30" fmla="*/ 12 w 55"/>
                  <a:gd name="T31" fmla="*/ 12 h 55"/>
                  <a:gd name="T32" fmla="*/ 23 w 55"/>
                  <a:gd name="T33" fmla="*/ 4 h 55"/>
                  <a:gd name="T34" fmla="*/ 33 w 55"/>
                  <a:gd name="T35" fmla="*/ 0 h 55"/>
                  <a:gd name="T36" fmla="*/ 42 w 55"/>
                  <a:gd name="T37" fmla="*/ 0 h 55"/>
                  <a:gd name="T38" fmla="*/ 51 w 55"/>
                  <a:gd name="T39" fmla="*/ 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5" h="55">
                    <a:moveTo>
                      <a:pt x="51" y="4"/>
                    </a:moveTo>
                    <a:lnTo>
                      <a:pt x="54" y="12"/>
                    </a:lnTo>
                    <a:lnTo>
                      <a:pt x="54" y="22"/>
                    </a:lnTo>
                    <a:lnTo>
                      <a:pt x="51" y="33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33" y="51"/>
                    </a:lnTo>
                    <a:lnTo>
                      <a:pt x="23" y="54"/>
                    </a:lnTo>
                    <a:lnTo>
                      <a:pt x="12" y="54"/>
                    </a:lnTo>
                    <a:lnTo>
                      <a:pt x="5" y="51"/>
                    </a:lnTo>
                    <a:lnTo>
                      <a:pt x="5" y="51"/>
                    </a:lnTo>
                    <a:lnTo>
                      <a:pt x="0" y="42"/>
                    </a:lnTo>
                    <a:lnTo>
                      <a:pt x="0" y="33"/>
                    </a:lnTo>
                    <a:lnTo>
                      <a:pt x="5" y="2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23" y="4"/>
                    </a:lnTo>
                    <a:lnTo>
                      <a:pt x="33" y="0"/>
                    </a:lnTo>
                    <a:lnTo>
                      <a:pt x="42" y="0"/>
                    </a:lnTo>
                    <a:lnTo>
                      <a:pt x="51" y="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39" name="Freeform 23"/>
              <p:cNvSpPr>
                <a:spLocks/>
              </p:cNvSpPr>
              <p:nvPr/>
            </p:nvSpPr>
            <p:spPr bwMode="auto">
              <a:xfrm>
                <a:off x="402" y="798"/>
                <a:ext cx="63" cy="59"/>
              </a:xfrm>
              <a:custGeom>
                <a:avLst/>
                <a:gdLst>
                  <a:gd name="T0" fmla="*/ 3 w 56"/>
                  <a:gd name="T1" fmla="*/ 3 h 59"/>
                  <a:gd name="T2" fmla="*/ 10 w 56"/>
                  <a:gd name="T3" fmla="*/ 0 h 59"/>
                  <a:gd name="T4" fmla="*/ 21 w 56"/>
                  <a:gd name="T5" fmla="*/ 1 h 59"/>
                  <a:gd name="T6" fmla="*/ 31 w 56"/>
                  <a:gd name="T7" fmla="*/ 7 h 59"/>
                  <a:gd name="T8" fmla="*/ 42 w 56"/>
                  <a:gd name="T9" fmla="*/ 16 h 59"/>
                  <a:gd name="T10" fmla="*/ 42 w 56"/>
                  <a:gd name="T11" fmla="*/ 16 h 59"/>
                  <a:gd name="T12" fmla="*/ 51 w 56"/>
                  <a:gd name="T13" fmla="*/ 27 h 59"/>
                  <a:gd name="T14" fmla="*/ 55 w 56"/>
                  <a:gd name="T15" fmla="*/ 39 h 59"/>
                  <a:gd name="T16" fmla="*/ 55 w 56"/>
                  <a:gd name="T17" fmla="*/ 48 h 59"/>
                  <a:gd name="T18" fmla="*/ 52 w 56"/>
                  <a:gd name="T19" fmla="*/ 55 h 59"/>
                  <a:gd name="T20" fmla="*/ 52 w 56"/>
                  <a:gd name="T21" fmla="*/ 55 h 59"/>
                  <a:gd name="T22" fmla="*/ 45 w 56"/>
                  <a:gd name="T23" fmla="*/ 58 h 59"/>
                  <a:gd name="T24" fmla="*/ 36 w 56"/>
                  <a:gd name="T25" fmla="*/ 57 h 59"/>
                  <a:gd name="T26" fmla="*/ 25 w 56"/>
                  <a:gd name="T27" fmla="*/ 51 h 59"/>
                  <a:gd name="T28" fmla="*/ 13 w 56"/>
                  <a:gd name="T29" fmla="*/ 42 h 59"/>
                  <a:gd name="T30" fmla="*/ 13 w 56"/>
                  <a:gd name="T31" fmla="*/ 42 h 59"/>
                  <a:gd name="T32" fmla="*/ 6 w 56"/>
                  <a:gd name="T33" fmla="*/ 31 h 59"/>
                  <a:gd name="T34" fmla="*/ 1 w 56"/>
                  <a:gd name="T35" fmla="*/ 19 h 59"/>
                  <a:gd name="T36" fmla="*/ 0 w 56"/>
                  <a:gd name="T37" fmla="*/ 10 h 59"/>
                  <a:gd name="T38" fmla="*/ 3 w 56"/>
                  <a:gd name="T39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" h="59">
                    <a:moveTo>
                      <a:pt x="3" y="3"/>
                    </a:moveTo>
                    <a:lnTo>
                      <a:pt x="10" y="0"/>
                    </a:lnTo>
                    <a:lnTo>
                      <a:pt x="21" y="1"/>
                    </a:lnTo>
                    <a:lnTo>
                      <a:pt x="31" y="7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51" y="27"/>
                    </a:lnTo>
                    <a:lnTo>
                      <a:pt x="55" y="39"/>
                    </a:lnTo>
                    <a:lnTo>
                      <a:pt x="55" y="48"/>
                    </a:lnTo>
                    <a:lnTo>
                      <a:pt x="52" y="55"/>
                    </a:lnTo>
                    <a:lnTo>
                      <a:pt x="52" y="55"/>
                    </a:lnTo>
                    <a:lnTo>
                      <a:pt x="45" y="58"/>
                    </a:lnTo>
                    <a:lnTo>
                      <a:pt x="36" y="57"/>
                    </a:lnTo>
                    <a:lnTo>
                      <a:pt x="25" y="51"/>
                    </a:lnTo>
                    <a:lnTo>
                      <a:pt x="13" y="42"/>
                    </a:lnTo>
                    <a:lnTo>
                      <a:pt x="13" y="42"/>
                    </a:lnTo>
                    <a:lnTo>
                      <a:pt x="6" y="31"/>
                    </a:lnTo>
                    <a:lnTo>
                      <a:pt x="1" y="19"/>
                    </a:lnTo>
                    <a:lnTo>
                      <a:pt x="0" y="10"/>
                    </a:lnTo>
                    <a:lnTo>
                      <a:pt x="3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0" name="Freeform 24"/>
              <p:cNvSpPr>
                <a:spLocks/>
              </p:cNvSpPr>
              <p:nvPr/>
            </p:nvSpPr>
            <p:spPr bwMode="auto">
              <a:xfrm>
                <a:off x="478" y="802"/>
                <a:ext cx="72" cy="52"/>
              </a:xfrm>
              <a:custGeom>
                <a:avLst/>
                <a:gdLst>
                  <a:gd name="T0" fmla="*/ 2 w 64"/>
                  <a:gd name="T1" fmla="*/ 5 h 52"/>
                  <a:gd name="T2" fmla="*/ 9 w 64"/>
                  <a:gd name="T3" fmla="*/ 0 h 52"/>
                  <a:gd name="T4" fmla="*/ 18 w 64"/>
                  <a:gd name="T5" fmla="*/ 0 h 52"/>
                  <a:gd name="T6" fmla="*/ 30 w 64"/>
                  <a:gd name="T7" fmla="*/ 3 h 52"/>
                  <a:gd name="T8" fmla="*/ 42 w 64"/>
                  <a:gd name="T9" fmla="*/ 11 h 52"/>
                  <a:gd name="T10" fmla="*/ 42 w 64"/>
                  <a:gd name="T11" fmla="*/ 11 h 52"/>
                  <a:gd name="T12" fmla="*/ 53 w 64"/>
                  <a:gd name="T13" fmla="*/ 20 h 52"/>
                  <a:gd name="T14" fmla="*/ 60 w 64"/>
                  <a:gd name="T15" fmla="*/ 29 h 52"/>
                  <a:gd name="T16" fmla="*/ 63 w 64"/>
                  <a:gd name="T17" fmla="*/ 39 h 52"/>
                  <a:gd name="T18" fmla="*/ 60 w 64"/>
                  <a:gd name="T19" fmla="*/ 47 h 52"/>
                  <a:gd name="T20" fmla="*/ 60 w 64"/>
                  <a:gd name="T21" fmla="*/ 47 h 52"/>
                  <a:gd name="T22" fmla="*/ 54 w 64"/>
                  <a:gd name="T23" fmla="*/ 51 h 52"/>
                  <a:gd name="T24" fmla="*/ 44 w 64"/>
                  <a:gd name="T25" fmla="*/ 51 h 52"/>
                  <a:gd name="T26" fmla="*/ 33 w 64"/>
                  <a:gd name="T27" fmla="*/ 48 h 52"/>
                  <a:gd name="T28" fmla="*/ 21 w 64"/>
                  <a:gd name="T29" fmla="*/ 41 h 52"/>
                  <a:gd name="T30" fmla="*/ 21 w 64"/>
                  <a:gd name="T31" fmla="*/ 41 h 52"/>
                  <a:gd name="T32" fmla="*/ 11 w 64"/>
                  <a:gd name="T33" fmla="*/ 32 h 52"/>
                  <a:gd name="T34" fmla="*/ 3 w 64"/>
                  <a:gd name="T35" fmla="*/ 23 h 52"/>
                  <a:gd name="T36" fmla="*/ 0 w 64"/>
                  <a:gd name="T37" fmla="*/ 12 h 52"/>
                  <a:gd name="T38" fmla="*/ 2 w 64"/>
                  <a:gd name="T3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4" h="52">
                    <a:moveTo>
                      <a:pt x="2" y="5"/>
                    </a:moveTo>
                    <a:lnTo>
                      <a:pt x="9" y="0"/>
                    </a:lnTo>
                    <a:lnTo>
                      <a:pt x="18" y="0"/>
                    </a:lnTo>
                    <a:lnTo>
                      <a:pt x="30" y="3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53" y="20"/>
                    </a:lnTo>
                    <a:lnTo>
                      <a:pt x="60" y="29"/>
                    </a:lnTo>
                    <a:lnTo>
                      <a:pt x="63" y="39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54" y="51"/>
                    </a:lnTo>
                    <a:lnTo>
                      <a:pt x="44" y="51"/>
                    </a:lnTo>
                    <a:lnTo>
                      <a:pt x="33" y="48"/>
                    </a:lnTo>
                    <a:lnTo>
                      <a:pt x="21" y="41"/>
                    </a:lnTo>
                    <a:lnTo>
                      <a:pt x="21" y="41"/>
                    </a:lnTo>
                    <a:lnTo>
                      <a:pt x="11" y="32"/>
                    </a:lnTo>
                    <a:lnTo>
                      <a:pt x="3" y="23"/>
                    </a:lnTo>
                    <a:lnTo>
                      <a:pt x="0" y="12"/>
                    </a:lnTo>
                    <a:lnTo>
                      <a:pt x="2" y="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1" name="Freeform 25"/>
              <p:cNvSpPr>
                <a:spLocks/>
              </p:cNvSpPr>
              <p:nvPr/>
            </p:nvSpPr>
            <p:spPr bwMode="auto">
              <a:xfrm>
                <a:off x="510" y="855"/>
                <a:ext cx="47" cy="58"/>
              </a:xfrm>
              <a:custGeom>
                <a:avLst/>
                <a:gdLst>
                  <a:gd name="T0" fmla="*/ 28 w 41"/>
                  <a:gd name="T1" fmla="*/ 0 h 58"/>
                  <a:gd name="T2" fmla="*/ 36 w 41"/>
                  <a:gd name="T3" fmla="*/ 3 h 58"/>
                  <a:gd name="T4" fmla="*/ 39 w 41"/>
                  <a:gd name="T5" fmla="*/ 12 h 58"/>
                  <a:gd name="T6" fmla="*/ 40 w 41"/>
                  <a:gd name="T7" fmla="*/ 22 h 58"/>
                  <a:gd name="T8" fmla="*/ 37 w 41"/>
                  <a:gd name="T9" fmla="*/ 33 h 58"/>
                  <a:gd name="T10" fmla="*/ 37 w 41"/>
                  <a:gd name="T11" fmla="*/ 33 h 58"/>
                  <a:gd name="T12" fmla="*/ 33 w 41"/>
                  <a:gd name="T13" fmla="*/ 45 h 58"/>
                  <a:gd name="T14" fmla="*/ 27 w 41"/>
                  <a:gd name="T15" fmla="*/ 52 h 58"/>
                  <a:gd name="T16" fmla="*/ 19 w 41"/>
                  <a:gd name="T17" fmla="*/ 57 h 58"/>
                  <a:gd name="T18" fmla="*/ 12 w 41"/>
                  <a:gd name="T19" fmla="*/ 57 h 58"/>
                  <a:gd name="T20" fmla="*/ 12 w 41"/>
                  <a:gd name="T21" fmla="*/ 57 h 58"/>
                  <a:gd name="T22" fmla="*/ 6 w 41"/>
                  <a:gd name="T23" fmla="*/ 52 h 58"/>
                  <a:gd name="T24" fmla="*/ 1 w 41"/>
                  <a:gd name="T25" fmla="*/ 45 h 58"/>
                  <a:gd name="T26" fmla="*/ 0 w 41"/>
                  <a:gd name="T27" fmla="*/ 34 h 58"/>
                  <a:gd name="T28" fmla="*/ 3 w 41"/>
                  <a:gd name="T29" fmla="*/ 22 h 58"/>
                  <a:gd name="T30" fmla="*/ 3 w 41"/>
                  <a:gd name="T31" fmla="*/ 22 h 58"/>
                  <a:gd name="T32" fmla="*/ 7 w 41"/>
                  <a:gd name="T33" fmla="*/ 12 h 58"/>
                  <a:gd name="T34" fmla="*/ 13 w 41"/>
                  <a:gd name="T35" fmla="*/ 4 h 58"/>
                  <a:gd name="T36" fmla="*/ 21 w 41"/>
                  <a:gd name="T37" fmla="*/ 0 h 58"/>
                  <a:gd name="T38" fmla="*/ 28 w 41"/>
                  <a:gd name="T3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" h="58">
                    <a:moveTo>
                      <a:pt x="28" y="0"/>
                    </a:moveTo>
                    <a:lnTo>
                      <a:pt x="36" y="3"/>
                    </a:lnTo>
                    <a:lnTo>
                      <a:pt x="39" y="12"/>
                    </a:lnTo>
                    <a:lnTo>
                      <a:pt x="40" y="22"/>
                    </a:lnTo>
                    <a:lnTo>
                      <a:pt x="37" y="33"/>
                    </a:lnTo>
                    <a:lnTo>
                      <a:pt x="37" y="33"/>
                    </a:lnTo>
                    <a:lnTo>
                      <a:pt x="33" y="45"/>
                    </a:lnTo>
                    <a:lnTo>
                      <a:pt x="27" y="52"/>
                    </a:lnTo>
                    <a:lnTo>
                      <a:pt x="19" y="57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6" y="52"/>
                    </a:lnTo>
                    <a:lnTo>
                      <a:pt x="1" y="45"/>
                    </a:lnTo>
                    <a:lnTo>
                      <a:pt x="0" y="34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7" y="12"/>
                    </a:lnTo>
                    <a:lnTo>
                      <a:pt x="13" y="4"/>
                    </a:lnTo>
                    <a:lnTo>
                      <a:pt x="21" y="0"/>
                    </a:lnTo>
                    <a:lnTo>
                      <a:pt x="28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2" name="Freeform 26"/>
              <p:cNvSpPr>
                <a:spLocks/>
              </p:cNvSpPr>
              <p:nvPr/>
            </p:nvSpPr>
            <p:spPr bwMode="auto">
              <a:xfrm>
                <a:off x="589" y="870"/>
                <a:ext cx="58" cy="53"/>
              </a:xfrm>
              <a:custGeom>
                <a:avLst/>
                <a:gdLst>
                  <a:gd name="T0" fmla="*/ 45 w 51"/>
                  <a:gd name="T1" fmla="*/ 3 h 53"/>
                  <a:gd name="T2" fmla="*/ 50 w 51"/>
                  <a:gd name="T3" fmla="*/ 9 h 53"/>
                  <a:gd name="T4" fmla="*/ 50 w 51"/>
                  <a:gd name="T5" fmla="*/ 18 h 53"/>
                  <a:gd name="T6" fmla="*/ 45 w 51"/>
                  <a:gd name="T7" fmla="*/ 28 h 53"/>
                  <a:gd name="T8" fmla="*/ 39 w 51"/>
                  <a:gd name="T9" fmla="*/ 39 h 53"/>
                  <a:gd name="T10" fmla="*/ 39 w 51"/>
                  <a:gd name="T11" fmla="*/ 39 h 53"/>
                  <a:gd name="T12" fmla="*/ 29 w 51"/>
                  <a:gd name="T13" fmla="*/ 46 h 53"/>
                  <a:gd name="T14" fmla="*/ 20 w 51"/>
                  <a:gd name="T15" fmla="*/ 52 h 53"/>
                  <a:gd name="T16" fmla="*/ 11 w 51"/>
                  <a:gd name="T17" fmla="*/ 52 h 53"/>
                  <a:gd name="T18" fmla="*/ 3 w 51"/>
                  <a:gd name="T19" fmla="*/ 49 h 53"/>
                  <a:gd name="T20" fmla="*/ 3 w 51"/>
                  <a:gd name="T21" fmla="*/ 49 h 53"/>
                  <a:gd name="T22" fmla="*/ 0 w 51"/>
                  <a:gd name="T23" fmla="*/ 43 h 53"/>
                  <a:gd name="T24" fmla="*/ 0 w 51"/>
                  <a:gd name="T25" fmla="*/ 34 h 53"/>
                  <a:gd name="T26" fmla="*/ 3 w 51"/>
                  <a:gd name="T27" fmla="*/ 24 h 53"/>
                  <a:gd name="T28" fmla="*/ 11 w 51"/>
                  <a:gd name="T29" fmla="*/ 13 h 53"/>
                  <a:gd name="T30" fmla="*/ 11 w 51"/>
                  <a:gd name="T31" fmla="*/ 13 h 53"/>
                  <a:gd name="T32" fmla="*/ 20 w 51"/>
                  <a:gd name="T33" fmla="*/ 6 h 53"/>
                  <a:gd name="T34" fmla="*/ 30 w 51"/>
                  <a:gd name="T35" fmla="*/ 1 h 53"/>
                  <a:gd name="T36" fmla="*/ 39 w 51"/>
                  <a:gd name="T37" fmla="*/ 0 h 53"/>
                  <a:gd name="T38" fmla="*/ 45 w 51"/>
                  <a:gd name="T39" fmla="*/ 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53">
                    <a:moveTo>
                      <a:pt x="45" y="3"/>
                    </a:moveTo>
                    <a:lnTo>
                      <a:pt x="50" y="9"/>
                    </a:lnTo>
                    <a:lnTo>
                      <a:pt x="50" y="18"/>
                    </a:lnTo>
                    <a:lnTo>
                      <a:pt x="45" y="28"/>
                    </a:lnTo>
                    <a:lnTo>
                      <a:pt x="39" y="39"/>
                    </a:lnTo>
                    <a:lnTo>
                      <a:pt x="39" y="39"/>
                    </a:lnTo>
                    <a:lnTo>
                      <a:pt x="29" y="46"/>
                    </a:lnTo>
                    <a:lnTo>
                      <a:pt x="20" y="52"/>
                    </a:lnTo>
                    <a:lnTo>
                      <a:pt x="11" y="52"/>
                    </a:lnTo>
                    <a:lnTo>
                      <a:pt x="3" y="49"/>
                    </a:lnTo>
                    <a:lnTo>
                      <a:pt x="3" y="49"/>
                    </a:lnTo>
                    <a:lnTo>
                      <a:pt x="0" y="43"/>
                    </a:lnTo>
                    <a:lnTo>
                      <a:pt x="0" y="34"/>
                    </a:lnTo>
                    <a:lnTo>
                      <a:pt x="3" y="2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20" y="6"/>
                    </a:lnTo>
                    <a:lnTo>
                      <a:pt x="30" y="1"/>
                    </a:lnTo>
                    <a:lnTo>
                      <a:pt x="39" y="0"/>
                    </a:lnTo>
                    <a:lnTo>
                      <a:pt x="45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3" name="Freeform 27"/>
              <p:cNvSpPr>
                <a:spLocks/>
              </p:cNvSpPr>
              <p:nvPr/>
            </p:nvSpPr>
            <p:spPr bwMode="auto">
              <a:xfrm>
                <a:off x="588" y="813"/>
                <a:ext cx="66" cy="62"/>
              </a:xfrm>
              <a:custGeom>
                <a:avLst/>
                <a:gdLst>
                  <a:gd name="T0" fmla="*/ 54 w 59"/>
                  <a:gd name="T1" fmla="*/ 58 h 62"/>
                  <a:gd name="T2" fmla="*/ 46 w 59"/>
                  <a:gd name="T3" fmla="*/ 61 h 62"/>
                  <a:gd name="T4" fmla="*/ 37 w 59"/>
                  <a:gd name="T5" fmla="*/ 58 h 62"/>
                  <a:gd name="T6" fmla="*/ 25 w 59"/>
                  <a:gd name="T7" fmla="*/ 52 h 62"/>
                  <a:gd name="T8" fmla="*/ 15 w 59"/>
                  <a:gd name="T9" fmla="*/ 43 h 62"/>
                  <a:gd name="T10" fmla="*/ 15 w 59"/>
                  <a:gd name="T11" fmla="*/ 43 h 62"/>
                  <a:gd name="T12" fmla="*/ 6 w 59"/>
                  <a:gd name="T13" fmla="*/ 31 h 62"/>
                  <a:gd name="T14" fmla="*/ 1 w 59"/>
                  <a:gd name="T15" fmla="*/ 21 h 62"/>
                  <a:gd name="T16" fmla="*/ 0 w 59"/>
                  <a:gd name="T17" fmla="*/ 10 h 62"/>
                  <a:gd name="T18" fmla="*/ 3 w 59"/>
                  <a:gd name="T19" fmla="*/ 3 h 62"/>
                  <a:gd name="T20" fmla="*/ 3 w 59"/>
                  <a:gd name="T21" fmla="*/ 3 h 62"/>
                  <a:gd name="T22" fmla="*/ 10 w 59"/>
                  <a:gd name="T23" fmla="*/ 0 h 62"/>
                  <a:gd name="T24" fmla="*/ 21 w 59"/>
                  <a:gd name="T25" fmla="*/ 1 h 62"/>
                  <a:gd name="T26" fmla="*/ 31 w 59"/>
                  <a:gd name="T27" fmla="*/ 7 h 62"/>
                  <a:gd name="T28" fmla="*/ 43 w 59"/>
                  <a:gd name="T29" fmla="*/ 18 h 62"/>
                  <a:gd name="T30" fmla="*/ 43 w 59"/>
                  <a:gd name="T31" fmla="*/ 18 h 62"/>
                  <a:gd name="T32" fmla="*/ 51 w 59"/>
                  <a:gd name="T33" fmla="*/ 28 h 62"/>
                  <a:gd name="T34" fmla="*/ 57 w 59"/>
                  <a:gd name="T35" fmla="*/ 40 h 62"/>
                  <a:gd name="T36" fmla="*/ 58 w 59"/>
                  <a:gd name="T37" fmla="*/ 51 h 62"/>
                  <a:gd name="T38" fmla="*/ 54 w 59"/>
                  <a:gd name="T3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2">
                    <a:moveTo>
                      <a:pt x="54" y="58"/>
                    </a:moveTo>
                    <a:lnTo>
                      <a:pt x="46" y="61"/>
                    </a:lnTo>
                    <a:lnTo>
                      <a:pt x="37" y="58"/>
                    </a:lnTo>
                    <a:lnTo>
                      <a:pt x="25" y="52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6" y="31"/>
                    </a:lnTo>
                    <a:lnTo>
                      <a:pt x="1" y="21"/>
                    </a:lnTo>
                    <a:lnTo>
                      <a:pt x="0" y="1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0" y="0"/>
                    </a:lnTo>
                    <a:lnTo>
                      <a:pt x="21" y="1"/>
                    </a:lnTo>
                    <a:lnTo>
                      <a:pt x="31" y="7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51" y="28"/>
                    </a:lnTo>
                    <a:lnTo>
                      <a:pt x="57" y="40"/>
                    </a:lnTo>
                    <a:lnTo>
                      <a:pt x="58" y="51"/>
                    </a:lnTo>
                    <a:lnTo>
                      <a:pt x="54" y="5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4" name="Freeform 28"/>
              <p:cNvSpPr>
                <a:spLocks/>
              </p:cNvSpPr>
              <p:nvPr/>
            </p:nvSpPr>
            <p:spPr bwMode="auto">
              <a:xfrm>
                <a:off x="728" y="413"/>
                <a:ext cx="81" cy="49"/>
              </a:xfrm>
              <a:custGeom>
                <a:avLst/>
                <a:gdLst>
                  <a:gd name="T0" fmla="*/ 71 w 72"/>
                  <a:gd name="T1" fmla="*/ 8 h 49"/>
                  <a:gd name="T2" fmla="*/ 71 w 72"/>
                  <a:gd name="T3" fmla="*/ 17 h 49"/>
                  <a:gd name="T4" fmla="*/ 65 w 72"/>
                  <a:gd name="T5" fmla="*/ 26 h 49"/>
                  <a:gd name="T6" fmla="*/ 56 w 72"/>
                  <a:gd name="T7" fmla="*/ 35 h 49"/>
                  <a:gd name="T8" fmla="*/ 44 w 72"/>
                  <a:gd name="T9" fmla="*/ 42 h 49"/>
                  <a:gd name="T10" fmla="*/ 44 w 72"/>
                  <a:gd name="T11" fmla="*/ 42 h 49"/>
                  <a:gd name="T12" fmla="*/ 29 w 72"/>
                  <a:gd name="T13" fmla="*/ 47 h 49"/>
                  <a:gd name="T14" fmla="*/ 17 w 72"/>
                  <a:gd name="T15" fmla="*/ 48 h 49"/>
                  <a:gd name="T16" fmla="*/ 6 w 72"/>
                  <a:gd name="T17" fmla="*/ 47 h 49"/>
                  <a:gd name="T18" fmla="*/ 0 w 72"/>
                  <a:gd name="T19" fmla="*/ 41 h 49"/>
                  <a:gd name="T20" fmla="*/ 0 w 72"/>
                  <a:gd name="T21" fmla="*/ 41 h 49"/>
                  <a:gd name="T22" fmla="*/ 0 w 72"/>
                  <a:gd name="T23" fmla="*/ 33 h 49"/>
                  <a:gd name="T24" fmla="*/ 5 w 72"/>
                  <a:gd name="T25" fmla="*/ 24 h 49"/>
                  <a:gd name="T26" fmla="*/ 14 w 72"/>
                  <a:gd name="T27" fmla="*/ 15 h 49"/>
                  <a:gd name="T28" fmla="*/ 27 w 72"/>
                  <a:gd name="T29" fmla="*/ 8 h 49"/>
                  <a:gd name="T30" fmla="*/ 27 w 72"/>
                  <a:gd name="T31" fmla="*/ 8 h 49"/>
                  <a:gd name="T32" fmla="*/ 41 w 72"/>
                  <a:gd name="T33" fmla="*/ 2 h 49"/>
                  <a:gd name="T34" fmla="*/ 54 w 72"/>
                  <a:gd name="T35" fmla="*/ 0 h 49"/>
                  <a:gd name="T36" fmla="*/ 65 w 72"/>
                  <a:gd name="T37" fmla="*/ 3 h 49"/>
                  <a:gd name="T38" fmla="*/ 71 w 72"/>
                  <a:gd name="T39" fmla="*/ 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49">
                    <a:moveTo>
                      <a:pt x="71" y="8"/>
                    </a:moveTo>
                    <a:lnTo>
                      <a:pt x="71" y="17"/>
                    </a:lnTo>
                    <a:lnTo>
                      <a:pt x="65" y="26"/>
                    </a:lnTo>
                    <a:lnTo>
                      <a:pt x="56" y="35"/>
                    </a:lnTo>
                    <a:lnTo>
                      <a:pt x="44" y="42"/>
                    </a:lnTo>
                    <a:lnTo>
                      <a:pt x="44" y="42"/>
                    </a:lnTo>
                    <a:lnTo>
                      <a:pt x="29" y="47"/>
                    </a:lnTo>
                    <a:lnTo>
                      <a:pt x="17" y="48"/>
                    </a:lnTo>
                    <a:lnTo>
                      <a:pt x="6" y="47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5" y="24"/>
                    </a:lnTo>
                    <a:lnTo>
                      <a:pt x="14" y="15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41" y="2"/>
                    </a:lnTo>
                    <a:lnTo>
                      <a:pt x="54" y="0"/>
                    </a:lnTo>
                    <a:lnTo>
                      <a:pt x="65" y="3"/>
                    </a:lnTo>
                    <a:lnTo>
                      <a:pt x="71" y="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5" name="Freeform 29"/>
              <p:cNvSpPr>
                <a:spLocks/>
              </p:cNvSpPr>
              <p:nvPr/>
            </p:nvSpPr>
            <p:spPr bwMode="auto">
              <a:xfrm>
                <a:off x="620" y="424"/>
                <a:ext cx="84" cy="41"/>
              </a:xfrm>
              <a:custGeom>
                <a:avLst/>
                <a:gdLst>
                  <a:gd name="T0" fmla="*/ 74 w 75"/>
                  <a:gd name="T1" fmla="*/ 28 h 41"/>
                  <a:gd name="T2" fmla="*/ 69 w 75"/>
                  <a:gd name="T3" fmla="*/ 34 h 41"/>
                  <a:gd name="T4" fmla="*/ 60 w 75"/>
                  <a:gd name="T5" fmla="*/ 39 h 41"/>
                  <a:gd name="T6" fmla="*/ 47 w 75"/>
                  <a:gd name="T7" fmla="*/ 40 h 41"/>
                  <a:gd name="T8" fmla="*/ 33 w 75"/>
                  <a:gd name="T9" fmla="*/ 39 h 41"/>
                  <a:gd name="T10" fmla="*/ 33 w 75"/>
                  <a:gd name="T11" fmla="*/ 39 h 41"/>
                  <a:gd name="T12" fmla="*/ 18 w 75"/>
                  <a:gd name="T13" fmla="*/ 34 h 41"/>
                  <a:gd name="T14" fmla="*/ 8 w 75"/>
                  <a:gd name="T15" fmla="*/ 27 h 41"/>
                  <a:gd name="T16" fmla="*/ 2 w 75"/>
                  <a:gd name="T17" fmla="*/ 19 h 41"/>
                  <a:gd name="T18" fmla="*/ 0 w 75"/>
                  <a:gd name="T19" fmla="*/ 12 h 41"/>
                  <a:gd name="T20" fmla="*/ 0 w 75"/>
                  <a:gd name="T21" fmla="*/ 12 h 41"/>
                  <a:gd name="T22" fmla="*/ 5 w 75"/>
                  <a:gd name="T23" fmla="*/ 6 h 41"/>
                  <a:gd name="T24" fmla="*/ 14 w 75"/>
                  <a:gd name="T25" fmla="*/ 1 h 41"/>
                  <a:gd name="T26" fmla="*/ 26 w 75"/>
                  <a:gd name="T27" fmla="*/ 0 h 41"/>
                  <a:gd name="T28" fmla="*/ 41 w 75"/>
                  <a:gd name="T29" fmla="*/ 1 h 41"/>
                  <a:gd name="T30" fmla="*/ 41 w 75"/>
                  <a:gd name="T31" fmla="*/ 1 h 41"/>
                  <a:gd name="T32" fmla="*/ 54 w 75"/>
                  <a:gd name="T33" fmla="*/ 6 h 41"/>
                  <a:gd name="T34" fmla="*/ 65 w 75"/>
                  <a:gd name="T35" fmla="*/ 12 h 41"/>
                  <a:gd name="T36" fmla="*/ 72 w 75"/>
                  <a:gd name="T37" fmla="*/ 19 h 41"/>
                  <a:gd name="T38" fmla="*/ 74 w 75"/>
                  <a:gd name="T39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5" h="41">
                    <a:moveTo>
                      <a:pt x="74" y="28"/>
                    </a:moveTo>
                    <a:lnTo>
                      <a:pt x="69" y="34"/>
                    </a:lnTo>
                    <a:lnTo>
                      <a:pt x="60" y="39"/>
                    </a:lnTo>
                    <a:lnTo>
                      <a:pt x="47" y="40"/>
                    </a:lnTo>
                    <a:lnTo>
                      <a:pt x="33" y="39"/>
                    </a:lnTo>
                    <a:lnTo>
                      <a:pt x="33" y="39"/>
                    </a:lnTo>
                    <a:lnTo>
                      <a:pt x="18" y="34"/>
                    </a:lnTo>
                    <a:lnTo>
                      <a:pt x="8" y="27"/>
                    </a:lnTo>
                    <a:lnTo>
                      <a:pt x="2" y="1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5" y="6"/>
                    </a:lnTo>
                    <a:lnTo>
                      <a:pt x="14" y="1"/>
                    </a:lnTo>
                    <a:lnTo>
                      <a:pt x="26" y="0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54" y="6"/>
                    </a:lnTo>
                    <a:lnTo>
                      <a:pt x="65" y="12"/>
                    </a:lnTo>
                    <a:lnTo>
                      <a:pt x="72" y="19"/>
                    </a:lnTo>
                    <a:lnTo>
                      <a:pt x="74" y="2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6" name="Freeform 30"/>
              <p:cNvSpPr>
                <a:spLocks/>
              </p:cNvSpPr>
              <p:nvPr/>
            </p:nvSpPr>
            <p:spPr bwMode="auto">
              <a:xfrm>
                <a:off x="683" y="528"/>
                <a:ext cx="99" cy="53"/>
              </a:xfrm>
              <a:custGeom>
                <a:avLst/>
                <a:gdLst>
                  <a:gd name="T0" fmla="*/ 87 w 88"/>
                  <a:gd name="T1" fmla="*/ 6 h 53"/>
                  <a:gd name="T2" fmla="*/ 85 w 88"/>
                  <a:gd name="T3" fmla="*/ 15 h 53"/>
                  <a:gd name="T4" fmla="*/ 79 w 88"/>
                  <a:gd name="T5" fmla="*/ 24 h 53"/>
                  <a:gd name="T6" fmla="*/ 67 w 88"/>
                  <a:gd name="T7" fmla="*/ 34 h 53"/>
                  <a:gd name="T8" fmla="*/ 51 w 88"/>
                  <a:gd name="T9" fmla="*/ 43 h 53"/>
                  <a:gd name="T10" fmla="*/ 51 w 88"/>
                  <a:gd name="T11" fmla="*/ 43 h 53"/>
                  <a:gd name="T12" fmla="*/ 34 w 88"/>
                  <a:gd name="T13" fmla="*/ 49 h 53"/>
                  <a:gd name="T14" fmla="*/ 18 w 88"/>
                  <a:gd name="T15" fmla="*/ 52 h 53"/>
                  <a:gd name="T16" fmla="*/ 7 w 88"/>
                  <a:gd name="T17" fmla="*/ 51 h 53"/>
                  <a:gd name="T18" fmla="*/ 0 w 88"/>
                  <a:gd name="T19" fmla="*/ 46 h 53"/>
                  <a:gd name="T20" fmla="*/ 0 w 88"/>
                  <a:gd name="T21" fmla="*/ 46 h 53"/>
                  <a:gd name="T22" fmla="*/ 0 w 88"/>
                  <a:gd name="T23" fmla="*/ 39 h 53"/>
                  <a:gd name="T24" fmla="*/ 7 w 88"/>
                  <a:gd name="T25" fmla="*/ 28 h 53"/>
                  <a:gd name="T26" fmla="*/ 19 w 88"/>
                  <a:gd name="T27" fmla="*/ 18 h 53"/>
                  <a:gd name="T28" fmla="*/ 36 w 88"/>
                  <a:gd name="T29" fmla="*/ 9 h 53"/>
                  <a:gd name="T30" fmla="*/ 36 w 88"/>
                  <a:gd name="T31" fmla="*/ 9 h 53"/>
                  <a:gd name="T32" fmla="*/ 52 w 88"/>
                  <a:gd name="T33" fmla="*/ 3 h 53"/>
                  <a:gd name="T34" fmla="*/ 67 w 88"/>
                  <a:gd name="T35" fmla="*/ 0 h 53"/>
                  <a:gd name="T36" fmla="*/ 79 w 88"/>
                  <a:gd name="T37" fmla="*/ 1 h 53"/>
                  <a:gd name="T38" fmla="*/ 87 w 88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" h="53">
                    <a:moveTo>
                      <a:pt x="87" y="6"/>
                    </a:moveTo>
                    <a:lnTo>
                      <a:pt x="85" y="15"/>
                    </a:lnTo>
                    <a:lnTo>
                      <a:pt x="79" y="24"/>
                    </a:lnTo>
                    <a:lnTo>
                      <a:pt x="67" y="34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4" y="49"/>
                    </a:lnTo>
                    <a:lnTo>
                      <a:pt x="18" y="52"/>
                    </a:lnTo>
                    <a:lnTo>
                      <a:pt x="7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7" y="28"/>
                    </a:lnTo>
                    <a:lnTo>
                      <a:pt x="19" y="1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52" y="3"/>
                    </a:lnTo>
                    <a:lnTo>
                      <a:pt x="67" y="0"/>
                    </a:lnTo>
                    <a:lnTo>
                      <a:pt x="79" y="1"/>
                    </a:lnTo>
                    <a:lnTo>
                      <a:pt x="87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7" name="Freeform 31"/>
              <p:cNvSpPr>
                <a:spLocks/>
              </p:cNvSpPr>
              <p:nvPr/>
            </p:nvSpPr>
            <p:spPr bwMode="auto">
              <a:xfrm>
                <a:off x="755" y="469"/>
                <a:ext cx="105" cy="43"/>
              </a:xfrm>
              <a:custGeom>
                <a:avLst/>
                <a:gdLst>
                  <a:gd name="T0" fmla="*/ 93 w 94"/>
                  <a:gd name="T1" fmla="*/ 10 h 43"/>
                  <a:gd name="T2" fmla="*/ 92 w 94"/>
                  <a:gd name="T3" fmla="*/ 18 h 43"/>
                  <a:gd name="T4" fmla="*/ 83 w 94"/>
                  <a:gd name="T5" fmla="*/ 27 h 43"/>
                  <a:gd name="T6" fmla="*/ 69 w 94"/>
                  <a:gd name="T7" fmla="*/ 35 h 43"/>
                  <a:gd name="T8" fmla="*/ 51 w 94"/>
                  <a:gd name="T9" fmla="*/ 39 h 43"/>
                  <a:gd name="T10" fmla="*/ 51 w 94"/>
                  <a:gd name="T11" fmla="*/ 39 h 43"/>
                  <a:gd name="T12" fmla="*/ 33 w 94"/>
                  <a:gd name="T13" fmla="*/ 42 h 43"/>
                  <a:gd name="T14" fmla="*/ 17 w 94"/>
                  <a:gd name="T15" fmla="*/ 42 h 43"/>
                  <a:gd name="T16" fmla="*/ 6 w 94"/>
                  <a:gd name="T17" fmla="*/ 38 h 43"/>
                  <a:gd name="T18" fmla="*/ 0 w 94"/>
                  <a:gd name="T19" fmla="*/ 32 h 43"/>
                  <a:gd name="T20" fmla="*/ 0 w 94"/>
                  <a:gd name="T21" fmla="*/ 32 h 43"/>
                  <a:gd name="T22" fmla="*/ 3 w 94"/>
                  <a:gd name="T23" fmla="*/ 24 h 43"/>
                  <a:gd name="T24" fmla="*/ 11 w 94"/>
                  <a:gd name="T25" fmla="*/ 15 h 43"/>
                  <a:gd name="T26" fmla="*/ 26 w 94"/>
                  <a:gd name="T27" fmla="*/ 7 h 43"/>
                  <a:gd name="T28" fmla="*/ 42 w 94"/>
                  <a:gd name="T29" fmla="*/ 3 h 43"/>
                  <a:gd name="T30" fmla="*/ 42 w 94"/>
                  <a:gd name="T31" fmla="*/ 3 h 43"/>
                  <a:gd name="T32" fmla="*/ 62 w 94"/>
                  <a:gd name="T33" fmla="*/ 0 h 43"/>
                  <a:gd name="T34" fmla="*/ 77 w 94"/>
                  <a:gd name="T35" fmla="*/ 0 h 43"/>
                  <a:gd name="T36" fmla="*/ 89 w 94"/>
                  <a:gd name="T37" fmla="*/ 4 h 43"/>
                  <a:gd name="T38" fmla="*/ 93 w 94"/>
                  <a:gd name="T3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10"/>
                    </a:moveTo>
                    <a:lnTo>
                      <a:pt x="92" y="18"/>
                    </a:lnTo>
                    <a:lnTo>
                      <a:pt x="83" y="27"/>
                    </a:lnTo>
                    <a:lnTo>
                      <a:pt x="69" y="35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7" y="42"/>
                    </a:lnTo>
                    <a:lnTo>
                      <a:pt x="6" y="3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3" y="24"/>
                    </a:lnTo>
                    <a:lnTo>
                      <a:pt x="11" y="15"/>
                    </a:lnTo>
                    <a:lnTo>
                      <a:pt x="26" y="7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89" y="4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8" name="Freeform 32"/>
              <p:cNvSpPr>
                <a:spLocks/>
              </p:cNvSpPr>
              <p:nvPr/>
            </p:nvSpPr>
            <p:spPr bwMode="auto">
              <a:xfrm>
                <a:off x="666" y="467"/>
                <a:ext cx="82" cy="42"/>
              </a:xfrm>
              <a:custGeom>
                <a:avLst/>
                <a:gdLst>
                  <a:gd name="T0" fmla="*/ 72 w 73"/>
                  <a:gd name="T1" fmla="*/ 12 h 42"/>
                  <a:gd name="T2" fmla="*/ 72 w 73"/>
                  <a:gd name="T3" fmla="*/ 20 h 42"/>
                  <a:gd name="T4" fmla="*/ 64 w 73"/>
                  <a:gd name="T5" fmla="*/ 27 h 42"/>
                  <a:gd name="T6" fmla="*/ 54 w 73"/>
                  <a:gd name="T7" fmla="*/ 35 h 42"/>
                  <a:gd name="T8" fmla="*/ 40 w 73"/>
                  <a:gd name="T9" fmla="*/ 40 h 42"/>
                  <a:gd name="T10" fmla="*/ 40 w 73"/>
                  <a:gd name="T11" fmla="*/ 40 h 42"/>
                  <a:gd name="T12" fmla="*/ 27 w 73"/>
                  <a:gd name="T13" fmla="*/ 41 h 42"/>
                  <a:gd name="T14" fmla="*/ 13 w 73"/>
                  <a:gd name="T15" fmla="*/ 40 h 42"/>
                  <a:gd name="T16" fmla="*/ 4 w 73"/>
                  <a:gd name="T17" fmla="*/ 35 h 42"/>
                  <a:gd name="T18" fmla="*/ 0 w 73"/>
                  <a:gd name="T19" fmla="*/ 29 h 42"/>
                  <a:gd name="T20" fmla="*/ 0 w 73"/>
                  <a:gd name="T21" fmla="*/ 29 h 42"/>
                  <a:gd name="T22" fmla="*/ 1 w 73"/>
                  <a:gd name="T23" fmla="*/ 21 h 42"/>
                  <a:gd name="T24" fmla="*/ 7 w 73"/>
                  <a:gd name="T25" fmla="*/ 14 h 42"/>
                  <a:gd name="T26" fmla="*/ 18 w 73"/>
                  <a:gd name="T27" fmla="*/ 6 h 42"/>
                  <a:gd name="T28" fmla="*/ 31 w 73"/>
                  <a:gd name="T29" fmla="*/ 2 h 42"/>
                  <a:gd name="T30" fmla="*/ 31 w 73"/>
                  <a:gd name="T31" fmla="*/ 2 h 42"/>
                  <a:gd name="T32" fmla="*/ 46 w 73"/>
                  <a:gd name="T33" fmla="*/ 0 h 42"/>
                  <a:gd name="T34" fmla="*/ 58 w 73"/>
                  <a:gd name="T35" fmla="*/ 2 h 42"/>
                  <a:gd name="T36" fmla="*/ 67 w 73"/>
                  <a:gd name="T37" fmla="*/ 6 h 42"/>
                  <a:gd name="T38" fmla="*/ 72 w 73"/>
                  <a:gd name="T39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42">
                    <a:moveTo>
                      <a:pt x="72" y="12"/>
                    </a:moveTo>
                    <a:lnTo>
                      <a:pt x="72" y="20"/>
                    </a:lnTo>
                    <a:lnTo>
                      <a:pt x="64" y="27"/>
                    </a:lnTo>
                    <a:lnTo>
                      <a:pt x="54" y="35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27" y="41"/>
                    </a:lnTo>
                    <a:lnTo>
                      <a:pt x="13" y="40"/>
                    </a:lnTo>
                    <a:lnTo>
                      <a:pt x="4" y="35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1"/>
                    </a:lnTo>
                    <a:lnTo>
                      <a:pt x="7" y="14"/>
                    </a:lnTo>
                    <a:lnTo>
                      <a:pt x="18" y="6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46" y="0"/>
                    </a:lnTo>
                    <a:lnTo>
                      <a:pt x="58" y="2"/>
                    </a:lnTo>
                    <a:lnTo>
                      <a:pt x="67" y="6"/>
                    </a:lnTo>
                    <a:lnTo>
                      <a:pt x="72" y="1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49" name="Freeform 33"/>
              <p:cNvSpPr>
                <a:spLocks/>
              </p:cNvSpPr>
              <p:nvPr/>
            </p:nvSpPr>
            <p:spPr bwMode="auto">
              <a:xfrm>
                <a:off x="778" y="517"/>
                <a:ext cx="105" cy="43"/>
              </a:xfrm>
              <a:custGeom>
                <a:avLst/>
                <a:gdLst>
                  <a:gd name="T0" fmla="*/ 92 w 93"/>
                  <a:gd name="T1" fmla="*/ 11 h 43"/>
                  <a:gd name="T2" fmla="*/ 90 w 93"/>
                  <a:gd name="T3" fmla="*/ 18 h 43"/>
                  <a:gd name="T4" fmla="*/ 81 w 93"/>
                  <a:gd name="T5" fmla="*/ 27 h 43"/>
                  <a:gd name="T6" fmla="*/ 68 w 93"/>
                  <a:gd name="T7" fmla="*/ 35 h 43"/>
                  <a:gd name="T8" fmla="*/ 50 w 93"/>
                  <a:gd name="T9" fmla="*/ 39 h 43"/>
                  <a:gd name="T10" fmla="*/ 50 w 93"/>
                  <a:gd name="T11" fmla="*/ 39 h 43"/>
                  <a:gd name="T12" fmla="*/ 32 w 93"/>
                  <a:gd name="T13" fmla="*/ 42 h 43"/>
                  <a:gd name="T14" fmla="*/ 17 w 93"/>
                  <a:gd name="T15" fmla="*/ 42 h 43"/>
                  <a:gd name="T16" fmla="*/ 5 w 93"/>
                  <a:gd name="T17" fmla="*/ 38 h 43"/>
                  <a:gd name="T18" fmla="*/ 0 w 93"/>
                  <a:gd name="T19" fmla="*/ 32 h 43"/>
                  <a:gd name="T20" fmla="*/ 0 w 93"/>
                  <a:gd name="T21" fmla="*/ 32 h 43"/>
                  <a:gd name="T22" fmla="*/ 2 w 93"/>
                  <a:gd name="T23" fmla="*/ 24 h 43"/>
                  <a:gd name="T24" fmla="*/ 11 w 93"/>
                  <a:gd name="T25" fmla="*/ 15 h 43"/>
                  <a:gd name="T26" fmla="*/ 24 w 93"/>
                  <a:gd name="T27" fmla="*/ 8 h 43"/>
                  <a:gd name="T28" fmla="*/ 42 w 93"/>
                  <a:gd name="T29" fmla="*/ 3 h 43"/>
                  <a:gd name="T30" fmla="*/ 42 w 93"/>
                  <a:gd name="T31" fmla="*/ 3 h 43"/>
                  <a:gd name="T32" fmla="*/ 60 w 93"/>
                  <a:gd name="T33" fmla="*/ 0 h 43"/>
                  <a:gd name="T34" fmla="*/ 75 w 93"/>
                  <a:gd name="T35" fmla="*/ 0 h 43"/>
                  <a:gd name="T36" fmla="*/ 87 w 93"/>
                  <a:gd name="T37" fmla="*/ 5 h 43"/>
                  <a:gd name="T38" fmla="*/ 92 w 93"/>
                  <a:gd name="T39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3">
                    <a:moveTo>
                      <a:pt x="92" y="11"/>
                    </a:moveTo>
                    <a:lnTo>
                      <a:pt x="90" y="18"/>
                    </a:lnTo>
                    <a:lnTo>
                      <a:pt x="81" y="27"/>
                    </a:lnTo>
                    <a:lnTo>
                      <a:pt x="68" y="35"/>
                    </a:lnTo>
                    <a:lnTo>
                      <a:pt x="50" y="39"/>
                    </a:lnTo>
                    <a:lnTo>
                      <a:pt x="50" y="39"/>
                    </a:lnTo>
                    <a:lnTo>
                      <a:pt x="32" y="42"/>
                    </a:lnTo>
                    <a:lnTo>
                      <a:pt x="17" y="42"/>
                    </a:lnTo>
                    <a:lnTo>
                      <a:pt x="5" y="3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11" y="15"/>
                    </a:lnTo>
                    <a:lnTo>
                      <a:pt x="24" y="8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5" y="0"/>
                    </a:lnTo>
                    <a:lnTo>
                      <a:pt x="87" y="5"/>
                    </a:lnTo>
                    <a:lnTo>
                      <a:pt x="92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0" name="Freeform 34"/>
              <p:cNvSpPr>
                <a:spLocks/>
              </p:cNvSpPr>
              <p:nvPr/>
            </p:nvSpPr>
            <p:spPr bwMode="auto">
              <a:xfrm>
                <a:off x="839" y="702"/>
                <a:ext cx="108" cy="40"/>
              </a:xfrm>
              <a:custGeom>
                <a:avLst/>
                <a:gdLst>
                  <a:gd name="T0" fmla="*/ 95 w 96"/>
                  <a:gd name="T1" fmla="*/ 19 h 40"/>
                  <a:gd name="T2" fmla="*/ 92 w 96"/>
                  <a:gd name="T3" fmla="*/ 27 h 40"/>
                  <a:gd name="T4" fmla="*/ 81 w 96"/>
                  <a:gd name="T5" fmla="*/ 33 h 40"/>
                  <a:gd name="T6" fmla="*/ 66 w 96"/>
                  <a:gd name="T7" fmla="*/ 37 h 40"/>
                  <a:gd name="T8" fmla="*/ 48 w 96"/>
                  <a:gd name="T9" fmla="*/ 39 h 40"/>
                  <a:gd name="T10" fmla="*/ 48 w 96"/>
                  <a:gd name="T11" fmla="*/ 39 h 40"/>
                  <a:gd name="T12" fmla="*/ 29 w 96"/>
                  <a:gd name="T13" fmla="*/ 37 h 40"/>
                  <a:gd name="T14" fmla="*/ 14 w 96"/>
                  <a:gd name="T15" fmla="*/ 33 h 40"/>
                  <a:gd name="T16" fmla="*/ 3 w 96"/>
                  <a:gd name="T17" fmla="*/ 27 h 40"/>
                  <a:gd name="T18" fmla="*/ 0 w 96"/>
                  <a:gd name="T19" fmla="*/ 19 h 40"/>
                  <a:gd name="T20" fmla="*/ 0 w 96"/>
                  <a:gd name="T21" fmla="*/ 19 h 40"/>
                  <a:gd name="T22" fmla="*/ 3 w 96"/>
                  <a:gd name="T23" fmla="*/ 12 h 40"/>
                  <a:gd name="T24" fmla="*/ 14 w 96"/>
                  <a:gd name="T25" fmla="*/ 6 h 40"/>
                  <a:gd name="T26" fmla="*/ 29 w 96"/>
                  <a:gd name="T27" fmla="*/ 1 h 40"/>
                  <a:gd name="T28" fmla="*/ 48 w 96"/>
                  <a:gd name="T29" fmla="*/ 0 h 40"/>
                  <a:gd name="T30" fmla="*/ 48 w 96"/>
                  <a:gd name="T31" fmla="*/ 0 h 40"/>
                  <a:gd name="T32" fmla="*/ 66 w 96"/>
                  <a:gd name="T33" fmla="*/ 1 h 40"/>
                  <a:gd name="T34" fmla="*/ 81 w 96"/>
                  <a:gd name="T35" fmla="*/ 6 h 40"/>
                  <a:gd name="T36" fmla="*/ 92 w 96"/>
                  <a:gd name="T37" fmla="*/ 12 h 40"/>
                  <a:gd name="T38" fmla="*/ 95 w 96"/>
                  <a:gd name="T39" fmla="*/ 1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" h="40">
                    <a:moveTo>
                      <a:pt x="95" y="19"/>
                    </a:moveTo>
                    <a:lnTo>
                      <a:pt x="92" y="27"/>
                    </a:lnTo>
                    <a:lnTo>
                      <a:pt x="81" y="33"/>
                    </a:lnTo>
                    <a:lnTo>
                      <a:pt x="66" y="37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29" y="37"/>
                    </a:lnTo>
                    <a:lnTo>
                      <a:pt x="14" y="33"/>
                    </a:lnTo>
                    <a:lnTo>
                      <a:pt x="3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3" y="12"/>
                    </a:lnTo>
                    <a:lnTo>
                      <a:pt x="14" y="6"/>
                    </a:lnTo>
                    <a:lnTo>
                      <a:pt x="29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6" y="1"/>
                    </a:lnTo>
                    <a:lnTo>
                      <a:pt x="81" y="6"/>
                    </a:lnTo>
                    <a:lnTo>
                      <a:pt x="92" y="12"/>
                    </a:lnTo>
                    <a:lnTo>
                      <a:pt x="95" y="19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1" name="Freeform 35"/>
              <p:cNvSpPr>
                <a:spLocks/>
              </p:cNvSpPr>
              <p:nvPr/>
            </p:nvSpPr>
            <p:spPr bwMode="auto">
              <a:xfrm>
                <a:off x="886" y="470"/>
                <a:ext cx="89" cy="50"/>
              </a:xfrm>
              <a:custGeom>
                <a:avLst/>
                <a:gdLst>
                  <a:gd name="T0" fmla="*/ 78 w 79"/>
                  <a:gd name="T1" fmla="*/ 24 h 50"/>
                  <a:gd name="T2" fmla="*/ 75 w 79"/>
                  <a:gd name="T3" fmla="*/ 35 h 50"/>
                  <a:gd name="T4" fmla="*/ 68 w 79"/>
                  <a:gd name="T5" fmla="*/ 43 h 50"/>
                  <a:gd name="T6" fmla="*/ 54 w 79"/>
                  <a:gd name="T7" fmla="*/ 47 h 50"/>
                  <a:gd name="T8" fmla="*/ 39 w 79"/>
                  <a:gd name="T9" fmla="*/ 49 h 50"/>
                  <a:gd name="T10" fmla="*/ 39 w 79"/>
                  <a:gd name="T11" fmla="*/ 49 h 50"/>
                  <a:gd name="T12" fmla="*/ 24 w 79"/>
                  <a:gd name="T13" fmla="*/ 47 h 50"/>
                  <a:gd name="T14" fmla="*/ 12 w 79"/>
                  <a:gd name="T15" fmla="*/ 43 h 50"/>
                  <a:gd name="T16" fmla="*/ 3 w 79"/>
                  <a:gd name="T17" fmla="*/ 35 h 50"/>
                  <a:gd name="T18" fmla="*/ 0 w 79"/>
                  <a:gd name="T19" fmla="*/ 24 h 50"/>
                  <a:gd name="T20" fmla="*/ 0 w 79"/>
                  <a:gd name="T21" fmla="*/ 24 h 50"/>
                  <a:gd name="T22" fmla="*/ 3 w 79"/>
                  <a:gd name="T23" fmla="*/ 15 h 50"/>
                  <a:gd name="T24" fmla="*/ 12 w 79"/>
                  <a:gd name="T25" fmla="*/ 8 h 50"/>
                  <a:gd name="T26" fmla="*/ 24 w 79"/>
                  <a:gd name="T27" fmla="*/ 3 h 50"/>
                  <a:gd name="T28" fmla="*/ 39 w 79"/>
                  <a:gd name="T29" fmla="*/ 0 h 50"/>
                  <a:gd name="T30" fmla="*/ 39 w 79"/>
                  <a:gd name="T31" fmla="*/ 0 h 50"/>
                  <a:gd name="T32" fmla="*/ 54 w 79"/>
                  <a:gd name="T33" fmla="*/ 3 h 50"/>
                  <a:gd name="T34" fmla="*/ 68 w 79"/>
                  <a:gd name="T35" fmla="*/ 8 h 50"/>
                  <a:gd name="T36" fmla="*/ 75 w 79"/>
                  <a:gd name="T37" fmla="*/ 15 h 50"/>
                  <a:gd name="T38" fmla="*/ 78 w 79"/>
                  <a:gd name="T39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9" h="50">
                    <a:moveTo>
                      <a:pt x="78" y="24"/>
                    </a:moveTo>
                    <a:lnTo>
                      <a:pt x="75" y="35"/>
                    </a:lnTo>
                    <a:lnTo>
                      <a:pt x="68" y="43"/>
                    </a:lnTo>
                    <a:lnTo>
                      <a:pt x="54" y="47"/>
                    </a:lnTo>
                    <a:lnTo>
                      <a:pt x="39" y="49"/>
                    </a:lnTo>
                    <a:lnTo>
                      <a:pt x="39" y="49"/>
                    </a:lnTo>
                    <a:lnTo>
                      <a:pt x="24" y="47"/>
                    </a:lnTo>
                    <a:lnTo>
                      <a:pt x="12" y="43"/>
                    </a:lnTo>
                    <a:lnTo>
                      <a:pt x="3" y="35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3" y="15"/>
                    </a:lnTo>
                    <a:lnTo>
                      <a:pt x="12" y="8"/>
                    </a:lnTo>
                    <a:lnTo>
                      <a:pt x="24" y="3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54" y="3"/>
                    </a:lnTo>
                    <a:lnTo>
                      <a:pt x="68" y="8"/>
                    </a:lnTo>
                    <a:lnTo>
                      <a:pt x="75" y="15"/>
                    </a:lnTo>
                    <a:lnTo>
                      <a:pt x="78" y="2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2" name="Freeform 36"/>
              <p:cNvSpPr>
                <a:spLocks/>
              </p:cNvSpPr>
              <p:nvPr/>
            </p:nvSpPr>
            <p:spPr bwMode="auto">
              <a:xfrm>
                <a:off x="636" y="984"/>
                <a:ext cx="110" cy="38"/>
              </a:xfrm>
              <a:custGeom>
                <a:avLst/>
                <a:gdLst>
                  <a:gd name="T0" fmla="*/ 96 w 97"/>
                  <a:gd name="T1" fmla="*/ 18 h 38"/>
                  <a:gd name="T2" fmla="*/ 92 w 97"/>
                  <a:gd name="T3" fmla="*/ 25 h 38"/>
                  <a:gd name="T4" fmla="*/ 81 w 97"/>
                  <a:gd name="T5" fmla="*/ 31 h 38"/>
                  <a:gd name="T6" fmla="*/ 66 w 97"/>
                  <a:gd name="T7" fmla="*/ 36 h 38"/>
                  <a:gd name="T8" fmla="*/ 48 w 97"/>
                  <a:gd name="T9" fmla="*/ 37 h 38"/>
                  <a:gd name="T10" fmla="*/ 48 w 97"/>
                  <a:gd name="T11" fmla="*/ 37 h 38"/>
                  <a:gd name="T12" fmla="*/ 30 w 97"/>
                  <a:gd name="T13" fmla="*/ 36 h 38"/>
                  <a:gd name="T14" fmla="*/ 15 w 97"/>
                  <a:gd name="T15" fmla="*/ 31 h 38"/>
                  <a:gd name="T16" fmla="*/ 5 w 97"/>
                  <a:gd name="T17" fmla="*/ 25 h 38"/>
                  <a:gd name="T18" fmla="*/ 0 w 97"/>
                  <a:gd name="T19" fmla="*/ 18 h 38"/>
                  <a:gd name="T20" fmla="*/ 0 w 97"/>
                  <a:gd name="T21" fmla="*/ 18 h 38"/>
                  <a:gd name="T22" fmla="*/ 5 w 97"/>
                  <a:gd name="T23" fmla="*/ 10 h 38"/>
                  <a:gd name="T24" fmla="*/ 15 w 97"/>
                  <a:gd name="T25" fmla="*/ 4 h 38"/>
                  <a:gd name="T26" fmla="*/ 30 w 97"/>
                  <a:gd name="T27" fmla="*/ 1 h 38"/>
                  <a:gd name="T28" fmla="*/ 48 w 97"/>
                  <a:gd name="T29" fmla="*/ 0 h 38"/>
                  <a:gd name="T30" fmla="*/ 48 w 97"/>
                  <a:gd name="T31" fmla="*/ 0 h 38"/>
                  <a:gd name="T32" fmla="*/ 66 w 97"/>
                  <a:gd name="T33" fmla="*/ 1 h 38"/>
                  <a:gd name="T34" fmla="*/ 81 w 97"/>
                  <a:gd name="T35" fmla="*/ 4 h 38"/>
                  <a:gd name="T36" fmla="*/ 92 w 97"/>
                  <a:gd name="T37" fmla="*/ 10 h 38"/>
                  <a:gd name="T38" fmla="*/ 96 w 97"/>
                  <a:gd name="T3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7" h="38">
                    <a:moveTo>
                      <a:pt x="96" y="18"/>
                    </a:moveTo>
                    <a:lnTo>
                      <a:pt x="92" y="25"/>
                    </a:lnTo>
                    <a:lnTo>
                      <a:pt x="81" y="31"/>
                    </a:lnTo>
                    <a:lnTo>
                      <a:pt x="66" y="36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30" y="36"/>
                    </a:lnTo>
                    <a:lnTo>
                      <a:pt x="15" y="31"/>
                    </a:lnTo>
                    <a:lnTo>
                      <a:pt x="5" y="25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5" y="10"/>
                    </a:lnTo>
                    <a:lnTo>
                      <a:pt x="15" y="4"/>
                    </a:lnTo>
                    <a:lnTo>
                      <a:pt x="30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6" y="1"/>
                    </a:lnTo>
                    <a:lnTo>
                      <a:pt x="81" y="4"/>
                    </a:lnTo>
                    <a:lnTo>
                      <a:pt x="92" y="10"/>
                    </a:lnTo>
                    <a:lnTo>
                      <a:pt x="96" y="1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3" name="Freeform 37"/>
              <p:cNvSpPr>
                <a:spLocks/>
              </p:cNvSpPr>
              <p:nvPr/>
            </p:nvSpPr>
            <p:spPr bwMode="auto">
              <a:xfrm>
                <a:off x="778" y="1129"/>
                <a:ext cx="112" cy="49"/>
              </a:xfrm>
              <a:custGeom>
                <a:avLst/>
                <a:gdLst>
                  <a:gd name="T0" fmla="*/ 98 w 99"/>
                  <a:gd name="T1" fmla="*/ 24 h 49"/>
                  <a:gd name="T2" fmla="*/ 93 w 99"/>
                  <a:gd name="T3" fmla="*/ 33 h 49"/>
                  <a:gd name="T4" fmla="*/ 83 w 99"/>
                  <a:gd name="T5" fmla="*/ 41 h 49"/>
                  <a:gd name="T6" fmla="*/ 68 w 99"/>
                  <a:gd name="T7" fmla="*/ 47 h 49"/>
                  <a:gd name="T8" fmla="*/ 50 w 99"/>
                  <a:gd name="T9" fmla="*/ 48 h 49"/>
                  <a:gd name="T10" fmla="*/ 50 w 99"/>
                  <a:gd name="T11" fmla="*/ 48 h 49"/>
                  <a:gd name="T12" fmla="*/ 30 w 99"/>
                  <a:gd name="T13" fmla="*/ 47 h 49"/>
                  <a:gd name="T14" fmla="*/ 15 w 99"/>
                  <a:gd name="T15" fmla="*/ 41 h 49"/>
                  <a:gd name="T16" fmla="*/ 5 w 99"/>
                  <a:gd name="T17" fmla="*/ 33 h 49"/>
                  <a:gd name="T18" fmla="*/ 0 w 99"/>
                  <a:gd name="T19" fmla="*/ 24 h 49"/>
                  <a:gd name="T20" fmla="*/ 0 w 99"/>
                  <a:gd name="T21" fmla="*/ 24 h 49"/>
                  <a:gd name="T22" fmla="*/ 5 w 99"/>
                  <a:gd name="T23" fmla="*/ 15 h 49"/>
                  <a:gd name="T24" fmla="*/ 15 w 99"/>
                  <a:gd name="T25" fmla="*/ 8 h 49"/>
                  <a:gd name="T26" fmla="*/ 30 w 99"/>
                  <a:gd name="T27" fmla="*/ 2 h 49"/>
                  <a:gd name="T28" fmla="*/ 50 w 99"/>
                  <a:gd name="T29" fmla="*/ 0 h 49"/>
                  <a:gd name="T30" fmla="*/ 50 w 99"/>
                  <a:gd name="T31" fmla="*/ 0 h 49"/>
                  <a:gd name="T32" fmla="*/ 68 w 99"/>
                  <a:gd name="T33" fmla="*/ 2 h 49"/>
                  <a:gd name="T34" fmla="*/ 83 w 99"/>
                  <a:gd name="T35" fmla="*/ 8 h 49"/>
                  <a:gd name="T36" fmla="*/ 93 w 99"/>
                  <a:gd name="T37" fmla="*/ 15 h 49"/>
                  <a:gd name="T38" fmla="*/ 98 w 99"/>
                  <a:gd name="T39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" h="49">
                    <a:moveTo>
                      <a:pt x="98" y="24"/>
                    </a:moveTo>
                    <a:lnTo>
                      <a:pt x="93" y="33"/>
                    </a:lnTo>
                    <a:lnTo>
                      <a:pt x="83" y="41"/>
                    </a:lnTo>
                    <a:lnTo>
                      <a:pt x="68" y="47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30" y="47"/>
                    </a:lnTo>
                    <a:lnTo>
                      <a:pt x="15" y="41"/>
                    </a:lnTo>
                    <a:lnTo>
                      <a:pt x="5" y="3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5" y="15"/>
                    </a:lnTo>
                    <a:lnTo>
                      <a:pt x="15" y="8"/>
                    </a:lnTo>
                    <a:lnTo>
                      <a:pt x="30" y="2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68" y="2"/>
                    </a:lnTo>
                    <a:lnTo>
                      <a:pt x="83" y="8"/>
                    </a:lnTo>
                    <a:lnTo>
                      <a:pt x="93" y="15"/>
                    </a:lnTo>
                    <a:lnTo>
                      <a:pt x="98" y="2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4" name="Freeform 38"/>
              <p:cNvSpPr>
                <a:spLocks/>
              </p:cNvSpPr>
              <p:nvPr/>
            </p:nvSpPr>
            <p:spPr bwMode="auto">
              <a:xfrm>
                <a:off x="353" y="1027"/>
                <a:ext cx="109" cy="39"/>
              </a:xfrm>
              <a:custGeom>
                <a:avLst/>
                <a:gdLst>
                  <a:gd name="T0" fmla="*/ 96 w 97"/>
                  <a:gd name="T1" fmla="*/ 20 h 39"/>
                  <a:gd name="T2" fmla="*/ 92 w 97"/>
                  <a:gd name="T3" fmla="*/ 27 h 39"/>
                  <a:gd name="T4" fmla="*/ 81 w 97"/>
                  <a:gd name="T5" fmla="*/ 33 h 39"/>
                  <a:gd name="T6" fmla="*/ 66 w 97"/>
                  <a:gd name="T7" fmla="*/ 36 h 39"/>
                  <a:gd name="T8" fmla="*/ 48 w 97"/>
                  <a:gd name="T9" fmla="*/ 38 h 39"/>
                  <a:gd name="T10" fmla="*/ 48 w 97"/>
                  <a:gd name="T11" fmla="*/ 38 h 39"/>
                  <a:gd name="T12" fmla="*/ 30 w 97"/>
                  <a:gd name="T13" fmla="*/ 36 h 39"/>
                  <a:gd name="T14" fmla="*/ 15 w 97"/>
                  <a:gd name="T15" fmla="*/ 33 h 39"/>
                  <a:gd name="T16" fmla="*/ 4 w 97"/>
                  <a:gd name="T17" fmla="*/ 27 h 39"/>
                  <a:gd name="T18" fmla="*/ 0 w 97"/>
                  <a:gd name="T19" fmla="*/ 20 h 39"/>
                  <a:gd name="T20" fmla="*/ 0 w 97"/>
                  <a:gd name="T21" fmla="*/ 20 h 39"/>
                  <a:gd name="T22" fmla="*/ 4 w 97"/>
                  <a:gd name="T23" fmla="*/ 12 h 39"/>
                  <a:gd name="T24" fmla="*/ 15 w 97"/>
                  <a:gd name="T25" fmla="*/ 6 h 39"/>
                  <a:gd name="T26" fmla="*/ 30 w 97"/>
                  <a:gd name="T27" fmla="*/ 2 h 39"/>
                  <a:gd name="T28" fmla="*/ 48 w 97"/>
                  <a:gd name="T29" fmla="*/ 0 h 39"/>
                  <a:gd name="T30" fmla="*/ 48 w 97"/>
                  <a:gd name="T31" fmla="*/ 0 h 39"/>
                  <a:gd name="T32" fmla="*/ 66 w 97"/>
                  <a:gd name="T33" fmla="*/ 2 h 39"/>
                  <a:gd name="T34" fmla="*/ 81 w 97"/>
                  <a:gd name="T35" fmla="*/ 6 h 39"/>
                  <a:gd name="T36" fmla="*/ 92 w 97"/>
                  <a:gd name="T37" fmla="*/ 12 h 39"/>
                  <a:gd name="T38" fmla="*/ 96 w 97"/>
                  <a:gd name="T3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7" h="39">
                    <a:moveTo>
                      <a:pt x="96" y="20"/>
                    </a:moveTo>
                    <a:lnTo>
                      <a:pt x="92" y="27"/>
                    </a:lnTo>
                    <a:lnTo>
                      <a:pt x="81" y="33"/>
                    </a:lnTo>
                    <a:lnTo>
                      <a:pt x="66" y="36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30" y="36"/>
                    </a:lnTo>
                    <a:lnTo>
                      <a:pt x="15" y="3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4" y="12"/>
                    </a:lnTo>
                    <a:lnTo>
                      <a:pt x="15" y="6"/>
                    </a:lnTo>
                    <a:lnTo>
                      <a:pt x="30" y="2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6" y="2"/>
                    </a:lnTo>
                    <a:lnTo>
                      <a:pt x="81" y="6"/>
                    </a:lnTo>
                    <a:lnTo>
                      <a:pt x="92" y="12"/>
                    </a:lnTo>
                    <a:lnTo>
                      <a:pt x="96" y="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5" name="Freeform 39"/>
              <p:cNvSpPr>
                <a:spLocks/>
              </p:cNvSpPr>
              <p:nvPr/>
            </p:nvSpPr>
            <p:spPr bwMode="auto">
              <a:xfrm>
                <a:off x="1304" y="440"/>
                <a:ext cx="72" cy="46"/>
              </a:xfrm>
              <a:custGeom>
                <a:avLst/>
                <a:gdLst>
                  <a:gd name="T0" fmla="*/ 63 w 64"/>
                  <a:gd name="T1" fmla="*/ 9 h 46"/>
                  <a:gd name="T2" fmla="*/ 63 w 64"/>
                  <a:gd name="T3" fmla="*/ 17 h 46"/>
                  <a:gd name="T4" fmla="*/ 60 w 64"/>
                  <a:gd name="T5" fmla="*/ 26 h 46"/>
                  <a:gd name="T6" fmla="*/ 51 w 64"/>
                  <a:gd name="T7" fmla="*/ 33 h 46"/>
                  <a:gd name="T8" fmla="*/ 39 w 64"/>
                  <a:gd name="T9" fmla="*/ 41 h 46"/>
                  <a:gd name="T10" fmla="*/ 39 w 64"/>
                  <a:gd name="T11" fmla="*/ 41 h 46"/>
                  <a:gd name="T12" fmla="*/ 27 w 64"/>
                  <a:gd name="T13" fmla="*/ 45 h 46"/>
                  <a:gd name="T14" fmla="*/ 15 w 64"/>
                  <a:gd name="T15" fmla="*/ 45 h 46"/>
                  <a:gd name="T16" fmla="*/ 6 w 64"/>
                  <a:gd name="T17" fmla="*/ 44 h 46"/>
                  <a:gd name="T18" fmla="*/ 0 w 64"/>
                  <a:gd name="T19" fmla="*/ 38 h 46"/>
                  <a:gd name="T20" fmla="*/ 0 w 64"/>
                  <a:gd name="T21" fmla="*/ 38 h 46"/>
                  <a:gd name="T22" fmla="*/ 0 w 64"/>
                  <a:gd name="T23" fmla="*/ 30 h 46"/>
                  <a:gd name="T24" fmla="*/ 5 w 64"/>
                  <a:gd name="T25" fmla="*/ 21 h 46"/>
                  <a:gd name="T26" fmla="*/ 12 w 64"/>
                  <a:gd name="T27" fmla="*/ 14 h 46"/>
                  <a:gd name="T28" fmla="*/ 24 w 64"/>
                  <a:gd name="T29" fmla="*/ 6 h 46"/>
                  <a:gd name="T30" fmla="*/ 24 w 64"/>
                  <a:gd name="T31" fmla="*/ 6 h 46"/>
                  <a:gd name="T32" fmla="*/ 36 w 64"/>
                  <a:gd name="T33" fmla="*/ 2 h 46"/>
                  <a:gd name="T34" fmla="*/ 48 w 64"/>
                  <a:gd name="T35" fmla="*/ 0 h 46"/>
                  <a:gd name="T36" fmla="*/ 57 w 64"/>
                  <a:gd name="T37" fmla="*/ 3 h 46"/>
                  <a:gd name="T38" fmla="*/ 63 w 64"/>
                  <a:gd name="T3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4" h="46">
                    <a:moveTo>
                      <a:pt x="63" y="9"/>
                    </a:moveTo>
                    <a:lnTo>
                      <a:pt x="63" y="17"/>
                    </a:lnTo>
                    <a:lnTo>
                      <a:pt x="60" y="26"/>
                    </a:lnTo>
                    <a:lnTo>
                      <a:pt x="51" y="33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27" y="45"/>
                    </a:lnTo>
                    <a:lnTo>
                      <a:pt x="15" y="45"/>
                    </a:lnTo>
                    <a:lnTo>
                      <a:pt x="6" y="4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5" y="21"/>
                    </a:lnTo>
                    <a:lnTo>
                      <a:pt x="12" y="1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6" y="2"/>
                    </a:lnTo>
                    <a:lnTo>
                      <a:pt x="48" y="0"/>
                    </a:lnTo>
                    <a:lnTo>
                      <a:pt x="57" y="3"/>
                    </a:lnTo>
                    <a:lnTo>
                      <a:pt x="63" y="9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6" name="Freeform 40"/>
              <p:cNvSpPr>
                <a:spLocks/>
              </p:cNvSpPr>
              <p:nvPr/>
            </p:nvSpPr>
            <p:spPr bwMode="auto">
              <a:xfrm>
                <a:off x="1115" y="1054"/>
                <a:ext cx="114" cy="60"/>
              </a:xfrm>
              <a:custGeom>
                <a:avLst/>
                <a:gdLst>
                  <a:gd name="T0" fmla="*/ 99 w 102"/>
                  <a:gd name="T1" fmla="*/ 6 h 60"/>
                  <a:gd name="T2" fmla="*/ 101 w 102"/>
                  <a:gd name="T3" fmla="*/ 11 h 60"/>
                  <a:gd name="T4" fmla="*/ 99 w 102"/>
                  <a:gd name="T5" fmla="*/ 15 h 60"/>
                  <a:gd name="T6" fmla="*/ 96 w 102"/>
                  <a:gd name="T7" fmla="*/ 20 h 60"/>
                  <a:gd name="T8" fmla="*/ 90 w 102"/>
                  <a:gd name="T9" fmla="*/ 26 h 60"/>
                  <a:gd name="T10" fmla="*/ 77 w 102"/>
                  <a:gd name="T11" fmla="*/ 36 h 60"/>
                  <a:gd name="T12" fmla="*/ 59 w 102"/>
                  <a:gd name="T13" fmla="*/ 47 h 60"/>
                  <a:gd name="T14" fmla="*/ 59 w 102"/>
                  <a:gd name="T15" fmla="*/ 47 h 60"/>
                  <a:gd name="T16" fmla="*/ 38 w 102"/>
                  <a:gd name="T17" fmla="*/ 54 h 60"/>
                  <a:gd name="T18" fmla="*/ 21 w 102"/>
                  <a:gd name="T19" fmla="*/ 57 h 60"/>
                  <a:gd name="T20" fmla="*/ 14 w 102"/>
                  <a:gd name="T21" fmla="*/ 59 h 60"/>
                  <a:gd name="T22" fmla="*/ 8 w 102"/>
                  <a:gd name="T23" fmla="*/ 57 h 60"/>
                  <a:gd name="T24" fmla="*/ 3 w 102"/>
                  <a:gd name="T25" fmla="*/ 56 h 60"/>
                  <a:gd name="T26" fmla="*/ 0 w 102"/>
                  <a:gd name="T27" fmla="*/ 53 h 60"/>
                  <a:gd name="T28" fmla="*/ 0 w 102"/>
                  <a:gd name="T29" fmla="*/ 53 h 60"/>
                  <a:gd name="T30" fmla="*/ 0 w 102"/>
                  <a:gd name="T31" fmla="*/ 48 h 60"/>
                  <a:gd name="T32" fmla="*/ 2 w 102"/>
                  <a:gd name="T33" fmla="*/ 44 h 60"/>
                  <a:gd name="T34" fmla="*/ 5 w 102"/>
                  <a:gd name="T35" fmla="*/ 39 h 60"/>
                  <a:gd name="T36" fmla="*/ 9 w 102"/>
                  <a:gd name="T37" fmla="*/ 33 h 60"/>
                  <a:gd name="T38" fmla="*/ 24 w 102"/>
                  <a:gd name="T39" fmla="*/ 23 h 60"/>
                  <a:gd name="T40" fmla="*/ 42 w 102"/>
                  <a:gd name="T41" fmla="*/ 12 h 60"/>
                  <a:gd name="T42" fmla="*/ 42 w 102"/>
                  <a:gd name="T43" fmla="*/ 12 h 60"/>
                  <a:gd name="T44" fmla="*/ 62 w 102"/>
                  <a:gd name="T45" fmla="*/ 5 h 60"/>
                  <a:gd name="T46" fmla="*/ 80 w 102"/>
                  <a:gd name="T47" fmla="*/ 0 h 60"/>
                  <a:gd name="T48" fmla="*/ 87 w 102"/>
                  <a:gd name="T49" fmla="*/ 0 h 60"/>
                  <a:gd name="T50" fmla="*/ 93 w 102"/>
                  <a:gd name="T51" fmla="*/ 2 h 60"/>
                  <a:gd name="T52" fmla="*/ 98 w 102"/>
                  <a:gd name="T53" fmla="*/ 3 h 60"/>
                  <a:gd name="T54" fmla="*/ 99 w 102"/>
                  <a:gd name="T55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60">
                    <a:moveTo>
                      <a:pt x="99" y="6"/>
                    </a:moveTo>
                    <a:lnTo>
                      <a:pt x="101" y="11"/>
                    </a:lnTo>
                    <a:lnTo>
                      <a:pt x="99" y="15"/>
                    </a:lnTo>
                    <a:lnTo>
                      <a:pt x="96" y="20"/>
                    </a:lnTo>
                    <a:lnTo>
                      <a:pt x="90" y="26"/>
                    </a:lnTo>
                    <a:lnTo>
                      <a:pt x="77" y="36"/>
                    </a:lnTo>
                    <a:lnTo>
                      <a:pt x="59" y="47"/>
                    </a:lnTo>
                    <a:lnTo>
                      <a:pt x="59" y="47"/>
                    </a:lnTo>
                    <a:lnTo>
                      <a:pt x="38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8" y="57"/>
                    </a:lnTo>
                    <a:lnTo>
                      <a:pt x="3" y="56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5" y="39"/>
                    </a:lnTo>
                    <a:lnTo>
                      <a:pt x="9" y="33"/>
                    </a:lnTo>
                    <a:lnTo>
                      <a:pt x="24" y="23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62" y="5"/>
                    </a:lnTo>
                    <a:lnTo>
                      <a:pt x="80" y="0"/>
                    </a:lnTo>
                    <a:lnTo>
                      <a:pt x="87" y="0"/>
                    </a:lnTo>
                    <a:lnTo>
                      <a:pt x="93" y="2"/>
                    </a:lnTo>
                    <a:lnTo>
                      <a:pt x="98" y="3"/>
                    </a:lnTo>
                    <a:lnTo>
                      <a:pt x="99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7" name="Freeform 41"/>
              <p:cNvSpPr>
                <a:spLocks/>
              </p:cNvSpPr>
              <p:nvPr/>
            </p:nvSpPr>
            <p:spPr bwMode="auto">
              <a:xfrm>
                <a:off x="535" y="781"/>
                <a:ext cx="105" cy="43"/>
              </a:xfrm>
              <a:custGeom>
                <a:avLst/>
                <a:gdLst>
                  <a:gd name="T0" fmla="*/ 92 w 93"/>
                  <a:gd name="T1" fmla="*/ 11 h 43"/>
                  <a:gd name="T2" fmla="*/ 90 w 93"/>
                  <a:gd name="T3" fmla="*/ 18 h 43"/>
                  <a:gd name="T4" fmla="*/ 81 w 93"/>
                  <a:gd name="T5" fmla="*/ 27 h 43"/>
                  <a:gd name="T6" fmla="*/ 68 w 93"/>
                  <a:gd name="T7" fmla="*/ 35 h 43"/>
                  <a:gd name="T8" fmla="*/ 50 w 93"/>
                  <a:gd name="T9" fmla="*/ 39 h 43"/>
                  <a:gd name="T10" fmla="*/ 50 w 93"/>
                  <a:gd name="T11" fmla="*/ 39 h 43"/>
                  <a:gd name="T12" fmla="*/ 32 w 93"/>
                  <a:gd name="T13" fmla="*/ 42 h 43"/>
                  <a:gd name="T14" fmla="*/ 17 w 93"/>
                  <a:gd name="T15" fmla="*/ 42 h 43"/>
                  <a:gd name="T16" fmla="*/ 5 w 93"/>
                  <a:gd name="T17" fmla="*/ 38 h 43"/>
                  <a:gd name="T18" fmla="*/ 0 w 93"/>
                  <a:gd name="T19" fmla="*/ 32 h 43"/>
                  <a:gd name="T20" fmla="*/ 0 w 93"/>
                  <a:gd name="T21" fmla="*/ 32 h 43"/>
                  <a:gd name="T22" fmla="*/ 2 w 93"/>
                  <a:gd name="T23" fmla="*/ 24 h 43"/>
                  <a:gd name="T24" fmla="*/ 11 w 93"/>
                  <a:gd name="T25" fmla="*/ 15 h 43"/>
                  <a:gd name="T26" fmla="*/ 24 w 93"/>
                  <a:gd name="T27" fmla="*/ 8 h 43"/>
                  <a:gd name="T28" fmla="*/ 42 w 93"/>
                  <a:gd name="T29" fmla="*/ 3 h 43"/>
                  <a:gd name="T30" fmla="*/ 42 w 93"/>
                  <a:gd name="T31" fmla="*/ 3 h 43"/>
                  <a:gd name="T32" fmla="*/ 60 w 93"/>
                  <a:gd name="T33" fmla="*/ 0 h 43"/>
                  <a:gd name="T34" fmla="*/ 75 w 93"/>
                  <a:gd name="T35" fmla="*/ 0 h 43"/>
                  <a:gd name="T36" fmla="*/ 87 w 93"/>
                  <a:gd name="T37" fmla="*/ 5 h 43"/>
                  <a:gd name="T38" fmla="*/ 92 w 93"/>
                  <a:gd name="T39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3">
                    <a:moveTo>
                      <a:pt x="92" y="11"/>
                    </a:moveTo>
                    <a:lnTo>
                      <a:pt x="90" y="18"/>
                    </a:lnTo>
                    <a:lnTo>
                      <a:pt x="81" y="27"/>
                    </a:lnTo>
                    <a:lnTo>
                      <a:pt x="68" y="35"/>
                    </a:lnTo>
                    <a:lnTo>
                      <a:pt x="50" y="39"/>
                    </a:lnTo>
                    <a:lnTo>
                      <a:pt x="50" y="39"/>
                    </a:lnTo>
                    <a:lnTo>
                      <a:pt x="32" y="42"/>
                    </a:lnTo>
                    <a:lnTo>
                      <a:pt x="17" y="42"/>
                    </a:lnTo>
                    <a:lnTo>
                      <a:pt x="5" y="3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11" y="15"/>
                    </a:lnTo>
                    <a:lnTo>
                      <a:pt x="24" y="8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5" y="0"/>
                    </a:lnTo>
                    <a:lnTo>
                      <a:pt x="87" y="5"/>
                    </a:lnTo>
                    <a:lnTo>
                      <a:pt x="92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8" name="Freeform 42"/>
              <p:cNvSpPr>
                <a:spLocks/>
              </p:cNvSpPr>
              <p:nvPr/>
            </p:nvSpPr>
            <p:spPr bwMode="auto">
              <a:xfrm>
                <a:off x="1304" y="487"/>
                <a:ext cx="65" cy="46"/>
              </a:xfrm>
              <a:custGeom>
                <a:avLst/>
                <a:gdLst>
                  <a:gd name="T0" fmla="*/ 56 w 58"/>
                  <a:gd name="T1" fmla="*/ 38 h 46"/>
                  <a:gd name="T2" fmla="*/ 50 w 58"/>
                  <a:gd name="T3" fmla="*/ 44 h 46"/>
                  <a:gd name="T4" fmla="*/ 41 w 58"/>
                  <a:gd name="T5" fmla="*/ 45 h 46"/>
                  <a:gd name="T6" fmla="*/ 30 w 58"/>
                  <a:gd name="T7" fmla="*/ 44 h 46"/>
                  <a:gd name="T8" fmla="*/ 20 w 58"/>
                  <a:gd name="T9" fmla="*/ 39 h 46"/>
                  <a:gd name="T10" fmla="*/ 20 w 58"/>
                  <a:gd name="T11" fmla="*/ 39 h 46"/>
                  <a:gd name="T12" fmla="*/ 9 w 58"/>
                  <a:gd name="T13" fmla="*/ 32 h 46"/>
                  <a:gd name="T14" fmla="*/ 3 w 58"/>
                  <a:gd name="T15" fmla="*/ 24 h 46"/>
                  <a:gd name="T16" fmla="*/ 0 w 58"/>
                  <a:gd name="T17" fmla="*/ 15 h 46"/>
                  <a:gd name="T18" fmla="*/ 2 w 58"/>
                  <a:gd name="T19" fmla="*/ 7 h 46"/>
                  <a:gd name="T20" fmla="*/ 2 w 58"/>
                  <a:gd name="T21" fmla="*/ 7 h 46"/>
                  <a:gd name="T22" fmla="*/ 8 w 58"/>
                  <a:gd name="T23" fmla="*/ 1 h 46"/>
                  <a:gd name="T24" fmla="*/ 17 w 58"/>
                  <a:gd name="T25" fmla="*/ 0 h 46"/>
                  <a:gd name="T26" fmla="*/ 27 w 58"/>
                  <a:gd name="T27" fmla="*/ 1 h 46"/>
                  <a:gd name="T28" fmla="*/ 38 w 58"/>
                  <a:gd name="T29" fmla="*/ 6 h 46"/>
                  <a:gd name="T30" fmla="*/ 38 w 58"/>
                  <a:gd name="T31" fmla="*/ 6 h 46"/>
                  <a:gd name="T32" fmla="*/ 48 w 58"/>
                  <a:gd name="T33" fmla="*/ 14 h 46"/>
                  <a:gd name="T34" fmla="*/ 54 w 58"/>
                  <a:gd name="T35" fmla="*/ 23 h 46"/>
                  <a:gd name="T36" fmla="*/ 57 w 58"/>
                  <a:gd name="T37" fmla="*/ 30 h 46"/>
                  <a:gd name="T38" fmla="*/ 56 w 58"/>
                  <a:gd name="T39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" h="46">
                    <a:moveTo>
                      <a:pt x="56" y="38"/>
                    </a:moveTo>
                    <a:lnTo>
                      <a:pt x="50" y="44"/>
                    </a:lnTo>
                    <a:lnTo>
                      <a:pt x="41" y="45"/>
                    </a:lnTo>
                    <a:lnTo>
                      <a:pt x="30" y="44"/>
                    </a:lnTo>
                    <a:lnTo>
                      <a:pt x="20" y="39"/>
                    </a:lnTo>
                    <a:lnTo>
                      <a:pt x="20" y="39"/>
                    </a:lnTo>
                    <a:lnTo>
                      <a:pt x="9" y="32"/>
                    </a:lnTo>
                    <a:lnTo>
                      <a:pt x="3" y="24"/>
                    </a:lnTo>
                    <a:lnTo>
                      <a:pt x="0" y="15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8" y="1"/>
                    </a:lnTo>
                    <a:lnTo>
                      <a:pt x="17" y="0"/>
                    </a:lnTo>
                    <a:lnTo>
                      <a:pt x="27" y="1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48" y="14"/>
                    </a:lnTo>
                    <a:lnTo>
                      <a:pt x="54" y="23"/>
                    </a:lnTo>
                    <a:lnTo>
                      <a:pt x="57" y="30"/>
                    </a:lnTo>
                    <a:lnTo>
                      <a:pt x="56" y="3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59" name="Freeform 43"/>
              <p:cNvSpPr>
                <a:spLocks/>
              </p:cNvSpPr>
              <p:nvPr/>
            </p:nvSpPr>
            <p:spPr bwMode="auto">
              <a:xfrm>
                <a:off x="937" y="721"/>
                <a:ext cx="94" cy="58"/>
              </a:xfrm>
              <a:custGeom>
                <a:avLst/>
                <a:gdLst>
                  <a:gd name="T0" fmla="*/ 83 w 84"/>
                  <a:gd name="T1" fmla="*/ 53 h 58"/>
                  <a:gd name="T2" fmla="*/ 75 w 84"/>
                  <a:gd name="T3" fmla="*/ 57 h 58"/>
                  <a:gd name="T4" fmla="*/ 63 w 84"/>
                  <a:gd name="T5" fmla="*/ 57 h 58"/>
                  <a:gd name="T6" fmla="*/ 48 w 84"/>
                  <a:gd name="T7" fmla="*/ 54 h 58"/>
                  <a:gd name="T8" fmla="*/ 32 w 84"/>
                  <a:gd name="T9" fmla="*/ 45 h 58"/>
                  <a:gd name="T10" fmla="*/ 32 w 84"/>
                  <a:gd name="T11" fmla="*/ 45 h 58"/>
                  <a:gd name="T12" fmla="*/ 17 w 84"/>
                  <a:gd name="T13" fmla="*/ 35 h 58"/>
                  <a:gd name="T14" fmla="*/ 5 w 84"/>
                  <a:gd name="T15" fmla="*/ 24 h 58"/>
                  <a:gd name="T16" fmla="*/ 0 w 84"/>
                  <a:gd name="T17" fmla="*/ 14 h 58"/>
                  <a:gd name="T18" fmla="*/ 0 w 84"/>
                  <a:gd name="T19" fmla="*/ 6 h 58"/>
                  <a:gd name="T20" fmla="*/ 0 w 84"/>
                  <a:gd name="T21" fmla="*/ 6 h 58"/>
                  <a:gd name="T22" fmla="*/ 6 w 84"/>
                  <a:gd name="T23" fmla="*/ 2 h 58"/>
                  <a:gd name="T24" fmla="*/ 18 w 84"/>
                  <a:gd name="T25" fmla="*/ 0 h 58"/>
                  <a:gd name="T26" fmla="*/ 33 w 84"/>
                  <a:gd name="T27" fmla="*/ 5 h 58"/>
                  <a:gd name="T28" fmla="*/ 51 w 84"/>
                  <a:gd name="T29" fmla="*/ 12 h 58"/>
                  <a:gd name="T30" fmla="*/ 51 w 84"/>
                  <a:gd name="T31" fmla="*/ 12 h 58"/>
                  <a:gd name="T32" fmla="*/ 66 w 84"/>
                  <a:gd name="T33" fmla="*/ 23 h 58"/>
                  <a:gd name="T34" fmla="*/ 77 w 84"/>
                  <a:gd name="T35" fmla="*/ 35 h 58"/>
                  <a:gd name="T36" fmla="*/ 83 w 84"/>
                  <a:gd name="T37" fmla="*/ 45 h 58"/>
                  <a:gd name="T38" fmla="*/ 83 w 84"/>
                  <a:gd name="T39" fmla="*/ 5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58">
                    <a:moveTo>
                      <a:pt x="83" y="53"/>
                    </a:moveTo>
                    <a:lnTo>
                      <a:pt x="75" y="57"/>
                    </a:lnTo>
                    <a:lnTo>
                      <a:pt x="63" y="57"/>
                    </a:lnTo>
                    <a:lnTo>
                      <a:pt x="48" y="54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17" y="35"/>
                    </a:lnTo>
                    <a:lnTo>
                      <a:pt x="5" y="24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2"/>
                    </a:lnTo>
                    <a:lnTo>
                      <a:pt x="18" y="0"/>
                    </a:lnTo>
                    <a:lnTo>
                      <a:pt x="33" y="5"/>
                    </a:lnTo>
                    <a:lnTo>
                      <a:pt x="51" y="12"/>
                    </a:lnTo>
                    <a:lnTo>
                      <a:pt x="51" y="12"/>
                    </a:lnTo>
                    <a:lnTo>
                      <a:pt x="66" y="23"/>
                    </a:lnTo>
                    <a:lnTo>
                      <a:pt x="77" y="35"/>
                    </a:lnTo>
                    <a:lnTo>
                      <a:pt x="83" y="45"/>
                    </a:lnTo>
                    <a:lnTo>
                      <a:pt x="83" y="5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0" name="Freeform 44"/>
              <p:cNvSpPr>
                <a:spLocks/>
              </p:cNvSpPr>
              <p:nvPr/>
            </p:nvSpPr>
            <p:spPr bwMode="auto">
              <a:xfrm>
                <a:off x="660" y="1075"/>
                <a:ext cx="108" cy="39"/>
              </a:xfrm>
              <a:custGeom>
                <a:avLst/>
                <a:gdLst>
                  <a:gd name="T0" fmla="*/ 95 w 96"/>
                  <a:gd name="T1" fmla="*/ 20 h 39"/>
                  <a:gd name="T2" fmla="*/ 90 w 96"/>
                  <a:gd name="T3" fmla="*/ 27 h 39"/>
                  <a:gd name="T4" fmla="*/ 81 w 96"/>
                  <a:gd name="T5" fmla="*/ 33 h 39"/>
                  <a:gd name="T6" fmla="*/ 66 w 96"/>
                  <a:gd name="T7" fmla="*/ 36 h 39"/>
                  <a:gd name="T8" fmla="*/ 47 w 96"/>
                  <a:gd name="T9" fmla="*/ 38 h 39"/>
                  <a:gd name="T10" fmla="*/ 47 w 96"/>
                  <a:gd name="T11" fmla="*/ 38 h 39"/>
                  <a:gd name="T12" fmla="*/ 29 w 96"/>
                  <a:gd name="T13" fmla="*/ 36 h 39"/>
                  <a:gd name="T14" fmla="*/ 14 w 96"/>
                  <a:gd name="T15" fmla="*/ 33 h 39"/>
                  <a:gd name="T16" fmla="*/ 3 w 96"/>
                  <a:gd name="T17" fmla="*/ 27 h 39"/>
                  <a:gd name="T18" fmla="*/ 0 w 96"/>
                  <a:gd name="T19" fmla="*/ 20 h 39"/>
                  <a:gd name="T20" fmla="*/ 0 w 96"/>
                  <a:gd name="T21" fmla="*/ 20 h 39"/>
                  <a:gd name="T22" fmla="*/ 3 w 96"/>
                  <a:gd name="T23" fmla="*/ 12 h 39"/>
                  <a:gd name="T24" fmla="*/ 14 w 96"/>
                  <a:gd name="T25" fmla="*/ 6 h 39"/>
                  <a:gd name="T26" fmla="*/ 29 w 96"/>
                  <a:gd name="T27" fmla="*/ 2 h 39"/>
                  <a:gd name="T28" fmla="*/ 47 w 96"/>
                  <a:gd name="T29" fmla="*/ 0 h 39"/>
                  <a:gd name="T30" fmla="*/ 47 w 96"/>
                  <a:gd name="T31" fmla="*/ 0 h 39"/>
                  <a:gd name="T32" fmla="*/ 66 w 96"/>
                  <a:gd name="T33" fmla="*/ 2 h 39"/>
                  <a:gd name="T34" fmla="*/ 81 w 96"/>
                  <a:gd name="T35" fmla="*/ 6 h 39"/>
                  <a:gd name="T36" fmla="*/ 90 w 96"/>
                  <a:gd name="T37" fmla="*/ 12 h 39"/>
                  <a:gd name="T38" fmla="*/ 95 w 96"/>
                  <a:gd name="T3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" h="39">
                    <a:moveTo>
                      <a:pt x="95" y="20"/>
                    </a:moveTo>
                    <a:lnTo>
                      <a:pt x="90" y="27"/>
                    </a:lnTo>
                    <a:lnTo>
                      <a:pt x="81" y="33"/>
                    </a:lnTo>
                    <a:lnTo>
                      <a:pt x="66" y="36"/>
                    </a:lnTo>
                    <a:lnTo>
                      <a:pt x="47" y="38"/>
                    </a:lnTo>
                    <a:lnTo>
                      <a:pt x="47" y="38"/>
                    </a:lnTo>
                    <a:lnTo>
                      <a:pt x="29" y="36"/>
                    </a:lnTo>
                    <a:lnTo>
                      <a:pt x="14" y="33"/>
                    </a:lnTo>
                    <a:lnTo>
                      <a:pt x="3" y="27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3" y="12"/>
                    </a:lnTo>
                    <a:lnTo>
                      <a:pt x="14" y="6"/>
                    </a:lnTo>
                    <a:lnTo>
                      <a:pt x="29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66" y="2"/>
                    </a:lnTo>
                    <a:lnTo>
                      <a:pt x="81" y="6"/>
                    </a:lnTo>
                    <a:lnTo>
                      <a:pt x="90" y="12"/>
                    </a:lnTo>
                    <a:lnTo>
                      <a:pt x="95" y="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1" name="Freeform 45"/>
              <p:cNvSpPr>
                <a:spLocks/>
              </p:cNvSpPr>
              <p:nvPr/>
            </p:nvSpPr>
            <p:spPr bwMode="auto">
              <a:xfrm>
                <a:off x="461" y="1104"/>
                <a:ext cx="109" cy="38"/>
              </a:xfrm>
              <a:custGeom>
                <a:avLst/>
                <a:gdLst>
                  <a:gd name="T0" fmla="*/ 96 w 97"/>
                  <a:gd name="T1" fmla="*/ 18 h 38"/>
                  <a:gd name="T2" fmla="*/ 92 w 97"/>
                  <a:gd name="T3" fmla="*/ 25 h 38"/>
                  <a:gd name="T4" fmla="*/ 81 w 97"/>
                  <a:gd name="T5" fmla="*/ 31 h 38"/>
                  <a:gd name="T6" fmla="*/ 66 w 97"/>
                  <a:gd name="T7" fmla="*/ 36 h 38"/>
                  <a:gd name="T8" fmla="*/ 48 w 97"/>
                  <a:gd name="T9" fmla="*/ 37 h 38"/>
                  <a:gd name="T10" fmla="*/ 48 w 97"/>
                  <a:gd name="T11" fmla="*/ 37 h 38"/>
                  <a:gd name="T12" fmla="*/ 30 w 97"/>
                  <a:gd name="T13" fmla="*/ 36 h 38"/>
                  <a:gd name="T14" fmla="*/ 15 w 97"/>
                  <a:gd name="T15" fmla="*/ 31 h 38"/>
                  <a:gd name="T16" fmla="*/ 5 w 97"/>
                  <a:gd name="T17" fmla="*/ 25 h 38"/>
                  <a:gd name="T18" fmla="*/ 0 w 97"/>
                  <a:gd name="T19" fmla="*/ 18 h 38"/>
                  <a:gd name="T20" fmla="*/ 0 w 97"/>
                  <a:gd name="T21" fmla="*/ 18 h 38"/>
                  <a:gd name="T22" fmla="*/ 5 w 97"/>
                  <a:gd name="T23" fmla="*/ 10 h 38"/>
                  <a:gd name="T24" fmla="*/ 15 w 97"/>
                  <a:gd name="T25" fmla="*/ 4 h 38"/>
                  <a:gd name="T26" fmla="*/ 30 w 97"/>
                  <a:gd name="T27" fmla="*/ 1 h 38"/>
                  <a:gd name="T28" fmla="*/ 48 w 97"/>
                  <a:gd name="T29" fmla="*/ 0 h 38"/>
                  <a:gd name="T30" fmla="*/ 48 w 97"/>
                  <a:gd name="T31" fmla="*/ 0 h 38"/>
                  <a:gd name="T32" fmla="*/ 66 w 97"/>
                  <a:gd name="T33" fmla="*/ 1 h 38"/>
                  <a:gd name="T34" fmla="*/ 81 w 97"/>
                  <a:gd name="T35" fmla="*/ 4 h 38"/>
                  <a:gd name="T36" fmla="*/ 92 w 97"/>
                  <a:gd name="T37" fmla="*/ 10 h 38"/>
                  <a:gd name="T38" fmla="*/ 96 w 97"/>
                  <a:gd name="T3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7" h="38">
                    <a:moveTo>
                      <a:pt x="96" y="18"/>
                    </a:moveTo>
                    <a:lnTo>
                      <a:pt x="92" y="25"/>
                    </a:lnTo>
                    <a:lnTo>
                      <a:pt x="81" y="31"/>
                    </a:lnTo>
                    <a:lnTo>
                      <a:pt x="66" y="36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30" y="36"/>
                    </a:lnTo>
                    <a:lnTo>
                      <a:pt x="15" y="31"/>
                    </a:lnTo>
                    <a:lnTo>
                      <a:pt x="5" y="25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5" y="10"/>
                    </a:lnTo>
                    <a:lnTo>
                      <a:pt x="15" y="4"/>
                    </a:lnTo>
                    <a:lnTo>
                      <a:pt x="30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6" y="1"/>
                    </a:lnTo>
                    <a:lnTo>
                      <a:pt x="81" y="4"/>
                    </a:lnTo>
                    <a:lnTo>
                      <a:pt x="92" y="10"/>
                    </a:lnTo>
                    <a:lnTo>
                      <a:pt x="96" y="1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2" name="Freeform 46"/>
              <p:cNvSpPr>
                <a:spLocks/>
              </p:cNvSpPr>
              <p:nvPr/>
            </p:nvSpPr>
            <p:spPr bwMode="auto">
              <a:xfrm>
                <a:off x="855" y="856"/>
                <a:ext cx="103" cy="61"/>
              </a:xfrm>
              <a:custGeom>
                <a:avLst/>
                <a:gdLst>
                  <a:gd name="T0" fmla="*/ 91 w 92"/>
                  <a:gd name="T1" fmla="*/ 56 h 61"/>
                  <a:gd name="T2" fmla="*/ 85 w 92"/>
                  <a:gd name="T3" fmla="*/ 60 h 61"/>
                  <a:gd name="T4" fmla="*/ 72 w 92"/>
                  <a:gd name="T5" fmla="*/ 59 h 61"/>
                  <a:gd name="T6" fmla="*/ 55 w 92"/>
                  <a:gd name="T7" fmla="*/ 54 h 61"/>
                  <a:gd name="T8" fmla="*/ 37 w 92"/>
                  <a:gd name="T9" fmla="*/ 45 h 61"/>
                  <a:gd name="T10" fmla="*/ 37 w 92"/>
                  <a:gd name="T11" fmla="*/ 45 h 61"/>
                  <a:gd name="T12" fmla="*/ 21 w 92"/>
                  <a:gd name="T13" fmla="*/ 33 h 61"/>
                  <a:gd name="T14" fmla="*/ 7 w 92"/>
                  <a:gd name="T15" fmla="*/ 23 h 61"/>
                  <a:gd name="T16" fmla="*/ 1 w 92"/>
                  <a:gd name="T17" fmla="*/ 12 h 61"/>
                  <a:gd name="T18" fmla="*/ 0 w 92"/>
                  <a:gd name="T19" fmla="*/ 3 h 61"/>
                  <a:gd name="T20" fmla="*/ 0 w 92"/>
                  <a:gd name="T21" fmla="*/ 3 h 61"/>
                  <a:gd name="T22" fmla="*/ 7 w 92"/>
                  <a:gd name="T23" fmla="*/ 0 h 61"/>
                  <a:gd name="T24" fmla="*/ 21 w 92"/>
                  <a:gd name="T25" fmla="*/ 0 h 61"/>
                  <a:gd name="T26" fmla="*/ 37 w 92"/>
                  <a:gd name="T27" fmla="*/ 5 h 61"/>
                  <a:gd name="T28" fmla="*/ 55 w 92"/>
                  <a:gd name="T29" fmla="*/ 14 h 61"/>
                  <a:gd name="T30" fmla="*/ 55 w 92"/>
                  <a:gd name="T31" fmla="*/ 14 h 61"/>
                  <a:gd name="T32" fmla="*/ 72 w 92"/>
                  <a:gd name="T33" fmla="*/ 26 h 61"/>
                  <a:gd name="T34" fmla="*/ 85 w 92"/>
                  <a:gd name="T35" fmla="*/ 38 h 61"/>
                  <a:gd name="T36" fmla="*/ 91 w 92"/>
                  <a:gd name="T37" fmla="*/ 48 h 61"/>
                  <a:gd name="T38" fmla="*/ 91 w 92"/>
                  <a:gd name="T39" fmla="*/ 5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61">
                    <a:moveTo>
                      <a:pt x="91" y="56"/>
                    </a:moveTo>
                    <a:lnTo>
                      <a:pt x="85" y="60"/>
                    </a:lnTo>
                    <a:lnTo>
                      <a:pt x="72" y="59"/>
                    </a:lnTo>
                    <a:lnTo>
                      <a:pt x="55" y="54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21" y="33"/>
                    </a:lnTo>
                    <a:lnTo>
                      <a:pt x="7" y="23"/>
                    </a:lnTo>
                    <a:lnTo>
                      <a:pt x="1" y="1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21" y="0"/>
                    </a:lnTo>
                    <a:lnTo>
                      <a:pt x="37" y="5"/>
                    </a:lnTo>
                    <a:lnTo>
                      <a:pt x="55" y="14"/>
                    </a:lnTo>
                    <a:lnTo>
                      <a:pt x="55" y="14"/>
                    </a:lnTo>
                    <a:lnTo>
                      <a:pt x="72" y="26"/>
                    </a:lnTo>
                    <a:lnTo>
                      <a:pt x="85" y="38"/>
                    </a:lnTo>
                    <a:lnTo>
                      <a:pt x="91" y="48"/>
                    </a:lnTo>
                    <a:lnTo>
                      <a:pt x="91" y="5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3" name="Freeform 47"/>
              <p:cNvSpPr>
                <a:spLocks/>
              </p:cNvSpPr>
              <p:nvPr/>
            </p:nvSpPr>
            <p:spPr bwMode="auto">
              <a:xfrm>
                <a:off x="423" y="642"/>
                <a:ext cx="105" cy="43"/>
              </a:xfrm>
              <a:custGeom>
                <a:avLst/>
                <a:gdLst>
                  <a:gd name="T0" fmla="*/ 93 w 94"/>
                  <a:gd name="T1" fmla="*/ 30 h 43"/>
                  <a:gd name="T2" fmla="*/ 87 w 94"/>
                  <a:gd name="T3" fmla="*/ 37 h 43"/>
                  <a:gd name="T4" fmla="*/ 76 w 94"/>
                  <a:gd name="T5" fmla="*/ 40 h 43"/>
                  <a:gd name="T6" fmla="*/ 60 w 94"/>
                  <a:gd name="T7" fmla="*/ 42 h 43"/>
                  <a:gd name="T8" fmla="*/ 42 w 94"/>
                  <a:gd name="T9" fmla="*/ 39 h 43"/>
                  <a:gd name="T10" fmla="*/ 42 w 94"/>
                  <a:gd name="T11" fmla="*/ 39 h 43"/>
                  <a:gd name="T12" fmla="*/ 24 w 94"/>
                  <a:gd name="T13" fmla="*/ 34 h 43"/>
                  <a:gd name="T14" fmla="*/ 10 w 94"/>
                  <a:gd name="T15" fmla="*/ 27 h 43"/>
                  <a:gd name="T16" fmla="*/ 1 w 94"/>
                  <a:gd name="T17" fmla="*/ 18 h 43"/>
                  <a:gd name="T18" fmla="*/ 0 w 94"/>
                  <a:gd name="T19" fmla="*/ 10 h 43"/>
                  <a:gd name="T20" fmla="*/ 0 w 94"/>
                  <a:gd name="T21" fmla="*/ 10 h 43"/>
                  <a:gd name="T22" fmla="*/ 4 w 94"/>
                  <a:gd name="T23" fmla="*/ 4 h 43"/>
                  <a:gd name="T24" fmla="*/ 16 w 94"/>
                  <a:gd name="T25" fmla="*/ 0 h 43"/>
                  <a:gd name="T26" fmla="*/ 31 w 94"/>
                  <a:gd name="T27" fmla="*/ 0 h 43"/>
                  <a:gd name="T28" fmla="*/ 51 w 94"/>
                  <a:gd name="T29" fmla="*/ 1 h 43"/>
                  <a:gd name="T30" fmla="*/ 51 w 94"/>
                  <a:gd name="T31" fmla="*/ 1 h 43"/>
                  <a:gd name="T32" fmla="*/ 67 w 94"/>
                  <a:gd name="T33" fmla="*/ 7 h 43"/>
                  <a:gd name="T34" fmla="*/ 82 w 94"/>
                  <a:gd name="T35" fmla="*/ 15 h 43"/>
                  <a:gd name="T36" fmla="*/ 90 w 94"/>
                  <a:gd name="T37" fmla="*/ 22 h 43"/>
                  <a:gd name="T38" fmla="*/ 93 w 94"/>
                  <a:gd name="T3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0"/>
                    </a:moveTo>
                    <a:lnTo>
                      <a:pt x="87" y="37"/>
                    </a:lnTo>
                    <a:lnTo>
                      <a:pt x="76" y="40"/>
                    </a:lnTo>
                    <a:lnTo>
                      <a:pt x="60" y="42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24" y="34"/>
                    </a:lnTo>
                    <a:lnTo>
                      <a:pt x="10" y="27"/>
                    </a:lnTo>
                    <a:lnTo>
                      <a:pt x="1" y="1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4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67" y="7"/>
                    </a:lnTo>
                    <a:lnTo>
                      <a:pt x="82" y="15"/>
                    </a:lnTo>
                    <a:lnTo>
                      <a:pt x="90" y="22"/>
                    </a:lnTo>
                    <a:lnTo>
                      <a:pt x="93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4" name="Freeform 48"/>
              <p:cNvSpPr>
                <a:spLocks/>
              </p:cNvSpPr>
              <p:nvPr/>
            </p:nvSpPr>
            <p:spPr bwMode="auto">
              <a:xfrm>
                <a:off x="287" y="553"/>
                <a:ext cx="105" cy="43"/>
              </a:xfrm>
              <a:custGeom>
                <a:avLst/>
                <a:gdLst>
                  <a:gd name="T0" fmla="*/ 93 w 94"/>
                  <a:gd name="T1" fmla="*/ 32 h 43"/>
                  <a:gd name="T2" fmla="*/ 87 w 94"/>
                  <a:gd name="T3" fmla="*/ 38 h 43"/>
                  <a:gd name="T4" fmla="*/ 77 w 94"/>
                  <a:gd name="T5" fmla="*/ 41 h 43"/>
                  <a:gd name="T6" fmla="*/ 60 w 94"/>
                  <a:gd name="T7" fmla="*/ 42 h 43"/>
                  <a:gd name="T8" fmla="*/ 42 w 94"/>
                  <a:gd name="T9" fmla="*/ 39 h 43"/>
                  <a:gd name="T10" fmla="*/ 42 w 94"/>
                  <a:gd name="T11" fmla="*/ 39 h 43"/>
                  <a:gd name="T12" fmla="*/ 24 w 94"/>
                  <a:gd name="T13" fmla="*/ 35 h 43"/>
                  <a:gd name="T14" fmla="*/ 11 w 94"/>
                  <a:gd name="T15" fmla="*/ 27 h 43"/>
                  <a:gd name="T16" fmla="*/ 2 w 94"/>
                  <a:gd name="T17" fmla="*/ 20 h 43"/>
                  <a:gd name="T18" fmla="*/ 0 w 94"/>
                  <a:gd name="T19" fmla="*/ 11 h 43"/>
                  <a:gd name="T20" fmla="*/ 0 w 94"/>
                  <a:gd name="T21" fmla="*/ 11 h 43"/>
                  <a:gd name="T22" fmla="*/ 5 w 94"/>
                  <a:gd name="T23" fmla="*/ 5 h 43"/>
                  <a:gd name="T24" fmla="*/ 17 w 94"/>
                  <a:gd name="T25" fmla="*/ 2 h 43"/>
                  <a:gd name="T26" fmla="*/ 32 w 94"/>
                  <a:gd name="T27" fmla="*/ 0 h 43"/>
                  <a:gd name="T28" fmla="*/ 51 w 94"/>
                  <a:gd name="T29" fmla="*/ 3 h 43"/>
                  <a:gd name="T30" fmla="*/ 51 w 94"/>
                  <a:gd name="T31" fmla="*/ 3 h 43"/>
                  <a:gd name="T32" fmla="*/ 68 w 94"/>
                  <a:gd name="T33" fmla="*/ 8 h 43"/>
                  <a:gd name="T34" fmla="*/ 83 w 94"/>
                  <a:gd name="T35" fmla="*/ 15 h 43"/>
                  <a:gd name="T36" fmla="*/ 90 w 94"/>
                  <a:gd name="T37" fmla="*/ 23 h 43"/>
                  <a:gd name="T38" fmla="*/ 93 w 94"/>
                  <a:gd name="T39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2"/>
                    </a:moveTo>
                    <a:lnTo>
                      <a:pt x="87" y="38"/>
                    </a:lnTo>
                    <a:lnTo>
                      <a:pt x="77" y="41"/>
                    </a:lnTo>
                    <a:lnTo>
                      <a:pt x="60" y="42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24" y="35"/>
                    </a:lnTo>
                    <a:lnTo>
                      <a:pt x="11" y="27"/>
                    </a:lnTo>
                    <a:lnTo>
                      <a:pt x="2" y="2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5" y="5"/>
                    </a:lnTo>
                    <a:lnTo>
                      <a:pt x="17" y="2"/>
                    </a:lnTo>
                    <a:lnTo>
                      <a:pt x="32" y="0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68" y="8"/>
                    </a:lnTo>
                    <a:lnTo>
                      <a:pt x="83" y="15"/>
                    </a:lnTo>
                    <a:lnTo>
                      <a:pt x="90" y="23"/>
                    </a:lnTo>
                    <a:lnTo>
                      <a:pt x="93" y="3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5" name="Freeform 49"/>
              <p:cNvSpPr>
                <a:spLocks/>
              </p:cNvSpPr>
              <p:nvPr/>
            </p:nvSpPr>
            <p:spPr bwMode="auto">
              <a:xfrm>
                <a:off x="1211" y="565"/>
                <a:ext cx="70" cy="52"/>
              </a:xfrm>
              <a:custGeom>
                <a:avLst/>
                <a:gdLst>
                  <a:gd name="T0" fmla="*/ 60 w 62"/>
                  <a:gd name="T1" fmla="*/ 5 h 52"/>
                  <a:gd name="T2" fmla="*/ 54 w 62"/>
                  <a:gd name="T3" fmla="*/ 0 h 52"/>
                  <a:gd name="T4" fmla="*/ 43 w 62"/>
                  <a:gd name="T5" fmla="*/ 0 h 52"/>
                  <a:gd name="T6" fmla="*/ 31 w 62"/>
                  <a:gd name="T7" fmla="*/ 3 h 52"/>
                  <a:gd name="T8" fmla="*/ 19 w 62"/>
                  <a:gd name="T9" fmla="*/ 9 h 52"/>
                  <a:gd name="T10" fmla="*/ 19 w 62"/>
                  <a:gd name="T11" fmla="*/ 9 h 52"/>
                  <a:gd name="T12" fmla="*/ 9 w 62"/>
                  <a:gd name="T13" fmla="*/ 18 h 52"/>
                  <a:gd name="T14" fmla="*/ 1 w 62"/>
                  <a:gd name="T15" fmla="*/ 29 h 52"/>
                  <a:gd name="T16" fmla="*/ 0 w 62"/>
                  <a:gd name="T17" fmla="*/ 38 h 52"/>
                  <a:gd name="T18" fmla="*/ 1 w 62"/>
                  <a:gd name="T19" fmla="*/ 45 h 52"/>
                  <a:gd name="T20" fmla="*/ 1 w 62"/>
                  <a:gd name="T21" fmla="*/ 45 h 52"/>
                  <a:gd name="T22" fmla="*/ 7 w 62"/>
                  <a:gd name="T23" fmla="*/ 50 h 52"/>
                  <a:gd name="T24" fmla="*/ 18 w 62"/>
                  <a:gd name="T25" fmla="*/ 51 h 52"/>
                  <a:gd name="T26" fmla="*/ 28 w 62"/>
                  <a:gd name="T27" fmla="*/ 47 h 52"/>
                  <a:gd name="T28" fmla="*/ 42 w 62"/>
                  <a:gd name="T29" fmla="*/ 41 h 52"/>
                  <a:gd name="T30" fmla="*/ 42 w 62"/>
                  <a:gd name="T31" fmla="*/ 41 h 52"/>
                  <a:gd name="T32" fmla="*/ 52 w 62"/>
                  <a:gd name="T33" fmla="*/ 32 h 52"/>
                  <a:gd name="T34" fmla="*/ 58 w 62"/>
                  <a:gd name="T35" fmla="*/ 21 h 52"/>
                  <a:gd name="T36" fmla="*/ 61 w 62"/>
                  <a:gd name="T37" fmla="*/ 12 h 52"/>
                  <a:gd name="T38" fmla="*/ 60 w 62"/>
                  <a:gd name="T3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2" h="52">
                    <a:moveTo>
                      <a:pt x="60" y="5"/>
                    </a:moveTo>
                    <a:lnTo>
                      <a:pt x="54" y="0"/>
                    </a:lnTo>
                    <a:lnTo>
                      <a:pt x="43" y="0"/>
                    </a:lnTo>
                    <a:lnTo>
                      <a:pt x="31" y="3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9" y="18"/>
                    </a:lnTo>
                    <a:lnTo>
                      <a:pt x="1" y="29"/>
                    </a:lnTo>
                    <a:lnTo>
                      <a:pt x="0" y="38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7" y="50"/>
                    </a:lnTo>
                    <a:lnTo>
                      <a:pt x="18" y="51"/>
                    </a:lnTo>
                    <a:lnTo>
                      <a:pt x="28" y="47"/>
                    </a:lnTo>
                    <a:lnTo>
                      <a:pt x="42" y="41"/>
                    </a:lnTo>
                    <a:lnTo>
                      <a:pt x="42" y="41"/>
                    </a:lnTo>
                    <a:lnTo>
                      <a:pt x="52" y="32"/>
                    </a:lnTo>
                    <a:lnTo>
                      <a:pt x="58" y="21"/>
                    </a:lnTo>
                    <a:lnTo>
                      <a:pt x="61" y="12"/>
                    </a:lnTo>
                    <a:lnTo>
                      <a:pt x="60" y="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6" name="Freeform 50"/>
              <p:cNvSpPr>
                <a:spLocks/>
              </p:cNvSpPr>
              <p:nvPr/>
            </p:nvSpPr>
            <p:spPr bwMode="auto">
              <a:xfrm>
                <a:off x="1248" y="634"/>
                <a:ext cx="59" cy="54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7" name="Freeform 51"/>
              <p:cNvSpPr>
                <a:spLocks/>
              </p:cNvSpPr>
              <p:nvPr/>
            </p:nvSpPr>
            <p:spPr bwMode="auto">
              <a:xfrm>
                <a:off x="1117" y="618"/>
                <a:ext cx="49" cy="67"/>
              </a:xfrm>
              <a:custGeom>
                <a:avLst/>
                <a:gdLst>
                  <a:gd name="T0" fmla="*/ 19 w 44"/>
                  <a:gd name="T1" fmla="*/ 0 h 67"/>
                  <a:gd name="T2" fmla="*/ 10 w 44"/>
                  <a:gd name="T3" fmla="*/ 4 h 67"/>
                  <a:gd name="T4" fmla="*/ 4 w 44"/>
                  <a:gd name="T5" fmla="*/ 12 h 67"/>
                  <a:gd name="T6" fmla="*/ 0 w 44"/>
                  <a:gd name="T7" fmla="*/ 22 h 67"/>
                  <a:gd name="T8" fmla="*/ 0 w 44"/>
                  <a:gd name="T9" fmla="*/ 34 h 67"/>
                  <a:gd name="T10" fmla="*/ 0 w 44"/>
                  <a:gd name="T11" fmla="*/ 34 h 67"/>
                  <a:gd name="T12" fmla="*/ 3 w 44"/>
                  <a:gd name="T13" fmla="*/ 48 h 67"/>
                  <a:gd name="T14" fmla="*/ 9 w 44"/>
                  <a:gd name="T15" fmla="*/ 57 h 67"/>
                  <a:gd name="T16" fmla="*/ 16 w 44"/>
                  <a:gd name="T17" fmla="*/ 63 h 67"/>
                  <a:gd name="T18" fmla="*/ 24 w 44"/>
                  <a:gd name="T19" fmla="*/ 66 h 67"/>
                  <a:gd name="T20" fmla="*/ 24 w 44"/>
                  <a:gd name="T21" fmla="*/ 66 h 67"/>
                  <a:gd name="T22" fmla="*/ 33 w 44"/>
                  <a:gd name="T23" fmla="*/ 61 h 67"/>
                  <a:gd name="T24" fmla="*/ 39 w 44"/>
                  <a:gd name="T25" fmla="*/ 54 h 67"/>
                  <a:gd name="T26" fmla="*/ 43 w 44"/>
                  <a:gd name="T27" fmla="*/ 43 h 67"/>
                  <a:gd name="T28" fmla="*/ 43 w 44"/>
                  <a:gd name="T29" fmla="*/ 31 h 67"/>
                  <a:gd name="T30" fmla="*/ 43 w 44"/>
                  <a:gd name="T31" fmla="*/ 31 h 67"/>
                  <a:gd name="T32" fmla="*/ 40 w 44"/>
                  <a:gd name="T33" fmla="*/ 19 h 67"/>
                  <a:gd name="T34" fmla="*/ 34 w 44"/>
                  <a:gd name="T35" fmla="*/ 9 h 67"/>
                  <a:gd name="T36" fmla="*/ 27 w 44"/>
                  <a:gd name="T37" fmla="*/ 3 h 67"/>
                  <a:gd name="T38" fmla="*/ 19 w 44"/>
                  <a:gd name="T3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67">
                    <a:moveTo>
                      <a:pt x="19" y="0"/>
                    </a:moveTo>
                    <a:lnTo>
                      <a:pt x="10" y="4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3" y="48"/>
                    </a:lnTo>
                    <a:lnTo>
                      <a:pt x="9" y="57"/>
                    </a:lnTo>
                    <a:lnTo>
                      <a:pt x="16" y="63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33" y="61"/>
                    </a:lnTo>
                    <a:lnTo>
                      <a:pt x="39" y="54"/>
                    </a:lnTo>
                    <a:lnTo>
                      <a:pt x="43" y="43"/>
                    </a:lnTo>
                    <a:lnTo>
                      <a:pt x="43" y="31"/>
                    </a:lnTo>
                    <a:lnTo>
                      <a:pt x="43" y="31"/>
                    </a:lnTo>
                    <a:lnTo>
                      <a:pt x="40" y="19"/>
                    </a:lnTo>
                    <a:lnTo>
                      <a:pt x="34" y="9"/>
                    </a:lnTo>
                    <a:lnTo>
                      <a:pt x="27" y="3"/>
                    </a:lnTo>
                    <a:lnTo>
                      <a:pt x="19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8" name="Freeform 52"/>
              <p:cNvSpPr>
                <a:spLocks/>
              </p:cNvSpPr>
              <p:nvPr/>
            </p:nvSpPr>
            <p:spPr bwMode="auto">
              <a:xfrm>
                <a:off x="1124" y="564"/>
                <a:ext cx="63" cy="59"/>
              </a:xfrm>
              <a:custGeom>
                <a:avLst/>
                <a:gdLst>
                  <a:gd name="T0" fmla="*/ 52 w 56"/>
                  <a:gd name="T1" fmla="*/ 3 h 59"/>
                  <a:gd name="T2" fmla="*/ 45 w 56"/>
                  <a:gd name="T3" fmla="*/ 0 h 59"/>
                  <a:gd name="T4" fmla="*/ 36 w 56"/>
                  <a:gd name="T5" fmla="*/ 1 h 59"/>
                  <a:gd name="T6" fmla="*/ 24 w 56"/>
                  <a:gd name="T7" fmla="*/ 7 h 59"/>
                  <a:gd name="T8" fmla="*/ 13 w 56"/>
                  <a:gd name="T9" fmla="*/ 16 h 59"/>
                  <a:gd name="T10" fmla="*/ 13 w 56"/>
                  <a:gd name="T11" fmla="*/ 16 h 59"/>
                  <a:gd name="T12" fmla="*/ 6 w 56"/>
                  <a:gd name="T13" fmla="*/ 28 h 59"/>
                  <a:gd name="T14" fmla="*/ 0 w 56"/>
                  <a:gd name="T15" fmla="*/ 39 h 59"/>
                  <a:gd name="T16" fmla="*/ 0 w 56"/>
                  <a:gd name="T17" fmla="*/ 49 h 59"/>
                  <a:gd name="T18" fmla="*/ 3 w 56"/>
                  <a:gd name="T19" fmla="*/ 55 h 59"/>
                  <a:gd name="T20" fmla="*/ 3 w 56"/>
                  <a:gd name="T21" fmla="*/ 55 h 59"/>
                  <a:gd name="T22" fmla="*/ 10 w 56"/>
                  <a:gd name="T23" fmla="*/ 58 h 59"/>
                  <a:gd name="T24" fmla="*/ 21 w 56"/>
                  <a:gd name="T25" fmla="*/ 57 h 59"/>
                  <a:gd name="T26" fmla="*/ 31 w 56"/>
                  <a:gd name="T27" fmla="*/ 52 h 59"/>
                  <a:gd name="T28" fmla="*/ 42 w 56"/>
                  <a:gd name="T29" fmla="*/ 43 h 59"/>
                  <a:gd name="T30" fmla="*/ 42 w 56"/>
                  <a:gd name="T31" fmla="*/ 43 h 59"/>
                  <a:gd name="T32" fmla="*/ 49 w 56"/>
                  <a:gd name="T33" fmla="*/ 31 h 59"/>
                  <a:gd name="T34" fmla="*/ 55 w 56"/>
                  <a:gd name="T35" fmla="*/ 21 h 59"/>
                  <a:gd name="T36" fmla="*/ 55 w 56"/>
                  <a:gd name="T37" fmla="*/ 10 h 59"/>
                  <a:gd name="T38" fmla="*/ 52 w 56"/>
                  <a:gd name="T39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" h="59">
                    <a:moveTo>
                      <a:pt x="52" y="3"/>
                    </a:moveTo>
                    <a:lnTo>
                      <a:pt x="45" y="0"/>
                    </a:lnTo>
                    <a:lnTo>
                      <a:pt x="36" y="1"/>
                    </a:lnTo>
                    <a:lnTo>
                      <a:pt x="24" y="7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6" y="28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10" y="58"/>
                    </a:lnTo>
                    <a:lnTo>
                      <a:pt x="21" y="57"/>
                    </a:lnTo>
                    <a:lnTo>
                      <a:pt x="31" y="52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49" y="31"/>
                    </a:lnTo>
                    <a:lnTo>
                      <a:pt x="55" y="21"/>
                    </a:lnTo>
                    <a:lnTo>
                      <a:pt x="55" y="10"/>
                    </a:lnTo>
                    <a:lnTo>
                      <a:pt x="52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69" name="Freeform 53"/>
              <p:cNvSpPr>
                <a:spLocks/>
              </p:cNvSpPr>
              <p:nvPr/>
            </p:nvSpPr>
            <p:spPr bwMode="auto">
              <a:xfrm>
                <a:off x="1191" y="616"/>
                <a:ext cx="45" cy="60"/>
              </a:xfrm>
              <a:custGeom>
                <a:avLst/>
                <a:gdLst>
                  <a:gd name="T0" fmla="*/ 10 w 40"/>
                  <a:gd name="T1" fmla="*/ 0 h 60"/>
                  <a:gd name="T2" fmla="*/ 4 w 40"/>
                  <a:gd name="T3" fmla="*/ 5 h 60"/>
                  <a:gd name="T4" fmla="*/ 1 w 40"/>
                  <a:gd name="T5" fmla="*/ 12 h 60"/>
                  <a:gd name="T6" fmla="*/ 0 w 40"/>
                  <a:gd name="T7" fmla="*/ 23 h 60"/>
                  <a:gd name="T8" fmla="*/ 3 w 40"/>
                  <a:gd name="T9" fmla="*/ 35 h 60"/>
                  <a:gd name="T10" fmla="*/ 3 w 40"/>
                  <a:gd name="T11" fmla="*/ 35 h 60"/>
                  <a:gd name="T12" fmla="*/ 7 w 40"/>
                  <a:gd name="T13" fmla="*/ 45 h 60"/>
                  <a:gd name="T14" fmla="*/ 13 w 40"/>
                  <a:gd name="T15" fmla="*/ 54 h 60"/>
                  <a:gd name="T16" fmla="*/ 21 w 40"/>
                  <a:gd name="T17" fmla="*/ 59 h 60"/>
                  <a:gd name="T18" fmla="*/ 28 w 40"/>
                  <a:gd name="T19" fmla="*/ 59 h 60"/>
                  <a:gd name="T20" fmla="*/ 28 w 40"/>
                  <a:gd name="T21" fmla="*/ 59 h 60"/>
                  <a:gd name="T22" fmla="*/ 34 w 40"/>
                  <a:gd name="T23" fmla="*/ 54 h 60"/>
                  <a:gd name="T24" fmla="*/ 39 w 40"/>
                  <a:gd name="T25" fmla="*/ 47 h 60"/>
                  <a:gd name="T26" fmla="*/ 39 w 40"/>
                  <a:gd name="T27" fmla="*/ 36 h 60"/>
                  <a:gd name="T28" fmla="*/ 37 w 40"/>
                  <a:gd name="T29" fmla="*/ 24 h 60"/>
                  <a:gd name="T30" fmla="*/ 37 w 40"/>
                  <a:gd name="T31" fmla="*/ 24 h 60"/>
                  <a:gd name="T32" fmla="*/ 33 w 40"/>
                  <a:gd name="T33" fmla="*/ 14 h 60"/>
                  <a:gd name="T34" fmla="*/ 25 w 40"/>
                  <a:gd name="T35" fmla="*/ 5 h 60"/>
                  <a:gd name="T36" fmla="*/ 18 w 40"/>
                  <a:gd name="T37" fmla="*/ 0 h 60"/>
                  <a:gd name="T38" fmla="*/ 10 w 40"/>
                  <a:gd name="T3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60">
                    <a:moveTo>
                      <a:pt x="10" y="0"/>
                    </a:moveTo>
                    <a:lnTo>
                      <a:pt x="4" y="5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7" y="45"/>
                    </a:lnTo>
                    <a:lnTo>
                      <a:pt x="13" y="54"/>
                    </a:lnTo>
                    <a:lnTo>
                      <a:pt x="21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34" y="54"/>
                    </a:lnTo>
                    <a:lnTo>
                      <a:pt x="39" y="47"/>
                    </a:lnTo>
                    <a:lnTo>
                      <a:pt x="39" y="36"/>
                    </a:lnTo>
                    <a:lnTo>
                      <a:pt x="37" y="24"/>
                    </a:lnTo>
                    <a:lnTo>
                      <a:pt x="37" y="24"/>
                    </a:lnTo>
                    <a:lnTo>
                      <a:pt x="33" y="14"/>
                    </a:lnTo>
                    <a:lnTo>
                      <a:pt x="25" y="5"/>
                    </a:lnTo>
                    <a:lnTo>
                      <a:pt x="18" y="0"/>
                    </a:lnTo>
                    <a:lnTo>
                      <a:pt x="1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0" name="Freeform 54"/>
              <p:cNvSpPr>
                <a:spLocks/>
              </p:cNvSpPr>
              <p:nvPr/>
            </p:nvSpPr>
            <p:spPr bwMode="auto">
              <a:xfrm>
                <a:off x="1023" y="1033"/>
                <a:ext cx="59" cy="93"/>
              </a:xfrm>
              <a:custGeom>
                <a:avLst/>
                <a:gdLst>
                  <a:gd name="T0" fmla="*/ 10 w 52"/>
                  <a:gd name="T1" fmla="*/ 0 h 93"/>
                  <a:gd name="T2" fmla="*/ 3 w 52"/>
                  <a:gd name="T3" fmla="*/ 6 h 93"/>
                  <a:gd name="T4" fmla="*/ 0 w 52"/>
                  <a:gd name="T5" fmla="*/ 18 h 93"/>
                  <a:gd name="T6" fmla="*/ 0 w 52"/>
                  <a:gd name="T7" fmla="*/ 35 h 93"/>
                  <a:gd name="T8" fmla="*/ 3 w 52"/>
                  <a:gd name="T9" fmla="*/ 53 h 93"/>
                  <a:gd name="T10" fmla="*/ 3 w 52"/>
                  <a:gd name="T11" fmla="*/ 53 h 93"/>
                  <a:gd name="T12" fmla="*/ 10 w 52"/>
                  <a:gd name="T13" fmla="*/ 69 h 93"/>
                  <a:gd name="T14" fmla="*/ 19 w 52"/>
                  <a:gd name="T15" fmla="*/ 83 h 93"/>
                  <a:gd name="T16" fmla="*/ 30 w 52"/>
                  <a:gd name="T17" fmla="*/ 90 h 93"/>
                  <a:gd name="T18" fmla="*/ 39 w 52"/>
                  <a:gd name="T19" fmla="*/ 92 h 93"/>
                  <a:gd name="T20" fmla="*/ 39 w 52"/>
                  <a:gd name="T21" fmla="*/ 92 h 93"/>
                  <a:gd name="T22" fmla="*/ 46 w 52"/>
                  <a:gd name="T23" fmla="*/ 86 h 93"/>
                  <a:gd name="T24" fmla="*/ 49 w 52"/>
                  <a:gd name="T25" fmla="*/ 74 h 93"/>
                  <a:gd name="T26" fmla="*/ 51 w 52"/>
                  <a:gd name="T27" fmla="*/ 57 h 93"/>
                  <a:gd name="T28" fmla="*/ 46 w 52"/>
                  <a:gd name="T29" fmla="*/ 39 h 93"/>
                  <a:gd name="T30" fmla="*/ 46 w 52"/>
                  <a:gd name="T31" fmla="*/ 39 h 93"/>
                  <a:gd name="T32" fmla="*/ 39 w 52"/>
                  <a:gd name="T33" fmla="*/ 23 h 93"/>
                  <a:gd name="T34" fmla="*/ 30 w 52"/>
                  <a:gd name="T35" fmla="*/ 9 h 93"/>
                  <a:gd name="T36" fmla="*/ 21 w 52"/>
                  <a:gd name="T37" fmla="*/ 2 h 93"/>
                  <a:gd name="T38" fmla="*/ 10 w 52"/>
                  <a:gd name="T3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93">
                    <a:moveTo>
                      <a:pt x="10" y="0"/>
                    </a:moveTo>
                    <a:lnTo>
                      <a:pt x="3" y="6"/>
                    </a:lnTo>
                    <a:lnTo>
                      <a:pt x="0" y="18"/>
                    </a:lnTo>
                    <a:lnTo>
                      <a:pt x="0" y="35"/>
                    </a:lnTo>
                    <a:lnTo>
                      <a:pt x="3" y="53"/>
                    </a:lnTo>
                    <a:lnTo>
                      <a:pt x="3" y="53"/>
                    </a:lnTo>
                    <a:lnTo>
                      <a:pt x="10" y="69"/>
                    </a:lnTo>
                    <a:lnTo>
                      <a:pt x="19" y="83"/>
                    </a:lnTo>
                    <a:lnTo>
                      <a:pt x="30" y="90"/>
                    </a:lnTo>
                    <a:lnTo>
                      <a:pt x="39" y="92"/>
                    </a:lnTo>
                    <a:lnTo>
                      <a:pt x="39" y="92"/>
                    </a:lnTo>
                    <a:lnTo>
                      <a:pt x="46" y="86"/>
                    </a:lnTo>
                    <a:lnTo>
                      <a:pt x="49" y="74"/>
                    </a:lnTo>
                    <a:lnTo>
                      <a:pt x="51" y="57"/>
                    </a:lnTo>
                    <a:lnTo>
                      <a:pt x="46" y="39"/>
                    </a:lnTo>
                    <a:lnTo>
                      <a:pt x="46" y="39"/>
                    </a:lnTo>
                    <a:lnTo>
                      <a:pt x="39" y="23"/>
                    </a:lnTo>
                    <a:lnTo>
                      <a:pt x="30" y="9"/>
                    </a:lnTo>
                    <a:lnTo>
                      <a:pt x="21" y="2"/>
                    </a:lnTo>
                    <a:lnTo>
                      <a:pt x="1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1" name="Freeform 55"/>
              <p:cNvSpPr>
                <a:spLocks/>
              </p:cNvSpPr>
              <p:nvPr/>
            </p:nvSpPr>
            <p:spPr bwMode="auto">
              <a:xfrm>
                <a:off x="548" y="936"/>
                <a:ext cx="99" cy="53"/>
              </a:xfrm>
              <a:custGeom>
                <a:avLst/>
                <a:gdLst>
                  <a:gd name="T0" fmla="*/ 87 w 88"/>
                  <a:gd name="T1" fmla="*/ 6 h 53"/>
                  <a:gd name="T2" fmla="*/ 85 w 88"/>
                  <a:gd name="T3" fmla="*/ 13 h 53"/>
                  <a:gd name="T4" fmla="*/ 79 w 88"/>
                  <a:gd name="T5" fmla="*/ 24 h 53"/>
                  <a:gd name="T6" fmla="*/ 67 w 88"/>
                  <a:gd name="T7" fmla="*/ 33 h 53"/>
                  <a:gd name="T8" fmla="*/ 51 w 88"/>
                  <a:gd name="T9" fmla="*/ 43 h 53"/>
                  <a:gd name="T10" fmla="*/ 51 w 88"/>
                  <a:gd name="T11" fmla="*/ 43 h 53"/>
                  <a:gd name="T12" fmla="*/ 34 w 88"/>
                  <a:gd name="T13" fmla="*/ 49 h 53"/>
                  <a:gd name="T14" fmla="*/ 18 w 88"/>
                  <a:gd name="T15" fmla="*/ 52 h 53"/>
                  <a:gd name="T16" fmla="*/ 7 w 88"/>
                  <a:gd name="T17" fmla="*/ 51 h 53"/>
                  <a:gd name="T18" fmla="*/ 0 w 88"/>
                  <a:gd name="T19" fmla="*/ 45 h 53"/>
                  <a:gd name="T20" fmla="*/ 0 w 88"/>
                  <a:gd name="T21" fmla="*/ 45 h 53"/>
                  <a:gd name="T22" fmla="*/ 0 w 88"/>
                  <a:gd name="T23" fmla="*/ 37 h 53"/>
                  <a:gd name="T24" fmla="*/ 7 w 88"/>
                  <a:gd name="T25" fmla="*/ 27 h 53"/>
                  <a:gd name="T26" fmla="*/ 19 w 88"/>
                  <a:gd name="T27" fmla="*/ 18 h 53"/>
                  <a:gd name="T28" fmla="*/ 36 w 88"/>
                  <a:gd name="T29" fmla="*/ 9 h 53"/>
                  <a:gd name="T30" fmla="*/ 36 w 88"/>
                  <a:gd name="T31" fmla="*/ 9 h 53"/>
                  <a:gd name="T32" fmla="*/ 52 w 88"/>
                  <a:gd name="T33" fmla="*/ 1 h 53"/>
                  <a:gd name="T34" fmla="*/ 67 w 88"/>
                  <a:gd name="T35" fmla="*/ 0 h 53"/>
                  <a:gd name="T36" fmla="*/ 79 w 88"/>
                  <a:gd name="T37" fmla="*/ 0 h 53"/>
                  <a:gd name="T38" fmla="*/ 87 w 88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" h="53">
                    <a:moveTo>
                      <a:pt x="87" y="6"/>
                    </a:moveTo>
                    <a:lnTo>
                      <a:pt x="85" y="13"/>
                    </a:lnTo>
                    <a:lnTo>
                      <a:pt x="79" y="24"/>
                    </a:lnTo>
                    <a:lnTo>
                      <a:pt x="67" y="33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4" y="49"/>
                    </a:lnTo>
                    <a:lnTo>
                      <a:pt x="18" y="52"/>
                    </a:lnTo>
                    <a:lnTo>
                      <a:pt x="7" y="51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7" y="27"/>
                    </a:lnTo>
                    <a:lnTo>
                      <a:pt x="19" y="1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52" y="1"/>
                    </a:lnTo>
                    <a:lnTo>
                      <a:pt x="67" y="0"/>
                    </a:lnTo>
                    <a:lnTo>
                      <a:pt x="79" y="0"/>
                    </a:lnTo>
                    <a:lnTo>
                      <a:pt x="87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2" name="Freeform 56"/>
              <p:cNvSpPr>
                <a:spLocks/>
              </p:cNvSpPr>
              <p:nvPr/>
            </p:nvSpPr>
            <p:spPr bwMode="auto">
              <a:xfrm>
                <a:off x="714" y="645"/>
                <a:ext cx="106" cy="43"/>
              </a:xfrm>
              <a:custGeom>
                <a:avLst/>
                <a:gdLst>
                  <a:gd name="T0" fmla="*/ 93 w 94"/>
                  <a:gd name="T1" fmla="*/ 30 h 43"/>
                  <a:gd name="T2" fmla="*/ 89 w 94"/>
                  <a:gd name="T3" fmla="*/ 37 h 43"/>
                  <a:gd name="T4" fmla="*/ 77 w 94"/>
                  <a:gd name="T5" fmla="*/ 40 h 43"/>
                  <a:gd name="T6" fmla="*/ 62 w 94"/>
                  <a:gd name="T7" fmla="*/ 42 h 43"/>
                  <a:gd name="T8" fmla="*/ 44 w 94"/>
                  <a:gd name="T9" fmla="*/ 39 h 43"/>
                  <a:gd name="T10" fmla="*/ 44 w 94"/>
                  <a:gd name="T11" fmla="*/ 39 h 43"/>
                  <a:gd name="T12" fmla="*/ 26 w 94"/>
                  <a:gd name="T13" fmla="*/ 34 h 43"/>
                  <a:gd name="T14" fmla="*/ 12 w 94"/>
                  <a:gd name="T15" fmla="*/ 27 h 43"/>
                  <a:gd name="T16" fmla="*/ 3 w 94"/>
                  <a:gd name="T17" fmla="*/ 18 h 43"/>
                  <a:gd name="T18" fmla="*/ 0 w 94"/>
                  <a:gd name="T19" fmla="*/ 10 h 43"/>
                  <a:gd name="T20" fmla="*/ 0 w 94"/>
                  <a:gd name="T21" fmla="*/ 10 h 43"/>
                  <a:gd name="T22" fmla="*/ 6 w 94"/>
                  <a:gd name="T23" fmla="*/ 4 h 43"/>
                  <a:gd name="T24" fmla="*/ 17 w 94"/>
                  <a:gd name="T25" fmla="*/ 0 h 43"/>
                  <a:gd name="T26" fmla="*/ 33 w 94"/>
                  <a:gd name="T27" fmla="*/ 0 h 43"/>
                  <a:gd name="T28" fmla="*/ 51 w 94"/>
                  <a:gd name="T29" fmla="*/ 1 h 43"/>
                  <a:gd name="T30" fmla="*/ 51 w 94"/>
                  <a:gd name="T31" fmla="*/ 1 h 43"/>
                  <a:gd name="T32" fmla="*/ 69 w 94"/>
                  <a:gd name="T33" fmla="*/ 7 h 43"/>
                  <a:gd name="T34" fmla="*/ 83 w 94"/>
                  <a:gd name="T35" fmla="*/ 15 h 43"/>
                  <a:gd name="T36" fmla="*/ 92 w 94"/>
                  <a:gd name="T37" fmla="*/ 22 h 43"/>
                  <a:gd name="T38" fmla="*/ 93 w 94"/>
                  <a:gd name="T3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0"/>
                    </a:moveTo>
                    <a:lnTo>
                      <a:pt x="89" y="37"/>
                    </a:lnTo>
                    <a:lnTo>
                      <a:pt x="77" y="40"/>
                    </a:lnTo>
                    <a:lnTo>
                      <a:pt x="62" y="42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26" y="34"/>
                    </a:lnTo>
                    <a:lnTo>
                      <a:pt x="12" y="27"/>
                    </a:lnTo>
                    <a:lnTo>
                      <a:pt x="3" y="1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4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69" y="7"/>
                    </a:lnTo>
                    <a:lnTo>
                      <a:pt x="83" y="15"/>
                    </a:lnTo>
                    <a:lnTo>
                      <a:pt x="92" y="22"/>
                    </a:lnTo>
                    <a:lnTo>
                      <a:pt x="93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3" name="Freeform 57"/>
              <p:cNvSpPr>
                <a:spLocks/>
              </p:cNvSpPr>
              <p:nvPr/>
            </p:nvSpPr>
            <p:spPr bwMode="auto">
              <a:xfrm>
                <a:off x="504" y="1056"/>
                <a:ext cx="96" cy="53"/>
              </a:xfrm>
              <a:custGeom>
                <a:avLst/>
                <a:gdLst>
                  <a:gd name="T0" fmla="*/ 85 w 86"/>
                  <a:gd name="T1" fmla="*/ 6 h 53"/>
                  <a:gd name="T2" fmla="*/ 85 w 86"/>
                  <a:gd name="T3" fmla="*/ 13 h 53"/>
                  <a:gd name="T4" fmla="*/ 78 w 86"/>
                  <a:gd name="T5" fmla="*/ 24 h 53"/>
                  <a:gd name="T6" fmla="*/ 66 w 86"/>
                  <a:gd name="T7" fmla="*/ 33 h 53"/>
                  <a:gd name="T8" fmla="*/ 51 w 86"/>
                  <a:gd name="T9" fmla="*/ 43 h 53"/>
                  <a:gd name="T10" fmla="*/ 51 w 86"/>
                  <a:gd name="T11" fmla="*/ 43 h 53"/>
                  <a:gd name="T12" fmla="*/ 33 w 86"/>
                  <a:gd name="T13" fmla="*/ 49 h 53"/>
                  <a:gd name="T14" fmla="*/ 18 w 86"/>
                  <a:gd name="T15" fmla="*/ 52 h 53"/>
                  <a:gd name="T16" fmla="*/ 6 w 86"/>
                  <a:gd name="T17" fmla="*/ 51 h 53"/>
                  <a:gd name="T18" fmla="*/ 0 w 86"/>
                  <a:gd name="T19" fmla="*/ 45 h 53"/>
                  <a:gd name="T20" fmla="*/ 0 w 86"/>
                  <a:gd name="T21" fmla="*/ 45 h 53"/>
                  <a:gd name="T22" fmla="*/ 0 w 86"/>
                  <a:gd name="T23" fmla="*/ 37 h 53"/>
                  <a:gd name="T24" fmla="*/ 6 w 86"/>
                  <a:gd name="T25" fmla="*/ 27 h 53"/>
                  <a:gd name="T26" fmla="*/ 18 w 86"/>
                  <a:gd name="T27" fmla="*/ 18 h 53"/>
                  <a:gd name="T28" fmla="*/ 34 w 86"/>
                  <a:gd name="T29" fmla="*/ 9 h 53"/>
                  <a:gd name="T30" fmla="*/ 34 w 86"/>
                  <a:gd name="T31" fmla="*/ 9 h 53"/>
                  <a:gd name="T32" fmla="*/ 51 w 86"/>
                  <a:gd name="T33" fmla="*/ 1 h 53"/>
                  <a:gd name="T34" fmla="*/ 67 w 86"/>
                  <a:gd name="T35" fmla="*/ 0 h 53"/>
                  <a:gd name="T36" fmla="*/ 79 w 86"/>
                  <a:gd name="T37" fmla="*/ 0 h 53"/>
                  <a:gd name="T38" fmla="*/ 85 w 86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53">
                    <a:moveTo>
                      <a:pt x="85" y="6"/>
                    </a:moveTo>
                    <a:lnTo>
                      <a:pt x="85" y="13"/>
                    </a:lnTo>
                    <a:lnTo>
                      <a:pt x="78" y="24"/>
                    </a:lnTo>
                    <a:lnTo>
                      <a:pt x="66" y="33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3" y="49"/>
                    </a:lnTo>
                    <a:lnTo>
                      <a:pt x="18" y="52"/>
                    </a:lnTo>
                    <a:lnTo>
                      <a:pt x="6" y="51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6" y="27"/>
                    </a:lnTo>
                    <a:lnTo>
                      <a:pt x="18" y="18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51" y="1"/>
                    </a:lnTo>
                    <a:lnTo>
                      <a:pt x="67" y="0"/>
                    </a:lnTo>
                    <a:lnTo>
                      <a:pt x="79" y="0"/>
                    </a:lnTo>
                    <a:lnTo>
                      <a:pt x="85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4" name="Freeform 58"/>
              <p:cNvSpPr>
                <a:spLocks/>
              </p:cNvSpPr>
              <p:nvPr/>
            </p:nvSpPr>
            <p:spPr bwMode="auto">
              <a:xfrm>
                <a:off x="576" y="996"/>
                <a:ext cx="104" cy="44"/>
              </a:xfrm>
              <a:custGeom>
                <a:avLst/>
                <a:gdLst>
                  <a:gd name="T0" fmla="*/ 92 w 93"/>
                  <a:gd name="T1" fmla="*/ 10 h 44"/>
                  <a:gd name="T2" fmla="*/ 90 w 93"/>
                  <a:gd name="T3" fmla="*/ 19 h 44"/>
                  <a:gd name="T4" fmla="*/ 81 w 93"/>
                  <a:gd name="T5" fmla="*/ 27 h 44"/>
                  <a:gd name="T6" fmla="*/ 68 w 93"/>
                  <a:gd name="T7" fmla="*/ 34 h 44"/>
                  <a:gd name="T8" fmla="*/ 50 w 93"/>
                  <a:gd name="T9" fmla="*/ 40 h 44"/>
                  <a:gd name="T10" fmla="*/ 50 w 93"/>
                  <a:gd name="T11" fmla="*/ 40 h 44"/>
                  <a:gd name="T12" fmla="*/ 32 w 93"/>
                  <a:gd name="T13" fmla="*/ 43 h 44"/>
                  <a:gd name="T14" fmla="*/ 17 w 93"/>
                  <a:gd name="T15" fmla="*/ 42 h 44"/>
                  <a:gd name="T16" fmla="*/ 5 w 93"/>
                  <a:gd name="T17" fmla="*/ 39 h 44"/>
                  <a:gd name="T18" fmla="*/ 0 w 93"/>
                  <a:gd name="T19" fmla="*/ 33 h 44"/>
                  <a:gd name="T20" fmla="*/ 0 w 93"/>
                  <a:gd name="T21" fmla="*/ 33 h 44"/>
                  <a:gd name="T22" fmla="*/ 2 w 93"/>
                  <a:gd name="T23" fmla="*/ 24 h 44"/>
                  <a:gd name="T24" fmla="*/ 11 w 93"/>
                  <a:gd name="T25" fmla="*/ 16 h 44"/>
                  <a:gd name="T26" fmla="*/ 24 w 93"/>
                  <a:gd name="T27" fmla="*/ 9 h 44"/>
                  <a:gd name="T28" fmla="*/ 42 w 93"/>
                  <a:gd name="T29" fmla="*/ 3 h 44"/>
                  <a:gd name="T30" fmla="*/ 42 w 93"/>
                  <a:gd name="T31" fmla="*/ 3 h 44"/>
                  <a:gd name="T32" fmla="*/ 60 w 93"/>
                  <a:gd name="T33" fmla="*/ 0 h 44"/>
                  <a:gd name="T34" fmla="*/ 75 w 93"/>
                  <a:gd name="T35" fmla="*/ 1 h 44"/>
                  <a:gd name="T36" fmla="*/ 87 w 93"/>
                  <a:gd name="T37" fmla="*/ 4 h 44"/>
                  <a:gd name="T38" fmla="*/ 92 w 93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4">
                    <a:moveTo>
                      <a:pt x="92" y="10"/>
                    </a:moveTo>
                    <a:lnTo>
                      <a:pt x="90" y="19"/>
                    </a:lnTo>
                    <a:lnTo>
                      <a:pt x="81" y="27"/>
                    </a:lnTo>
                    <a:lnTo>
                      <a:pt x="68" y="34"/>
                    </a:lnTo>
                    <a:lnTo>
                      <a:pt x="50" y="40"/>
                    </a:lnTo>
                    <a:lnTo>
                      <a:pt x="50" y="40"/>
                    </a:lnTo>
                    <a:lnTo>
                      <a:pt x="32" y="43"/>
                    </a:lnTo>
                    <a:lnTo>
                      <a:pt x="17" y="42"/>
                    </a:lnTo>
                    <a:lnTo>
                      <a:pt x="5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" y="24"/>
                    </a:lnTo>
                    <a:lnTo>
                      <a:pt x="11" y="16"/>
                    </a:lnTo>
                    <a:lnTo>
                      <a:pt x="24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5" y="1"/>
                    </a:lnTo>
                    <a:lnTo>
                      <a:pt x="87" y="4"/>
                    </a:lnTo>
                    <a:lnTo>
                      <a:pt x="92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5" name="Freeform 59"/>
              <p:cNvSpPr>
                <a:spLocks/>
              </p:cNvSpPr>
              <p:nvPr/>
            </p:nvSpPr>
            <p:spPr bwMode="auto">
              <a:xfrm>
                <a:off x="463" y="996"/>
                <a:ext cx="106" cy="44"/>
              </a:xfrm>
              <a:custGeom>
                <a:avLst/>
                <a:gdLst>
                  <a:gd name="T0" fmla="*/ 93 w 94"/>
                  <a:gd name="T1" fmla="*/ 10 h 44"/>
                  <a:gd name="T2" fmla="*/ 90 w 94"/>
                  <a:gd name="T3" fmla="*/ 19 h 44"/>
                  <a:gd name="T4" fmla="*/ 82 w 94"/>
                  <a:gd name="T5" fmla="*/ 27 h 44"/>
                  <a:gd name="T6" fmla="*/ 69 w 94"/>
                  <a:gd name="T7" fmla="*/ 34 h 44"/>
                  <a:gd name="T8" fmla="*/ 51 w 94"/>
                  <a:gd name="T9" fmla="*/ 40 h 44"/>
                  <a:gd name="T10" fmla="*/ 51 w 94"/>
                  <a:gd name="T11" fmla="*/ 40 h 44"/>
                  <a:gd name="T12" fmla="*/ 33 w 94"/>
                  <a:gd name="T13" fmla="*/ 43 h 44"/>
                  <a:gd name="T14" fmla="*/ 16 w 94"/>
                  <a:gd name="T15" fmla="*/ 42 h 44"/>
                  <a:gd name="T16" fmla="*/ 6 w 94"/>
                  <a:gd name="T17" fmla="*/ 39 h 44"/>
                  <a:gd name="T18" fmla="*/ 0 w 94"/>
                  <a:gd name="T19" fmla="*/ 33 h 44"/>
                  <a:gd name="T20" fmla="*/ 0 w 94"/>
                  <a:gd name="T21" fmla="*/ 33 h 44"/>
                  <a:gd name="T22" fmla="*/ 1 w 94"/>
                  <a:gd name="T23" fmla="*/ 24 h 44"/>
                  <a:gd name="T24" fmla="*/ 10 w 94"/>
                  <a:gd name="T25" fmla="*/ 16 h 44"/>
                  <a:gd name="T26" fmla="*/ 24 w 94"/>
                  <a:gd name="T27" fmla="*/ 9 h 44"/>
                  <a:gd name="T28" fmla="*/ 42 w 94"/>
                  <a:gd name="T29" fmla="*/ 3 h 44"/>
                  <a:gd name="T30" fmla="*/ 42 w 94"/>
                  <a:gd name="T31" fmla="*/ 3 h 44"/>
                  <a:gd name="T32" fmla="*/ 60 w 94"/>
                  <a:gd name="T33" fmla="*/ 0 h 44"/>
                  <a:gd name="T34" fmla="*/ 76 w 94"/>
                  <a:gd name="T35" fmla="*/ 1 h 44"/>
                  <a:gd name="T36" fmla="*/ 87 w 94"/>
                  <a:gd name="T37" fmla="*/ 4 h 44"/>
                  <a:gd name="T38" fmla="*/ 93 w 94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4">
                    <a:moveTo>
                      <a:pt x="93" y="10"/>
                    </a:moveTo>
                    <a:lnTo>
                      <a:pt x="90" y="19"/>
                    </a:lnTo>
                    <a:lnTo>
                      <a:pt x="82" y="27"/>
                    </a:lnTo>
                    <a:lnTo>
                      <a:pt x="69" y="34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33" y="43"/>
                    </a:lnTo>
                    <a:lnTo>
                      <a:pt x="16" y="42"/>
                    </a:lnTo>
                    <a:lnTo>
                      <a:pt x="6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4"/>
                    </a:lnTo>
                    <a:lnTo>
                      <a:pt x="10" y="16"/>
                    </a:lnTo>
                    <a:lnTo>
                      <a:pt x="24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6" y="1"/>
                    </a:lnTo>
                    <a:lnTo>
                      <a:pt x="87" y="4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6" name="Freeform 60"/>
              <p:cNvSpPr>
                <a:spLocks/>
              </p:cNvSpPr>
              <p:nvPr/>
            </p:nvSpPr>
            <p:spPr bwMode="auto">
              <a:xfrm>
                <a:off x="598" y="1044"/>
                <a:ext cx="106" cy="44"/>
              </a:xfrm>
              <a:custGeom>
                <a:avLst/>
                <a:gdLst>
                  <a:gd name="T0" fmla="*/ 93 w 94"/>
                  <a:gd name="T1" fmla="*/ 10 h 44"/>
                  <a:gd name="T2" fmla="*/ 90 w 94"/>
                  <a:gd name="T3" fmla="*/ 19 h 44"/>
                  <a:gd name="T4" fmla="*/ 82 w 94"/>
                  <a:gd name="T5" fmla="*/ 27 h 44"/>
                  <a:gd name="T6" fmla="*/ 69 w 94"/>
                  <a:gd name="T7" fmla="*/ 34 h 44"/>
                  <a:gd name="T8" fmla="*/ 51 w 94"/>
                  <a:gd name="T9" fmla="*/ 40 h 44"/>
                  <a:gd name="T10" fmla="*/ 51 w 94"/>
                  <a:gd name="T11" fmla="*/ 40 h 44"/>
                  <a:gd name="T12" fmla="*/ 33 w 94"/>
                  <a:gd name="T13" fmla="*/ 43 h 44"/>
                  <a:gd name="T14" fmla="*/ 16 w 94"/>
                  <a:gd name="T15" fmla="*/ 42 h 44"/>
                  <a:gd name="T16" fmla="*/ 6 w 94"/>
                  <a:gd name="T17" fmla="*/ 39 h 44"/>
                  <a:gd name="T18" fmla="*/ 0 w 94"/>
                  <a:gd name="T19" fmla="*/ 33 h 44"/>
                  <a:gd name="T20" fmla="*/ 0 w 94"/>
                  <a:gd name="T21" fmla="*/ 33 h 44"/>
                  <a:gd name="T22" fmla="*/ 1 w 94"/>
                  <a:gd name="T23" fmla="*/ 24 h 44"/>
                  <a:gd name="T24" fmla="*/ 10 w 94"/>
                  <a:gd name="T25" fmla="*/ 16 h 44"/>
                  <a:gd name="T26" fmla="*/ 24 w 94"/>
                  <a:gd name="T27" fmla="*/ 9 h 44"/>
                  <a:gd name="T28" fmla="*/ 42 w 94"/>
                  <a:gd name="T29" fmla="*/ 3 h 44"/>
                  <a:gd name="T30" fmla="*/ 42 w 94"/>
                  <a:gd name="T31" fmla="*/ 3 h 44"/>
                  <a:gd name="T32" fmla="*/ 60 w 94"/>
                  <a:gd name="T33" fmla="*/ 0 h 44"/>
                  <a:gd name="T34" fmla="*/ 76 w 94"/>
                  <a:gd name="T35" fmla="*/ 1 h 44"/>
                  <a:gd name="T36" fmla="*/ 87 w 94"/>
                  <a:gd name="T37" fmla="*/ 4 h 44"/>
                  <a:gd name="T38" fmla="*/ 93 w 94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4">
                    <a:moveTo>
                      <a:pt x="93" y="10"/>
                    </a:moveTo>
                    <a:lnTo>
                      <a:pt x="90" y="19"/>
                    </a:lnTo>
                    <a:lnTo>
                      <a:pt x="82" y="27"/>
                    </a:lnTo>
                    <a:lnTo>
                      <a:pt x="69" y="34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33" y="43"/>
                    </a:lnTo>
                    <a:lnTo>
                      <a:pt x="16" y="42"/>
                    </a:lnTo>
                    <a:lnTo>
                      <a:pt x="6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4"/>
                    </a:lnTo>
                    <a:lnTo>
                      <a:pt x="10" y="16"/>
                    </a:lnTo>
                    <a:lnTo>
                      <a:pt x="24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6" y="1"/>
                    </a:lnTo>
                    <a:lnTo>
                      <a:pt x="87" y="4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7" name="Freeform 61"/>
              <p:cNvSpPr>
                <a:spLocks/>
              </p:cNvSpPr>
              <p:nvPr/>
            </p:nvSpPr>
            <p:spPr bwMode="auto">
              <a:xfrm>
                <a:off x="684" y="945"/>
                <a:ext cx="105" cy="43"/>
              </a:xfrm>
              <a:custGeom>
                <a:avLst/>
                <a:gdLst>
                  <a:gd name="T0" fmla="*/ 93 w 94"/>
                  <a:gd name="T1" fmla="*/ 30 h 43"/>
                  <a:gd name="T2" fmla="*/ 87 w 94"/>
                  <a:gd name="T3" fmla="*/ 37 h 43"/>
                  <a:gd name="T4" fmla="*/ 77 w 94"/>
                  <a:gd name="T5" fmla="*/ 40 h 43"/>
                  <a:gd name="T6" fmla="*/ 60 w 94"/>
                  <a:gd name="T7" fmla="*/ 42 h 43"/>
                  <a:gd name="T8" fmla="*/ 42 w 94"/>
                  <a:gd name="T9" fmla="*/ 39 h 43"/>
                  <a:gd name="T10" fmla="*/ 42 w 94"/>
                  <a:gd name="T11" fmla="*/ 39 h 43"/>
                  <a:gd name="T12" fmla="*/ 24 w 94"/>
                  <a:gd name="T13" fmla="*/ 34 h 43"/>
                  <a:gd name="T14" fmla="*/ 11 w 94"/>
                  <a:gd name="T15" fmla="*/ 27 h 43"/>
                  <a:gd name="T16" fmla="*/ 2 w 94"/>
                  <a:gd name="T17" fmla="*/ 18 h 43"/>
                  <a:gd name="T18" fmla="*/ 0 w 94"/>
                  <a:gd name="T19" fmla="*/ 10 h 43"/>
                  <a:gd name="T20" fmla="*/ 0 w 94"/>
                  <a:gd name="T21" fmla="*/ 10 h 43"/>
                  <a:gd name="T22" fmla="*/ 5 w 94"/>
                  <a:gd name="T23" fmla="*/ 4 h 43"/>
                  <a:gd name="T24" fmla="*/ 17 w 94"/>
                  <a:gd name="T25" fmla="*/ 0 h 43"/>
                  <a:gd name="T26" fmla="*/ 32 w 94"/>
                  <a:gd name="T27" fmla="*/ 0 h 43"/>
                  <a:gd name="T28" fmla="*/ 50 w 94"/>
                  <a:gd name="T29" fmla="*/ 1 h 43"/>
                  <a:gd name="T30" fmla="*/ 50 w 94"/>
                  <a:gd name="T31" fmla="*/ 1 h 43"/>
                  <a:gd name="T32" fmla="*/ 68 w 94"/>
                  <a:gd name="T33" fmla="*/ 7 h 43"/>
                  <a:gd name="T34" fmla="*/ 81 w 94"/>
                  <a:gd name="T35" fmla="*/ 15 h 43"/>
                  <a:gd name="T36" fmla="*/ 90 w 94"/>
                  <a:gd name="T37" fmla="*/ 22 h 43"/>
                  <a:gd name="T38" fmla="*/ 93 w 94"/>
                  <a:gd name="T3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0"/>
                    </a:moveTo>
                    <a:lnTo>
                      <a:pt x="87" y="37"/>
                    </a:lnTo>
                    <a:lnTo>
                      <a:pt x="77" y="40"/>
                    </a:lnTo>
                    <a:lnTo>
                      <a:pt x="60" y="42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24" y="34"/>
                    </a:lnTo>
                    <a:lnTo>
                      <a:pt x="11" y="27"/>
                    </a:lnTo>
                    <a:lnTo>
                      <a:pt x="2" y="1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5" y="4"/>
                    </a:lnTo>
                    <a:lnTo>
                      <a:pt x="17" y="0"/>
                    </a:lnTo>
                    <a:lnTo>
                      <a:pt x="32" y="0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68" y="7"/>
                    </a:lnTo>
                    <a:lnTo>
                      <a:pt x="81" y="15"/>
                    </a:lnTo>
                    <a:lnTo>
                      <a:pt x="90" y="22"/>
                    </a:lnTo>
                    <a:lnTo>
                      <a:pt x="93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8" name="Freeform 62"/>
              <p:cNvSpPr>
                <a:spLocks/>
              </p:cNvSpPr>
              <p:nvPr/>
            </p:nvSpPr>
            <p:spPr bwMode="auto">
              <a:xfrm>
                <a:off x="768" y="1051"/>
                <a:ext cx="98" cy="54"/>
              </a:xfrm>
              <a:custGeom>
                <a:avLst/>
                <a:gdLst>
                  <a:gd name="T0" fmla="*/ 86 w 87"/>
                  <a:gd name="T1" fmla="*/ 6 h 54"/>
                  <a:gd name="T2" fmla="*/ 86 w 87"/>
                  <a:gd name="T3" fmla="*/ 15 h 54"/>
                  <a:gd name="T4" fmla="*/ 80 w 87"/>
                  <a:gd name="T5" fmla="*/ 24 h 54"/>
                  <a:gd name="T6" fmla="*/ 68 w 87"/>
                  <a:gd name="T7" fmla="*/ 35 h 54"/>
                  <a:gd name="T8" fmla="*/ 51 w 87"/>
                  <a:gd name="T9" fmla="*/ 44 h 54"/>
                  <a:gd name="T10" fmla="*/ 51 w 87"/>
                  <a:gd name="T11" fmla="*/ 44 h 54"/>
                  <a:gd name="T12" fmla="*/ 33 w 87"/>
                  <a:gd name="T13" fmla="*/ 50 h 54"/>
                  <a:gd name="T14" fmla="*/ 18 w 87"/>
                  <a:gd name="T15" fmla="*/ 53 h 54"/>
                  <a:gd name="T16" fmla="*/ 6 w 87"/>
                  <a:gd name="T17" fmla="*/ 51 h 54"/>
                  <a:gd name="T18" fmla="*/ 0 w 87"/>
                  <a:gd name="T19" fmla="*/ 47 h 54"/>
                  <a:gd name="T20" fmla="*/ 0 w 87"/>
                  <a:gd name="T21" fmla="*/ 47 h 54"/>
                  <a:gd name="T22" fmla="*/ 0 w 87"/>
                  <a:gd name="T23" fmla="*/ 38 h 54"/>
                  <a:gd name="T24" fmla="*/ 8 w 87"/>
                  <a:gd name="T25" fmla="*/ 29 h 54"/>
                  <a:gd name="T26" fmla="*/ 20 w 87"/>
                  <a:gd name="T27" fmla="*/ 18 h 54"/>
                  <a:gd name="T28" fmla="*/ 35 w 87"/>
                  <a:gd name="T29" fmla="*/ 9 h 54"/>
                  <a:gd name="T30" fmla="*/ 35 w 87"/>
                  <a:gd name="T31" fmla="*/ 9 h 54"/>
                  <a:gd name="T32" fmla="*/ 53 w 87"/>
                  <a:gd name="T33" fmla="*/ 3 h 54"/>
                  <a:gd name="T34" fmla="*/ 68 w 87"/>
                  <a:gd name="T35" fmla="*/ 0 h 54"/>
                  <a:gd name="T36" fmla="*/ 80 w 87"/>
                  <a:gd name="T37" fmla="*/ 2 h 54"/>
                  <a:gd name="T38" fmla="*/ 86 w 87"/>
                  <a:gd name="T3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54">
                    <a:moveTo>
                      <a:pt x="86" y="6"/>
                    </a:moveTo>
                    <a:lnTo>
                      <a:pt x="86" y="15"/>
                    </a:lnTo>
                    <a:lnTo>
                      <a:pt x="80" y="24"/>
                    </a:lnTo>
                    <a:lnTo>
                      <a:pt x="68" y="35"/>
                    </a:lnTo>
                    <a:lnTo>
                      <a:pt x="51" y="44"/>
                    </a:lnTo>
                    <a:lnTo>
                      <a:pt x="51" y="44"/>
                    </a:lnTo>
                    <a:lnTo>
                      <a:pt x="33" y="50"/>
                    </a:lnTo>
                    <a:lnTo>
                      <a:pt x="18" y="53"/>
                    </a:lnTo>
                    <a:lnTo>
                      <a:pt x="6" y="51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8" y="29"/>
                    </a:lnTo>
                    <a:lnTo>
                      <a:pt x="20" y="18"/>
                    </a:lnTo>
                    <a:lnTo>
                      <a:pt x="35" y="9"/>
                    </a:lnTo>
                    <a:lnTo>
                      <a:pt x="35" y="9"/>
                    </a:lnTo>
                    <a:lnTo>
                      <a:pt x="53" y="3"/>
                    </a:lnTo>
                    <a:lnTo>
                      <a:pt x="68" y="0"/>
                    </a:lnTo>
                    <a:lnTo>
                      <a:pt x="80" y="2"/>
                    </a:lnTo>
                    <a:lnTo>
                      <a:pt x="86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79" name="Freeform 63"/>
              <p:cNvSpPr>
                <a:spLocks/>
              </p:cNvSpPr>
              <p:nvPr/>
            </p:nvSpPr>
            <p:spPr bwMode="auto">
              <a:xfrm>
                <a:off x="841" y="993"/>
                <a:ext cx="106" cy="43"/>
              </a:xfrm>
              <a:custGeom>
                <a:avLst/>
                <a:gdLst>
                  <a:gd name="T0" fmla="*/ 93 w 94"/>
                  <a:gd name="T1" fmla="*/ 10 h 43"/>
                  <a:gd name="T2" fmla="*/ 90 w 94"/>
                  <a:gd name="T3" fmla="*/ 18 h 43"/>
                  <a:gd name="T4" fmla="*/ 82 w 94"/>
                  <a:gd name="T5" fmla="*/ 25 h 43"/>
                  <a:gd name="T6" fmla="*/ 69 w 94"/>
                  <a:gd name="T7" fmla="*/ 33 h 43"/>
                  <a:gd name="T8" fmla="*/ 51 w 94"/>
                  <a:gd name="T9" fmla="*/ 39 h 43"/>
                  <a:gd name="T10" fmla="*/ 51 w 94"/>
                  <a:gd name="T11" fmla="*/ 39 h 43"/>
                  <a:gd name="T12" fmla="*/ 33 w 94"/>
                  <a:gd name="T13" fmla="*/ 42 h 43"/>
                  <a:gd name="T14" fmla="*/ 16 w 94"/>
                  <a:gd name="T15" fmla="*/ 42 h 43"/>
                  <a:gd name="T16" fmla="*/ 6 w 94"/>
                  <a:gd name="T17" fmla="*/ 37 h 43"/>
                  <a:gd name="T18" fmla="*/ 0 w 94"/>
                  <a:gd name="T19" fmla="*/ 31 h 43"/>
                  <a:gd name="T20" fmla="*/ 0 w 94"/>
                  <a:gd name="T21" fmla="*/ 31 h 43"/>
                  <a:gd name="T22" fmla="*/ 1 w 94"/>
                  <a:gd name="T23" fmla="*/ 24 h 43"/>
                  <a:gd name="T24" fmla="*/ 10 w 94"/>
                  <a:gd name="T25" fmla="*/ 15 h 43"/>
                  <a:gd name="T26" fmla="*/ 24 w 94"/>
                  <a:gd name="T27" fmla="*/ 7 h 43"/>
                  <a:gd name="T28" fmla="*/ 42 w 94"/>
                  <a:gd name="T29" fmla="*/ 1 h 43"/>
                  <a:gd name="T30" fmla="*/ 42 w 94"/>
                  <a:gd name="T31" fmla="*/ 1 h 43"/>
                  <a:gd name="T32" fmla="*/ 60 w 94"/>
                  <a:gd name="T33" fmla="*/ 0 h 43"/>
                  <a:gd name="T34" fmla="*/ 76 w 94"/>
                  <a:gd name="T35" fmla="*/ 0 h 43"/>
                  <a:gd name="T36" fmla="*/ 87 w 94"/>
                  <a:gd name="T37" fmla="*/ 3 h 43"/>
                  <a:gd name="T38" fmla="*/ 93 w 94"/>
                  <a:gd name="T3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10"/>
                    </a:moveTo>
                    <a:lnTo>
                      <a:pt x="90" y="18"/>
                    </a:lnTo>
                    <a:lnTo>
                      <a:pt x="82" y="25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6" y="42"/>
                    </a:lnTo>
                    <a:lnTo>
                      <a:pt x="6" y="37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10" y="15"/>
                    </a:lnTo>
                    <a:lnTo>
                      <a:pt x="24" y="7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60" y="0"/>
                    </a:lnTo>
                    <a:lnTo>
                      <a:pt x="76" y="0"/>
                    </a:lnTo>
                    <a:lnTo>
                      <a:pt x="87" y="3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0" name="Freeform 64"/>
              <p:cNvSpPr>
                <a:spLocks/>
              </p:cNvSpPr>
              <p:nvPr/>
            </p:nvSpPr>
            <p:spPr bwMode="auto">
              <a:xfrm>
                <a:off x="728" y="993"/>
                <a:ext cx="105" cy="43"/>
              </a:xfrm>
              <a:custGeom>
                <a:avLst/>
                <a:gdLst>
                  <a:gd name="T0" fmla="*/ 93 w 94"/>
                  <a:gd name="T1" fmla="*/ 10 h 43"/>
                  <a:gd name="T2" fmla="*/ 92 w 94"/>
                  <a:gd name="T3" fmla="*/ 18 h 43"/>
                  <a:gd name="T4" fmla="*/ 83 w 94"/>
                  <a:gd name="T5" fmla="*/ 25 h 43"/>
                  <a:gd name="T6" fmla="*/ 69 w 94"/>
                  <a:gd name="T7" fmla="*/ 33 h 43"/>
                  <a:gd name="T8" fmla="*/ 51 w 94"/>
                  <a:gd name="T9" fmla="*/ 39 h 43"/>
                  <a:gd name="T10" fmla="*/ 51 w 94"/>
                  <a:gd name="T11" fmla="*/ 39 h 43"/>
                  <a:gd name="T12" fmla="*/ 33 w 94"/>
                  <a:gd name="T13" fmla="*/ 42 h 43"/>
                  <a:gd name="T14" fmla="*/ 18 w 94"/>
                  <a:gd name="T15" fmla="*/ 42 h 43"/>
                  <a:gd name="T16" fmla="*/ 6 w 94"/>
                  <a:gd name="T17" fmla="*/ 37 h 43"/>
                  <a:gd name="T18" fmla="*/ 0 w 94"/>
                  <a:gd name="T19" fmla="*/ 31 h 43"/>
                  <a:gd name="T20" fmla="*/ 0 w 94"/>
                  <a:gd name="T21" fmla="*/ 31 h 43"/>
                  <a:gd name="T22" fmla="*/ 3 w 94"/>
                  <a:gd name="T23" fmla="*/ 24 h 43"/>
                  <a:gd name="T24" fmla="*/ 11 w 94"/>
                  <a:gd name="T25" fmla="*/ 15 h 43"/>
                  <a:gd name="T26" fmla="*/ 26 w 94"/>
                  <a:gd name="T27" fmla="*/ 7 h 43"/>
                  <a:gd name="T28" fmla="*/ 42 w 94"/>
                  <a:gd name="T29" fmla="*/ 1 h 43"/>
                  <a:gd name="T30" fmla="*/ 42 w 94"/>
                  <a:gd name="T31" fmla="*/ 1 h 43"/>
                  <a:gd name="T32" fmla="*/ 62 w 94"/>
                  <a:gd name="T33" fmla="*/ 0 h 43"/>
                  <a:gd name="T34" fmla="*/ 77 w 94"/>
                  <a:gd name="T35" fmla="*/ 0 h 43"/>
                  <a:gd name="T36" fmla="*/ 89 w 94"/>
                  <a:gd name="T37" fmla="*/ 3 h 43"/>
                  <a:gd name="T38" fmla="*/ 93 w 94"/>
                  <a:gd name="T3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10"/>
                    </a:moveTo>
                    <a:lnTo>
                      <a:pt x="92" y="18"/>
                    </a:lnTo>
                    <a:lnTo>
                      <a:pt x="83" y="25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8" y="42"/>
                    </a:lnTo>
                    <a:lnTo>
                      <a:pt x="6" y="37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11" y="15"/>
                    </a:lnTo>
                    <a:lnTo>
                      <a:pt x="26" y="7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89" y="3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1" name="Freeform 65"/>
              <p:cNvSpPr>
                <a:spLocks/>
              </p:cNvSpPr>
              <p:nvPr/>
            </p:nvSpPr>
            <p:spPr bwMode="auto">
              <a:xfrm>
                <a:off x="865" y="1039"/>
                <a:ext cx="116" cy="54"/>
              </a:xfrm>
              <a:custGeom>
                <a:avLst/>
                <a:gdLst>
                  <a:gd name="T0" fmla="*/ 102 w 103"/>
                  <a:gd name="T1" fmla="*/ 15 h 54"/>
                  <a:gd name="T2" fmla="*/ 100 w 103"/>
                  <a:gd name="T3" fmla="*/ 24 h 54"/>
                  <a:gd name="T4" fmla="*/ 91 w 103"/>
                  <a:gd name="T5" fmla="*/ 35 h 54"/>
                  <a:gd name="T6" fmla="*/ 76 w 103"/>
                  <a:gd name="T7" fmla="*/ 44 h 54"/>
                  <a:gd name="T8" fmla="*/ 57 w 103"/>
                  <a:gd name="T9" fmla="*/ 50 h 54"/>
                  <a:gd name="T10" fmla="*/ 57 w 103"/>
                  <a:gd name="T11" fmla="*/ 50 h 54"/>
                  <a:gd name="T12" fmla="*/ 36 w 103"/>
                  <a:gd name="T13" fmla="*/ 53 h 54"/>
                  <a:gd name="T14" fmla="*/ 19 w 103"/>
                  <a:gd name="T15" fmla="*/ 51 h 54"/>
                  <a:gd name="T16" fmla="*/ 6 w 103"/>
                  <a:gd name="T17" fmla="*/ 47 h 54"/>
                  <a:gd name="T18" fmla="*/ 0 w 103"/>
                  <a:gd name="T19" fmla="*/ 38 h 54"/>
                  <a:gd name="T20" fmla="*/ 0 w 103"/>
                  <a:gd name="T21" fmla="*/ 38 h 54"/>
                  <a:gd name="T22" fmla="*/ 1 w 103"/>
                  <a:gd name="T23" fmla="*/ 29 h 54"/>
                  <a:gd name="T24" fmla="*/ 12 w 103"/>
                  <a:gd name="T25" fmla="*/ 18 h 54"/>
                  <a:gd name="T26" fmla="*/ 27 w 103"/>
                  <a:gd name="T27" fmla="*/ 9 h 54"/>
                  <a:gd name="T28" fmla="*/ 46 w 103"/>
                  <a:gd name="T29" fmla="*/ 3 h 54"/>
                  <a:gd name="T30" fmla="*/ 46 w 103"/>
                  <a:gd name="T31" fmla="*/ 3 h 54"/>
                  <a:gd name="T32" fmla="*/ 66 w 103"/>
                  <a:gd name="T33" fmla="*/ 0 h 54"/>
                  <a:gd name="T34" fmla="*/ 84 w 103"/>
                  <a:gd name="T35" fmla="*/ 2 h 54"/>
                  <a:gd name="T36" fmla="*/ 96 w 103"/>
                  <a:gd name="T37" fmla="*/ 6 h 54"/>
                  <a:gd name="T38" fmla="*/ 102 w 103"/>
                  <a:gd name="T39" fmla="*/ 1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54">
                    <a:moveTo>
                      <a:pt x="102" y="15"/>
                    </a:moveTo>
                    <a:lnTo>
                      <a:pt x="100" y="24"/>
                    </a:lnTo>
                    <a:lnTo>
                      <a:pt x="91" y="35"/>
                    </a:lnTo>
                    <a:lnTo>
                      <a:pt x="76" y="44"/>
                    </a:lnTo>
                    <a:lnTo>
                      <a:pt x="57" y="50"/>
                    </a:lnTo>
                    <a:lnTo>
                      <a:pt x="57" y="50"/>
                    </a:lnTo>
                    <a:lnTo>
                      <a:pt x="36" y="53"/>
                    </a:lnTo>
                    <a:lnTo>
                      <a:pt x="19" y="51"/>
                    </a:lnTo>
                    <a:lnTo>
                      <a:pt x="6" y="47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29"/>
                    </a:lnTo>
                    <a:lnTo>
                      <a:pt x="12" y="18"/>
                    </a:lnTo>
                    <a:lnTo>
                      <a:pt x="27" y="9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66" y="0"/>
                    </a:lnTo>
                    <a:lnTo>
                      <a:pt x="84" y="2"/>
                    </a:lnTo>
                    <a:lnTo>
                      <a:pt x="96" y="6"/>
                    </a:lnTo>
                    <a:lnTo>
                      <a:pt x="102" y="1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2" name="Freeform 66"/>
              <p:cNvSpPr>
                <a:spLocks/>
              </p:cNvSpPr>
              <p:nvPr/>
            </p:nvSpPr>
            <p:spPr bwMode="auto">
              <a:xfrm>
                <a:off x="812" y="663"/>
                <a:ext cx="109" cy="40"/>
              </a:xfrm>
              <a:custGeom>
                <a:avLst/>
                <a:gdLst>
                  <a:gd name="T0" fmla="*/ 96 w 97"/>
                  <a:gd name="T1" fmla="*/ 24 h 40"/>
                  <a:gd name="T2" fmla="*/ 92 w 97"/>
                  <a:gd name="T3" fmla="*/ 30 h 40"/>
                  <a:gd name="T4" fmla="*/ 80 w 97"/>
                  <a:gd name="T5" fmla="*/ 36 h 40"/>
                  <a:gd name="T6" fmla="*/ 65 w 97"/>
                  <a:gd name="T7" fmla="*/ 39 h 40"/>
                  <a:gd name="T8" fmla="*/ 47 w 97"/>
                  <a:gd name="T9" fmla="*/ 39 h 40"/>
                  <a:gd name="T10" fmla="*/ 47 w 97"/>
                  <a:gd name="T11" fmla="*/ 39 h 40"/>
                  <a:gd name="T12" fmla="*/ 29 w 97"/>
                  <a:gd name="T13" fmla="*/ 36 h 40"/>
                  <a:gd name="T14" fmla="*/ 14 w 97"/>
                  <a:gd name="T15" fmla="*/ 30 h 40"/>
                  <a:gd name="T16" fmla="*/ 5 w 97"/>
                  <a:gd name="T17" fmla="*/ 22 h 40"/>
                  <a:gd name="T18" fmla="*/ 0 w 97"/>
                  <a:gd name="T19" fmla="*/ 15 h 40"/>
                  <a:gd name="T20" fmla="*/ 0 w 97"/>
                  <a:gd name="T21" fmla="*/ 15 h 40"/>
                  <a:gd name="T22" fmla="*/ 5 w 97"/>
                  <a:gd name="T23" fmla="*/ 9 h 40"/>
                  <a:gd name="T24" fmla="*/ 17 w 97"/>
                  <a:gd name="T25" fmla="*/ 3 h 40"/>
                  <a:gd name="T26" fmla="*/ 32 w 97"/>
                  <a:gd name="T27" fmla="*/ 0 h 40"/>
                  <a:gd name="T28" fmla="*/ 50 w 97"/>
                  <a:gd name="T29" fmla="*/ 0 h 40"/>
                  <a:gd name="T30" fmla="*/ 50 w 97"/>
                  <a:gd name="T31" fmla="*/ 0 h 40"/>
                  <a:gd name="T32" fmla="*/ 68 w 97"/>
                  <a:gd name="T33" fmla="*/ 3 h 40"/>
                  <a:gd name="T34" fmla="*/ 83 w 97"/>
                  <a:gd name="T35" fmla="*/ 9 h 40"/>
                  <a:gd name="T36" fmla="*/ 92 w 97"/>
                  <a:gd name="T37" fmla="*/ 16 h 40"/>
                  <a:gd name="T38" fmla="*/ 96 w 97"/>
                  <a:gd name="T39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7" h="40">
                    <a:moveTo>
                      <a:pt x="96" y="24"/>
                    </a:moveTo>
                    <a:lnTo>
                      <a:pt x="92" y="30"/>
                    </a:lnTo>
                    <a:lnTo>
                      <a:pt x="80" y="36"/>
                    </a:lnTo>
                    <a:lnTo>
                      <a:pt x="65" y="39"/>
                    </a:lnTo>
                    <a:lnTo>
                      <a:pt x="47" y="39"/>
                    </a:lnTo>
                    <a:lnTo>
                      <a:pt x="47" y="39"/>
                    </a:lnTo>
                    <a:lnTo>
                      <a:pt x="29" y="36"/>
                    </a:lnTo>
                    <a:lnTo>
                      <a:pt x="14" y="30"/>
                    </a:lnTo>
                    <a:lnTo>
                      <a:pt x="5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5" y="9"/>
                    </a:lnTo>
                    <a:lnTo>
                      <a:pt x="17" y="3"/>
                    </a:lnTo>
                    <a:lnTo>
                      <a:pt x="32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68" y="3"/>
                    </a:lnTo>
                    <a:lnTo>
                      <a:pt x="83" y="9"/>
                    </a:lnTo>
                    <a:lnTo>
                      <a:pt x="92" y="16"/>
                    </a:lnTo>
                    <a:lnTo>
                      <a:pt x="96" y="2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3" name="Freeform 67"/>
              <p:cNvSpPr>
                <a:spLocks/>
              </p:cNvSpPr>
              <p:nvPr/>
            </p:nvSpPr>
            <p:spPr bwMode="auto">
              <a:xfrm>
                <a:off x="940" y="421"/>
                <a:ext cx="106" cy="43"/>
              </a:xfrm>
              <a:custGeom>
                <a:avLst/>
                <a:gdLst>
                  <a:gd name="T0" fmla="*/ 93 w 94"/>
                  <a:gd name="T1" fmla="*/ 31 h 43"/>
                  <a:gd name="T2" fmla="*/ 87 w 94"/>
                  <a:gd name="T3" fmla="*/ 37 h 43"/>
                  <a:gd name="T4" fmla="*/ 77 w 94"/>
                  <a:gd name="T5" fmla="*/ 40 h 43"/>
                  <a:gd name="T6" fmla="*/ 60 w 94"/>
                  <a:gd name="T7" fmla="*/ 42 h 43"/>
                  <a:gd name="T8" fmla="*/ 42 w 94"/>
                  <a:gd name="T9" fmla="*/ 39 h 43"/>
                  <a:gd name="T10" fmla="*/ 42 w 94"/>
                  <a:gd name="T11" fmla="*/ 39 h 43"/>
                  <a:gd name="T12" fmla="*/ 24 w 94"/>
                  <a:gd name="T13" fmla="*/ 34 h 43"/>
                  <a:gd name="T14" fmla="*/ 11 w 94"/>
                  <a:gd name="T15" fmla="*/ 27 h 43"/>
                  <a:gd name="T16" fmla="*/ 2 w 94"/>
                  <a:gd name="T17" fmla="*/ 19 h 43"/>
                  <a:gd name="T18" fmla="*/ 0 w 94"/>
                  <a:gd name="T19" fmla="*/ 10 h 43"/>
                  <a:gd name="T20" fmla="*/ 0 w 94"/>
                  <a:gd name="T21" fmla="*/ 10 h 43"/>
                  <a:gd name="T22" fmla="*/ 5 w 94"/>
                  <a:gd name="T23" fmla="*/ 4 h 43"/>
                  <a:gd name="T24" fmla="*/ 17 w 94"/>
                  <a:gd name="T25" fmla="*/ 1 h 43"/>
                  <a:gd name="T26" fmla="*/ 32 w 94"/>
                  <a:gd name="T27" fmla="*/ 0 h 43"/>
                  <a:gd name="T28" fmla="*/ 50 w 94"/>
                  <a:gd name="T29" fmla="*/ 3 h 43"/>
                  <a:gd name="T30" fmla="*/ 50 w 94"/>
                  <a:gd name="T31" fmla="*/ 3 h 43"/>
                  <a:gd name="T32" fmla="*/ 68 w 94"/>
                  <a:gd name="T33" fmla="*/ 7 h 43"/>
                  <a:gd name="T34" fmla="*/ 81 w 94"/>
                  <a:gd name="T35" fmla="*/ 15 h 43"/>
                  <a:gd name="T36" fmla="*/ 90 w 94"/>
                  <a:gd name="T37" fmla="*/ 22 h 43"/>
                  <a:gd name="T38" fmla="*/ 93 w 94"/>
                  <a:gd name="T3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1"/>
                    </a:moveTo>
                    <a:lnTo>
                      <a:pt x="87" y="37"/>
                    </a:lnTo>
                    <a:lnTo>
                      <a:pt x="77" y="40"/>
                    </a:lnTo>
                    <a:lnTo>
                      <a:pt x="60" y="42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24" y="34"/>
                    </a:lnTo>
                    <a:lnTo>
                      <a:pt x="11" y="27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5" y="4"/>
                    </a:lnTo>
                    <a:lnTo>
                      <a:pt x="17" y="1"/>
                    </a:lnTo>
                    <a:lnTo>
                      <a:pt x="32" y="0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68" y="7"/>
                    </a:lnTo>
                    <a:lnTo>
                      <a:pt x="81" y="15"/>
                    </a:lnTo>
                    <a:lnTo>
                      <a:pt x="90" y="22"/>
                    </a:lnTo>
                    <a:lnTo>
                      <a:pt x="93" y="3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4" name="Freeform 68"/>
              <p:cNvSpPr>
                <a:spLocks/>
              </p:cNvSpPr>
              <p:nvPr/>
            </p:nvSpPr>
            <p:spPr bwMode="auto">
              <a:xfrm>
                <a:off x="912" y="627"/>
                <a:ext cx="107" cy="40"/>
              </a:xfrm>
              <a:custGeom>
                <a:avLst/>
                <a:gdLst>
                  <a:gd name="T0" fmla="*/ 94 w 95"/>
                  <a:gd name="T1" fmla="*/ 24 h 40"/>
                  <a:gd name="T2" fmla="*/ 90 w 95"/>
                  <a:gd name="T3" fmla="*/ 30 h 40"/>
                  <a:gd name="T4" fmla="*/ 79 w 95"/>
                  <a:gd name="T5" fmla="*/ 36 h 40"/>
                  <a:gd name="T6" fmla="*/ 64 w 95"/>
                  <a:gd name="T7" fmla="*/ 39 h 40"/>
                  <a:gd name="T8" fmla="*/ 46 w 95"/>
                  <a:gd name="T9" fmla="*/ 39 h 40"/>
                  <a:gd name="T10" fmla="*/ 46 w 95"/>
                  <a:gd name="T11" fmla="*/ 39 h 40"/>
                  <a:gd name="T12" fmla="*/ 27 w 95"/>
                  <a:gd name="T13" fmla="*/ 36 h 40"/>
                  <a:gd name="T14" fmla="*/ 13 w 95"/>
                  <a:gd name="T15" fmla="*/ 30 h 40"/>
                  <a:gd name="T16" fmla="*/ 3 w 95"/>
                  <a:gd name="T17" fmla="*/ 22 h 40"/>
                  <a:gd name="T18" fmla="*/ 0 w 95"/>
                  <a:gd name="T19" fmla="*/ 15 h 40"/>
                  <a:gd name="T20" fmla="*/ 0 w 95"/>
                  <a:gd name="T21" fmla="*/ 15 h 40"/>
                  <a:gd name="T22" fmla="*/ 4 w 95"/>
                  <a:gd name="T23" fmla="*/ 9 h 40"/>
                  <a:gd name="T24" fmla="*/ 15 w 95"/>
                  <a:gd name="T25" fmla="*/ 3 h 40"/>
                  <a:gd name="T26" fmla="*/ 30 w 95"/>
                  <a:gd name="T27" fmla="*/ 0 h 40"/>
                  <a:gd name="T28" fmla="*/ 49 w 95"/>
                  <a:gd name="T29" fmla="*/ 0 h 40"/>
                  <a:gd name="T30" fmla="*/ 49 w 95"/>
                  <a:gd name="T31" fmla="*/ 0 h 40"/>
                  <a:gd name="T32" fmla="*/ 67 w 95"/>
                  <a:gd name="T33" fmla="*/ 3 h 40"/>
                  <a:gd name="T34" fmla="*/ 82 w 95"/>
                  <a:gd name="T35" fmla="*/ 9 h 40"/>
                  <a:gd name="T36" fmla="*/ 91 w 95"/>
                  <a:gd name="T37" fmla="*/ 16 h 40"/>
                  <a:gd name="T38" fmla="*/ 94 w 95"/>
                  <a:gd name="T39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5" h="40">
                    <a:moveTo>
                      <a:pt x="94" y="24"/>
                    </a:moveTo>
                    <a:lnTo>
                      <a:pt x="90" y="30"/>
                    </a:lnTo>
                    <a:lnTo>
                      <a:pt x="79" y="36"/>
                    </a:lnTo>
                    <a:lnTo>
                      <a:pt x="64" y="39"/>
                    </a:lnTo>
                    <a:lnTo>
                      <a:pt x="46" y="39"/>
                    </a:lnTo>
                    <a:lnTo>
                      <a:pt x="46" y="39"/>
                    </a:lnTo>
                    <a:lnTo>
                      <a:pt x="27" y="36"/>
                    </a:lnTo>
                    <a:lnTo>
                      <a:pt x="13" y="30"/>
                    </a:lnTo>
                    <a:lnTo>
                      <a:pt x="3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" y="9"/>
                    </a:lnTo>
                    <a:lnTo>
                      <a:pt x="15" y="3"/>
                    </a:lnTo>
                    <a:lnTo>
                      <a:pt x="30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67" y="3"/>
                    </a:lnTo>
                    <a:lnTo>
                      <a:pt x="82" y="9"/>
                    </a:lnTo>
                    <a:lnTo>
                      <a:pt x="91" y="16"/>
                    </a:lnTo>
                    <a:lnTo>
                      <a:pt x="94" y="2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5" name="Freeform 69"/>
              <p:cNvSpPr>
                <a:spLocks/>
              </p:cNvSpPr>
              <p:nvPr/>
            </p:nvSpPr>
            <p:spPr bwMode="auto">
              <a:xfrm>
                <a:off x="957" y="1149"/>
                <a:ext cx="113" cy="57"/>
              </a:xfrm>
              <a:custGeom>
                <a:avLst/>
                <a:gdLst>
                  <a:gd name="T0" fmla="*/ 99 w 100"/>
                  <a:gd name="T1" fmla="*/ 43 h 57"/>
                  <a:gd name="T2" fmla="*/ 93 w 100"/>
                  <a:gd name="T3" fmla="*/ 51 h 57"/>
                  <a:gd name="T4" fmla="*/ 80 w 100"/>
                  <a:gd name="T5" fmla="*/ 56 h 57"/>
                  <a:gd name="T6" fmla="*/ 63 w 100"/>
                  <a:gd name="T7" fmla="*/ 56 h 57"/>
                  <a:gd name="T8" fmla="*/ 44 w 100"/>
                  <a:gd name="T9" fmla="*/ 51 h 57"/>
                  <a:gd name="T10" fmla="*/ 44 w 100"/>
                  <a:gd name="T11" fmla="*/ 51 h 57"/>
                  <a:gd name="T12" fmla="*/ 24 w 100"/>
                  <a:gd name="T13" fmla="*/ 43 h 57"/>
                  <a:gd name="T14" fmla="*/ 9 w 100"/>
                  <a:gd name="T15" fmla="*/ 33 h 57"/>
                  <a:gd name="T16" fmla="*/ 2 w 100"/>
                  <a:gd name="T17" fmla="*/ 22 h 57"/>
                  <a:gd name="T18" fmla="*/ 0 w 100"/>
                  <a:gd name="T19" fmla="*/ 12 h 57"/>
                  <a:gd name="T20" fmla="*/ 0 w 100"/>
                  <a:gd name="T21" fmla="*/ 12 h 57"/>
                  <a:gd name="T22" fmla="*/ 6 w 100"/>
                  <a:gd name="T23" fmla="*/ 4 h 57"/>
                  <a:gd name="T24" fmla="*/ 20 w 100"/>
                  <a:gd name="T25" fmla="*/ 1 h 57"/>
                  <a:gd name="T26" fmla="*/ 38 w 100"/>
                  <a:gd name="T27" fmla="*/ 0 h 57"/>
                  <a:gd name="T28" fmla="*/ 57 w 100"/>
                  <a:gd name="T29" fmla="*/ 4 h 57"/>
                  <a:gd name="T30" fmla="*/ 57 w 100"/>
                  <a:gd name="T31" fmla="*/ 4 h 57"/>
                  <a:gd name="T32" fmla="*/ 75 w 100"/>
                  <a:gd name="T33" fmla="*/ 12 h 57"/>
                  <a:gd name="T34" fmla="*/ 90 w 100"/>
                  <a:gd name="T35" fmla="*/ 22 h 57"/>
                  <a:gd name="T36" fmla="*/ 99 w 100"/>
                  <a:gd name="T37" fmla="*/ 33 h 57"/>
                  <a:gd name="T38" fmla="*/ 99 w 100"/>
                  <a:gd name="T39" fmla="*/ 4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0" h="57">
                    <a:moveTo>
                      <a:pt x="99" y="43"/>
                    </a:moveTo>
                    <a:lnTo>
                      <a:pt x="93" y="51"/>
                    </a:lnTo>
                    <a:lnTo>
                      <a:pt x="80" y="56"/>
                    </a:lnTo>
                    <a:lnTo>
                      <a:pt x="63" y="56"/>
                    </a:lnTo>
                    <a:lnTo>
                      <a:pt x="44" y="51"/>
                    </a:lnTo>
                    <a:lnTo>
                      <a:pt x="44" y="51"/>
                    </a:lnTo>
                    <a:lnTo>
                      <a:pt x="24" y="43"/>
                    </a:lnTo>
                    <a:lnTo>
                      <a:pt x="9" y="33"/>
                    </a:lnTo>
                    <a:lnTo>
                      <a:pt x="2" y="2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4"/>
                    </a:lnTo>
                    <a:lnTo>
                      <a:pt x="20" y="1"/>
                    </a:lnTo>
                    <a:lnTo>
                      <a:pt x="38" y="0"/>
                    </a:lnTo>
                    <a:lnTo>
                      <a:pt x="57" y="4"/>
                    </a:lnTo>
                    <a:lnTo>
                      <a:pt x="57" y="4"/>
                    </a:lnTo>
                    <a:lnTo>
                      <a:pt x="75" y="12"/>
                    </a:lnTo>
                    <a:lnTo>
                      <a:pt x="90" y="22"/>
                    </a:lnTo>
                    <a:lnTo>
                      <a:pt x="99" y="33"/>
                    </a:lnTo>
                    <a:lnTo>
                      <a:pt x="99" y="4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6" name="Freeform 70"/>
              <p:cNvSpPr>
                <a:spLocks/>
              </p:cNvSpPr>
              <p:nvPr/>
            </p:nvSpPr>
            <p:spPr bwMode="auto">
              <a:xfrm>
                <a:off x="782" y="829"/>
                <a:ext cx="77" cy="43"/>
              </a:xfrm>
              <a:custGeom>
                <a:avLst/>
                <a:gdLst>
                  <a:gd name="T0" fmla="*/ 68 w 69"/>
                  <a:gd name="T1" fmla="*/ 32 h 43"/>
                  <a:gd name="T2" fmla="*/ 63 w 69"/>
                  <a:gd name="T3" fmla="*/ 38 h 43"/>
                  <a:gd name="T4" fmla="*/ 54 w 69"/>
                  <a:gd name="T5" fmla="*/ 41 h 43"/>
                  <a:gd name="T6" fmla="*/ 42 w 69"/>
                  <a:gd name="T7" fmla="*/ 42 h 43"/>
                  <a:gd name="T8" fmla="*/ 29 w 69"/>
                  <a:gd name="T9" fmla="*/ 39 h 43"/>
                  <a:gd name="T10" fmla="*/ 29 w 69"/>
                  <a:gd name="T11" fmla="*/ 39 h 43"/>
                  <a:gd name="T12" fmla="*/ 17 w 69"/>
                  <a:gd name="T13" fmla="*/ 33 h 43"/>
                  <a:gd name="T14" fmla="*/ 6 w 69"/>
                  <a:gd name="T15" fmla="*/ 26 h 43"/>
                  <a:gd name="T16" fmla="*/ 2 w 69"/>
                  <a:gd name="T17" fmla="*/ 18 h 43"/>
                  <a:gd name="T18" fmla="*/ 0 w 69"/>
                  <a:gd name="T19" fmla="*/ 11 h 43"/>
                  <a:gd name="T20" fmla="*/ 0 w 69"/>
                  <a:gd name="T21" fmla="*/ 11 h 43"/>
                  <a:gd name="T22" fmla="*/ 5 w 69"/>
                  <a:gd name="T23" fmla="*/ 5 h 43"/>
                  <a:gd name="T24" fmla="*/ 14 w 69"/>
                  <a:gd name="T25" fmla="*/ 2 h 43"/>
                  <a:gd name="T26" fmla="*/ 26 w 69"/>
                  <a:gd name="T27" fmla="*/ 0 h 43"/>
                  <a:gd name="T28" fmla="*/ 39 w 69"/>
                  <a:gd name="T29" fmla="*/ 3 h 43"/>
                  <a:gd name="T30" fmla="*/ 39 w 69"/>
                  <a:gd name="T31" fmla="*/ 3 h 43"/>
                  <a:gd name="T32" fmla="*/ 53 w 69"/>
                  <a:gd name="T33" fmla="*/ 9 h 43"/>
                  <a:gd name="T34" fmla="*/ 62 w 69"/>
                  <a:gd name="T35" fmla="*/ 17 h 43"/>
                  <a:gd name="T36" fmla="*/ 68 w 69"/>
                  <a:gd name="T37" fmla="*/ 24 h 43"/>
                  <a:gd name="T38" fmla="*/ 68 w 69"/>
                  <a:gd name="T39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43">
                    <a:moveTo>
                      <a:pt x="68" y="32"/>
                    </a:moveTo>
                    <a:lnTo>
                      <a:pt x="63" y="38"/>
                    </a:lnTo>
                    <a:lnTo>
                      <a:pt x="54" y="41"/>
                    </a:lnTo>
                    <a:lnTo>
                      <a:pt x="42" y="42"/>
                    </a:lnTo>
                    <a:lnTo>
                      <a:pt x="29" y="39"/>
                    </a:lnTo>
                    <a:lnTo>
                      <a:pt x="29" y="39"/>
                    </a:lnTo>
                    <a:lnTo>
                      <a:pt x="17" y="33"/>
                    </a:lnTo>
                    <a:lnTo>
                      <a:pt x="6" y="26"/>
                    </a:lnTo>
                    <a:lnTo>
                      <a:pt x="2" y="18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5" y="5"/>
                    </a:lnTo>
                    <a:lnTo>
                      <a:pt x="14" y="2"/>
                    </a:lnTo>
                    <a:lnTo>
                      <a:pt x="26" y="0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53" y="9"/>
                    </a:lnTo>
                    <a:lnTo>
                      <a:pt x="62" y="17"/>
                    </a:lnTo>
                    <a:lnTo>
                      <a:pt x="68" y="24"/>
                    </a:lnTo>
                    <a:lnTo>
                      <a:pt x="68" y="3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7" name="Freeform 71"/>
              <p:cNvSpPr>
                <a:spLocks/>
              </p:cNvSpPr>
              <p:nvPr/>
            </p:nvSpPr>
            <p:spPr bwMode="auto">
              <a:xfrm>
                <a:off x="896" y="792"/>
                <a:ext cx="103" cy="46"/>
              </a:xfrm>
              <a:custGeom>
                <a:avLst/>
                <a:gdLst>
                  <a:gd name="T0" fmla="*/ 90 w 91"/>
                  <a:gd name="T1" fmla="*/ 36 h 46"/>
                  <a:gd name="T2" fmla="*/ 84 w 91"/>
                  <a:gd name="T3" fmla="*/ 42 h 46"/>
                  <a:gd name="T4" fmla="*/ 74 w 91"/>
                  <a:gd name="T5" fmla="*/ 45 h 46"/>
                  <a:gd name="T6" fmla="*/ 57 w 91"/>
                  <a:gd name="T7" fmla="*/ 45 h 46"/>
                  <a:gd name="T8" fmla="*/ 39 w 91"/>
                  <a:gd name="T9" fmla="*/ 40 h 46"/>
                  <a:gd name="T10" fmla="*/ 39 w 91"/>
                  <a:gd name="T11" fmla="*/ 40 h 46"/>
                  <a:gd name="T12" fmla="*/ 23 w 91"/>
                  <a:gd name="T13" fmla="*/ 34 h 46"/>
                  <a:gd name="T14" fmla="*/ 9 w 91"/>
                  <a:gd name="T15" fmla="*/ 25 h 46"/>
                  <a:gd name="T16" fmla="*/ 2 w 91"/>
                  <a:gd name="T17" fmla="*/ 16 h 46"/>
                  <a:gd name="T18" fmla="*/ 0 w 91"/>
                  <a:gd name="T19" fmla="*/ 9 h 46"/>
                  <a:gd name="T20" fmla="*/ 0 w 91"/>
                  <a:gd name="T21" fmla="*/ 9 h 46"/>
                  <a:gd name="T22" fmla="*/ 6 w 91"/>
                  <a:gd name="T23" fmla="*/ 3 h 46"/>
                  <a:gd name="T24" fmla="*/ 17 w 91"/>
                  <a:gd name="T25" fmla="*/ 0 h 46"/>
                  <a:gd name="T26" fmla="*/ 33 w 91"/>
                  <a:gd name="T27" fmla="*/ 0 h 46"/>
                  <a:gd name="T28" fmla="*/ 51 w 91"/>
                  <a:gd name="T29" fmla="*/ 4 h 46"/>
                  <a:gd name="T30" fmla="*/ 51 w 91"/>
                  <a:gd name="T31" fmla="*/ 4 h 46"/>
                  <a:gd name="T32" fmla="*/ 68 w 91"/>
                  <a:gd name="T33" fmla="*/ 10 h 46"/>
                  <a:gd name="T34" fmla="*/ 81 w 91"/>
                  <a:gd name="T35" fmla="*/ 19 h 46"/>
                  <a:gd name="T36" fmla="*/ 89 w 91"/>
                  <a:gd name="T37" fmla="*/ 28 h 46"/>
                  <a:gd name="T38" fmla="*/ 90 w 91"/>
                  <a:gd name="T39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1" h="46">
                    <a:moveTo>
                      <a:pt x="90" y="36"/>
                    </a:moveTo>
                    <a:lnTo>
                      <a:pt x="84" y="42"/>
                    </a:lnTo>
                    <a:lnTo>
                      <a:pt x="74" y="45"/>
                    </a:lnTo>
                    <a:lnTo>
                      <a:pt x="57" y="45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23" y="34"/>
                    </a:lnTo>
                    <a:lnTo>
                      <a:pt x="9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6" y="3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68" y="10"/>
                    </a:lnTo>
                    <a:lnTo>
                      <a:pt x="81" y="19"/>
                    </a:lnTo>
                    <a:lnTo>
                      <a:pt x="89" y="28"/>
                    </a:lnTo>
                    <a:lnTo>
                      <a:pt x="90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8" name="Freeform 72"/>
              <p:cNvSpPr>
                <a:spLocks/>
              </p:cNvSpPr>
              <p:nvPr/>
            </p:nvSpPr>
            <p:spPr bwMode="auto">
              <a:xfrm>
                <a:off x="517" y="612"/>
                <a:ext cx="97" cy="53"/>
              </a:xfrm>
              <a:custGeom>
                <a:avLst/>
                <a:gdLst>
                  <a:gd name="T0" fmla="*/ 85 w 86"/>
                  <a:gd name="T1" fmla="*/ 6 h 53"/>
                  <a:gd name="T2" fmla="*/ 85 w 86"/>
                  <a:gd name="T3" fmla="*/ 15 h 53"/>
                  <a:gd name="T4" fmla="*/ 78 w 86"/>
                  <a:gd name="T5" fmla="*/ 24 h 53"/>
                  <a:gd name="T6" fmla="*/ 66 w 86"/>
                  <a:gd name="T7" fmla="*/ 34 h 53"/>
                  <a:gd name="T8" fmla="*/ 51 w 86"/>
                  <a:gd name="T9" fmla="*/ 43 h 53"/>
                  <a:gd name="T10" fmla="*/ 51 w 86"/>
                  <a:gd name="T11" fmla="*/ 43 h 53"/>
                  <a:gd name="T12" fmla="*/ 33 w 86"/>
                  <a:gd name="T13" fmla="*/ 49 h 53"/>
                  <a:gd name="T14" fmla="*/ 18 w 86"/>
                  <a:gd name="T15" fmla="*/ 52 h 53"/>
                  <a:gd name="T16" fmla="*/ 6 w 86"/>
                  <a:gd name="T17" fmla="*/ 51 h 53"/>
                  <a:gd name="T18" fmla="*/ 0 w 86"/>
                  <a:gd name="T19" fmla="*/ 46 h 53"/>
                  <a:gd name="T20" fmla="*/ 0 w 86"/>
                  <a:gd name="T21" fmla="*/ 46 h 53"/>
                  <a:gd name="T22" fmla="*/ 0 w 86"/>
                  <a:gd name="T23" fmla="*/ 39 h 53"/>
                  <a:gd name="T24" fmla="*/ 6 w 86"/>
                  <a:gd name="T25" fmla="*/ 28 h 53"/>
                  <a:gd name="T26" fmla="*/ 18 w 86"/>
                  <a:gd name="T27" fmla="*/ 18 h 53"/>
                  <a:gd name="T28" fmla="*/ 34 w 86"/>
                  <a:gd name="T29" fmla="*/ 9 h 53"/>
                  <a:gd name="T30" fmla="*/ 34 w 86"/>
                  <a:gd name="T31" fmla="*/ 9 h 53"/>
                  <a:gd name="T32" fmla="*/ 52 w 86"/>
                  <a:gd name="T33" fmla="*/ 3 h 53"/>
                  <a:gd name="T34" fmla="*/ 67 w 86"/>
                  <a:gd name="T35" fmla="*/ 0 h 53"/>
                  <a:gd name="T36" fmla="*/ 79 w 86"/>
                  <a:gd name="T37" fmla="*/ 1 h 53"/>
                  <a:gd name="T38" fmla="*/ 85 w 86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53">
                    <a:moveTo>
                      <a:pt x="85" y="6"/>
                    </a:moveTo>
                    <a:lnTo>
                      <a:pt x="85" y="15"/>
                    </a:lnTo>
                    <a:lnTo>
                      <a:pt x="78" y="24"/>
                    </a:lnTo>
                    <a:lnTo>
                      <a:pt x="66" y="34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3" y="49"/>
                    </a:lnTo>
                    <a:lnTo>
                      <a:pt x="18" y="52"/>
                    </a:lnTo>
                    <a:lnTo>
                      <a:pt x="6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6" y="28"/>
                    </a:lnTo>
                    <a:lnTo>
                      <a:pt x="18" y="18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52" y="3"/>
                    </a:lnTo>
                    <a:lnTo>
                      <a:pt x="67" y="0"/>
                    </a:lnTo>
                    <a:lnTo>
                      <a:pt x="79" y="1"/>
                    </a:lnTo>
                    <a:lnTo>
                      <a:pt x="85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89" name="Freeform 73"/>
              <p:cNvSpPr>
                <a:spLocks/>
              </p:cNvSpPr>
              <p:nvPr/>
            </p:nvSpPr>
            <p:spPr bwMode="auto">
              <a:xfrm>
                <a:off x="1011" y="352"/>
                <a:ext cx="80" cy="40"/>
              </a:xfrm>
              <a:custGeom>
                <a:avLst/>
                <a:gdLst>
                  <a:gd name="T0" fmla="*/ 70 w 71"/>
                  <a:gd name="T1" fmla="*/ 27 h 40"/>
                  <a:gd name="T2" fmla="*/ 65 w 71"/>
                  <a:gd name="T3" fmla="*/ 33 h 40"/>
                  <a:gd name="T4" fmla="*/ 56 w 71"/>
                  <a:gd name="T5" fmla="*/ 37 h 40"/>
                  <a:gd name="T6" fmla="*/ 45 w 71"/>
                  <a:gd name="T7" fmla="*/ 39 h 40"/>
                  <a:gd name="T8" fmla="*/ 32 w 71"/>
                  <a:gd name="T9" fmla="*/ 37 h 40"/>
                  <a:gd name="T10" fmla="*/ 32 w 71"/>
                  <a:gd name="T11" fmla="*/ 37 h 40"/>
                  <a:gd name="T12" fmla="*/ 18 w 71"/>
                  <a:gd name="T13" fmla="*/ 34 h 40"/>
                  <a:gd name="T14" fmla="*/ 8 w 71"/>
                  <a:gd name="T15" fmla="*/ 27 h 40"/>
                  <a:gd name="T16" fmla="*/ 2 w 71"/>
                  <a:gd name="T17" fmla="*/ 19 h 40"/>
                  <a:gd name="T18" fmla="*/ 0 w 71"/>
                  <a:gd name="T19" fmla="*/ 12 h 40"/>
                  <a:gd name="T20" fmla="*/ 0 w 71"/>
                  <a:gd name="T21" fmla="*/ 12 h 40"/>
                  <a:gd name="T22" fmla="*/ 5 w 71"/>
                  <a:gd name="T23" fmla="*/ 6 h 40"/>
                  <a:gd name="T24" fmla="*/ 14 w 71"/>
                  <a:gd name="T25" fmla="*/ 1 h 40"/>
                  <a:gd name="T26" fmla="*/ 26 w 71"/>
                  <a:gd name="T27" fmla="*/ 0 h 40"/>
                  <a:gd name="T28" fmla="*/ 39 w 71"/>
                  <a:gd name="T29" fmla="*/ 1 h 40"/>
                  <a:gd name="T30" fmla="*/ 39 w 71"/>
                  <a:gd name="T31" fmla="*/ 1 h 40"/>
                  <a:gd name="T32" fmla="*/ 51 w 71"/>
                  <a:gd name="T33" fmla="*/ 4 h 40"/>
                  <a:gd name="T34" fmla="*/ 62 w 71"/>
                  <a:gd name="T35" fmla="*/ 12 h 40"/>
                  <a:gd name="T36" fmla="*/ 68 w 71"/>
                  <a:gd name="T37" fmla="*/ 19 h 40"/>
                  <a:gd name="T38" fmla="*/ 70 w 71"/>
                  <a:gd name="T39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40">
                    <a:moveTo>
                      <a:pt x="70" y="27"/>
                    </a:moveTo>
                    <a:lnTo>
                      <a:pt x="65" y="33"/>
                    </a:lnTo>
                    <a:lnTo>
                      <a:pt x="56" y="37"/>
                    </a:lnTo>
                    <a:lnTo>
                      <a:pt x="45" y="39"/>
                    </a:lnTo>
                    <a:lnTo>
                      <a:pt x="32" y="37"/>
                    </a:lnTo>
                    <a:lnTo>
                      <a:pt x="32" y="37"/>
                    </a:lnTo>
                    <a:lnTo>
                      <a:pt x="18" y="34"/>
                    </a:lnTo>
                    <a:lnTo>
                      <a:pt x="8" y="27"/>
                    </a:lnTo>
                    <a:lnTo>
                      <a:pt x="2" y="1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5" y="6"/>
                    </a:lnTo>
                    <a:lnTo>
                      <a:pt x="14" y="1"/>
                    </a:lnTo>
                    <a:lnTo>
                      <a:pt x="26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51" y="4"/>
                    </a:lnTo>
                    <a:lnTo>
                      <a:pt x="62" y="12"/>
                    </a:lnTo>
                    <a:lnTo>
                      <a:pt x="68" y="19"/>
                    </a:lnTo>
                    <a:lnTo>
                      <a:pt x="70" y="2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0" name="Freeform 74"/>
              <p:cNvSpPr>
                <a:spLocks/>
              </p:cNvSpPr>
              <p:nvPr/>
            </p:nvSpPr>
            <p:spPr bwMode="auto">
              <a:xfrm>
                <a:off x="1115" y="1116"/>
                <a:ext cx="121" cy="50"/>
              </a:xfrm>
              <a:custGeom>
                <a:avLst/>
                <a:gdLst>
                  <a:gd name="T0" fmla="*/ 107 w 108"/>
                  <a:gd name="T1" fmla="*/ 28 h 50"/>
                  <a:gd name="T2" fmla="*/ 105 w 108"/>
                  <a:gd name="T3" fmla="*/ 34 h 50"/>
                  <a:gd name="T4" fmla="*/ 101 w 108"/>
                  <a:gd name="T5" fmla="*/ 37 h 50"/>
                  <a:gd name="T6" fmla="*/ 96 w 108"/>
                  <a:gd name="T7" fmla="*/ 42 h 50"/>
                  <a:gd name="T8" fmla="*/ 89 w 108"/>
                  <a:gd name="T9" fmla="*/ 45 h 50"/>
                  <a:gd name="T10" fmla="*/ 72 w 108"/>
                  <a:gd name="T11" fmla="*/ 48 h 50"/>
                  <a:gd name="T12" fmla="*/ 51 w 108"/>
                  <a:gd name="T13" fmla="*/ 49 h 50"/>
                  <a:gd name="T14" fmla="*/ 51 w 108"/>
                  <a:gd name="T15" fmla="*/ 49 h 50"/>
                  <a:gd name="T16" fmla="*/ 30 w 108"/>
                  <a:gd name="T17" fmla="*/ 45 h 50"/>
                  <a:gd name="T18" fmla="*/ 14 w 108"/>
                  <a:gd name="T19" fmla="*/ 39 h 50"/>
                  <a:gd name="T20" fmla="*/ 8 w 108"/>
                  <a:gd name="T21" fmla="*/ 34 h 50"/>
                  <a:gd name="T22" fmla="*/ 3 w 108"/>
                  <a:gd name="T23" fmla="*/ 30 h 50"/>
                  <a:gd name="T24" fmla="*/ 0 w 108"/>
                  <a:gd name="T25" fmla="*/ 25 h 50"/>
                  <a:gd name="T26" fmla="*/ 0 w 108"/>
                  <a:gd name="T27" fmla="*/ 19 h 50"/>
                  <a:gd name="T28" fmla="*/ 0 w 108"/>
                  <a:gd name="T29" fmla="*/ 19 h 50"/>
                  <a:gd name="T30" fmla="*/ 2 w 108"/>
                  <a:gd name="T31" fmla="*/ 15 h 50"/>
                  <a:gd name="T32" fmla="*/ 5 w 108"/>
                  <a:gd name="T33" fmla="*/ 10 h 50"/>
                  <a:gd name="T34" fmla="*/ 11 w 108"/>
                  <a:gd name="T35" fmla="*/ 7 h 50"/>
                  <a:gd name="T36" fmla="*/ 17 w 108"/>
                  <a:gd name="T37" fmla="*/ 4 h 50"/>
                  <a:gd name="T38" fmla="*/ 35 w 108"/>
                  <a:gd name="T39" fmla="*/ 0 h 50"/>
                  <a:gd name="T40" fmla="*/ 56 w 108"/>
                  <a:gd name="T41" fmla="*/ 0 h 50"/>
                  <a:gd name="T42" fmla="*/ 56 w 108"/>
                  <a:gd name="T43" fmla="*/ 0 h 50"/>
                  <a:gd name="T44" fmla="*/ 75 w 108"/>
                  <a:gd name="T45" fmla="*/ 4 h 50"/>
                  <a:gd name="T46" fmla="*/ 92 w 108"/>
                  <a:gd name="T47" fmla="*/ 10 h 50"/>
                  <a:gd name="T48" fmla="*/ 98 w 108"/>
                  <a:gd name="T49" fmla="*/ 15 h 50"/>
                  <a:gd name="T50" fmla="*/ 102 w 108"/>
                  <a:gd name="T51" fmla="*/ 19 h 50"/>
                  <a:gd name="T52" fmla="*/ 105 w 108"/>
                  <a:gd name="T53" fmla="*/ 24 h 50"/>
                  <a:gd name="T54" fmla="*/ 107 w 108"/>
                  <a:gd name="T55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8" h="50">
                    <a:moveTo>
                      <a:pt x="107" y="28"/>
                    </a:moveTo>
                    <a:lnTo>
                      <a:pt x="105" y="34"/>
                    </a:lnTo>
                    <a:lnTo>
                      <a:pt x="101" y="37"/>
                    </a:lnTo>
                    <a:lnTo>
                      <a:pt x="96" y="42"/>
                    </a:lnTo>
                    <a:lnTo>
                      <a:pt x="89" y="45"/>
                    </a:lnTo>
                    <a:lnTo>
                      <a:pt x="72" y="48"/>
                    </a:lnTo>
                    <a:lnTo>
                      <a:pt x="51" y="49"/>
                    </a:lnTo>
                    <a:lnTo>
                      <a:pt x="51" y="49"/>
                    </a:lnTo>
                    <a:lnTo>
                      <a:pt x="30" y="45"/>
                    </a:lnTo>
                    <a:lnTo>
                      <a:pt x="14" y="39"/>
                    </a:lnTo>
                    <a:lnTo>
                      <a:pt x="8" y="34"/>
                    </a:lnTo>
                    <a:lnTo>
                      <a:pt x="3" y="30"/>
                    </a:lnTo>
                    <a:lnTo>
                      <a:pt x="0" y="25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5"/>
                    </a:lnTo>
                    <a:lnTo>
                      <a:pt x="5" y="10"/>
                    </a:lnTo>
                    <a:lnTo>
                      <a:pt x="11" y="7"/>
                    </a:lnTo>
                    <a:lnTo>
                      <a:pt x="17" y="4"/>
                    </a:lnTo>
                    <a:lnTo>
                      <a:pt x="35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75" y="4"/>
                    </a:lnTo>
                    <a:lnTo>
                      <a:pt x="92" y="10"/>
                    </a:lnTo>
                    <a:lnTo>
                      <a:pt x="98" y="15"/>
                    </a:lnTo>
                    <a:lnTo>
                      <a:pt x="102" y="19"/>
                    </a:lnTo>
                    <a:lnTo>
                      <a:pt x="105" y="24"/>
                    </a:lnTo>
                    <a:lnTo>
                      <a:pt x="107" y="2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1" name="Freeform 75"/>
              <p:cNvSpPr>
                <a:spLocks/>
              </p:cNvSpPr>
              <p:nvPr/>
            </p:nvSpPr>
            <p:spPr bwMode="auto">
              <a:xfrm>
                <a:off x="1040" y="511"/>
                <a:ext cx="105" cy="46"/>
              </a:xfrm>
              <a:custGeom>
                <a:avLst/>
                <a:gdLst>
                  <a:gd name="T0" fmla="*/ 92 w 93"/>
                  <a:gd name="T1" fmla="*/ 38 h 46"/>
                  <a:gd name="T2" fmla="*/ 86 w 93"/>
                  <a:gd name="T3" fmla="*/ 44 h 46"/>
                  <a:gd name="T4" fmla="*/ 74 w 93"/>
                  <a:gd name="T5" fmla="*/ 45 h 46"/>
                  <a:gd name="T6" fmla="*/ 59 w 93"/>
                  <a:gd name="T7" fmla="*/ 45 h 46"/>
                  <a:gd name="T8" fmla="*/ 40 w 93"/>
                  <a:gd name="T9" fmla="*/ 41 h 46"/>
                  <a:gd name="T10" fmla="*/ 40 w 93"/>
                  <a:gd name="T11" fmla="*/ 41 h 46"/>
                  <a:gd name="T12" fmla="*/ 22 w 93"/>
                  <a:gd name="T13" fmla="*/ 35 h 46"/>
                  <a:gd name="T14" fmla="*/ 9 w 93"/>
                  <a:gd name="T15" fmla="*/ 26 h 46"/>
                  <a:gd name="T16" fmla="*/ 1 w 93"/>
                  <a:gd name="T17" fmla="*/ 18 h 46"/>
                  <a:gd name="T18" fmla="*/ 0 w 93"/>
                  <a:gd name="T19" fmla="*/ 9 h 46"/>
                  <a:gd name="T20" fmla="*/ 0 w 93"/>
                  <a:gd name="T21" fmla="*/ 9 h 46"/>
                  <a:gd name="T22" fmla="*/ 6 w 93"/>
                  <a:gd name="T23" fmla="*/ 3 h 46"/>
                  <a:gd name="T24" fmla="*/ 18 w 93"/>
                  <a:gd name="T25" fmla="*/ 0 h 46"/>
                  <a:gd name="T26" fmla="*/ 33 w 93"/>
                  <a:gd name="T27" fmla="*/ 2 h 46"/>
                  <a:gd name="T28" fmla="*/ 51 w 93"/>
                  <a:gd name="T29" fmla="*/ 5 h 46"/>
                  <a:gd name="T30" fmla="*/ 51 w 93"/>
                  <a:gd name="T31" fmla="*/ 5 h 46"/>
                  <a:gd name="T32" fmla="*/ 68 w 93"/>
                  <a:gd name="T33" fmla="*/ 12 h 46"/>
                  <a:gd name="T34" fmla="*/ 81 w 93"/>
                  <a:gd name="T35" fmla="*/ 20 h 46"/>
                  <a:gd name="T36" fmla="*/ 90 w 93"/>
                  <a:gd name="T37" fmla="*/ 29 h 46"/>
                  <a:gd name="T38" fmla="*/ 92 w 93"/>
                  <a:gd name="T39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6">
                    <a:moveTo>
                      <a:pt x="92" y="38"/>
                    </a:moveTo>
                    <a:lnTo>
                      <a:pt x="86" y="44"/>
                    </a:lnTo>
                    <a:lnTo>
                      <a:pt x="74" y="45"/>
                    </a:lnTo>
                    <a:lnTo>
                      <a:pt x="59" y="45"/>
                    </a:lnTo>
                    <a:lnTo>
                      <a:pt x="40" y="41"/>
                    </a:lnTo>
                    <a:lnTo>
                      <a:pt x="40" y="41"/>
                    </a:lnTo>
                    <a:lnTo>
                      <a:pt x="22" y="35"/>
                    </a:lnTo>
                    <a:lnTo>
                      <a:pt x="9" y="26"/>
                    </a:lnTo>
                    <a:lnTo>
                      <a:pt x="1" y="1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6" y="3"/>
                    </a:lnTo>
                    <a:lnTo>
                      <a:pt x="18" y="0"/>
                    </a:lnTo>
                    <a:lnTo>
                      <a:pt x="33" y="2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8" y="12"/>
                    </a:lnTo>
                    <a:lnTo>
                      <a:pt x="81" y="20"/>
                    </a:lnTo>
                    <a:lnTo>
                      <a:pt x="90" y="29"/>
                    </a:lnTo>
                    <a:lnTo>
                      <a:pt x="92" y="3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2" name="Freeform 76"/>
              <p:cNvSpPr>
                <a:spLocks/>
              </p:cNvSpPr>
              <p:nvPr/>
            </p:nvSpPr>
            <p:spPr bwMode="auto">
              <a:xfrm>
                <a:off x="986" y="664"/>
                <a:ext cx="105" cy="46"/>
              </a:xfrm>
              <a:custGeom>
                <a:avLst/>
                <a:gdLst>
                  <a:gd name="T0" fmla="*/ 92 w 93"/>
                  <a:gd name="T1" fmla="*/ 36 h 46"/>
                  <a:gd name="T2" fmla="*/ 85 w 93"/>
                  <a:gd name="T3" fmla="*/ 42 h 46"/>
                  <a:gd name="T4" fmla="*/ 73 w 93"/>
                  <a:gd name="T5" fmla="*/ 45 h 46"/>
                  <a:gd name="T6" fmla="*/ 58 w 93"/>
                  <a:gd name="T7" fmla="*/ 44 h 46"/>
                  <a:gd name="T8" fmla="*/ 40 w 93"/>
                  <a:gd name="T9" fmla="*/ 41 h 46"/>
                  <a:gd name="T10" fmla="*/ 40 w 93"/>
                  <a:gd name="T11" fmla="*/ 41 h 46"/>
                  <a:gd name="T12" fmla="*/ 22 w 93"/>
                  <a:gd name="T13" fmla="*/ 33 h 46"/>
                  <a:gd name="T14" fmla="*/ 9 w 93"/>
                  <a:gd name="T15" fmla="*/ 26 h 46"/>
                  <a:gd name="T16" fmla="*/ 1 w 93"/>
                  <a:gd name="T17" fmla="*/ 17 h 46"/>
                  <a:gd name="T18" fmla="*/ 0 w 93"/>
                  <a:gd name="T19" fmla="*/ 8 h 46"/>
                  <a:gd name="T20" fmla="*/ 0 w 93"/>
                  <a:gd name="T21" fmla="*/ 8 h 46"/>
                  <a:gd name="T22" fmla="*/ 6 w 93"/>
                  <a:gd name="T23" fmla="*/ 2 h 46"/>
                  <a:gd name="T24" fmla="*/ 18 w 93"/>
                  <a:gd name="T25" fmla="*/ 0 h 46"/>
                  <a:gd name="T26" fmla="*/ 33 w 93"/>
                  <a:gd name="T27" fmla="*/ 0 h 46"/>
                  <a:gd name="T28" fmla="*/ 51 w 93"/>
                  <a:gd name="T29" fmla="*/ 5 h 46"/>
                  <a:gd name="T30" fmla="*/ 51 w 93"/>
                  <a:gd name="T31" fmla="*/ 5 h 46"/>
                  <a:gd name="T32" fmla="*/ 67 w 93"/>
                  <a:gd name="T33" fmla="*/ 11 h 46"/>
                  <a:gd name="T34" fmla="*/ 81 w 93"/>
                  <a:gd name="T35" fmla="*/ 20 h 46"/>
                  <a:gd name="T36" fmla="*/ 90 w 93"/>
                  <a:gd name="T37" fmla="*/ 29 h 46"/>
                  <a:gd name="T38" fmla="*/ 92 w 93"/>
                  <a:gd name="T39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6">
                    <a:moveTo>
                      <a:pt x="92" y="36"/>
                    </a:moveTo>
                    <a:lnTo>
                      <a:pt x="85" y="42"/>
                    </a:lnTo>
                    <a:lnTo>
                      <a:pt x="73" y="45"/>
                    </a:lnTo>
                    <a:lnTo>
                      <a:pt x="58" y="44"/>
                    </a:lnTo>
                    <a:lnTo>
                      <a:pt x="40" y="41"/>
                    </a:lnTo>
                    <a:lnTo>
                      <a:pt x="40" y="41"/>
                    </a:lnTo>
                    <a:lnTo>
                      <a:pt x="22" y="33"/>
                    </a:lnTo>
                    <a:lnTo>
                      <a:pt x="9" y="26"/>
                    </a:lnTo>
                    <a:lnTo>
                      <a:pt x="1" y="1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6" y="2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7" y="11"/>
                    </a:lnTo>
                    <a:lnTo>
                      <a:pt x="81" y="20"/>
                    </a:lnTo>
                    <a:lnTo>
                      <a:pt x="90" y="29"/>
                    </a:lnTo>
                    <a:lnTo>
                      <a:pt x="92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3" name="Freeform 77"/>
              <p:cNvSpPr>
                <a:spLocks/>
              </p:cNvSpPr>
              <p:nvPr/>
            </p:nvSpPr>
            <p:spPr bwMode="auto">
              <a:xfrm>
                <a:off x="265" y="972"/>
                <a:ext cx="104" cy="46"/>
              </a:xfrm>
              <a:custGeom>
                <a:avLst/>
                <a:gdLst>
                  <a:gd name="T0" fmla="*/ 91 w 92"/>
                  <a:gd name="T1" fmla="*/ 36 h 46"/>
                  <a:gd name="T2" fmla="*/ 85 w 92"/>
                  <a:gd name="T3" fmla="*/ 42 h 46"/>
                  <a:gd name="T4" fmla="*/ 73 w 92"/>
                  <a:gd name="T5" fmla="*/ 45 h 46"/>
                  <a:gd name="T6" fmla="*/ 58 w 92"/>
                  <a:gd name="T7" fmla="*/ 45 h 46"/>
                  <a:gd name="T8" fmla="*/ 40 w 92"/>
                  <a:gd name="T9" fmla="*/ 40 h 46"/>
                  <a:gd name="T10" fmla="*/ 40 w 92"/>
                  <a:gd name="T11" fmla="*/ 40 h 46"/>
                  <a:gd name="T12" fmla="*/ 22 w 92"/>
                  <a:gd name="T13" fmla="*/ 34 h 46"/>
                  <a:gd name="T14" fmla="*/ 10 w 92"/>
                  <a:gd name="T15" fmla="*/ 25 h 46"/>
                  <a:gd name="T16" fmla="*/ 1 w 92"/>
                  <a:gd name="T17" fmla="*/ 16 h 46"/>
                  <a:gd name="T18" fmla="*/ 0 w 92"/>
                  <a:gd name="T19" fmla="*/ 9 h 46"/>
                  <a:gd name="T20" fmla="*/ 0 w 92"/>
                  <a:gd name="T21" fmla="*/ 9 h 46"/>
                  <a:gd name="T22" fmla="*/ 6 w 92"/>
                  <a:gd name="T23" fmla="*/ 3 h 46"/>
                  <a:gd name="T24" fmla="*/ 18 w 92"/>
                  <a:gd name="T25" fmla="*/ 0 h 46"/>
                  <a:gd name="T26" fmla="*/ 33 w 92"/>
                  <a:gd name="T27" fmla="*/ 0 h 46"/>
                  <a:gd name="T28" fmla="*/ 51 w 92"/>
                  <a:gd name="T29" fmla="*/ 4 h 46"/>
                  <a:gd name="T30" fmla="*/ 51 w 92"/>
                  <a:gd name="T31" fmla="*/ 4 h 46"/>
                  <a:gd name="T32" fmla="*/ 69 w 92"/>
                  <a:gd name="T33" fmla="*/ 10 h 46"/>
                  <a:gd name="T34" fmla="*/ 82 w 92"/>
                  <a:gd name="T35" fmla="*/ 19 h 46"/>
                  <a:gd name="T36" fmla="*/ 90 w 92"/>
                  <a:gd name="T37" fmla="*/ 28 h 46"/>
                  <a:gd name="T38" fmla="*/ 91 w 92"/>
                  <a:gd name="T39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46">
                    <a:moveTo>
                      <a:pt x="91" y="36"/>
                    </a:moveTo>
                    <a:lnTo>
                      <a:pt x="85" y="42"/>
                    </a:lnTo>
                    <a:lnTo>
                      <a:pt x="73" y="45"/>
                    </a:lnTo>
                    <a:lnTo>
                      <a:pt x="58" y="45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22" y="34"/>
                    </a:lnTo>
                    <a:lnTo>
                      <a:pt x="10" y="25"/>
                    </a:lnTo>
                    <a:lnTo>
                      <a:pt x="1" y="1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6" y="3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69" y="10"/>
                    </a:lnTo>
                    <a:lnTo>
                      <a:pt x="82" y="19"/>
                    </a:lnTo>
                    <a:lnTo>
                      <a:pt x="90" y="28"/>
                    </a:lnTo>
                    <a:lnTo>
                      <a:pt x="91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4" name="Freeform 78"/>
              <p:cNvSpPr>
                <a:spLocks/>
              </p:cNvSpPr>
              <p:nvPr/>
            </p:nvSpPr>
            <p:spPr bwMode="auto">
              <a:xfrm>
                <a:off x="431" y="552"/>
                <a:ext cx="97" cy="53"/>
              </a:xfrm>
              <a:custGeom>
                <a:avLst/>
                <a:gdLst>
                  <a:gd name="T0" fmla="*/ 86 w 87"/>
                  <a:gd name="T1" fmla="*/ 6 h 53"/>
                  <a:gd name="T2" fmla="*/ 86 w 87"/>
                  <a:gd name="T3" fmla="*/ 15 h 53"/>
                  <a:gd name="T4" fmla="*/ 80 w 87"/>
                  <a:gd name="T5" fmla="*/ 24 h 53"/>
                  <a:gd name="T6" fmla="*/ 68 w 87"/>
                  <a:gd name="T7" fmla="*/ 34 h 53"/>
                  <a:gd name="T8" fmla="*/ 51 w 87"/>
                  <a:gd name="T9" fmla="*/ 43 h 53"/>
                  <a:gd name="T10" fmla="*/ 51 w 87"/>
                  <a:gd name="T11" fmla="*/ 43 h 53"/>
                  <a:gd name="T12" fmla="*/ 33 w 87"/>
                  <a:gd name="T13" fmla="*/ 49 h 53"/>
                  <a:gd name="T14" fmla="*/ 18 w 87"/>
                  <a:gd name="T15" fmla="*/ 52 h 53"/>
                  <a:gd name="T16" fmla="*/ 6 w 87"/>
                  <a:gd name="T17" fmla="*/ 51 h 53"/>
                  <a:gd name="T18" fmla="*/ 0 w 87"/>
                  <a:gd name="T19" fmla="*/ 46 h 53"/>
                  <a:gd name="T20" fmla="*/ 0 w 87"/>
                  <a:gd name="T21" fmla="*/ 46 h 53"/>
                  <a:gd name="T22" fmla="*/ 0 w 87"/>
                  <a:gd name="T23" fmla="*/ 39 h 53"/>
                  <a:gd name="T24" fmla="*/ 8 w 87"/>
                  <a:gd name="T25" fmla="*/ 28 h 53"/>
                  <a:gd name="T26" fmla="*/ 20 w 87"/>
                  <a:gd name="T27" fmla="*/ 18 h 53"/>
                  <a:gd name="T28" fmla="*/ 35 w 87"/>
                  <a:gd name="T29" fmla="*/ 9 h 53"/>
                  <a:gd name="T30" fmla="*/ 35 w 87"/>
                  <a:gd name="T31" fmla="*/ 9 h 53"/>
                  <a:gd name="T32" fmla="*/ 53 w 87"/>
                  <a:gd name="T33" fmla="*/ 3 h 53"/>
                  <a:gd name="T34" fmla="*/ 68 w 87"/>
                  <a:gd name="T35" fmla="*/ 0 h 53"/>
                  <a:gd name="T36" fmla="*/ 80 w 87"/>
                  <a:gd name="T37" fmla="*/ 1 h 53"/>
                  <a:gd name="T38" fmla="*/ 86 w 87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53">
                    <a:moveTo>
                      <a:pt x="86" y="6"/>
                    </a:moveTo>
                    <a:lnTo>
                      <a:pt x="86" y="15"/>
                    </a:lnTo>
                    <a:lnTo>
                      <a:pt x="80" y="24"/>
                    </a:lnTo>
                    <a:lnTo>
                      <a:pt x="68" y="34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3" y="49"/>
                    </a:lnTo>
                    <a:lnTo>
                      <a:pt x="18" y="52"/>
                    </a:lnTo>
                    <a:lnTo>
                      <a:pt x="6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8" y="28"/>
                    </a:lnTo>
                    <a:lnTo>
                      <a:pt x="20" y="18"/>
                    </a:lnTo>
                    <a:lnTo>
                      <a:pt x="35" y="9"/>
                    </a:lnTo>
                    <a:lnTo>
                      <a:pt x="35" y="9"/>
                    </a:lnTo>
                    <a:lnTo>
                      <a:pt x="53" y="3"/>
                    </a:lnTo>
                    <a:lnTo>
                      <a:pt x="68" y="0"/>
                    </a:lnTo>
                    <a:lnTo>
                      <a:pt x="80" y="1"/>
                    </a:lnTo>
                    <a:lnTo>
                      <a:pt x="86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5" name="Freeform 79"/>
              <p:cNvSpPr>
                <a:spLocks/>
              </p:cNvSpPr>
              <p:nvPr/>
            </p:nvSpPr>
            <p:spPr bwMode="auto">
              <a:xfrm>
                <a:off x="927" y="317"/>
                <a:ext cx="91" cy="51"/>
              </a:xfrm>
              <a:custGeom>
                <a:avLst/>
                <a:gdLst>
                  <a:gd name="T0" fmla="*/ 80 w 81"/>
                  <a:gd name="T1" fmla="*/ 35 h 51"/>
                  <a:gd name="T2" fmla="*/ 75 w 81"/>
                  <a:gd name="T3" fmla="*/ 42 h 51"/>
                  <a:gd name="T4" fmla="*/ 65 w 81"/>
                  <a:gd name="T5" fmla="*/ 48 h 51"/>
                  <a:gd name="T6" fmla="*/ 51 w 81"/>
                  <a:gd name="T7" fmla="*/ 50 h 51"/>
                  <a:gd name="T8" fmla="*/ 35 w 81"/>
                  <a:gd name="T9" fmla="*/ 48 h 51"/>
                  <a:gd name="T10" fmla="*/ 35 w 81"/>
                  <a:gd name="T11" fmla="*/ 48 h 51"/>
                  <a:gd name="T12" fmla="*/ 20 w 81"/>
                  <a:gd name="T13" fmla="*/ 44 h 51"/>
                  <a:gd name="T14" fmla="*/ 8 w 81"/>
                  <a:gd name="T15" fmla="*/ 36 h 51"/>
                  <a:gd name="T16" fmla="*/ 2 w 81"/>
                  <a:gd name="T17" fmla="*/ 27 h 51"/>
                  <a:gd name="T18" fmla="*/ 0 w 81"/>
                  <a:gd name="T19" fmla="*/ 17 h 51"/>
                  <a:gd name="T20" fmla="*/ 0 w 81"/>
                  <a:gd name="T21" fmla="*/ 17 h 51"/>
                  <a:gd name="T22" fmla="*/ 5 w 81"/>
                  <a:gd name="T23" fmla="*/ 9 h 51"/>
                  <a:gd name="T24" fmla="*/ 15 w 81"/>
                  <a:gd name="T25" fmla="*/ 3 h 51"/>
                  <a:gd name="T26" fmla="*/ 29 w 81"/>
                  <a:gd name="T27" fmla="*/ 0 h 51"/>
                  <a:gd name="T28" fmla="*/ 45 w 81"/>
                  <a:gd name="T29" fmla="*/ 2 h 51"/>
                  <a:gd name="T30" fmla="*/ 45 w 81"/>
                  <a:gd name="T31" fmla="*/ 2 h 51"/>
                  <a:gd name="T32" fmla="*/ 60 w 81"/>
                  <a:gd name="T33" fmla="*/ 8 h 51"/>
                  <a:gd name="T34" fmla="*/ 71 w 81"/>
                  <a:gd name="T35" fmla="*/ 15 h 51"/>
                  <a:gd name="T36" fmla="*/ 78 w 81"/>
                  <a:gd name="T37" fmla="*/ 24 h 51"/>
                  <a:gd name="T38" fmla="*/ 80 w 81"/>
                  <a:gd name="T39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1">
                    <a:moveTo>
                      <a:pt x="80" y="35"/>
                    </a:moveTo>
                    <a:lnTo>
                      <a:pt x="75" y="42"/>
                    </a:lnTo>
                    <a:lnTo>
                      <a:pt x="65" y="48"/>
                    </a:lnTo>
                    <a:lnTo>
                      <a:pt x="51" y="50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20" y="44"/>
                    </a:lnTo>
                    <a:lnTo>
                      <a:pt x="8" y="36"/>
                    </a:lnTo>
                    <a:lnTo>
                      <a:pt x="2" y="2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5" y="9"/>
                    </a:lnTo>
                    <a:lnTo>
                      <a:pt x="15" y="3"/>
                    </a:lnTo>
                    <a:lnTo>
                      <a:pt x="29" y="0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60" y="8"/>
                    </a:lnTo>
                    <a:lnTo>
                      <a:pt x="71" y="15"/>
                    </a:lnTo>
                    <a:lnTo>
                      <a:pt x="78" y="24"/>
                    </a:lnTo>
                    <a:lnTo>
                      <a:pt x="80" y="3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6" name="Freeform 80"/>
              <p:cNvSpPr>
                <a:spLocks/>
              </p:cNvSpPr>
              <p:nvPr/>
            </p:nvSpPr>
            <p:spPr bwMode="auto">
              <a:xfrm>
                <a:off x="336" y="592"/>
                <a:ext cx="98" cy="54"/>
              </a:xfrm>
              <a:custGeom>
                <a:avLst/>
                <a:gdLst>
                  <a:gd name="T0" fmla="*/ 86 w 87"/>
                  <a:gd name="T1" fmla="*/ 6 h 54"/>
                  <a:gd name="T2" fmla="*/ 86 w 87"/>
                  <a:gd name="T3" fmla="*/ 15 h 54"/>
                  <a:gd name="T4" fmla="*/ 80 w 87"/>
                  <a:gd name="T5" fmla="*/ 24 h 54"/>
                  <a:gd name="T6" fmla="*/ 68 w 87"/>
                  <a:gd name="T7" fmla="*/ 35 h 54"/>
                  <a:gd name="T8" fmla="*/ 51 w 87"/>
                  <a:gd name="T9" fmla="*/ 44 h 54"/>
                  <a:gd name="T10" fmla="*/ 51 w 87"/>
                  <a:gd name="T11" fmla="*/ 44 h 54"/>
                  <a:gd name="T12" fmla="*/ 33 w 87"/>
                  <a:gd name="T13" fmla="*/ 50 h 54"/>
                  <a:gd name="T14" fmla="*/ 18 w 87"/>
                  <a:gd name="T15" fmla="*/ 53 h 54"/>
                  <a:gd name="T16" fmla="*/ 6 w 87"/>
                  <a:gd name="T17" fmla="*/ 51 h 54"/>
                  <a:gd name="T18" fmla="*/ 0 w 87"/>
                  <a:gd name="T19" fmla="*/ 47 h 54"/>
                  <a:gd name="T20" fmla="*/ 0 w 87"/>
                  <a:gd name="T21" fmla="*/ 47 h 54"/>
                  <a:gd name="T22" fmla="*/ 0 w 87"/>
                  <a:gd name="T23" fmla="*/ 38 h 54"/>
                  <a:gd name="T24" fmla="*/ 7 w 87"/>
                  <a:gd name="T25" fmla="*/ 29 h 54"/>
                  <a:gd name="T26" fmla="*/ 19 w 87"/>
                  <a:gd name="T27" fmla="*/ 18 h 54"/>
                  <a:gd name="T28" fmla="*/ 34 w 87"/>
                  <a:gd name="T29" fmla="*/ 9 h 54"/>
                  <a:gd name="T30" fmla="*/ 34 w 87"/>
                  <a:gd name="T31" fmla="*/ 9 h 54"/>
                  <a:gd name="T32" fmla="*/ 52 w 87"/>
                  <a:gd name="T33" fmla="*/ 3 h 54"/>
                  <a:gd name="T34" fmla="*/ 68 w 87"/>
                  <a:gd name="T35" fmla="*/ 0 h 54"/>
                  <a:gd name="T36" fmla="*/ 80 w 87"/>
                  <a:gd name="T37" fmla="*/ 2 h 54"/>
                  <a:gd name="T38" fmla="*/ 86 w 87"/>
                  <a:gd name="T3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54">
                    <a:moveTo>
                      <a:pt x="86" y="6"/>
                    </a:moveTo>
                    <a:lnTo>
                      <a:pt x="86" y="15"/>
                    </a:lnTo>
                    <a:lnTo>
                      <a:pt x="80" y="24"/>
                    </a:lnTo>
                    <a:lnTo>
                      <a:pt x="68" y="35"/>
                    </a:lnTo>
                    <a:lnTo>
                      <a:pt x="51" y="44"/>
                    </a:lnTo>
                    <a:lnTo>
                      <a:pt x="51" y="44"/>
                    </a:lnTo>
                    <a:lnTo>
                      <a:pt x="33" y="50"/>
                    </a:lnTo>
                    <a:lnTo>
                      <a:pt x="18" y="53"/>
                    </a:lnTo>
                    <a:lnTo>
                      <a:pt x="6" y="51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7" y="29"/>
                    </a:lnTo>
                    <a:lnTo>
                      <a:pt x="19" y="18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52" y="3"/>
                    </a:lnTo>
                    <a:lnTo>
                      <a:pt x="68" y="0"/>
                    </a:lnTo>
                    <a:lnTo>
                      <a:pt x="80" y="2"/>
                    </a:lnTo>
                    <a:lnTo>
                      <a:pt x="86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7" name="Freeform 81"/>
              <p:cNvSpPr>
                <a:spLocks/>
              </p:cNvSpPr>
              <p:nvPr/>
            </p:nvSpPr>
            <p:spPr bwMode="auto">
              <a:xfrm>
                <a:off x="404" y="954"/>
                <a:ext cx="105" cy="43"/>
              </a:xfrm>
              <a:custGeom>
                <a:avLst/>
                <a:gdLst>
                  <a:gd name="T0" fmla="*/ 93 w 94"/>
                  <a:gd name="T1" fmla="*/ 10 h 43"/>
                  <a:gd name="T2" fmla="*/ 92 w 94"/>
                  <a:gd name="T3" fmla="*/ 18 h 43"/>
                  <a:gd name="T4" fmla="*/ 83 w 94"/>
                  <a:gd name="T5" fmla="*/ 25 h 43"/>
                  <a:gd name="T6" fmla="*/ 69 w 94"/>
                  <a:gd name="T7" fmla="*/ 33 h 43"/>
                  <a:gd name="T8" fmla="*/ 51 w 94"/>
                  <a:gd name="T9" fmla="*/ 39 h 43"/>
                  <a:gd name="T10" fmla="*/ 51 w 94"/>
                  <a:gd name="T11" fmla="*/ 39 h 43"/>
                  <a:gd name="T12" fmla="*/ 33 w 94"/>
                  <a:gd name="T13" fmla="*/ 42 h 43"/>
                  <a:gd name="T14" fmla="*/ 18 w 94"/>
                  <a:gd name="T15" fmla="*/ 40 h 43"/>
                  <a:gd name="T16" fmla="*/ 6 w 94"/>
                  <a:gd name="T17" fmla="*/ 37 h 43"/>
                  <a:gd name="T18" fmla="*/ 0 w 94"/>
                  <a:gd name="T19" fmla="*/ 31 h 43"/>
                  <a:gd name="T20" fmla="*/ 0 w 94"/>
                  <a:gd name="T21" fmla="*/ 31 h 43"/>
                  <a:gd name="T22" fmla="*/ 3 w 94"/>
                  <a:gd name="T23" fmla="*/ 24 h 43"/>
                  <a:gd name="T24" fmla="*/ 11 w 94"/>
                  <a:gd name="T25" fmla="*/ 15 h 43"/>
                  <a:gd name="T26" fmla="*/ 26 w 94"/>
                  <a:gd name="T27" fmla="*/ 7 h 43"/>
                  <a:gd name="T28" fmla="*/ 42 w 94"/>
                  <a:gd name="T29" fmla="*/ 1 h 43"/>
                  <a:gd name="T30" fmla="*/ 42 w 94"/>
                  <a:gd name="T31" fmla="*/ 1 h 43"/>
                  <a:gd name="T32" fmla="*/ 62 w 94"/>
                  <a:gd name="T33" fmla="*/ 0 h 43"/>
                  <a:gd name="T34" fmla="*/ 77 w 94"/>
                  <a:gd name="T35" fmla="*/ 0 h 43"/>
                  <a:gd name="T36" fmla="*/ 89 w 94"/>
                  <a:gd name="T37" fmla="*/ 3 h 43"/>
                  <a:gd name="T38" fmla="*/ 93 w 94"/>
                  <a:gd name="T3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10"/>
                    </a:moveTo>
                    <a:lnTo>
                      <a:pt x="92" y="18"/>
                    </a:lnTo>
                    <a:lnTo>
                      <a:pt x="83" y="25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8" y="40"/>
                    </a:lnTo>
                    <a:lnTo>
                      <a:pt x="6" y="37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11" y="15"/>
                    </a:lnTo>
                    <a:lnTo>
                      <a:pt x="26" y="7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89" y="3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8" name="Freeform 82"/>
              <p:cNvSpPr>
                <a:spLocks/>
              </p:cNvSpPr>
              <p:nvPr/>
            </p:nvSpPr>
            <p:spPr bwMode="auto">
              <a:xfrm>
                <a:off x="343" y="513"/>
                <a:ext cx="106" cy="44"/>
              </a:xfrm>
              <a:custGeom>
                <a:avLst/>
                <a:gdLst>
                  <a:gd name="T0" fmla="*/ 93 w 94"/>
                  <a:gd name="T1" fmla="*/ 10 h 44"/>
                  <a:gd name="T2" fmla="*/ 92 w 94"/>
                  <a:gd name="T3" fmla="*/ 19 h 44"/>
                  <a:gd name="T4" fmla="*/ 83 w 94"/>
                  <a:gd name="T5" fmla="*/ 27 h 44"/>
                  <a:gd name="T6" fmla="*/ 69 w 94"/>
                  <a:gd name="T7" fmla="*/ 34 h 44"/>
                  <a:gd name="T8" fmla="*/ 51 w 94"/>
                  <a:gd name="T9" fmla="*/ 40 h 44"/>
                  <a:gd name="T10" fmla="*/ 51 w 94"/>
                  <a:gd name="T11" fmla="*/ 40 h 44"/>
                  <a:gd name="T12" fmla="*/ 33 w 94"/>
                  <a:gd name="T13" fmla="*/ 43 h 44"/>
                  <a:gd name="T14" fmla="*/ 18 w 94"/>
                  <a:gd name="T15" fmla="*/ 42 h 44"/>
                  <a:gd name="T16" fmla="*/ 6 w 94"/>
                  <a:gd name="T17" fmla="*/ 39 h 44"/>
                  <a:gd name="T18" fmla="*/ 0 w 94"/>
                  <a:gd name="T19" fmla="*/ 33 h 44"/>
                  <a:gd name="T20" fmla="*/ 0 w 94"/>
                  <a:gd name="T21" fmla="*/ 33 h 44"/>
                  <a:gd name="T22" fmla="*/ 3 w 94"/>
                  <a:gd name="T23" fmla="*/ 24 h 44"/>
                  <a:gd name="T24" fmla="*/ 10 w 94"/>
                  <a:gd name="T25" fmla="*/ 16 h 44"/>
                  <a:gd name="T26" fmla="*/ 25 w 94"/>
                  <a:gd name="T27" fmla="*/ 9 h 44"/>
                  <a:gd name="T28" fmla="*/ 42 w 94"/>
                  <a:gd name="T29" fmla="*/ 3 h 44"/>
                  <a:gd name="T30" fmla="*/ 42 w 94"/>
                  <a:gd name="T31" fmla="*/ 3 h 44"/>
                  <a:gd name="T32" fmla="*/ 62 w 94"/>
                  <a:gd name="T33" fmla="*/ 0 h 44"/>
                  <a:gd name="T34" fmla="*/ 77 w 94"/>
                  <a:gd name="T35" fmla="*/ 1 h 44"/>
                  <a:gd name="T36" fmla="*/ 89 w 94"/>
                  <a:gd name="T37" fmla="*/ 4 h 44"/>
                  <a:gd name="T38" fmla="*/ 93 w 94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4">
                    <a:moveTo>
                      <a:pt x="93" y="10"/>
                    </a:moveTo>
                    <a:lnTo>
                      <a:pt x="92" y="19"/>
                    </a:lnTo>
                    <a:lnTo>
                      <a:pt x="83" y="27"/>
                    </a:lnTo>
                    <a:lnTo>
                      <a:pt x="69" y="34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33" y="43"/>
                    </a:lnTo>
                    <a:lnTo>
                      <a:pt x="18" y="42"/>
                    </a:lnTo>
                    <a:lnTo>
                      <a:pt x="6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24"/>
                    </a:lnTo>
                    <a:lnTo>
                      <a:pt x="10" y="16"/>
                    </a:lnTo>
                    <a:lnTo>
                      <a:pt x="25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2" y="0"/>
                    </a:lnTo>
                    <a:lnTo>
                      <a:pt x="77" y="1"/>
                    </a:lnTo>
                    <a:lnTo>
                      <a:pt x="89" y="4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299" name="Freeform 83"/>
              <p:cNvSpPr>
                <a:spLocks/>
              </p:cNvSpPr>
              <p:nvPr/>
            </p:nvSpPr>
            <p:spPr bwMode="auto">
              <a:xfrm>
                <a:off x="1117" y="298"/>
                <a:ext cx="68" cy="40"/>
              </a:xfrm>
              <a:custGeom>
                <a:avLst/>
                <a:gdLst>
                  <a:gd name="T0" fmla="*/ 60 w 61"/>
                  <a:gd name="T1" fmla="*/ 13 h 40"/>
                  <a:gd name="T2" fmla="*/ 60 w 61"/>
                  <a:gd name="T3" fmla="*/ 21 h 40"/>
                  <a:gd name="T4" fmla="*/ 54 w 61"/>
                  <a:gd name="T5" fmla="*/ 28 h 40"/>
                  <a:gd name="T6" fmla="*/ 45 w 61"/>
                  <a:gd name="T7" fmla="*/ 34 h 40"/>
                  <a:gd name="T8" fmla="*/ 34 w 61"/>
                  <a:gd name="T9" fmla="*/ 39 h 40"/>
                  <a:gd name="T10" fmla="*/ 34 w 61"/>
                  <a:gd name="T11" fmla="*/ 39 h 40"/>
                  <a:gd name="T12" fmla="*/ 22 w 61"/>
                  <a:gd name="T13" fmla="*/ 39 h 40"/>
                  <a:gd name="T14" fmla="*/ 12 w 61"/>
                  <a:gd name="T15" fmla="*/ 37 h 40"/>
                  <a:gd name="T16" fmla="*/ 3 w 61"/>
                  <a:gd name="T17" fmla="*/ 33 h 40"/>
                  <a:gd name="T18" fmla="*/ 0 w 61"/>
                  <a:gd name="T19" fmla="*/ 27 h 40"/>
                  <a:gd name="T20" fmla="*/ 0 w 61"/>
                  <a:gd name="T21" fmla="*/ 27 h 40"/>
                  <a:gd name="T22" fmla="*/ 0 w 61"/>
                  <a:gd name="T23" fmla="*/ 19 h 40"/>
                  <a:gd name="T24" fmla="*/ 6 w 61"/>
                  <a:gd name="T25" fmla="*/ 12 h 40"/>
                  <a:gd name="T26" fmla="*/ 13 w 61"/>
                  <a:gd name="T27" fmla="*/ 6 h 40"/>
                  <a:gd name="T28" fmla="*/ 25 w 61"/>
                  <a:gd name="T29" fmla="*/ 1 h 40"/>
                  <a:gd name="T30" fmla="*/ 25 w 61"/>
                  <a:gd name="T31" fmla="*/ 1 h 40"/>
                  <a:gd name="T32" fmla="*/ 37 w 61"/>
                  <a:gd name="T33" fmla="*/ 0 h 40"/>
                  <a:gd name="T34" fmla="*/ 48 w 61"/>
                  <a:gd name="T35" fmla="*/ 1 h 40"/>
                  <a:gd name="T36" fmla="*/ 55 w 61"/>
                  <a:gd name="T37" fmla="*/ 6 h 40"/>
                  <a:gd name="T38" fmla="*/ 60 w 61"/>
                  <a:gd name="T39" fmla="*/ 1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40">
                    <a:moveTo>
                      <a:pt x="60" y="13"/>
                    </a:moveTo>
                    <a:lnTo>
                      <a:pt x="60" y="21"/>
                    </a:lnTo>
                    <a:lnTo>
                      <a:pt x="54" y="28"/>
                    </a:lnTo>
                    <a:lnTo>
                      <a:pt x="45" y="34"/>
                    </a:lnTo>
                    <a:lnTo>
                      <a:pt x="34" y="39"/>
                    </a:lnTo>
                    <a:lnTo>
                      <a:pt x="34" y="39"/>
                    </a:lnTo>
                    <a:lnTo>
                      <a:pt x="22" y="39"/>
                    </a:lnTo>
                    <a:lnTo>
                      <a:pt x="12" y="37"/>
                    </a:lnTo>
                    <a:lnTo>
                      <a:pt x="3" y="33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6" y="12"/>
                    </a:lnTo>
                    <a:lnTo>
                      <a:pt x="13" y="6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37" y="0"/>
                    </a:lnTo>
                    <a:lnTo>
                      <a:pt x="48" y="1"/>
                    </a:lnTo>
                    <a:lnTo>
                      <a:pt x="55" y="6"/>
                    </a:lnTo>
                    <a:lnTo>
                      <a:pt x="60" y="1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0" name="Freeform 84"/>
              <p:cNvSpPr>
                <a:spLocks/>
              </p:cNvSpPr>
              <p:nvPr/>
            </p:nvSpPr>
            <p:spPr bwMode="auto">
              <a:xfrm>
                <a:off x="497" y="723"/>
                <a:ext cx="100" cy="55"/>
              </a:xfrm>
              <a:custGeom>
                <a:avLst/>
                <a:gdLst>
                  <a:gd name="T0" fmla="*/ 87 w 89"/>
                  <a:gd name="T1" fmla="*/ 7 h 55"/>
                  <a:gd name="T2" fmla="*/ 88 w 89"/>
                  <a:gd name="T3" fmla="*/ 10 h 55"/>
                  <a:gd name="T4" fmla="*/ 87 w 89"/>
                  <a:gd name="T5" fmla="*/ 15 h 55"/>
                  <a:gd name="T6" fmla="*/ 84 w 89"/>
                  <a:gd name="T7" fmla="*/ 19 h 55"/>
                  <a:gd name="T8" fmla="*/ 81 w 89"/>
                  <a:gd name="T9" fmla="*/ 25 h 55"/>
                  <a:gd name="T10" fmla="*/ 69 w 89"/>
                  <a:gd name="T11" fmla="*/ 34 h 55"/>
                  <a:gd name="T12" fmla="*/ 52 w 89"/>
                  <a:gd name="T13" fmla="*/ 45 h 55"/>
                  <a:gd name="T14" fmla="*/ 52 w 89"/>
                  <a:gd name="T15" fmla="*/ 45 h 55"/>
                  <a:gd name="T16" fmla="*/ 34 w 89"/>
                  <a:gd name="T17" fmla="*/ 51 h 55"/>
                  <a:gd name="T18" fmla="*/ 19 w 89"/>
                  <a:gd name="T19" fmla="*/ 54 h 55"/>
                  <a:gd name="T20" fmla="*/ 13 w 89"/>
                  <a:gd name="T21" fmla="*/ 54 h 55"/>
                  <a:gd name="T22" fmla="*/ 7 w 89"/>
                  <a:gd name="T23" fmla="*/ 52 h 55"/>
                  <a:gd name="T24" fmla="*/ 4 w 89"/>
                  <a:gd name="T25" fmla="*/ 49 h 55"/>
                  <a:gd name="T26" fmla="*/ 1 w 89"/>
                  <a:gd name="T27" fmla="*/ 46 h 55"/>
                  <a:gd name="T28" fmla="*/ 1 w 89"/>
                  <a:gd name="T29" fmla="*/ 46 h 55"/>
                  <a:gd name="T30" fmla="*/ 0 w 89"/>
                  <a:gd name="T31" fmla="*/ 43 h 55"/>
                  <a:gd name="T32" fmla="*/ 1 w 89"/>
                  <a:gd name="T33" fmla="*/ 39 h 55"/>
                  <a:gd name="T34" fmla="*/ 4 w 89"/>
                  <a:gd name="T35" fmla="*/ 34 h 55"/>
                  <a:gd name="T36" fmla="*/ 9 w 89"/>
                  <a:gd name="T37" fmla="*/ 28 h 55"/>
                  <a:gd name="T38" fmla="*/ 21 w 89"/>
                  <a:gd name="T39" fmla="*/ 19 h 55"/>
                  <a:gd name="T40" fmla="*/ 36 w 89"/>
                  <a:gd name="T41" fmla="*/ 10 h 55"/>
                  <a:gd name="T42" fmla="*/ 36 w 89"/>
                  <a:gd name="T43" fmla="*/ 10 h 55"/>
                  <a:gd name="T44" fmla="*/ 54 w 89"/>
                  <a:gd name="T45" fmla="*/ 3 h 55"/>
                  <a:gd name="T46" fmla="*/ 69 w 89"/>
                  <a:gd name="T47" fmla="*/ 0 h 55"/>
                  <a:gd name="T48" fmla="*/ 75 w 89"/>
                  <a:gd name="T49" fmla="*/ 1 h 55"/>
                  <a:gd name="T50" fmla="*/ 81 w 89"/>
                  <a:gd name="T51" fmla="*/ 1 h 55"/>
                  <a:gd name="T52" fmla="*/ 85 w 89"/>
                  <a:gd name="T53" fmla="*/ 4 h 55"/>
                  <a:gd name="T54" fmla="*/ 87 w 89"/>
                  <a:gd name="T55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9" h="55">
                    <a:moveTo>
                      <a:pt x="87" y="7"/>
                    </a:moveTo>
                    <a:lnTo>
                      <a:pt x="88" y="10"/>
                    </a:lnTo>
                    <a:lnTo>
                      <a:pt x="87" y="15"/>
                    </a:lnTo>
                    <a:lnTo>
                      <a:pt x="84" y="19"/>
                    </a:lnTo>
                    <a:lnTo>
                      <a:pt x="81" y="25"/>
                    </a:lnTo>
                    <a:lnTo>
                      <a:pt x="69" y="34"/>
                    </a:lnTo>
                    <a:lnTo>
                      <a:pt x="52" y="45"/>
                    </a:lnTo>
                    <a:lnTo>
                      <a:pt x="52" y="45"/>
                    </a:lnTo>
                    <a:lnTo>
                      <a:pt x="34" y="51"/>
                    </a:lnTo>
                    <a:lnTo>
                      <a:pt x="19" y="54"/>
                    </a:lnTo>
                    <a:lnTo>
                      <a:pt x="13" y="54"/>
                    </a:lnTo>
                    <a:lnTo>
                      <a:pt x="7" y="52"/>
                    </a:lnTo>
                    <a:lnTo>
                      <a:pt x="4" y="49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0" y="43"/>
                    </a:lnTo>
                    <a:lnTo>
                      <a:pt x="1" y="39"/>
                    </a:lnTo>
                    <a:lnTo>
                      <a:pt x="4" y="34"/>
                    </a:lnTo>
                    <a:lnTo>
                      <a:pt x="9" y="28"/>
                    </a:lnTo>
                    <a:lnTo>
                      <a:pt x="21" y="19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75" y="1"/>
                    </a:lnTo>
                    <a:lnTo>
                      <a:pt x="81" y="1"/>
                    </a:lnTo>
                    <a:lnTo>
                      <a:pt x="85" y="4"/>
                    </a:lnTo>
                    <a:lnTo>
                      <a:pt x="87" y="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1" name="Freeform 85"/>
              <p:cNvSpPr>
                <a:spLocks/>
              </p:cNvSpPr>
              <p:nvPr/>
            </p:nvSpPr>
            <p:spPr bwMode="auto">
              <a:xfrm>
                <a:off x="582" y="682"/>
                <a:ext cx="105" cy="45"/>
              </a:xfrm>
              <a:custGeom>
                <a:avLst/>
                <a:gdLst>
                  <a:gd name="T0" fmla="*/ 92 w 93"/>
                  <a:gd name="T1" fmla="*/ 11 h 45"/>
                  <a:gd name="T2" fmla="*/ 92 w 93"/>
                  <a:gd name="T3" fmla="*/ 15 h 45"/>
                  <a:gd name="T4" fmla="*/ 90 w 93"/>
                  <a:gd name="T5" fmla="*/ 20 h 45"/>
                  <a:gd name="T6" fmla="*/ 87 w 93"/>
                  <a:gd name="T7" fmla="*/ 23 h 45"/>
                  <a:gd name="T8" fmla="*/ 81 w 93"/>
                  <a:gd name="T9" fmla="*/ 27 h 45"/>
                  <a:gd name="T10" fmla="*/ 68 w 93"/>
                  <a:gd name="T11" fmla="*/ 35 h 45"/>
                  <a:gd name="T12" fmla="*/ 50 w 93"/>
                  <a:gd name="T13" fmla="*/ 41 h 45"/>
                  <a:gd name="T14" fmla="*/ 50 w 93"/>
                  <a:gd name="T15" fmla="*/ 41 h 45"/>
                  <a:gd name="T16" fmla="*/ 32 w 93"/>
                  <a:gd name="T17" fmla="*/ 44 h 45"/>
                  <a:gd name="T18" fmla="*/ 17 w 93"/>
                  <a:gd name="T19" fmla="*/ 42 h 45"/>
                  <a:gd name="T20" fmla="*/ 11 w 93"/>
                  <a:gd name="T21" fmla="*/ 41 h 45"/>
                  <a:gd name="T22" fmla="*/ 5 w 93"/>
                  <a:gd name="T23" fmla="*/ 39 h 45"/>
                  <a:gd name="T24" fmla="*/ 2 w 93"/>
                  <a:gd name="T25" fmla="*/ 36 h 45"/>
                  <a:gd name="T26" fmla="*/ 0 w 93"/>
                  <a:gd name="T27" fmla="*/ 33 h 45"/>
                  <a:gd name="T28" fmla="*/ 0 w 93"/>
                  <a:gd name="T29" fmla="*/ 33 h 45"/>
                  <a:gd name="T30" fmla="*/ 0 w 93"/>
                  <a:gd name="T31" fmla="*/ 29 h 45"/>
                  <a:gd name="T32" fmla="*/ 2 w 93"/>
                  <a:gd name="T33" fmla="*/ 24 h 45"/>
                  <a:gd name="T34" fmla="*/ 5 w 93"/>
                  <a:gd name="T35" fmla="*/ 20 h 45"/>
                  <a:gd name="T36" fmla="*/ 11 w 93"/>
                  <a:gd name="T37" fmla="*/ 17 h 45"/>
                  <a:gd name="T38" fmla="*/ 24 w 93"/>
                  <a:gd name="T39" fmla="*/ 9 h 45"/>
                  <a:gd name="T40" fmla="*/ 42 w 93"/>
                  <a:gd name="T41" fmla="*/ 3 h 45"/>
                  <a:gd name="T42" fmla="*/ 42 w 93"/>
                  <a:gd name="T43" fmla="*/ 3 h 45"/>
                  <a:gd name="T44" fmla="*/ 60 w 93"/>
                  <a:gd name="T45" fmla="*/ 0 h 45"/>
                  <a:gd name="T46" fmla="*/ 75 w 93"/>
                  <a:gd name="T47" fmla="*/ 2 h 45"/>
                  <a:gd name="T48" fmla="*/ 83 w 93"/>
                  <a:gd name="T49" fmla="*/ 3 h 45"/>
                  <a:gd name="T50" fmla="*/ 87 w 93"/>
                  <a:gd name="T51" fmla="*/ 5 h 45"/>
                  <a:gd name="T52" fmla="*/ 90 w 93"/>
                  <a:gd name="T53" fmla="*/ 8 h 45"/>
                  <a:gd name="T54" fmla="*/ 92 w 93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3" h="45">
                    <a:moveTo>
                      <a:pt x="92" y="11"/>
                    </a:moveTo>
                    <a:lnTo>
                      <a:pt x="92" y="15"/>
                    </a:lnTo>
                    <a:lnTo>
                      <a:pt x="90" y="20"/>
                    </a:lnTo>
                    <a:lnTo>
                      <a:pt x="87" y="23"/>
                    </a:lnTo>
                    <a:lnTo>
                      <a:pt x="81" y="27"/>
                    </a:lnTo>
                    <a:lnTo>
                      <a:pt x="68" y="35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32" y="44"/>
                    </a:lnTo>
                    <a:lnTo>
                      <a:pt x="17" y="42"/>
                    </a:lnTo>
                    <a:lnTo>
                      <a:pt x="11" y="41"/>
                    </a:lnTo>
                    <a:lnTo>
                      <a:pt x="5" y="39"/>
                    </a:lnTo>
                    <a:lnTo>
                      <a:pt x="2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5" y="20"/>
                    </a:lnTo>
                    <a:lnTo>
                      <a:pt x="11" y="17"/>
                    </a:lnTo>
                    <a:lnTo>
                      <a:pt x="24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5" y="2"/>
                    </a:lnTo>
                    <a:lnTo>
                      <a:pt x="83" y="3"/>
                    </a:lnTo>
                    <a:lnTo>
                      <a:pt x="87" y="5"/>
                    </a:lnTo>
                    <a:lnTo>
                      <a:pt x="90" y="8"/>
                    </a:lnTo>
                    <a:lnTo>
                      <a:pt x="92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2" name="Freeform 86"/>
              <p:cNvSpPr>
                <a:spLocks/>
              </p:cNvSpPr>
              <p:nvPr/>
            </p:nvSpPr>
            <p:spPr bwMode="auto">
              <a:xfrm>
                <a:off x="647" y="757"/>
                <a:ext cx="105" cy="43"/>
              </a:xfrm>
              <a:custGeom>
                <a:avLst/>
                <a:gdLst>
                  <a:gd name="T0" fmla="*/ 93 w 94"/>
                  <a:gd name="T1" fmla="*/ 11 h 43"/>
                  <a:gd name="T2" fmla="*/ 93 w 94"/>
                  <a:gd name="T3" fmla="*/ 14 h 43"/>
                  <a:gd name="T4" fmla="*/ 92 w 94"/>
                  <a:gd name="T5" fmla="*/ 18 h 43"/>
                  <a:gd name="T6" fmla="*/ 87 w 94"/>
                  <a:gd name="T7" fmla="*/ 23 h 43"/>
                  <a:gd name="T8" fmla="*/ 83 w 94"/>
                  <a:gd name="T9" fmla="*/ 26 h 43"/>
                  <a:gd name="T10" fmla="*/ 69 w 94"/>
                  <a:gd name="T11" fmla="*/ 33 h 43"/>
                  <a:gd name="T12" fmla="*/ 51 w 94"/>
                  <a:gd name="T13" fmla="*/ 39 h 43"/>
                  <a:gd name="T14" fmla="*/ 51 w 94"/>
                  <a:gd name="T15" fmla="*/ 39 h 43"/>
                  <a:gd name="T16" fmla="*/ 33 w 94"/>
                  <a:gd name="T17" fmla="*/ 42 h 43"/>
                  <a:gd name="T18" fmla="*/ 17 w 94"/>
                  <a:gd name="T19" fmla="*/ 41 h 43"/>
                  <a:gd name="T20" fmla="*/ 11 w 94"/>
                  <a:gd name="T21" fmla="*/ 41 h 43"/>
                  <a:gd name="T22" fmla="*/ 6 w 94"/>
                  <a:gd name="T23" fmla="*/ 38 h 43"/>
                  <a:gd name="T24" fmla="*/ 3 w 94"/>
                  <a:gd name="T25" fmla="*/ 35 h 43"/>
                  <a:gd name="T26" fmla="*/ 0 w 94"/>
                  <a:gd name="T27" fmla="*/ 32 h 43"/>
                  <a:gd name="T28" fmla="*/ 0 w 94"/>
                  <a:gd name="T29" fmla="*/ 32 h 43"/>
                  <a:gd name="T30" fmla="*/ 0 w 94"/>
                  <a:gd name="T31" fmla="*/ 27 h 43"/>
                  <a:gd name="T32" fmla="*/ 3 w 94"/>
                  <a:gd name="T33" fmla="*/ 23 h 43"/>
                  <a:gd name="T34" fmla="*/ 6 w 94"/>
                  <a:gd name="T35" fmla="*/ 20 h 43"/>
                  <a:gd name="T36" fmla="*/ 11 w 94"/>
                  <a:gd name="T37" fmla="*/ 15 h 43"/>
                  <a:gd name="T38" fmla="*/ 26 w 94"/>
                  <a:gd name="T39" fmla="*/ 8 h 43"/>
                  <a:gd name="T40" fmla="*/ 42 w 94"/>
                  <a:gd name="T41" fmla="*/ 2 h 43"/>
                  <a:gd name="T42" fmla="*/ 42 w 94"/>
                  <a:gd name="T43" fmla="*/ 2 h 43"/>
                  <a:gd name="T44" fmla="*/ 62 w 94"/>
                  <a:gd name="T45" fmla="*/ 0 h 43"/>
                  <a:gd name="T46" fmla="*/ 77 w 94"/>
                  <a:gd name="T47" fmla="*/ 0 h 43"/>
                  <a:gd name="T48" fmla="*/ 83 w 94"/>
                  <a:gd name="T49" fmla="*/ 2 h 43"/>
                  <a:gd name="T50" fmla="*/ 89 w 94"/>
                  <a:gd name="T51" fmla="*/ 3 h 43"/>
                  <a:gd name="T52" fmla="*/ 92 w 94"/>
                  <a:gd name="T53" fmla="*/ 6 h 43"/>
                  <a:gd name="T54" fmla="*/ 93 w 94"/>
                  <a:gd name="T5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4" h="43">
                    <a:moveTo>
                      <a:pt x="93" y="11"/>
                    </a:moveTo>
                    <a:lnTo>
                      <a:pt x="93" y="14"/>
                    </a:lnTo>
                    <a:lnTo>
                      <a:pt x="92" y="18"/>
                    </a:lnTo>
                    <a:lnTo>
                      <a:pt x="87" y="23"/>
                    </a:lnTo>
                    <a:lnTo>
                      <a:pt x="83" y="26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7" y="41"/>
                    </a:lnTo>
                    <a:lnTo>
                      <a:pt x="11" y="41"/>
                    </a:lnTo>
                    <a:lnTo>
                      <a:pt x="6" y="38"/>
                    </a:lnTo>
                    <a:lnTo>
                      <a:pt x="3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3"/>
                    </a:lnTo>
                    <a:lnTo>
                      <a:pt x="6" y="20"/>
                    </a:lnTo>
                    <a:lnTo>
                      <a:pt x="11" y="15"/>
                    </a:lnTo>
                    <a:lnTo>
                      <a:pt x="26" y="8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83" y="2"/>
                    </a:lnTo>
                    <a:lnTo>
                      <a:pt x="89" y="3"/>
                    </a:lnTo>
                    <a:lnTo>
                      <a:pt x="92" y="6"/>
                    </a:lnTo>
                    <a:lnTo>
                      <a:pt x="93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3" name="Freeform 87"/>
              <p:cNvSpPr>
                <a:spLocks/>
              </p:cNvSpPr>
              <p:nvPr/>
            </p:nvSpPr>
            <p:spPr bwMode="auto">
              <a:xfrm>
                <a:off x="770" y="912"/>
                <a:ext cx="99" cy="53"/>
              </a:xfrm>
              <a:custGeom>
                <a:avLst/>
                <a:gdLst>
                  <a:gd name="T0" fmla="*/ 87 w 88"/>
                  <a:gd name="T1" fmla="*/ 6 h 53"/>
                  <a:gd name="T2" fmla="*/ 87 w 88"/>
                  <a:gd name="T3" fmla="*/ 10 h 53"/>
                  <a:gd name="T4" fmla="*/ 85 w 88"/>
                  <a:gd name="T5" fmla="*/ 13 h 53"/>
                  <a:gd name="T6" fmla="*/ 84 w 88"/>
                  <a:gd name="T7" fmla="*/ 19 h 53"/>
                  <a:gd name="T8" fmla="*/ 79 w 88"/>
                  <a:gd name="T9" fmla="*/ 24 h 53"/>
                  <a:gd name="T10" fmla="*/ 67 w 88"/>
                  <a:gd name="T11" fmla="*/ 34 h 53"/>
                  <a:gd name="T12" fmla="*/ 51 w 88"/>
                  <a:gd name="T13" fmla="*/ 43 h 53"/>
                  <a:gd name="T14" fmla="*/ 51 w 88"/>
                  <a:gd name="T15" fmla="*/ 43 h 53"/>
                  <a:gd name="T16" fmla="*/ 34 w 88"/>
                  <a:gd name="T17" fmla="*/ 49 h 53"/>
                  <a:gd name="T18" fmla="*/ 18 w 88"/>
                  <a:gd name="T19" fmla="*/ 52 h 53"/>
                  <a:gd name="T20" fmla="*/ 12 w 88"/>
                  <a:gd name="T21" fmla="*/ 52 h 53"/>
                  <a:gd name="T22" fmla="*/ 7 w 88"/>
                  <a:gd name="T23" fmla="*/ 51 h 53"/>
                  <a:gd name="T24" fmla="*/ 3 w 88"/>
                  <a:gd name="T25" fmla="*/ 49 h 53"/>
                  <a:gd name="T26" fmla="*/ 0 w 88"/>
                  <a:gd name="T27" fmla="*/ 46 h 53"/>
                  <a:gd name="T28" fmla="*/ 0 w 88"/>
                  <a:gd name="T29" fmla="*/ 46 h 53"/>
                  <a:gd name="T30" fmla="*/ 0 w 88"/>
                  <a:gd name="T31" fmla="*/ 42 h 53"/>
                  <a:gd name="T32" fmla="*/ 0 w 88"/>
                  <a:gd name="T33" fmla="*/ 37 h 53"/>
                  <a:gd name="T34" fmla="*/ 3 w 88"/>
                  <a:gd name="T35" fmla="*/ 33 h 53"/>
                  <a:gd name="T36" fmla="*/ 7 w 88"/>
                  <a:gd name="T37" fmla="*/ 28 h 53"/>
                  <a:gd name="T38" fmla="*/ 19 w 88"/>
                  <a:gd name="T39" fmla="*/ 18 h 53"/>
                  <a:gd name="T40" fmla="*/ 36 w 88"/>
                  <a:gd name="T41" fmla="*/ 9 h 53"/>
                  <a:gd name="T42" fmla="*/ 36 w 88"/>
                  <a:gd name="T43" fmla="*/ 9 h 53"/>
                  <a:gd name="T44" fmla="*/ 52 w 88"/>
                  <a:gd name="T45" fmla="*/ 3 h 53"/>
                  <a:gd name="T46" fmla="*/ 67 w 88"/>
                  <a:gd name="T47" fmla="*/ 0 h 53"/>
                  <a:gd name="T48" fmla="*/ 75 w 88"/>
                  <a:gd name="T49" fmla="*/ 0 h 53"/>
                  <a:gd name="T50" fmla="*/ 79 w 88"/>
                  <a:gd name="T51" fmla="*/ 1 h 53"/>
                  <a:gd name="T52" fmla="*/ 84 w 88"/>
                  <a:gd name="T53" fmla="*/ 3 h 53"/>
                  <a:gd name="T54" fmla="*/ 87 w 88"/>
                  <a:gd name="T55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53">
                    <a:moveTo>
                      <a:pt x="87" y="6"/>
                    </a:moveTo>
                    <a:lnTo>
                      <a:pt x="87" y="10"/>
                    </a:lnTo>
                    <a:lnTo>
                      <a:pt x="85" y="13"/>
                    </a:lnTo>
                    <a:lnTo>
                      <a:pt x="84" y="19"/>
                    </a:lnTo>
                    <a:lnTo>
                      <a:pt x="79" y="24"/>
                    </a:lnTo>
                    <a:lnTo>
                      <a:pt x="67" y="34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4" y="49"/>
                    </a:lnTo>
                    <a:lnTo>
                      <a:pt x="18" y="52"/>
                    </a:lnTo>
                    <a:lnTo>
                      <a:pt x="12" y="52"/>
                    </a:lnTo>
                    <a:lnTo>
                      <a:pt x="7" y="51"/>
                    </a:lnTo>
                    <a:lnTo>
                      <a:pt x="3" y="49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0" y="37"/>
                    </a:lnTo>
                    <a:lnTo>
                      <a:pt x="3" y="33"/>
                    </a:lnTo>
                    <a:lnTo>
                      <a:pt x="7" y="28"/>
                    </a:lnTo>
                    <a:lnTo>
                      <a:pt x="19" y="1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52" y="3"/>
                    </a:lnTo>
                    <a:lnTo>
                      <a:pt x="67" y="0"/>
                    </a:lnTo>
                    <a:lnTo>
                      <a:pt x="75" y="0"/>
                    </a:lnTo>
                    <a:lnTo>
                      <a:pt x="79" y="1"/>
                    </a:lnTo>
                    <a:lnTo>
                      <a:pt x="84" y="3"/>
                    </a:lnTo>
                    <a:lnTo>
                      <a:pt x="87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4" name="Freeform 88"/>
              <p:cNvSpPr>
                <a:spLocks/>
              </p:cNvSpPr>
              <p:nvPr/>
            </p:nvSpPr>
            <p:spPr bwMode="auto">
              <a:xfrm>
                <a:off x="612" y="721"/>
                <a:ext cx="105" cy="43"/>
              </a:xfrm>
              <a:custGeom>
                <a:avLst/>
                <a:gdLst>
                  <a:gd name="T0" fmla="*/ 93 w 94"/>
                  <a:gd name="T1" fmla="*/ 11 h 43"/>
                  <a:gd name="T2" fmla="*/ 93 w 94"/>
                  <a:gd name="T3" fmla="*/ 14 h 43"/>
                  <a:gd name="T4" fmla="*/ 90 w 94"/>
                  <a:gd name="T5" fmla="*/ 18 h 43"/>
                  <a:gd name="T6" fmla="*/ 87 w 94"/>
                  <a:gd name="T7" fmla="*/ 23 h 43"/>
                  <a:gd name="T8" fmla="*/ 82 w 94"/>
                  <a:gd name="T9" fmla="*/ 26 h 43"/>
                  <a:gd name="T10" fmla="*/ 69 w 94"/>
                  <a:gd name="T11" fmla="*/ 33 h 43"/>
                  <a:gd name="T12" fmla="*/ 51 w 94"/>
                  <a:gd name="T13" fmla="*/ 39 h 43"/>
                  <a:gd name="T14" fmla="*/ 51 w 94"/>
                  <a:gd name="T15" fmla="*/ 39 h 43"/>
                  <a:gd name="T16" fmla="*/ 33 w 94"/>
                  <a:gd name="T17" fmla="*/ 42 h 43"/>
                  <a:gd name="T18" fmla="*/ 16 w 94"/>
                  <a:gd name="T19" fmla="*/ 41 h 43"/>
                  <a:gd name="T20" fmla="*/ 10 w 94"/>
                  <a:gd name="T21" fmla="*/ 39 h 43"/>
                  <a:gd name="T22" fmla="*/ 6 w 94"/>
                  <a:gd name="T23" fmla="*/ 38 h 43"/>
                  <a:gd name="T24" fmla="*/ 1 w 94"/>
                  <a:gd name="T25" fmla="*/ 35 h 43"/>
                  <a:gd name="T26" fmla="*/ 0 w 94"/>
                  <a:gd name="T27" fmla="*/ 32 h 43"/>
                  <a:gd name="T28" fmla="*/ 0 w 94"/>
                  <a:gd name="T29" fmla="*/ 32 h 43"/>
                  <a:gd name="T30" fmla="*/ 0 w 94"/>
                  <a:gd name="T31" fmla="*/ 27 h 43"/>
                  <a:gd name="T32" fmla="*/ 1 w 94"/>
                  <a:gd name="T33" fmla="*/ 23 h 43"/>
                  <a:gd name="T34" fmla="*/ 6 w 94"/>
                  <a:gd name="T35" fmla="*/ 20 h 43"/>
                  <a:gd name="T36" fmla="*/ 10 w 94"/>
                  <a:gd name="T37" fmla="*/ 15 h 43"/>
                  <a:gd name="T38" fmla="*/ 24 w 94"/>
                  <a:gd name="T39" fmla="*/ 8 h 43"/>
                  <a:gd name="T40" fmla="*/ 42 w 94"/>
                  <a:gd name="T41" fmla="*/ 2 h 43"/>
                  <a:gd name="T42" fmla="*/ 42 w 94"/>
                  <a:gd name="T43" fmla="*/ 2 h 43"/>
                  <a:gd name="T44" fmla="*/ 60 w 94"/>
                  <a:gd name="T45" fmla="*/ 0 h 43"/>
                  <a:gd name="T46" fmla="*/ 76 w 94"/>
                  <a:gd name="T47" fmla="*/ 0 h 43"/>
                  <a:gd name="T48" fmla="*/ 82 w 94"/>
                  <a:gd name="T49" fmla="*/ 2 h 43"/>
                  <a:gd name="T50" fmla="*/ 87 w 94"/>
                  <a:gd name="T51" fmla="*/ 3 h 43"/>
                  <a:gd name="T52" fmla="*/ 91 w 94"/>
                  <a:gd name="T53" fmla="*/ 6 h 43"/>
                  <a:gd name="T54" fmla="*/ 93 w 94"/>
                  <a:gd name="T5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4" h="43">
                    <a:moveTo>
                      <a:pt x="93" y="11"/>
                    </a:moveTo>
                    <a:lnTo>
                      <a:pt x="93" y="14"/>
                    </a:lnTo>
                    <a:lnTo>
                      <a:pt x="90" y="18"/>
                    </a:lnTo>
                    <a:lnTo>
                      <a:pt x="87" y="23"/>
                    </a:lnTo>
                    <a:lnTo>
                      <a:pt x="82" y="26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6" y="41"/>
                    </a:lnTo>
                    <a:lnTo>
                      <a:pt x="10" y="39"/>
                    </a:lnTo>
                    <a:lnTo>
                      <a:pt x="6" y="38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3"/>
                    </a:lnTo>
                    <a:lnTo>
                      <a:pt x="6" y="20"/>
                    </a:lnTo>
                    <a:lnTo>
                      <a:pt x="10" y="15"/>
                    </a:lnTo>
                    <a:lnTo>
                      <a:pt x="24" y="8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60" y="0"/>
                    </a:lnTo>
                    <a:lnTo>
                      <a:pt x="76" y="0"/>
                    </a:lnTo>
                    <a:lnTo>
                      <a:pt x="82" y="2"/>
                    </a:lnTo>
                    <a:lnTo>
                      <a:pt x="87" y="3"/>
                    </a:lnTo>
                    <a:lnTo>
                      <a:pt x="91" y="6"/>
                    </a:lnTo>
                    <a:lnTo>
                      <a:pt x="93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5" name="Freeform 89"/>
              <p:cNvSpPr>
                <a:spLocks/>
              </p:cNvSpPr>
              <p:nvPr/>
            </p:nvSpPr>
            <p:spPr bwMode="auto">
              <a:xfrm>
                <a:off x="1219" y="455"/>
                <a:ext cx="71" cy="42"/>
              </a:xfrm>
              <a:custGeom>
                <a:avLst/>
                <a:gdLst>
                  <a:gd name="T0" fmla="*/ 62 w 63"/>
                  <a:gd name="T1" fmla="*/ 30 h 42"/>
                  <a:gd name="T2" fmla="*/ 57 w 63"/>
                  <a:gd name="T3" fmla="*/ 36 h 42"/>
                  <a:gd name="T4" fmla="*/ 50 w 63"/>
                  <a:gd name="T5" fmla="*/ 41 h 42"/>
                  <a:gd name="T6" fmla="*/ 38 w 63"/>
                  <a:gd name="T7" fmla="*/ 41 h 42"/>
                  <a:gd name="T8" fmla="*/ 26 w 63"/>
                  <a:gd name="T9" fmla="*/ 39 h 42"/>
                  <a:gd name="T10" fmla="*/ 26 w 63"/>
                  <a:gd name="T11" fmla="*/ 39 h 42"/>
                  <a:gd name="T12" fmla="*/ 14 w 63"/>
                  <a:gd name="T13" fmla="*/ 33 h 42"/>
                  <a:gd name="T14" fmla="*/ 5 w 63"/>
                  <a:gd name="T15" fmla="*/ 27 h 42"/>
                  <a:gd name="T16" fmla="*/ 0 w 63"/>
                  <a:gd name="T17" fmla="*/ 20 h 42"/>
                  <a:gd name="T18" fmla="*/ 0 w 63"/>
                  <a:gd name="T19" fmla="*/ 11 h 42"/>
                  <a:gd name="T20" fmla="*/ 0 w 63"/>
                  <a:gd name="T21" fmla="*/ 11 h 42"/>
                  <a:gd name="T22" fmla="*/ 5 w 63"/>
                  <a:gd name="T23" fmla="*/ 5 h 42"/>
                  <a:gd name="T24" fmla="*/ 14 w 63"/>
                  <a:gd name="T25" fmla="*/ 2 h 42"/>
                  <a:gd name="T26" fmla="*/ 24 w 63"/>
                  <a:gd name="T27" fmla="*/ 0 h 42"/>
                  <a:gd name="T28" fmla="*/ 36 w 63"/>
                  <a:gd name="T29" fmla="*/ 3 h 42"/>
                  <a:gd name="T30" fmla="*/ 36 w 63"/>
                  <a:gd name="T31" fmla="*/ 3 h 42"/>
                  <a:gd name="T32" fmla="*/ 48 w 63"/>
                  <a:gd name="T33" fmla="*/ 8 h 42"/>
                  <a:gd name="T34" fmla="*/ 57 w 63"/>
                  <a:gd name="T35" fmla="*/ 15 h 42"/>
                  <a:gd name="T36" fmla="*/ 62 w 63"/>
                  <a:gd name="T37" fmla="*/ 23 h 42"/>
                  <a:gd name="T38" fmla="*/ 62 w 63"/>
                  <a:gd name="T39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42">
                    <a:moveTo>
                      <a:pt x="62" y="30"/>
                    </a:moveTo>
                    <a:lnTo>
                      <a:pt x="57" y="36"/>
                    </a:lnTo>
                    <a:lnTo>
                      <a:pt x="50" y="41"/>
                    </a:lnTo>
                    <a:lnTo>
                      <a:pt x="38" y="41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14" y="33"/>
                    </a:lnTo>
                    <a:lnTo>
                      <a:pt x="5" y="27"/>
                    </a:lnTo>
                    <a:lnTo>
                      <a:pt x="0" y="2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5" y="5"/>
                    </a:lnTo>
                    <a:lnTo>
                      <a:pt x="14" y="2"/>
                    </a:lnTo>
                    <a:lnTo>
                      <a:pt x="24" y="0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48" y="8"/>
                    </a:lnTo>
                    <a:lnTo>
                      <a:pt x="57" y="15"/>
                    </a:lnTo>
                    <a:lnTo>
                      <a:pt x="62" y="23"/>
                    </a:lnTo>
                    <a:lnTo>
                      <a:pt x="62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6" name="Freeform 90"/>
              <p:cNvSpPr>
                <a:spLocks/>
              </p:cNvSpPr>
              <p:nvPr/>
            </p:nvSpPr>
            <p:spPr bwMode="auto">
              <a:xfrm>
                <a:off x="1364" y="469"/>
                <a:ext cx="78" cy="42"/>
              </a:xfrm>
              <a:custGeom>
                <a:avLst/>
                <a:gdLst>
                  <a:gd name="T0" fmla="*/ 68 w 69"/>
                  <a:gd name="T1" fmla="*/ 30 h 42"/>
                  <a:gd name="T2" fmla="*/ 62 w 69"/>
                  <a:gd name="T3" fmla="*/ 38 h 42"/>
                  <a:gd name="T4" fmla="*/ 53 w 69"/>
                  <a:gd name="T5" fmla="*/ 41 h 42"/>
                  <a:gd name="T6" fmla="*/ 41 w 69"/>
                  <a:gd name="T7" fmla="*/ 41 h 42"/>
                  <a:gd name="T8" fmla="*/ 27 w 69"/>
                  <a:gd name="T9" fmla="*/ 39 h 42"/>
                  <a:gd name="T10" fmla="*/ 27 w 69"/>
                  <a:gd name="T11" fmla="*/ 39 h 42"/>
                  <a:gd name="T12" fmla="*/ 15 w 69"/>
                  <a:gd name="T13" fmla="*/ 33 h 42"/>
                  <a:gd name="T14" fmla="*/ 6 w 69"/>
                  <a:gd name="T15" fmla="*/ 25 h 42"/>
                  <a:gd name="T16" fmla="*/ 0 w 69"/>
                  <a:gd name="T17" fmla="*/ 18 h 42"/>
                  <a:gd name="T18" fmla="*/ 0 w 69"/>
                  <a:gd name="T19" fmla="*/ 10 h 42"/>
                  <a:gd name="T20" fmla="*/ 0 w 69"/>
                  <a:gd name="T21" fmla="*/ 10 h 42"/>
                  <a:gd name="T22" fmla="*/ 5 w 69"/>
                  <a:gd name="T23" fmla="*/ 4 h 42"/>
                  <a:gd name="T24" fmla="*/ 14 w 69"/>
                  <a:gd name="T25" fmla="*/ 0 h 42"/>
                  <a:gd name="T26" fmla="*/ 26 w 69"/>
                  <a:gd name="T27" fmla="*/ 0 h 42"/>
                  <a:gd name="T28" fmla="*/ 39 w 69"/>
                  <a:gd name="T29" fmla="*/ 1 h 42"/>
                  <a:gd name="T30" fmla="*/ 39 w 69"/>
                  <a:gd name="T31" fmla="*/ 1 h 42"/>
                  <a:gd name="T32" fmla="*/ 51 w 69"/>
                  <a:gd name="T33" fmla="*/ 7 h 42"/>
                  <a:gd name="T34" fmla="*/ 62 w 69"/>
                  <a:gd name="T35" fmla="*/ 15 h 42"/>
                  <a:gd name="T36" fmla="*/ 66 w 69"/>
                  <a:gd name="T37" fmla="*/ 22 h 42"/>
                  <a:gd name="T38" fmla="*/ 68 w 69"/>
                  <a:gd name="T39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42">
                    <a:moveTo>
                      <a:pt x="68" y="30"/>
                    </a:moveTo>
                    <a:lnTo>
                      <a:pt x="62" y="38"/>
                    </a:lnTo>
                    <a:lnTo>
                      <a:pt x="53" y="41"/>
                    </a:lnTo>
                    <a:lnTo>
                      <a:pt x="41" y="41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15" y="33"/>
                    </a:lnTo>
                    <a:lnTo>
                      <a:pt x="6" y="25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51" y="7"/>
                    </a:lnTo>
                    <a:lnTo>
                      <a:pt x="62" y="15"/>
                    </a:lnTo>
                    <a:lnTo>
                      <a:pt x="66" y="22"/>
                    </a:lnTo>
                    <a:lnTo>
                      <a:pt x="68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7" name="Freeform 91"/>
              <p:cNvSpPr>
                <a:spLocks/>
              </p:cNvSpPr>
              <p:nvPr/>
            </p:nvSpPr>
            <p:spPr bwMode="auto">
              <a:xfrm>
                <a:off x="845" y="382"/>
                <a:ext cx="102" cy="46"/>
              </a:xfrm>
              <a:custGeom>
                <a:avLst/>
                <a:gdLst>
                  <a:gd name="T0" fmla="*/ 90 w 91"/>
                  <a:gd name="T1" fmla="*/ 37 h 46"/>
                  <a:gd name="T2" fmla="*/ 88 w 91"/>
                  <a:gd name="T3" fmla="*/ 40 h 46"/>
                  <a:gd name="T4" fmla="*/ 84 w 91"/>
                  <a:gd name="T5" fmla="*/ 43 h 46"/>
                  <a:gd name="T6" fmla="*/ 79 w 91"/>
                  <a:gd name="T7" fmla="*/ 45 h 46"/>
                  <a:gd name="T8" fmla="*/ 73 w 91"/>
                  <a:gd name="T9" fmla="*/ 45 h 46"/>
                  <a:gd name="T10" fmla="*/ 57 w 91"/>
                  <a:gd name="T11" fmla="*/ 45 h 46"/>
                  <a:gd name="T12" fmla="*/ 39 w 91"/>
                  <a:gd name="T13" fmla="*/ 40 h 46"/>
                  <a:gd name="T14" fmla="*/ 39 w 91"/>
                  <a:gd name="T15" fmla="*/ 40 h 46"/>
                  <a:gd name="T16" fmla="*/ 22 w 91"/>
                  <a:gd name="T17" fmla="*/ 34 h 46"/>
                  <a:gd name="T18" fmla="*/ 9 w 91"/>
                  <a:gd name="T19" fmla="*/ 25 h 46"/>
                  <a:gd name="T20" fmla="*/ 4 w 91"/>
                  <a:gd name="T21" fmla="*/ 21 h 46"/>
                  <a:gd name="T22" fmla="*/ 1 w 91"/>
                  <a:gd name="T23" fmla="*/ 18 h 46"/>
                  <a:gd name="T24" fmla="*/ 0 w 91"/>
                  <a:gd name="T25" fmla="*/ 13 h 46"/>
                  <a:gd name="T26" fmla="*/ 0 w 91"/>
                  <a:gd name="T27" fmla="*/ 9 h 46"/>
                  <a:gd name="T28" fmla="*/ 0 w 91"/>
                  <a:gd name="T29" fmla="*/ 9 h 46"/>
                  <a:gd name="T30" fmla="*/ 1 w 91"/>
                  <a:gd name="T31" fmla="*/ 6 h 46"/>
                  <a:gd name="T32" fmla="*/ 6 w 91"/>
                  <a:gd name="T33" fmla="*/ 3 h 46"/>
                  <a:gd name="T34" fmla="*/ 10 w 91"/>
                  <a:gd name="T35" fmla="*/ 1 h 46"/>
                  <a:gd name="T36" fmla="*/ 16 w 91"/>
                  <a:gd name="T37" fmla="*/ 0 h 46"/>
                  <a:gd name="T38" fmla="*/ 33 w 91"/>
                  <a:gd name="T39" fmla="*/ 1 h 46"/>
                  <a:gd name="T40" fmla="*/ 51 w 91"/>
                  <a:gd name="T41" fmla="*/ 4 h 46"/>
                  <a:gd name="T42" fmla="*/ 51 w 91"/>
                  <a:gd name="T43" fmla="*/ 4 h 46"/>
                  <a:gd name="T44" fmla="*/ 67 w 91"/>
                  <a:gd name="T45" fmla="*/ 12 h 46"/>
                  <a:gd name="T46" fmla="*/ 81 w 91"/>
                  <a:gd name="T47" fmla="*/ 19 h 46"/>
                  <a:gd name="T48" fmla="*/ 85 w 91"/>
                  <a:gd name="T49" fmla="*/ 24 h 46"/>
                  <a:gd name="T50" fmla="*/ 88 w 91"/>
                  <a:gd name="T51" fmla="*/ 28 h 46"/>
                  <a:gd name="T52" fmla="*/ 90 w 91"/>
                  <a:gd name="T53" fmla="*/ 33 h 46"/>
                  <a:gd name="T54" fmla="*/ 90 w 91"/>
                  <a:gd name="T55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46">
                    <a:moveTo>
                      <a:pt x="90" y="37"/>
                    </a:moveTo>
                    <a:lnTo>
                      <a:pt x="88" y="40"/>
                    </a:lnTo>
                    <a:lnTo>
                      <a:pt x="84" y="43"/>
                    </a:lnTo>
                    <a:lnTo>
                      <a:pt x="79" y="45"/>
                    </a:lnTo>
                    <a:lnTo>
                      <a:pt x="73" y="45"/>
                    </a:lnTo>
                    <a:lnTo>
                      <a:pt x="57" y="45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22" y="34"/>
                    </a:lnTo>
                    <a:lnTo>
                      <a:pt x="9" y="25"/>
                    </a:lnTo>
                    <a:lnTo>
                      <a:pt x="4" y="21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6" y="3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33" y="1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67" y="12"/>
                    </a:lnTo>
                    <a:lnTo>
                      <a:pt x="81" y="19"/>
                    </a:lnTo>
                    <a:lnTo>
                      <a:pt x="85" y="24"/>
                    </a:lnTo>
                    <a:lnTo>
                      <a:pt x="88" y="28"/>
                    </a:lnTo>
                    <a:lnTo>
                      <a:pt x="90" y="33"/>
                    </a:lnTo>
                    <a:lnTo>
                      <a:pt x="90" y="3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8" name="Freeform 92"/>
              <p:cNvSpPr>
                <a:spLocks/>
              </p:cNvSpPr>
              <p:nvPr/>
            </p:nvSpPr>
            <p:spPr bwMode="auto">
              <a:xfrm>
                <a:off x="1007" y="278"/>
                <a:ext cx="66" cy="61"/>
              </a:xfrm>
              <a:custGeom>
                <a:avLst/>
                <a:gdLst>
                  <a:gd name="T0" fmla="*/ 55 w 59"/>
                  <a:gd name="T1" fmla="*/ 57 h 61"/>
                  <a:gd name="T2" fmla="*/ 48 w 59"/>
                  <a:gd name="T3" fmla="*/ 60 h 61"/>
                  <a:gd name="T4" fmla="*/ 37 w 59"/>
                  <a:gd name="T5" fmla="*/ 59 h 61"/>
                  <a:gd name="T6" fmla="*/ 27 w 59"/>
                  <a:gd name="T7" fmla="*/ 53 h 61"/>
                  <a:gd name="T8" fmla="*/ 15 w 59"/>
                  <a:gd name="T9" fmla="*/ 42 h 61"/>
                  <a:gd name="T10" fmla="*/ 15 w 59"/>
                  <a:gd name="T11" fmla="*/ 42 h 61"/>
                  <a:gd name="T12" fmla="*/ 7 w 59"/>
                  <a:gd name="T13" fmla="*/ 32 h 61"/>
                  <a:gd name="T14" fmla="*/ 1 w 59"/>
                  <a:gd name="T15" fmla="*/ 20 h 61"/>
                  <a:gd name="T16" fmla="*/ 0 w 59"/>
                  <a:gd name="T17" fmla="*/ 9 h 61"/>
                  <a:gd name="T18" fmla="*/ 4 w 59"/>
                  <a:gd name="T19" fmla="*/ 2 h 61"/>
                  <a:gd name="T20" fmla="*/ 4 w 59"/>
                  <a:gd name="T21" fmla="*/ 2 h 61"/>
                  <a:gd name="T22" fmla="*/ 12 w 59"/>
                  <a:gd name="T23" fmla="*/ 0 h 61"/>
                  <a:gd name="T24" fmla="*/ 21 w 59"/>
                  <a:gd name="T25" fmla="*/ 2 h 61"/>
                  <a:gd name="T26" fmla="*/ 33 w 59"/>
                  <a:gd name="T27" fmla="*/ 8 h 61"/>
                  <a:gd name="T28" fmla="*/ 43 w 59"/>
                  <a:gd name="T29" fmla="*/ 17 h 61"/>
                  <a:gd name="T30" fmla="*/ 43 w 59"/>
                  <a:gd name="T31" fmla="*/ 17 h 61"/>
                  <a:gd name="T32" fmla="*/ 52 w 59"/>
                  <a:gd name="T33" fmla="*/ 29 h 61"/>
                  <a:gd name="T34" fmla="*/ 57 w 59"/>
                  <a:gd name="T35" fmla="*/ 41 h 61"/>
                  <a:gd name="T36" fmla="*/ 58 w 59"/>
                  <a:gd name="T37" fmla="*/ 50 h 61"/>
                  <a:gd name="T38" fmla="*/ 55 w 59"/>
                  <a:gd name="T39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1">
                    <a:moveTo>
                      <a:pt x="55" y="57"/>
                    </a:moveTo>
                    <a:lnTo>
                      <a:pt x="48" y="60"/>
                    </a:lnTo>
                    <a:lnTo>
                      <a:pt x="37" y="59"/>
                    </a:lnTo>
                    <a:lnTo>
                      <a:pt x="27" y="53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7" y="32"/>
                    </a:lnTo>
                    <a:lnTo>
                      <a:pt x="1" y="20"/>
                    </a:lnTo>
                    <a:lnTo>
                      <a:pt x="0" y="9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2" y="0"/>
                    </a:lnTo>
                    <a:lnTo>
                      <a:pt x="21" y="2"/>
                    </a:lnTo>
                    <a:lnTo>
                      <a:pt x="33" y="8"/>
                    </a:lnTo>
                    <a:lnTo>
                      <a:pt x="43" y="17"/>
                    </a:lnTo>
                    <a:lnTo>
                      <a:pt x="43" y="17"/>
                    </a:lnTo>
                    <a:lnTo>
                      <a:pt x="52" y="29"/>
                    </a:lnTo>
                    <a:lnTo>
                      <a:pt x="57" y="41"/>
                    </a:lnTo>
                    <a:lnTo>
                      <a:pt x="58" y="50"/>
                    </a:lnTo>
                    <a:lnTo>
                      <a:pt x="55" y="5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09" name="Freeform 93"/>
              <p:cNvSpPr>
                <a:spLocks/>
              </p:cNvSpPr>
              <p:nvPr/>
            </p:nvSpPr>
            <p:spPr bwMode="auto">
              <a:xfrm>
                <a:off x="219" y="505"/>
                <a:ext cx="105" cy="46"/>
              </a:xfrm>
              <a:custGeom>
                <a:avLst/>
                <a:gdLst>
                  <a:gd name="T0" fmla="*/ 92 w 93"/>
                  <a:gd name="T1" fmla="*/ 36 h 46"/>
                  <a:gd name="T2" fmla="*/ 90 w 93"/>
                  <a:gd name="T3" fmla="*/ 39 h 46"/>
                  <a:gd name="T4" fmla="*/ 86 w 93"/>
                  <a:gd name="T5" fmla="*/ 42 h 46"/>
                  <a:gd name="T6" fmla="*/ 81 w 93"/>
                  <a:gd name="T7" fmla="*/ 44 h 46"/>
                  <a:gd name="T8" fmla="*/ 74 w 93"/>
                  <a:gd name="T9" fmla="*/ 45 h 46"/>
                  <a:gd name="T10" fmla="*/ 59 w 93"/>
                  <a:gd name="T11" fmla="*/ 44 h 46"/>
                  <a:gd name="T12" fmla="*/ 41 w 93"/>
                  <a:gd name="T13" fmla="*/ 41 h 46"/>
                  <a:gd name="T14" fmla="*/ 41 w 93"/>
                  <a:gd name="T15" fmla="*/ 41 h 46"/>
                  <a:gd name="T16" fmla="*/ 24 w 93"/>
                  <a:gd name="T17" fmla="*/ 33 h 46"/>
                  <a:gd name="T18" fmla="*/ 11 w 93"/>
                  <a:gd name="T19" fmla="*/ 26 h 46"/>
                  <a:gd name="T20" fmla="*/ 6 w 93"/>
                  <a:gd name="T21" fmla="*/ 21 h 46"/>
                  <a:gd name="T22" fmla="*/ 2 w 93"/>
                  <a:gd name="T23" fmla="*/ 17 h 46"/>
                  <a:gd name="T24" fmla="*/ 0 w 93"/>
                  <a:gd name="T25" fmla="*/ 12 h 46"/>
                  <a:gd name="T26" fmla="*/ 0 w 93"/>
                  <a:gd name="T27" fmla="*/ 8 h 46"/>
                  <a:gd name="T28" fmla="*/ 0 w 93"/>
                  <a:gd name="T29" fmla="*/ 8 h 46"/>
                  <a:gd name="T30" fmla="*/ 3 w 93"/>
                  <a:gd name="T31" fmla="*/ 5 h 46"/>
                  <a:gd name="T32" fmla="*/ 6 w 93"/>
                  <a:gd name="T33" fmla="*/ 2 h 46"/>
                  <a:gd name="T34" fmla="*/ 12 w 93"/>
                  <a:gd name="T35" fmla="*/ 0 h 46"/>
                  <a:gd name="T36" fmla="*/ 18 w 93"/>
                  <a:gd name="T37" fmla="*/ 0 h 46"/>
                  <a:gd name="T38" fmla="*/ 33 w 93"/>
                  <a:gd name="T39" fmla="*/ 0 h 46"/>
                  <a:gd name="T40" fmla="*/ 51 w 93"/>
                  <a:gd name="T41" fmla="*/ 5 h 46"/>
                  <a:gd name="T42" fmla="*/ 51 w 93"/>
                  <a:gd name="T43" fmla="*/ 5 h 46"/>
                  <a:gd name="T44" fmla="*/ 69 w 93"/>
                  <a:gd name="T45" fmla="*/ 11 h 46"/>
                  <a:gd name="T46" fmla="*/ 83 w 93"/>
                  <a:gd name="T47" fmla="*/ 20 h 46"/>
                  <a:gd name="T48" fmla="*/ 87 w 93"/>
                  <a:gd name="T49" fmla="*/ 24 h 46"/>
                  <a:gd name="T50" fmla="*/ 90 w 93"/>
                  <a:gd name="T51" fmla="*/ 27 h 46"/>
                  <a:gd name="T52" fmla="*/ 92 w 93"/>
                  <a:gd name="T53" fmla="*/ 32 h 46"/>
                  <a:gd name="T54" fmla="*/ 92 w 93"/>
                  <a:gd name="T55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3" h="46">
                    <a:moveTo>
                      <a:pt x="92" y="36"/>
                    </a:moveTo>
                    <a:lnTo>
                      <a:pt x="90" y="39"/>
                    </a:lnTo>
                    <a:lnTo>
                      <a:pt x="86" y="42"/>
                    </a:lnTo>
                    <a:lnTo>
                      <a:pt x="81" y="44"/>
                    </a:lnTo>
                    <a:lnTo>
                      <a:pt x="74" y="45"/>
                    </a:lnTo>
                    <a:lnTo>
                      <a:pt x="59" y="44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24" y="33"/>
                    </a:lnTo>
                    <a:lnTo>
                      <a:pt x="11" y="26"/>
                    </a:lnTo>
                    <a:lnTo>
                      <a:pt x="6" y="21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6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9" y="11"/>
                    </a:lnTo>
                    <a:lnTo>
                      <a:pt x="83" y="20"/>
                    </a:lnTo>
                    <a:lnTo>
                      <a:pt x="87" y="24"/>
                    </a:lnTo>
                    <a:lnTo>
                      <a:pt x="90" y="27"/>
                    </a:lnTo>
                    <a:lnTo>
                      <a:pt x="92" y="32"/>
                    </a:lnTo>
                    <a:lnTo>
                      <a:pt x="92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10" name="Freeform 94"/>
              <p:cNvSpPr>
                <a:spLocks/>
              </p:cNvSpPr>
              <p:nvPr/>
            </p:nvSpPr>
            <p:spPr bwMode="auto">
              <a:xfrm>
                <a:off x="1117" y="472"/>
                <a:ext cx="90" cy="51"/>
              </a:xfrm>
              <a:custGeom>
                <a:avLst/>
                <a:gdLst>
                  <a:gd name="T0" fmla="*/ 79 w 80"/>
                  <a:gd name="T1" fmla="*/ 33 h 51"/>
                  <a:gd name="T2" fmla="*/ 75 w 80"/>
                  <a:gd name="T3" fmla="*/ 42 h 51"/>
                  <a:gd name="T4" fmla="*/ 64 w 80"/>
                  <a:gd name="T5" fmla="*/ 48 h 51"/>
                  <a:gd name="T6" fmla="*/ 51 w 80"/>
                  <a:gd name="T7" fmla="*/ 50 h 51"/>
                  <a:gd name="T8" fmla="*/ 34 w 80"/>
                  <a:gd name="T9" fmla="*/ 48 h 51"/>
                  <a:gd name="T10" fmla="*/ 34 w 80"/>
                  <a:gd name="T11" fmla="*/ 48 h 51"/>
                  <a:gd name="T12" fmla="*/ 19 w 80"/>
                  <a:gd name="T13" fmla="*/ 44 h 51"/>
                  <a:gd name="T14" fmla="*/ 7 w 80"/>
                  <a:gd name="T15" fmla="*/ 36 h 51"/>
                  <a:gd name="T16" fmla="*/ 1 w 80"/>
                  <a:gd name="T17" fmla="*/ 25 h 51"/>
                  <a:gd name="T18" fmla="*/ 0 w 80"/>
                  <a:gd name="T19" fmla="*/ 16 h 51"/>
                  <a:gd name="T20" fmla="*/ 0 w 80"/>
                  <a:gd name="T21" fmla="*/ 16 h 51"/>
                  <a:gd name="T22" fmla="*/ 4 w 80"/>
                  <a:gd name="T23" fmla="*/ 7 h 51"/>
                  <a:gd name="T24" fmla="*/ 15 w 80"/>
                  <a:gd name="T25" fmla="*/ 3 h 51"/>
                  <a:gd name="T26" fmla="*/ 28 w 80"/>
                  <a:gd name="T27" fmla="*/ 0 h 51"/>
                  <a:gd name="T28" fmla="*/ 45 w 80"/>
                  <a:gd name="T29" fmla="*/ 1 h 51"/>
                  <a:gd name="T30" fmla="*/ 45 w 80"/>
                  <a:gd name="T31" fmla="*/ 1 h 51"/>
                  <a:gd name="T32" fmla="*/ 60 w 80"/>
                  <a:gd name="T33" fmla="*/ 7 h 51"/>
                  <a:gd name="T34" fmla="*/ 70 w 80"/>
                  <a:gd name="T35" fmla="*/ 15 h 51"/>
                  <a:gd name="T36" fmla="*/ 78 w 80"/>
                  <a:gd name="T37" fmla="*/ 24 h 51"/>
                  <a:gd name="T38" fmla="*/ 79 w 80"/>
                  <a:gd name="T39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0" h="51">
                    <a:moveTo>
                      <a:pt x="79" y="33"/>
                    </a:moveTo>
                    <a:lnTo>
                      <a:pt x="75" y="42"/>
                    </a:lnTo>
                    <a:lnTo>
                      <a:pt x="64" y="48"/>
                    </a:lnTo>
                    <a:lnTo>
                      <a:pt x="51" y="50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19" y="44"/>
                    </a:lnTo>
                    <a:lnTo>
                      <a:pt x="7" y="36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7"/>
                    </a:lnTo>
                    <a:lnTo>
                      <a:pt x="15" y="3"/>
                    </a:lnTo>
                    <a:lnTo>
                      <a:pt x="28" y="0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60" y="7"/>
                    </a:lnTo>
                    <a:lnTo>
                      <a:pt x="70" y="15"/>
                    </a:lnTo>
                    <a:lnTo>
                      <a:pt x="78" y="24"/>
                    </a:lnTo>
                    <a:lnTo>
                      <a:pt x="79" y="3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11" name="Freeform 95"/>
              <p:cNvSpPr>
                <a:spLocks/>
              </p:cNvSpPr>
              <p:nvPr/>
            </p:nvSpPr>
            <p:spPr bwMode="auto">
              <a:xfrm>
                <a:off x="1196" y="516"/>
                <a:ext cx="78" cy="40"/>
              </a:xfrm>
              <a:custGeom>
                <a:avLst/>
                <a:gdLst>
                  <a:gd name="T0" fmla="*/ 69 w 70"/>
                  <a:gd name="T1" fmla="*/ 27 h 40"/>
                  <a:gd name="T2" fmla="*/ 65 w 70"/>
                  <a:gd name="T3" fmla="*/ 33 h 40"/>
                  <a:gd name="T4" fmla="*/ 57 w 70"/>
                  <a:gd name="T5" fmla="*/ 37 h 40"/>
                  <a:gd name="T6" fmla="*/ 45 w 70"/>
                  <a:gd name="T7" fmla="*/ 39 h 40"/>
                  <a:gd name="T8" fmla="*/ 32 w 70"/>
                  <a:gd name="T9" fmla="*/ 37 h 40"/>
                  <a:gd name="T10" fmla="*/ 32 w 70"/>
                  <a:gd name="T11" fmla="*/ 37 h 40"/>
                  <a:gd name="T12" fmla="*/ 18 w 70"/>
                  <a:gd name="T13" fmla="*/ 34 h 40"/>
                  <a:gd name="T14" fmla="*/ 8 w 70"/>
                  <a:gd name="T15" fmla="*/ 27 h 40"/>
                  <a:gd name="T16" fmla="*/ 2 w 70"/>
                  <a:gd name="T17" fmla="*/ 19 h 40"/>
                  <a:gd name="T18" fmla="*/ 0 w 70"/>
                  <a:gd name="T19" fmla="*/ 12 h 40"/>
                  <a:gd name="T20" fmla="*/ 0 w 70"/>
                  <a:gd name="T21" fmla="*/ 12 h 40"/>
                  <a:gd name="T22" fmla="*/ 5 w 70"/>
                  <a:gd name="T23" fmla="*/ 6 h 40"/>
                  <a:gd name="T24" fmla="*/ 14 w 70"/>
                  <a:gd name="T25" fmla="*/ 1 h 40"/>
                  <a:gd name="T26" fmla="*/ 26 w 70"/>
                  <a:gd name="T27" fmla="*/ 0 h 40"/>
                  <a:gd name="T28" fmla="*/ 39 w 70"/>
                  <a:gd name="T29" fmla="*/ 1 h 40"/>
                  <a:gd name="T30" fmla="*/ 39 w 70"/>
                  <a:gd name="T31" fmla="*/ 1 h 40"/>
                  <a:gd name="T32" fmla="*/ 53 w 70"/>
                  <a:gd name="T33" fmla="*/ 4 h 40"/>
                  <a:gd name="T34" fmla="*/ 62 w 70"/>
                  <a:gd name="T35" fmla="*/ 12 h 40"/>
                  <a:gd name="T36" fmla="*/ 68 w 70"/>
                  <a:gd name="T37" fmla="*/ 19 h 40"/>
                  <a:gd name="T38" fmla="*/ 69 w 70"/>
                  <a:gd name="T39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40">
                    <a:moveTo>
                      <a:pt x="69" y="27"/>
                    </a:moveTo>
                    <a:lnTo>
                      <a:pt x="65" y="33"/>
                    </a:lnTo>
                    <a:lnTo>
                      <a:pt x="57" y="37"/>
                    </a:lnTo>
                    <a:lnTo>
                      <a:pt x="45" y="39"/>
                    </a:lnTo>
                    <a:lnTo>
                      <a:pt x="32" y="37"/>
                    </a:lnTo>
                    <a:lnTo>
                      <a:pt x="32" y="37"/>
                    </a:lnTo>
                    <a:lnTo>
                      <a:pt x="18" y="34"/>
                    </a:lnTo>
                    <a:lnTo>
                      <a:pt x="8" y="27"/>
                    </a:lnTo>
                    <a:lnTo>
                      <a:pt x="2" y="1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5" y="6"/>
                    </a:lnTo>
                    <a:lnTo>
                      <a:pt x="14" y="1"/>
                    </a:lnTo>
                    <a:lnTo>
                      <a:pt x="26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53" y="4"/>
                    </a:lnTo>
                    <a:lnTo>
                      <a:pt x="62" y="12"/>
                    </a:lnTo>
                    <a:lnTo>
                      <a:pt x="68" y="19"/>
                    </a:lnTo>
                    <a:lnTo>
                      <a:pt x="69" y="2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12" name="Freeform 96"/>
              <p:cNvSpPr>
                <a:spLocks/>
              </p:cNvSpPr>
              <p:nvPr/>
            </p:nvSpPr>
            <p:spPr bwMode="auto">
              <a:xfrm>
                <a:off x="798" y="763"/>
                <a:ext cx="105" cy="46"/>
              </a:xfrm>
              <a:custGeom>
                <a:avLst/>
                <a:gdLst>
                  <a:gd name="T0" fmla="*/ 92 w 93"/>
                  <a:gd name="T1" fmla="*/ 36 h 46"/>
                  <a:gd name="T2" fmla="*/ 89 w 93"/>
                  <a:gd name="T3" fmla="*/ 39 h 46"/>
                  <a:gd name="T4" fmla="*/ 86 w 93"/>
                  <a:gd name="T5" fmla="*/ 42 h 46"/>
                  <a:gd name="T6" fmla="*/ 80 w 93"/>
                  <a:gd name="T7" fmla="*/ 44 h 46"/>
                  <a:gd name="T8" fmla="*/ 74 w 93"/>
                  <a:gd name="T9" fmla="*/ 45 h 46"/>
                  <a:gd name="T10" fmla="*/ 59 w 93"/>
                  <a:gd name="T11" fmla="*/ 44 h 46"/>
                  <a:gd name="T12" fmla="*/ 41 w 93"/>
                  <a:gd name="T13" fmla="*/ 41 h 46"/>
                  <a:gd name="T14" fmla="*/ 41 w 93"/>
                  <a:gd name="T15" fmla="*/ 41 h 46"/>
                  <a:gd name="T16" fmla="*/ 23 w 93"/>
                  <a:gd name="T17" fmla="*/ 33 h 46"/>
                  <a:gd name="T18" fmla="*/ 9 w 93"/>
                  <a:gd name="T19" fmla="*/ 26 h 46"/>
                  <a:gd name="T20" fmla="*/ 5 w 93"/>
                  <a:gd name="T21" fmla="*/ 21 h 46"/>
                  <a:gd name="T22" fmla="*/ 2 w 93"/>
                  <a:gd name="T23" fmla="*/ 17 h 46"/>
                  <a:gd name="T24" fmla="*/ 0 w 93"/>
                  <a:gd name="T25" fmla="*/ 12 h 46"/>
                  <a:gd name="T26" fmla="*/ 0 w 93"/>
                  <a:gd name="T27" fmla="*/ 8 h 46"/>
                  <a:gd name="T28" fmla="*/ 0 w 93"/>
                  <a:gd name="T29" fmla="*/ 8 h 46"/>
                  <a:gd name="T30" fmla="*/ 2 w 93"/>
                  <a:gd name="T31" fmla="*/ 5 h 46"/>
                  <a:gd name="T32" fmla="*/ 6 w 93"/>
                  <a:gd name="T33" fmla="*/ 2 h 46"/>
                  <a:gd name="T34" fmla="*/ 11 w 93"/>
                  <a:gd name="T35" fmla="*/ 0 h 46"/>
                  <a:gd name="T36" fmla="*/ 18 w 93"/>
                  <a:gd name="T37" fmla="*/ 0 h 46"/>
                  <a:gd name="T38" fmla="*/ 33 w 93"/>
                  <a:gd name="T39" fmla="*/ 0 h 46"/>
                  <a:gd name="T40" fmla="*/ 51 w 93"/>
                  <a:gd name="T41" fmla="*/ 5 h 46"/>
                  <a:gd name="T42" fmla="*/ 51 w 93"/>
                  <a:gd name="T43" fmla="*/ 5 h 46"/>
                  <a:gd name="T44" fmla="*/ 68 w 93"/>
                  <a:gd name="T45" fmla="*/ 11 h 46"/>
                  <a:gd name="T46" fmla="*/ 81 w 93"/>
                  <a:gd name="T47" fmla="*/ 20 h 46"/>
                  <a:gd name="T48" fmla="*/ 86 w 93"/>
                  <a:gd name="T49" fmla="*/ 24 h 46"/>
                  <a:gd name="T50" fmla="*/ 90 w 93"/>
                  <a:gd name="T51" fmla="*/ 27 h 46"/>
                  <a:gd name="T52" fmla="*/ 92 w 93"/>
                  <a:gd name="T53" fmla="*/ 32 h 46"/>
                  <a:gd name="T54" fmla="*/ 92 w 93"/>
                  <a:gd name="T55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3" h="46">
                    <a:moveTo>
                      <a:pt x="92" y="36"/>
                    </a:moveTo>
                    <a:lnTo>
                      <a:pt x="89" y="39"/>
                    </a:lnTo>
                    <a:lnTo>
                      <a:pt x="86" y="42"/>
                    </a:lnTo>
                    <a:lnTo>
                      <a:pt x="80" y="44"/>
                    </a:lnTo>
                    <a:lnTo>
                      <a:pt x="74" y="45"/>
                    </a:lnTo>
                    <a:lnTo>
                      <a:pt x="59" y="44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23" y="33"/>
                    </a:lnTo>
                    <a:lnTo>
                      <a:pt x="9" y="26"/>
                    </a:lnTo>
                    <a:lnTo>
                      <a:pt x="5" y="21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6" y="2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8" y="11"/>
                    </a:lnTo>
                    <a:lnTo>
                      <a:pt x="81" y="20"/>
                    </a:lnTo>
                    <a:lnTo>
                      <a:pt x="86" y="24"/>
                    </a:lnTo>
                    <a:lnTo>
                      <a:pt x="90" y="27"/>
                    </a:lnTo>
                    <a:lnTo>
                      <a:pt x="92" y="32"/>
                    </a:lnTo>
                    <a:lnTo>
                      <a:pt x="92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313" name="Group 97"/>
            <p:cNvGrpSpPr>
              <a:grpSpLocks/>
            </p:cNvGrpSpPr>
            <p:nvPr/>
          </p:nvGrpSpPr>
          <p:grpSpPr bwMode="auto">
            <a:xfrm>
              <a:off x="2323" y="1104"/>
              <a:ext cx="795" cy="1677"/>
              <a:chOff x="2208" y="240"/>
              <a:chExt cx="694" cy="1328"/>
            </a:xfrm>
          </p:grpSpPr>
          <p:sp>
            <p:nvSpPr>
              <p:cNvPr id="137314" name="Line 98"/>
              <p:cNvSpPr>
                <a:spLocks noChangeShapeType="1"/>
              </p:cNvSpPr>
              <p:nvPr/>
            </p:nvSpPr>
            <p:spPr bwMode="auto">
              <a:xfrm flipH="1" flipV="1">
                <a:off x="2271" y="608"/>
                <a:ext cx="270" cy="96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15" name="Line 99"/>
              <p:cNvSpPr>
                <a:spLocks noChangeShapeType="1"/>
              </p:cNvSpPr>
              <p:nvPr/>
            </p:nvSpPr>
            <p:spPr bwMode="auto">
              <a:xfrm flipV="1">
                <a:off x="2541" y="656"/>
                <a:ext cx="270" cy="912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16" name="Line 100"/>
              <p:cNvSpPr>
                <a:spLocks noChangeShapeType="1"/>
              </p:cNvSpPr>
              <p:nvPr/>
            </p:nvSpPr>
            <p:spPr bwMode="auto">
              <a:xfrm flipV="1">
                <a:off x="2541" y="464"/>
                <a:ext cx="162" cy="1104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17" name="Line 101"/>
              <p:cNvSpPr>
                <a:spLocks noChangeShapeType="1"/>
              </p:cNvSpPr>
              <p:nvPr/>
            </p:nvSpPr>
            <p:spPr bwMode="auto">
              <a:xfrm flipH="1" flipV="1">
                <a:off x="2379" y="416"/>
                <a:ext cx="162" cy="1152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18" name="Line 102"/>
              <p:cNvSpPr>
                <a:spLocks noChangeShapeType="1"/>
              </p:cNvSpPr>
              <p:nvPr/>
            </p:nvSpPr>
            <p:spPr bwMode="auto">
              <a:xfrm flipV="1">
                <a:off x="2541" y="320"/>
                <a:ext cx="54" cy="120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19" name="Line 103"/>
              <p:cNvSpPr>
                <a:spLocks noChangeShapeType="1"/>
              </p:cNvSpPr>
              <p:nvPr/>
            </p:nvSpPr>
            <p:spPr bwMode="auto">
              <a:xfrm flipH="1" flipV="1">
                <a:off x="2325" y="464"/>
                <a:ext cx="94" cy="24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0" name="Line 104"/>
              <p:cNvSpPr>
                <a:spLocks noChangeShapeType="1"/>
              </p:cNvSpPr>
              <p:nvPr/>
            </p:nvSpPr>
            <p:spPr bwMode="auto">
              <a:xfrm flipV="1">
                <a:off x="2458" y="720"/>
                <a:ext cx="13" cy="24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1" name="Line 105"/>
              <p:cNvSpPr>
                <a:spLocks noChangeShapeType="1"/>
              </p:cNvSpPr>
              <p:nvPr/>
            </p:nvSpPr>
            <p:spPr bwMode="auto">
              <a:xfrm flipH="1" flipV="1">
                <a:off x="2541" y="368"/>
                <a:ext cx="40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2" name="Line 106"/>
              <p:cNvSpPr>
                <a:spLocks noChangeShapeType="1"/>
              </p:cNvSpPr>
              <p:nvPr/>
            </p:nvSpPr>
            <p:spPr bwMode="auto">
              <a:xfrm flipV="1">
                <a:off x="2658" y="944"/>
                <a:ext cx="94" cy="24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3" name="Freeform 107"/>
              <p:cNvSpPr>
                <a:spLocks noChangeAspect="1"/>
              </p:cNvSpPr>
              <p:nvPr/>
            </p:nvSpPr>
            <p:spPr bwMode="auto">
              <a:xfrm rot="18476058" flipH="1">
                <a:off x="2588" y="309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4" name="Freeform 108"/>
              <p:cNvSpPr>
                <a:spLocks noChangeAspect="1"/>
              </p:cNvSpPr>
              <p:nvPr/>
            </p:nvSpPr>
            <p:spPr bwMode="auto">
              <a:xfrm rot="5703589">
                <a:off x="2554" y="267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5" name="Freeform 109"/>
              <p:cNvSpPr>
                <a:spLocks noChangeAspect="1"/>
              </p:cNvSpPr>
              <p:nvPr/>
            </p:nvSpPr>
            <p:spPr bwMode="auto">
              <a:xfrm rot="3123942">
                <a:off x="2467" y="333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6" name="Freeform 110"/>
              <p:cNvSpPr>
                <a:spLocks noChangeAspect="1"/>
              </p:cNvSpPr>
              <p:nvPr/>
            </p:nvSpPr>
            <p:spPr bwMode="auto">
              <a:xfrm rot="3123942">
                <a:off x="2476" y="379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7" name="Freeform 111"/>
              <p:cNvSpPr>
                <a:spLocks noChangeAspect="1"/>
              </p:cNvSpPr>
              <p:nvPr/>
            </p:nvSpPr>
            <p:spPr bwMode="auto">
              <a:xfrm rot="3123942">
                <a:off x="2514" y="299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8" name="Freeform 112"/>
              <p:cNvSpPr>
                <a:spLocks noChangeAspect="1"/>
              </p:cNvSpPr>
              <p:nvPr/>
            </p:nvSpPr>
            <p:spPr bwMode="auto">
              <a:xfrm rot="18476058" flipH="1">
                <a:off x="2584" y="347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29" name="Freeform 113"/>
              <p:cNvSpPr>
                <a:spLocks noChangeAspect="1"/>
              </p:cNvSpPr>
              <p:nvPr/>
            </p:nvSpPr>
            <p:spPr bwMode="auto">
              <a:xfrm rot="3123942">
                <a:off x="2478" y="425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0" name="Freeform 114"/>
              <p:cNvSpPr>
                <a:spLocks noChangeAspect="1"/>
              </p:cNvSpPr>
              <p:nvPr/>
            </p:nvSpPr>
            <p:spPr bwMode="auto">
              <a:xfrm rot="3123942">
                <a:off x="2487" y="471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1" name="Freeform 115"/>
              <p:cNvSpPr>
                <a:spLocks noChangeAspect="1"/>
              </p:cNvSpPr>
              <p:nvPr/>
            </p:nvSpPr>
            <p:spPr bwMode="auto">
              <a:xfrm rot="18476058" flipH="1">
                <a:off x="2588" y="387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2" name="Freeform 116"/>
              <p:cNvSpPr>
                <a:spLocks noChangeAspect="1"/>
              </p:cNvSpPr>
              <p:nvPr/>
            </p:nvSpPr>
            <p:spPr bwMode="auto">
              <a:xfrm rot="18476058" flipH="1">
                <a:off x="2584" y="425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3" name="Freeform 117"/>
              <p:cNvSpPr>
                <a:spLocks noChangeAspect="1"/>
              </p:cNvSpPr>
              <p:nvPr/>
            </p:nvSpPr>
            <p:spPr bwMode="auto">
              <a:xfrm rot="18476058" flipH="1">
                <a:off x="2539" y="335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4" name="Freeform 118"/>
              <p:cNvSpPr>
                <a:spLocks noChangeAspect="1"/>
              </p:cNvSpPr>
              <p:nvPr/>
            </p:nvSpPr>
            <p:spPr bwMode="auto">
              <a:xfrm rot="18476058" flipH="1">
                <a:off x="2543" y="369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5" name="Freeform 119"/>
              <p:cNvSpPr>
                <a:spLocks noChangeAspect="1"/>
              </p:cNvSpPr>
              <p:nvPr/>
            </p:nvSpPr>
            <p:spPr bwMode="auto">
              <a:xfrm rot="18476058" flipH="1">
                <a:off x="2548" y="423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6" name="Freeform 120"/>
              <p:cNvSpPr>
                <a:spLocks noChangeAspect="1"/>
              </p:cNvSpPr>
              <p:nvPr/>
            </p:nvSpPr>
            <p:spPr bwMode="auto">
              <a:xfrm rot="18476058" flipH="1">
                <a:off x="2543" y="461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7" name="Freeform 121"/>
              <p:cNvSpPr>
                <a:spLocks noChangeAspect="1"/>
              </p:cNvSpPr>
              <p:nvPr/>
            </p:nvSpPr>
            <p:spPr bwMode="auto">
              <a:xfrm rot="5703589">
                <a:off x="2503" y="309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8" name="Freeform 122"/>
              <p:cNvSpPr>
                <a:spLocks noChangeAspect="1"/>
              </p:cNvSpPr>
              <p:nvPr/>
            </p:nvSpPr>
            <p:spPr bwMode="auto">
              <a:xfrm rot="18476058" flipH="1">
                <a:off x="2577" y="491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339" name="Freeform 123"/>
              <p:cNvSpPr>
                <a:spLocks noChangeAspect="1"/>
              </p:cNvSpPr>
              <p:nvPr/>
            </p:nvSpPr>
            <p:spPr bwMode="auto">
              <a:xfrm rot="3123942">
                <a:off x="2491" y="527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7340" name="Group 124"/>
              <p:cNvGrpSpPr>
                <a:grpSpLocks noChangeAspect="1"/>
              </p:cNvGrpSpPr>
              <p:nvPr/>
            </p:nvGrpSpPr>
            <p:grpSpPr bwMode="auto">
              <a:xfrm rot="1002225">
                <a:off x="2586" y="608"/>
                <a:ext cx="91" cy="294"/>
                <a:chOff x="3354" y="1360"/>
                <a:chExt cx="102" cy="368"/>
              </a:xfrm>
            </p:grpSpPr>
            <p:sp>
              <p:nvSpPr>
                <p:cNvPr id="137341" name="Line 12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42" name="Freeform 12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43" name="Freeform 127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44" name="Freeform 128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45" name="Freeform 12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46" name="Freeform 13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47" name="Freeform 13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48" name="Freeform 13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49" name="Freeform 133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50" name="Freeform 134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51" name="Freeform 135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52" name="Freeform 136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353" name="Group 137"/>
              <p:cNvGrpSpPr>
                <a:grpSpLocks noChangeAspect="1"/>
              </p:cNvGrpSpPr>
              <p:nvPr/>
            </p:nvGrpSpPr>
            <p:grpSpPr bwMode="auto">
              <a:xfrm rot="1002225">
                <a:off x="2688" y="368"/>
                <a:ext cx="91" cy="294"/>
                <a:chOff x="3354" y="1360"/>
                <a:chExt cx="102" cy="368"/>
              </a:xfrm>
            </p:grpSpPr>
            <p:sp>
              <p:nvSpPr>
                <p:cNvPr id="137354" name="Line 13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55" name="Freeform 13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56" name="Freeform 140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57" name="Freeform 141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58" name="Freeform 14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59" name="Freeform 14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60" name="Freeform 14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61" name="Freeform 14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62" name="Freeform 146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63" name="Freeform 147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64" name="Freeform 148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65" name="Freeform 149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366" name="Group 150"/>
              <p:cNvGrpSpPr>
                <a:grpSpLocks noChangeAspect="1"/>
              </p:cNvGrpSpPr>
              <p:nvPr/>
            </p:nvGrpSpPr>
            <p:grpSpPr bwMode="auto">
              <a:xfrm rot="1002225">
                <a:off x="2433" y="368"/>
                <a:ext cx="91" cy="294"/>
                <a:chOff x="3354" y="1360"/>
                <a:chExt cx="102" cy="368"/>
              </a:xfrm>
            </p:grpSpPr>
            <p:sp>
              <p:nvSpPr>
                <p:cNvPr id="137367" name="Line 15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68" name="Freeform 15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69" name="Freeform 153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0" name="Freeform 154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1" name="Freeform 15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2" name="Freeform 15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3" name="Freeform 15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4" name="Freeform 15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5" name="Freeform 159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6" name="Freeform 160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7" name="Freeform 161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78" name="Freeform 162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379" name="Group 163"/>
              <p:cNvGrpSpPr>
                <a:grpSpLocks noChangeAspect="1"/>
              </p:cNvGrpSpPr>
              <p:nvPr/>
            </p:nvGrpSpPr>
            <p:grpSpPr bwMode="auto">
              <a:xfrm rot="1002225">
                <a:off x="2595" y="416"/>
                <a:ext cx="91" cy="294"/>
                <a:chOff x="3354" y="1360"/>
                <a:chExt cx="102" cy="368"/>
              </a:xfrm>
            </p:grpSpPr>
            <p:sp>
              <p:nvSpPr>
                <p:cNvPr id="137380" name="Line 16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1" name="Freeform 16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2" name="Freeform 166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3" name="Freeform 167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4" name="Freeform 16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5" name="Freeform 16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6" name="Freeform 17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7" name="Freeform 17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8" name="Freeform 172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89" name="Freeform 173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90" name="Freeform 174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91" name="Freeform 175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392" name="Group 176"/>
              <p:cNvGrpSpPr>
                <a:grpSpLocks noChangeAspect="1"/>
              </p:cNvGrpSpPr>
              <p:nvPr/>
            </p:nvGrpSpPr>
            <p:grpSpPr bwMode="auto">
              <a:xfrm rot="1622495">
                <a:off x="2811" y="512"/>
                <a:ext cx="91" cy="294"/>
                <a:chOff x="3354" y="1360"/>
                <a:chExt cx="102" cy="368"/>
              </a:xfrm>
            </p:grpSpPr>
            <p:sp>
              <p:nvSpPr>
                <p:cNvPr id="137393" name="Line 17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94" name="Freeform 17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95" name="Freeform 179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96" name="Freeform 180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97" name="Freeform 18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98" name="Freeform 18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399" name="Freeform 18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00" name="Freeform 18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01" name="Freeform 185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02" name="Freeform 186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03" name="Freeform 187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04" name="Freeform 188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405" name="Group 189"/>
              <p:cNvGrpSpPr>
                <a:grpSpLocks noChangeAspect="1"/>
              </p:cNvGrpSpPr>
              <p:nvPr/>
            </p:nvGrpSpPr>
            <p:grpSpPr bwMode="auto">
              <a:xfrm rot="20597775" flipH="1">
                <a:off x="2305" y="322"/>
                <a:ext cx="91" cy="294"/>
                <a:chOff x="3354" y="1360"/>
                <a:chExt cx="102" cy="368"/>
              </a:xfrm>
            </p:grpSpPr>
            <p:sp>
              <p:nvSpPr>
                <p:cNvPr id="137406" name="Line 19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07" name="Freeform 19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08" name="Freeform 192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09" name="Freeform 193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10" name="Freeform 19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11" name="Freeform 19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12" name="Freeform 19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13" name="Freeform 19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14" name="Freeform 198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15" name="Freeform 199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16" name="Freeform 200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17" name="Freeform 201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418" name="Group 202"/>
              <p:cNvGrpSpPr>
                <a:grpSpLocks noChangeAspect="1"/>
              </p:cNvGrpSpPr>
              <p:nvPr/>
            </p:nvGrpSpPr>
            <p:grpSpPr bwMode="auto">
              <a:xfrm rot="20597775" flipH="1">
                <a:off x="2476" y="560"/>
                <a:ext cx="91" cy="294"/>
                <a:chOff x="3354" y="1360"/>
                <a:chExt cx="102" cy="368"/>
              </a:xfrm>
            </p:grpSpPr>
            <p:sp>
              <p:nvSpPr>
                <p:cNvPr id="137419" name="Line 20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0" name="Freeform 20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1" name="Freeform 205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2" name="Freeform 206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3" name="Freeform 20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4" name="Freeform 20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5" name="Freeform 20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6" name="Freeform 21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7" name="Freeform 211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8" name="Freeform 212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29" name="Freeform 213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30" name="Freeform 214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431" name="Group 215"/>
              <p:cNvGrpSpPr>
                <a:grpSpLocks noChangeAspect="1"/>
              </p:cNvGrpSpPr>
              <p:nvPr/>
            </p:nvGrpSpPr>
            <p:grpSpPr bwMode="auto">
              <a:xfrm rot="20597775" flipH="1">
                <a:off x="2334" y="560"/>
                <a:ext cx="91" cy="294"/>
                <a:chOff x="3354" y="1360"/>
                <a:chExt cx="102" cy="368"/>
              </a:xfrm>
            </p:grpSpPr>
            <p:sp>
              <p:nvSpPr>
                <p:cNvPr id="137432" name="Line 2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33" name="Freeform 21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34" name="Freeform 218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35" name="Freeform 219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36" name="Freeform 22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37" name="Freeform 22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38" name="Freeform 22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39" name="Freeform 22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40" name="Freeform 224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41" name="Freeform 225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42" name="Freeform 226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43" name="Freeform 227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444" name="Group 228"/>
              <p:cNvGrpSpPr>
                <a:grpSpLocks noChangeAspect="1"/>
              </p:cNvGrpSpPr>
              <p:nvPr/>
            </p:nvGrpSpPr>
            <p:grpSpPr bwMode="auto">
              <a:xfrm rot="20597775" flipH="1">
                <a:off x="2467" y="690"/>
                <a:ext cx="91" cy="294"/>
                <a:chOff x="3354" y="1360"/>
                <a:chExt cx="102" cy="368"/>
              </a:xfrm>
            </p:grpSpPr>
            <p:sp>
              <p:nvSpPr>
                <p:cNvPr id="137445" name="Line 2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46" name="Freeform 23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47" name="Freeform 231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48" name="Freeform 232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49" name="Freeform 23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50" name="Freeform 23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51" name="Freeform 23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52" name="Freeform 23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53" name="Freeform 237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54" name="Freeform 238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55" name="Freeform 239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56" name="Freeform 240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457" name="Group 241"/>
              <p:cNvGrpSpPr>
                <a:grpSpLocks noChangeAspect="1"/>
              </p:cNvGrpSpPr>
              <p:nvPr/>
            </p:nvGrpSpPr>
            <p:grpSpPr bwMode="auto">
              <a:xfrm rot="20597775" flipH="1">
                <a:off x="2458" y="862"/>
                <a:ext cx="91" cy="294"/>
                <a:chOff x="3354" y="1360"/>
                <a:chExt cx="102" cy="368"/>
              </a:xfrm>
            </p:grpSpPr>
            <p:sp>
              <p:nvSpPr>
                <p:cNvPr id="137458" name="Line 24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59" name="Freeform 24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0" name="Freeform 244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1" name="Freeform 245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2" name="Freeform 24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3" name="Freeform 24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4" name="Freeform 24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5" name="Freeform 24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6" name="Freeform 250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7" name="Freeform 251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8" name="Freeform 252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69" name="Freeform 253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470" name="Group 254"/>
              <p:cNvGrpSpPr>
                <a:grpSpLocks noChangeAspect="1"/>
              </p:cNvGrpSpPr>
              <p:nvPr/>
            </p:nvGrpSpPr>
            <p:grpSpPr bwMode="auto">
              <a:xfrm rot="19374496" flipH="1">
                <a:off x="2284" y="944"/>
                <a:ext cx="92" cy="294"/>
                <a:chOff x="3354" y="1360"/>
                <a:chExt cx="102" cy="368"/>
              </a:xfrm>
            </p:grpSpPr>
            <p:sp>
              <p:nvSpPr>
                <p:cNvPr id="137471" name="Line 25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2" name="Freeform 25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3" name="Freeform 257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4" name="Freeform 258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5" name="Freeform 25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6" name="Freeform 26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7" name="Freeform 26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8" name="Freeform 26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79" name="Freeform 263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80" name="Freeform 264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81" name="Freeform 265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82" name="Freeform 266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483" name="Group 267"/>
              <p:cNvGrpSpPr>
                <a:grpSpLocks noChangeAspect="1"/>
              </p:cNvGrpSpPr>
              <p:nvPr/>
            </p:nvGrpSpPr>
            <p:grpSpPr bwMode="auto">
              <a:xfrm rot="1002225">
                <a:off x="2626" y="794"/>
                <a:ext cx="92" cy="294"/>
                <a:chOff x="3354" y="1360"/>
                <a:chExt cx="102" cy="368"/>
              </a:xfrm>
            </p:grpSpPr>
            <p:sp>
              <p:nvSpPr>
                <p:cNvPr id="137484" name="Line 2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85" name="Freeform 26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86" name="Freeform 270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87" name="Freeform 271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88" name="Freeform 27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89" name="Freeform 27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90" name="Freeform 27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91" name="Freeform 27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92" name="Freeform 276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93" name="Freeform 277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94" name="Freeform 278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95" name="Freeform 279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496" name="Group 280"/>
              <p:cNvGrpSpPr>
                <a:grpSpLocks noChangeAspect="1"/>
              </p:cNvGrpSpPr>
              <p:nvPr/>
            </p:nvGrpSpPr>
            <p:grpSpPr bwMode="auto">
              <a:xfrm rot="1002225">
                <a:off x="2642" y="678"/>
                <a:ext cx="91" cy="294"/>
                <a:chOff x="3354" y="1360"/>
                <a:chExt cx="102" cy="368"/>
              </a:xfrm>
            </p:grpSpPr>
            <p:sp>
              <p:nvSpPr>
                <p:cNvPr id="137497" name="Line 28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98" name="Freeform 28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499" name="Freeform 283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0" name="Freeform 284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1" name="Freeform 28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2" name="Freeform 28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3" name="Freeform 28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4" name="Freeform 28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5" name="Freeform 289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6" name="Freeform 290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7" name="Freeform 291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08" name="Freeform 292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509" name="Group 293"/>
              <p:cNvGrpSpPr>
                <a:grpSpLocks noChangeAspect="1"/>
              </p:cNvGrpSpPr>
              <p:nvPr/>
            </p:nvGrpSpPr>
            <p:grpSpPr bwMode="auto">
              <a:xfrm rot="1002225">
                <a:off x="2761" y="660"/>
                <a:ext cx="92" cy="294"/>
                <a:chOff x="3354" y="1360"/>
                <a:chExt cx="102" cy="368"/>
              </a:xfrm>
            </p:grpSpPr>
            <p:sp>
              <p:nvSpPr>
                <p:cNvPr id="137510" name="Line 29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1" name="Freeform 29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2" name="Freeform 296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3" name="Freeform 297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4" name="Freeform 29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5" name="Freeform 29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6" name="Freeform 30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7" name="Freeform 30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8" name="Freeform 302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19" name="Freeform 303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0" name="Freeform 304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1" name="Freeform 305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522" name="Group 306"/>
              <p:cNvGrpSpPr>
                <a:grpSpLocks noChangeAspect="1"/>
              </p:cNvGrpSpPr>
              <p:nvPr/>
            </p:nvGrpSpPr>
            <p:grpSpPr bwMode="auto">
              <a:xfrm rot="19374496" flipH="1">
                <a:off x="2271" y="848"/>
                <a:ext cx="91" cy="294"/>
                <a:chOff x="3354" y="1360"/>
                <a:chExt cx="102" cy="368"/>
              </a:xfrm>
            </p:grpSpPr>
            <p:sp>
              <p:nvSpPr>
                <p:cNvPr id="137523" name="Line 30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4" name="Freeform 30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5" name="Freeform 309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6" name="Freeform 310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7" name="Freeform 31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8" name="Freeform 31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29" name="Freeform 31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0" name="Freeform 31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1" name="Freeform 315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2" name="Freeform 316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3" name="Freeform 317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4" name="Freeform 318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535" name="Group 319"/>
              <p:cNvGrpSpPr>
                <a:grpSpLocks noChangeAspect="1"/>
              </p:cNvGrpSpPr>
              <p:nvPr/>
            </p:nvGrpSpPr>
            <p:grpSpPr bwMode="auto">
              <a:xfrm rot="19374496" flipH="1">
                <a:off x="2217" y="704"/>
                <a:ext cx="91" cy="294"/>
                <a:chOff x="3354" y="1360"/>
                <a:chExt cx="102" cy="368"/>
              </a:xfrm>
            </p:grpSpPr>
            <p:sp>
              <p:nvSpPr>
                <p:cNvPr id="137536" name="Line 32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7" name="Freeform 32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8" name="Freeform 322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39" name="Freeform 323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0" name="Freeform 32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1" name="Freeform 32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2" name="Freeform 32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3" name="Freeform 32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4" name="Freeform 328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5" name="Freeform 329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6" name="Freeform 330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47" name="Freeform 331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548" name="Group 332"/>
              <p:cNvGrpSpPr>
                <a:grpSpLocks noChangeAspect="1"/>
              </p:cNvGrpSpPr>
              <p:nvPr/>
            </p:nvGrpSpPr>
            <p:grpSpPr bwMode="auto">
              <a:xfrm rot="1622495">
                <a:off x="2757" y="800"/>
                <a:ext cx="91" cy="294"/>
                <a:chOff x="3354" y="1360"/>
                <a:chExt cx="102" cy="368"/>
              </a:xfrm>
            </p:grpSpPr>
            <p:sp>
              <p:nvSpPr>
                <p:cNvPr id="137549" name="Line 3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0" name="Freeform 33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1" name="Freeform 335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2" name="Freeform 336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3" name="Freeform 33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4" name="Freeform 33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5" name="Freeform 33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6" name="Freeform 34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7" name="Freeform 341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8" name="Freeform 342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59" name="Freeform 343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0" name="Freeform 344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561" name="Group 345"/>
              <p:cNvGrpSpPr>
                <a:grpSpLocks noChangeAspect="1"/>
              </p:cNvGrpSpPr>
              <p:nvPr/>
            </p:nvGrpSpPr>
            <p:grpSpPr bwMode="auto">
              <a:xfrm rot="1622495">
                <a:off x="2692" y="944"/>
                <a:ext cx="91" cy="294"/>
                <a:chOff x="3354" y="1360"/>
                <a:chExt cx="102" cy="368"/>
              </a:xfrm>
            </p:grpSpPr>
            <p:sp>
              <p:nvSpPr>
                <p:cNvPr id="137562" name="Line 34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3" name="Freeform 34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4" name="Freeform 348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5" name="Freeform 349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6" name="Freeform 35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7" name="Freeform 35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8" name="Freeform 35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69" name="Freeform 35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0" name="Freeform 354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1" name="Freeform 355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2" name="Freeform 356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3" name="Freeform 357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574" name="Group 358"/>
              <p:cNvGrpSpPr>
                <a:grpSpLocks noChangeAspect="1"/>
              </p:cNvGrpSpPr>
              <p:nvPr/>
            </p:nvGrpSpPr>
            <p:grpSpPr bwMode="auto">
              <a:xfrm rot="1002225">
                <a:off x="2595" y="896"/>
                <a:ext cx="91" cy="294"/>
                <a:chOff x="3354" y="1360"/>
                <a:chExt cx="102" cy="368"/>
              </a:xfrm>
            </p:grpSpPr>
            <p:sp>
              <p:nvSpPr>
                <p:cNvPr id="137575" name="Line 3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6" name="Freeform 36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7" name="Freeform 361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8" name="Freeform 362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79" name="Freeform 36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0" name="Freeform 36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1" name="Freeform 36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2" name="Freeform 36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3" name="Freeform 367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4" name="Freeform 368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5" name="Freeform 369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6" name="Freeform 370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587" name="Group 371"/>
              <p:cNvGrpSpPr>
                <a:grpSpLocks noChangeAspect="1"/>
              </p:cNvGrpSpPr>
              <p:nvPr/>
            </p:nvGrpSpPr>
            <p:grpSpPr bwMode="auto">
              <a:xfrm rot="20597775" flipH="1">
                <a:off x="2449" y="996"/>
                <a:ext cx="91" cy="294"/>
                <a:chOff x="3354" y="1360"/>
                <a:chExt cx="102" cy="368"/>
              </a:xfrm>
            </p:grpSpPr>
            <p:sp>
              <p:nvSpPr>
                <p:cNvPr id="137588" name="Line 37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89" name="Freeform 37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0" name="Freeform 374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1" name="Freeform 375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2" name="Freeform 37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3" name="Freeform 37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4" name="Freeform 37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5" name="Freeform 37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6" name="Freeform 380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7" name="Freeform 381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8" name="Freeform 382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599" name="Freeform 383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600" name="Group 384"/>
              <p:cNvGrpSpPr>
                <a:grpSpLocks noChangeAspect="1"/>
              </p:cNvGrpSpPr>
              <p:nvPr/>
            </p:nvGrpSpPr>
            <p:grpSpPr bwMode="auto">
              <a:xfrm rot="20597775" flipH="1">
                <a:off x="2208" y="454"/>
                <a:ext cx="91" cy="294"/>
                <a:chOff x="3354" y="1360"/>
                <a:chExt cx="102" cy="368"/>
              </a:xfrm>
            </p:grpSpPr>
            <p:sp>
              <p:nvSpPr>
                <p:cNvPr id="137601" name="Line 38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2" name="Freeform 38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3" name="Freeform 387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4" name="Freeform 388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5" name="Freeform 38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6" name="Freeform 39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7" name="Freeform 39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8" name="Freeform 39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09" name="Freeform 393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0" name="Freeform 394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1" name="Freeform 395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2" name="Freeform 396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613" name="Group 397"/>
              <p:cNvGrpSpPr>
                <a:grpSpLocks noChangeAspect="1"/>
              </p:cNvGrpSpPr>
              <p:nvPr/>
            </p:nvGrpSpPr>
            <p:grpSpPr bwMode="auto">
              <a:xfrm rot="20597775" flipH="1">
                <a:off x="2246" y="602"/>
                <a:ext cx="91" cy="294"/>
                <a:chOff x="3354" y="1360"/>
                <a:chExt cx="102" cy="368"/>
              </a:xfrm>
            </p:grpSpPr>
            <p:sp>
              <p:nvSpPr>
                <p:cNvPr id="137614" name="Line 39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5" name="Freeform 39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6" name="Freeform 400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7" name="Freeform 401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8" name="Freeform 40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19" name="Freeform 40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0" name="Freeform 40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1" name="Freeform 40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2" name="Freeform 406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3" name="Freeform 407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4" name="Freeform 408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5" name="Freeform 409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626" name="Group 410"/>
              <p:cNvGrpSpPr>
                <a:grpSpLocks noChangeAspect="1"/>
              </p:cNvGrpSpPr>
              <p:nvPr/>
            </p:nvGrpSpPr>
            <p:grpSpPr bwMode="auto">
              <a:xfrm rot="1002225">
                <a:off x="2358" y="598"/>
                <a:ext cx="91" cy="294"/>
                <a:chOff x="3354" y="1360"/>
                <a:chExt cx="102" cy="368"/>
              </a:xfrm>
            </p:grpSpPr>
            <p:sp>
              <p:nvSpPr>
                <p:cNvPr id="137627" name="Line 41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8" name="Freeform 41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29" name="Freeform 413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0" name="Freeform 414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1" name="Freeform 41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2" name="Freeform 41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3" name="Freeform 41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4" name="Freeform 41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5" name="Freeform 419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6" name="Freeform 420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7" name="Freeform 421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38" name="Freeform 422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639" name="Group 423"/>
              <p:cNvGrpSpPr>
                <a:grpSpLocks noChangeAspect="1"/>
              </p:cNvGrpSpPr>
              <p:nvPr/>
            </p:nvGrpSpPr>
            <p:grpSpPr bwMode="auto">
              <a:xfrm rot="283256">
                <a:off x="2396" y="842"/>
                <a:ext cx="91" cy="294"/>
                <a:chOff x="3354" y="1360"/>
                <a:chExt cx="102" cy="368"/>
              </a:xfrm>
            </p:grpSpPr>
            <p:sp>
              <p:nvSpPr>
                <p:cNvPr id="137640" name="Line 4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1" name="Freeform 42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2" name="Freeform 426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3" name="Freeform 427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4" name="Freeform 42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5" name="Freeform 42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6" name="Freeform 43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7" name="Freeform 43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8" name="Freeform 432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49" name="Freeform 433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50" name="Freeform 434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651" name="Freeform 435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652" name="Group 436"/>
            <p:cNvGrpSpPr>
              <a:grpSpLocks/>
            </p:cNvGrpSpPr>
            <p:nvPr/>
          </p:nvGrpSpPr>
          <p:grpSpPr bwMode="auto">
            <a:xfrm flipH="1">
              <a:off x="3118" y="1992"/>
              <a:ext cx="917" cy="829"/>
              <a:chOff x="219" y="278"/>
              <a:chExt cx="1223" cy="1258"/>
            </a:xfrm>
          </p:grpSpPr>
          <p:sp>
            <p:nvSpPr>
              <p:cNvPr id="137653" name="Freeform 437"/>
              <p:cNvSpPr>
                <a:spLocks/>
              </p:cNvSpPr>
              <p:nvPr/>
            </p:nvSpPr>
            <p:spPr bwMode="auto">
              <a:xfrm>
                <a:off x="437" y="847"/>
                <a:ext cx="285" cy="69"/>
              </a:xfrm>
              <a:custGeom>
                <a:avLst/>
                <a:gdLst>
                  <a:gd name="T0" fmla="*/ 0 w 253"/>
                  <a:gd name="T1" fmla="*/ 0 h 69"/>
                  <a:gd name="T2" fmla="*/ 50 w 253"/>
                  <a:gd name="T3" fmla="*/ 2 h 69"/>
                  <a:gd name="T4" fmla="*/ 50 w 253"/>
                  <a:gd name="T5" fmla="*/ 2 h 69"/>
                  <a:gd name="T6" fmla="*/ 96 w 253"/>
                  <a:gd name="T7" fmla="*/ 5 h 69"/>
                  <a:gd name="T8" fmla="*/ 96 w 253"/>
                  <a:gd name="T9" fmla="*/ 5 h 69"/>
                  <a:gd name="T10" fmla="*/ 138 w 253"/>
                  <a:gd name="T11" fmla="*/ 11 h 69"/>
                  <a:gd name="T12" fmla="*/ 138 w 253"/>
                  <a:gd name="T13" fmla="*/ 11 h 69"/>
                  <a:gd name="T14" fmla="*/ 176 w 253"/>
                  <a:gd name="T15" fmla="*/ 18 h 69"/>
                  <a:gd name="T16" fmla="*/ 176 w 253"/>
                  <a:gd name="T17" fmla="*/ 18 h 69"/>
                  <a:gd name="T18" fmla="*/ 192 w 253"/>
                  <a:gd name="T19" fmla="*/ 23 h 69"/>
                  <a:gd name="T20" fmla="*/ 192 w 253"/>
                  <a:gd name="T21" fmla="*/ 23 h 69"/>
                  <a:gd name="T22" fmla="*/ 206 w 253"/>
                  <a:gd name="T23" fmla="*/ 27 h 69"/>
                  <a:gd name="T24" fmla="*/ 207 w 253"/>
                  <a:gd name="T25" fmla="*/ 27 h 69"/>
                  <a:gd name="T26" fmla="*/ 219 w 253"/>
                  <a:gd name="T27" fmla="*/ 33 h 69"/>
                  <a:gd name="T28" fmla="*/ 219 w 253"/>
                  <a:gd name="T29" fmla="*/ 33 h 69"/>
                  <a:gd name="T30" fmla="*/ 230 w 253"/>
                  <a:gd name="T31" fmla="*/ 39 h 69"/>
                  <a:gd name="T32" fmla="*/ 230 w 253"/>
                  <a:gd name="T33" fmla="*/ 39 h 69"/>
                  <a:gd name="T34" fmla="*/ 239 w 253"/>
                  <a:gd name="T35" fmla="*/ 45 h 69"/>
                  <a:gd name="T36" fmla="*/ 239 w 253"/>
                  <a:gd name="T37" fmla="*/ 45 h 69"/>
                  <a:gd name="T38" fmla="*/ 245 w 253"/>
                  <a:gd name="T39" fmla="*/ 51 h 69"/>
                  <a:gd name="T40" fmla="*/ 246 w 253"/>
                  <a:gd name="T41" fmla="*/ 51 h 69"/>
                  <a:gd name="T42" fmla="*/ 249 w 253"/>
                  <a:gd name="T43" fmla="*/ 57 h 69"/>
                  <a:gd name="T44" fmla="*/ 251 w 253"/>
                  <a:gd name="T45" fmla="*/ 59 h 69"/>
                  <a:gd name="T46" fmla="*/ 252 w 253"/>
                  <a:gd name="T47" fmla="*/ 65 h 69"/>
                  <a:gd name="T48" fmla="*/ 243 w 253"/>
                  <a:gd name="T49" fmla="*/ 68 h 69"/>
                  <a:gd name="T50" fmla="*/ 243 w 253"/>
                  <a:gd name="T51" fmla="*/ 62 h 69"/>
                  <a:gd name="T52" fmla="*/ 240 w 253"/>
                  <a:gd name="T53" fmla="*/ 56 h 69"/>
                  <a:gd name="T54" fmla="*/ 234 w 253"/>
                  <a:gd name="T55" fmla="*/ 51 h 69"/>
                  <a:gd name="T56" fmla="*/ 227 w 253"/>
                  <a:gd name="T57" fmla="*/ 45 h 69"/>
                  <a:gd name="T58" fmla="*/ 216 w 253"/>
                  <a:gd name="T59" fmla="*/ 41 h 69"/>
                  <a:gd name="T60" fmla="*/ 204 w 253"/>
                  <a:gd name="T61" fmla="*/ 35 h 69"/>
                  <a:gd name="T62" fmla="*/ 189 w 253"/>
                  <a:gd name="T63" fmla="*/ 30 h 69"/>
                  <a:gd name="T64" fmla="*/ 174 w 253"/>
                  <a:gd name="T65" fmla="*/ 26 h 69"/>
                  <a:gd name="T66" fmla="*/ 137 w 253"/>
                  <a:gd name="T67" fmla="*/ 18 h 69"/>
                  <a:gd name="T68" fmla="*/ 95 w 253"/>
                  <a:gd name="T69" fmla="*/ 14 h 69"/>
                  <a:gd name="T70" fmla="*/ 50 w 253"/>
                  <a:gd name="T71" fmla="*/ 9 h 69"/>
                  <a:gd name="T72" fmla="*/ 0 w 253"/>
                  <a:gd name="T73" fmla="*/ 8 h 69"/>
                  <a:gd name="T74" fmla="*/ 0 w 253"/>
                  <a:gd name="T75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53" h="69">
                    <a:moveTo>
                      <a:pt x="0" y="0"/>
                    </a:moveTo>
                    <a:lnTo>
                      <a:pt x="50" y="2"/>
                    </a:lnTo>
                    <a:lnTo>
                      <a:pt x="50" y="2"/>
                    </a:lnTo>
                    <a:lnTo>
                      <a:pt x="96" y="5"/>
                    </a:lnTo>
                    <a:lnTo>
                      <a:pt x="96" y="5"/>
                    </a:lnTo>
                    <a:lnTo>
                      <a:pt x="138" y="11"/>
                    </a:lnTo>
                    <a:lnTo>
                      <a:pt x="138" y="11"/>
                    </a:lnTo>
                    <a:lnTo>
                      <a:pt x="176" y="18"/>
                    </a:lnTo>
                    <a:lnTo>
                      <a:pt x="176" y="18"/>
                    </a:lnTo>
                    <a:lnTo>
                      <a:pt x="192" y="23"/>
                    </a:lnTo>
                    <a:lnTo>
                      <a:pt x="192" y="23"/>
                    </a:lnTo>
                    <a:lnTo>
                      <a:pt x="206" y="27"/>
                    </a:lnTo>
                    <a:lnTo>
                      <a:pt x="207" y="27"/>
                    </a:lnTo>
                    <a:lnTo>
                      <a:pt x="219" y="33"/>
                    </a:lnTo>
                    <a:lnTo>
                      <a:pt x="219" y="33"/>
                    </a:lnTo>
                    <a:lnTo>
                      <a:pt x="230" y="39"/>
                    </a:lnTo>
                    <a:lnTo>
                      <a:pt x="230" y="39"/>
                    </a:lnTo>
                    <a:lnTo>
                      <a:pt x="239" y="45"/>
                    </a:lnTo>
                    <a:lnTo>
                      <a:pt x="239" y="45"/>
                    </a:lnTo>
                    <a:lnTo>
                      <a:pt x="245" y="51"/>
                    </a:lnTo>
                    <a:lnTo>
                      <a:pt x="246" y="51"/>
                    </a:lnTo>
                    <a:lnTo>
                      <a:pt x="249" y="57"/>
                    </a:lnTo>
                    <a:lnTo>
                      <a:pt x="251" y="59"/>
                    </a:lnTo>
                    <a:lnTo>
                      <a:pt x="252" y="65"/>
                    </a:lnTo>
                    <a:lnTo>
                      <a:pt x="243" y="68"/>
                    </a:lnTo>
                    <a:lnTo>
                      <a:pt x="243" y="62"/>
                    </a:lnTo>
                    <a:lnTo>
                      <a:pt x="240" y="56"/>
                    </a:lnTo>
                    <a:lnTo>
                      <a:pt x="234" y="51"/>
                    </a:lnTo>
                    <a:lnTo>
                      <a:pt x="227" y="45"/>
                    </a:lnTo>
                    <a:lnTo>
                      <a:pt x="216" y="41"/>
                    </a:lnTo>
                    <a:lnTo>
                      <a:pt x="204" y="35"/>
                    </a:lnTo>
                    <a:lnTo>
                      <a:pt x="189" y="30"/>
                    </a:lnTo>
                    <a:lnTo>
                      <a:pt x="174" y="26"/>
                    </a:lnTo>
                    <a:lnTo>
                      <a:pt x="137" y="18"/>
                    </a:lnTo>
                    <a:lnTo>
                      <a:pt x="95" y="14"/>
                    </a:lnTo>
                    <a:lnTo>
                      <a:pt x="50" y="9"/>
                    </a:lnTo>
                    <a:lnTo>
                      <a:pt x="0" y="8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54" name="Freeform 438"/>
              <p:cNvSpPr>
                <a:spLocks/>
              </p:cNvSpPr>
              <p:nvPr/>
            </p:nvSpPr>
            <p:spPr bwMode="auto">
              <a:xfrm>
                <a:off x="310" y="528"/>
                <a:ext cx="456" cy="601"/>
              </a:xfrm>
              <a:custGeom>
                <a:avLst/>
                <a:gdLst>
                  <a:gd name="T0" fmla="*/ 395 w 405"/>
                  <a:gd name="T1" fmla="*/ 600 h 601"/>
                  <a:gd name="T2" fmla="*/ 394 w 405"/>
                  <a:gd name="T3" fmla="*/ 555 h 601"/>
                  <a:gd name="T4" fmla="*/ 389 w 405"/>
                  <a:gd name="T5" fmla="*/ 510 h 601"/>
                  <a:gd name="T6" fmla="*/ 380 w 405"/>
                  <a:gd name="T7" fmla="*/ 466 h 601"/>
                  <a:gd name="T8" fmla="*/ 370 w 405"/>
                  <a:gd name="T9" fmla="*/ 424 h 601"/>
                  <a:gd name="T10" fmla="*/ 355 w 405"/>
                  <a:gd name="T11" fmla="*/ 382 h 601"/>
                  <a:gd name="T12" fmla="*/ 338 w 405"/>
                  <a:gd name="T13" fmla="*/ 342 h 601"/>
                  <a:gd name="T14" fmla="*/ 317 w 405"/>
                  <a:gd name="T15" fmla="*/ 303 h 601"/>
                  <a:gd name="T16" fmla="*/ 293 w 405"/>
                  <a:gd name="T17" fmla="*/ 265 h 601"/>
                  <a:gd name="T18" fmla="*/ 268 w 405"/>
                  <a:gd name="T19" fmla="*/ 228 h 601"/>
                  <a:gd name="T20" fmla="*/ 238 w 405"/>
                  <a:gd name="T21" fmla="*/ 192 h 601"/>
                  <a:gd name="T22" fmla="*/ 205 w 405"/>
                  <a:gd name="T23" fmla="*/ 157 h 601"/>
                  <a:gd name="T24" fmla="*/ 170 w 405"/>
                  <a:gd name="T25" fmla="*/ 124 h 601"/>
                  <a:gd name="T26" fmla="*/ 131 w 405"/>
                  <a:gd name="T27" fmla="*/ 93 h 601"/>
                  <a:gd name="T28" fmla="*/ 91 w 405"/>
                  <a:gd name="T29" fmla="*/ 63 h 601"/>
                  <a:gd name="T30" fmla="*/ 47 w 405"/>
                  <a:gd name="T31" fmla="*/ 34 h 601"/>
                  <a:gd name="T32" fmla="*/ 0 w 405"/>
                  <a:gd name="T33" fmla="*/ 7 h 601"/>
                  <a:gd name="T34" fmla="*/ 5 w 405"/>
                  <a:gd name="T35" fmla="*/ 0 h 601"/>
                  <a:gd name="T36" fmla="*/ 51 w 405"/>
                  <a:gd name="T37" fmla="*/ 27 h 601"/>
                  <a:gd name="T38" fmla="*/ 51 w 405"/>
                  <a:gd name="T39" fmla="*/ 28 h 601"/>
                  <a:gd name="T40" fmla="*/ 95 w 405"/>
                  <a:gd name="T41" fmla="*/ 57 h 601"/>
                  <a:gd name="T42" fmla="*/ 95 w 405"/>
                  <a:gd name="T43" fmla="*/ 57 h 601"/>
                  <a:gd name="T44" fmla="*/ 137 w 405"/>
                  <a:gd name="T45" fmla="*/ 87 h 601"/>
                  <a:gd name="T46" fmla="*/ 137 w 405"/>
                  <a:gd name="T47" fmla="*/ 87 h 601"/>
                  <a:gd name="T48" fmla="*/ 175 w 405"/>
                  <a:gd name="T49" fmla="*/ 118 h 601"/>
                  <a:gd name="T50" fmla="*/ 175 w 405"/>
                  <a:gd name="T51" fmla="*/ 118 h 601"/>
                  <a:gd name="T52" fmla="*/ 211 w 405"/>
                  <a:gd name="T53" fmla="*/ 151 h 601"/>
                  <a:gd name="T54" fmla="*/ 211 w 405"/>
                  <a:gd name="T55" fmla="*/ 153 h 601"/>
                  <a:gd name="T56" fmla="*/ 244 w 405"/>
                  <a:gd name="T57" fmla="*/ 187 h 601"/>
                  <a:gd name="T58" fmla="*/ 244 w 405"/>
                  <a:gd name="T59" fmla="*/ 187 h 601"/>
                  <a:gd name="T60" fmla="*/ 274 w 405"/>
                  <a:gd name="T61" fmla="*/ 223 h 601"/>
                  <a:gd name="T62" fmla="*/ 274 w 405"/>
                  <a:gd name="T63" fmla="*/ 223 h 601"/>
                  <a:gd name="T64" fmla="*/ 301 w 405"/>
                  <a:gd name="T65" fmla="*/ 261 h 601"/>
                  <a:gd name="T66" fmla="*/ 301 w 405"/>
                  <a:gd name="T67" fmla="*/ 261 h 601"/>
                  <a:gd name="T68" fmla="*/ 325 w 405"/>
                  <a:gd name="T69" fmla="*/ 300 h 601"/>
                  <a:gd name="T70" fmla="*/ 325 w 405"/>
                  <a:gd name="T71" fmla="*/ 300 h 601"/>
                  <a:gd name="T72" fmla="*/ 346 w 405"/>
                  <a:gd name="T73" fmla="*/ 339 h 601"/>
                  <a:gd name="T74" fmla="*/ 346 w 405"/>
                  <a:gd name="T75" fmla="*/ 339 h 601"/>
                  <a:gd name="T76" fmla="*/ 362 w 405"/>
                  <a:gd name="T77" fmla="*/ 379 h 601"/>
                  <a:gd name="T78" fmla="*/ 362 w 405"/>
                  <a:gd name="T79" fmla="*/ 381 h 601"/>
                  <a:gd name="T80" fmla="*/ 377 w 405"/>
                  <a:gd name="T81" fmla="*/ 421 h 601"/>
                  <a:gd name="T82" fmla="*/ 377 w 405"/>
                  <a:gd name="T83" fmla="*/ 423 h 601"/>
                  <a:gd name="T84" fmla="*/ 389 w 405"/>
                  <a:gd name="T85" fmla="*/ 465 h 601"/>
                  <a:gd name="T86" fmla="*/ 389 w 405"/>
                  <a:gd name="T87" fmla="*/ 465 h 601"/>
                  <a:gd name="T88" fmla="*/ 397 w 405"/>
                  <a:gd name="T89" fmla="*/ 508 h 601"/>
                  <a:gd name="T90" fmla="*/ 397 w 405"/>
                  <a:gd name="T91" fmla="*/ 510 h 601"/>
                  <a:gd name="T92" fmla="*/ 401 w 405"/>
                  <a:gd name="T93" fmla="*/ 553 h 601"/>
                  <a:gd name="T94" fmla="*/ 401 w 405"/>
                  <a:gd name="T95" fmla="*/ 553 h 601"/>
                  <a:gd name="T96" fmla="*/ 404 w 405"/>
                  <a:gd name="T97" fmla="*/ 600 h 601"/>
                  <a:gd name="T98" fmla="*/ 395 w 405"/>
                  <a:gd name="T99" fmla="*/ 600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05" h="601">
                    <a:moveTo>
                      <a:pt x="395" y="600"/>
                    </a:moveTo>
                    <a:lnTo>
                      <a:pt x="394" y="555"/>
                    </a:lnTo>
                    <a:lnTo>
                      <a:pt x="389" y="510"/>
                    </a:lnTo>
                    <a:lnTo>
                      <a:pt x="380" y="466"/>
                    </a:lnTo>
                    <a:lnTo>
                      <a:pt x="370" y="424"/>
                    </a:lnTo>
                    <a:lnTo>
                      <a:pt x="355" y="382"/>
                    </a:lnTo>
                    <a:lnTo>
                      <a:pt x="338" y="342"/>
                    </a:lnTo>
                    <a:lnTo>
                      <a:pt x="317" y="303"/>
                    </a:lnTo>
                    <a:lnTo>
                      <a:pt x="293" y="265"/>
                    </a:lnTo>
                    <a:lnTo>
                      <a:pt x="268" y="228"/>
                    </a:lnTo>
                    <a:lnTo>
                      <a:pt x="238" y="192"/>
                    </a:lnTo>
                    <a:lnTo>
                      <a:pt x="205" y="157"/>
                    </a:lnTo>
                    <a:lnTo>
                      <a:pt x="170" y="124"/>
                    </a:lnTo>
                    <a:lnTo>
                      <a:pt x="131" y="93"/>
                    </a:lnTo>
                    <a:lnTo>
                      <a:pt x="91" y="63"/>
                    </a:lnTo>
                    <a:lnTo>
                      <a:pt x="47" y="34"/>
                    </a:lnTo>
                    <a:lnTo>
                      <a:pt x="0" y="7"/>
                    </a:lnTo>
                    <a:lnTo>
                      <a:pt x="5" y="0"/>
                    </a:lnTo>
                    <a:lnTo>
                      <a:pt x="51" y="27"/>
                    </a:lnTo>
                    <a:lnTo>
                      <a:pt x="51" y="28"/>
                    </a:lnTo>
                    <a:lnTo>
                      <a:pt x="95" y="57"/>
                    </a:lnTo>
                    <a:lnTo>
                      <a:pt x="95" y="57"/>
                    </a:lnTo>
                    <a:lnTo>
                      <a:pt x="137" y="87"/>
                    </a:lnTo>
                    <a:lnTo>
                      <a:pt x="137" y="87"/>
                    </a:lnTo>
                    <a:lnTo>
                      <a:pt x="175" y="118"/>
                    </a:lnTo>
                    <a:lnTo>
                      <a:pt x="175" y="118"/>
                    </a:lnTo>
                    <a:lnTo>
                      <a:pt x="211" y="151"/>
                    </a:lnTo>
                    <a:lnTo>
                      <a:pt x="211" y="153"/>
                    </a:lnTo>
                    <a:lnTo>
                      <a:pt x="244" y="187"/>
                    </a:lnTo>
                    <a:lnTo>
                      <a:pt x="244" y="187"/>
                    </a:lnTo>
                    <a:lnTo>
                      <a:pt x="274" y="223"/>
                    </a:lnTo>
                    <a:lnTo>
                      <a:pt x="274" y="223"/>
                    </a:lnTo>
                    <a:lnTo>
                      <a:pt x="301" y="261"/>
                    </a:lnTo>
                    <a:lnTo>
                      <a:pt x="301" y="261"/>
                    </a:lnTo>
                    <a:lnTo>
                      <a:pt x="325" y="300"/>
                    </a:lnTo>
                    <a:lnTo>
                      <a:pt x="325" y="300"/>
                    </a:lnTo>
                    <a:lnTo>
                      <a:pt x="346" y="339"/>
                    </a:lnTo>
                    <a:lnTo>
                      <a:pt x="346" y="339"/>
                    </a:lnTo>
                    <a:lnTo>
                      <a:pt x="362" y="379"/>
                    </a:lnTo>
                    <a:lnTo>
                      <a:pt x="362" y="381"/>
                    </a:lnTo>
                    <a:lnTo>
                      <a:pt x="377" y="421"/>
                    </a:lnTo>
                    <a:lnTo>
                      <a:pt x="377" y="423"/>
                    </a:lnTo>
                    <a:lnTo>
                      <a:pt x="389" y="465"/>
                    </a:lnTo>
                    <a:lnTo>
                      <a:pt x="389" y="465"/>
                    </a:lnTo>
                    <a:lnTo>
                      <a:pt x="397" y="508"/>
                    </a:lnTo>
                    <a:lnTo>
                      <a:pt x="397" y="510"/>
                    </a:lnTo>
                    <a:lnTo>
                      <a:pt x="401" y="553"/>
                    </a:lnTo>
                    <a:lnTo>
                      <a:pt x="401" y="553"/>
                    </a:lnTo>
                    <a:lnTo>
                      <a:pt x="404" y="600"/>
                    </a:lnTo>
                    <a:lnTo>
                      <a:pt x="395" y="60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55" name="Freeform 439"/>
              <p:cNvSpPr>
                <a:spLocks/>
              </p:cNvSpPr>
              <p:nvPr/>
            </p:nvSpPr>
            <p:spPr bwMode="auto">
              <a:xfrm>
                <a:off x="534" y="996"/>
                <a:ext cx="191" cy="363"/>
              </a:xfrm>
              <a:custGeom>
                <a:avLst/>
                <a:gdLst>
                  <a:gd name="T0" fmla="*/ 160 w 170"/>
                  <a:gd name="T1" fmla="*/ 362 h 363"/>
                  <a:gd name="T2" fmla="*/ 157 w 170"/>
                  <a:gd name="T3" fmla="*/ 290 h 363"/>
                  <a:gd name="T4" fmla="*/ 148 w 170"/>
                  <a:gd name="T5" fmla="*/ 224 h 363"/>
                  <a:gd name="T6" fmla="*/ 141 w 170"/>
                  <a:gd name="T7" fmla="*/ 192 h 363"/>
                  <a:gd name="T8" fmla="*/ 133 w 170"/>
                  <a:gd name="T9" fmla="*/ 163 h 363"/>
                  <a:gd name="T10" fmla="*/ 123 w 170"/>
                  <a:gd name="T11" fmla="*/ 136 h 363"/>
                  <a:gd name="T12" fmla="*/ 112 w 170"/>
                  <a:gd name="T13" fmla="*/ 111 h 363"/>
                  <a:gd name="T14" fmla="*/ 102 w 170"/>
                  <a:gd name="T15" fmla="*/ 88 h 363"/>
                  <a:gd name="T16" fmla="*/ 88 w 170"/>
                  <a:gd name="T17" fmla="*/ 67 h 363"/>
                  <a:gd name="T18" fmla="*/ 75 w 170"/>
                  <a:gd name="T19" fmla="*/ 51 h 363"/>
                  <a:gd name="T20" fmla="*/ 61 w 170"/>
                  <a:gd name="T21" fmla="*/ 36 h 363"/>
                  <a:gd name="T22" fmla="*/ 46 w 170"/>
                  <a:gd name="T23" fmla="*/ 24 h 363"/>
                  <a:gd name="T24" fmla="*/ 31 w 170"/>
                  <a:gd name="T25" fmla="*/ 15 h 363"/>
                  <a:gd name="T26" fmla="*/ 16 w 170"/>
                  <a:gd name="T27" fmla="*/ 10 h 363"/>
                  <a:gd name="T28" fmla="*/ 0 w 170"/>
                  <a:gd name="T29" fmla="*/ 9 h 363"/>
                  <a:gd name="T30" fmla="*/ 1 w 170"/>
                  <a:gd name="T31" fmla="*/ 0 h 363"/>
                  <a:gd name="T32" fmla="*/ 18 w 170"/>
                  <a:gd name="T33" fmla="*/ 3 h 363"/>
                  <a:gd name="T34" fmla="*/ 19 w 170"/>
                  <a:gd name="T35" fmla="*/ 3 h 363"/>
                  <a:gd name="T36" fmla="*/ 36 w 170"/>
                  <a:gd name="T37" fmla="*/ 7 h 363"/>
                  <a:gd name="T38" fmla="*/ 36 w 170"/>
                  <a:gd name="T39" fmla="*/ 9 h 363"/>
                  <a:gd name="T40" fmla="*/ 51 w 170"/>
                  <a:gd name="T41" fmla="*/ 18 h 363"/>
                  <a:gd name="T42" fmla="*/ 52 w 170"/>
                  <a:gd name="T43" fmla="*/ 18 h 363"/>
                  <a:gd name="T44" fmla="*/ 67 w 170"/>
                  <a:gd name="T45" fmla="*/ 30 h 363"/>
                  <a:gd name="T46" fmla="*/ 67 w 170"/>
                  <a:gd name="T47" fmla="*/ 30 h 363"/>
                  <a:gd name="T48" fmla="*/ 82 w 170"/>
                  <a:gd name="T49" fmla="*/ 45 h 363"/>
                  <a:gd name="T50" fmla="*/ 82 w 170"/>
                  <a:gd name="T51" fmla="*/ 45 h 363"/>
                  <a:gd name="T52" fmla="*/ 96 w 170"/>
                  <a:gd name="T53" fmla="*/ 63 h 363"/>
                  <a:gd name="T54" fmla="*/ 96 w 170"/>
                  <a:gd name="T55" fmla="*/ 63 h 363"/>
                  <a:gd name="T56" fmla="*/ 108 w 170"/>
                  <a:gd name="T57" fmla="*/ 84 h 363"/>
                  <a:gd name="T58" fmla="*/ 108 w 170"/>
                  <a:gd name="T59" fmla="*/ 84 h 363"/>
                  <a:gd name="T60" fmla="*/ 120 w 170"/>
                  <a:gd name="T61" fmla="*/ 108 h 363"/>
                  <a:gd name="T62" fmla="*/ 120 w 170"/>
                  <a:gd name="T63" fmla="*/ 108 h 363"/>
                  <a:gd name="T64" fmla="*/ 130 w 170"/>
                  <a:gd name="T65" fmla="*/ 133 h 363"/>
                  <a:gd name="T66" fmla="*/ 130 w 170"/>
                  <a:gd name="T67" fmla="*/ 133 h 363"/>
                  <a:gd name="T68" fmla="*/ 141 w 170"/>
                  <a:gd name="T69" fmla="*/ 160 h 363"/>
                  <a:gd name="T70" fmla="*/ 141 w 170"/>
                  <a:gd name="T71" fmla="*/ 160 h 363"/>
                  <a:gd name="T72" fmla="*/ 148 w 170"/>
                  <a:gd name="T73" fmla="*/ 190 h 363"/>
                  <a:gd name="T74" fmla="*/ 148 w 170"/>
                  <a:gd name="T75" fmla="*/ 190 h 363"/>
                  <a:gd name="T76" fmla="*/ 156 w 170"/>
                  <a:gd name="T77" fmla="*/ 222 h 363"/>
                  <a:gd name="T78" fmla="*/ 156 w 170"/>
                  <a:gd name="T79" fmla="*/ 222 h 363"/>
                  <a:gd name="T80" fmla="*/ 165 w 170"/>
                  <a:gd name="T81" fmla="*/ 290 h 363"/>
                  <a:gd name="T82" fmla="*/ 165 w 170"/>
                  <a:gd name="T83" fmla="*/ 290 h 363"/>
                  <a:gd name="T84" fmla="*/ 169 w 170"/>
                  <a:gd name="T85" fmla="*/ 360 h 363"/>
                  <a:gd name="T86" fmla="*/ 160 w 170"/>
                  <a:gd name="T87" fmla="*/ 362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0" h="363">
                    <a:moveTo>
                      <a:pt x="160" y="362"/>
                    </a:moveTo>
                    <a:lnTo>
                      <a:pt x="157" y="290"/>
                    </a:lnTo>
                    <a:lnTo>
                      <a:pt x="148" y="224"/>
                    </a:lnTo>
                    <a:lnTo>
                      <a:pt x="141" y="192"/>
                    </a:lnTo>
                    <a:lnTo>
                      <a:pt x="133" y="163"/>
                    </a:lnTo>
                    <a:lnTo>
                      <a:pt x="123" y="136"/>
                    </a:lnTo>
                    <a:lnTo>
                      <a:pt x="112" y="111"/>
                    </a:lnTo>
                    <a:lnTo>
                      <a:pt x="102" y="88"/>
                    </a:lnTo>
                    <a:lnTo>
                      <a:pt x="88" y="67"/>
                    </a:lnTo>
                    <a:lnTo>
                      <a:pt x="75" y="51"/>
                    </a:lnTo>
                    <a:lnTo>
                      <a:pt x="61" y="36"/>
                    </a:lnTo>
                    <a:lnTo>
                      <a:pt x="46" y="24"/>
                    </a:lnTo>
                    <a:lnTo>
                      <a:pt x="31" y="15"/>
                    </a:lnTo>
                    <a:lnTo>
                      <a:pt x="16" y="10"/>
                    </a:lnTo>
                    <a:lnTo>
                      <a:pt x="0" y="9"/>
                    </a:lnTo>
                    <a:lnTo>
                      <a:pt x="1" y="0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36" y="7"/>
                    </a:lnTo>
                    <a:lnTo>
                      <a:pt x="36" y="9"/>
                    </a:lnTo>
                    <a:lnTo>
                      <a:pt x="51" y="18"/>
                    </a:lnTo>
                    <a:lnTo>
                      <a:pt x="52" y="18"/>
                    </a:lnTo>
                    <a:lnTo>
                      <a:pt x="67" y="30"/>
                    </a:lnTo>
                    <a:lnTo>
                      <a:pt x="67" y="30"/>
                    </a:lnTo>
                    <a:lnTo>
                      <a:pt x="82" y="45"/>
                    </a:lnTo>
                    <a:lnTo>
                      <a:pt x="82" y="45"/>
                    </a:lnTo>
                    <a:lnTo>
                      <a:pt x="96" y="63"/>
                    </a:lnTo>
                    <a:lnTo>
                      <a:pt x="96" y="63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20" y="108"/>
                    </a:lnTo>
                    <a:lnTo>
                      <a:pt x="120" y="108"/>
                    </a:lnTo>
                    <a:lnTo>
                      <a:pt x="130" y="133"/>
                    </a:lnTo>
                    <a:lnTo>
                      <a:pt x="130" y="133"/>
                    </a:lnTo>
                    <a:lnTo>
                      <a:pt x="141" y="160"/>
                    </a:lnTo>
                    <a:lnTo>
                      <a:pt x="141" y="160"/>
                    </a:lnTo>
                    <a:lnTo>
                      <a:pt x="148" y="190"/>
                    </a:lnTo>
                    <a:lnTo>
                      <a:pt x="148" y="190"/>
                    </a:lnTo>
                    <a:lnTo>
                      <a:pt x="156" y="222"/>
                    </a:lnTo>
                    <a:lnTo>
                      <a:pt x="156" y="222"/>
                    </a:lnTo>
                    <a:lnTo>
                      <a:pt x="165" y="290"/>
                    </a:lnTo>
                    <a:lnTo>
                      <a:pt x="165" y="290"/>
                    </a:lnTo>
                    <a:lnTo>
                      <a:pt x="169" y="360"/>
                    </a:lnTo>
                    <a:lnTo>
                      <a:pt x="160" y="36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56" name="Freeform 440"/>
              <p:cNvSpPr>
                <a:spLocks/>
              </p:cNvSpPr>
              <p:nvPr/>
            </p:nvSpPr>
            <p:spPr bwMode="auto">
              <a:xfrm>
                <a:off x="711" y="479"/>
                <a:ext cx="658" cy="1031"/>
              </a:xfrm>
              <a:custGeom>
                <a:avLst/>
                <a:gdLst>
                  <a:gd name="T0" fmla="*/ 3 w 585"/>
                  <a:gd name="T1" fmla="*/ 925 h 1031"/>
                  <a:gd name="T2" fmla="*/ 11 w 585"/>
                  <a:gd name="T3" fmla="*/ 825 h 1031"/>
                  <a:gd name="T4" fmla="*/ 26 w 585"/>
                  <a:gd name="T5" fmla="*/ 726 h 1031"/>
                  <a:gd name="T6" fmla="*/ 45 w 585"/>
                  <a:gd name="T7" fmla="*/ 632 h 1031"/>
                  <a:gd name="T8" fmla="*/ 71 w 585"/>
                  <a:gd name="T9" fmla="*/ 542 h 1031"/>
                  <a:gd name="T10" fmla="*/ 99 w 585"/>
                  <a:gd name="T11" fmla="*/ 457 h 1031"/>
                  <a:gd name="T12" fmla="*/ 134 w 585"/>
                  <a:gd name="T13" fmla="*/ 377 h 1031"/>
                  <a:gd name="T14" fmla="*/ 171 w 585"/>
                  <a:gd name="T15" fmla="*/ 305 h 1031"/>
                  <a:gd name="T16" fmla="*/ 191 w 585"/>
                  <a:gd name="T17" fmla="*/ 271 h 1031"/>
                  <a:gd name="T18" fmla="*/ 212 w 585"/>
                  <a:gd name="T19" fmla="*/ 238 h 1031"/>
                  <a:gd name="T20" fmla="*/ 234 w 585"/>
                  <a:gd name="T21" fmla="*/ 208 h 1031"/>
                  <a:gd name="T22" fmla="*/ 257 w 585"/>
                  <a:gd name="T23" fmla="*/ 179 h 1031"/>
                  <a:gd name="T24" fmla="*/ 281 w 585"/>
                  <a:gd name="T25" fmla="*/ 152 h 1031"/>
                  <a:gd name="T26" fmla="*/ 305 w 585"/>
                  <a:gd name="T27" fmla="*/ 127 h 1031"/>
                  <a:gd name="T28" fmla="*/ 330 w 585"/>
                  <a:gd name="T29" fmla="*/ 104 h 1031"/>
                  <a:gd name="T30" fmla="*/ 356 w 585"/>
                  <a:gd name="T31" fmla="*/ 83 h 1031"/>
                  <a:gd name="T32" fmla="*/ 383 w 585"/>
                  <a:gd name="T33" fmla="*/ 65 h 1031"/>
                  <a:gd name="T34" fmla="*/ 410 w 585"/>
                  <a:gd name="T35" fmla="*/ 49 h 1031"/>
                  <a:gd name="T36" fmla="*/ 439 w 585"/>
                  <a:gd name="T37" fmla="*/ 34 h 1031"/>
                  <a:gd name="T38" fmla="*/ 466 w 585"/>
                  <a:gd name="T39" fmla="*/ 23 h 1031"/>
                  <a:gd name="T40" fmla="*/ 496 w 585"/>
                  <a:gd name="T41" fmla="*/ 12 h 1031"/>
                  <a:gd name="T42" fmla="*/ 524 w 585"/>
                  <a:gd name="T43" fmla="*/ 6 h 1031"/>
                  <a:gd name="T44" fmla="*/ 554 w 585"/>
                  <a:gd name="T45" fmla="*/ 2 h 1031"/>
                  <a:gd name="T46" fmla="*/ 584 w 585"/>
                  <a:gd name="T47" fmla="*/ 0 h 1031"/>
                  <a:gd name="T48" fmla="*/ 554 w 585"/>
                  <a:gd name="T49" fmla="*/ 11 h 1031"/>
                  <a:gd name="T50" fmla="*/ 497 w 585"/>
                  <a:gd name="T51" fmla="*/ 22 h 1031"/>
                  <a:gd name="T52" fmla="*/ 442 w 585"/>
                  <a:gd name="T53" fmla="*/ 41 h 1031"/>
                  <a:gd name="T54" fmla="*/ 388 w 585"/>
                  <a:gd name="T55" fmla="*/ 71 h 1031"/>
                  <a:gd name="T56" fmla="*/ 337 w 585"/>
                  <a:gd name="T57" fmla="*/ 110 h 1031"/>
                  <a:gd name="T58" fmla="*/ 287 w 585"/>
                  <a:gd name="T59" fmla="*/ 157 h 1031"/>
                  <a:gd name="T60" fmla="*/ 240 w 585"/>
                  <a:gd name="T61" fmla="*/ 212 h 1031"/>
                  <a:gd name="T62" fmla="*/ 198 w 585"/>
                  <a:gd name="T63" fmla="*/ 275 h 1031"/>
                  <a:gd name="T64" fmla="*/ 140 w 585"/>
                  <a:gd name="T65" fmla="*/ 382 h 1031"/>
                  <a:gd name="T66" fmla="*/ 78 w 585"/>
                  <a:gd name="T67" fmla="*/ 544 h 1031"/>
                  <a:gd name="T68" fmla="*/ 33 w 585"/>
                  <a:gd name="T69" fmla="*/ 727 h 1031"/>
                  <a:gd name="T70" fmla="*/ 11 w 585"/>
                  <a:gd name="T71" fmla="*/ 925 h 1031"/>
                  <a:gd name="T72" fmla="*/ 0 w 585"/>
                  <a:gd name="T73" fmla="*/ 1030 h 10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585" h="1031">
                    <a:moveTo>
                      <a:pt x="0" y="1030"/>
                    </a:moveTo>
                    <a:lnTo>
                      <a:pt x="3" y="925"/>
                    </a:lnTo>
                    <a:lnTo>
                      <a:pt x="3" y="925"/>
                    </a:lnTo>
                    <a:lnTo>
                      <a:pt x="11" y="825"/>
                    </a:lnTo>
                    <a:lnTo>
                      <a:pt x="11" y="825"/>
                    </a:lnTo>
                    <a:lnTo>
                      <a:pt x="26" y="726"/>
                    </a:lnTo>
                    <a:lnTo>
                      <a:pt x="26" y="726"/>
                    </a:lnTo>
                    <a:lnTo>
                      <a:pt x="45" y="632"/>
                    </a:lnTo>
                    <a:lnTo>
                      <a:pt x="45" y="631"/>
                    </a:lnTo>
                    <a:lnTo>
                      <a:pt x="71" y="542"/>
                    </a:lnTo>
                    <a:lnTo>
                      <a:pt x="71" y="542"/>
                    </a:lnTo>
                    <a:lnTo>
                      <a:pt x="99" y="457"/>
                    </a:lnTo>
                    <a:lnTo>
                      <a:pt x="99" y="457"/>
                    </a:lnTo>
                    <a:lnTo>
                      <a:pt x="134" y="377"/>
                    </a:lnTo>
                    <a:lnTo>
                      <a:pt x="134" y="377"/>
                    </a:lnTo>
                    <a:lnTo>
                      <a:pt x="171" y="305"/>
                    </a:lnTo>
                    <a:lnTo>
                      <a:pt x="171" y="305"/>
                    </a:lnTo>
                    <a:lnTo>
                      <a:pt x="191" y="271"/>
                    </a:lnTo>
                    <a:lnTo>
                      <a:pt x="191" y="271"/>
                    </a:lnTo>
                    <a:lnTo>
                      <a:pt x="212" y="238"/>
                    </a:lnTo>
                    <a:lnTo>
                      <a:pt x="212" y="238"/>
                    </a:lnTo>
                    <a:lnTo>
                      <a:pt x="234" y="208"/>
                    </a:lnTo>
                    <a:lnTo>
                      <a:pt x="234" y="208"/>
                    </a:lnTo>
                    <a:lnTo>
                      <a:pt x="257" y="179"/>
                    </a:lnTo>
                    <a:lnTo>
                      <a:pt x="257" y="179"/>
                    </a:lnTo>
                    <a:lnTo>
                      <a:pt x="281" y="152"/>
                    </a:lnTo>
                    <a:lnTo>
                      <a:pt x="281" y="152"/>
                    </a:lnTo>
                    <a:lnTo>
                      <a:pt x="305" y="127"/>
                    </a:lnTo>
                    <a:lnTo>
                      <a:pt x="305" y="127"/>
                    </a:lnTo>
                    <a:lnTo>
                      <a:pt x="330" y="104"/>
                    </a:lnTo>
                    <a:lnTo>
                      <a:pt x="330" y="104"/>
                    </a:lnTo>
                    <a:lnTo>
                      <a:pt x="356" y="83"/>
                    </a:lnTo>
                    <a:lnTo>
                      <a:pt x="356" y="83"/>
                    </a:lnTo>
                    <a:lnTo>
                      <a:pt x="383" y="65"/>
                    </a:lnTo>
                    <a:lnTo>
                      <a:pt x="383" y="65"/>
                    </a:lnTo>
                    <a:lnTo>
                      <a:pt x="410" y="49"/>
                    </a:lnTo>
                    <a:lnTo>
                      <a:pt x="410" y="49"/>
                    </a:lnTo>
                    <a:lnTo>
                      <a:pt x="439" y="34"/>
                    </a:lnTo>
                    <a:lnTo>
                      <a:pt x="439" y="34"/>
                    </a:lnTo>
                    <a:lnTo>
                      <a:pt x="466" y="23"/>
                    </a:lnTo>
                    <a:lnTo>
                      <a:pt x="466" y="23"/>
                    </a:lnTo>
                    <a:lnTo>
                      <a:pt x="496" y="12"/>
                    </a:lnTo>
                    <a:lnTo>
                      <a:pt x="496" y="12"/>
                    </a:lnTo>
                    <a:lnTo>
                      <a:pt x="524" y="6"/>
                    </a:lnTo>
                    <a:lnTo>
                      <a:pt x="524" y="6"/>
                    </a:lnTo>
                    <a:lnTo>
                      <a:pt x="554" y="2"/>
                    </a:lnTo>
                    <a:lnTo>
                      <a:pt x="554" y="2"/>
                    </a:lnTo>
                    <a:lnTo>
                      <a:pt x="584" y="0"/>
                    </a:lnTo>
                    <a:lnTo>
                      <a:pt x="584" y="9"/>
                    </a:lnTo>
                    <a:lnTo>
                      <a:pt x="554" y="11"/>
                    </a:lnTo>
                    <a:lnTo>
                      <a:pt x="526" y="14"/>
                    </a:lnTo>
                    <a:lnTo>
                      <a:pt x="497" y="22"/>
                    </a:lnTo>
                    <a:lnTo>
                      <a:pt x="469" y="31"/>
                    </a:lnTo>
                    <a:lnTo>
                      <a:pt x="442" y="41"/>
                    </a:lnTo>
                    <a:lnTo>
                      <a:pt x="415" y="55"/>
                    </a:lnTo>
                    <a:lnTo>
                      <a:pt x="388" y="71"/>
                    </a:lnTo>
                    <a:lnTo>
                      <a:pt x="362" y="89"/>
                    </a:lnTo>
                    <a:lnTo>
                      <a:pt x="337" y="110"/>
                    </a:lnTo>
                    <a:lnTo>
                      <a:pt x="311" y="133"/>
                    </a:lnTo>
                    <a:lnTo>
                      <a:pt x="287" y="157"/>
                    </a:lnTo>
                    <a:lnTo>
                      <a:pt x="263" y="184"/>
                    </a:lnTo>
                    <a:lnTo>
                      <a:pt x="240" y="212"/>
                    </a:lnTo>
                    <a:lnTo>
                      <a:pt x="219" y="242"/>
                    </a:lnTo>
                    <a:lnTo>
                      <a:pt x="198" y="275"/>
                    </a:lnTo>
                    <a:lnTo>
                      <a:pt x="177" y="308"/>
                    </a:lnTo>
                    <a:lnTo>
                      <a:pt x="140" y="382"/>
                    </a:lnTo>
                    <a:lnTo>
                      <a:pt x="107" y="460"/>
                    </a:lnTo>
                    <a:lnTo>
                      <a:pt x="78" y="544"/>
                    </a:lnTo>
                    <a:lnTo>
                      <a:pt x="53" y="634"/>
                    </a:lnTo>
                    <a:lnTo>
                      <a:pt x="33" y="727"/>
                    </a:lnTo>
                    <a:lnTo>
                      <a:pt x="20" y="825"/>
                    </a:lnTo>
                    <a:lnTo>
                      <a:pt x="11" y="925"/>
                    </a:lnTo>
                    <a:lnTo>
                      <a:pt x="8" y="1030"/>
                    </a:lnTo>
                    <a:lnTo>
                      <a:pt x="0" y="10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57" name="Freeform 441"/>
              <p:cNvSpPr>
                <a:spLocks/>
              </p:cNvSpPr>
              <p:nvPr/>
            </p:nvSpPr>
            <p:spPr bwMode="auto">
              <a:xfrm>
                <a:off x="711" y="1107"/>
                <a:ext cx="447" cy="429"/>
              </a:xfrm>
              <a:custGeom>
                <a:avLst/>
                <a:gdLst>
                  <a:gd name="T0" fmla="*/ 0 w 398"/>
                  <a:gd name="T1" fmla="*/ 428 h 429"/>
                  <a:gd name="T2" fmla="*/ 2 w 398"/>
                  <a:gd name="T3" fmla="*/ 384 h 429"/>
                  <a:gd name="T4" fmla="*/ 2 w 398"/>
                  <a:gd name="T5" fmla="*/ 384 h 429"/>
                  <a:gd name="T6" fmla="*/ 8 w 398"/>
                  <a:gd name="T7" fmla="*/ 342 h 429"/>
                  <a:gd name="T8" fmla="*/ 8 w 398"/>
                  <a:gd name="T9" fmla="*/ 342 h 429"/>
                  <a:gd name="T10" fmla="*/ 18 w 398"/>
                  <a:gd name="T11" fmla="*/ 302 h 429"/>
                  <a:gd name="T12" fmla="*/ 18 w 398"/>
                  <a:gd name="T13" fmla="*/ 302 h 429"/>
                  <a:gd name="T14" fmla="*/ 32 w 398"/>
                  <a:gd name="T15" fmla="*/ 263 h 429"/>
                  <a:gd name="T16" fmla="*/ 32 w 398"/>
                  <a:gd name="T17" fmla="*/ 261 h 429"/>
                  <a:gd name="T18" fmla="*/ 48 w 398"/>
                  <a:gd name="T19" fmla="*/ 225 h 429"/>
                  <a:gd name="T20" fmla="*/ 48 w 398"/>
                  <a:gd name="T21" fmla="*/ 225 h 429"/>
                  <a:gd name="T22" fmla="*/ 68 w 398"/>
                  <a:gd name="T23" fmla="*/ 189 h 429"/>
                  <a:gd name="T24" fmla="*/ 68 w 398"/>
                  <a:gd name="T25" fmla="*/ 189 h 429"/>
                  <a:gd name="T26" fmla="*/ 90 w 398"/>
                  <a:gd name="T27" fmla="*/ 156 h 429"/>
                  <a:gd name="T28" fmla="*/ 90 w 398"/>
                  <a:gd name="T29" fmla="*/ 156 h 429"/>
                  <a:gd name="T30" fmla="*/ 116 w 398"/>
                  <a:gd name="T31" fmla="*/ 126 h 429"/>
                  <a:gd name="T32" fmla="*/ 117 w 398"/>
                  <a:gd name="T33" fmla="*/ 126 h 429"/>
                  <a:gd name="T34" fmla="*/ 144 w 398"/>
                  <a:gd name="T35" fmla="*/ 98 h 429"/>
                  <a:gd name="T36" fmla="*/ 144 w 398"/>
                  <a:gd name="T37" fmla="*/ 98 h 429"/>
                  <a:gd name="T38" fmla="*/ 176 w 398"/>
                  <a:gd name="T39" fmla="*/ 73 h 429"/>
                  <a:gd name="T40" fmla="*/ 176 w 398"/>
                  <a:gd name="T41" fmla="*/ 73 h 429"/>
                  <a:gd name="T42" fmla="*/ 207 w 398"/>
                  <a:gd name="T43" fmla="*/ 51 h 429"/>
                  <a:gd name="T44" fmla="*/ 207 w 398"/>
                  <a:gd name="T45" fmla="*/ 51 h 429"/>
                  <a:gd name="T46" fmla="*/ 242 w 398"/>
                  <a:gd name="T47" fmla="*/ 33 h 429"/>
                  <a:gd name="T48" fmla="*/ 242 w 398"/>
                  <a:gd name="T49" fmla="*/ 33 h 429"/>
                  <a:gd name="T50" fmla="*/ 279 w 398"/>
                  <a:gd name="T51" fmla="*/ 19 h 429"/>
                  <a:gd name="T52" fmla="*/ 279 w 398"/>
                  <a:gd name="T53" fmla="*/ 19 h 429"/>
                  <a:gd name="T54" fmla="*/ 317 w 398"/>
                  <a:gd name="T55" fmla="*/ 9 h 429"/>
                  <a:gd name="T56" fmla="*/ 317 w 398"/>
                  <a:gd name="T57" fmla="*/ 9 h 429"/>
                  <a:gd name="T58" fmla="*/ 356 w 398"/>
                  <a:gd name="T59" fmla="*/ 1 h 429"/>
                  <a:gd name="T60" fmla="*/ 356 w 398"/>
                  <a:gd name="T61" fmla="*/ 1 h 429"/>
                  <a:gd name="T62" fmla="*/ 397 w 398"/>
                  <a:gd name="T63" fmla="*/ 0 h 429"/>
                  <a:gd name="T64" fmla="*/ 397 w 398"/>
                  <a:gd name="T65" fmla="*/ 7 h 429"/>
                  <a:gd name="T66" fmla="*/ 358 w 398"/>
                  <a:gd name="T67" fmla="*/ 10 h 429"/>
                  <a:gd name="T68" fmla="*/ 318 w 398"/>
                  <a:gd name="T69" fmla="*/ 16 h 429"/>
                  <a:gd name="T70" fmla="*/ 281 w 398"/>
                  <a:gd name="T71" fmla="*/ 27 h 429"/>
                  <a:gd name="T72" fmla="*/ 246 w 398"/>
                  <a:gd name="T73" fmla="*/ 40 h 429"/>
                  <a:gd name="T74" fmla="*/ 212 w 398"/>
                  <a:gd name="T75" fmla="*/ 58 h 429"/>
                  <a:gd name="T76" fmla="*/ 180 w 398"/>
                  <a:gd name="T77" fmla="*/ 79 h 429"/>
                  <a:gd name="T78" fmla="*/ 150 w 398"/>
                  <a:gd name="T79" fmla="*/ 104 h 429"/>
                  <a:gd name="T80" fmla="*/ 122 w 398"/>
                  <a:gd name="T81" fmla="*/ 131 h 429"/>
                  <a:gd name="T82" fmla="*/ 98 w 398"/>
                  <a:gd name="T83" fmla="*/ 161 h 429"/>
                  <a:gd name="T84" fmla="*/ 75 w 398"/>
                  <a:gd name="T85" fmla="*/ 194 h 429"/>
                  <a:gd name="T86" fmla="*/ 56 w 398"/>
                  <a:gd name="T87" fmla="*/ 228 h 429"/>
                  <a:gd name="T88" fmla="*/ 39 w 398"/>
                  <a:gd name="T89" fmla="*/ 264 h 429"/>
                  <a:gd name="T90" fmla="*/ 26 w 398"/>
                  <a:gd name="T91" fmla="*/ 303 h 429"/>
                  <a:gd name="T92" fmla="*/ 17 w 398"/>
                  <a:gd name="T93" fmla="*/ 344 h 429"/>
                  <a:gd name="T94" fmla="*/ 11 w 398"/>
                  <a:gd name="T95" fmla="*/ 386 h 429"/>
                  <a:gd name="T96" fmla="*/ 8 w 398"/>
                  <a:gd name="T97" fmla="*/ 428 h 429"/>
                  <a:gd name="T98" fmla="*/ 0 w 398"/>
                  <a:gd name="T99" fmla="*/ 428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8" h="429">
                    <a:moveTo>
                      <a:pt x="0" y="428"/>
                    </a:moveTo>
                    <a:lnTo>
                      <a:pt x="2" y="384"/>
                    </a:lnTo>
                    <a:lnTo>
                      <a:pt x="2" y="384"/>
                    </a:lnTo>
                    <a:lnTo>
                      <a:pt x="8" y="342"/>
                    </a:lnTo>
                    <a:lnTo>
                      <a:pt x="8" y="342"/>
                    </a:lnTo>
                    <a:lnTo>
                      <a:pt x="18" y="302"/>
                    </a:lnTo>
                    <a:lnTo>
                      <a:pt x="18" y="302"/>
                    </a:lnTo>
                    <a:lnTo>
                      <a:pt x="32" y="263"/>
                    </a:lnTo>
                    <a:lnTo>
                      <a:pt x="32" y="261"/>
                    </a:lnTo>
                    <a:lnTo>
                      <a:pt x="48" y="225"/>
                    </a:lnTo>
                    <a:lnTo>
                      <a:pt x="48" y="225"/>
                    </a:lnTo>
                    <a:lnTo>
                      <a:pt x="68" y="189"/>
                    </a:lnTo>
                    <a:lnTo>
                      <a:pt x="68" y="189"/>
                    </a:lnTo>
                    <a:lnTo>
                      <a:pt x="90" y="156"/>
                    </a:lnTo>
                    <a:lnTo>
                      <a:pt x="90" y="156"/>
                    </a:lnTo>
                    <a:lnTo>
                      <a:pt x="116" y="126"/>
                    </a:lnTo>
                    <a:lnTo>
                      <a:pt x="117" y="126"/>
                    </a:lnTo>
                    <a:lnTo>
                      <a:pt x="144" y="98"/>
                    </a:lnTo>
                    <a:lnTo>
                      <a:pt x="144" y="98"/>
                    </a:lnTo>
                    <a:lnTo>
                      <a:pt x="176" y="73"/>
                    </a:lnTo>
                    <a:lnTo>
                      <a:pt x="176" y="73"/>
                    </a:lnTo>
                    <a:lnTo>
                      <a:pt x="207" y="51"/>
                    </a:lnTo>
                    <a:lnTo>
                      <a:pt x="207" y="51"/>
                    </a:lnTo>
                    <a:lnTo>
                      <a:pt x="242" y="33"/>
                    </a:lnTo>
                    <a:lnTo>
                      <a:pt x="242" y="33"/>
                    </a:lnTo>
                    <a:lnTo>
                      <a:pt x="279" y="19"/>
                    </a:lnTo>
                    <a:lnTo>
                      <a:pt x="279" y="19"/>
                    </a:lnTo>
                    <a:lnTo>
                      <a:pt x="317" y="9"/>
                    </a:lnTo>
                    <a:lnTo>
                      <a:pt x="317" y="9"/>
                    </a:lnTo>
                    <a:lnTo>
                      <a:pt x="356" y="1"/>
                    </a:lnTo>
                    <a:lnTo>
                      <a:pt x="356" y="1"/>
                    </a:lnTo>
                    <a:lnTo>
                      <a:pt x="397" y="0"/>
                    </a:lnTo>
                    <a:lnTo>
                      <a:pt x="397" y="7"/>
                    </a:lnTo>
                    <a:lnTo>
                      <a:pt x="358" y="10"/>
                    </a:lnTo>
                    <a:lnTo>
                      <a:pt x="318" y="16"/>
                    </a:lnTo>
                    <a:lnTo>
                      <a:pt x="281" y="27"/>
                    </a:lnTo>
                    <a:lnTo>
                      <a:pt x="246" y="40"/>
                    </a:lnTo>
                    <a:lnTo>
                      <a:pt x="212" y="58"/>
                    </a:lnTo>
                    <a:lnTo>
                      <a:pt x="180" y="79"/>
                    </a:lnTo>
                    <a:lnTo>
                      <a:pt x="150" y="104"/>
                    </a:lnTo>
                    <a:lnTo>
                      <a:pt x="122" y="131"/>
                    </a:lnTo>
                    <a:lnTo>
                      <a:pt x="98" y="161"/>
                    </a:lnTo>
                    <a:lnTo>
                      <a:pt x="75" y="194"/>
                    </a:lnTo>
                    <a:lnTo>
                      <a:pt x="56" y="228"/>
                    </a:lnTo>
                    <a:lnTo>
                      <a:pt x="39" y="264"/>
                    </a:lnTo>
                    <a:lnTo>
                      <a:pt x="26" y="303"/>
                    </a:lnTo>
                    <a:lnTo>
                      <a:pt x="17" y="344"/>
                    </a:lnTo>
                    <a:lnTo>
                      <a:pt x="11" y="386"/>
                    </a:lnTo>
                    <a:lnTo>
                      <a:pt x="8" y="428"/>
                    </a:lnTo>
                    <a:lnTo>
                      <a:pt x="0" y="42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58" name="Freeform 442"/>
              <p:cNvSpPr>
                <a:spLocks/>
              </p:cNvSpPr>
              <p:nvPr/>
            </p:nvSpPr>
            <p:spPr bwMode="auto">
              <a:xfrm>
                <a:off x="346" y="1002"/>
                <a:ext cx="366" cy="517"/>
              </a:xfrm>
              <a:custGeom>
                <a:avLst/>
                <a:gdLst>
                  <a:gd name="T0" fmla="*/ 0 w 325"/>
                  <a:gd name="T1" fmla="*/ 0 h 517"/>
                  <a:gd name="T2" fmla="*/ 33 w 325"/>
                  <a:gd name="T3" fmla="*/ 3 h 517"/>
                  <a:gd name="T4" fmla="*/ 33 w 325"/>
                  <a:gd name="T5" fmla="*/ 3 h 517"/>
                  <a:gd name="T6" fmla="*/ 65 w 325"/>
                  <a:gd name="T7" fmla="*/ 10 h 517"/>
                  <a:gd name="T8" fmla="*/ 65 w 325"/>
                  <a:gd name="T9" fmla="*/ 10 h 517"/>
                  <a:gd name="T10" fmla="*/ 96 w 325"/>
                  <a:gd name="T11" fmla="*/ 24 h 517"/>
                  <a:gd name="T12" fmla="*/ 96 w 325"/>
                  <a:gd name="T13" fmla="*/ 24 h 517"/>
                  <a:gd name="T14" fmla="*/ 126 w 325"/>
                  <a:gd name="T15" fmla="*/ 42 h 517"/>
                  <a:gd name="T16" fmla="*/ 126 w 325"/>
                  <a:gd name="T17" fmla="*/ 42 h 517"/>
                  <a:gd name="T18" fmla="*/ 155 w 325"/>
                  <a:gd name="T19" fmla="*/ 63 h 517"/>
                  <a:gd name="T20" fmla="*/ 155 w 325"/>
                  <a:gd name="T21" fmla="*/ 63 h 517"/>
                  <a:gd name="T22" fmla="*/ 182 w 325"/>
                  <a:gd name="T23" fmla="*/ 90 h 517"/>
                  <a:gd name="T24" fmla="*/ 182 w 325"/>
                  <a:gd name="T25" fmla="*/ 90 h 517"/>
                  <a:gd name="T26" fmla="*/ 206 w 325"/>
                  <a:gd name="T27" fmla="*/ 120 h 517"/>
                  <a:gd name="T28" fmla="*/ 206 w 325"/>
                  <a:gd name="T29" fmla="*/ 120 h 517"/>
                  <a:gd name="T30" fmla="*/ 230 w 325"/>
                  <a:gd name="T31" fmla="*/ 153 h 517"/>
                  <a:gd name="T32" fmla="*/ 230 w 325"/>
                  <a:gd name="T33" fmla="*/ 153 h 517"/>
                  <a:gd name="T34" fmla="*/ 251 w 325"/>
                  <a:gd name="T35" fmla="*/ 189 h 517"/>
                  <a:gd name="T36" fmla="*/ 251 w 325"/>
                  <a:gd name="T37" fmla="*/ 190 h 517"/>
                  <a:gd name="T38" fmla="*/ 269 w 325"/>
                  <a:gd name="T39" fmla="*/ 230 h 517"/>
                  <a:gd name="T40" fmla="*/ 269 w 325"/>
                  <a:gd name="T41" fmla="*/ 230 h 517"/>
                  <a:gd name="T42" fmla="*/ 285 w 325"/>
                  <a:gd name="T43" fmla="*/ 272 h 517"/>
                  <a:gd name="T44" fmla="*/ 285 w 325"/>
                  <a:gd name="T45" fmla="*/ 272 h 517"/>
                  <a:gd name="T46" fmla="*/ 299 w 325"/>
                  <a:gd name="T47" fmla="*/ 317 h 517"/>
                  <a:gd name="T48" fmla="*/ 299 w 325"/>
                  <a:gd name="T49" fmla="*/ 317 h 517"/>
                  <a:gd name="T50" fmla="*/ 309 w 325"/>
                  <a:gd name="T51" fmla="*/ 365 h 517"/>
                  <a:gd name="T52" fmla="*/ 309 w 325"/>
                  <a:gd name="T53" fmla="*/ 365 h 517"/>
                  <a:gd name="T54" fmla="*/ 317 w 325"/>
                  <a:gd name="T55" fmla="*/ 414 h 517"/>
                  <a:gd name="T56" fmla="*/ 318 w 325"/>
                  <a:gd name="T57" fmla="*/ 414 h 517"/>
                  <a:gd name="T58" fmla="*/ 323 w 325"/>
                  <a:gd name="T59" fmla="*/ 464 h 517"/>
                  <a:gd name="T60" fmla="*/ 323 w 325"/>
                  <a:gd name="T61" fmla="*/ 465 h 517"/>
                  <a:gd name="T62" fmla="*/ 324 w 325"/>
                  <a:gd name="T63" fmla="*/ 516 h 517"/>
                  <a:gd name="T64" fmla="*/ 317 w 325"/>
                  <a:gd name="T65" fmla="*/ 516 h 517"/>
                  <a:gd name="T66" fmla="*/ 314 w 325"/>
                  <a:gd name="T67" fmla="*/ 465 h 517"/>
                  <a:gd name="T68" fmla="*/ 309 w 325"/>
                  <a:gd name="T69" fmla="*/ 414 h 517"/>
                  <a:gd name="T70" fmla="*/ 302 w 325"/>
                  <a:gd name="T71" fmla="*/ 366 h 517"/>
                  <a:gd name="T72" fmla="*/ 291 w 325"/>
                  <a:gd name="T73" fmla="*/ 320 h 517"/>
                  <a:gd name="T74" fmla="*/ 278 w 325"/>
                  <a:gd name="T75" fmla="*/ 275 h 517"/>
                  <a:gd name="T76" fmla="*/ 261 w 325"/>
                  <a:gd name="T77" fmla="*/ 233 h 517"/>
                  <a:gd name="T78" fmla="*/ 243 w 325"/>
                  <a:gd name="T79" fmla="*/ 193 h 517"/>
                  <a:gd name="T80" fmla="*/ 222 w 325"/>
                  <a:gd name="T81" fmla="*/ 157 h 517"/>
                  <a:gd name="T82" fmla="*/ 200 w 325"/>
                  <a:gd name="T83" fmla="*/ 124 h 517"/>
                  <a:gd name="T84" fmla="*/ 176 w 325"/>
                  <a:gd name="T85" fmla="*/ 94 h 517"/>
                  <a:gd name="T86" fmla="*/ 149 w 325"/>
                  <a:gd name="T87" fmla="*/ 70 h 517"/>
                  <a:gd name="T88" fmla="*/ 122 w 325"/>
                  <a:gd name="T89" fmla="*/ 48 h 517"/>
                  <a:gd name="T90" fmla="*/ 93 w 325"/>
                  <a:gd name="T91" fmla="*/ 31 h 517"/>
                  <a:gd name="T92" fmla="*/ 63 w 325"/>
                  <a:gd name="T93" fmla="*/ 19 h 517"/>
                  <a:gd name="T94" fmla="*/ 31 w 325"/>
                  <a:gd name="T95" fmla="*/ 10 h 517"/>
                  <a:gd name="T96" fmla="*/ 0 w 325"/>
                  <a:gd name="T97" fmla="*/ 9 h 517"/>
                  <a:gd name="T98" fmla="*/ 0 w 325"/>
                  <a:gd name="T99" fmla="*/ 0 h 5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25" h="517">
                    <a:moveTo>
                      <a:pt x="0" y="0"/>
                    </a:moveTo>
                    <a:lnTo>
                      <a:pt x="33" y="3"/>
                    </a:lnTo>
                    <a:lnTo>
                      <a:pt x="33" y="3"/>
                    </a:lnTo>
                    <a:lnTo>
                      <a:pt x="65" y="10"/>
                    </a:lnTo>
                    <a:lnTo>
                      <a:pt x="65" y="10"/>
                    </a:lnTo>
                    <a:lnTo>
                      <a:pt x="96" y="24"/>
                    </a:lnTo>
                    <a:lnTo>
                      <a:pt x="96" y="24"/>
                    </a:lnTo>
                    <a:lnTo>
                      <a:pt x="126" y="42"/>
                    </a:lnTo>
                    <a:lnTo>
                      <a:pt x="126" y="42"/>
                    </a:lnTo>
                    <a:lnTo>
                      <a:pt x="155" y="63"/>
                    </a:lnTo>
                    <a:lnTo>
                      <a:pt x="155" y="63"/>
                    </a:lnTo>
                    <a:lnTo>
                      <a:pt x="182" y="90"/>
                    </a:lnTo>
                    <a:lnTo>
                      <a:pt x="182" y="90"/>
                    </a:lnTo>
                    <a:lnTo>
                      <a:pt x="206" y="120"/>
                    </a:lnTo>
                    <a:lnTo>
                      <a:pt x="206" y="120"/>
                    </a:lnTo>
                    <a:lnTo>
                      <a:pt x="230" y="153"/>
                    </a:lnTo>
                    <a:lnTo>
                      <a:pt x="230" y="153"/>
                    </a:lnTo>
                    <a:lnTo>
                      <a:pt x="251" y="189"/>
                    </a:lnTo>
                    <a:lnTo>
                      <a:pt x="251" y="190"/>
                    </a:lnTo>
                    <a:lnTo>
                      <a:pt x="269" y="230"/>
                    </a:lnTo>
                    <a:lnTo>
                      <a:pt x="269" y="230"/>
                    </a:lnTo>
                    <a:lnTo>
                      <a:pt x="285" y="272"/>
                    </a:lnTo>
                    <a:lnTo>
                      <a:pt x="285" y="272"/>
                    </a:lnTo>
                    <a:lnTo>
                      <a:pt x="299" y="317"/>
                    </a:lnTo>
                    <a:lnTo>
                      <a:pt x="299" y="317"/>
                    </a:lnTo>
                    <a:lnTo>
                      <a:pt x="309" y="365"/>
                    </a:lnTo>
                    <a:lnTo>
                      <a:pt x="309" y="365"/>
                    </a:lnTo>
                    <a:lnTo>
                      <a:pt x="317" y="414"/>
                    </a:lnTo>
                    <a:lnTo>
                      <a:pt x="318" y="414"/>
                    </a:lnTo>
                    <a:lnTo>
                      <a:pt x="323" y="464"/>
                    </a:lnTo>
                    <a:lnTo>
                      <a:pt x="323" y="465"/>
                    </a:lnTo>
                    <a:lnTo>
                      <a:pt x="324" y="516"/>
                    </a:lnTo>
                    <a:lnTo>
                      <a:pt x="317" y="516"/>
                    </a:lnTo>
                    <a:lnTo>
                      <a:pt x="314" y="465"/>
                    </a:lnTo>
                    <a:lnTo>
                      <a:pt x="309" y="414"/>
                    </a:lnTo>
                    <a:lnTo>
                      <a:pt x="302" y="366"/>
                    </a:lnTo>
                    <a:lnTo>
                      <a:pt x="291" y="320"/>
                    </a:lnTo>
                    <a:lnTo>
                      <a:pt x="278" y="275"/>
                    </a:lnTo>
                    <a:lnTo>
                      <a:pt x="261" y="233"/>
                    </a:lnTo>
                    <a:lnTo>
                      <a:pt x="243" y="193"/>
                    </a:lnTo>
                    <a:lnTo>
                      <a:pt x="222" y="157"/>
                    </a:lnTo>
                    <a:lnTo>
                      <a:pt x="200" y="124"/>
                    </a:lnTo>
                    <a:lnTo>
                      <a:pt x="176" y="94"/>
                    </a:lnTo>
                    <a:lnTo>
                      <a:pt x="149" y="70"/>
                    </a:lnTo>
                    <a:lnTo>
                      <a:pt x="122" y="48"/>
                    </a:lnTo>
                    <a:lnTo>
                      <a:pt x="93" y="31"/>
                    </a:lnTo>
                    <a:lnTo>
                      <a:pt x="63" y="19"/>
                    </a:lnTo>
                    <a:lnTo>
                      <a:pt x="31" y="10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59" name="Freeform 443"/>
              <p:cNvSpPr>
                <a:spLocks/>
              </p:cNvSpPr>
              <p:nvPr/>
            </p:nvSpPr>
            <p:spPr bwMode="auto">
              <a:xfrm>
                <a:off x="747" y="314"/>
                <a:ext cx="392" cy="749"/>
              </a:xfrm>
              <a:custGeom>
                <a:avLst/>
                <a:gdLst>
                  <a:gd name="T0" fmla="*/ 0 w 349"/>
                  <a:gd name="T1" fmla="*/ 748 h 749"/>
                  <a:gd name="T2" fmla="*/ 1 w 349"/>
                  <a:gd name="T3" fmla="*/ 673 h 749"/>
                  <a:gd name="T4" fmla="*/ 1 w 349"/>
                  <a:gd name="T5" fmla="*/ 673 h 749"/>
                  <a:gd name="T6" fmla="*/ 7 w 349"/>
                  <a:gd name="T7" fmla="*/ 599 h 749"/>
                  <a:gd name="T8" fmla="*/ 7 w 349"/>
                  <a:gd name="T9" fmla="*/ 599 h 749"/>
                  <a:gd name="T10" fmla="*/ 16 w 349"/>
                  <a:gd name="T11" fmla="*/ 527 h 749"/>
                  <a:gd name="T12" fmla="*/ 16 w 349"/>
                  <a:gd name="T13" fmla="*/ 527 h 749"/>
                  <a:gd name="T14" fmla="*/ 27 w 349"/>
                  <a:gd name="T15" fmla="*/ 460 h 749"/>
                  <a:gd name="T16" fmla="*/ 27 w 349"/>
                  <a:gd name="T17" fmla="*/ 460 h 749"/>
                  <a:gd name="T18" fmla="*/ 42 w 349"/>
                  <a:gd name="T19" fmla="*/ 394 h 749"/>
                  <a:gd name="T20" fmla="*/ 42 w 349"/>
                  <a:gd name="T21" fmla="*/ 394 h 749"/>
                  <a:gd name="T22" fmla="*/ 60 w 349"/>
                  <a:gd name="T23" fmla="*/ 332 h 749"/>
                  <a:gd name="T24" fmla="*/ 60 w 349"/>
                  <a:gd name="T25" fmla="*/ 332 h 749"/>
                  <a:gd name="T26" fmla="*/ 79 w 349"/>
                  <a:gd name="T27" fmla="*/ 275 h 749"/>
                  <a:gd name="T28" fmla="*/ 79 w 349"/>
                  <a:gd name="T29" fmla="*/ 275 h 749"/>
                  <a:gd name="T30" fmla="*/ 102 w 349"/>
                  <a:gd name="T31" fmla="*/ 221 h 749"/>
                  <a:gd name="T32" fmla="*/ 102 w 349"/>
                  <a:gd name="T33" fmla="*/ 221 h 749"/>
                  <a:gd name="T34" fmla="*/ 126 w 349"/>
                  <a:gd name="T35" fmla="*/ 173 h 749"/>
                  <a:gd name="T36" fmla="*/ 126 w 349"/>
                  <a:gd name="T37" fmla="*/ 173 h 749"/>
                  <a:gd name="T38" fmla="*/ 153 w 349"/>
                  <a:gd name="T39" fmla="*/ 129 h 749"/>
                  <a:gd name="T40" fmla="*/ 153 w 349"/>
                  <a:gd name="T41" fmla="*/ 129 h 749"/>
                  <a:gd name="T42" fmla="*/ 181 w 349"/>
                  <a:gd name="T43" fmla="*/ 92 h 749"/>
                  <a:gd name="T44" fmla="*/ 181 w 349"/>
                  <a:gd name="T45" fmla="*/ 92 h 749"/>
                  <a:gd name="T46" fmla="*/ 211 w 349"/>
                  <a:gd name="T47" fmla="*/ 60 h 749"/>
                  <a:gd name="T48" fmla="*/ 213 w 349"/>
                  <a:gd name="T49" fmla="*/ 60 h 749"/>
                  <a:gd name="T50" fmla="*/ 244 w 349"/>
                  <a:gd name="T51" fmla="*/ 35 h 749"/>
                  <a:gd name="T52" fmla="*/ 244 w 349"/>
                  <a:gd name="T53" fmla="*/ 35 h 749"/>
                  <a:gd name="T54" fmla="*/ 277 w 349"/>
                  <a:gd name="T55" fmla="*/ 15 h 749"/>
                  <a:gd name="T56" fmla="*/ 277 w 349"/>
                  <a:gd name="T57" fmla="*/ 15 h 749"/>
                  <a:gd name="T58" fmla="*/ 295 w 349"/>
                  <a:gd name="T59" fmla="*/ 9 h 749"/>
                  <a:gd name="T60" fmla="*/ 295 w 349"/>
                  <a:gd name="T61" fmla="*/ 9 h 749"/>
                  <a:gd name="T62" fmla="*/ 312 w 349"/>
                  <a:gd name="T63" fmla="*/ 3 h 749"/>
                  <a:gd name="T64" fmla="*/ 312 w 349"/>
                  <a:gd name="T65" fmla="*/ 3 h 749"/>
                  <a:gd name="T66" fmla="*/ 330 w 349"/>
                  <a:gd name="T67" fmla="*/ 0 h 749"/>
                  <a:gd name="T68" fmla="*/ 330 w 349"/>
                  <a:gd name="T69" fmla="*/ 0 h 749"/>
                  <a:gd name="T70" fmla="*/ 348 w 349"/>
                  <a:gd name="T71" fmla="*/ 0 h 749"/>
                  <a:gd name="T72" fmla="*/ 348 w 349"/>
                  <a:gd name="T73" fmla="*/ 8 h 749"/>
                  <a:gd name="T74" fmla="*/ 332 w 349"/>
                  <a:gd name="T75" fmla="*/ 9 h 749"/>
                  <a:gd name="T76" fmla="*/ 315 w 349"/>
                  <a:gd name="T77" fmla="*/ 12 h 749"/>
                  <a:gd name="T78" fmla="*/ 297 w 349"/>
                  <a:gd name="T79" fmla="*/ 17 h 749"/>
                  <a:gd name="T80" fmla="*/ 280 w 349"/>
                  <a:gd name="T81" fmla="*/ 23 h 749"/>
                  <a:gd name="T82" fmla="*/ 249 w 349"/>
                  <a:gd name="T83" fmla="*/ 41 h 749"/>
                  <a:gd name="T84" fmla="*/ 217 w 349"/>
                  <a:gd name="T85" fmla="*/ 66 h 749"/>
                  <a:gd name="T86" fmla="*/ 187 w 349"/>
                  <a:gd name="T87" fmla="*/ 96 h 749"/>
                  <a:gd name="T88" fmla="*/ 160 w 349"/>
                  <a:gd name="T89" fmla="*/ 134 h 749"/>
                  <a:gd name="T90" fmla="*/ 133 w 349"/>
                  <a:gd name="T91" fmla="*/ 177 h 749"/>
                  <a:gd name="T92" fmla="*/ 109 w 349"/>
                  <a:gd name="T93" fmla="*/ 224 h 749"/>
                  <a:gd name="T94" fmla="*/ 87 w 349"/>
                  <a:gd name="T95" fmla="*/ 278 h 749"/>
                  <a:gd name="T96" fmla="*/ 67 w 349"/>
                  <a:gd name="T97" fmla="*/ 335 h 749"/>
                  <a:gd name="T98" fmla="*/ 49 w 349"/>
                  <a:gd name="T99" fmla="*/ 395 h 749"/>
                  <a:gd name="T100" fmla="*/ 36 w 349"/>
                  <a:gd name="T101" fmla="*/ 461 h 749"/>
                  <a:gd name="T102" fmla="*/ 24 w 349"/>
                  <a:gd name="T103" fmla="*/ 529 h 749"/>
                  <a:gd name="T104" fmla="*/ 15 w 349"/>
                  <a:gd name="T105" fmla="*/ 599 h 749"/>
                  <a:gd name="T106" fmla="*/ 10 w 349"/>
                  <a:gd name="T107" fmla="*/ 673 h 749"/>
                  <a:gd name="T108" fmla="*/ 9 w 349"/>
                  <a:gd name="T109" fmla="*/ 748 h 749"/>
                  <a:gd name="T110" fmla="*/ 0 w 349"/>
                  <a:gd name="T111" fmla="*/ 748 h 7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49" h="749">
                    <a:moveTo>
                      <a:pt x="0" y="748"/>
                    </a:moveTo>
                    <a:lnTo>
                      <a:pt x="1" y="673"/>
                    </a:lnTo>
                    <a:lnTo>
                      <a:pt x="1" y="673"/>
                    </a:lnTo>
                    <a:lnTo>
                      <a:pt x="7" y="599"/>
                    </a:lnTo>
                    <a:lnTo>
                      <a:pt x="7" y="599"/>
                    </a:lnTo>
                    <a:lnTo>
                      <a:pt x="16" y="527"/>
                    </a:lnTo>
                    <a:lnTo>
                      <a:pt x="16" y="527"/>
                    </a:lnTo>
                    <a:lnTo>
                      <a:pt x="27" y="460"/>
                    </a:lnTo>
                    <a:lnTo>
                      <a:pt x="27" y="460"/>
                    </a:lnTo>
                    <a:lnTo>
                      <a:pt x="42" y="394"/>
                    </a:lnTo>
                    <a:lnTo>
                      <a:pt x="42" y="394"/>
                    </a:lnTo>
                    <a:lnTo>
                      <a:pt x="60" y="332"/>
                    </a:lnTo>
                    <a:lnTo>
                      <a:pt x="60" y="332"/>
                    </a:lnTo>
                    <a:lnTo>
                      <a:pt x="79" y="275"/>
                    </a:lnTo>
                    <a:lnTo>
                      <a:pt x="79" y="275"/>
                    </a:lnTo>
                    <a:lnTo>
                      <a:pt x="102" y="221"/>
                    </a:lnTo>
                    <a:lnTo>
                      <a:pt x="102" y="221"/>
                    </a:lnTo>
                    <a:lnTo>
                      <a:pt x="126" y="173"/>
                    </a:lnTo>
                    <a:lnTo>
                      <a:pt x="126" y="173"/>
                    </a:lnTo>
                    <a:lnTo>
                      <a:pt x="153" y="129"/>
                    </a:lnTo>
                    <a:lnTo>
                      <a:pt x="153" y="129"/>
                    </a:lnTo>
                    <a:lnTo>
                      <a:pt x="181" y="92"/>
                    </a:lnTo>
                    <a:lnTo>
                      <a:pt x="181" y="92"/>
                    </a:lnTo>
                    <a:lnTo>
                      <a:pt x="211" y="60"/>
                    </a:lnTo>
                    <a:lnTo>
                      <a:pt x="213" y="60"/>
                    </a:lnTo>
                    <a:lnTo>
                      <a:pt x="244" y="35"/>
                    </a:lnTo>
                    <a:lnTo>
                      <a:pt x="244" y="35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95" y="9"/>
                    </a:lnTo>
                    <a:lnTo>
                      <a:pt x="295" y="9"/>
                    </a:lnTo>
                    <a:lnTo>
                      <a:pt x="312" y="3"/>
                    </a:lnTo>
                    <a:lnTo>
                      <a:pt x="312" y="3"/>
                    </a:lnTo>
                    <a:lnTo>
                      <a:pt x="330" y="0"/>
                    </a:lnTo>
                    <a:lnTo>
                      <a:pt x="330" y="0"/>
                    </a:lnTo>
                    <a:lnTo>
                      <a:pt x="348" y="0"/>
                    </a:lnTo>
                    <a:lnTo>
                      <a:pt x="348" y="8"/>
                    </a:lnTo>
                    <a:lnTo>
                      <a:pt x="332" y="9"/>
                    </a:lnTo>
                    <a:lnTo>
                      <a:pt x="315" y="12"/>
                    </a:lnTo>
                    <a:lnTo>
                      <a:pt x="297" y="17"/>
                    </a:lnTo>
                    <a:lnTo>
                      <a:pt x="280" y="23"/>
                    </a:lnTo>
                    <a:lnTo>
                      <a:pt x="249" y="41"/>
                    </a:lnTo>
                    <a:lnTo>
                      <a:pt x="217" y="66"/>
                    </a:lnTo>
                    <a:lnTo>
                      <a:pt x="187" y="96"/>
                    </a:lnTo>
                    <a:lnTo>
                      <a:pt x="160" y="134"/>
                    </a:lnTo>
                    <a:lnTo>
                      <a:pt x="133" y="177"/>
                    </a:lnTo>
                    <a:lnTo>
                      <a:pt x="109" y="224"/>
                    </a:lnTo>
                    <a:lnTo>
                      <a:pt x="87" y="278"/>
                    </a:lnTo>
                    <a:lnTo>
                      <a:pt x="67" y="335"/>
                    </a:lnTo>
                    <a:lnTo>
                      <a:pt x="49" y="395"/>
                    </a:lnTo>
                    <a:lnTo>
                      <a:pt x="36" y="461"/>
                    </a:lnTo>
                    <a:lnTo>
                      <a:pt x="24" y="529"/>
                    </a:lnTo>
                    <a:lnTo>
                      <a:pt x="15" y="599"/>
                    </a:lnTo>
                    <a:lnTo>
                      <a:pt x="10" y="673"/>
                    </a:lnTo>
                    <a:lnTo>
                      <a:pt x="9" y="748"/>
                    </a:lnTo>
                    <a:lnTo>
                      <a:pt x="0" y="74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0" name="Freeform 444"/>
              <p:cNvSpPr>
                <a:spLocks/>
              </p:cNvSpPr>
              <p:nvPr/>
            </p:nvSpPr>
            <p:spPr bwMode="auto">
              <a:xfrm>
                <a:off x="679" y="434"/>
                <a:ext cx="133" cy="237"/>
              </a:xfrm>
              <a:custGeom>
                <a:avLst/>
                <a:gdLst>
                  <a:gd name="T0" fmla="*/ 1 w 118"/>
                  <a:gd name="T1" fmla="*/ 0 h 237"/>
                  <a:gd name="T2" fmla="*/ 12 w 118"/>
                  <a:gd name="T3" fmla="*/ 2 h 237"/>
                  <a:gd name="T4" fmla="*/ 12 w 118"/>
                  <a:gd name="T5" fmla="*/ 2 h 237"/>
                  <a:gd name="T6" fmla="*/ 24 w 118"/>
                  <a:gd name="T7" fmla="*/ 5 h 237"/>
                  <a:gd name="T8" fmla="*/ 24 w 118"/>
                  <a:gd name="T9" fmla="*/ 5 h 237"/>
                  <a:gd name="T10" fmla="*/ 36 w 118"/>
                  <a:gd name="T11" fmla="*/ 11 h 237"/>
                  <a:gd name="T12" fmla="*/ 36 w 118"/>
                  <a:gd name="T13" fmla="*/ 11 h 237"/>
                  <a:gd name="T14" fmla="*/ 46 w 118"/>
                  <a:gd name="T15" fmla="*/ 18 h 237"/>
                  <a:gd name="T16" fmla="*/ 46 w 118"/>
                  <a:gd name="T17" fmla="*/ 20 h 237"/>
                  <a:gd name="T18" fmla="*/ 57 w 118"/>
                  <a:gd name="T19" fmla="*/ 29 h 237"/>
                  <a:gd name="T20" fmla="*/ 57 w 118"/>
                  <a:gd name="T21" fmla="*/ 29 h 237"/>
                  <a:gd name="T22" fmla="*/ 66 w 118"/>
                  <a:gd name="T23" fmla="*/ 41 h 237"/>
                  <a:gd name="T24" fmla="*/ 66 w 118"/>
                  <a:gd name="T25" fmla="*/ 41 h 237"/>
                  <a:gd name="T26" fmla="*/ 75 w 118"/>
                  <a:gd name="T27" fmla="*/ 54 h 237"/>
                  <a:gd name="T28" fmla="*/ 75 w 118"/>
                  <a:gd name="T29" fmla="*/ 56 h 237"/>
                  <a:gd name="T30" fmla="*/ 82 w 118"/>
                  <a:gd name="T31" fmla="*/ 71 h 237"/>
                  <a:gd name="T32" fmla="*/ 82 w 118"/>
                  <a:gd name="T33" fmla="*/ 71 h 237"/>
                  <a:gd name="T34" fmla="*/ 97 w 118"/>
                  <a:gd name="T35" fmla="*/ 106 h 237"/>
                  <a:gd name="T36" fmla="*/ 97 w 118"/>
                  <a:gd name="T37" fmla="*/ 106 h 237"/>
                  <a:gd name="T38" fmla="*/ 108 w 118"/>
                  <a:gd name="T39" fmla="*/ 145 h 237"/>
                  <a:gd name="T40" fmla="*/ 108 w 118"/>
                  <a:gd name="T41" fmla="*/ 146 h 237"/>
                  <a:gd name="T42" fmla="*/ 114 w 118"/>
                  <a:gd name="T43" fmla="*/ 190 h 237"/>
                  <a:gd name="T44" fmla="*/ 114 w 118"/>
                  <a:gd name="T45" fmla="*/ 190 h 237"/>
                  <a:gd name="T46" fmla="*/ 117 w 118"/>
                  <a:gd name="T47" fmla="*/ 236 h 237"/>
                  <a:gd name="T48" fmla="*/ 108 w 118"/>
                  <a:gd name="T49" fmla="*/ 236 h 237"/>
                  <a:gd name="T50" fmla="*/ 106 w 118"/>
                  <a:gd name="T51" fmla="*/ 190 h 237"/>
                  <a:gd name="T52" fmla="*/ 99 w 118"/>
                  <a:gd name="T53" fmla="*/ 148 h 237"/>
                  <a:gd name="T54" fmla="*/ 90 w 118"/>
                  <a:gd name="T55" fmla="*/ 109 h 237"/>
                  <a:gd name="T56" fmla="*/ 75 w 118"/>
                  <a:gd name="T57" fmla="*/ 74 h 237"/>
                  <a:gd name="T58" fmla="*/ 67 w 118"/>
                  <a:gd name="T59" fmla="*/ 59 h 237"/>
                  <a:gd name="T60" fmla="*/ 60 w 118"/>
                  <a:gd name="T61" fmla="*/ 45 h 237"/>
                  <a:gd name="T62" fmla="*/ 51 w 118"/>
                  <a:gd name="T63" fmla="*/ 35 h 237"/>
                  <a:gd name="T64" fmla="*/ 40 w 118"/>
                  <a:gd name="T65" fmla="*/ 26 h 237"/>
                  <a:gd name="T66" fmla="*/ 31 w 118"/>
                  <a:gd name="T67" fmla="*/ 18 h 237"/>
                  <a:gd name="T68" fmla="*/ 21 w 118"/>
                  <a:gd name="T69" fmla="*/ 12 h 237"/>
                  <a:gd name="T70" fmla="*/ 10 w 118"/>
                  <a:gd name="T71" fmla="*/ 9 h 237"/>
                  <a:gd name="T72" fmla="*/ 0 w 118"/>
                  <a:gd name="T73" fmla="*/ 8 h 237"/>
                  <a:gd name="T74" fmla="*/ 1 w 118"/>
                  <a:gd name="T75" fmla="*/ 0 h 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8" h="237">
                    <a:moveTo>
                      <a:pt x="1" y="0"/>
                    </a:moveTo>
                    <a:lnTo>
                      <a:pt x="12" y="2"/>
                    </a:lnTo>
                    <a:lnTo>
                      <a:pt x="12" y="2"/>
                    </a:lnTo>
                    <a:lnTo>
                      <a:pt x="24" y="5"/>
                    </a:lnTo>
                    <a:lnTo>
                      <a:pt x="24" y="5"/>
                    </a:lnTo>
                    <a:lnTo>
                      <a:pt x="36" y="11"/>
                    </a:lnTo>
                    <a:lnTo>
                      <a:pt x="36" y="11"/>
                    </a:lnTo>
                    <a:lnTo>
                      <a:pt x="46" y="18"/>
                    </a:lnTo>
                    <a:lnTo>
                      <a:pt x="46" y="20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66" y="41"/>
                    </a:lnTo>
                    <a:lnTo>
                      <a:pt x="66" y="41"/>
                    </a:lnTo>
                    <a:lnTo>
                      <a:pt x="75" y="54"/>
                    </a:lnTo>
                    <a:lnTo>
                      <a:pt x="75" y="56"/>
                    </a:lnTo>
                    <a:lnTo>
                      <a:pt x="82" y="71"/>
                    </a:lnTo>
                    <a:lnTo>
                      <a:pt x="82" y="71"/>
                    </a:lnTo>
                    <a:lnTo>
                      <a:pt x="97" y="106"/>
                    </a:lnTo>
                    <a:lnTo>
                      <a:pt x="97" y="106"/>
                    </a:lnTo>
                    <a:lnTo>
                      <a:pt x="108" y="145"/>
                    </a:lnTo>
                    <a:lnTo>
                      <a:pt x="108" y="146"/>
                    </a:lnTo>
                    <a:lnTo>
                      <a:pt x="114" y="190"/>
                    </a:lnTo>
                    <a:lnTo>
                      <a:pt x="114" y="190"/>
                    </a:lnTo>
                    <a:lnTo>
                      <a:pt x="117" y="236"/>
                    </a:lnTo>
                    <a:lnTo>
                      <a:pt x="108" y="236"/>
                    </a:lnTo>
                    <a:lnTo>
                      <a:pt x="106" y="190"/>
                    </a:lnTo>
                    <a:lnTo>
                      <a:pt x="99" y="148"/>
                    </a:lnTo>
                    <a:lnTo>
                      <a:pt x="90" y="109"/>
                    </a:lnTo>
                    <a:lnTo>
                      <a:pt x="75" y="74"/>
                    </a:lnTo>
                    <a:lnTo>
                      <a:pt x="67" y="59"/>
                    </a:lnTo>
                    <a:lnTo>
                      <a:pt x="60" y="45"/>
                    </a:lnTo>
                    <a:lnTo>
                      <a:pt x="51" y="35"/>
                    </a:lnTo>
                    <a:lnTo>
                      <a:pt x="40" y="26"/>
                    </a:lnTo>
                    <a:lnTo>
                      <a:pt x="31" y="18"/>
                    </a:lnTo>
                    <a:lnTo>
                      <a:pt x="21" y="12"/>
                    </a:lnTo>
                    <a:lnTo>
                      <a:pt x="10" y="9"/>
                    </a:lnTo>
                    <a:lnTo>
                      <a:pt x="0" y="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1" name="Freeform 445"/>
              <p:cNvSpPr>
                <a:spLocks/>
              </p:cNvSpPr>
              <p:nvPr/>
            </p:nvSpPr>
            <p:spPr bwMode="auto">
              <a:xfrm>
                <a:off x="986" y="609"/>
                <a:ext cx="297" cy="62"/>
              </a:xfrm>
              <a:custGeom>
                <a:avLst/>
                <a:gdLst>
                  <a:gd name="T0" fmla="*/ 257 w 264"/>
                  <a:gd name="T1" fmla="*/ 42 h 62"/>
                  <a:gd name="T2" fmla="*/ 249 w 264"/>
                  <a:gd name="T3" fmla="*/ 33 h 62"/>
                  <a:gd name="T4" fmla="*/ 242 w 264"/>
                  <a:gd name="T5" fmla="*/ 25 h 62"/>
                  <a:gd name="T6" fmla="*/ 231 w 264"/>
                  <a:gd name="T7" fmla="*/ 19 h 62"/>
                  <a:gd name="T8" fmla="*/ 221 w 264"/>
                  <a:gd name="T9" fmla="*/ 15 h 62"/>
                  <a:gd name="T10" fmla="*/ 207 w 264"/>
                  <a:gd name="T11" fmla="*/ 10 h 62"/>
                  <a:gd name="T12" fmla="*/ 194 w 264"/>
                  <a:gd name="T13" fmla="*/ 9 h 62"/>
                  <a:gd name="T14" fmla="*/ 177 w 264"/>
                  <a:gd name="T15" fmla="*/ 7 h 62"/>
                  <a:gd name="T16" fmla="*/ 161 w 264"/>
                  <a:gd name="T17" fmla="*/ 9 h 62"/>
                  <a:gd name="T18" fmla="*/ 125 w 264"/>
                  <a:gd name="T19" fmla="*/ 13 h 62"/>
                  <a:gd name="T20" fmla="*/ 85 w 264"/>
                  <a:gd name="T21" fmla="*/ 24 h 62"/>
                  <a:gd name="T22" fmla="*/ 45 w 264"/>
                  <a:gd name="T23" fmla="*/ 40 h 62"/>
                  <a:gd name="T24" fmla="*/ 4 w 264"/>
                  <a:gd name="T25" fmla="*/ 61 h 62"/>
                  <a:gd name="T26" fmla="*/ 0 w 264"/>
                  <a:gd name="T27" fmla="*/ 54 h 62"/>
                  <a:gd name="T28" fmla="*/ 42 w 264"/>
                  <a:gd name="T29" fmla="*/ 33 h 62"/>
                  <a:gd name="T30" fmla="*/ 42 w 264"/>
                  <a:gd name="T31" fmla="*/ 33 h 62"/>
                  <a:gd name="T32" fmla="*/ 84 w 264"/>
                  <a:gd name="T33" fmla="*/ 16 h 62"/>
                  <a:gd name="T34" fmla="*/ 84 w 264"/>
                  <a:gd name="T35" fmla="*/ 16 h 62"/>
                  <a:gd name="T36" fmla="*/ 123 w 264"/>
                  <a:gd name="T37" fmla="*/ 6 h 62"/>
                  <a:gd name="T38" fmla="*/ 123 w 264"/>
                  <a:gd name="T39" fmla="*/ 6 h 62"/>
                  <a:gd name="T40" fmla="*/ 161 w 264"/>
                  <a:gd name="T41" fmla="*/ 1 h 62"/>
                  <a:gd name="T42" fmla="*/ 161 w 264"/>
                  <a:gd name="T43" fmla="*/ 1 h 62"/>
                  <a:gd name="T44" fmla="*/ 177 w 264"/>
                  <a:gd name="T45" fmla="*/ 0 h 62"/>
                  <a:gd name="T46" fmla="*/ 177 w 264"/>
                  <a:gd name="T47" fmla="*/ 0 h 62"/>
                  <a:gd name="T48" fmla="*/ 194 w 264"/>
                  <a:gd name="T49" fmla="*/ 1 h 62"/>
                  <a:gd name="T50" fmla="*/ 194 w 264"/>
                  <a:gd name="T51" fmla="*/ 1 h 62"/>
                  <a:gd name="T52" fmla="*/ 209 w 264"/>
                  <a:gd name="T53" fmla="*/ 3 h 62"/>
                  <a:gd name="T54" fmla="*/ 209 w 264"/>
                  <a:gd name="T55" fmla="*/ 3 h 62"/>
                  <a:gd name="T56" fmla="*/ 224 w 264"/>
                  <a:gd name="T57" fmla="*/ 7 h 62"/>
                  <a:gd name="T58" fmla="*/ 224 w 264"/>
                  <a:gd name="T59" fmla="*/ 7 h 62"/>
                  <a:gd name="T60" fmla="*/ 236 w 264"/>
                  <a:gd name="T61" fmla="*/ 12 h 62"/>
                  <a:gd name="T62" fmla="*/ 236 w 264"/>
                  <a:gd name="T63" fmla="*/ 12 h 62"/>
                  <a:gd name="T64" fmla="*/ 246 w 264"/>
                  <a:gd name="T65" fmla="*/ 19 h 62"/>
                  <a:gd name="T66" fmla="*/ 246 w 264"/>
                  <a:gd name="T67" fmla="*/ 19 h 62"/>
                  <a:gd name="T68" fmla="*/ 255 w 264"/>
                  <a:gd name="T69" fmla="*/ 27 h 62"/>
                  <a:gd name="T70" fmla="*/ 255 w 264"/>
                  <a:gd name="T71" fmla="*/ 27 h 62"/>
                  <a:gd name="T72" fmla="*/ 263 w 264"/>
                  <a:gd name="T73" fmla="*/ 37 h 62"/>
                  <a:gd name="T74" fmla="*/ 257 w 264"/>
                  <a:gd name="T75" fmla="*/ 4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64" h="62">
                    <a:moveTo>
                      <a:pt x="257" y="42"/>
                    </a:moveTo>
                    <a:lnTo>
                      <a:pt x="249" y="33"/>
                    </a:lnTo>
                    <a:lnTo>
                      <a:pt x="242" y="25"/>
                    </a:lnTo>
                    <a:lnTo>
                      <a:pt x="231" y="19"/>
                    </a:lnTo>
                    <a:lnTo>
                      <a:pt x="221" y="15"/>
                    </a:lnTo>
                    <a:lnTo>
                      <a:pt x="207" y="10"/>
                    </a:lnTo>
                    <a:lnTo>
                      <a:pt x="194" y="9"/>
                    </a:lnTo>
                    <a:lnTo>
                      <a:pt x="177" y="7"/>
                    </a:lnTo>
                    <a:lnTo>
                      <a:pt x="161" y="9"/>
                    </a:lnTo>
                    <a:lnTo>
                      <a:pt x="125" y="13"/>
                    </a:lnTo>
                    <a:lnTo>
                      <a:pt x="85" y="24"/>
                    </a:lnTo>
                    <a:lnTo>
                      <a:pt x="45" y="40"/>
                    </a:lnTo>
                    <a:lnTo>
                      <a:pt x="4" y="61"/>
                    </a:lnTo>
                    <a:lnTo>
                      <a:pt x="0" y="54"/>
                    </a:lnTo>
                    <a:lnTo>
                      <a:pt x="42" y="33"/>
                    </a:lnTo>
                    <a:lnTo>
                      <a:pt x="42" y="33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123" y="6"/>
                    </a:lnTo>
                    <a:lnTo>
                      <a:pt x="123" y="6"/>
                    </a:lnTo>
                    <a:lnTo>
                      <a:pt x="161" y="1"/>
                    </a:lnTo>
                    <a:lnTo>
                      <a:pt x="161" y="1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194" y="1"/>
                    </a:lnTo>
                    <a:lnTo>
                      <a:pt x="194" y="1"/>
                    </a:lnTo>
                    <a:lnTo>
                      <a:pt x="209" y="3"/>
                    </a:lnTo>
                    <a:lnTo>
                      <a:pt x="209" y="3"/>
                    </a:lnTo>
                    <a:lnTo>
                      <a:pt x="224" y="7"/>
                    </a:lnTo>
                    <a:lnTo>
                      <a:pt x="224" y="7"/>
                    </a:lnTo>
                    <a:lnTo>
                      <a:pt x="236" y="12"/>
                    </a:lnTo>
                    <a:lnTo>
                      <a:pt x="236" y="12"/>
                    </a:lnTo>
                    <a:lnTo>
                      <a:pt x="246" y="19"/>
                    </a:lnTo>
                    <a:lnTo>
                      <a:pt x="246" y="19"/>
                    </a:lnTo>
                    <a:lnTo>
                      <a:pt x="255" y="27"/>
                    </a:lnTo>
                    <a:lnTo>
                      <a:pt x="255" y="27"/>
                    </a:lnTo>
                    <a:lnTo>
                      <a:pt x="263" y="37"/>
                    </a:lnTo>
                    <a:lnTo>
                      <a:pt x="257" y="4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2" name="Freeform 446"/>
              <p:cNvSpPr>
                <a:spLocks/>
              </p:cNvSpPr>
              <p:nvPr/>
            </p:nvSpPr>
            <p:spPr bwMode="auto">
              <a:xfrm>
                <a:off x="498" y="961"/>
                <a:ext cx="133" cy="238"/>
              </a:xfrm>
              <a:custGeom>
                <a:avLst/>
                <a:gdLst>
                  <a:gd name="T0" fmla="*/ 2 w 118"/>
                  <a:gd name="T1" fmla="*/ 0 h 238"/>
                  <a:gd name="T2" fmla="*/ 12 w 118"/>
                  <a:gd name="T3" fmla="*/ 2 h 238"/>
                  <a:gd name="T4" fmla="*/ 14 w 118"/>
                  <a:gd name="T5" fmla="*/ 2 h 238"/>
                  <a:gd name="T6" fmla="*/ 24 w 118"/>
                  <a:gd name="T7" fmla="*/ 5 h 238"/>
                  <a:gd name="T8" fmla="*/ 26 w 118"/>
                  <a:gd name="T9" fmla="*/ 5 h 238"/>
                  <a:gd name="T10" fmla="*/ 36 w 118"/>
                  <a:gd name="T11" fmla="*/ 11 h 238"/>
                  <a:gd name="T12" fmla="*/ 36 w 118"/>
                  <a:gd name="T13" fmla="*/ 12 h 238"/>
                  <a:gd name="T14" fmla="*/ 47 w 118"/>
                  <a:gd name="T15" fmla="*/ 20 h 238"/>
                  <a:gd name="T16" fmla="*/ 47 w 118"/>
                  <a:gd name="T17" fmla="*/ 20 h 238"/>
                  <a:gd name="T18" fmla="*/ 57 w 118"/>
                  <a:gd name="T19" fmla="*/ 30 h 238"/>
                  <a:gd name="T20" fmla="*/ 57 w 118"/>
                  <a:gd name="T21" fmla="*/ 30 h 238"/>
                  <a:gd name="T22" fmla="*/ 66 w 118"/>
                  <a:gd name="T23" fmla="*/ 42 h 238"/>
                  <a:gd name="T24" fmla="*/ 66 w 118"/>
                  <a:gd name="T25" fmla="*/ 42 h 238"/>
                  <a:gd name="T26" fmla="*/ 75 w 118"/>
                  <a:gd name="T27" fmla="*/ 56 h 238"/>
                  <a:gd name="T28" fmla="*/ 75 w 118"/>
                  <a:gd name="T29" fmla="*/ 56 h 238"/>
                  <a:gd name="T30" fmla="*/ 84 w 118"/>
                  <a:gd name="T31" fmla="*/ 71 h 238"/>
                  <a:gd name="T32" fmla="*/ 84 w 118"/>
                  <a:gd name="T33" fmla="*/ 71 h 238"/>
                  <a:gd name="T34" fmla="*/ 98 w 118"/>
                  <a:gd name="T35" fmla="*/ 105 h 238"/>
                  <a:gd name="T36" fmla="*/ 98 w 118"/>
                  <a:gd name="T37" fmla="*/ 105 h 238"/>
                  <a:gd name="T38" fmla="*/ 108 w 118"/>
                  <a:gd name="T39" fmla="*/ 146 h 238"/>
                  <a:gd name="T40" fmla="*/ 108 w 118"/>
                  <a:gd name="T41" fmla="*/ 146 h 238"/>
                  <a:gd name="T42" fmla="*/ 114 w 118"/>
                  <a:gd name="T43" fmla="*/ 189 h 238"/>
                  <a:gd name="T44" fmla="*/ 114 w 118"/>
                  <a:gd name="T45" fmla="*/ 189 h 238"/>
                  <a:gd name="T46" fmla="*/ 117 w 118"/>
                  <a:gd name="T47" fmla="*/ 236 h 238"/>
                  <a:gd name="T48" fmla="*/ 110 w 118"/>
                  <a:gd name="T49" fmla="*/ 237 h 238"/>
                  <a:gd name="T50" fmla="*/ 107 w 118"/>
                  <a:gd name="T51" fmla="*/ 191 h 238"/>
                  <a:gd name="T52" fmla="*/ 101 w 118"/>
                  <a:gd name="T53" fmla="*/ 147 h 238"/>
                  <a:gd name="T54" fmla="*/ 90 w 118"/>
                  <a:gd name="T55" fmla="*/ 108 h 238"/>
                  <a:gd name="T56" fmla="*/ 77 w 118"/>
                  <a:gd name="T57" fmla="*/ 74 h 238"/>
                  <a:gd name="T58" fmla="*/ 69 w 118"/>
                  <a:gd name="T59" fmla="*/ 60 h 238"/>
                  <a:gd name="T60" fmla="*/ 60 w 118"/>
                  <a:gd name="T61" fmla="*/ 47 h 238"/>
                  <a:gd name="T62" fmla="*/ 51 w 118"/>
                  <a:gd name="T63" fmla="*/ 35 h 238"/>
                  <a:gd name="T64" fmla="*/ 42 w 118"/>
                  <a:gd name="T65" fmla="*/ 26 h 238"/>
                  <a:gd name="T66" fmla="*/ 32 w 118"/>
                  <a:gd name="T67" fmla="*/ 18 h 238"/>
                  <a:gd name="T68" fmla="*/ 23 w 118"/>
                  <a:gd name="T69" fmla="*/ 12 h 238"/>
                  <a:gd name="T70" fmla="*/ 12 w 118"/>
                  <a:gd name="T71" fmla="*/ 9 h 238"/>
                  <a:gd name="T72" fmla="*/ 0 w 118"/>
                  <a:gd name="T73" fmla="*/ 8 h 238"/>
                  <a:gd name="T74" fmla="*/ 2 w 118"/>
                  <a:gd name="T75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8" h="238">
                    <a:moveTo>
                      <a:pt x="2" y="0"/>
                    </a:moveTo>
                    <a:lnTo>
                      <a:pt x="12" y="2"/>
                    </a:lnTo>
                    <a:lnTo>
                      <a:pt x="14" y="2"/>
                    </a:lnTo>
                    <a:lnTo>
                      <a:pt x="24" y="5"/>
                    </a:lnTo>
                    <a:lnTo>
                      <a:pt x="26" y="5"/>
                    </a:lnTo>
                    <a:lnTo>
                      <a:pt x="36" y="11"/>
                    </a:lnTo>
                    <a:lnTo>
                      <a:pt x="36" y="12"/>
                    </a:lnTo>
                    <a:lnTo>
                      <a:pt x="47" y="20"/>
                    </a:lnTo>
                    <a:lnTo>
                      <a:pt x="47" y="20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75" y="56"/>
                    </a:lnTo>
                    <a:lnTo>
                      <a:pt x="75" y="56"/>
                    </a:lnTo>
                    <a:lnTo>
                      <a:pt x="84" y="71"/>
                    </a:lnTo>
                    <a:lnTo>
                      <a:pt x="84" y="71"/>
                    </a:lnTo>
                    <a:lnTo>
                      <a:pt x="98" y="105"/>
                    </a:lnTo>
                    <a:lnTo>
                      <a:pt x="98" y="105"/>
                    </a:lnTo>
                    <a:lnTo>
                      <a:pt x="108" y="146"/>
                    </a:lnTo>
                    <a:lnTo>
                      <a:pt x="108" y="146"/>
                    </a:lnTo>
                    <a:lnTo>
                      <a:pt x="114" y="189"/>
                    </a:lnTo>
                    <a:lnTo>
                      <a:pt x="114" y="189"/>
                    </a:lnTo>
                    <a:lnTo>
                      <a:pt x="117" y="236"/>
                    </a:lnTo>
                    <a:lnTo>
                      <a:pt x="110" y="237"/>
                    </a:lnTo>
                    <a:lnTo>
                      <a:pt x="107" y="191"/>
                    </a:lnTo>
                    <a:lnTo>
                      <a:pt x="101" y="147"/>
                    </a:lnTo>
                    <a:lnTo>
                      <a:pt x="90" y="108"/>
                    </a:lnTo>
                    <a:lnTo>
                      <a:pt x="77" y="74"/>
                    </a:lnTo>
                    <a:lnTo>
                      <a:pt x="69" y="60"/>
                    </a:lnTo>
                    <a:lnTo>
                      <a:pt x="60" y="47"/>
                    </a:lnTo>
                    <a:lnTo>
                      <a:pt x="51" y="35"/>
                    </a:lnTo>
                    <a:lnTo>
                      <a:pt x="42" y="26"/>
                    </a:lnTo>
                    <a:lnTo>
                      <a:pt x="32" y="18"/>
                    </a:lnTo>
                    <a:lnTo>
                      <a:pt x="23" y="12"/>
                    </a:lnTo>
                    <a:lnTo>
                      <a:pt x="12" y="9"/>
                    </a:lnTo>
                    <a:lnTo>
                      <a:pt x="0" y="8"/>
                    </a:lnTo>
                    <a:lnTo>
                      <a:pt x="2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3" name="Freeform 447"/>
              <p:cNvSpPr>
                <a:spLocks/>
              </p:cNvSpPr>
              <p:nvPr/>
            </p:nvSpPr>
            <p:spPr bwMode="auto">
              <a:xfrm>
                <a:off x="765" y="957"/>
                <a:ext cx="131" cy="238"/>
              </a:xfrm>
              <a:custGeom>
                <a:avLst/>
                <a:gdLst>
                  <a:gd name="T0" fmla="*/ 0 w 117"/>
                  <a:gd name="T1" fmla="*/ 0 h 238"/>
                  <a:gd name="T2" fmla="*/ 12 w 117"/>
                  <a:gd name="T3" fmla="*/ 1 h 238"/>
                  <a:gd name="T4" fmla="*/ 12 w 117"/>
                  <a:gd name="T5" fmla="*/ 1 h 238"/>
                  <a:gd name="T6" fmla="*/ 24 w 117"/>
                  <a:gd name="T7" fmla="*/ 6 h 238"/>
                  <a:gd name="T8" fmla="*/ 24 w 117"/>
                  <a:gd name="T9" fmla="*/ 6 h 238"/>
                  <a:gd name="T10" fmla="*/ 35 w 117"/>
                  <a:gd name="T11" fmla="*/ 12 h 238"/>
                  <a:gd name="T12" fmla="*/ 36 w 117"/>
                  <a:gd name="T13" fmla="*/ 12 h 238"/>
                  <a:gd name="T14" fmla="*/ 47 w 117"/>
                  <a:gd name="T15" fmla="*/ 19 h 238"/>
                  <a:gd name="T16" fmla="*/ 47 w 117"/>
                  <a:gd name="T17" fmla="*/ 19 h 238"/>
                  <a:gd name="T18" fmla="*/ 56 w 117"/>
                  <a:gd name="T19" fmla="*/ 30 h 238"/>
                  <a:gd name="T20" fmla="*/ 56 w 117"/>
                  <a:gd name="T21" fmla="*/ 30 h 238"/>
                  <a:gd name="T22" fmla="*/ 66 w 117"/>
                  <a:gd name="T23" fmla="*/ 42 h 238"/>
                  <a:gd name="T24" fmla="*/ 66 w 117"/>
                  <a:gd name="T25" fmla="*/ 42 h 238"/>
                  <a:gd name="T26" fmla="*/ 75 w 117"/>
                  <a:gd name="T27" fmla="*/ 55 h 238"/>
                  <a:gd name="T28" fmla="*/ 75 w 117"/>
                  <a:gd name="T29" fmla="*/ 55 h 238"/>
                  <a:gd name="T30" fmla="*/ 83 w 117"/>
                  <a:gd name="T31" fmla="*/ 70 h 238"/>
                  <a:gd name="T32" fmla="*/ 83 w 117"/>
                  <a:gd name="T33" fmla="*/ 70 h 238"/>
                  <a:gd name="T34" fmla="*/ 96 w 117"/>
                  <a:gd name="T35" fmla="*/ 106 h 238"/>
                  <a:gd name="T36" fmla="*/ 96 w 117"/>
                  <a:gd name="T37" fmla="*/ 106 h 238"/>
                  <a:gd name="T38" fmla="*/ 107 w 117"/>
                  <a:gd name="T39" fmla="*/ 145 h 238"/>
                  <a:gd name="T40" fmla="*/ 107 w 117"/>
                  <a:gd name="T41" fmla="*/ 145 h 238"/>
                  <a:gd name="T42" fmla="*/ 114 w 117"/>
                  <a:gd name="T43" fmla="*/ 189 h 238"/>
                  <a:gd name="T44" fmla="*/ 114 w 117"/>
                  <a:gd name="T45" fmla="*/ 189 h 238"/>
                  <a:gd name="T46" fmla="*/ 116 w 117"/>
                  <a:gd name="T47" fmla="*/ 237 h 238"/>
                  <a:gd name="T48" fmla="*/ 108 w 117"/>
                  <a:gd name="T49" fmla="*/ 237 h 238"/>
                  <a:gd name="T50" fmla="*/ 105 w 117"/>
                  <a:gd name="T51" fmla="*/ 190 h 238"/>
                  <a:gd name="T52" fmla="*/ 99 w 117"/>
                  <a:gd name="T53" fmla="*/ 147 h 238"/>
                  <a:gd name="T54" fmla="*/ 89 w 117"/>
                  <a:gd name="T55" fmla="*/ 108 h 238"/>
                  <a:gd name="T56" fmla="*/ 75 w 117"/>
                  <a:gd name="T57" fmla="*/ 75 h 238"/>
                  <a:gd name="T58" fmla="*/ 68 w 117"/>
                  <a:gd name="T59" fmla="*/ 60 h 238"/>
                  <a:gd name="T60" fmla="*/ 59 w 117"/>
                  <a:gd name="T61" fmla="*/ 46 h 238"/>
                  <a:gd name="T62" fmla="*/ 50 w 117"/>
                  <a:gd name="T63" fmla="*/ 36 h 238"/>
                  <a:gd name="T64" fmla="*/ 41 w 117"/>
                  <a:gd name="T65" fmla="*/ 25 h 238"/>
                  <a:gd name="T66" fmla="*/ 32 w 117"/>
                  <a:gd name="T67" fmla="*/ 18 h 238"/>
                  <a:gd name="T68" fmla="*/ 21 w 117"/>
                  <a:gd name="T69" fmla="*/ 13 h 238"/>
                  <a:gd name="T70" fmla="*/ 11 w 117"/>
                  <a:gd name="T71" fmla="*/ 10 h 238"/>
                  <a:gd name="T72" fmla="*/ 0 w 117"/>
                  <a:gd name="T73" fmla="*/ 9 h 238"/>
                  <a:gd name="T74" fmla="*/ 0 w 117"/>
                  <a:gd name="T75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17" h="238">
                    <a:moveTo>
                      <a:pt x="0" y="0"/>
                    </a:moveTo>
                    <a:lnTo>
                      <a:pt x="12" y="1"/>
                    </a:lnTo>
                    <a:lnTo>
                      <a:pt x="12" y="1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5" y="12"/>
                    </a:lnTo>
                    <a:lnTo>
                      <a:pt x="36" y="12"/>
                    </a:lnTo>
                    <a:lnTo>
                      <a:pt x="47" y="19"/>
                    </a:lnTo>
                    <a:lnTo>
                      <a:pt x="47" y="19"/>
                    </a:lnTo>
                    <a:lnTo>
                      <a:pt x="56" y="30"/>
                    </a:lnTo>
                    <a:lnTo>
                      <a:pt x="56" y="30"/>
                    </a:lnTo>
                    <a:lnTo>
                      <a:pt x="66" y="42"/>
                    </a:lnTo>
                    <a:lnTo>
                      <a:pt x="66" y="42"/>
                    </a:lnTo>
                    <a:lnTo>
                      <a:pt x="75" y="55"/>
                    </a:lnTo>
                    <a:lnTo>
                      <a:pt x="75" y="55"/>
                    </a:lnTo>
                    <a:lnTo>
                      <a:pt x="83" y="70"/>
                    </a:lnTo>
                    <a:lnTo>
                      <a:pt x="83" y="70"/>
                    </a:lnTo>
                    <a:lnTo>
                      <a:pt x="96" y="106"/>
                    </a:lnTo>
                    <a:lnTo>
                      <a:pt x="96" y="106"/>
                    </a:lnTo>
                    <a:lnTo>
                      <a:pt x="107" y="145"/>
                    </a:lnTo>
                    <a:lnTo>
                      <a:pt x="107" y="145"/>
                    </a:lnTo>
                    <a:lnTo>
                      <a:pt x="114" y="189"/>
                    </a:lnTo>
                    <a:lnTo>
                      <a:pt x="114" y="189"/>
                    </a:lnTo>
                    <a:lnTo>
                      <a:pt x="116" y="237"/>
                    </a:lnTo>
                    <a:lnTo>
                      <a:pt x="108" y="237"/>
                    </a:lnTo>
                    <a:lnTo>
                      <a:pt x="105" y="190"/>
                    </a:lnTo>
                    <a:lnTo>
                      <a:pt x="99" y="147"/>
                    </a:lnTo>
                    <a:lnTo>
                      <a:pt x="89" y="108"/>
                    </a:lnTo>
                    <a:lnTo>
                      <a:pt x="75" y="75"/>
                    </a:lnTo>
                    <a:lnTo>
                      <a:pt x="68" y="60"/>
                    </a:lnTo>
                    <a:lnTo>
                      <a:pt x="59" y="46"/>
                    </a:lnTo>
                    <a:lnTo>
                      <a:pt x="50" y="36"/>
                    </a:lnTo>
                    <a:lnTo>
                      <a:pt x="41" y="25"/>
                    </a:lnTo>
                    <a:lnTo>
                      <a:pt x="32" y="18"/>
                    </a:lnTo>
                    <a:lnTo>
                      <a:pt x="21" y="13"/>
                    </a:lnTo>
                    <a:lnTo>
                      <a:pt x="11" y="10"/>
                    </a:lnTo>
                    <a:lnTo>
                      <a:pt x="0" y="9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4" name="Freeform 448"/>
              <p:cNvSpPr>
                <a:spLocks/>
              </p:cNvSpPr>
              <p:nvPr/>
            </p:nvSpPr>
            <p:spPr bwMode="auto">
              <a:xfrm>
                <a:off x="400" y="855"/>
                <a:ext cx="62" cy="55"/>
              </a:xfrm>
              <a:custGeom>
                <a:avLst/>
                <a:gdLst>
                  <a:gd name="T0" fmla="*/ 51 w 55"/>
                  <a:gd name="T1" fmla="*/ 4 h 55"/>
                  <a:gd name="T2" fmla="*/ 54 w 55"/>
                  <a:gd name="T3" fmla="*/ 12 h 55"/>
                  <a:gd name="T4" fmla="*/ 54 w 55"/>
                  <a:gd name="T5" fmla="*/ 22 h 55"/>
                  <a:gd name="T6" fmla="*/ 51 w 55"/>
                  <a:gd name="T7" fmla="*/ 33 h 55"/>
                  <a:gd name="T8" fmla="*/ 44 w 55"/>
                  <a:gd name="T9" fmla="*/ 43 h 55"/>
                  <a:gd name="T10" fmla="*/ 44 w 55"/>
                  <a:gd name="T11" fmla="*/ 43 h 55"/>
                  <a:gd name="T12" fmla="*/ 33 w 55"/>
                  <a:gd name="T13" fmla="*/ 51 h 55"/>
                  <a:gd name="T14" fmla="*/ 23 w 55"/>
                  <a:gd name="T15" fmla="*/ 54 h 55"/>
                  <a:gd name="T16" fmla="*/ 12 w 55"/>
                  <a:gd name="T17" fmla="*/ 54 h 55"/>
                  <a:gd name="T18" fmla="*/ 5 w 55"/>
                  <a:gd name="T19" fmla="*/ 51 h 55"/>
                  <a:gd name="T20" fmla="*/ 5 w 55"/>
                  <a:gd name="T21" fmla="*/ 51 h 55"/>
                  <a:gd name="T22" fmla="*/ 0 w 55"/>
                  <a:gd name="T23" fmla="*/ 42 h 55"/>
                  <a:gd name="T24" fmla="*/ 0 w 55"/>
                  <a:gd name="T25" fmla="*/ 33 h 55"/>
                  <a:gd name="T26" fmla="*/ 5 w 55"/>
                  <a:gd name="T27" fmla="*/ 22 h 55"/>
                  <a:gd name="T28" fmla="*/ 12 w 55"/>
                  <a:gd name="T29" fmla="*/ 12 h 55"/>
                  <a:gd name="T30" fmla="*/ 12 w 55"/>
                  <a:gd name="T31" fmla="*/ 12 h 55"/>
                  <a:gd name="T32" fmla="*/ 23 w 55"/>
                  <a:gd name="T33" fmla="*/ 4 h 55"/>
                  <a:gd name="T34" fmla="*/ 33 w 55"/>
                  <a:gd name="T35" fmla="*/ 0 h 55"/>
                  <a:gd name="T36" fmla="*/ 42 w 55"/>
                  <a:gd name="T37" fmla="*/ 0 h 55"/>
                  <a:gd name="T38" fmla="*/ 51 w 55"/>
                  <a:gd name="T39" fmla="*/ 4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5" h="55">
                    <a:moveTo>
                      <a:pt x="51" y="4"/>
                    </a:moveTo>
                    <a:lnTo>
                      <a:pt x="54" y="12"/>
                    </a:lnTo>
                    <a:lnTo>
                      <a:pt x="54" y="22"/>
                    </a:lnTo>
                    <a:lnTo>
                      <a:pt x="51" y="33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33" y="51"/>
                    </a:lnTo>
                    <a:lnTo>
                      <a:pt x="23" y="54"/>
                    </a:lnTo>
                    <a:lnTo>
                      <a:pt x="12" y="54"/>
                    </a:lnTo>
                    <a:lnTo>
                      <a:pt x="5" y="51"/>
                    </a:lnTo>
                    <a:lnTo>
                      <a:pt x="5" y="51"/>
                    </a:lnTo>
                    <a:lnTo>
                      <a:pt x="0" y="42"/>
                    </a:lnTo>
                    <a:lnTo>
                      <a:pt x="0" y="33"/>
                    </a:lnTo>
                    <a:lnTo>
                      <a:pt x="5" y="2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23" y="4"/>
                    </a:lnTo>
                    <a:lnTo>
                      <a:pt x="33" y="0"/>
                    </a:lnTo>
                    <a:lnTo>
                      <a:pt x="42" y="0"/>
                    </a:lnTo>
                    <a:lnTo>
                      <a:pt x="51" y="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5" name="Freeform 449"/>
              <p:cNvSpPr>
                <a:spLocks/>
              </p:cNvSpPr>
              <p:nvPr/>
            </p:nvSpPr>
            <p:spPr bwMode="auto">
              <a:xfrm>
                <a:off x="402" y="798"/>
                <a:ext cx="63" cy="59"/>
              </a:xfrm>
              <a:custGeom>
                <a:avLst/>
                <a:gdLst>
                  <a:gd name="T0" fmla="*/ 3 w 56"/>
                  <a:gd name="T1" fmla="*/ 3 h 59"/>
                  <a:gd name="T2" fmla="*/ 10 w 56"/>
                  <a:gd name="T3" fmla="*/ 0 h 59"/>
                  <a:gd name="T4" fmla="*/ 21 w 56"/>
                  <a:gd name="T5" fmla="*/ 1 h 59"/>
                  <a:gd name="T6" fmla="*/ 31 w 56"/>
                  <a:gd name="T7" fmla="*/ 7 h 59"/>
                  <a:gd name="T8" fmla="*/ 42 w 56"/>
                  <a:gd name="T9" fmla="*/ 16 h 59"/>
                  <a:gd name="T10" fmla="*/ 42 w 56"/>
                  <a:gd name="T11" fmla="*/ 16 h 59"/>
                  <a:gd name="T12" fmla="*/ 51 w 56"/>
                  <a:gd name="T13" fmla="*/ 27 h 59"/>
                  <a:gd name="T14" fmla="*/ 55 w 56"/>
                  <a:gd name="T15" fmla="*/ 39 h 59"/>
                  <a:gd name="T16" fmla="*/ 55 w 56"/>
                  <a:gd name="T17" fmla="*/ 48 h 59"/>
                  <a:gd name="T18" fmla="*/ 52 w 56"/>
                  <a:gd name="T19" fmla="*/ 55 h 59"/>
                  <a:gd name="T20" fmla="*/ 52 w 56"/>
                  <a:gd name="T21" fmla="*/ 55 h 59"/>
                  <a:gd name="T22" fmla="*/ 45 w 56"/>
                  <a:gd name="T23" fmla="*/ 58 h 59"/>
                  <a:gd name="T24" fmla="*/ 36 w 56"/>
                  <a:gd name="T25" fmla="*/ 57 h 59"/>
                  <a:gd name="T26" fmla="*/ 25 w 56"/>
                  <a:gd name="T27" fmla="*/ 51 h 59"/>
                  <a:gd name="T28" fmla="*/ 13 w 56"/>
                  <a:gd name="T29" fmla="*/ 42 h 59"/>
                  <a:gd name="T30" fmla="*/ 13 w 56"/>
                  <a:gd name="T31" fmla="*/ 42 h 59"/>
                  <a:gd name="T32" fmla="*/ 6 w 56"/>
                  <a:gd name="T33" fmla="*/ 31 h 59"/>
                  <a:gd name="T34" fmla="*/ 1 w 56"/>
                  <a:gd name="T35" fmla="*/ 19 h 59"/>
                  <a:gd name="T36" fmla="*/ 0 w 56"/>
                  <a:gd name="T37" fmla="*/ 10 h 59"/>
                  <a:gd name="T38" fmla="*/ 3 w 56"/>
                  <a:gd name="T39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" h="59">
                    <a:moveTo>
                      <a:pt x="3" y="3"/>
                    </a:moveTo>
                    <a:lnTo>
                      <a:pt x="10" y="0"/>
                    </a:lnTo>
                    <a:lnTo>
                      <a:pt x="21" y="1"/>
                    </a:lnTo>
                    <a:lnTo>
                      <a:pt x="31" y="7"/>
                    </a:lnTo>
                    <a:lnTo>
                      <a:pt x="42" y="16"/>
                    </a:lnTo>
                    <a:lnTo>
                      <a:pt x="42" y="16"/>
                    </a:lnTo>
                    <a:lnTo>
                      <a:pt x="51" y="27"/>
                    </a:lnTo>
                    <a:lnTo>
                      <a:pt x="55" y="39"/>
                    </a:lnTo>
                    <a:lnTo>
                      <a:pt x="55" y="48"/>
                    </a:lnTo>
                    <a:lnTo>
                      <a:pt x="52" y="55"/>
                    </a:lnTo>
                    <a:lnTo>
                      <a:pt x="52" y="55"/>
                    </a:lnTo>
                    <a:lnTo>
                      <a:pt x="45" y="58"/>
                    </a:lnTo>
                    <a:lnTo>
                      <a:pt x="36" y="57"/>
                    </a:lnTo>
                    <a:lnTo>
                      <a:pt x="25" y="51"/>
                    </a:lnTo>
                    <a:lnTo>
                      <a:pt x="13" y="42"/>
                    </a:lnTo>
                    <a:lnTo>
                      <a:pt x="13" y="42"/>
                    </a:lnTo>
                    <a:lnTo>
                      <a:pt x="6" y="31"/>
                    </a:lnTo>
                    <a:lnTo>
                      <a:pt x="1" y="19"/>
                    </a:lnTo>
                    <a:lnTo>
                      <a:pt x="0" y="10"/>
                    </a:lnTo>
                    <a:lnTo>
                      <a:pt x="3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6" name="Freeform 450"/>
              <p:cNvSpPr>
                <a:spLocks/>
              </p:cNvSpPr>
              <p:nvPr/>
            </p:nvSpPr>
            <p:spPr bwMode="auto">
              <a:xfrm>
                <a:off x="478" y="802"/>
                <a:ext cx="72" cy="52"/>
              </a:xfrm>
              <a:custGeom>
                <a:avLst/>
                <a:gdLst>
                  <a:gd name="T0" fmla="*/ 2 w 64"/>
                  <a:gd name="T1" fmla="*/ 5 h 52"/>
                  <a:gd name="T2" fmla="*/ 9 w 64"/>
                  <a:gd name="T3" fmla="*/ 0 h 52"/>
                  <a:gd name="T4" fmla="*/ 18 w 64"/>
                  <a:gd name="T5" fmla="*/ 0 h 52"/>
                  <a:gd name="T6" fmla="*/ 30 w 64"/>
                  <a:gd name="T7" fmla="*/ 3 h 52"/>
                  <a:gd name="T8" fmla="*/ 42 w 64"/>
                  <a:gd name="T9" fmla="*/ 11 h 52"/>
                  <a:gd name="T10" fmla="*/ 42 w 64"/>
                  <a:gd name="T11" fmla="*/ 11 h 52"/>
                  <a:gd name="T12" fmla="*/ 53 w 64"/>
                  <a:gd name="T13" fmla="*/ 20 h 52"/>
                  <a:gd name="T14" fmla="*/ 60 w 64"/>
                  <a:gd name="T15" fmla="*/ 29 h 52"/>
                  <a:gd name="T16" fmla="*/ 63 w 64"/>
                  <a:gd name="T17" fmla="*/ 39 h 52"/>
                  <a:gd name="T18" fmla="*/ 60 w 64"/>
                  <a:gd name="T19" fmla="*/ 47 h 52"/>
                  <a:gd name="T20" fmla="*/ 60 w 64"/>
                  <a:gd name="T21" fmla="*/ 47 h 52"/>
                  <a:gd name="T22" fmla="*/ 54 w 64"/>
                  <a:gd name="T23" fmla="*/ 51 h 52"/>
                  <a:gd name="T24" fmla="*/ 44 w 64"/>
                  <a:gd name="T25" fmla="*/ 51 h 52"/>
                  <a:gd name="T26" fmla="*/ 33 w 64"/>
                  <a:gd name="T27" fmla="*/ 48 h 52"/>
                  <a:gd name="T28" fmla="*/ 21 w 64"/>
                  <a:gd name="T29" fmla="*/ 41 h 52"/>
                  <a:gd name="T30" fmla="*/ 21 w 64"/>
                  <a:gd name="T31" fmla="*/ 41 h 52"/>
                  <a:gd name="T32" fmla="*/ 11 w 64"/>
                  <a:gd name="T33" fmla="*/ 32 h 52"/>
                  <a:gd name="T34" fmla="*/ 3 w 64"/>
                  <a:gd name="T35" fmla="*/ 23 h 52"/>
                  <a:gd name="T36" fmla="*/ 0 w 64"/>
                  <a:gd name="T37" fmla="*/ 12 h 52"/>
                  <a:gd name="T38" fmla="*/ 2 w 64"/>
                  <a:gd name="T3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4" h="52">
                    <a:moveTo>
                      <a:pt x="2" y="5"/>
                    </a:moveTo>
                    <a:lnTo>
                      <a:pt x="9" y="0"/>
                    </a:lnTo>
                    <a:lnTo>
                      <a:pt x="18" y="0"/>
                    </a:lnTo>
                    <a:lnTo>
                      <a:pt x="30" y="3"/>
                    </a:lnTo>
                    <a:lnTo>
                      <a:pt x="42" y="11"/>
                    </a:lnTo>
                    <a:lnTo>
                      <a:pt x="42" y="11"/>
                    </a:lnTo>
                    <a:lnTo>
                      <a:pt x="53" y="20"/>
                    </a:lnTo>
                    <a:lnTo>
                      <a:pt x="60" y="29"/>
                    </a:lnTo>
                    <a:lnTo>
                      <a:pt x="63" y="39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54" y="51"/>
                    </a:lnTo>
                    <a:lnTo>
                      <a:pt x="44" y="51"/>
                    </a:lnTo>
                    <a:lnTo>
                      <a:pt x="33" y="48"/>
                    </a:lnTo>
                    <a:lnTo>
                      <a:pt x="21" y="41"/>
                    </a:lnTo>
                    <a:lnTo>
                      <a:pt x="21" y="41"/>
                    </a:lnTo>
                    <a:lnTo>
                      <a:pt x="11" y="32"/>
                    </a:lnTo>
                    <a:lnTo>
                      <a:pt x="3" y="23"/>
                    </a:lnTo>
                    <a:lnTo>
                      <a:pt x="0" y="12"/>
                    </a:lnTo>
                    <a:lnTo>
                      <a:pt x="2" y="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7" name="Freeform 451"/>
              <p:cNvSpPr>
                <a:spLocks/>
              </p:cNvSpPr>
              <p:nvPr/>
            </p:nvSpPr>
            <p:spPr bwMode="auto">
              <a:xfrm>
                <a:off x="510" y="855"/>
                <a:ext cx="47" cy="58"/>
              </a:xfrm>
              <a:custGeom>
                <a:avLst/>
                <a:gdLst>
                  <a:gd name="T0" fmla="*/ 28 w 41"/>
                  <a:gd name="T1" fmla="*/ 0 h 58"/>
                  <a:gd name="T2" fmla="*/ 36 w 41"/>
                  <a:gd name="T3" fmla="*/ 3 h 58"/>
                  <a:gd name="T4" fmla="*/ 39 w 41"/>
                  <a:gd name="T5" fmla="*/ 12 h 58"/>
                  <a:gd name="T6" fmla="*/ 40 w 41"/>
                  <a:gd name="T7" fmla="*/ 22 h 58"/>
                  <a:gd name="T8" fmla="*/ 37 w 41"/>
                  <a:gd name="T9" fmla="*/ 33 h 58"/>
                  <a:gd name="T10" fmla="*/ 37 w 41"/>
                  <a:gd name="T11" fmla="*/ 33 h 58"/>
                  <a:gd name="T12" fmla="*/ 33 w 41"/>
                  <a:gd name="T13" fmla="*/ 45 h 58"/>
                  <a:gd name="T14" fmla="*/ 27 w 41"/>
                  <a:gd name="T15" fmla="*/ 52 h 58"/>
                  <a:gd name="T16" fmla="*/ 19 w 41"/>
                  <a:gd name="T17" fmla="*/ 57 h 58"/>
                  <a:gd name="T18" fmla="*/ 12 w 41"/>
                  <a:gd name="T19" fmla="*/ 57 h 58"/>
                  <a:gd name="T20" fmla="*/ 12 w 41"/>
                  <a:gd name="T21" fmla="*/ 57 h 58"/>
                  <a:gd name="T22" fmla="*/ 6 w 41"/>
                  <a:gd name="T23" fmla="*/ 52 h 58"/>
                  <a:gd name="T24" fmla="*/ 1 w 41"/>
                  <a:gd name="T25" fmla="*/ 45 h 58"/>
                  <a:gd name="T26" fmla="*/ 0 w 41"/>
                  <a:gd name="T27" fmla="*/ 34 h 58"/>
                  <a:gd name="T28" fmla="*/ 3 w 41"/>
                  <a:gd name="T29" fmla="*/ 22 h 58"/>
                  <a:gd name="T30" fmla="*/ 3 w 41"/>
                  <a:gd name="T31" fmla="*/ 22 h 58"/>
                  <a:gd name="T32" fmla="*/ 7 w 41"/>
                  <a:gd name="T33" fmla="*/ 12 h 58"/>
                  <a:gd name="T34" fmla="*/ 13 w 41"/>
                  <a:gd name="T35" fmla="*/ 4 h 58"/>
                  <a:gd name="T36" fmla="*/ 21 w 41"/>
                  <a:gd name="T37" fmla="*/ 0 h 58"/>
                  <a:gd name="T38" fmla="*/ 28 w 41"/>
                  <a:gd name="T3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1" h="58">
                    <a:moveTo>
                      <a:pt x="28" y="0"/>
                    </a:moveTo>
                    <a:lnTo>
                      <a:pt x="36" y="3"/>
                    </a:lnTo>
                    <a:lnTo>
                      <a:pt x="39" y="12"/>
                    </a:lnTo>
                    <a:lnTo>
                      <a:pt x="40" y="22"/>
                    </a:lnTo>
                    <a:lnTo>
                      <a:pt x="37" y="33"/>
                    </a:lnTo>
                    <a:lnTo>
                      <a:pt x="37" y="33"/>
                    </a:lnTo>
                    <a:lnTo>
                      <a:pt x="33" y="45"/>
                    </a:lnTo>
                    <a:lnTo>
                      <a:pt x="27" y="52"/>
                    </a:lnTo>
                    <a:lnTo>
                      <a:pt x="19" y="57"/>
                    </a:lnTo>
                    <a:lnTo>
                      <a:pt x="12" y="57"/>
                    </a:lnTo>
                    <a:lnTo>
                      <a:pt x="12" y="57"/>
                    </a:lnTo>
                    <a:lnTo>
                      <a:pt x="6" y="52"/>
                    </a:lnTo>
                    <a:lnTo>
                      <a:pt x="1" y="45"/>
                    </a:lnTo>
                    <a:lnTo>
                      <a:pt x="0" y="34"/>
                    </a:lnTo>
                    <a:lnTo>
                      <a:pt x="3" y="22"/>
                    </a:lnTo>
                    <a:lnTo>
                      <a:pt x="3" y="22"/>
                    </a:lnTo>
                    <a:lnTo>
                      <a:pt x="7" y="12"/>
                    </a:lnTo>
                    <a:lnTo>
                      <a:pt x="13" y="4"/>
                    </a:lnTo>
                    <a:lnTo>
                      <a:pt x="21" y="0"/>
                    </a:lnTo>
                    <a:lnTo>
                      <a:pt x="28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8" name="Freeform 452"/>
              <p:cNvSpPr>
                <a:spLocks/>
              </p:cNvSpPr>
              <p:nvPr/>
            </p:nvSpPr>
            <p:spPr bwMode="auto">
              <a:xfrm>
                <a:off x="589" y="870"/>
                <a:ext cx="58" cy="53"/>
              </a:xfrm>
              <a:custGeom>
                <a:avLst/>
                <a:gdLst>
                  <a:gd name="T0" fmla="*/ 45 w 51"/>
                  <a:gd name="T1" fmla="*/ 3 h 53"/>
                  <a:gd name="T2" fmla="*/ 50 w 51"/>
                  <a:gd name="T3" fmla="*/ 9 h 53"/>
                  <a:gd name="T4" fmla="*/ 50 w 51"/>
                  <a:gd name="T5" fmla="*/ 18 h 53"/>
                  <a:gd name="T6" fmla="*/ 45 w 51"/>
                  <a:gd name="T7" fmla="*/ 28 h 53"/>
                  <a:gd name="T8" fmla="*/ 39 w 51"/>
                  <a:gd name="T9" fmla="*/ 39 h 53"/>
                  <a:gd name="T10" fmla="*/ 39 w 51"/>
                  <a:gd name="T11" fmla="*/ 39 h 53"/>
                  <a:gd name="T12" fmla="*/ 29 w 51"/>
                  <a:gd name="T13" fmla="*/ 46 h 53"/>
                  <a:gd name="T14" fmla="*/ 20 w 51"/>
                  <a:gd name="T15" fmla="*/ 52 h 53"/>
                  <a:gd name="T16" fmla="*/ 11 w 51"/>
                  <a:gd name="T17" fmla="*/ 52 h 53"/>
                  <a:gd name="T18" fmla="*/ 3 w 51"/>
                  <a:gd name="T19" fmla="*/ 49 h 53"/>
                  <a:gd name="T20" fmla="*/ 3 w 51"/>
                  <a:gd name="T21" fmla="*/ 49 h 53"/>
                  <a:gd name="T22" fmla="*/ 0 w 51"/>
                  <a:gd name="T23" fmla="*/ 43 h 53"/>
                  <a:gd name="T24" fmla="*/ 0 w 51"/>
                  <a:gd name="T25" fmla="*/ 34 h 53"/>
                  <a:gd name="T26" fmla="*/ 3 w 51"/>
                  <a:gd name="T27" fmla="*/ 24 h 53"/>
                  <a:gd name="T28" fmla="*/ 11 w 51"/>
                  <a:gd name="T29" fmla="*/ 13 h 53"/>
                  <a:gd name="T30" fmla="*/ 11 w 51"/>
                  <a:gd name="T31" fmla="*/ 13 h 53"/>
                  <a:gd name="T32" fmla="*/ 20 w 51"/>
                  <a:gd name="T33" fmla="*/ 6 h 53"/>
                  <a:gd name="T34" fmla="*/ 30 w 51"/>
                  <a:gd name="T35" fmla="*/ 1 h 53"/>
                  <a:gd name="T36" fmla="*/ 39 w 51"/>
                  <a:gd name="T37" fmla="*/ 0 h 53"/>
                  <a:gd name="T38" fmla="*/ 45 w 51"/>
                  <a:gd name="T39" fmla="*/ 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1" h="53">
                    <a:moveTo>
                      <a:pt x="45" y="3"/>
                    </a:moveTo>
                    <a:lnTo>
                      <a:pt x="50" y="9"/>
                    </a:lnTo>
                    <a:lnTo>
                      <a:pt x="50" y="18"/>
                    </a:lnTo>
                    <a:lnTo>
                      <a:pt x="45" y="28"/>
                    </a:lnTo>
                    <a:lnTo>
                      <a:pt x="39" y="39"/>
                    </a:lnTo>
                    <a:lnTo>
                      <a:pt x="39" y="39"/>
                    </a:lnTo>
                    <a:lnTo>
                      <a:pt x="29" y="46"/>
                    </a:lnTo>
                    <a:lnTo>
                      <a:pt x="20" y="52"/>
                    </a:lnTo>
                    <a:lnTo>
                      <a:pt x="11" y="52"/>
                    </a:lnTo>
                    <a:lnTo>
                      <a:pt x="3" y="49"/>
                    </a:lnTo>
                    <a:lnTo>
                      <a:pt x="3" y="49"/>
                    </a:lnTo>
                    <a:lnTo>
                      <a:pt x="0" y="43"/>
                    </a:lnTo>
                    <a:lnTo>
                      <a:pt x="0" y="34"/>
                    </a:lnTo>
                    <a:lnTo>
                      <a:pt x="3" y="24"/>
                    </a:lnTo>
                    <a:lnTo>
                      <a:pt x="11" y="13"/>
                    </a:lnTo>
                    <a:lnTo>
                      <a:pt x="11" y="13"/>
                    </a:lnTo>
                    <a:lnTo>
                      <a:pt x="20" y="6"/>
                    </a:lnTo>
                    <a:lnTo>
                      <a:pt x="30" y="1"/>
                    </a:lnTo>
                    <a:lnTo>
                      <a:pt x="39" y="0"/>
                    </a:lnTo>
                    <a:lnTo>
                      <a:pt x="45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69" name="Freeform 453"/>
              <p:cNvSpPr>
                <a:spLocks/>
              </p:cNvSpPr>
              <p:nvPr/>
            </p:nvSpPr>
            <p:spPr bwMode="auto">
              <a:xfrm>
                <a:off x="588" y="813"/>
                <a:ext cx="66" cy="62"/>
              </a:xfrm>
              <a:custGeom>
                <a:avLst/>
                <a:gdLst>
                  <a:gd name="T0" fmla="*/ 54 w 59"/>
                  <a:gd name="T1" fmla="*/ 58 h 62"/>
                  <a:gd name="T2" fmla="*/ 46 w 59"/>
                  <a:gd name="T3" fmla="*/ 61 h 62"/>
                  <a:gd name="T4" fmla="*/ 37 w 59"/>
                  <a:gd name="T5" fmla="*/ 58 h 62"/>
                  <a:gd name="T6" fmla="*/ 25 w 59"/>
                  <a:gd name="T7" fmla="*/ 52 h 62"/>
                  <a:gd name="T8" fmla="*/ 15 w 59"/>
                  <a:gd name="T9" fmla="*/ 43 h 62"/>
                  <a:gd name="T10" fmla="*/ 15 w 59"/>
                  <a:gd name="T11" fmla="*/ 43 h 62"/>
                  <a:gd name="T12" fmla="*/ 6 w 59"/>
                  <a:gd name="T13" fmla="*/ 31 h 62"/>
                  <a:gd name="T14" fmla="*/ 1 w 59"/>
                  <a:gd name="T15" fmla="*/ 21 h 62"/>
                  <a:gd name="T16" fmla="*/ 0 w 59"/>
                  <a:gd name="T17" fmla="*/ 10 h 62"/>
                  <a:gd name="T18" fmla="*/ 3 w 59"/>
                  <a:gd name="T19" fmla="*/ 3 h 62"/>
                  <a:gd name="T20" fmla="*/ 3 w 59"/>
                  <a:gd name="T21" fmla="*/ 3 h 62"/>
                  <a:gd name="T22" fmla="*/ 10 w 59"/>
                  <a:gd name="T23" fmla="*/ 0 h 62"/>
                  <a:gd name="T24" fmla="*/ 21 w 59"/>
                  <a:gd name="T25" fmla="*/ 1 h 62"/>
                  <a:gd name="T26" fmla="*/ 31 w 59"/>
                  <a:gd name="T27" fmla="*/ 7 h 62"/>
                  <a:gd name="T28" fmla="*/ 43 w 59"/>
                  <a:gd name="T29" fmla="*/ 18 h 62"/>
                  <a:gd name="T30" fmla="*/ 43 w 59"/>
                  <a:gd name="T31" fmla="*/ 18 h 62"/>
                  <a:gd name="T32" fmla="*/ 51 w 59"/>
                  <a:gd name="T33" fmla="*/ 28 h 62"/>
                  <a:gd name="T34" fmla="*/ 57 w 59"/>
                  <a:gd name="T35" fmla="*/ 40 h 62"/>
                  <a:gd name="T36" fmla="*/ 58 w 59"/>
                  <a:gd name="T37" fmla="*/ 51 h 62"/>
                  <a:gd name="T38" fmla="*/ 54 w 59"/>
                  <a:gd name="T39" fmla="*/ 5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2">
                    <a:moveTo>
                      <a:pt x="54" y="58"/>
                    </a:moveTo>
                    <a:lnTo>
                      <a:pt x="46" y="61"/>
                    </a:lnTo>
                    <a:lnTo>
                      <a:pt x="37" y="58"/>
                    </a:lnTo>
                    <a:lnTo>
                      <a:pt x="25" y="52"/>
                    </a:lnTo>
                    <a:lnTo>
                      <a:pt x="15" y="43"/>
                    </a:lnTo>
                    <a:lnTo>
                      <a:pt x="15" y="43"/>
                    </a:lnTo>
                    <a:lnTo>
                      <a:pt x="6" y="31"/>
                    </a:lnTo>
                    <a:lnTo>
                      <a:pt x="1" y="21"/>
                    </a:lnTo>
                    <a:lnTo>
                      <a:pt x="0" y="10"/>
                    </a:lnTo>
                    <a:lnTo>
                      <a:pt x="3" y="3"/>
                    </a:lnTo>
                    <a:lnTo>
                      <a:pt x="3" y="3"/>
                    </a:lnTo>
                    <a:lnTo>
                      <a:pt x="10" y="0"/>
                    </a:lnTo>
                    <a:lnTo>
                      <a:pt x="21" y="1"/>
                    </a:lnTo>
                    <a:lnTo>
                      <a:pt x="31" y="7"/>
                    </a:lnTo>
                    <a:lnTo>
                      <a:pt x="43" y="18"/>
                    </a:lnTo>
                    <a:lnTo>
                      <a:pt x="43" y="18"/>
                    </a:lnTo>
                    <a:lnTo>
                      <a:pt x="51" y="28"/>
                    </a:lnTo>
                    <a:lnTo>
                      <a:pt x="57" y="40"/>
                    </a:lnTo>
                    <a:lnTo>
                      <a:pt x="58" y="51"/>
                    </a:lnTo>
                    <a:lnTo>
                      <a:pt x="54" y="5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0" name="Freeform 454"/>
              <p:cNvSpPr>
                <a:spLocks/>
              </p:cNvSpPr>
              <p:nvPr/>
            </p:nvSpPr>
            <p:spPr bwMode="auto">
              <a:xfrm>
                <a:off x="728" y="413"/>
                <a:ext cx="81" cy="49"/>
              </a:xfrm>
              <a:custGeom>
                <a:avLst/>
                <a:gdLst>
                  <a:gd name="T0" fmla="*/ 71 w 72"/>
                  <a:gd name="T1" fmla="*/ 8 h 49"/>
                  <a:gd name="T2" fmla="*/ 71 w 72"/>
                  <a:gd name="T3" fmla="*/ 17 h 49"/>
                  <a:gd name="T4" fmla="*/ 65 w 72"/>
                  <a:gd name="T5" fmla="*/ 26 h 49"/>
                  <a:gd name="T6" fmla="*/ 56 w 72"/>
                  <a:gd name="T7" fmla="*/ 35 h 49"/>
                  <a:gd name="T8" fmla="*/ 44 w 72"/>
                  <a:gd name="T9" fmla="*/ 42 h 49"/>
                  <a:gd name="T10" fmla="*/ 44 w 72"/>
                  <a:gd name="T11" fmla="*/ 42 h 49"/>
                  <a:gd name="T12" fmla="*/ 29 w 72"/>
                  <a:gd name="T13" fmla="*/ 47 h 49"/>
                  <a:gd name="T14" fmla="*/ 17 w 72"/>
                  <a:gd name="T15" fmla="*/ 48 h 49"/>
                  <a:gd name="T16" fmla="*/ 6 w 72"/>
                  <a:gd name="T17" fmla="*/ 47 h 49"/>
                  <a:gd name="T18" fmla="*/ 0 w 72"/>
                  <a:gd name="T19" fmla="*/ 41 h 49"/>
                  <a:gd name="T20" fmla="*/ 0 w 72"/>
                  <a:gd name="T21" fmla="*/ 41 h 49"/>
                  <a:gd name="T22" fmla="*/ 0 w 72"/>
                  <a:gd name="T23" fmla="*/ 33 h 49"/>
                  <a:gd name="T24" fmla="*/ 5 w 72"/>
                  <a:gd name="T25" fmla="*/ 24 h 49"/>
                  <a:gd name="T26" fmla="*/ 14 w 72"/>
                  <a:gd name="T27" fmla="*/ 15 h 49"/>
                  <a:gd name="T28" fmla="*/ 27 w 72"/>
                  <a:gd name="T29" fmla="*/ 8 h 49"/>
                  <a:gd name="T30" fmla="*/ 27 w 72"/>
                  <a:gd name="T31" fmla="*/ 8 h 49"/>
                  <a:gd name="T32" fmla="*/ 41 w 72"/>
                  <a:gd name="T33" fmla="*/ 2 h 49"/>
                  <a:gd name="T34" fmla="*/ 54 w 72"/>
                  <a:gd name="T35" fmla="*/ 0 h 49"/>
                  <a:gd name="T36" fmla="*/ 65 w 72"/>
                  <a:gd name="T37" fmla="*/ 3 h 49"/>
                  <a:gd name="T38" fmla="*/ 71 w 72"/>
                  <a:gd name="T39" fmla="*/ 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49">
                    <a:moveTo>
                      <a:pt x="71" y="8"/>
                    </a:moveTo>
                    <a:lnTo>
                      <a:pt x="71" y="17"/>
                    </a:lnTo>
                    <a:lnTo>
                      <a:pt x="65" y="26"/>
                    </a:lnTo>
                    <a:lnTo>
                      <a:pt x="56" y="35"/>
                    </a:lnTo>
                    <a:lnTo>
                      <a:pt x="44" y="42"/>
                    </a:lnTo>
                    <a:lnTo>
                      <a:pt x="44" y="42"/>
                    </a:lnTo>
                    <a:lnTo>
                      <a:pt x="29" y="47"/>
                    </a:lnTo>
                    <a:lnTo>
                      <a:pt x="17" y="48"/>
                    </a:lnTo>
                    <a:lnTo>
                      <a:pt x="6" y="47"/>
                    </a:lnTo>
                    <a:lnTo>
                      <a:pt x="0" y="41"/>
                    </a:lnTo>
                    <a:lnTo>
                      <a:pt x="0" y="41"/>
                    </a:lnTo>
                    <a:lnTo>
                      <a:pt x="0" y="33"/>
                    </a:lnTo>
                    <a:lnTo>
                      <a:pt x="5" y="24"/>
                    </a:lnTo>
                    <a:lnTo>
                      <a:pt x="14" y="15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41" y="2"/>
                    </a:lnTo>
                    <a:lnTo>
                      <a:pt x="54" y="0"/>
                    </a:lnTo>
                    <a:lnTo>
                      <a:pt x="65" y="3"/>
                    </a:lnTo>
                    <a:lnTo>
                      <a:pt x="71" y="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1" name="Freeform 455"/>
              <p:cNvSpPr>
                <a:spLocks/>
              </p:cNvSpPr>
              <p:nvPr/>
            </p:nvSpPr>
            <p:spPr bwMode="auto">
              <a:xfrm>
                <a:off x="620" y="424"/>
                <a:ext cx="84" cy="41"/>
              </a:xfrm>
              <a:custGeom>
                <a:avLst/>
                <a:gdLst>
                  <a:gd name="T0" fmla="*/ 74 w 75"/>
                  <a:gd name="T1" fmla="*/ 28 h 41"/>
                  <a:gd name="T2" fmla="*/ 69 w 75"/>
                  <a:gd name="T3" fmla="*/ 34 h 41"/>
                  <a:gd name="T4" fmla="*/ 60 w 75"/>
                  <a:gd name="T5" fmla="*/ 39 h 41"/>
                  <a:gd name="T6" fmla="*/ 47 w 75"/>
                  <a:gd name="T7" fmla="*/ 40 h 41"/>
                  <a:gd name="T8" fmla="*/ 33 w 75"/>
                  <a:gd name="T9" fmla="*/ 39 h 41"/>
                  <a:gd name="T10" fmla="*/ 33 w 75"/>
                  <a:gd name="T11" fmla="*/ 39 h 41"/>
                  <a:gd name="T12" fmla="*/ 18 w 75"/>
                  <a:gd name="T13" fmla="*/ 34 h 41"/>
                  <a:gd name="T14" fmla="*/ 8 w 75"/>
                  <a:gd name="T15" fmla="*/ 27 h 41"/>
                  <a:gd name="T16" fmla="*/ 2 w 75"/>
                  <a:gd name="T17" fmla="*/ 19 h 41"/>
                  <a:gd name="T18" fmla="*/ 0 w 75"/>
                  <a:gd name="T19" fmla="*/ 12 h 41"/>
                  <a:gd name="T20" fmla="*/ 0 w 75"/>
                  <a:gd name="T21" fmla="*/ 12 h 41"/>
                  <a:gd name="T22" fmla="*/ 5 w 75"/>
                  <a:gd name="T23" fmla="*/ 6 h 41"/>
                  <a:gd name="T24" fmla="*/ 14 w 75"/>
                  <a:gd name="T25" fmla="*/ 1 h 41"/>
                  <a:gd name="T26" fmla="*/ 26 w 75"/>
                  <a:gd name="T27" fmla="*/ 0 h 41"/>
                  <a:gd name="T28" fmla="*/ 41 w 75"/>
                  <a:gd name="T29" fmla="*/ 1 h 41"/>
                  <a:gd name="T30" fmla="*/ 41 w 75"/>
                  <a:gd name="T31" fmla="*/ 1 h 41"/>
                  <a:gd name="T32" fmla="*/ 54 w 75"/>
                  <a:gd name="T33" fmla="*/ 6 h 41"/>
                  <a:gd name="T34" fmla="*/ 65 w 75"/>
                  <a:gd name="T35" fmla="*/ 12 h 41"/>
                  <a:gd name="T36" fmla="*/ 72 w 75"/>
                  <a:gd name="T37" fmla="*/ 19 h 41"/>
                  <a:gd name="T38" fmla="*/ 74 w 75"/>
                  <a:gd name="T39" fmla="*/ 2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5" h="41">
                    <a:moveTo>
                      <a:pt x="74" y="28"/>
                    </a:moveTo>
                    <a:lnTo>
                      <a:pt x="69" y="34"/>
                    </a:lnTo>
                    <a:lnTo>
                      <a:pt x="60" y="39"/>
                    </a:lnTo>
                    <a:lnTo>
                      <a:pt x="47" y="40"/>
                    </a:lnTo>
                    <a:lnTo>
                      <a:pt x="33" y="39"/>
                    </a:lnTo>
                    <a:lnTo>
                      <a:pt x="33" y="39"/>
                    </a:lnTo>
                    <a:lnTo>
                      <a:pt x="18" y="34"/>
                    </a:lnTo>
                    <a:lnTo>
                      <a:pt x="8" y="27"/>
                    </a:lnTo>
                    <a:lnTo>
                      <a:pt x="2" y="1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5" y="6"/>
                    </a:lnTo>
                    <a:lnTo>
                      <a:pt x="14" y="1"/>
                    </a:lnTo>
                    <a:lnTo>
                      <a:pt x="26" y="0"/>
                    </a:lnTo>
                    <a:lnTo>
                      <a:pt x="41" y="1"/>
                    </a:lnTo>
                    <a:lnTo>
                      <a:pt x="41" y="1"/>
                    </a:lnTo>
                    <a:lnTo>
                      <a:pt x="54" y="6"/>
                    </a:lnTo>
                    <a:lnTo>
                      <a:pt x="65" y="12"/>
                    </a:lnTo>
                    <a:lnTo>
                      <a:pt x="72" y="19"/>
                    </a:lnTo>
                    <a:lnTo>
                      <a:pt x="74" y="2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2" name="Freeform 456"/>
              <p:cNvSpPr>
                <a:spLocks/>
              </p:cNvSpPr>
              <p:nvPr/>
            </p:nvSpPr>
            <p:spPr bwMode="auto">
              <a:xfrm>
                <a:off x="683" y="528"/>
                <a:ext cx="99" cy="53"/>
              </a:xfrm>
              <a:custGeom>
                <a:avLst/>
                <a:gdLst>
                  <a:gd name="T0" fmla="*/ 87 w 88"/>
                  <a:gd name="T1" fmla="*/ 6 h 53"/>
                  <a:gd name="T2" fmla="*/ 85 w 88"/>
                  <a:gd name="T3" fmla="*/ 15 h 53"/>
                  <a:gd name="T4" fmla="*/ 79 w 88"/>
                  <a:gd name="T5" fmla="*/ 24 h 53"/>
                  <a:gd name="T6" fmla="*/ 67 w 88"/>
                  <a:gd name="T7" fmla="*/ 34 h 53"/>
                  <a:gd name="T8" fmla="*/ 51 w 88"/>
                  <a:gd name="T9" fmla="*/ 43 h 53"/>
                  <a:gd name="T10" fmla="*/ 51 w 88"/>
                  <a:gd name="T11" fmla="*/ 43 h 53"/>
                  <a:gd name="T12" fmla="*/ 34 w 88"/>
                  <a:gd name="T13" fmla="*/ 49 h 53"/>
                  <a:gd name="T14" fmla="*/ 18 w 88"/>
                  <a:gd name="T15" fmla="*/ 52 h 53"/>
                  <a:gd name="T16" fmla="*/ 7 w 88"/>
                  <a:gd name="T17" fmla="*/ 51 h 53"/>
                  <a:gd name="T18" fmla="*/ 0 w 88"/>
                  <a:gd name="T19" fmla="*/ 46 h 53"/>
                  <a:gd name="T20" fmla="*/ 0 w 88"/>
                  <a:gd name="T21" fmla="*/ 46 h 53"/>
                  <a:gd name="T22" fmla="*/ 0 w 88"/>
                  <a:gd name="T23" fmla="*/ 39 h 53"/>
                  <a:gd name="T24" fmla="*/ 7 w 88"/>
                  <a:gd name="T25" fmla="*/ 28 h 53"/>
                  <a:gd name="T26" fmla="*/ 19 w 88"/>
                  <a:gd name="T27" fmla="*/ 18 h 53"/>
                  <a:gd name="T28" fmla="*/ 36 w 88"/>
                  <a:gd name="T29" fmla="*/ 9 h 53"/>
                  <a:gd name="T30" fmla="*/ 36 w 88"/>
                  <a:gd name="T31" fmla="*/ 9 h 53"/>
                  <a:gd name="T32" fmla="*/ 52 w 88"/>
                  <a:gd name="T33" fmla="*/ 3 h 53"/>
                  <a:gd name="T34" fmla="*/ 67 w 88"/>
                  <a:gd name="T35" fmla="*/ 0 h 53"/>
                  <a:gd name="T36" fmla="*/ 79 w 88"/>
                  <a:gd name="T37" fmla="*/ 1 h 53"/>
                  <a:gd name="T38" fmla="*/ 87 w 88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" h="53">
                    <a:moveTo>
                      <a:pt x="87" y="6"/>
                    </a:moveTo>
                    <a:lnTo>
                      <a:pt x="85" y="15"/>
                    </a:lnTo>
                    <a:lnTo>
                      <a:pt x="79" y="24"/>
                    </a:lnTo>
                    <a:lnTo>
                      <a:pt x="67" y="34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4" y="49"/>
                    </a:lnTo>
                    <a:lnTo>
                      <a:pt x="18" y="52"/>
                    </a:lnTo>
                    <a:lnTo>
                      <a:pt x="7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7" y="28"/>
                    </a:lnTo>
                    <a:lnTo>
                      <a:pt x="19" y="1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52" y="3"/>
                    </a:lnTo>
                    <a:lnTo>
                      <a:pt x="67" y="0"/>
                    </a:lnTo>
                    <a:lnTo>
                      <a:pt x="79" y="1"/>
                    </a:lnTo>
                    <a:lnTo>
                      <a:pt x="87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3" name="Freeform 457"/>
              <p:cNvSpPr>
                <a:spLocks/>
              </p:cNvSpPr>
              <p:nvPr/>
            </p:nvSpPr>
            <p:spPr bwMode="auto">
              <a:xfrm>
                <a:off x="755" y="469"/>
                <a:ext cx="105" cy="43"/>
              </a:xfrm>
              <a:custGeom>
                <a:avLst/>
                <a:gdLst>
                  <a:gd name="T0" fmla="*/ 93 w 94"/>
                  <a:gd name="T1" fmla="*/ 10 h 43"/>
                  <a:gd name="T2" fmla="*/ 92 w 94"/>
                  <a:gd name="T3" fmla="*/ 18 h 43"/>
                  <a:gd name="T4" fmla="*/ 83 w 94"/>
                  <a:gd name="T5" fmla="*/ 27 h 43"/>
                  <a:gd name="T6" fmla="*/ 69 w 94"/>
                  <a:gd name="T7" fmla="*/ 35 h 43"/>
                  <a:gd name="T8" fmla="*/ 51 w 94"/>
                  <a:gd name="T9" fmla="*/ 39 h 43"/>
                  <a:gd name="T10" fmla="*/ 51 w 94"/>
                  <a:gd name="T11" fmla="*/ 39 h 43"/>
                  <a:gd name="T12" fmla="*/ 33 w 94"/>
                  <a:gd name="T13" fmla="*/ 42 h 43"/>
                  <a:gd name="T14" fmla="*/ 17 w 94"/>
                  <a:gd name="T15" fmla="*/ 42 h 43"/>
                  <a:gd name="T16" fmla="*/ 6 w 94"/>
                  <a:gd name="T17" fmla="*/ 38 h 43"/>
                  <a:gd name="T18" fmla="*/ 0 w 94"/>
                  <a:gd name="T19" fmla="*/ 32 h 43"/>
                  <a:gd name="T20" fmla="*/ 0 w 94"/>
                  <a:gd name="T21" fmla="*/ 32 h 43"/>
                  <a:gd name="T22" fmla="*/ 3 w 94"/>
                  <a:gd name="T23" fmla="*/ 24 h 43"/>
                  <a:gd name="T24" fmla="*/ 11 w 94"/>
                  <a:gd name="T25" fmla="*/ 15 h 43"/>
                  <a:gd name="T26" fmla="*/ 26 w 94"/>
                  <a:gd name="T27" fmla="*/ 7 h 43"/>
                  <a:gd name="T28" fmla="*/ 42 w 94"/>
                  <a:gd name="T29" fmla="*/ 3 h 43"/>
                  <a:gd name="T30" fmla="*/ 42 w 94"/>
                  <a:gd name="T31" fmla="*/ 3 h 43"/>
                  <a:gd name="T32" fmla="*/ 62 w 94"/>
                  <a:gd name="T33" fmla="*/ 0 h 43"/>
                  <a:gd name="T34" fmla="*/ 77 w 94"/>
                  <a:gd name="T35" fmla="*/ 0 h 43"/>
                  <a:gd name="T36" fmla="*/ 89 w 94"/>
                  <a:gd name="T37" fmla="*/ 4 h 43"/>
                  <a:gd name="T38" fmla="*/ 93 w 94"/>
                  <a:gd name="T3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10"/>
                    </a:moveTo>
                    <a:lnTo>
                      <a:pt x="92" y="18"/>
                    </a:lnTo>
                    <a:lnTo>
                      <a:pt x="83" y="27"/>
                    </a:lnTo>
                    <a:lnTo>
                      <a:pt x="69" y="35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7" y="42"/>
                    </a:lnTo>
                    <a:lnTo>
                      <a:pt x="6" y="3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3" y="24"/>
                    </a:lnTo>
                    <a:lnTo>
                      <a:pt x="11" y="15"/>
                    </a:lnTo>
                    <a:lnTo>
                      <a:pt x="26" y="7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89" y="4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4" name="Freeform 458"/>
              <p:cNvSpPr>
                <a:spLocks/>
              </p:cNvSpPr>
              <p:nvPr/>
            </p:nvSpPr>
            <p:spPr bwMode="auto">
              <a:xfrm>
                <a:off x="666" y="467"/>
                <a:ext cx="82" cy="42"/>
              </a:xfrm>
              <a:custGeom>
                <a:avLst/>
                <a:gdLst>
                  <a:gd name="T0" fmla="*/ 72 w 73"/>
                  <a:gd name="T1" fmla="*/ 12 h 42"/>
                  <a:gd name="T2" fmla="*/ 72 w 73"/>
                  <a:gd name="T3" fmla="*/ 20 h 42"/>
                  <a:gd name="T4" fmla="*/ 64 w 73"/>
                  <a:gd name="T5" fmla="*/ 27 h 42"/>
                  <a:gd name="T6" fmla="*/ 54 w 73"/>
                  <a:gd name="T7" fmla="*/ 35 h 42"/>
                  <a:gd name="T8" fmla="*/ 40 w 73"/>
                  <a:gd name="T9" fmla="*/ 40 h 42"/>
                  <a:gd name="T10" fmla="*/ 40 w 73"/>
                  <a:gd name="T11" fmla="*/ 40 h 42"/>
                  <a:gd name="T12" fmla="*/ 27 w 73"/>
                  <a:gd name="T13" fmla="*/ 41 h 42"/>
                  <a:gd name="T14" fmla="*/ 13 w 73"/>
                  <a:gd name="T15" fmla="*/ 40 h 42"/>
                  <a:gd name="T16" fmla="*/ 4 w 73"/>
                  <a:gd name="T17" fmla="*/ 35 h 42"/>
                  <a:gd name="T18" fmla="*/ 0 w 73"/>
                  <a:gd name="T19" fmla="*/ 29 h 42"/>
                  <a:gd name="T20" fmla="*/ 0 w 73"/>
                  <a:gd name="T21" fmla="*/ 29 h 42"/>
                  <a:gd name="T22" fmla="*/ 1 w 73"/>
                  <a:gd name="T23" fmla="*/ 21 h 42"/>
                  <a:gd name="T24" fmla="*/ 7 w 73"/>
                  <a:gd name="T25" fmla="*/ 14 h 42"/>
                  <a:gd name="T26" fmla="*/ 18 w 73"/>
                  <a:gd name="T27" fmla="*/ 6 h 42"/>
                  <a:gd name="T28" fmla="*/ 31 w 73"/>
                  <a:gd name="T29" fmla="*/ 2 h 42"/>
                  <a:gd name="T30" fmla="*/ 31 w 73"/>
                  <a:gd name="T31" fmla="*/ 2 h 42"/>
                  <a:gd name="T32" fmla="*/ 46 w 73"/>
                  <a:gd name="T33" fmla="*/ 0 h 42"/>
                  <a:gd name="T34" fmla="*/ 58 w 73"/>
                  <a:gd name="T35" fmla="*/ 2 h 42"/>
                  <a:gd name="T36" fmla="*/ 67 w 73"/>
                  <a:gd name="T37" fmla="*/ 6 h 42"/>
                  <a:gd name="T38" fmla="*/ 72 w 73"/>
                  <a:gd name="T39" fmla="*/ 1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42">
                    <a:moveTo>
                      <a:pt x="72" y="12"/>
                    </a:moveTo>
                    <a:lnTo>
                      <a:pt x="72" y="20"/>
                    </a:lnTo>
                    <a:lnTo>
                      <a:pt x="64" y="27"/>
                    </a:lnTo>
                    <a:lnTo>
                      <a:pt x="54" y="35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27" y="41"/>
                    </a:lnTo>
                    <a:lnTo>
                      <a:pt x="13" y="40"/>
                    </a:lnTo>
                    <a:lnTo>
                      <a:pt x="4" y="35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21"/>
                    </a:lnTo>
                    <a:lnTo>
                      <a:pt x="7" y="14"/>
                    </a:lnTo>
                    <a:lnTo>
                      <a:pt x="18" y="6"/>
                    </a:lnTo>
                    <a:lnTo>
                      <a:pt x="31" y="2"/>
                    </a:lnTo>
                    <a:lnTo>
                      <a:pt x="31" y="2"/>
                    </a:lnTo>
                    <a:lnTo>
                      <a:pt x="46" y="0"/>
                    </a:lnTo>
                    <a:lnTo>
                      <a:pt x="58" y="2"/>
                    </a:lnTo>
                    <a:lnTo>
                      <a:pt x="67" y="6"/>
                    </a:lnTo>
                    <a:lnTo>
                      <a:pt x="72" y="1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5" name="Freeform 459"/>
              <p:cNvSpPr>
                <a:spLocks/>
              </p:cNvSpPr>
              <p:nvPr/>
            </p:nvSpPr>
            <p:spPr bwMode="auto">
              <a:xfrm>
                <a:off x="778" y="517"/>
                <a:ext cx="105" cy="43"/>
              </a:xfrm>
              <a:custGeom>
                <a:avLst/>
                <a:gdLst>
                  <a:gd name="T0" fmla="*/ 92 w 93"/>
                  <a:gd name="T1" fmla="*/ 11 h 43"/>
                  <a:gd name="T2" fmla="*/ 90 w 93"/>
                  <a:gd name="T3" fmla="*/ 18 h 43"/>
                  <a:gd name="T4" fmla="*/ 81 w 93"/>
                  <a:gd name="T5" fmla="*/ 27 h 43"/>
                  <a:gd name="T6" fmla="*/ 68 w 93"/>
                  <a:gd name="T7" fmla="*/ 35 h 43"/>
                  <a:gd name="T8" fmla="*/ 50 w 93"/>
                  <a:gd name="T9" fmla="*/ 39 h 43"/>
                  <a:gd name="T10" fmla="*/ 50 w 93"/>
                  <a:gd name="T11" fmla="*/ 39 h 43"/>
                  <a:gd name="T12" fmla="*/ 32 w 93"/>
                  <a:gd name="T13" fmla="*/ 42 h 43"/>
                  <a:gd name="T14" fmla="*/ 17 w 93"/>
                  <a:gd name="T15" fmla="*/ 42 h 43"/>
                  <a:gd name="T16" fmla="*/ 5 w 93"/>
                  <a:gd name="T17" fmla="*/ 38 h 43"/>
                  <a:gd name="T18" fmla="*/ 0 w 93"/>
                  <a:gd name="T19" fmla="*/ 32 h 43"/>
                  <a:gd name="T20" fmla="*/ 0 w 93"/>
                  <a:gd name="T21" fmla="*/ 32 h 43"/>
                  <a:gd name="T22" fmla="*/ 2 w 93"/>
                  <a:gd name="T23" fmla="*/ 24 h 43"/>
                  <a:gd name="T24" fmla="*/ 11 w 93"/>
                  <a:gd name="T25" fmla="*/ 15 h 43"/>
                  <a:gd name="T26" fmla="*/ 24 w 93"/>
                  <a:gd name="T27" fmla="*/ 8 h 43"/>
                  <a:gd name="T28" fmla="*/ 42 w 93"/>
                  <a:gd name="T29" fmla="*/ 3 h 43"/>
                  <a:gd name="T30" fmla="*/ 42 w 93"/>
                  <a:gd name="T31" fmla="*/ 3 h 43"/>
                  <a:gd name="T32" fmla="*/ 60 w 93"/>
                  <a:gd name="T33" fmla="*/ 0 h 43"/>
                  <a:gd name="T34" fmla="*/ 75 w 93"/>
                  <a:gd name="T35" fmla="*/ 0 h 43"/>
                  <a:gd name="T36" fmla="*/ 87 w 93"/>
                  <a:gd name="T37" fmla="*/ 5 h 43"/>
                  <a:gd name="T38" fmla="*/ 92 w 93"/>
                  <a:gd name="T39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3">
                    <a:moveTo>
                      <a:pt x="92" y="11"/>
                    </a:moveTo>
                    <a:lnTo>
                      <a:pt x="90" y="18"/>
                    </a:lnTo>
                    <a:lnTo>
                      <a:pt x="81" y="27"/>
                    </a:lnTo>
                    <a:lnTo>
                      <a:pt x="68" y="35"/>
                    </a:lnTo>
                    <a:lnTo>
                      <a:pt x="50" y="39"/>
                    </a:lnTo>
                    <a:lnTo>
                      <a:pt x="50" y="39"/>
                    </a:lnTo>
                    <a:lnTo>
                      <a:pt x="32" y="42"/>
                    </a:lnTo>
                    <a:lnTo>
                      <a:pt x="17" y="42"/>
                    </a:lnTo>
                    <a:lnTo>
                      <a:pt x="5" y="3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11" y="15"/>
                    </a:lnTo>
                    <a:lnTo>
                      <a:pt x="24" y="8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5" y="0"/>
                    </a:lnTo>
                    <a:lnTo>
                      <a:pt x="87" y="5"/>
                    </a:lnTo>
                    <a:lnTo>
                      <a:pt x="92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6" name="Freeform 460"/>
              <p:cNvSpPr>
                <a:spLocks/>
              </p:cNvSpPr>
              <p:nvPr/>
            </p:nvSpPr>
            <p:spPr bwMode="auto">
              <a:xfrm>
                <a:off x="839" y="702"/>
                <a:ext cx="108" cy="40"/>
              </a:xfrm>
              <a:custGeom>
                <a:avLst/>
                <a:gdLst>
                  <a:gd name="T0" fmla="*/ 95 w 96"/>
                  <a:gd name="T1" fmla="*/ 19 h 40"/>
                  <a:gd name="T2" fmla="*/ 92 w 96"/>
                  <a:gd name="T3" fmla="*/ 27 h 40"/>
                  <a:gd name="T4" fmla="*/ 81 w 96"/>
                  <a:gd name="T5" fmla="*/ 33 h 40"/>
                  <a:gd name="T6" fmla="*/ 66 w 96"/>
                  <a:gd name="T7" fmla="*/ 37 h 40"/>
                  <a:gd name="T8" fmla="*/ 48 w 96"/>
                  <a:gd name="T9" fmla="*/ 39 h 40"/>
                  <a:gd name="T10" fmla="*/ 48 w 96"/>
                  <a:gd name="T11" fmla="*/ 39 h 40"/>
                  <a:gd name="T12" fmla="*/ 29 w 96"/>
                  <a:gd name="T13" fmla="*/ 37 h 40"/>
                  <a:gd name="T14" fmla="*/ 14 w 96"/>
                  <a:gd name="T15" fmla="*/ 33 h 40"/>
                  <a:gd name="T16" fmla="*/ 3 w 96"/>
                  <a:gd name="T17" fmla="*/ 27 h 40"/>
                  <a:gd name="T18" fmla="*/ 0 w 96"/>
                  <a:gd name="T19" fmla="*/ 19 h 40"/>
                  <a:gd name="T20" fmla="*/ 0 w 96"/>
                  <a:gd name="T21" fmla="*/ 19 h 40"/>
                  <a:gd name="T22" fmla="*/ 3 w 96"/>
                  <a:gd name="T23" fmla="*/ 12 h 40"/>
                  <a:gd name="T24" fmla="*/ 14 w 96"/>
                  <a:gd name="T25" fmla="*/ 6 h 40"/>
                  <a:gd name="T26" fmla="*/ 29 w 96"/>
                  <a:gd name="T27" fmla="*/ 1 h 40"/>
                  <a:gd name="T28" fmla="*/ 48 w 96"/>
                  <a:gd name="T29" fmla="*/ 0 h 40"/>
                  <a:gd name="T30" fmla="*/ 48 w 96"/>
                  <a:gd name="T31" fmla="*/ 0 h 40"/>
                  <a:gd name="T32" fmla="*/ 66 w 96"/>
                  <a:gd name="T33" fmla="*/ 1 h 40"/>
                  <a:gd name="T34" fmla="*/ 81 w 96"/>
                  <a:gd name="T35" fmla="*/ 6 h 40"/>
                  <a:gd name="T36" fmla="*/ 92 w 96"/>
                  <a:gd name="T37" fmla="*/ 12 h 40"/>
                  <a:gd name="T38" fmla="*/ 95 w 96"/>
                  <a:gd name="T39" fmla="*/ 1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" h="40">
                    <a:moveTo>
                      <a:pt x="95" y="19"/>
                    </a:moveTo>
                    <a:lnTo>
                      <a:pt x="92" y="27"/>
                    </a:lnTo>
                    <a:lnTo>
                      <a:pt x="81" y="33"/>
                    </a:lnTo>
                    <a:lnTo>
                      <a:pt x="66" y="37"/>
                    </a:lnTo>
                    <a:lnTo>
                      <a:pt x="48" y="39"/>
                    </a:lnTo>
                    <a:lnTo>
                      <a:pt x="48" y="39"/>
                    </a:lnTo>
                    <a:lnTo>
                      <a:pt x="29" y="37"/>
                    </a:lnTo>
                    <a:lnTo>
                      <a:pt x="14" y="33"/>
                    </a:lnTo>
                    <a:lnTo>
                      <a:pt x="3" y="27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3" y="12"/>
                    </a:lnTo>
                    <a:lnTo>
                      <a:pt x="14" y="6"/>
                    </a:lnTo>
                    <a:lnTo>
                      <a:pt x="29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6" y="1"/>
                    </a:lnTo>
                    <a:lnTo>
                      <a:pt x="81" y="6"/>
                    </a:lnTo>
                    <a:lnTo>
                      <a:pt x="92" y="12"/>
                    </a:lnTo>
                    <a:lnTo>
                      <a:pt x="95" y="19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7" name="Freeform 461"/>
              <p:cNvSpPr>
                <a:spLocks/>
              </p:cNvSpPr>
              <p:nvPr/>
            </p:nvSpPr>
            <p:spPr bwMode="auto">
              <a:xfrm>
                <a:off x="886" y="470"/>
                <a:ext cx="89" cy="50"/>
              </a:xfrm>
              <a:custGeom>
                <a:avLst/>
                <a:gdLst>
                  <a:gd name="T0" fmla="*/ 78 w 79"/>
                  <a:gd name="T1" fmla="*/ 24 h 50"/>
                  <a:gd name="T2" fmla="*/ 75 w 79"/>
                  <a:gd name="T3" fmla="*/ 35 h 50"/>
                  <a:gd name="T4" fmla="*/ 68 w 79"/>
                  <a:gd name="T5" fmla="*/ 43 h 50"/>
                  <a:gd name="T6" fmla="*/ 54 w 79"/>
                  <a:gd name="T7" fmla="*/ 47 h 50"/>
                  <a:gd name="T8" fmla="*/ 39 w 79"/>
                  <a:gd name="T9" fmla="*/ 49 h 50"/>
                  <a:gd name="T10" fmla="*/ 39 w 79"/>
                  <a:gd name="T11" fmla="*/ 49 h 50"/>
                  <a:gd name="T12" fmla="*/ 24 w 79"/>
                  <a:gd name="T13" fmla="*/ 47 h 50"/>
                  <a:gd name="T14" fmla="*/ 12 w 79"/>
                  <a:gd name="T15" fmla="*/ 43 h 50"/>
                  <a:gd name="T16" fmla="*/ 3 w 79"/>
                  <a:gd name="T17" fmla="*/ 35 h 50"/>
                  <a:gd name="T18" fmla="*/ 0 w 79"/>
                  <a:gd name="T19" fmla="*/ 24 h 50"/>
                  <a:gd name="T20" fmla="*/ 0 w 79"/>
                  <a:gd name="T21" fmla="*/ 24 h 50"/>
                  <a:gd name="T22" fmla="*/ 3 w 79"/>
                  <a:gd name="T23" fmla="*/ 15 h 50"/>
                  <a:gd name="T24" fmla="*/ 12 w 79"/>
                  <a:gd name="T25" fmla="*/ 8 h 50"/>
                  <a:gd name="T26" fmla="*/ 24 w 79"/>
                  <a:gd name="T27" fmla="*/ 3 h 50"/>
                  <a:gd name="T28" fmla="*/ 39 w 79"/>
                  <a:gd name="T29" fmla="*/ 0 h 50"/>
                  <a:gd name="T30" fmla="*/ 39 w 79"/>
                  <a:gd name="T31" fmla="*/ 0 h 50"/>
                  <a:gd name="T32" fmla="*/ 54 w 79"/>
                  <a:gd name="T33" fmla="*/ 3 h 50"/>
                  <a:gd name="T34" fmla="*/ 68 w 79"/>
                  <a:gd name="T35" fmla="*/ 8 h 50"/>
                  <a:gd name="T36" fmla="*/ 75 w 79"/>
                  <a:gd name="T37" fmla="*/ 15 h 50"/>
                  <a:gd name="T38" fmla="*/ 78 w 79"/>
                  <a:gd name="T39" fmla="*/ 2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9" h="50">
                    <a:moveTo>
                      <a:pt x="78" y="24"/>
                    </a:moveTo>
                    <a:lnTo>
                      <a:pt x="75" y="35"/>
                    </a:lnTo>
                    <a:lnTo>
                      <a:pt x="68" y="43"/>
                    </a:lnTo>
                    <a:lnTo>
                      <a:pt x="54" y="47"/>
                    </a:lnTo>
                    <a:lnTo>
                      <a:pt x="39" y="49"/>
                    </a:lnTo>
                    <a:lnTo>
                      <a:pt x="39" y="49"/>
                    </a:lnTo>
                    <a:lnTo>
                      <a:pt x="24" y="47"/>
                    </a:lnTo>
                    <a:lnTo>
                      <a:pt x="12" y="43"/>
                    </a:lnTo>
                    <a:lnTo>
                      <a:pt x="3" y="35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3" y="15"/>
                    </a:lnTo>
                    <a:lnTo>
                      <a:pt x="12" y="8"/>
                    </a:lnTo>
                    <a:lnTo>
                      <a:pt x="24" y="3"/>
                    </a:lnTo>
                    <a:lnTo>
                      <a:pt x="39" y="0"/>
                    </a:lnTo>
                    <a:lnTo>
                      <a:pt x="39" y="0"/>
                    </a:lnTo>
                    <a:lnTo>
                      <a:pt x="54" y="3"/>
                    </a:lnTo>
                    <a:lnTo>
                      <a:pt x="68" y="8"/>
                    </a:lnTo>
                    <a:lnTo>
                      <a:pt x="75" y="15"/>
                    </a:lnTo>
                    <a:lnTo>
                      <a:pt x="78" y="2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8" name="Freeform 462"/>
              <p:cNvSpPr>
                <a:spLocks/>
              </p:cNvSpPr>
              <p:nvPr/>
            </p:nvSpPr>
            <p:spPr bwMode="auto">
              <a:xfrm>
                <a:off x="636" y="984"/>
                <a:ext cx="110" cy="38"/>
              </a:xfrm>
              <a:custGeom>
                <a:avLst/>
                <a:gdLst>
                  <a:gd name="T0" fmla="*/ 96 w 97"/>
                  <a:gd name="T1" fmla="*/ 18 h 38"/>
                  <a:gd name="T2" fmla="*/ 92 w 97"/>
                  <a:gd name="T3" fmla="*/ 25 h 38"/>
                  <a:gd name="T4" fmla="*/ 81 w 97"/>
                  <a:gd name="T5" fmla="*/ 31 h 38"/>
                  <a:gd name="T6" fmla="*/ 66 w 97"/>
                  <a:gd name="T7" fmla="*/ 36 h 38"/>
                  <a:gd name="T8" fmla="*/ 48 w 97"/>
                  <a:gd name="T9" fmla="*/ 37 h 38"/>
                  <a:gd name="T10" fmla="*/ 48 w 97"/>
                  <a:gd name="T11" fmla="*/ 37 h 38"/>
                  <a:gd name="T12" fmla="*/ 30 w 97"/>
                  <a:gd name="T13" fmla="*/ 36 h 38"/>
                  <a:gd name="T14" fmla="*/ 15 w 97"/>
                  <a:gd name="T15" fmla="*/ 31 h 38"/>
                  <a:gd name="T16" fmla="*/ 5 w 97"/>
                  <a:gd name="T17" fmla="*/ 25 h 38"/>
                  <a:gd name="T18" fmla="*/ 0 w 97"/>
                  <a:gd name="T19" fmla="*/ 18 h 38"/>
                  <a:gd name="T20" fmla="*/ 0 w 97"/>
                  <a:gd name="T21" fmla="*/ 18 h 38"/>
                  <a:gd name="T22" fmla="*/ 5 w 97"/>
                  <a:gd name="T23" fmla="*/ 10 h 38"/>
                  <a:gd name="T24" fmla="*/ 15 w 97"/>
                  <a:gd name="T25" fmla="*/ 4 h 38"/>
                  <a:gd name="T26" fmla="*/ 30 w 97"/>
                  <a:gd name="T27" fmla="*/ 1 h 38"/>
                  <a:gd name="T28" fmla="*/ 48 w 97"/>
                  <a:gd name="T29" fmla="*/ 0 h 38"/>
                  <a:gd name="T30" fmla="*/ 48 w 97"/>
                  <a:gd name="T31" fmla="*/ 0 h 38"/>
                  <a:gd name="T32" fmla="*/ 66 w 97"/>
                  <a:gd name="T33" fmla="*/ 1 h 38"/>
                  <a:gd name="T34" fmla="*/ 81 w 97"/>
                  <a:gd name="T35" fmla="*/ 4 h 38"/>
                  <a:gd name="T36" fmla="*/ 92 w 97"/>
                  <a:gd name="T37" fmla="*/ 10 h 38"/>
                  <a:gd name="T38" fmla="*/ 96 w 97"/>
                  <a:gd name="T3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7" h="38">
                    <a:moveTo>
                      <a:pt x="96" y="18"/>
                    </a:moveTo>
                    <a:lnTo>
                      <a:pt x="92" y="25"/>
                    </a:lnTo>
                    <a:lnTo>
                      <a:pt x="81" y="31"/>
                    </a:lnTo>
                    <a:lnTo>
                      <a:pt x="66" y="36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30" y="36"/>
                    </a:lnTo>
                    <a:lnTo>
                      <a:pt x="15" y="31"/>
                    </a:lnTo>
                    <a:lnTo>
                      <a:pt x="5" y="25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5" y="10"/>
                    </a:lnTo>
                    <a:lnTo>
                      <a:pt x="15" y="4"/>
                    </a:lnTo>
                    <a:lnTo>
                      <a:pt x="30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6" y="1"/>
                    </a:lnTo>
                    <a:lnTo>
                      <a:pt x="81" y="4"/>
                    </a:lnTo>
                    <a:lnTo>
                      <a:pt x="92" y="10"/>
                    </a:lnTo>
                    <a:lnTo>
                      <a:pt x="96" y="1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79" name="Freeform 463"/>
              <p:cNvSpPr>
                <a:spLocks/>
              </p:cNvSpPr>
              <p:nvPr/>
            </p:nvSpPr>
            <p:spPr bwMode="auto">
              <a:xfrm>
                <a:off x="778" y="1129"/>
                <a:ext cx="112" cy="49"/>
              </a:xfrm>
              <a:custGeom>
                <a:avLst/>
                <a:gdLst>
                  <a:gd name="T0" fmla="*/ 98 w 99"/>
                  <a:gd name="T1" fmla="*/ 24 h 49"/>
                  <a:gd name="T2" fmla="*/ 93 w 99"/>
                  <a:gd name="T3" fmla="*/ 33 h 49"/>
                  <a:gd name="T4" fmla="*/ 83 w 99"/>
                  <a:gd name="T5" fmla="*/ 41 h 49"/>
                  <a:gd name="T6" fmla="*/ 68 w 99"/>
                  <a:gd name="T7" fmla="*/ 47 h 49"/>
                  <a:gd name="T8" fmla="*/ 50 w 99"/>
                  <a:gd name="T9" fmla="*/ 48 h 49"/>
                  <a:gd name="T10" fmla="*/ 50 w 99"/>
                  <a:gd name="T11" fmla="*/ 48 h 49"/>
                  <a:gd name="T12" fmla="*/ 30 w 99"/>
                  <a:gd name="T13" fmla="*/ 47 h 49"/>
                  <a:gd name="T14" fmla="*/ 15 w 99"/>
                  <a:gd name="T15" fmla="*/ 41 h 49"/>
                  <a:gd name="T16" fmla="*/ 5 w 99"/>
                  <a:gd name="T17" fmla="*/ 33 h 49"/>
                  <a:gd name="T18" fmla="*/ 0 w 99"/>
                  <a:gd name="T19" fmla="*/ 24 h 49"/>
                  <a:gd name="T20" fmla="*/ 0 w 99"/>
                  <a:gd name="T21" fmla="*/ 24 h 49"/>
                  <a:gd name="T22" fmla="*/ 5 w 99"/>
                  <a:gd name="T23" fmla="*/ 15 h 49"/>
                  <a:gd name="T24" fmla="*/ 15 w 99"/>
                  <a:gd name="T25" fmla="*/ 8 h 49"/>
                  <a:gd name="T26" fmla="*/ 30 w 99"/>
                  <a:gd name="T27" fmla="*/ 2 h 49"/>
                  <a:gd name="T28" fmla="*/ 50 w 99"/>
                  <a:gd name="T29" fmla="*/ 0 h 49"/>
                  <a:gd name="T30" fmla="*/ 50 w 99"/>
                  <a:gd name="T31" fmla="*/ 0 h 49"/>
                  <a:gd name="T32" fmla="*/ 68 w 99"/>
                  <a:gd name="T33" fmla="*/ 2 h 49"/>
                  <a:gd name="T34" fmla="*/ 83 w 99"/>
                  <a:gd name="T35" fmla="*/ 8 h 49"/>
                  <a:gd name="T36" fmla="*/ 93 w 99"/>
                  <a:gd name="T37" fmla="*/ 15 h 49"/>
                  <a:gd name="T38" fmla="*/ 98 w 99"/>
                  <a:gd name="T39" fmla="*/ 2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9" h="49">
                    <a:moveTo>
                      <a:pt x="98" y="24"/>
                    </a:moveTo>
                    <a:lnTo>
                      <a:pt x="93" y="33"/>
                    </a:lnTo>
                    <a:lnTo>
                      <a:pt x="83" y="41"/>
                    </a:lnTo>
                    <a:lnTo>
                      <a:pt x="68" y="47"/>
                    </a:lnTo>
                    <a:lnTo>
                      <a:pt x="50" y="48"/>
                    </a:lnTo>
                    <a:lnTo>
                      <a:pt x="50" y="48"/>
                    </a:lnTo>
                    <a:lnTo>
                      <a:pt x="30" y="47"/>
                    </a:lnTo>
                    <a:lnTo>
                      <a:pt x="15" y="41"/>
                    </a:lnTo>
                    <a:lnTo>
                      <a:pt x="5" y="33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5" y="15"/>
                    </a:lnTo>
                    <a:lnTo>
                      <a:pt x="15" y="8"/>
                    </a:lnTo>
                    <a:lnTo>
                      <a:pt x="30" y="2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68" y="2"/>
                    </a:lnTo>
                    <a:lnTo>
                      <a:pt x="83" y="8"/>
                    </a:lnTo>
                    <a:lnTo>
                      <a:pt x="93" y="15"/>
                    </a:lnTo>
                    <a:lnTo>
                      <a:pt x="98" y="2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0" name="Freeform 464"/>
              <p:cNvSpPr>
                <a:spLocks/>
              </p:cNvSpPr>
              <p:nvPr/>
            </p:nvSpPr>
            <p:spPr bwMode="auto">
              <a:xfrm>
                <a:off x="353" y="1027"/>
                <a:ext cx="109" cy="39"/>
              </a:xfrm>
              <a:custGeom>
                <a:avLst/>
                <a:gdLst>
                  <a:gd name="T0" fmla="*/ 96 w 97"/>
                  <a:gd name="T1" fmla="*/ 20 h 39"/>
                  <a:gd name="T2" fmla="*/ 92 w 97"/>
                  <a:gd name="T3" fmla="*/ 27 h 39"/>
                  <a:gd name="T4" fmla="*/ 81 w 97"/>
                  <a:gd name="T5" fmla="*/ 33 h 39"/>
                  <a:gd name="T6" fmla="*/ 66 w 97"/>
                  <a:gd name="T7" fmla="*/ 36 h 39"/>
                  <a:gd name="T8" fmla="*/ 48 w 97"/>
                  <a:gd name="T9" fmla="*/ 38 h 39"/>
                  <a:gd name="T10" fmla="*/ 48 w 97"/>
                  <a:gd name="T11" fmla="*/ 38 h 39"/>
                  <a:gd name="T12" fmla="*/ 30 w 97"/>
                  <a:gd name="T13" fmla="*/ 36 h 39"/>
                  <a:gd name="T14" fmla="*/ 15 w 97"/>
                  <a:gd name="T15" fmla="*/ 33 h 39"/>
                  <a:gd name="T16" fmla="*/ 4 w 97"/>
                  <a:gd name="T17" fmla="*/ 27 h 39"/>
                  <a:gd name="T18" fmla="*/ 0 w 97"/>
                  <a:gd name="T19" fmla="*/ 20 h 39"/>
                  <a:gd name="T20" fmla="*/ 0 w 97"/>
                  <a:gd name="T21" fmla="*/ 20 h 39"/>
                  <a:gd name="T22" fmla="*/ 4 w 97"/>
                  <a:gd name="T23" fmla="*/ 12 h 39"/>
                  <a:gd name="T24" fmla="*/ 15 w 97"/>
                  <a:gd name="T25" fmla="*/ 6 h 39"/>
                  <a:gd name="T26" fmla="*/ 30 w 97"/>
                  <a:gd name="T27" fmla="*/ 2 h 39"/>
                  <a:gd name="T28" fmla="*/ 48 w 97"/>
                  <a:gd name="T29" fmla="*/ 0 h 39"/>
                  <a:gd name="T30" fmla="*/ 48 w 97"/>
                  <a:gd name="T31" fmla="*/ 0 h 39"/>
                  <a:gd name="T32" fmla="*/ 66 w 97"/>
                  <a:gd name="T33" fmla="*/ 2 h 39"/>
                  <a:gd name="T34" fmla="*/ 81 w 97"/>
                  <a:gd name="T35" fmla="*/ 6 h 39"/>
                  <a:gd name="T36" fmla="*/ 92 w 97"/>
                  <a:gd name="T37" fmla="*/ 12 h 39"/>
                  <a:gd name="T38" fmla="*/ 96 w 97"/>
                  <a:gd name="T3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7" h="39">
                    <a:moveTo>
                      <a:pt x="96" y="20"/>
                    </a:moveTo>
                    <a:lnTo>
                      <a:pt x="92" y="27"/>
                    </a:lnTo>
                    <a:lnTo>
                      <a:pt x="81" y="33"/>
                    </a:lnTo>
                    <a:lnTo>
                      <a:pt x="66" y="36"/>
                    </a:lnTo>
                    <a:lnTo>
                      <a:pt x="48" y="38"/>
                    </a:lnTo>
                    <a:lnTo>
                      <a:pt x="48" y="38"/>
                    </a:lnTo>
                    <a:lnTo>
                      <a:pt x="30" y="36"/>
                    </a:lnTo>
                    <a:lnTo>
                      <a:pt x="15" y="33"/>
                    </a:lnTo>
                    <a:lnTo>
                      <a:pt x="4" y="27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4" y="12"/>
                    </a:lnTo>
                    <a:lnTo>
                      <a:pt x="15" y="6"/>
                    </a:lnTo>
                    <a:lnTo>
                      <a:pt x="30" y="2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6" y="2"/>
                    </a:lnTo>
                    <a:lnTo>
                      <a:pt x="81" y="6"/>
                    </a:lnTo>
                    <a:lnTo>
                      <a:pt x="92" y="12"/>
                    </a:lnTo>
                    <a:lnTo>
                      <a:pt x="96" y="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1" name="Freeform 465"/>
              <p:cNvSpPr>
                <a:spLocks/>
              </p:cNvSpPr>
              <p:nvPr/>
            </p:nvSpPr>
            <p:spPr bwMode="auto">
              <a:xfrm>
                <a:off x="1304" y="440"/>
                <a:ext cx="72" cy="46"/>
              </a:xfrm>
              <a:custGeom>
                <a:avLst/>
                <a:gdLst>
                  <a:gd name="T0" fmla="*/ 63 w 64"/>
                  <a:gd name="T1" fmla="*/ 9 h 46"/>
                  <a:gd name="T2" fmla="*/ 63 w 64"/>
                  <a:gd name="T3" fmla="*/ 17 h 46"/>
                  <a:gd name="T4" fmla="*/ 60 w 64"/>
                  <a:gd name="T5" fmla="*/ 26 h 46"/>
                  <a:gd name="T6" fmla="*/ 51 w 64"/>
                  <a:gd name="T7" fmla="*/ 33 h 46"/>
                  <a:gd name="T8" fmla="*/ 39 w 64"/>
                  <a:gd name="T9" fmla="*/ 41 h 46"/>
                  <a:gd name="T10" fmla="*/ 39 w 64"/>
                  <a:gd name="T11" fmla="*/ 41 h 46"/>
                  <a:gd name="T12" fmla="*/ 27 w 64"/>
                  <a:gd name="T13" fmla="*/ 45 h 46"/>
                  <a:gd name="T14" fmla="*/ 15 w 64"/>
                  <a:gd name="T15" fmla="*/ 45 h 46"/>
                  <a:gd name="T16" fmla="*/ 6 w 64"/>
                  <a:gd name="T17" fmla="*/ 44 h 46"/>
                  <a:gd name="T18" fmla="*/ 0 w 64"/>
                  <a:gd name="T19" fmla="*/ 38 h 46"/>
                  <a:gd name="T20" fmla="*/ 0 w 64"/>
                  <a:gd name="T21" fmla="*/ 38 h 46"/>
                  <a:gd name="T22" fmla="*/ 0 w 64"/>
                  <a:gd name="T23" fmla="*/ 30 h 46"/>
                  <a:gd name="T24" fmla="*/ 5 w 64"/>
                  <a:gd name="T25" fmla="*/ 21 h 46"/>
                  <a:gd name="T26" fmla="*/ 12 w 64"/>
                  <a:gd name="T27" fmla="*/ 14 h 46"/>
                  <a:gd name="T28" fmla="*/ 24 w 64"/>
                  <a:gd name="T29" fmla="*/ 6 h 46"/>
                  <a:gd name="T30" fmla="*/ 24 w 64"/>
                  <a:gd name="T31" fmla="*/ 6 h 46"/>
                  <a:gd name="T32" fmla="*/ 36 w 64"/>
                  <a:gd name="T33" fmla="*/ 2 h 46"/>
                  <a:gd name="T34" fmla="*/ 48 w 64"/>
                  <a:gd name="T35" fmla="*/ 0 h 46"/>
                  <a:gd name="T36" fmla="*/ 57 w 64"/>
                  <a:gd name="T37" fmla="*/ 3 h 46"/>
                  <a:gd name="T38" fmla="*/ 63 w 64"/>
                  <a:gd name="T3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4" h="46">
                    <a:moveTo>
                      <a:pt x="63" y="9"/>
                    </a:moveTo>
                    <a:lnTo>
                      <a:pt x="63" y="17"/>
                    </a:lnTo>
                    <a:lnTo>
                      <a:pt x="60" y="26"/>
                    </a:lnTo>
                    <a:lnTo>
                      <a:pt x="51" y="33"/>
                    </a:lnTo>
                    <a:lnTo>
                      <a:pt x="39" y="41"/>
                    </a:lnTo>
                    <a:lnTo>
                      <a:pt x="39" y="41"/>
                    </a:lnTo>
                    <a:lnTo>
                      <a:pt x="27" y="45"/>
                    </a:lnTo>
                    <a:lnTo>
                      <a:pt x="15" y="45"/>
                    </a:lnTo>
                    <a:lnTo>
                      <a:pt x="6" y="44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5" y="21"/>
                    </a:lnTo>
                    <a:lnTo>
                      <a:pt x="12" y="14"/>
                    </a:lnTo>
                    <a:lnTo>
                      <a:pt x="24" y="6"/>
                    </a:lnTo>
                    <a:lnTo>
                      <a:pt x="24" y="6"/>
                    </a:lnTo>
                    <a:lnTo>
                      <a:pt x="36" y="2"/>
                    </a:lnTo>
                    <a:lnTo>
                      <a:pt x="48" y="0"/>
                    </a:lnTo>
                    <a:lnTo>
                      <a:pt x="57" y="3"/>
                    </a:lnTo>
                    <a:lnTo>
                      <a:pt x="63" y="9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2" name="Freeform 466"/>
              <p:cNvSpPr>
                <a:spLocks/>
              </p:cNvSpPr>
              <p:nvPr/>
            </p:nvSpPr>
            <p:spPr bwMode="auto">
              <a:xfrm>
                <a:off x="1115" y="1054"/>
                <a:ext cx="114" cy="60"/>
              </a:xfrm>
              <a:custGeom>
                <a:avLst/>
                <a:gdLst>
                  <a:gd name="T0" fmla="*/ 99 w 102"/>
                  <a:gd name="T1" fmla="*/ 6 h 60"/>
                  <a:gd name="T2" fmla="*/ 101 w 102"/>
                  <a:gd name="T3" fmla="*/ 11 h 60"/>
                  <a:gd name="T4" fmla="*/ 99 w 102"/>
                  <a:gd name="T5" fmla="*/ 15 h 60"/>
                  <a:gd name="T6" fmla="*/ 96 w 102"/>
                  <a:gd name="T7" fmla="*/ 20 h 60"/>
                  <a:gd name="T8" fmla="*/ 90 w 102"/>
                  <a:gd name="T9" fmla="*/ 26 h 60"/>
                  <a:gd name="T10" fmla="*/ 77 w 102"/>
                  <a:gd name="T11" fmla="*/ 36 h 60"/>
                  <a:gd name="T12" fmla="*/ 59 w 102"/>
                  <a:gd name="T13" fmla="*/ 47 h 60"/>
                  <a:gd name="T14" fmla="*/ 59 w 102"/>
                  <a:gd name="T15" fmla="*/ 47 h 60"/>
                  <a:gd name="T16" fmla="*/ 38 w 102"/>
                  <a:gd name="T17" fmla="*/ 54 h 60"/>
                  <a:gd name="T18" fmla="*/ 21 w 102"/>
                  <a:gd name="T19" fmla="*/ 57 h 60"/>
                  <a:gd name="T20" fmla="*/ 14 w 102"/>
                  <a:gd name="T21" fmla="*/ 59 h 60"/>
                  <a:gd name="T22" fmla="*/ 8 w 102"/>
                  <a:gd name="T23" fmla="*/ 57 h 60"/>
                  <a:gd name="T24" fmla="*/ 3 w 102"/>
                  <a:gd name="T25" fmla="*/ 56 h 60"/>
                  <a:gd name="T26" fmla="*/ 0 w 102"/>
                  <a:gd name="T27" fmla="*/ 53 h 60"/>
                  <a:gd name="T28" fmla="*/ 0 w 102"/>
                  <a:gd name="T29" fmla="*/ 53 h 60"/>
                  <a:gd name="T30" fmla="*/ 0 w 102"/>
                  <a:gd name="T31" fmla="*/ 48 h 60"/>
                  <a:gd name="T32" fmla="*/ 2 w 102"/>
                  <a:gd name="T33" fmla="*/ 44 h 60"/>
                  <a:gd name="T34" fmla="*/ 5 w 102"/>
                  <a:gd name="T35" fmla="*/ 39 h 60"/>
                  <a:gd name="T36" fmla="*/ 9 w 102"/>
                  <a:gd name="T37" fmla="*/ 33 h 60"/>
                  <a:gd name="T38" fmla="*/ 24 w 102"/>
                  <a:gd name="T39" fmla="*/ 23 h 60"/>
                  <a:gd name="T40" fmla="*/ 42 w 102"/>
                  <a:gd name="T41" fmla="*/ 12 h 60"/>
                  <a:gd name="T42" fmla="*/ 42 w 102"/>
                  <a:gd name="T43" fmla="*/ 12 h 60"/>
                  <a:gd name="T44" fmla="*/ 62 w 102"/>
                  <a:gd name="T45" fmla="*/ 5 h 60"/>
                  <a:gd name="T46" fmla="*/ 80 w 102"/>
                  <a:gd name="T47" fmla="*/ 0 h 60"/>
                  <a:gd name="T48" fmla="*/ 87 w 102"/>
                  <a:gd name="T49" fmla="*/ 0 h 60"/>
                  <a:gd name="T50" fmla="*/ 93 w 102"/>
                  <a:gd name="T51" fmla="*/ 2 h 60"/>
                  <a:gd name="T52" fmla="*/ 98 w 102"/>
                  <a:gd name="T53" fmla="*/ 3 h 60"/>
                  <a:gd name="T54" fmla="*/ 99 w 102"/>
                  <a:gd name="T55" fmla="*/ 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2" h="60">
                    <a:moveTo>
                      <a:pt x="99" y="6"/>
                    </a:moveTo>
                    <a:lnTo>
                      <a:pt x="101" y="11"/>
                    </a:lnTo>
                    <a:lnTo>
                      <a:pt x="99" y="15"/>
                    </a:lnTo>
                    <a:lnTo>
                      <a:pt x="96" y="20"/>
                    </a:lnTo>
                    <a:lnTo>
                      <a:pt x="90" y="26"/>
                    </a:lnTo>
                    <a:lnTo>
                      <a:pt x="77" y="36"/>
                    </a:lnTo>
                    <a:lnTo>
                      <a:pt x="59" y="47"/>
                    </a:lnTo>
                    <a:lnTo>
                      <a:pt x="59" y="47"/>
                    </a:lnTo>
                    <a:lnTo>
                      <a:pt x="38" y="54"/>
                    </a:lnTo>
                    <a:lnTo>
                      <a:pt x="21" y="57"/>
                    </a:lnTo>
                    <a:lnTo>
                      <a:pt x="14" y="59"/>
                    </a:lnTo>
                    <a:lnTo>
                      <a:pt x="8" y="57"/>
                    </a:lnTo>
                    <a:lnTo>
                      <a:pt x="3" y="56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2" y="44"/>
                    </a:lnTo>
                    <a:lnTo>
                      <a:pt x="5" y="39"/>
                    </a:lnTo>
                    <a:lnTo>
                      <a:pt x="9" y="33"/>
                    </a:lnTo>
                    <a:lnTo>
                      <a:pt x="24" y="23"/>
                    </a:lnTo>
                    <a:lnTo>
                      <a:pt x="42" y="12"/>
                    </a:lnTo>
                    <a:lnTo>
                      <a:pt x="42" y="12"/>
                    </a:lnTo>
                    <a:lnTo>
                      <a:pt x="62" y="5"/>
                    </a:lnTo>
                    <a:lnTo>
                      <a:pt x="80" y="0"/>
                    </a:lnTo>
                    <a:lnTo>
                      <a:pt x="87" y="0"/>
                    </a:lnTo>
                    <a:lnTo>
                      <a:pt x="93" y="2"/>
                    </a:lnTo>
                    <a:lnTo>
                      <a:pt x="98" y="3"/>
                    </a:lnTo>
                    <a:lnTo>
                      <a:pt x="99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3" name="Freeform 467"/>
              <p:cNvSpPr>
                <a:spLocks/>
              </p:cNvSpPr>
              <p:nvPr/>
            </p:nvSpPr>
            <p:spPr bwMode="auto">
              <a:xfrm>
                <a:off x="535" y="781"/>
                <a:ext cx="105" cy="43"/>
              </a:xfrm>
              <a:custGeom>
                <a:avLst/>
                <a:gdLst>
                  <a:gd name="T0" fmla="*/ 92 w 93"/>
                  <a:gd name="T1" fmla="*/ 11 h 43"/>
                  <a:gd name="T2" fmla="*/ 90 w 93"/>
                  <a:gd name="T3" fmla="*/ 18 h 43"/>
                  <a:gd name="T4" fmla="*/ 81 w 93"/>
                  <a:gd name="T5" fmla="*/ 27 h 43"/>
                  <a:gd name="T6" fmla="*/ 68 w 93"/>
                  <a:gd name="T7" fmla="*/ 35 h 43"/>
                  <a:gd name="T8" fmla="*/ 50 w 93"/>
                  <a:gd name="T9" fmla="*/ 39 h 43"/>
                  <a:gd name="T10" fmla="*/ 50 w 93"/>
                  <a:gd name="T11" fmla="*/ 39 h 43"/>
                  <a:gd name="T12" fmla="*/ 32 w 93"/>
                  <a:gd name="T13" fmla="*/ 42 h 43"/>
                  <a:gd name="T14" fmla="*/ 17 w 93"/>
                  <a:gd name="T15" fmla="*/ 42 h 43"/>
                  <a:gd name="T16" fmla="*/ 5 w 93"/>
                  <a:gd name="T17" fmla="*/ 38 h 43"/>
                  <a:gd name="T18" fmla="*/ 0 w 93"/>
                  <a:gd name="T19" fmla="*/ 32 h 43"/>
                  <a:gd name="T20" fmla="*/ 0 w 93"/>
                  <a:gd name="T21" fmla="*/ 32 h 43"/>
                  <a:gd name="T22" fmla="*/ 2 w 93"/>
                  <a:gd name="T23" fmla="*/ 24 h 43"/>
                  <a:gd name="T24" fmla="*/ 11 w 93"/>
                  <a:gd name="T25" fmla="*/ 15 h 43"/>
                  <a:gd name="T26" fmla="*/ 24 w 93"/>
                  <a:gd name="T27" fmla="*/ 8 h 43"/>
                  <a:gd name="T28" fmla="*/ 42 w 93"/>
                  <a:gd name="T29" fmla="*/ 3 h 43"/>
                  <a:gd name="T30" fmla="*/ 42 w 93"/>
                  <a:gd name="T31" fmla="*/ 3 h 43"/>
                  <a:gd name="T32" fmla="*/ 60 w 93"/>
                  <a:gd name="T33" fmla="*/ 0 h 43"/>
                  <a:gd name="T34" fmla="*/ 75 w 93"/>
                  <a:gd name="T35" fmla="*/ 0 h 43"/>
                  <a:gd name="T36" fmla="*/ 87 w 93"/>
                  <a:gd name="T37" fmla="*/ 5 h 43"/>
                  <a:gd name="T38" fmla="*/ 92 w 93"/>
                  <a:gd name="T39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3">
                    <a:moveTo>
                      <a:pt x="92" y="11"/>
                    </a:moveTo>
                    <a:lnTo>
                      <a:pt x="90" y="18"/>
                    </a:lnTo>
                    <a:lnTo>
                      <a:pt x="81" y="27"/>
                    </a:lnTo>
                    <a:lnTo>
                      <a:pt x="68" y="35"/>
                    </a:lnTo>
                    <a:lnTo>
                      <a:pt x="50" y="39"/>
                    </a:lnTo>
                    <a:lnTo>
                      <a:pt x="50" y="39"/>
                    </a:lnTo>
                    <a:lnTo>
                      <a:pt x="32" y="42"/>
                    </a:lnTo>
                    <a:lnTo>
                      <a:pt x="17" y="42"/>
                    </a:lnTo>
                    <a:lnTo>
                      <a:pt x="5" y="3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2" y="24"/>
                    </a:lnTo>
                    <a:lnTo>
                      <a:pt x="11" y="15"/>
                    </a:lnTo>
                    <a:lnTo>
                      <a:pt x="24" y="8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5" y="0"/>
                    </a:lnTo>
                    <a:lnTo>
                      <a:pt x="87" y="5"/>
                    </a:lnTo>
                    <a:lnTo>
                      <a:pt x="92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4" name="Freeform 468"/>
              <p:cNvSpPr>
                <a:spLocks/>
              </p:cNvSpPr>
              <p:nvPr/>
            </p:nvSpPr>
            <p:spPr bwMode="auto">
              <a:xfrm>
                <a:off x="1304" y="487"/>
                <a:ext cx="65" cy="46"/>
              </a:xfrm>
              <a:custGeom>
                <a:avLst/>
                <a:gdLst>
                  <a:gd name="T0" fmla="*/ 56 w 58"/>
                  <a:gd name="T1" fmla="*/ 38 h 46"/>
                  <a:gd name="T2" fmla="*/ 50 w 58"/>
                  <a:gd name="T3" fmla="*/ 44 h 46"/>
                  <a:gd name="T4" fmla="*/ 41 w 58"/>
                  <a:gd name="T5" fmla="*/ 45 h 46"/>
                  <a:gd name="T6" fmla="*/ 30 w 58"/>
                  <a:gd name="T7" fmla="*/ 44 h 46"/>
                  <a:gd name="T8" fmla="*/ 20 w 58"/>
                  <a:gd name="T9" fmla="*/ 39 h 46"/>
                  <a:gd name="T10" fmla="*/ 20 w 58"/>
                  <a:gd name="T11" fmla="*/ 39 h 46"/>
                  <a:gd name="T12" fmla="*/ 9 w 58"/>
                  <a:gd name="T13" fmla="*/ 32 h 46"/>
                  <a:gd name="T14" fmla="*/ 3 w 58"/>
                  <a:gd name="T15" fmla="*/ 24 h 46"/>
                  <a:gd name="T16" fmla="*/ 0 w 58"/>
                  <a:gd name="T17" fmla="*/ 15 h 46"/>
                  <a:gd name="T18" fmla="*/ 2 w 58"/>
                  <a:gd name="T19" fmla="*/ 7 h 46"/>
                  <a:gd name="T20" fmla="*/ 2 w 58"/>
                  <a:gd name="T21" fmla="*/ 7 h 46"/>
                  <a:gd name="T22" fmla="*/ 8 w 58"/>
                  <a:gd name="T23" fmla="*/ 1 h 46"/>
                  <a:gd name="T24" fmla="*/ 17 w 58"/>
                  <a:gd name="T25" fmla="*/ 0 h 46"/>
                  <a:gd name="T26" fmla="*/ 27 w 58"/>
                  <a:gd name="T27" fmla="*/ 1 h 46"/>
                  <a:gd name="T28" fmla="*/ 38 w 58"/>
                  <a:gd name="T29" fmla="*/ 6 h 46"/>
                  <a:gd name="T30" fmla="*/ 38 w 58"/>
                  <a:gd name="T31" fmla="*/ 6 h 46"/>
                  <a:gd name="T32" fmla="*/ 48 w 58"/>
                  <a:gd name="T33" fmla="*/ 14 h 46"/>
                  <a:gd name="T34" fmla="*/ 54 w 58"/>
                  <a:gd name="T35" fmla="*/ 23 h 46"/>
                  <a:gd name="T36" fmla="*/ 57 w 58"/>
                  <a:gd name="T37" fmla="*/ 30 h 46"/>
                  <a:gd name="T38" fmla="*/ 56 w 58"/>
                  <a:gd name="T39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8" h="46">
                    <a:moveTo>
                      <a:pt x="56" y="38"/>
                    </a:moveTo>
                    <a:lnTo>
                      <a:pt x="50" y="44"/>
                    </a:lnTo>
                    <a:lnTo>
                      <a:pt x="41" y="45"/>
                    </a:lnTo>
                    <a:lnTo>
                      <a:pt x="30" y="44"/>
                    </a:lnTo>
                    <a:lnTo>
                      <a:pt x="20" y="39"/>
                    </a:lnTo>
                    <a:lnTo>
                      <a:pt x="20" y="39"/>
                    </a:lnTo>
                    <a:lnTo>
                      <a:pt x="9" y="32"/>
                    </a:lnTo>
                    <a:lnTo>
                      <a:pt x="3" y="24"/>
                    </a:lnTo>
                    <a:lnTo>
                      <a:pt x="0" y="15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8" y="1"/>
                    </a:lnTo>
                    <a:lnTo>
                      <a:pt x="17" y="0"/>
                    </a:lnTo>
                    <a:lnTo>
                      <a:pt x="27" y="1"/>
                    </a:lnTo>
                    <a:lnTo>
                      <a:pt x="38" y="6"/>
                    </a:lnTo>
                    <a:lnTo>
                      <a:pt x="38" y="6"/>
                    </a:lnTo>
                    <a:lnTo>
                      <a:pt x="48" y="14"/>
                    </a:lnTo>
                    <a:lnTo>
                      <a:pt x="54" y="23"/>
                    </a:lnTo>
                    <a:lnTo>
                      <a:pt x="57" y="30"/>
                    </a:lnTo>
                    <a:lnTo>
                      <a:pt x="56" y="3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5" name="Freeform 469"/>
              <p:cNvSpPr>
                <a:spLocks/>
              </p:cNvSpPr>
              <p:nvPr/>
            </p:nvSpPr>
            <p:spPr bwMode="auto">
              <a:xfrm>
                <a:off x="937" y="721"/>
                <a:ext cx="94" cy="58"/>
              </a:xfrm>
              <a:custGeom>
                <a:avLst/>
                <a:gdLst>
                  <a:gd name="T0" fmla="*/ 83 w 84"/>
                  <a:gd name="T1" fmla="*/ 53 h 58"/>
                  <a:gd name="T2" fmla="*/ 75 w 84"/>
                  <a:gd name="T3" fmla="*/ 57 h 58"/>
                  <a:gd name="T4" fmla="*/ 63 w 84"/>
                  <a:gd name="T5" fmla="*/ 57 h 58"/>
                  <a:gd name="T6" fmla="*/ 48 w 84"/>
                  <a:gd name="T7" fmla="*/ 54 h 58"/>
                  <a:gd name="T8" fmla="*/ 32 w 84"/>
                  <a:gd name="T9" fmla="*/ 45 h 58"/>
                  <a:gd name="T10" fmla="*/ 32 w 84"/>
                  <a:gd name="T11" fmla="*/ 45 h 58"/>
                  <a:gd name="T12" fmla="*/ 17 w 84"/>
                  <a:gd name="T13" fmla="*/ 35 h 58"/>
                  <a:gd name="T14" fmla="*/ 5 w 84"/>
                  <a:gd name="T15" fmla="*/ 24 h 58"/>
                  <a:gd name="T16" fmla="*/ 0 w 84"/>
                  <a:gd name="T17" fmla="*/ 14 h 58"/>
                  <a:gd name="T18" fmla="*/ 0 w 84"/>
                  <a:gd name="T19" fmla="*/ 6 h 58"/>
                  <a:gd name="T20" fmla="*/ 0 w 84"/>
                  <a:gd name="T21" fmla="*/ 6 h 58"/>
                  <a:gd name="T22" fmla="*/ 6 w 84"/>
                  <a:gd name="T23" fmla="*/ 2 h 58"/>
                  <a:gd name="T24" fmla="*/ 18 w 84"/>
                  <a:gd name="T25" fmla="*/ 0 h 58"/>
                  <a:gd name="T26" fmla="*/ 33 w 84"/>
                  <a:gd name="T27" fmla="*/ 5 h 58"/>
                  <a:gd name="T28" fmla="*/ 51 w 84"/>
                  <a:gd name="T29" fmla="*/ 12 h 58"/>
                  <a:gd name="T30" fmla="*/ 51 w 84"/>
                  <a:gd name="T31" fmla="*/ 12 h 58"/>
                  <a:gd name="T32" fmla="*/ 66 w 84"/>
                  <a:gd name="T33" fmla="*/ 23 h 58"/>
                  <a:gd name="T34" fmla="*/ 77 w 84"/>
                  <a:gd name="T35" fmla="*/ 35 h 58"/>
                  <a:gd name="T36" fmla="*/ 83 w 84"/>
                  <a:gd name="T37" fmla="*/ 45 h 58"/>
                  <a:gd name="T38" fmla="*/ 83 w 84"/>
                  <a:gd name="T39" fmla="*/ 53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4" h="58">
                    <a:moveTo>
                      <a:pt x="83" y="53"/>
                    </a:moveTo>
                    <a:lnTo>
                      <a:pt x="75" y="57"/>
                    </a:lnTo>
                    <a:lnTo>
                      <a:pt x="63" y="57"/>
                    </a:lnTo>
                    <a:lnTo>
                      <a:pt x="48" y="54"/>
                    </a:lnTo>
                    <a:lnTo>
                      <a:pt x="32" y="45"/>
                    </a:lnTo>
                    <a:lnTo>
                      <a:pt x="32" y="45"/>
                    </a:lnTo>
                    <a:lnTo>
                      <a:pt x="17" y="35"/>
                    </a:lnTo>
                    <a:lnTo>
                      <a:pt x="5" y="24"/>
                    </a:lnTo>
                    <a:lnTo>
                      <a:pt x="0" y="1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2"/>
                    </a:lnTo>
                    <a:lnTo>
                      <a:pt x="18" y="0"/>
                    </a:lnTo>
                    <a:lnTo>
                      <a:pt x="33" y="5"/>
                    </a:lnTo>
                    <a:lnTo>
                      <a:pt x="51" y="12"/>
                    </a:lnTo>
                    <a:lnTo>
                      <a:pt x="51" y="12"/>
                    </a:lnTo>
                    <a:lnTo>
                      <a:pt x="66" y="23"/>
                    </a:lnTo>
                    <a:lnTo>
                      <a:pt x="77" y="35"/>
                    </a:lnTo>
                    <a:lnTo>
                      <a:pt x="83" y="45"/>
                    </a:lnTo>
                    <a:lnTo>
                      <a:pt x="83" y="5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6" name="Freeform 470"/>
              <p:cNvSpPr>
                <a:spLocks/>
              </p:cNvSpPr>
              <p:nvPr/>
            </p:nvSpPr>
            <p:spPr bwMode="auto">
              <a:xfrm>
                <a:off x="660" y="1075"/>
                <a:ext cx="108" cy="39"/>
              </a:xfrm>
              <a:custGeom>
                <a:avLst/>
                <a:gdLst>
                  <a:gd name="T0" fmla="*/ 95 w 96"/>
                  <a:gd name="T1" fmla="*/ 20 h 39"/>
                  <a:gd name="T2" fmla="*/ 90 w 96"/>
                  <a:gd name="T3" fmla="*/ 27 h 39"/>
                  <a:gd name="T4" fmla="*/ 81 w 96"/>
                  <a:gd name="T5" fmla="*/ 33 h 39"/>
                  <a:gd name="T6" fmla="*/ 66 w 96"/>
                  <a:gd name="T7" fmla="*/ 36 h 39"/>
                  <a:gd name="T8" fmla="*/ 47 w 96"/>
                  <a:gd name="T9" fmla="*/ 38 h 39"/>
                  <a:gd name="T10" fmla="*/ 47 w 96"/>
                  <a:gd name="T11" fmla="*/ 38 h 39"/>
                  <a:gd name="T12" fmla="*/ 29 w 96"/>
                  <a:gd name="T13" fmla="*/ 36 h 39"/>
                  <a:gd name="T14" fmla="*/ 14 w 96"/>
                  <a:gd name="T15" fmla="*/ 33 h 39"/>
                  <a:gd name="T16" fmla="*/ 3 w 96"/>
                  <a:gd name="T17" fmla="*/ 27 h 39"/>
                  <a:gd name="T18" fmla="*/ 0 w 96"/>
                  <a:gd name="T19" fmla="*/ 20 h 39"/>
                  <a:gd name="T20" fmla="*/ 0 w 96"/>
                  <a:gd name="T21" fmla="*/ 20 h 39"/>
                  <a:gd name="T22" fmla="*/ 3 w 96"/>
                  <a:gd name="T23" fmla="*/ 12 h 39"/>
                  <a:gd name="T24" fmla="*/ 14 w 96"/>
                  <a:gd name="T25" fmla="*/ 6 h 39"/>
                  <a:gd name="T26" fmla="*/ 29 w 96"/>
                  <a:gd name="T27" fmla="*/ 2 h 39"/>
                  <a:gd name="T28" fmla="*/ 47 w 96"/>
                  <a:gd name="T29" fmla="*/ 0 h 39"/>
                  <a:gd name="T30" fmla="*/ 47 w 96"/>
                  <a:gd name="T31" fmla="*/ 0 h 39"/>
                  <a:gd name="T32" fmla="*/ 66 w 96"/>
                  <a:gd name="T33" fmla="*/ 2 h 39"/>
                  <a:gd name="T34" fmla="*/ 81 w 96"/>
                  <a:gd name="T35" fmla="*/ 6 h 39"/>
                  <a:gd name="T36" fmla="*/ 90 w 96"/>
                  <a:gd name="T37" fmla="*/ 12 h 39"/>
                  <a:gd name="T38" fmla="*/ 95 w 96"/>
                  <a:gd name="T39" fmla="*/ 2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6" h="39">
                    <a:moveTo>
                      <a:pt x="95" y="20"/>
                    </a:moveTo>
                    <a:lnTo>
                      <a:pt x="90" y="27"/>
                    </a:lnTo>
                    <a:lnTo>
                      <a:pt x="81" y="33"/>
                    </a:lnTo>
                    <a:lnTo>
                      <a:pt x="66" y="36"/>
                    </a:lnTo>
                    <a:lnTo>
                      <a:pt x="47" y="38"/>
                    </a:lnTo>
                    <a:lnTo>
                      <a:pt x="47" y="38"/>
                    </a:lnTo>
                    <a:lnTo>
                      <a:pt x="29" y="36"/>
                    </a:lnTo>
                    <a:lnTo>
                      <a:pt x="14" y="33"/>
                    </a:lnTo>
                    <a:lnTo>
                      <a:pt x="3" y="27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3" y="12"/>
                    </a:lnTo>
                    <a:lnTo>
                      <a:pt x="14" y="6"/>
                    </a:lnTo>
                    <a:lnTo>
                      <a:pt x="29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66" y="2"/>
                    </a:lnTo>
                    <a:lnTo>
                      <a:pt x="81" y="6"/>
                    </a:lnTo>
                    <a:lnTo>
                      <a:pt x="90" y="12"/>
                    </a:lnTo>
                    <a:lnTo>
                      <a:pt x="95" y="2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7" name="Freeform 471"/>
              <p:cNvSpPr>
                <a:spLocks/>
              </p:cNvSpPr>
              <p:nvPr/>
            </p:nvSpPr>
            <p:spPr bwMode="auto">
              <a:xfrm>
                <a:off x="461" y="1104"/>
                <a:ext cx="109" cy="38"/>
              </a:xfrm>
              <a:custGeom>
                <a:avLst/>
                <a:gdLst>
                  <a:gd name="T0" fmla="*/ 96 w 97"/>
                  <a:gd name="T1" fmla="*/ 18 h 38"/>
                  <a:gd name="T2" fmla="*/ 92 w 97"/>
                  <a:gd name="T3" fmla="*/ 25 h 38"/>
                  <a:gd name="T4" fmla="*/ 81 w 97"/>
                  <a:gd name="T5" fmla="*/ 31 h 38"/>
                  <a:gd name="T6" fmla="*/ 66 w 97"/>
                  <a:gd name="T7" fmla="*/ 36 h 38"/>
                  <a:gd name="T8" fmla="*/ 48 w 97"/>
                  <a:gd name="T9" fmla="*/ 37 h 38"/>
                  <a:gd name="T10" fmla="*/ 48 w 97"/>
                  <a:gd name="T11" fmla="*/ 37 h 38"/>
                  <a:gd name="T12" fmla="*/ 30 w 97"/>
                  <a:gd name="T13" fmla="*/ 36 h 38"/>
                  <a:gd name="T14" fmla="*/ 15 w 97"/>
                  <a:gd name="T15" fmla="*/ 31 h 38"/>
                  <a:gd name="T16" fmla="*/ 5 w 97"/>
                  <a:gd name="T17" fmla="*/ 25 h 38"/>
                  <a:gd name="T18" fmla="*/ 0 w 97"/>
                  <a:gd name="T19" fmla="*/ 18 h 38"/>
                  <a:gd name="T20" fmla="*/ 0 w 97"/>
                  <a:gd name="T21" fmla="*/ 18 h 38"/>
                  <a:gd name="T22" fmla="*/ 5 w 97"/>
                  <a:gd name="T23" fmla="*/ 10 h 38"/>
                  <a:gd name="T24" fmla="*/ 15 w 97"/>
                  <a:gd name="T25" fmla="*/ 4 h 38"/>
                  <a:gd name="T26" fmla="*/ 30 w 97"/>
                  <a:gd name="T27" fmla="*/ 1 h 38"/>
                  <a:gd name="T28" fmla="*/ 48 w 97"/>
                  <a:gd name="T29" fmla="*/ 0 h 38"/>
                  <a:gd name="T30" fmla="*/ 48 w 97"/>
                  <a:gd name="T31" fmla="*/ 0 h 38"/>
                  <a:gd name="T32" fmla="*/ 66 w 97"/>
                  <a:gd name="T33" fmla="*/ 1 h 38"/>
                  <a:gd name="T34" fmla="*/ 81 w 97"/>
                  <a:gd name="T35" fmla="*/ 4 h 38"/>
                  <a:gd name="T36" fmla="*/ 92 w 97"/>
                  <a:gd name="T37" fmla="*/ 10 h 38"/>
                  <a:gd name="T38" fmla="*/ 96 w 97"/>
                  <a:gd name="T39" fmla="*/ 18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7" h="38">
                    <a:moveTo>
                      <a:pt x="96" y="18"/>
                    </a:moveTo>
                    <a:lnTo>
                      <a:pt x="92" y="25"/>
                    </a:lnTo>
                    <a:lnTo>
                      <a:pt x="81" y="31"/>
                    </a:lnTo>
                    <a:lnTo>
                      <a:pt x="66" y="36"/>
                    </a:lnTo>
                    <a:lnTo>
                      <a:pt x="48" y="37"/>
                    </a:lnTo>
                    <a:lnTo>
                      <a:pt x="48" y="37"/>
                    </a:lnTo>
                    <a:lnTo>
                      <a:pt x="30" y="36"/>
                    </a:lnTo>
                    <a:lnTo>
                      <a:pt x="15" y="31"/>
                    </a:lnTo>
                    <a:lnTo>
                      <a:pt x="5" y="25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5" y="10"/>
                    </a:lnTo>
                    <a:lnTo>
                      <a:pt x="15" y="4"/>
                    </a:lnTo>
                    <a:lnTo>
                      <a:pt x="30" y="1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66" y="1"/>
                    </a:lnTo>
                    <a:lnTo>
                      <a:pt x="81" y="4"/>
                    </a:lnTo>
                    <a:lnTo>
                      <a:pt x="92" y="10"/>
                    </a:lnTo>
                    <a:lnTo>
                      <a:pt x="96" y="1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8" name="Freeform 472"/>
              <p:cNvSpPr>
                <a:spLocks/>
              </p:cNvSpPr>
              <p:nvPr/>
            </p:nvSpPr>
            <p:spPr bwMode="auto">
              <a:xfrm>
                <a:off x="855" y="856"/>
                <a:ext cx="103" cy="61"/>
              </a:xfrm>
              <a:custGeom>
                <a:avLst/>
                <a:gdLst>
                  <a:gd name="T0" fmla="*/ 91 w 92"/>
                  <a:gd name="T1" fmla="*/ 56 h 61"/>
                  <a:gd name="T2" fmla="*/ 85 w 92"/>
                  <a:gd name="T3" fmla="*/ 60 h 61"/>
                  <a:gd name="T4" fmla="*/ 72 w 92"/>
                  <a:gd name="T5" fmla="*/ 59 h 61"/>
                  <a:gd name="T6" fmla="*/ 55 w 92"/>
                  <a:gd name="T7" fmla="*/ 54 h 61"/>
                  <a:gd name="T8" fmla="*/ 37 w 92"/>
                  <a:gd name="T9" fmla="*/ 45 h 61"/>
                  <a:gd name="T10" fmla="*/ 37 w 92"/>
                  <a:gd name="T11" fmla="*/ 45 h 61"/>
                  <a:gd name="T12" fmla="*/ 21 w 92"/>
                  <a:gd name="T13" fmla="*/ 33 h 61"/>
                  <a:gd name="T14" fmla="*/ 7 w 92"/>
                  <a:gd name="T15" fmla="*/ 23 h 61"/>
                  <a:gd name="T16" fmla="*/ 1 w 92"/>
                  <a:gd name="T17" fmla="*/ 12 h 61"/>
                  <a:gd name="T18" fmla="*/ 0 w 92"/>
                  <a:gd name="T19" fmla="*/ 3 h 61"/>
                  <a:gd name="T20" fmla="*/ 0 w 92"/>
                  <a:gd name="T21" fmla="*/ 3 h 61"/>
                  <a:gd name="T22" fmla="*/ 7 w 92"/>
                  <a:gd name="T23" fmla="*/ 0 h 61"/>
                  <a:gd name="T24" fmla="*/ 21 w 92"/>
                  <a:gd name="T25" fmla="*/ 0 h 61"/>
                  <a:gd name="T26" fmla="*/ 37 w 92"/>
                  <a:gd name="T27" fmla="*/ 5 h 61"/>
                  <a:gd name="T28" fmla="*/ 55 w 92"/>
                  <a:gd name="T29" fmla="*/ 14 h 61"/>
                  <a:gd name="T30" fmla="*/ 55 w 92"/>
                  <a:gd name="T31" fmla="*/ 14 h 61"/>
                  <a:gd name="T32" fmla="*/ 72 w 92"/>
                  <a:gd name="T33" fmla="*/ 26 h 61"/>
                  <a:gd name="T34" fmla="*/ 85 w 92"/>
                  <a:gd name="T35" fmla="*/ 38 h 61"/>
                  <a:gd name="T36" fmla="*/ 91 w 92"/>
                  <a:gd name="T37" fmla="*/ 48 h 61"/>
                  <a:gd name="T38" fmla="*/ 91 w 92"/>
                  <a:gd name="T39" fmla="*/ 56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61">
                    <a:moveTo>
                      <a:pt x="91" y="56"/>
                    </a:moveTo>
                    <a:lnTo>
                      <a:pt x="85" y="60"/>
                    </a:lnTo>
                    <a:lnTo>
                      <a:pt x="72" y="59"/>
                    </a:lnTo>
                    <a:lnTo>
                      <a:pt x="55" y="54"/>
                    </a:lnTo>
                    <a:lnTo>
                      <a:pt x="37" y="45"/>
                    </a:lnTo>
                    <a:lnTo>
                      <a:pt x="37" y="45"/>
                    </a:lnTo>
                    <a:lnTo>
                      <a:pt x="21" y="33"/>
                    </a:lnTo>
                    <a:lnTo>
                      <a:pt x="7" y="23"/>
                    </a:lnTo>
                    <a:lnTo>
                      <a:pt x="1" y="12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7" y="0"/>
                    </a:lnTo>
                    <a:lnTo>
                      <a:pt x="21" y="0"/>
                    </a:lnTo>
                    <a:lnTo>
                      <a:pt x="37" y="5"/>
                    </a:lnTo>
                    <a:lnTo>
                      <a:pt x="55" y="14"/>
                    </a:lnTo>
                    <a:lnTo>
                      <a:pt x="55" y="14"/>
                    </a:lnTo>
                    <a:lnTo>
                      <a:pt x="72" y="26"/>
                    </a:lnTo>
                    <a:lnTo>
                      <a:pt x="85" y="38"/>
                    </a:lnTo>
                    <a:lnTo>
                      <a:pt x="91" y="48"/>
                    </a:lnTo>
                    <a:lnTo>
                      <a:pt x="91" y="5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89" name="Freeform 473"/>
              <p:cNvSpPr>
                <a:spLocks/>
              </p:cNvSpPr>
              <p:nvPr/>
            </p:nvSpPr>
            <p:spPr bwMode="auto">
              <a:xfrm>
                <a:off x="423" y="642"/>
                <a:ext cx="105" cy="43"/>
              </a:xfrm>
              <a:custGeom>
                <a:avLst/>
                <a:gdLst>
                  <a:gd name="T0" fmla="*/ 93 w 94"/>
                  <a:gd name="T1" fmla="*/ 30 h 43"/>
                  <a:gd name="T2" fmla="*/ 87 w 94"/>
                  <a:gd name="T3" fmla="*/ 37 h 43"/>
                  <a:gd name="T4" fmla="*/ 76 w 94"/>
                  <a:gd name="T5" fmla="*/ 40 h 43"/>
                  <a:gd name="T6" fmla="*/ 60 w 94"/>
                  <a:gd name="T7" fmla="*/ 42 h 43"/>
                  <a:gd name="T8" fmla="*/ 42 w 94"/>
                  <a:gd name="T9" fmla="*/ 39 h 43"/>
                  <a:gd name="T10" fmla="*/ 42 w 94"/>
                  <a:gd name="T11" fmla="*/ 39 h 43"/>
                  <a:gd name="T12" fmla="*/ 24 w 94"/>
                  <a:gd name="T13" fmla="*/ 34 h 43"/>
                  <a:gd name="T14" fmla="*/ 10 w 94"/>
                  <a:gd name="T15" fmla="*/ 27 h 43"/>
                  <a:gd name="T16" fmla="*/ 1 w 94"/>
                  <a:gd name="T17" fmla="*/ 18 h 43"/>
                  <a:gd name="T18" fmla="*/ 0 w 94"/>
                  <a:gd name="T19" fmla="*/ 10 h 43"/>
                  <a:gd name="T20" fmla="*/ 0 w 94"/>
                  <a:gd name="T21" fmla="*/ 10 h 43"/>
                  <a:gd name="T22" fmla="*/ 4 w 94"/>
                  <a:gd name="T23" fmla="*/ 4 h 43"/>
                  <a:gd name="T24" fmla="*/ 16 w 94"/>
                  <a:gd name="T25" fmla="*/ 0 h 43"/>
                  <a:gd name="T26" fmla="*/ 31 w 94"/>
                  <a:gd name="T27" fmla="*/ 0 h 43"/>
                  <a:gd name="T28" fmla="*/ 51 w 94"/>
                  <a:gd name="T29" fmla="*/ 1 h 43"/>
                  <a:gd name="T30" fmla="*/ 51 w 94"/>
                  <a:gd name="T31" fmla="*/ 1 h 43"/>
                  <a:gd name="T32" fmla="*/ 67 w 94"/>
                  <a:gd name="T33" fmla="*/ 7 h 43"/>
                  <a:gd name="T34" fmla="*/ 82 w 94"/>
                  <a:gd name="T35" fmla="*/ 15 h 43"/>
                  <a:gd name="T36" fmla="*/ 90 w 94"/>
                  <a:gd name="T37" fmla="*/ 22 h 43"/>
                  <a:gd name="T38" fmla="*/ 93 w 94"/>
                  <a:gd name="T3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0"/>
                    </a:moveTo>
                    <a:lnTo>
                      <a:pt x="87" y="37"/>
                    </a:lnTo>
                    <a:lnTo>
                      <a:pt x="76" y="40"/>
                    </a:lnTo>
                    <a:lnTo>
                      <a:pt x="60" y="42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24" y="34"/>
                    </a:lnTo>
                    <a:lnTo>
                      <a:pt x="10" y="27"/>
                    </a:lnTo>
                    <a:lnTo>
                      <a:pt x="1" y="1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4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67" y="7"/>
                    </a:lnTo>
                    <a:lnTo>
                      <a:pt x="82" y="15"/>
                    </a:lnTo>
                    <a:lnTo>
                      <a:pt x="90" y="22"/>
                    </a:lnTo>
                    <a:lnTo>
                      <a:pt x="93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0" name="Freeform 474"/>
              <p:cNvSpPr>
                <a:spLocks/>
              </p:cNvSpPr>
              <p:nvPr/>
            </p:nvSpPr>
            <p:spPr bwMode="auto">
              <a:xfrm>
                <a:off x="287" y="553"/>
                <a:ext cx="105" cy="43"/>
              </a:xfrm>
              <a:custGeom>
                <a:avLst/>
                <a:gdLst>
                  <a:gd name="T0" fmla="*/ 93 w 94"/>
                  <a:gd name="T1" fmla="*/ 32 h 43"/>
                  <a:gd name="T2" fmla="*/ 87 w 94"/>
                  <a:gd name="T3" fmla="*/ 38 h 43"/>
                  <a:gd name="T4" fmla="*/ 77 w 94"/>
                  <a:gd name="T5" fmla="*/ 41 h 43"/>
                  <a:gd name="T6" fmla="*/ 60 w 94"/>
                  <a:gd name="T7" fmla="*/ 42 h 43"/>
                  <a:gd name="T8" fmla="*/ 42 w 94"/>
                  <a:gd name="T9" fmla="*/ 39 h 43"/>
                  <a:gd name="T10" fmla="*/ 42 w 94"/>
                  <a:gd name="T11" fmla="*/ 39 h 43"/>
                  <a:gd name="T12" fmla="*/ 24 w 94"/>
                  <a:gd name="T13" fmla="*/ 35 h 43"/>
                  <a:gd name="T14" fmla="*/ 11 w 94"/>
                  <a:gd name="T15" fmla="*/ 27 h 43"/>
                  <a:gd name="T16" fmla="*/ 2 w 94"/>
                  <a:gd name="T17" fmla="*/ 20 h 43"/>
                  <a:gd name="T18" fmla="*/ 0 w 94"/>
                  <a:gd name="T19" fmla="*/ 11 h 43"/>
                  <a:gd name="T20" fmla="*/ 0 w 94"/>
                  <a:gd name="T21" fmla="*/ 11 h 43"/>
                  <a:gd name="T22" fmla="*/ 5 w 94"/>
                  <a:gd name="T23" fmla="*/ 5 h 43"/>
                  <a:gd name="T24" fmla="*/ 17 w 94"/>
                  <a:gd name="T25" fmla="*/ 2 h 43"/>
                  <a:gd name="T26" fmla="*/ 32 w 94"/>
                  <a:gd name="T27" fmla="*/ 0 h 43"/>
                  <a:gd name="T28" fmla="*/ 51 w 94"/>
                  <a:gd name="T29" fmla="*/ 3 h 43"/>
                  <a:gd name="T30" fmla="*/ 51 w 94"/>
                  <a:gd name="T31" fmla="*/ 3 h 43"/>
                  <a:gd name="T32" fmla="*/ 68 w 94"/>
                  <a:gd name="T33" fmla="*/ 8 h 43"/>
                  <a:gd name="T34" fmla="*/ 83 w 94"/>
                  <a:gd name="T35" fmla="*/ 15 h 43"/>
                  <a:gd name="T36" fmla="*/ 90 w 94"/>
                  <a:gd name="T37" fmla="*/ 23 h 43"/>
                  <a:gd name="T38" fmla="*/ 93 w 94"/>
                  <a:gd name="T39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2"/>
                    </a:moveTo>
                    <a:lnTo>
                      <a:pt x="87" y="38"/>
                    </a:lnTo>
                    <a:lnTo>
                      <a:pt x="77" y="41"/>
                    </a:lnTo>
                    <a:lnTo>
                      <a:pt x="60" y="42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24" y="35"/>
                    </a:lnTo>
                    <a:lnTo>
                      <a:pt x="11" y="27"/>
                    </a:lnTo>
                    <a:lnTo>
                      <a:pt x="2" y="2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5" y="5"/>
                    </a:lnTo>
                    <a:lnTo>
                      <a:pt x="17" y="2"/>
                    </a:lnTo>
                    <a:lnTo>
                      <a:pt x="32" y="0"/>
                    </a:lnTo>
                    <a:lnTo>
                      <a:pt x="51" y="3"/>
                    </a:lnTo>
                    <a:lnTo>
                      <a:pt x="51" y="3"/>
                    </a:lnTo>
                    <a:lnTo>
                      <a:pt x="68" y="8"/>
                    </a:lnTo>
                    <a:lnTo>
                      <a:pt x="83" y="15"/>
                    </a:lnTo>
                    <a:lnTo>
                      <a:pt x="90" y="23"/>
                    </a:lnTo>
                    <a:lnTo>
                      <a:pt x="93" y="3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1" name="Freeform 475"/>
              <p:cNvSpPr>
                <a:spLocks/>
              </p:cNvSpPr>
              <p:nvPr/>
            </p:nvSpPr>
            <p:spPr bwMode="auto">
              <a:xfrm>
                <a:off x="1211" y="565"/>
                <a:ext cx="70" cy="52"/>
              </a:xfrm>
              <a:custGeom>
                <a:avLst/>
                <a:gdLst>
                  <a:gd name="T0" fmla="*/ 60 w 62"/>
                  <a:gd name="T1" fmla="*/ 5 h 52"/>
                  <a:gd name="T2" fmla="*/ 54 w 62"/>
                  <a:gd name="T3" fmla="*/ 0 h 52"/>
                  <a:gd name="T4" fmla="*/ 43 w 62"/>
                  <a:gd name="T5" fmla="*/ 0 h 52"/>
                  <a:gd name="T6" fmla="*/ 31 w 62"/>
                  <a:gd name="T7" fmla="*/ 3 h 52"/>
                  <a:gd name="T8" fmla="*/ 19 w 62"/>
                  <a:gd name="T9" fmla="*/ 9 h 52"/>
                  <a:gd name="T10" fmla="*/ 19 w 62"/>
                  <a:gd name="T11" fmla="*/ 9 h 52"/>
                  <a:gd name="T12" fmla="*/ 9 w 62"/>
                  <a:gd name="T13" fmla="*/ 18 h 52"/>
                  <a:gd name="T14" fmla="*/ 1 w 62"/>
                  <a:gd name="T15" fmla="*/ 29 h 52"/>
                  <a:gd name="T16" fmla="*/ 0 w 62"/>
                  <a:gd name="T17" fmla="*/ 38 h 52"/>
                  <a:gd name="T18" fmla="*/ 1 w 62"/>
                  <a:gd name="T19" fmla="*/ 45 h 52"/>
                  <a:gd name="T20" fmla="*/ 1 w 62"/>
                  <a:gd name="T21" fmla="*/ 45 h 52"/>
                  <a:gd name="T22" fmla="*/ 7 w 62"/>
                  <a:gd name="T23" fmla="*/ 50 h 52"/>
                  <a:gd name="T24" fmla="*/ 18 w 62"/>
                  <a:gd name="T25" fmla="*/ 51 h 52"/>
                  <a:gd name="T26" fmla="*/ 28 w 62"/>
                  <a:gd name="T27" fmla="*/ 47 h 52"/>
                  <a:gd name="T28" fmla="*/ 42 w 62"/>
                  <a:gd name="T29" fmla="*/ 41 h 52"/>
                  <a:gd name="T30" fmla="*/ 42 w 62"/>
                  <a:gd name="T31" fmla="*/ 41 h 52"/>
                  <a:gd name="T32" fmla="*/ 52 w 62"/>
                  <a:gd name="T33" fmla="*/ 32 h 52"/>
                  <a:gd name="T34" fmla="*/ 58 w 62"/>
                  <a:gd name="T35" fmla="*/ 21 h 52"/>
                  <a:gd name="T36" fmla="*/ 61 w 62"/>
                  <a:gd name="T37" fmla="*/ 12 h 52"/>
                  <a:gd name="T38" fmla="*/ 60 w 62"/>
                  <a:gd name="T39" fmla="*/ 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2" h="52">
                    <a:moveTo>
                      <a:pt x="60" y="5"/>
                    </a:moveTo>
                    <a:lnTo>
                      <a:pt x="54" y="0"/>
                    </a:lnTo>
                    <a:lnTo>
                      <a:pt x="43" y="0"/>
                    </a:lnTo>
                    <a:lnTo>
                      <a:pt x="31" y="3"/>
                    </a:lnTo>
                    <a:lnTo>
                      <a:pt x="19" y="9"/>
                    </a:lnTo>
                    <a:lnTo>
                      <a:pt x="19" y="9"/>
                    </a:lnTo>
                    <a:lnTo>
                      <a:pt x="9" y="18"/>
                    </a:lnTo>
                    <a:lnTo>
                      <a:pt x="1" y="29"/>
                    </a:lnTo>
                    <a:lnTo>
                      <a:pt x="0" y="38"/>
                    </a:lnTo>
                    <a:lnTo>
                      <a:pt x="1" y="45"/>
                    </a:lnTo>
                    <a:lnTo>
                      <a:pt x="1" y="45"/>
                    </a:lnTo>
                    <a:lnTo>
                      <a:pt x="7" y="50"/>
                    </a:lnTo>
                    <a:lnTo>
                      <a:pt x="18" y="51"/>
                    </a:lnTo>
                    <a:lnTo>
                      <a:pt x="28" y="47"/>
                    </a:lnTo>
                    <a:lnTo>
                      <a:pt x="42" y="41"/>
                    </a:lnTo>
                    <a:lnTo>
                      <a:pt x="42" y="41"/>
                    </a:lnTo>
                    <a:lnTo>
                      <a:pt x="52" y="32"/>
                    </a:lnTo>
                    <a:lnTo>
                      <a:pt x="58" y="21"/>
                    </a:lnTo>
                    <a:lnTo>
                      <a:pt x="61" y="12"/>
                    </a:lnTo>
                    <a:lnTo>
                      <a:pt x="60" y="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2" name="Freeform 476"/>
              <p:cNvSpPr>
                <a:spLocks/>
              </p:cNvSpPr>
              <p:nvPr/>
            </p:nvSpPr>
            <p:spPr bwMode="auto">
              <a:xfrm>
                <a:off x="1248" y="634"/>
                <a:ext cx="59" cy="54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3" name="Freeform 477"/>
              <p:cNvSpPr>
                <a:spLocks/>
              </p:cNvSpPr>
              <p:nvPr/>
            </p:nvSpPr>
            <p:spPr bwMode="auto">
              <a:xfrm>
                <a:off x="1117" y="618"/>
                <a:ext cx="49" cy="67"/>
              </a:xfrm>
              <a:custGeom>
                <a:avLst/>
                <a:gdLst>
                  <a:gd name="T0" fmla="*/ 19 w 44"/>
                  <a:gd name="T1" fmla="*/ 0 h 67"/>
                  <a:gd name="T2" fmla="*/ 10 w 44"/>
                  <a:gd name="T3" fmla="*/ 4 h 67"/>
                  <a:gd name="T4" fmla="*/ 4 w 44"/>
                  <a:gd name="T5" fmla="*/ 12 h 67"/>
                  <a:gd name="T6" fmla="*/ 0 w 44"/>
                  <a:gd name="T7" fmla="*/ 22 h 67"/>
                  <a:gd name="T8" fmla="*/ 0 w 44"/>
                  <a:gd name="T9" fmla="*/ 34 h 67"/>
                  <a:gd name="T10" fmla="*/ 0 w 44"/>
                  <a:gd name="T11" fmla="*/ 34 h 67"/>
                  <a:gd name="T12" fmla="*/ 3 w 44"/>
                  <a:gd name="T13" fmla="*/ 48 h 67"/>
                  <a:gd name="T14" fmla="*/ 9 w 44"/>
                  <a:gd name="T15" fmla="*/ 57 h 67"/>
                  <a:gd name="T16" fmla="*/ 16 w 44"/>
                  <a:gd name="T17" fmla="*/ 63 h 67"/>
                  <a:gd name="T18" fmla="*/ 24 w 44"/>
                  <a:gd name="T19" fmla="*/ 66 h 67"/>
                  <a:gd name="T20" fmla="*/ 24 w 44"/>
                  <a:gd name="T21" fmla="*/ 66 h 67"/>
                  <a:gd name="T22" fmla="*/ 33 w 44"/>
                  <a:gd name="T23" fmla="*/ 61 h 67"/>
                  <a:gd name="T24" fmla="*/ 39 w 44"/>
                  <a:gd name="T25" fmla="*/ 54 h 67"/>
                  <a:gd name="T26" fmla="*/ 43 w 44"/>
                  <a:gd name="T27" fmla="*/ 43 h 67"/>
                  <a:gd name="T28" fmla="*/ 43 w 44"/>
                  <a:gd name="T29" fmla="*/ 31 h 67"/>
                  <a:gd name="T30" fmla="*/ 43 w 44"/>
                  <a:gd name="T31" fmla="*/ 31 h 67"/>
                  <a:gd name="T32" fmla="*/ 40 w 44"/>
                  <a:gd name="T33" fmla="*/ 19 h 67"/>
                  <a:gd name="T34" fmla="*/ 34 w 44"/>
                  <a:gd name="T35" fmla="*/ 9 h 67"/>
                  <a:gd name="T36" fmla="*/ 27 w 44"/>
                  <a:gd name="T37" fmla="*/ 3 h 67"/>
                  <a:gd name="T38" fmla="*/ 19 w 44"/>
                  <a:gd name="T39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4" h="67">
                    <a:moveTo>
                      <a:pt x="19" y="0"/>
                    </a:moveTo>
                    <a:lnTo>
                      <a:pt x="10" y="4"/>
                    </a:lnTo>
                    <a:lnTo>
                      <a:pt x="4" y="12"/>
                    </a:lnTo>
                    <a:lnTo>
                      <a:pt x="0" y="22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3" y="48"/>
                    </a:lnTo>
                    <a:lnTo>
                      <a:pt x="9" y="57"/>
                    </a:lnTo>
                    <a:lnTo>
                      <a:pt x="16" y="63"/>
                    </a:lnTo>
                    <a:lnTo>
                      <a:pt x="24" y="66"/>
                    </a:lnTo>
                    <a:lnTo>
                      <a:pt x="24" y="66"/>
                    </a:lnTo>
                    <a:lnTo>
                      <a:pt x="33" y="61"/>
                    </a:lnTo>
                    <a:lnTo>
                      <a:pt x="39" y="54"/>
                    </a:lnTo>
                    <a:lnTo>
                      <a:pt x="43" y="43"/>
                    </a:lnTo>
                    <a:lnTo>
                      <a:pt x="43" y="31"/>
                    </a:lnTo>
                    <a:lnTo>
                      <a:pt x="43" y="31"/>
                    </a:lnTo>
                    <a:lnTo>
                      <a:pt x="40" y="19"/>
                    </a:lnTo>
                    <a:lnTo>
                      <a:pt x="34" y="9"/>
                    </a:lnTo>
                    <a:lnTo>
                      <a:pt x="27" y="3"/>
                    </a:lnTo>
                    <a:lnTo>
                      <a:pt x="19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4" name="Freeform 478"/>
              <p:cNvSpPr>
                <a:spLocks/>
              </p:cNvSpPr>
              <p:nvPr/>
            </p:nvSpPr>
            <p:spPr bwMode="auto">
              <a:xfrm>
                <a:off x="1124" y="564"/>
                <a:ext cx="63" cy="59"/>
              </a:xfrm>
              <a:custGeom>
                <a:avLst/>
                <a:gdLst>
                  <a:gd name="T0" fmla="*/ 52 w 56"/>
                  <a:gd name="T1" fmla="*/ 3 h 59"/>
                  <a:gd name="T2" fmla="*/ 45 w 56"/>
                  <a:gd name="T3" fmla="*/ 0 h 59"/>
                  <a:gd name="T4" fmla="*/ 36 w 56"/>
                  <a:gd name="T5" fmla="*/ 1 h 59"/>
                  <a:gd name="T6" fmla="*/ 24 w 56"/>
                  <a:gd name="T7" fmla="*/ 7 h 59"/>
                  <a:gd name="T8" fmla="*/ 13 w 56"/>
                  <a:gd name="T9" fmla="*/ 16 h 59"/>
                  <a:gd name="T10" fmla="*/ 13 w 56"/>
                  <a:gd name="T11" fmla="*/ 16 h 59"/>
                  <a:gd name="T12" fmla="*/ 6 w 56"/>
                  <a:gd name="T13" fmla="*/ 28 h 59"/>
                  <a:gd name="T14" fmla="*/ 0 w 56"/>
                  <a:gd name="T15" fmla="*/ 39 h 59"/>
                  <a:gd name="T16" fmla="*/ 0 w 56"/>
                  <a:gd name="T17" fmla="*/ 49 h 59"/>
                  <a:gd name="T18" fmla="*/ 3 w 56"/>
                  <a:gd name="T19" fmla="*/ 55 h 59"/>
                  <a:gd name="T20" fmla="*/ 3 w 56"/>
                  <a:gd name="T21" fmla="*/ 55 h 59"/>
                  <a:gd name="T22" fmla="*/ 10 w 56"/>
                  <a:gd name="T23" fmla="*/ 58 h 59"/>
                  <a:gd name="T24" fmla="*/ 21 w 56"/>
                  <a:gd name="T25" fmla="*/ 57 h 59"/>
                  <a:gd name="T26" fmla="*/ 31 w 56"/>
                  <a:gd name="T27" fmla="*/ 52 h 59"/>
                  <a:gd name="T28" fmla="*/ 42 w 56"/>
                  <a:gd name="T29" fmla="*/ 43 h 59"/>
                  <a:gd name="T30" fmla="*/ 42 w 56"/>
                  <a:gd name="T31" fmla="*/ 43 h 59"/>
                  <a:gd name="T32" fmla="*/ 49 w 56"/>
                  <a:gd name="T33" fmla="*/ 31 h 59"/>
                  <a:gd name="T34" fmla="*/ 55 w 56"/>
                  <a:gd name="T35" fmla="*/ 21 h 59"/>
                  <a:gd name="T36" fmla="*/ 55 w 56"/>
                  <a:gd name="T37" fmla="*/ 10 h 59"/>
                  <a:gd name="T38" fmla="*/ 52 w 56"/>
                  <a:gd name="T39" fmla="*/ 3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6" h="59">
                    <a:moveTo>
                      <a:pt x="52" y="3"/>
                    </a:moveTo>
                    <a:lnTo>
                      <a:pt x="45" y="0"/>
                    </a:lnTo>
                    <a:lnTo>
                      <a:pt x="36" y="1"/>
                    </a:lnTo>
                    <a:lnTo>
                      <a:pt x="24" y="7"/>
                    </a:lnTo>
                    <a:lnTo>
                      <a:pt x="13" y="16"/>
                    </a:lnTo>
                    <a:lnTo>
                      <a:pt x="13" y="16"/>
                    </a:lnTo>
                    <a:lnTo>
                      <a:pt x="6" y="28"/>
                    </a:lnTo>
                    <a:lnTo>
                      <a:pt x="0" y="39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3" y="55"/>
                    </a:lnTo>
                    <a:lnTo>
                      <a:pt x="10" y="58"/>
                    </a:lnTo>
                    <a:lnTo>
                      <a:pt x="21" y="57"/>
                    </a:lnTo>
                    <a:lnTo>
                      <a:pt x="31" y="52"/>
                    </a:lnTo>
                    <a:lnTo>
                      <a:pt x="42" y="43"/>
                    </a:lnTo>
                    <a:lnTo>
                      <a:pt x="42" y="43"/>
                    </a:lnTo>
                    <a:lnTo>
                      <a:pt x="49" y="31"/>
                    </a:lnTo>
                    <a:lnTo>
                      <a:pt x="55" y="21"/>
                    </a:lnTo>
                    <a:lnTo>
                      <a:pt x="55" y="10"/>
                    </a:lnTo>
                    <a:lnTo>
                      <a:pt x="52" y="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5" name="Freeform 479"/>
              <p:cNvSpPr>
                <a:spLocks/>
              </p:cNvSpPr>
              <p:nvPr/>
            </p:nvSpPr>
            <p:spPr bwMode="auto">
              <a:xfrm>
                <a:off x="1191" y="616"/>
                <a:ext cx="45" cy="60"/>
              </a:xfrm>
              <a:custGeom>
                <a:avLst/>
                <a:gdLst>
                  <a:gd name="T0" fmla="*/ 10 w 40"/>
                  <a:gd name="T1" fmla="*/ 0 h 60"/>
                  <a:gd name="T2" fmla="*/ 4 w 40"/>
                  <a:gd name="T3" fmla="*/ 5 h 60"/>
                  <a:gd name="T4" fmla="*/ 1 w 40"/>
                  <a:gd name="T5" fmla="*/ 12 h 60"/>
                  <a:gd name="T6" fmla="*/ 0 w 40"/>
                  <a:gd name="T7" fmla="*/ 23 h 60"/>
                  <a:gd name="T8" fmla="*/ 3 w 40"/>
                  <a:gd name="T9" fmla="*/ 35 h 60"/>
                  <a:gd name="T10" fmla="*/ 3 w 40"/>
                  <a:gd name="T11" fmla="*/ 35 h 60"/>
                  <a:gd name="T12" fmla="*/ 7 w 40"/>
                  <a:gd name="T13" fmla="*/ 45 h 60"/>
                  <a:gd name="T14" fmla="*/ 13 w 40"/>
                  <a:gd name="T15" fmla="*/ 54 h 60"/>
                  <a:gd name="T16" fmla="*/ 21 w 40"/>
                  <a:gd name="T17" fmla="*/ 59 h 60"/>
                  <a:gd name="T18" fmla="*/ 28 w 40"/>
                  <a:gd name="T19" fmla="*/ 59 h 60"/>
                  <a:gd name="T20" fmla="*/ 28 w 40"/>
                  <a:gd name="T21" fmla="*/ 59 h 60"/>
                  <a:gd name="T22" fmla="*/ 34 w 40"/>
                  <a:gd name="T23" fmla="*/ 54 h 60"/>
                  <a:gd name="T24" fmla="*/ 39 w 40"/>
                  <a:gd name="T25" fmla="*/ 47 h 60"/>
                  <a:gd name="T26" fmla="*/ 39 w 40"/>
                  <a:gd name="T27" fmla="*/ 36 h 60"/>
                  <a:gd name="T28" fmla="*/ 37 w 40"/>
                  <a:gd name="T29" fmla="*/ 24 h 60"/>
                  <a:gd name="T30" fmla="*/ 37 w 40"/>
                  <a:gd name="T31" fmla="*/ 24 h 60"/>
                  <a:gd name="T32" fmla="*/ 33 w 40"/>
                  <a:gd name="T33" fmla="*/ 14 h 60"/>
                  <a:gd name="T34" fmla="*/ 25 w 40"/>
                  <a:gd name="T35" fmla="*/ 5 h 60"/>
                  <a:gd name="T36" fmla="*/ 18 w 40"/>
                  <a:gd name="T37" fmla="*/ 0 h 60"/>
                  <a:gd name="T38" fmla="*/ 10 w 40"/>
                  <a:gd name="T39" fmla="*/ 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40" h="60">
                    <a:moveTo>
                      <a:pt x="10" y="0"/>
                    </a:moveTo>
                    <a:lnTo>
                      <a:pt x="4" y="5"/>
                    </a:lnTo>
                    <a:lnTo>
                      <a:pt x="1" y="12"/>
                    </a:lnTo>
                    <a:lnTo>
                      <a:pt x="0" y="23"/>
                    </a:lnTo>
                    <a:lnTo>
                      <a:pt x="3" y="35"/>
                    </a:lnTo>
                    <a:lnTo>
                      <a:pt x="3" y="35"/>
                    </a:lnTo>
                    <a:lnTo>
                      <a:pt x="7" y="45"/>
                    </a:lnTo>
                    <a:lnTo>
                      <a:pt x="13" y="54"/>
                    </a:lnTo>
                    <a:lnTo>
                      <a:pt x="21" y="59"/>
                    </a:lnTo>
                    <a:lnTo>
                      <a:pt x="28" y="59"/>
                    </a:lnTo>
                    <a:lnTo>
                      <a:pt x="28" y="59"/>
                    </a:lnTo>
                    <a:lnTo>
                      <a:pt x="34" y="54"/>
                    </a:lnTo>
                    <a:lnTo>
                      <a:pt x="39" y="47"/>
                    </a:lnTo>
                    <a:lnTo>
                      <a:pt x="39" y="36"/>
                    </a:lnTo>
                    <a:lnTo>
                      <a:pt x="37" y="24"/>
                    </a:lnTo>
                    <a:lnTo>
                      <a:pt x="37" y="24"/>
                    </a:lnTo>
                    <a:lnTo>
                      <a:pt x="33" y="14"/>
                    </a:lnTo>
                    <a:lnTo>
                      <a:pt x="25" y="5"/>
                    </a:lnTo>
                    <a:lnTo>
                      <a:pt x="18" y="0"/>
                    </a:lnTo>
                    <a:lnTo>
                      <a:pt x="1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6" name="Freeform 480"/>
              <p:cNvSpPr>
                <a:spLocks/>
              </p:cNvSpPr>
              <p:nvPr/>
            </p:nvSpPr>
            <p:spPr bwMode="auto">
              <a:xfrm>
                <a:off x="1023" y="1033"/>
                <a:ext cx="59" cy="93"/>
              </a:xfrm>
              <a:custGeom>
                <a:avLst/>
                <a:gdLst>
                  <a:gd name="T0" fmla="*/ 10 w 52"/>
                  <a:gd name="T1" fmla="*/ 0 h 93"/>
                  <a:gd name="T2" fmla="*/ 3 w 52"/>
                  <a:gd name="T3" fmla="*/ 6 h 93"/>
                  <a:gd name="T4" fmla="*/ 0 w 52"/>
                  <a:gd name="T5" fmla="*/ 18 h 93"/>
                  <a:gd name="T6" fmla="*/ 0 w 52"/>
                  <a:gd name="T7" fmla="*/ 35 h 93"/>
                  <a:gd name="T8" fmla="*/ 3 w 52"/>
                  <a:gd name="T9" fmla="*/ 53 h 93"/>
                  <a:gd name="T10" fmla="*/ 3 w 52"/>
                  <a:gd name="T11" fmla="*/ 53 h 93"/>
                  <a:gd name="T12" fmla="*/ 10 w 52"/>
                  <a:gd name="T13" fmla="*/ 69 h 93"/>
                  <a:gd name="T14" fmla="*/ 19 w 52"/>
                  <a:gd name="T15" fmla="*/ 83 h 93"/>
                  <a:gd name="T16" fmla="*/ 30 w 52"/>
                  <a:gd name="T17" fmla="*/ 90 h 93"/>
                  <a:gd name="T18" fmla="*/ 39 w 52"/>
                  <a:gd name="T19" fmla="*/ 92 h 93"/>
                  <a:gd name="T20" fmla="*/ 39 w 52"/>
                  <a:gd name="T21" fmla="*/ 92 h 93"/>
                  <a:gd name="T22" fmla="*/ 46 w 52"/>
                  <a:gd name="T23" fmla="*/ 86 h 93"/>
                  <a:gd name="T24" fmla="*/ 49 w 52"/>
                  <a:gd name="T25" fmla="*/ 74 h 93"/>
                  <a:gd name="T26" fmla="*/ 51 w 52"/>
                  <a:gd name="T27" fmla="*/ 57 h 93"/>
                  <a:gd name="T28" fmla="*/ 46 w 52"/>
                  <a:gd name="T29" fmla="*/ 39 h 93"/>
                  <a:gd name="T30" fmla="*/ 46 w 52"/>
                  <a:gd name="T31" fmla="*/ 39 h 93"/>
                  <a:gd name="T32" fmla="*/ 39 w 52"/>
                  <a:gd name="T33" fmla="*/ 23 h 93"/>
                  <a:gd name="T34" fmla="*/ 30 w 52"/>
                  <a:gd name="T35" fmla="*/ 9 h 93"/>
                  <a:gd name="T36" fmla="*/ 21 w 52"/>
                  <a:gd name="T37" fmla="*/ 2 h 93"/>
                  <a:gd name="T38" fmla="*/ 10 w 52"/>
                  <a:gd name="T39" fmla="*/ 0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93">
                    <a:moveTo>
                      <a:pt x="10" y="0"/>
                    </a:moveTo>
                    <a:lnTo>
                      <a:pt x="3" y="6"/>
                    </a:lnTo>
                    <a:lnTo>
                      <a:pt x="0" y="18"/>
                    </a:lnTo>
                    <a:lnTo>
                      <a:pt x="0" y="35"/>
                    </a:lnTo>
                    <a:lnTo>
                      <a:pt x="3" y="53"/>
                    </a:lnTo>
                    <a:lnTo>
                      <a:pt x="3" y="53"/>
                    </a:lnTo>
                    <a:lnTo>
                      <a:pt x="10" y="69"/>
                    </a:lnTo>
                    <a:lnTo>
                      <a:pt x="19" y="83"/>
                    </a:lnTo>
                    <a:lnTo>
                      <a:pt x="30" y="90"/>
                    </a:lnTo>
                    <a:lnTo>
                      <a:pt x="39" y="92"/>
                    </a:lnTo>
                    <a:lnTo>
                      <a:pt x="39" y="92"/>
                    </a:lnTo>
                    <a:lnTo>
                      <a:pt x="46" y="86"/>
                    </a:lnTo>
                    <a:lnTo>
                      <a:pt x="49" y="74"/>
                    </a:lnTo>
                    <a:lnTo>
                      <a:pt x="51" y="57"/>
                    </a:lnTo>
                    <a:lnTo>
                      <a:pt x="46" y="39"/>
                    </a:lnTo>
                    <a:lnTo>
                      <a:pt x="46" y="39"/>
                    </a:lnTo>
                    <a:lnTo>
                      <a:pt x="39" y="23"/>
                    </a:lnTo>
                    <a:lnTo>
                      <a:pt x="30" y="9"/>
                    </a:lnTo>
                    <a:lnTo>
                      <a:pt x="21" y="2"/>
                    </a:lnTo>
                    <a:lnTo>
                      <a:pt x="10" y="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7" name="Freeform 481"/>
              <p:cNvSpPr>
                <a:spLocks/>
              </p:cNvSpPr>
              <p:nvPr/>
            </p:nvSpPr>
            <p:spPr bwMode="auto">
              <a:xfrm>
                <a:off x="548" y="936"/>
                <a:ext cx="99" cy="53"/>
              </a:xfrm>
              <a:custGeom>
                <a:avLst/>
                <a:gdLst>
                  <a:gd name="T0" fmla="*/ 87 w 88"/>
                  <a:gd name="T1" fmla="*/ 6 h 53"/>
                  <a:gd name="T2" fmla="*/ 85 w 88"/>
                  <a:gd name="T3" fmla="*/ 13 h 53"/>
                  <a:gd name="T4" fmla="*/ 79 w 88"/>
                  <a:gd name="T5" fmla="*/ 24 h 53"/>
                  <a:gd name="T6" fmla="*/ 67 w 88"/>
                  <a:gd name="T7" fmla="*/ 33 h 53"/>
                  <a:gd name="T8" fmla="*/ 51 w 88"/>
                  <a:gd name="T9" fmla="*/ 43 h 53"/>
                  <a:gd name="T10" fmla="*/ 51 w 88"/>
                  <a:gd name="T11" fmla="*/ 43 h 53"/>
                  <a:gd name="T12" fmla="*/ 34 w 88"/>
                  <a:gd name="T13" fmla="*/ 49 h 53"/>
                  <a:gd name="T14" fmla="*/ 18 w 88"/>
                  <a:gd name="T15" fmla="*/ 52 h 53"/>
                  <a:gd name="T16" fmla="*/ 7 w 88"/>
                  <a:gd name="T17" fmla="*/ 51 h 53"/>
                  <a:gd name="T18" fmla="*/ 0 w 88"/>
                  <a:gd name="T19" fmla="*/ 45 h 53"/>
                  <a:gd name="T20" fmla="*/ 0 w 88"/>
                  <a:gd name="T21" fmla="*/ 45 h 53"/>
                  <a:gd name="T22" fmla="*/ 0 w 88"/>
                  <a:gd name="T23" fmla="*/ 37 h 53"/>
                  <a:gd name="T24" fmla="*/ 7 w 88"/>
                  <a:gd name="T25" fmla="*/ 27 h 53"/>
                  <a:gd name="T26" fmla="*/ 19 w 88"/>
                  <a:gd name="T27" fmla="*/ 18 h 53"/>
                  <a:gd name="T28" fmla="*/ 36 w 88"/>
                  <a:gd name="T29" fmla="*/ 9 h 53"/>
                  <a:gd name="T30" fmla="*/ 36 w 88"/>
                  <a:gd name="T31" fmla="*/ 9 h 53"/>
                  <a:gd name="T32" fmla="*/ 52 w 88"/>
                  <a:gd name="T33" fmla="*/ 1 h 53"/>
                  <a:gd name="T34" fmla="*/ 67 w 88"/>
                  <a:gd name="T35" fmla="*/ 0 h 53"/>
                  <a:gd name="T36" fmla="*/ 79 w 88"/>
                  <a:gd name="T37" fmla="*/ 0 h 53"/>
                  <a:gd name="T38" fmla="*/ 87 w 88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8" h="53">
                    <a:moveTo>
                      <a:pt x="87" y="6"/>
                    </a:moveTo>
                    <a:lnTo>
                      <a:pt x="85" y="13"/>
                    </a:lnTo>
                    <a:lnTo>
                      <a:pt x="79" y="24"/>
                    </a:lnTo>
                    <a:lnTo>
                      <a:pt x="67" y="33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4" y="49"/>
                    </a:lnTo>
                    <a:lnTo>
                      <a:pt x="18" y="52"/>
                    </a:lnTo>
                    <a:lnTo>
                      <a:pt x="7" y="51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7" y="27"/>
                    </a:lnTo>
                    <a:lnTo>
                      <a:pt x="19" y="1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52" y="1"/>
                    </a:lnTo>
                    <a:lnTo>
                      <a:pt x="67" y="0"/>
                    </a:lnTo>
                    <a:lnTo>
                      <a:pt x="79" y="0"/>
                    </a:lnTo>
                    <a:lnTo>
                      <a:pt x="87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8" name="Freeform 482"/>
              <p:cNvSpPr>
                <a:spLocks/>
              </p:cNvSpPr>
              <p:nvPr/>
            </p:nvSpPr>
            <p:spPr bwMode="auto">
              <a:xfrm>
                <a:off x="714" y="645"/>
                <a:ext cx="106" cy="43"/>
              </a:xfrm>
              <a:custGeom>
                <a:avLst/>
                <a:gdLst>
                  <a:gd name="T0" fmla="*/ 93 w 94"/>
                  <a:gd name="T1" fmla="*/ 30 h 43"/>
                  <a:gd name="T2" fmla="*/ 89 w 94"/>
                  <a:gd name="T3" fmla="*/ 37 h 43"/>
                  <a:gd name="T4" fmla="*/ 77 w 94"/>
                  <a:gd name="T5" fmla="*/ 40 h 43"/>
                  <a:gd name="T6" fmla="*/ 62 w 94"/>
                  <a:gd name="T7" fmla="*/ 42 h 43"/>
                  <a:gd name="T8" fmla="*/ 44 w 94"/>
                  <a:gd name="T9" fmla="*/ 39 h 43"/>
                  <a:gd name="T10" fmla="*/ 44 w 94"/>
                  <a:gd name="T11" fmla="*/ 39 h 43"/>
                  <a:gd name="T12" fmla="*/ 26 w 94"/>
                  <a:gd name="T13" fmla="*/ 34 h 43"/>
                  <a:gd name="T14" fmla="*/ 12 w 94"/>
                  <a:gd name="T15" fmla="*/ 27 h 43"/>
                  <a:gd name="T16" fmla="*/ 3 w 94"/>
                  <a:gd name="T17" fmla="*/ 18 h 43"/>
                  <a:gd name="T18" fmla="*/ 0 w 94"/>
                  <a:gd name="T19" fmla="*/ 10 h 43"/>
                  <a:gd name="T20" fmla="*/ 0 w 94"/>
                  <a:gd name="T21" fmla="*/ 10 h 43"/>
                  <a:gd name="T22" fmla="*/ 6 w 94"/>
                  <a:gd name="T23" fmla="*/ 4 h 43"/>
                  <a:gd name="T24" fmla="*/ 17 w 94"/>
                  <a:gd name="T25" fmla="*/ 0 h 43"/>
                  <a:gd name="T26" fmla="*/ 33 w 94"/>
                  <a:gd name="T27" fmla="*/ 0 h 43"/>
                  <a:gd name="T28" fmla="*/ 51 w 94"/>
                  <a:gd name="T29" fmla="*/ 1 h 43"/>
                  <a:gd name="T30" fmla="*/ 51 w 94"/>
                  <a:gd name="T31" fmla="*/ 1 h 43"/>
                  <a:gd name="T32" fmla="*/ 69 w 94"/>
                  <a:gd name="T33" fmla="*/ 7 h 43"/>
                  <a:gd name="T34" fmla="*/ 83 w 94"/>
                  <a:gd name="T35" fmla="*/ 15 h 43"/>
                  <a:gd name="T36" fmla="*/ 92 w 94"/>
                  <a:gd name="T37" fmla="*/ 22 h 43"/>
                  <a:gd name="T38" fmla="*/ 93 w 94"/>
                  <a:gd name="T3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0"/>
                    </a:moveTo>
                    <a:lnTo>
                      <a:pt x="89" y="37"/>
                    </a:lnTo>
                    <a:lnTo>
                      <a:pt x="77" y="40"/>
                    </a:lnTo>
                    <a:lnTo>
                      <a:pt x="62" y="42"/>
                    </a:lnTo>
                    <a:lnTo>
                      <a:pt x="44" y="39"/>
                    </a:lnTo>
                    <a:lnTo>
                      <a:pt x="44" y="39"/>
                    </a:lnTo>
                    <a:lnTo>
                      <a:pt x="26" y="34"/>
                    </a:lnTo>
                    <a:lnTo>
                      <a:pt x="12" y="27"/>
                    </a:lnTo>
                    <a:lnTo>
                      <a:pt x="3" y="1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6" y="4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1" y="1"/>
                    </a:lnTo>
                    <a:lnTo>
                      <a:pt x="51" y="1"/>
                    </a:lnTo>
                    <a:lnTo>
                      <a:pt x="69" y="7"/>
                    </a:lnTo>
                    <a:lnTo>
                      <a:pt x="83" y="15"/>
                    </a:lnTo>
                    <a:lnTo>
                      <a:pt x="92" y="22"/>
                    </a:lnTo>
                    <a:lnTo>
                      <a:pt x="93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699" name="Freeform 483"/>
              <p:cNvSpPr>
                <a:spLocks/>
              </p:cNvSpPr>
              <p:nvPr/>
            </p:nvSpPr>
            <p:spPr bwMode="auto">
              <a:xfrm>
                <a:off x="504" y="1056"/>
                <a:ext cx="96" cy="53"/>
              </a:xfrm>
              <a:custGeom>
                <a:avLst/>
                <a:gdLst>
                  <a:gd name="T0" fmla="*/ 85 w 86"/>
                  <a:gd name="T1" fmla="*/ 6 h 53"/>
                  <a:gd name="T2" fmla="*/ 85 w 86"/>
                  <a:gd name="T3" fmla="*/ 13 h 53"/>
                  <a:gd name="T4" fmla="*/ 78 w 86"/>
                  <a:gd name="T5" fmla="*/ 24 h 53"/>
                  <a:gd name="T6" fmla="*/ 66 w 86"/>
                  <a:gd name="T7" fmla="*/ 33 h 53"/>
                  <a:gd name="T8" fmla="*/ 51 w 86"/>
                  <a:gd name="T9" fmla="*/ 43 h 53"/>
                  <a:gd name="T10" fmla="*/ 51 w 86"/>
                  <a:gd name="T11" fmla="*/ 43 h 53"/>
                  <a:gd name="T12" fmla="*/ 33 w 86"/>
                  <a:gd name="T13" fmla="*/ 49 h 53"/>
                  <a:gd name="T14" fmla="*/ 18 w 86"/>
                  <a:gd name="T15" fmla="*/ 52 h 53"/>
                  <a:gd name="T16" fmla="*/ 6 w 86"/>
                  <a:gd name="T17" fmla="*/ 51 h 53"/>
                  <a:gd name="T18" fmla="*/ 0 w 86"/>
                  <a:gd name="T19" fmla="*/ 45 h 53"/>
                  <a:gd name="T20" fmla="*/ 0 w 86"/>
                  <a:gd name="T21" fmla="*/ 45 h 53"/>
                  <a:gd name="T22" fmla="*/ 0 w 86"/>
                  <a:gd name="T23" fmla="*/ 37 h 53"/>
                  <a:gd name="T24" fmla="*/ 6 w 86"/>
                  <a:gd name="T25" fmla="*/ 27 h 53"/>
                  <a:gd name="T26" fmla="*/ 18 w 86"/>
                  <a:gd name="T27" fmla="*/ 18 h 53"/>
                  <a:gd name="T28" fmla="*/ 34 w 86"/>
                  <a:gd name="T29" fmla="*/ 9 h 53"/>
                  <a:gd name="T30" fmla="*/ 34 w 86"/>
                  <a:gd name="T31" fmla="*/ 9 h 53"/>
                  <a:gd name="T32" fmla="*/ 51 w 86"/>
                  <a:gd name="T33" fmla="*/ 1 h 53"/>
                  <a:gd name="T34" fmla="*/ 67 w 86"/>
                  <a:gd name="T35" fmla="*/ 0 h 53"/>
                  <a:gd name="T36" fmla="*/ 79 w 86"/>
                  <a:gd name="T37" fmla="*/ 0 h 53"/>
                  <a:gd name="T38" fmla="*/ 85 w 86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53">
                    <a:moveTo>
                      <a:pt x="85" y="6"/>
                    </a:moveTo>
                    <a:lnTo>
                      <a:pt x="85" y="13"/>
                    </a:lnTo>
                    <a:lnTo>
                      <a:pt x="78" y="24"/>
                    </a:lnTo>
                    <a:lnTo>
                      <a:pt x="66" y="33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3" y="49"/>
                    </a:lnTo>
                    <a:lnTo>
                      <a:pt x="18" y="52"/>
                    </a:lnTo>
                    <a:lnTo>
                      <a:pt x="6" y="51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37"/>
                    </a:lnTo>
                    <a:lnTo>
                      <a:pt x="6" y="27"/>
                    </a:lnTo>
                    <a:lnTo>
                      <a:pt x="18" y="18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51" y="1"/>
                    </a:lnTo>
                    <a:lnTo>
                      <a:pt x="67" y="0"/>
                    </a:lnTo>
                    <a:lnTo>
                      <a:pt x="79" y="0"/>
                    </a:lnTo>
                    <a:lnTo>
                      <a:pt x="85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0" name="Freeform 484"/>
              <p:cNvSpPr>
                <a:spLocks/>
              </p:cNvSpPr>
              <p:nvPr/>
            </p:nvSpPr>
            <p:spPr bwMode="auto">
              <a:xfrm>
                <a:off x="576" y="996"/>
                <a:ext cx="104" cy="44"/>
              </a:xfrm>
              <a:custGeom>
                <a:avLst/>
                <a:gdLst>
                  <a:gd name="T0" fmla="*/ 92 w 93"/>
                  <a:gd name="T1" fmla="*/ 10 h 44"/>
                  <a:gd name="T2" fmla="*/ 90 w 93"/>
                  <a:gd name="T3" fmla="*/ 19 h 44"/>
                  <a:gd name="T4" fmla="*/ 81 w 93"/>
                  <a:gd name="T5" fmla="*/ 27 h 44"/>
                  <a:gd name="T6" fmla="*/ 68 w 93"/>
                  <a:gd name="T7" fmla="*/ 34 h 44"/>
                  <a:gd name="T8" fmla="*/ 50 w 93"/>
                  <a:gd name="T9" fmla="*/ 40 h 44"/>
                  <a:gd name="T10" fmla="*/ 50 w 93"/>
                  <a:gd name="T11" fmla="*/ 40 h 44"/>
                  <a:gd name="T12" fmla="*/ 32 w 93"/>
                  <a:gd name="T13" fmla="*/ 43 h 44"/>
                  <a:gd name="T14" fmla="*/ 17 w 93"/>
                  <a:gd name="T15" fmla="*/ 42 h 44"/>
                  <a:gd name="T16" fmla="*/ 5 w 93"/>
                  <a:gd name="T17" fmla="*/ 39 h 44"/>
                  <a:gd name="T18" fmla="*/ 0 w 93"/>
                  <a:gd name="T19" fmla="*/ 33 h 44"/>
                  <a:gd name="T20" fmla="*/ 0 w 93"/>
                  <a:gd name="T21" fmla="*/ 33 h 44"/>
                  <a:gd name="T22" fmla="*/ 2 w 93"/>
                  <a:gd name="T23" fmla="*/ 24 h 44"/>
                  <a:gd name="T24" fmla="*/ 11 w 93"/>
                  <a:gd name="T25" fmla="*/ 16 h 44"/>
                  <a:gd name="T26" fmla="*/ 24 w 93"/>
                  <a:gd name="T27" fmla="*/ 9 h 44"/>
                  <a:gd name="T28" fmla="*/ 42 w 93"/>
                  <a:gd name="T29" fmla="*/ 3 h 44"/>
                  <a:gd name="T30" fmla="*/ 42 w 93"/>
                  <a:gd name="T31" fmla="*/ 3 h 44"/>
                  <a:gd name="T32" fmla="*/ 60 w 93"/>
                  <a:gd name="T33" fmla="*/ 0 h 44"/>
                  <a:gd name="T34" fmla="*/ 75 w 93"/>
                  <a:gd name="T35" fmla="*/ 1 h 44"/>
                  <a:gd name="T36" fmla="*/ 87 w 93"/>
                  <a:gd name="T37" fmla="*/ 4 h 44"/>
                  <a:gd name="T38" fmla="*/ 92 w 93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4">
                    <a:moveTo>
                      <a:pt x="92" y="10"/>
                    </a:moveTo>
                    <a:lnTo>
                      <a:pt x="90" y="19"/>
                    </a:lnTo>
                    <a:lnTo>
                      <a:pt x="81" y="27"/>
                    </a:lnTo>
                    <a:lnTo>
                      <a:pt x="68" y="34"/>
                    </a:lnTo>
                    <a:lnTo>
                      <a:pt x="50" y="40"/>
                    </a:lnTo>
                    <a:lnTo>
                      <a:pt x="50" y="40"/>
                    </a:lnTo>
                    <a:lnTo>
                      <a:pt x="32" y="43"/>
                    </a:lnTo>
                    <a:lnTo>
                      <a:pt x="17" y="42"/>
                    </a:lnTo>
                    <a:lnTo>
                      <a:pt x="5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2" y="24"/>
                    </a:lnTo>
                    <a:lnTo>
                      <a:pt x="11" y="16"/>
                    </a:lnTo>
                    <a:lnTo>
                      <a:pt x="24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5" y="1"/>
                    </a:lnTo>
                    <a:lnTo>
                      <a:pt x="87" y="4"/>
                    </a:lnTo>
                    <a:lnTo>
                      <a:pt x="92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1" name="Freeform 485"/>
              <p:cNvSpPr>
                <a:spLocks/>
              </p:cNvSpPr>
              <p:nvPr/>
            </p:nvSpPr>
            <p:spPr bwMode="auto">
              <a:xfrm>
                <a:off x="463" y="996"/>
                <a:ext cx="106" cy="44"/>
              </a:xfrm>
              <a:custGeom>
                <a:avLst/>
                <a:gdLst>
                  <a:gd name="T0" fmla="*/ 93 w 94"/>
                  <a:gd name="T1" fmla="*/ 10 h 44"/>
                  <a:gd name="T2" fmla="*/ 90 w 94"/>
                  <a:gd name="T3" fmla="*/ 19 h 44"/>
                  <a:gd name="T4" fmla="*/ 82 w 94"/>
                  <a:gd name="T5" fmla="*/ 27 h 44"/>
                  <a:gd name="T6" fmla="*/ 69 w 94"/>
                  <a:gd name="T7" fmla="*/ 34 h 44"/>
                  <a:gd name="T8" fmla="*/ 51 w 94"/>
                  <a:gd name="T9" fmla="*/ 40 h 44"/>
                  <a:gd name="T10" fmla="*/ 51 w 94"/>
                  <a:gd name="T11" fmla="*/ 40 h 44"/>
                  <a:gd name="T12" fmla="*/ 33 w 94"/>
                  <a:gd name="T13" fmla="*/ 43 h 44"/>
                  <a:gd name="T14" fmla="*/ 16 w 94"/>
                  <a:gd name="T15" fmla="*/ 42 h 44"/>
                  <a:gd name="T16" fmla="*/ 6 w 94"/>
                  <a:gd name="T17" fmla="*/ 39 h 44"/>
                  <a:gd name="T18" fmla="*/ 0 w 94"/>
                  <a:gd name="T19" fmla="*/ 33 h 44"/>
                  <a:gd name="T20" fmla="*/ 0 w 94"/>
                  <a:gd name="T21" fmla="*/ 33 h 44"/>
                  <a:gd name="T22" fmla="*/ 1 w 94"/>
                  <a:gd name="T23" fmla="*/ 24 h 44"/>
                  <a:gd name="T24" fmla="*/ 10 w 94"/>
                  <a:gd name="T25" fmla="*/ 16 h 44"/>
                  <a:gd name="T26" fmla="*/ 24 w 94"/>
                  <a:gd name="T27" fmla="*/ 9 h 44"/>
                  <a:gd name="T28" fmla="*/ 42 w 94"/>
                  <a:gd name="T29" fmla="*/ 3 h 44"/>
                  <a:gd name="T30" fmla="*/ 42 w 94"/>
                  <a:gd name="T31" fmla="*/ 3 h 44"/>
                  <a:gd name="T32" fmla="*/ 60 w 94"/>
                  <a:gd name="T33" fmla="*/ 0 h 44"/>
                  <a:gd name="T34" fmla="*/ 76 w 94"/>
                  <a:gd name="T35" fmla="*/ 1 h 44"/>
                  <a:gd name="T36" fmla="*/ 87 w 94"/>
                  <a:gd name="T37" fmla="*/ 4 h 44"/>
                  <a:gd name="T38" fmla="*/ 93 w 94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4">
                    <a:moveTo>
                      <a:pt x="93" y="10"/>
                    </a:moveTo>
                    <a:lnTo>
                      <a:pt x="90" y="19"/>
                    </a:lnTo>
                    <a:lnTo>
                      <a:pt x="82" y="27"/>
                    </a:lnTo>
                    <a:lnTo>
                      <a:pt x="69" y="34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33" y="43"/>
                    </a:lnTo>
                    <a:lnTo>
                      <a:pt x="16" y="42"/>
                    </a:lnTo>
                    <a:lnTo>
                      <a:pt x="6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4"/>
                    </a:lnTo>
                    <a:lnTo>
                      <a:pt x="10" y="16"/>
                    </a:lnTo>
                    <a:lnTo>
                      <a:pt x="24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6" y="1"/>
                    </a:lnTo>
                    <a:lnTo>
                      <a:pt x="87" y="4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2" name="Freeform 486"/>
              <p:cNvSpPr>
                <a:spLocks/>
              </p:cNvSpPr>
              <p:nvPr/>
            </p:nvSpPr>
            <p:spPr bwMode="auto">
              <a:xfrm>
                <a:off x="598" y="1044"/>
                <a:ext cx="106" cy="44"/>
              </a:xfrm>
              <a:custGeom>
                <a:avLst/>
                <a:gdLst>
                  <a:gd name="T0" fmla="*/ 93 w 94"/>
                  <a:gd name="T1" fmla="*/ 10 h 44"/>
                  <a:gd name="T2" fmla="*/ 90 w 94"/>
                  <a:gd name="T3" fmla="*/ 19 h 44"/>
                  <a:gd name="T4" fmla="*/ 82 w 94"/>
                  <a:gd name="T5" fmla="*/ 27 h 44"/>
                  <a:gd name="T6" fmla="*/ 69 w 94"/>
                  <a:gd name="T7" fmla="*/ 34 h 44"/>
                  <a:gd name="T8" fmla="*/ 51 w 94"/>
                  <a:gd name="T9" fmla="*/ 40 h 44"/>
                  <a:gd name="T10" fmla="*/ 51 w 94"/>
                  <a:gd name="T11" fmla="*/ 40 h 44"/>
                  <a:gd name="T12" fmla="*/ 33 w 94"/>
                  <a:gd name="T13" fmla="*/ 43 h 44"/>
                  <a:gd name="T14" fmla="*/ 16 w 94"/>
                  <a:gd name="T15" fmla="*/ 42 h 44"/>
                  <a:gd name="T16" fmla="*/ 6 w 94"/>
                  <a:gd name="T17" fmla="*/ 39 h 44"/>
                  <a:gd name="T18" fmla="*/ 0 w 94"/>
                  <a:gd name="T19" fmla="*/ 33 h 44"/>
                  <a:gd name="T20" fmla="*/ 0 w 94"/>
                  <a:gd name="T21" fmla="*/ 33 h 44"/>
                  <a:gd name="T22" fmla="*/ 1 w 94"/>
                  <a:gd name="T23" fmla="*/ 24 h 44"/>
                  <a:gd name="T24" fmla="*/ 10 w 94"/>
                  <a:gd name="T25" fmla="*/ 16 h 44"/>
                  <a:gd name="T26" fmla="*/ 24 w 94"/>
                  <a:gd name="T27" fmla="*/ 9 h 44"/>
                  <a:gd name="T28" fmla="*/ 42 w 94"/>
                  <a:gd name="T29" fmla="*/ 3 h 44"/>
                  <a:gd name="T30" fmla="*/ 42 w 94"/>
                  <a:gd name="T31" fmla="*/ 3 h 44"/>
                  <a:gd name="T32" fmla="*/ 60 w 94"/>
                  <a:gd name="T33" fmla="*/ 0 h 44"/>
                  <a:gd name="T34" fmla="*/ 76 w 94"/>
                  <a:gd name="T35" fmla="*/ 1 h 44"/>
                  <a:gd name="T36" fmla="*/ 87 w 94"/>
                  <a:gd name="T37" fmla="*/ 4 h 44"/>
                  <a:gd name="T38" fmla="*/ 93 w 94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4">
                    <a:moveTo>
                      <a:pt x="93" y="10"/>
                    </a:moveTo>
                    <a:lnTo>
                      <a:pt x="90" y="19"/>
                    </a:lnTo>
                    <a:lnTo>
                      <a:pt x="82" y="27"/>
                    </a:lnTo>
                    <a:lnTo>
                      <a:pt x="69" y="34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33" y="43"/>
                    </a:lnTo>
                    <a:lnTo>
                      <a:pt x="16" y="42"/>
                    </a:lnTo>
                    <a:lnTo>
                      <a:pt x="6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1" y="24"/>
                    </a:lnTo>
                    <a:lnTo>
                      <a:pt x="10" y="16"/>
                    </a:lnTo>
                    <a:lnTo>
                      <a:pt x="24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6" y="1"/>
                    </a:lnTo>
                    <a:lnTo>
                      <a:pt x="87" y="4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3" name="Freeform 487"/>
              <p:cNvSpPr>
                <a:spLocks/>
              </p:cNvSpPr>
              <p:nvPr/>
            </p:nvSpPr>
            <p:spPr bwMode="auto">
              <a:xfrm>
                <a:off x="684" y="945"/>
                <a:ext cx="105" cy="43"/>
              </a:xfrm>
              <a:custGeom>
                <a:avLst/>
                <a:gdLst>
                  <a:gd name="T0" fmla="*/ 93 w 94"/>
                  <a:gd name="T1" fmla="*/ 30 h 43"/>
                  <a:gd name="T2" fmla="*/ 87 w 94"/>
                  <a:gd name="T3" fmla="*/ 37 h 43"/>
                  <a:gd name="T4" fmla="*/ 77 w 94"/>
                  <a:gd name="T5" fmla="*/ 40 h 43"/>
                  <a:gd name="T6" fmla="*/ 60 w 94"/>
                  <a:gd name="T7" fmla="*/ 42 h 43"/>
                  <a:gd name="T8" fmla="*/ 42 w 94"/>
                  <a:gd name="T9" fmla="*/ 39 h 43"/>
                  <a:gd name="T10" fmla="*/ 42 w 94"/>
                  <a:gd name="T11" fmla="*/ 39 h 43"/>
                  <a:gd name="T12" fmla="*/ 24 w 94"/>
                  <a:gd name="T13" fmla="*/ 34 h 43"/>
                  <a:gd name="T14" fmla="*/ 11 w 94"/>
                  <a:gd name="T15" fmla="*/ 27 h 43"/>
                  <a:gd name="T16" fmla="*/ 2 w 94"/>
                  <a:gd name="T17" fmla="*/ 18 h 43"/>
                  <a:gd name="T18" fmla="*/ 0 w 94"/>
                  <a:gd name="T19" fmla="*/ 10 h 43"/>
                  <a:gd name="T20" fmla="*/ 0 w 94"/>
                  <a:gd name="T21" fmla="*/ 10 h 43"/>
                  <a:gd name="T22" fmla="*/ 5 w 94"/>
                  <a:gd name="T23" fmla="*/ 4 h 43"/>
                  <a:gd name="T24" fmla="*/ 17 w 94"/>
                  <a:gd name="T25" fmla="*/ 0 h 43"/>
                  <a:gd name="T26" fmla="*/ 32 w 94"/>
                  <a:gd name="T27" fmla="*/ 0 h 43"/>
                  <a:gd name="T28" fmla="*/ 50 w 94"/>
                  <a:gd name="T29" fmla="*/ 1 h 43"/>
                  <a:gd name="T30" fmla="*/ 50 w 94"/>
                  <a:gd name="T31" fmla="*/ 1 h 43"/>
                  <a:gd name="T32" fmla="*/ 68 w 94"/>
                  <a:gd name="T33" fmla="*/ 7 h 43"/>
                  <a:gd name="T34" fmla="*/ 81 w 94"/>
                  <a:gd name="T35" fmla="*/ 15 h 43"/>
                  <a:gd name="T36" fmla="*/ 90 w 94"/>
                  <a:gd name="T37" fmla="*/ 22 h 43"/>
                  <a:gd name="T38" fmla="*/ 93 w 94"/>
                  <a:gd name="T39" fmla="*/ 3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0"/>
                    </a:moveTo>
                    <a:lnTo>
                      <a:pt x="87" y="37"/>
                    </a:lnTo>
                    <a:lnTo>
                      <a:pt x="77" y="40"/>
                    </a:lnTo>
                    <a:lnTo>
                      <a:pt x="60" y="42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24" y="34"/>
                    </a:lnTo>
                    <a:lnTo>
                      <a:pt x="11" y="27"/>
                    </a:lnTo>
                    <a:lnTo>
                      <a:pt x="2" y="1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5" y="4"/>
                    </a:lnTo>
                    <a:lnTo>
                      <a:pt x="17" y="0"/>
                    </a:lnTo>
                    <a:lnTo>
                      <a:pt x="32" y="0"/>
                    </a:lnTo>
                    <a:lnTo>
                      <a:pt x="50" y="1"/>
                    </a:lnTo>
                    <a:lnTo>
                      <a:pt x="50" y="1"/>
                    </a:lnTo>
                    <a:lnTo>
                      <a:pt x="68" y="7"/>
                    </a:lnTo>
                    <a:lnTo>
                      <a:pt x="81" y="15"/>
                    </a:lnTo>
                    <a:lnTo>
                      <a:pt x="90" y="22"/>
                    </a:lnTo>
                    <a:lnTo>
                      <a:pt x="93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4" name="Freeform 488"/>
              <p:cNvSpPr>
                <a:spLocks/>
              </p:cNvSpPr>
              <p:nvPr/>
            </p:nvSpPr>
            <p:spPr bwMode="auto">
              <a:xfrm>
                <a:off x="768" y="1051"/>
                <a:ext cx="98" cy="54"/>
              </a:xfrm>
              <a:custGeom>
                <a:avLst/>
                <a:gdLst>
                  <a:gd name="T0" fmla="*/ 86 w 87"/>
                  <a:gd name="T1" fmla="*/ 6 h 54"/>
                  <a:gd name="T2" fmla="*/ 86 w 87"/>
                  <a:gd name="T3" fmla="*/ 15 h 54"/>
                  <a:gd name="T4" fmla="*/ 80 w 87"/>
                  <a:gd name="T5" fmla="*/ 24 h 54"/>
                  <a:gd name="T6" fmla="*/ 68 w 87"/>
                  <a:gd name="T7" fmla="*/ 35 h 54"/>
                  <a:gd name="T8" fmla="*/ 51 w 87"/>
                  <a:gd name="T9" fmla="*/ 44 h 54"/>
                  <a:gd name="T10" fmla="*/ 51 w 87"/>
                  <a:gd name="T11" fmla="*/ 44 h 54"/>
                  <a:gd name="T12" fmla="*/ 33 w 87"/>
                  <a:gd name="T13" fmla="*/ 50 h 54"/>
                  <a:gd name="T14" fmla="*/ 18 w 87"/>
                  <a:gd name="T15" fmla="*/ 53 h 54"/>
                  <a:gd name="T16" fmla="*/ 6 w 87"/>
                  <a:gd name="T17" fmla="*/ 51 h 54"/>
                  <a:gd name="T18" fmla="*/ 0 w 87"/>
                  <a:gd name="T19" fmla="*/ 47 h 54"/>
                  <a:gd name="T20" fmla="*/ 0 w 87"/>
                  <a:gd name="T21" fmla="*/ 47 h 54"/>
                  <a:gd name="T22" fmla="*/ 0 w 87"/>
                  <a:gd name="T23" fmla="*/ 38 h 54"/>
                  <a:gd name="T24" fmla="*/ 8 w 87"/>
                  <a:gd name="T25" fmla="*/ 29 h 54"/>
                  <a:gd name="T26" fmla="*/ 20 w 87"/>
                  <a:gd name="T27" fmla="*/ 18 h 54"/>
                  <a:gd name="T28" fmla="*/ 35 w 87"/>
                  <a:gd name="T29" fmla="*/ 9 h 54"/>
                  <a:gd name="T30" fmla="*/ 35 w 87"/>
                  <a:gd name="T31" fmla="*/ 9 h 54"/>
                  <a:gd name="T32" fmla="*/ 53 w 87"/>
                  <a:gd name="T33" fmla="*/ 3 h 54"/>
                  <a:gd name="T34" fmla="*/ 68 w 87"/>
                  <a:gd name="T35" fmla="*/ 0 h 54"/>
                  <a:gd name="T36" fmla="*/ 80 w 87"/>
                  <a:gd name="T37" fmla="*/ 2 h 54"/>
                  <a:gd name="T38" fmla="*/ 86 w 87"/>
                  <a:gd name="T3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54">
                    <a:moveTo>
                      <a:pt x="86" y="6"/>
                    </a:moveTo>
                    <a:lnTo>
                      <a:pt x="86" y="15"/>
                    </a:lnTo>
                    <a:lnTo>
                      <a:pt x="80" y="24"/>
                    </a:lnTo>
                    <a:lnTo>
                      <a:pt x="68" y="35"/>
                    </a:lnTo>
                    <a:lnTo>
                      <a:pt x="51" y="44"/>
                    </a:lnTo>
                    <a:lnTo>
                      <a:pt x="51" y="44"/>
                    </a:lnTo>
                    <a:lnTo>
                      <a:pt x="33" y="50"/>
                    </a:lnTo>
                    <a:lnTo>
                      <a:pt x="18" y="53"/>
                    </a:lnTo>
                    <a:lnTo>
                      <a:pt x="6" y="51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8" y="29"/>
                    </a:lnTo>
                    <a:lnTo>
                      <a:pt x="20" y="18"/>
                    </a:lnTo>
                    <a:lnTo>
                      <a:pt x="35" y="9"/>
                    </a:lnTo>
                    <a:lnTo>
                      <a:pt x="35" y="9"/>
                    </a:lnTo>
                    <a:lnTo>
                      <a:pt x="53" y="3"/>
                    </a:lnTo>
                    <a:lnTo>
                      <a:pt x="68" y="0"/>
                    </a:lnTo>
                    <a:lnTo>
                      <a:pt x="80" y="2"/>
                    </a:lnTo>
                    <a:lnTo>
                      <a:pt x="86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5" name="Freeform 489"/>
              <p:cNvSpPr>
                <a:spLocks/>
              </p:cNvSpPr>
              <p:nvPr/>
            </p:nvSpPr>
            <p:spPr bwMode="auto">
              <a:xfrm>
                <a:off x="841" y="993"/>
                <a:ext cx="106" cy="43"/>
              </a:xfrm>
              <a:custGeom>
                <a:avLst/>
                <a:gdLst>
                  <a:gd name="T0" fmla="*/ 93 w 94"/>
                  <a:gd name="T1" fmla="*/ 10 h 43"/>
                  <a:gd name="T2" fmla="*/ 90 w 94"/>
                  <a:gd name="T3" fmla="*/ 18 h 43"/>
                  <a:gd name="T4" fmla="*/ 82 w 94"/>
                  <a:gd name="T5" fmla="*/ 25 h 43"/>
                  <a:gd name="T6" fmla="*/ 69 w 94"/>
                  <a:gd name="T7" fmla="*/ 33 h 43"/>
                  <a:gd name="T8" fmla="*/ 51 w 94"/>
                  <a:gd name="T9" fmla="*/ 39 h 43"/>
                  <a:gd name="T10" fmla="*/ 51 w 94"/>
                  <a:gd name="T11" fmla="*/ 39 h 43"/>
                  <a:gd name="T12" fmla="*/ 33 w 94"/>
                  <a:gd name="T13" fmla="*/ 42 h 43"/>
                  <a:gd name="T14" fmla="*/ 16 w 94"/>
                  <a:gd name="T15" fmla="*/ 42 h 43"/>
                  <a:gd name="T16" fmla="*/ 6 w 94"/>
                  <a:gd name="T17" fmla="*/ 37 h 43"/>
                  <a:gd name="T18" fmla="*/ 0 w 94"/>
                  <a:gd name="T19" fmla="*/ 31 h 43"/>
                  <a:gd name="T20" fmla="*/ 0 w 94"/>
                  <a:gd name="T21" fmla="*/ 31 h 43"/>
                  <a:gd name="T22" fmla="*/ 1 w 94"/>
                  <a:gd name="T23" fmla="*/ 24 h 43"/>
                  <a:gd name="T24" fmla="*/ 10 w 94"/>
                  <a:gd name="T25" fmla="*/ 15 h 43"/>
                  <a:gd name="T26" fmla="*/ 24 w 94"/>
                  <a:gd name="T27" fmla="*/ 7 h 43"/>
                  <a:gd name="T28" fmla="*/ 42 w 94"/>
                  <a:gd name="T29" fmla="*/ 1 h 43"/>
                  <a:gd name="T30" fmla="*/ 42 w 94"/>
                  <a:gd name="T31" fmla="*/ 1 h 43"/>
                  <a:gd name="T32" fmla="*/ 60 w 94"/>
                  <a:gd name="T33" fmla="*/ 0 h 43"/>
                  <a:gd name="T34" fmla="*/ 76 w 94"/>
                  <a:gd name="T35" fmla="*/ 0 h 43"/>
                  <a:gd name="T36" fmla="*/ 87 w 94"/>
                  <a:gd name="T37" fmla="*/ 3 h 43"/>
                  <a:gd name="T38" fmla="*/ 93 w 94"/>
                  <a:gd name="T3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10"/>
                    </a:moveTo>
                    <a:lnTo>
                      <a:pt x="90" y="18"/>
                    </a:lnTo>
                    <a:lnTo>
                      <a:pt x="82" y="25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6" y="42"/>
                    </a:lnTo>
                    <a:lnTo>
                      <a:pt x="6" y="37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1" y="24"/>
                    </a:lnTo>
                    <a:lnTo>
                      <a:pt x="10" y="15"/>
                    </a:lnTo>
                    <a:lnTo>
                      <a:pt x="24" y="7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60" y="0"/>
                    </a:lnTo>
                    <a:lnTo>
                      <a:pt x="76" y="0"/>
                    </a:lnTo>
                    <a:lnTo>
                      <a:pt x="87" y="3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6" name="Freeform 490"/>
              <p:cNvSpPr>
                <a:spLocks/>
              </p:cNvSpPr>
              <p:nvPr/>
            </p:nvSpPr>
            <p:spPr bwMode="auto">
              <a:xfrm>
                <a:off x="728" y="993"/>
                <a:ext cx="105" cy="43"/>
              </a:xfrm>
              <a:custGeom>
                <a:avLst/>
                <a:gdLst>
                  <a:gd name="T0" fmla="*/ 93 w 94"/>
                  <a:gd name="T1" fmla="*/ 10 h 43"/>
                  <a:gd name="T2" fmla="*/ 92 w 94"/>
                  <a:gd name="T3" fmla="*/ 18 h 43"/>
                  <a:gd name="T4" fmla="*/ 83 w 94"/>
                  <a:gd name="T5" fmla="*/ 25 h 43"/>
                  <a:gd name="T6" fmla="*/ 69 w 94"/>
                  <a:gd name="T7" fmla="*/ 33 h 43"/>
                  <a:gd name="T8" fmla="*/ 51 w 94"/>
                  <a:gd name="T9" fmla="*/ 39 h 43"/>
                  <a:gd name="T10" fmla="*/ 51 w 94"/>
                  <a:gd name="T11" fmla="*/ 39 h 43"/>
                  <a:gd name="T12" fmla="*/ 33 w 94"/>
                  <a:gd name="T13" fmla="*/ 42 h 43"/>
                  <a:gd name="T14" fmla="*/ 18 w 94"/>
                  <a:gd name="T15" fmla="*/ 42 h 43"/>
                  <a:gd name="T16" fmla="*/ 6 w 94"/>
                  <a:gd name="T17" fmla="*/ 37 h 43"/>
                  <a:gd name="T18" fmla="*/ 0 w 94"/>
                  <a:gd name="T19" fmla="*/ 31 h 43"/>
                  <a:gd name="T20" fmla="*/ 0 w 94"/>
                  <a:gd name="T21" fmla="*/ 31 h 43"/>
                  <a:gd name="T22" fmla="*/ 3 w 94"/>
                  <a:gd name="T23" fmla="*/ 24 h 43"/>
                  <a:gd name="T24" fmla="*/ 11 w 94"/>
                  <a:gd name="T25" fmla="*/ 15 h 43"/>
                  <a:gd name="T26" fmla="*/ 26 w 94"/>
                  <a:gd name="T27" fmla="*/ 7 h 43"/>
                  <a:gd name="T28" fmla="*/ 42 w 94"/>
                  <a:gd name="T29" fmla="*/ 1 h 43"/>
                  <a:gd name="T30" fmla="*/ 42 w 94"/>
                  <a:gd name="T31" fmla="*/ 1 h 43"/>
                  <a:gd name="T32" fmla="*/ 62 w 94"/>
                  <a:gd name="T33" fmla="*/ 0 h 43"/>
                  <a:gd name="T34" fmla="*/ 77 w 94"/>
                  <a:gd name="T35" fmla="*/ 0 h 43"/>
                  <a:gd name="T36" fmla="*/ 89 w 94"/>
                  <a:gd name="T37" fmla="*/ 3 h 43"/>
                  <a:gd name="T38" fmla="*/ 93 w 94"/>
                  <a:gd name="T3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10"/>
                    </a:moveTo>
                    <a:lnTo>
                      <a:pt x="92" y="18"/>
                    </a:lnTo>
                    <a:lnTo>
                      <a:pt x="83" y="25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8" y="42"/>
                    </a:lnTo>
                    <a:lnTo>
                      <a:pt x="6" y="37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11" y="15"/>
                    </a:lnTo>
                    <a:lnTo>
                      <a:pt x="26" y="7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89" y="3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7" name="Freeform 491"/>
              <p:cNvSpPr>
                <a:spLocks/>
              </p:cNvSpPr>
              <p:nvPr/>
            </p:nvSpPr>
            <p:spPr bwMode="auto">
              <a:xfrm>
                <a:off x="865" y="1039"/>
                <a:ext cx="116" cy="54"/>
              </a:xfrm>
              <a:custGeom>
                <a:avLst/>
                <a:gdLst>
                  <a:gd name="T0" fmla="*/ 102 w 103"/>
                  <a:gd name="T1" fmla="*/ 15 h 54"/>
                  <a:gd name="T2" fmla="*/ 100 w 103"/>
                  <a:gd name="T3" fmla="*/ 24 h 54"/>
                  <a:gd name="T4" fmla="*/ 91 w 103"/>
                  <a:gd name="T5" fmla="*/ 35 h 54"/>
                  <a:gd name="T6" fmla="*/ 76 w 103"/>
                  <a:gd name="T7" fmla="*/ 44 h 54"/>
                  <a:gd name="T8" fmla="*/ 57 w 103"/>
                  <a:gd name="T9" fmla="*/ 50 h 54"/>
                  <a:gd name="T10" fmla="*/ 57 w 103"/>
                  <a:gd name="T11" fmla="*/ 50 h 54"/>
                  <a:gd name="T12" fmla="*/ 36 w 103"/>
                  <a:gd name="T13" fmla="*/ 53 h 54"/>
                  <a:gd name="T14" fmla="*/ 19 w 103"/>
                  <a:gd name="T15" fmla="*/ 51 h 54"/>
                  <a:gd name="T16" fmla="*/ 6 w 103"/>
                  <a:gd name="T17" fmla="*/ 47 h 54"/>
                  <a:gd name="T18" fmla="*/ 0 w 103"/>
                  <a:gd name="T19" fmla="*/ 38 h 54"/>
                  <a:gd name="T20" fmla="*/ 0 w 103"/>
                  <a:gd name="T21" fmla="*/ 38 h 54"/>
                  <a:gd name="T22" fmla="*/ 1 w 103"/>
                  <a:gd name="T23" fmla="*/ 29 h 54"/>
                  <a:gd name="T24" fmla="*/ 12 w 103"/>
                  <a:gd name="T25" fmla="*/ 18 h 54"/>
                  <a:gd name="T26" fmla="*/ 27 w 103"/>
                  <a:gd name="T27" fmla="*/ 9 h 54"/>
                  <a:gd name="T28" fmla="*/ 46 w 103"/>
                  <a:gd name="T29" fmla="*/ 3 h 54"/>
                  <a:gd name="T30" fmla="*/ 46 w 103"/>
                  <a:gd name="T31" fmla="*/ 3 h 54"/>
                  <a:gd name="T32" fmla="*/ 66 w 103"/>
                  <a:gd name="T33" fmla="*/ 0 h 54"/>
                  <a:gd name="T34" fmla="*/ 84 w 103"/>
                  <a:gd name="T35" fmla="*/ 2 h 54"/>
                  <a:gd name="T36" fmla="*/ 96 w 103"/>
                  <a:gd name="T37" fmla="*/ 6 h 54"/>
                  <a:gd name="T38" fmla="*/ 102 w 103"/>
                  <a:gd name="T39" fmla="*/ 1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3" h="54">
                    <a:moveTo>
                      <a:pt x="102" y="15"/>
                    </a:moveTo>
                    <a:lnTo>
                      <a:pt x="100" y="24"/>
                    </a:lnTo>
                    <a:lnTo>
                      <a:pt x="91" y="35"/>
                    </a:lnTo>
                    <a:lnTo>
                      <a:pt x="76" y="44"/>
                    </a:lnTo>
                    <a:lnTo>
                      <a:pt x="57" y="50"/>
                    </a:lnTo>
                    <a:lnTo>
                      <a:pt x="57" y="50"/>
                    </a:lnTo>
                    <a:lnTo>
                      <a:pt x="36" y="53"/>
                    </a:lnTo>
                    <a:lnTo>
                      <a:pt x="19" y="51"/>
                    </a:lnTo>
                    <a:lnTo>
                      <a:pt x="6" y="47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1" y="29"/>
                    </a:lnTo>
                    <a:lnTo>
                      <a:pt x="12" y="18"/>
                    </a:lnTo>
                    <a:lnTo>
                      <a:pt x="27" y="9"/>
                    </a:lnTo>
                    <a:lnTo>
                      <a:pt x="46" y="3"/>
                    </a:lnTo>
                    <a:lnTo>
                      <a:pt x="46" y="3"/>
                    </a:lnTo>
                    <a:lnTo>
                      <a:pt x="66" y="0"/>
                    </a:lnTo>
                    <a:lnTo>
                      <a:pt x="84" y="2"/>
                    </a:lnTo>
                    <a:lnTo>
                      <a:pt x="96" y="6"/>
                    </a:lnTo>
                    <a:lnTo>
                      <a:pt x="102" y="1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8" name="Freeform 492"/>
              <p:cNvSpPr>
                <a:spLocks/>
              </p:cNvSpPr>
              <p:nvPr/>
            </p:nvSpPr>
            <p:spPr bwMode="auto">
              <a:xfrm>
                <a:off x="812" y="663"/>
                <a:ext cx="109" cy="40"/>
              </a:xfrm>
              <a:custGeom>
                <a:avLst/>
                <a:gdLst>
                  <a:gd name="T0" fmla="*/ 96 w 97"/>
                  <a:gd name="T1" fmla="*/ 24 h 40"/>
                  <a:gd name="T2" fmla="*/ 92 w 97"/>
                  <a:gd name="T3" fmla="*/ 30 h 40"/>
                  <a:gd name="T4" fmla="*/ 80 w 97"/>
                  <a:gd name="T5" fmla="*/ 36 h 40"/>
                  <a:gd name="T6" fmla="*/ 65 w 97"/>
                  <a:gd name="T7" fmla="*/ 39 h 40"/>
                  <a:gd name="T8" fmla="*/ 47 w 97"/>
                  <a:gd name="T9" fmla="*/ 39 h 40"/>
                  <a:gd name="T10" fmla="*/ 47 w 97"/>
                  <a:gd name="T11" fmla="*/ 39 h 40"/>
                  <a:gd name="T12" fmla="*/ 29 w 97"/>
                  <a:gd name="T13" fmla="*/ 36 h 40"/>
                  <a:gd name="T14" fmla="*/ 14 w 97"/>
                  <a:gd name="T15" fmla="*/ 30 h 40"/>
                  <a:gd name="T16" fmla="*/ 5 w 97"/>
                  <a:gd name="T17" fmla="*/ 22 h 40"/>
                  <a:gd name="T18" fmla="*/ 0 w 97"/>
                  <a:gd name="T19" fmla="*/ 15 h 40"/>
                  <a:gd name="T20" fmla="*/ 0 w 97"/>
                  <a:gd name="T21" fmla="*/ 15 h 40"/>
                  <a:gd name="T22" fmla="*/ 5 w 97"/>
                  <a:gd name="T23" fmla="*/ 9 h 40"/>
                  <a:gd name="T24" fmla="*/ 17 w 97"/>
                  <a:gd name="T25" fmla="*/ 3 h 40"/>
                  <a:gd name="T26" fmla="*/ 32 w 97"/>
                  <a:gd name="T27" fmla="*/ 0 h 40"/>
                  <a:gd name="T28" fmla="*/ 50 w 97"/>
                  <a:gd name="T29" fmla="*/ 0 h 40"/>
                  <a:gd name="T30" fmla="*/ 50 w 97"/>
                  <a:gd name="T31" fmla="*/ 0 h 40"/>
                  <a:gd name="T32" fmla="*/ 68 w 97"/>
                  <a:gd name="T33" fmla="*/ 3 h 40"/>
                  <a:gd name="T34" fmla="*/ 83 w 97"/>
                  <a:gd name="T35" fmla="*/ 9 h 40"/>
                  <a:gd name="T36" fmla="*/ 92 w 97"/>
                  <a:gd name="T37" fmla="*/ 16 h 40"/>
                  <a:gd name="T38" fmla="*/ 96 w 97"/>
                  <a:gd name="T39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7" h="40">
                    <a:moveTo>
                      <a:pt x="96" y="24"/>
                    </a:moveTo>
                    <a:lnTo>
                      <a:pt x="92" y="30"/>
                    </a:lnTo>
                    <a:lnTo>
                      <a:pt x="80" y="36"/>
                    </a:lnTo>
                    <a:lnTo>
                      <a:pt x="65" y="39"/>
                    </a:lnTo>
                    <a:lnTo>
                      <a:pt x="47" y="39"/>
                    </a:lnTo>
                    <a:lnTo>
                      <a:pt x="47" y="39"/>
                    </a:lnTo>
                    <a:lnTo>
                      <a:pt x="29" y="36"/>
                    </a:lnTo>
                    <a:lnTo>
                      <a:pt x="14" y="30"/>
                    </a:lnTo>
                    <a:lnTo>
                      <a:pt x="5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5" y="9"/>
                    </a:lnTo>
                    <a:lnTo>
                      <a:pt x="17" y="3"/>
                    </a:lnTo>
                    <a:lnTo>
                      <a:pt x="32" y="0"/>
                    </a:lnTo>
                    <a:lnTo>
                      <a:pt x="50" y="0"/>
                    </a:lnTo>
                    <a:lnTo>
                      <a:pt x="50" y="0"/>
                    </a:lnTo>
                    <a:lnTo>
                      <a:pt x="68" y="3"/>
                    </a:lnTo>
                    <a:lnTo>
                      <a:pt x="83" y="9"/>
                    </a:lnTo>
                    <a:lnTo>
                      <a:pt x="92" y="16"/>
                    </a:lnTo>
                    <a:lnTo>
                      <a:pt x="96" y="2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09" name="Freeform 493"/>
              <p:cNvSpPr>
                <a:spLocks/>
              </p:cNvSpPr>
              <p:nvPr/>
            </p:nvSpPr>
            <p:spPr bwMode="auto">
              <a:xfrm>
                <a:off x="940" y="421"/>
                <a:ext cx="106" cy="43"/>
              </a:xfrm>
              <a:custGeom>
                <a:avLst/>
                <a:gdLst>
                  <a:gd name="T0" fmla="*/ 93 w 94"/>
                  <a:gd name="T1" fmla="*/ 31 h 43"/>
                  <a:gd name="T2" fmla="*/ 87 w 94"/>
                  <a:gd name="T3" fmla="*/ 37 h 43"/>
                  <a:gd name="T4" fmla="*/ 77 w 94"/>
                  <a:gd name="T5" fmla="*/ 40 h 43"/>
                  <a:gd name="T6" fmla="*/ 60 w 94"/>
                  <a:gd name="T7" fmla="*/ 42 h 43"/>
                  <a:gd name="T8" fmla="*/ 42 w 94"/>
                  <a:gd name="T9" fmla="*/ 39 h 43"/>
                  <a:gd name="T10" fmla="*/ 42 w 94"/>
                  <a:gd name="T11" fmla="*/ 39 h 43"/>
                  <a:gd name="T12" fmla="*/ 24 w 94"/>
                  <a:gd name="T13" fmla="*/ 34 h 43"/>
                  <a:gd name="T14" fmla="*/ 11 w 94"/>
                  <a:gd name="T15" fmla="*/ 27 h 43"/>
                  <a:gd name="T16" fmla="*/ 2 w 94"/>
                  <a:gd name="T17" fmla="*/ 19 h 43"/>
                  <a:gd name="T18" fmla="*/ 0 w 94"/>
                  <a:gd name="T19" fmla="*/ 10 h 43"/>
                  <a:gd name="T20" fmla="*/ 0 w 94"/>
                  <a:gd name="T21" fmla="*/ 10 h 43"/>
                  <a:gd name="T22" fmla="*/ 5 w 94"/>
                  <a:gd name="T23" fmla="*/ 4 h 43"/>
                  <a:gd name="T24" fmla="*/ 17 w 94"/>
                  <a:gd name="T25" fmla="*/ 1 h 43"/>
                  <a:gd name="T26" fmla="*/ 32 w 94"/>
                  <a:gd name="T27" fmla="*/ 0 h 43"/>
                  <a:gd name="T28" fmla="*/ 50 w 94"/>
                  <a:gd name="T29" fmla="*/ 3 h 43"/>
                  <a:gd name="T30" fmla="*/ 50 w 94"/>
                  <a:gd name="T31" fmla="*/ 3 h 43"/>
                  <a:gd name="T32" fmla="*/ 68 w 94"/>
                  <a:gd name="T33" fmla="*/ 7 h 43"/>
                  <a:gd name="T34" fmla="*/ 81 w 94"/>
                  <a:gd name="T35" fmla="*/ 15 h 43"/>
                  <a:gd name="T36" fmla="*/ 90 w 94"/>
                  <a:gd name="T37" fmla="*/ 22 h 43"/>
                  <a:gd name="T38" fmla="*/ 93 w 94"/>
                  <a:gd name="T3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31"/>
                    </a:moveTo>
                    <a:lnTo>
                      <a:pt x="87" y="37"/>
                    </a:lnTo>
                    <a:lnTo>
                      <a:pt x="77" y="40"/>
                    </a:lnTo>
                    <a:lnTo>
                      <a:pt x="60" y="42"/>
                    </a:lnTo>
                    <a:lnTo>
                      <a:pt x="42" y="39"/>
                    </a:lnTo>
                    <a:lnTo>
                      <a:pt x="42" y="39"/>
                    </a:lnTo>
                    <a:lnTo>
                      <a:pt x="24" y="34"/>
                    </a:lnTo>
                    <a:lnTo>
                      <a:pt x="11" y="27"/>
                    </a:lnTo>
                    <a:lnTo>
                      <a:pt x="2" y="19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5" y="4"/>
                    </a:lnTo>
                    <a:lnTo>
                      <a:pt x="17" y="1"/>
                    </a:lnTo>
                    <a:lnTo>
                      <a:pt x="32" y="0"/>
                    </a:lnTo>
                    <a:lnTo>
                      <a:pt x="50" y="3"/>
                    </a:lnTo>
                    <a:lnTo>
                      <a:pt x="50" y="3"/>
                    </a:lnTo>
                    <a:lnTo>
                      <a:pt x="68" y="7"/>
                    </a:lnTo>
                    <a:lnTo>
                      <a:pt x="81" y="15"/>
                    </a:lnTo>
                    <a:lnTo>
                      <a:pt x="90" y="22"/>
                    </a:lnTo>
                    <a:lnTo>
                      <a:pt x="93" y="3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0" name="Freeform 494"/>
              <p:cNvSpPr>
                <a:spLocks/>
              </p:cNvSpPr>
              <p:nvPr/>
            </p:nvSpPr>
            <p:spPr bwMode="auto">
              <a:xfrm>
                <a:off x="912" y="627"/>
                <a:ext cx="107" cy="40"/>
              </a:xfrm>
              <a:custGeom>
                <a:avLst/>
                <a:gdLst>
                  <a:gd name="T0" fmla="*/ 94 w 95"/>
                  <a:gd name="T1" fmla="*/ 24 h 40"/>
                  <a:gd name="T2" fmla="*/ 90 w 95"/>
                  <a:gd name="T3" fmla="*/ 30 h 40"/>
                  <a:gd name="T4" fmla="*/ 79 w 95"/>
                  <a:gd name="T5" fmla="*/ 36 h 40"/>
                  <a:gd name="T6" fmla="*/ 64 w 95"/>
                  <a:gd name="T7" fmla="*/ 39 h 40"/>
                  <a:gd name="T8" fmla="*/ 46 w 95"/>
                  <a:gd name="T9" fmla="*/ 39 h 40"/>
                  <a:gd name="T10" fmla="*/ 46 w 95"/>
                  <a:gd name="T11" fmla="*/ 39 h 40"/>
                  <a:gd name="T12" fmla="*/ 27 w 95"/>
                  <a:gd name="T13" fmla="*/ 36 h 40"/>
                  <a:gd name="T14" fmla="*/ 13 w 95"/>
                  <a:gd name="T15" fmla="*/ 30 h 40"/>
                  <a:gd name="T16" fmla="*/ 3 w 95"/>
                  <a:gd name="T17" fmla="*/ 22 h 40"/>
                  <a:gd name="T18" fmla="*/ 0 w 95"/>
                  <a:gd name="T19" fmla="*/ 15 h 40"/>
                  <a:gd name="T20" fmla="*/ 0 w 95"/>
                  <a:gd name="T21" fmla="*/ 15 h 40"/>
                  <a:gd name="T22" fmla="*/ 4 w 95"/>
                  <a:gd name="T23" fmla="*/ 9 h 40"/>
                  <a:gd name="T24" fmla="*/ 15 w 95"/>
                  <a:gd name="T25" fmla="*/ 3 h 40"/>
                  <a:gd name="T26" fmla="*/ 30 w 95"/>
                  <a:gd name="T27" fmla="*/ 0 h 40"/>
                  <a:gd name="T28" fmla="*/ 49 w 95"/>
                  <a:gd name="T29" fmla="*/ 0 h 40"/>
                  <a:gd name="T30" fmla="*/ 49 w 95"/>
                  <a:gd name="T31" fmla="*/ 0 h 40"/>
                  <a:gd name="T32" fmla="*/ 67 w 95"/>
                  <a:gd name="T33" fmla="*/ 3 h 40"/>
                  <a:gd name="T34" fmla="*/ 82 w 95"/>
                  <a:gd name="T35" fmla="*/ 9 h 40"/>
                  <a:gd name="T36" fmla="*/ 91 w 95"/>
                  <a:gd name="T37" fmla="*/ 16 h 40"/>
                  <a:gd name="T38" fmla="*/ 94 w 95"/>
                  <a:gd name="T39" fmla="*/ 2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5" h="40">
                    <a:moveTo>
                      <a:pt x="94" y="24"/>
                    </a:moveTo>
                    <a:lnTo>
                      <a:pt x="90" y="30"/>
                    </a:lnTo>
                    <a:lnTo>
                      <a:pt x="79" y="36"/>
                    </a:lnTo>
                    <a:lnTo>
                      <a:pt x="64" y="39"/>
                    </a:lnTo>
                    <a:lnTo>
                      <a:pt x="46" y="39"/>
                    </a:lnTo>
                    <a:lnTo>
                      <a:pt x="46" y="39"/>
                    </a:lnTo>
                    <a:lnTo>
                      <a:pt x="27" y="36"/>
                    </a:lnTo>
                    <a:lnTo>
                      <a:pt x="13" y="30"/>
                    </a:lnTo>
                    <a:lnTo>
                      <a:pt x="3" y="22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4" y="9"/>
                    </a:lnTo>
                    <a:lnTo>
                      <a:pt x="15" y="3"/>
                    </a:lnTo>
                    <a:lnTo>
                      <a:pt x="30" y="0"/>
                    </a:lnTo>
                    <a:lnTo>
                      <a:pt x="49" y="0"/>
                    </a:lnTo>
                    <a:lnTo>
                      <a:pt x="49" y="0"/>
                    </a:lnTo>
                    <a:lnTo>
                      <a:pt x="67" y="3"/>
                    </a:lnTo>
                    <a:lnTo>
                      <a:pt x="82" y="9"/>
                    </a:lnTo>
                    <a:lnTo>
                      <a:pt x="91" y="16"/>
                    </a:lnTo>
                    <a:lnTo>
                      <a:pt x="94" y="24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1" name="Freeform 495"/>
              <p:cNvSpPr>
                <a:spLocks/>
              </p:cNvSpPr>
              <p:nvPr/>
            </p:nvSpPr>
            <p:spPr bwMode="auto">
              <a:xfrm>
                <a:off x="957" y="1149"/>
                <a:ext cx="113" cy="57"/>
              </a:xfrm>
              <a:custGeom>
                <a:avLst/>
                <a:gdLst>
                  <a:gd name="T0" fmla="*/ 99 w 100"/>
                  <a:gd name="T1" fmla="*/ 43 h 57"/>
                  <a:gd name="T2" fmla="*/ 93 w 100"/>
                  <a:gd name="T3" fmla="*/ 51 h 57"/>
                  <a:gd name="T4" fmla="*/ 80 w 100"/>
                  <a:gd name="T5" fmla="*/ 56 h 57"/>
                  <a:gd name="T6" fmla="*/ 63 w 100"/>
                  <a:gd name="T7" fmla="*/ 56 h 57"/>
                  <a:gd name="T8" fmla="*/ 44 w 100"/>
                  <a:gd name="T9" fmla="*/ 51 h 57"/>
                  <a:gd name="T10" fmla="*/ 44 w 100"/>
                  <a:gd name="T11" fmla="*/ 51 h 57"/>
                  <a:gd name="T12" fmla="*/ 24 w 100"/>
                  <a:gd name="T13" fmla="*/ 43 h 57"/>
                  <a:gd name="T14" fmla="*/ 9 w 100"/>
                  <a:gd name="T15" fmla="*/ 33 h 57"/>
                  <a:gd name="T16" fmla="*/ 2 w 100"/>
                  <a:gd name="T17" fmla="*/ 22 h 57"/>
                  <a:gd name="T18" fmla="*/ 0 w 100"/>
                  <a:gd name="T19" fmla="*/ 12 h 57"/>
                  <a:gd name="T20" fmla="*/ 0 w 100"/>
                  <a:gd name="T21" fmla="*/ 12 h 57"/>
                  <a:gd name="T22" fmla="*/ 6 w 100"/>
                  <a:gd name="T23" fmla="*/ 4 h 57"/>
                  <a:gd name="T24" fmla="*/ 20 w 100"/>
                  <a:gd name="T25" fmla="*/ 1 h 57"/>
                  <a:gd name="T26" fmla="*/ 38 w 100"/>
                  <a:gd name="T27" fmla="*/ 0 h 57"/>
                  <a:gd name="T28" fmla="*/ 57 w 100"/>
                  <a:gd name="T29" fmla="*/ 4 h 57"/>
                  <a:gd name="T30" fmla="*/ 57 w 100"/>
                  <a:gd name="T31" fmla="*/ 4 h 57"/>
                  <a:gd name="T32" fmla="*/ 75 w 100"/>
                  <a:gd name="T33" fmla="*/ 12 h 57"/>
                  <a:gd name="T34" fmla="*/ 90 w 100"/>
                  <a:gd name="T35" fmla="*/ 22 h 57"/>
                  <a:gd name="T36" fmla="*/ 99 w 100"/>
                  <a:gd name="T37" fmla="*/ 33 h 57"/>
                  <a:gd name="T38" fmla="*/ 99 w 100"/>
                  <a:gd name="T39" fmla="*/ 4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0" h="57">
                    <a:moveTo>
                      <a:pt x="99" y="43"/>
                    </a:moveTo>
                    <a:lnTo>
                      <a:pt x="93" y="51"/>
                    </a:lnTo>
                    <a:lnTo>
                      <a:pt x="80" y="56"/>
                    </a:lnTo>
                    <a:lnTo>
                      <a:pt x="63" y="56"/>
                    </a:lnTo>
                    <a:lnTo>
                      <a:pt x="44" y="51"/>
                    </a:lnTo>
                    <a:lnTo>
                      <a:pt x="44" y="51"/>
                    </a:lnTo>
                    <a:lnTo>
                      <a:pt x="24" y="43"/>
                    </a:lnTo>
                    <a:lnTo>
                      <a:pt x="9" y="33"/>
                    </a:lnTo>
                    <a:lnTo>
                      <a:pt x="2" y="2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6" y="4"/>
                    </a:lnTo>
                    <a:lnTo>
                      <a:pt x="20" y="1"/>
                    </a:lnTo>
                    <a:lnTo>
                      <a:pt x="38" y="0"/>
                    </a:lnTo>
                    <a:lnTo>
                      <a:pt x="57" y="4"/>
                    </a:lnTo>
                    <a:lnTo>
                      <a:pt x="57" y="4"/>
                    </a:lnTo>
                    <a:lnTo>
                      <a:pt x="75" y="12"/>
                    </a:lnTo>
                    <a:lnTo>
                      <a:pt x="90" y="22"/>
                    </a:lnTo>
                    <a:lnTo>
                      <a:pt x="99" y="33"/>
                    </a:lnTo>
                    <a:lnTo>
                      <a:pt x="99" y="4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2" name="Freeform 496"/>
              <p:cNvSpPr>
                <a:spLocks/>
              </p:cNvSpPr>
              <p:nvPr/>
            </p:nvSpPr>
            <p:spPr bwMode="auto">
              <a:xfrm>
                <a:off x="782" y="829"/>
                <a:ext cx="77" cy="43"/>
              </a:xfrm>
              <a:custGeom>
                <a:avLst/>
                <a:gdLst>
                  <a:gd name="T0" fmla="*/ 68 w 69"/>
                  <a:gd name="T1" fmla="*/ 32 h 43"/>
                  <a:gd name="T2" fmla="*/ 63 w 69"/>
                  <a:gd name="T3" fmla="*/ 38 h 43"/>
                  <a:gd name="T4" fmla="*/ 54 w 69"/>
                  <a:gd name="T5" fmla="*/ 41 h 43"/>
                  <a:gd name="T6" fmla="*/ 42 w 69"/>
                  <a:gd name="T7" fmla="*/ 42 h 43"/>
                  <a:gd name="T8" fmla="*/ 29 w 69"/>
                  <a:gd name="T9" fmla="*/ 39 h 43"/>
                  <a:gd name="T10" fmla="*/ 29 w 69"/>
                  <a:gd name="T11" fmla="*/ 39 h 43"/>
                  <a:gd name="T12" fmla="*/ 17 w 69"/>
                  <a:gd name="T13" fmla="*/ 33 h 43"/>
                  <a:gd name="T14" fmla="*/ 6 w 69"/>
                  <a:gd name="T15" fmla="*/ 26 h 43"/>
                  <a:gd name="T16" fmla="*/ 2 w 69"/>
                  <a:gd name="T17" fmla="*/ 18 h 43"/>
                  <a:gd name="T18" fmla="*/ 0 w 69"/>
                  <a:gd name="T19" fmla="*/ 11 h 43"/>
                  <a:gd name="T20" fmla="*/ 0 w 69"/>
                  <a:gd name="T21" fmla="*/ 11 h 43"/>
                  <a:gd name="T22" fmla="*/ 5 w 69"/>
                  <a:gd name="T23" fmla="*/ 5 h 43"/>
                  <a:gd name="T24" fmla="*/ 14 w 69"/>
                  <a:gd name="T25" fmla="*/ 2 h 43"/>
                  <a:gd name="T26" fmla="*/ 26 w 69"/>
                  <a:gd name="T27" fmla="*/ 0 h 43"/>
                  <a:gd name="T28" fmla="*/ 39 w 69"/>
                  <a:gd name="T29" fmla="*/ 3 h 43"/>
                  <a:gd name="T30" fmla="*/ 39 w 69"/>
                  <a:gd name="T31" fmla="*/ 3 h 43"/>
                  <a:gd name="T32" fmla="*/ 53 w 69"/>
                  <a:gd name="T33" fmla="*/ 9 h 43"/>
                  <a:gd name="T34" fmla="*/ 62 w 69"/>
                  <a:gd name="T35" fmla="*/ 17 h 43"/>
                  <a:gd name="T36" fmla="*/ 68 w 69"/>
                  <a:gd name="T37" fmla="*/ 24 h 43"/>
                  <a:gd name="T38" fmla="*/ 68 w 69"/>
                  <a:gd name="T39" fmla="*/ 32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43">
                    <a:moveTo>
                      <a:pt x="68" y="32"/>
                    </a:moveTo>
                    <a:lnTo>
                      <a:pt x="63" y="38"/>
                    </a:lnTo>
                    <a:lnTo>
                      <a:pt x="54" y="41"/>
                    </a:lnTo>
                    <a:lnTo>
                      <a:pt x="42" y="42"/>
                    </a:lnTo>
                    <a:lnTo>
                      <a:pt x="29" y="39"/>
                    </a:lnTo>
                    <a:lnTo>
                      <a:pt x="29" y="39"/>
                    </a:lnTo>
                    <a:lnTo>
                      <a:pt x="17" y="33"/>
                    </a:lnTo>
                    <a:lnTo>
                      <a:pt x="6" y="26"/>
                    </a:lnTo>
                    <a:lnTo>
                      <a:pt x="2" y="18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5" y="5"/>
                    </a:lnTo>
                    <a:lnTo>
                      <a:pt x="14" y="2"/>
                    </a:lnTo>
                    <a:lnTo>
                      <a:pt x="26" y="0"/>
                    </a:lnTo>
                    <a:lnTo>
                      <a:pt x="39" y="3"/>
                    </a:lnTo>
                    <a:lnTo>
                      <a:pt x="39" y="3"/>
                    </a:lnTo>
                    <a:lnTo>
                      <a:pt x="53" y="9"/>
                    </a:lnTo>
                    <a:lnTo>
                      <a:pt x="62" y="17"/>
                    </a:lnTo>
                    <a:lnTo>
                      <a:pt x="68" y="24"/>
                    </a:lnTo>
                    <a:lnTo>
                      <a:pt x="68" y="32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3" name="Freeform 497"/>
              <p:cNvSpPr>
                <a:spLocks/>
              </p:cNvSpPr>
              <p:nvPr/>
            </p:nvSpPr>
            <p:spPr bwMode="auto">
              <a:xfrm>
                <a:off x="896" y="792"/>
                <a:ext cx="103" cy="46"/>
              </a:xfrm>
              <a:custGeom>
                <a:avLst/>
                <a:gdLst>
                  <a:gd name="T0" fmla="*/ 90 w 91"/>
                  <a:gd name="T1" fmla="*/ 36 h 46"/>
                  <a:gd name="T2" fmla="*/ 84 w 91"/>
                  <a:gd name="T3" fmla="*/ 42 h 46"/>
                  <a:gd name="T4" fmla="*/ 74 w 91"/>
                  <a:gd name="T5" fmla="*/ 45 h 46"/>
                  <a:gd name="T6" fmla="*/ 57 w 91"/>
                  <a:gd name="T7" fmla="*/ 45 h 46"/>
                  <a:gd name="T8" fmla="*/ 39 w 91"/>
                  <a:gd name="T9" fmla="*/ 40 h 46"/>
                  <a:gd name="T10" fmla="*/ 39 w 91"/>
                  <a:gd name="T11" fmla="*/ 40 h 46"/>
                  <a:gd name="T12" fmla="*/ 23 w 91"/>
                  <a:gd name="T13" fmla="*/ 34 h 46"/>
                  <a:gd name="T14" fmla="*/ 9 w 91"/>
                  <a:gd name="T15" fmla="*/ 25 h 46"/>
                  <a:gd name="T16" fmla="*/ 2 w 91"/>
                  <a:gd name="T17" fmla="*/ 16 h 46"/>
                  <a:gd name="T18" fmla="*/ 0 w 91"/>
                  <a:gd name="T19" fmla="*/ 9 h 46"/>
                  <a:gd name="T20" fmla="*/ 0 w 91"/>
                  <a:gd name="T21" fmla="*/ 9 h 46"/>
                  <a:gd name="T22" fmla="*/ 6 w 91"/>
                  <a:gd name="T23" fmla="*/ 3 h 46"/>
                  <a:gd name="T24" fmla="*/ 17 w 91"/>
                  <a:gd name="T25" fmla="*/ 0 h 46"/>
                  <a:gd name="T26" fmla="*/ 33 w 91"/>
                  <a:gd name="T27" fmla="*/ 0 h 46"/>
                  <a:gd name="T28" fmla="*/ 51 w 91"/>
                  <a:gd name="T29" fmla="*/ 4 h 46"/>
                  <a:gd name="T30" fmla="*/ 51 w 91"/>
                  <a:gd name="T31" fmla="*/ 4 h 46"/>
                  <a:gd name="T32" fmla="*/ 68 w 91"/>
                  <a:gd name="T33" fmla="*/ 10 h 46"/>
                  <a:gd name="T34" fmla="*/ 81 w 91"/>
                  <a:gd name="T35" fmla="*/ 19 h 46"/>
                  <a:gd name="T36" fmla="*/ 89 w 91"/>
                  <a:gd name="T37" fmla="*/ 28 h 46"/>
                  <a:gd name="T38" fmla="*/ 90 w 91"/>
                  <a:gd name="T39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1" h="46">
                    <a:moveTo>
                      <a:pt x="90" y="36"/>
                    </a:moveTo>
                    <a:lnTo>
                      <a:pt x="84" y="42"/>
                    </a:lnTo>
                    <a:lnTo>
                      <a:pt x="74" y="45"/>
                    </a:lnTo>
                    <a:lnTo>
                      <a:pt x="57" y="45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23" y="34"/>
                    </a:lnTo>
                    <a:lnTo>
                      <a:pt x="9" y="25"/>
                    </a:lnTo>
                    <a:lnTo>
                      <a:pt x="2" y="1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6" y="3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68" y="10"/>
                    </a:lnTo>
                    <a:lnTo>
                      <a:pt x="81" y="19"/>
                    </a:lnTo>
                    <a:lnTo>
                      <a:pt x="89" y="28"/>
                    </a:lnTo>
                    <a:lnTo>
                      <a:pt x="90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4" name="Freeform 498"/>
              <p:cNvSpPr>
                <a:spLocks/>
              </p:cNvSpPr>
              <p:nvPr/>
            </p:nvSpPr>
            <p:spPr bwMode="auto">
              <a:xfrm>
                <a:off x="517" y="612"/>
                <a:ext cx="97" cy="53"/>
              </a:xfrm>
              <a:custGeom>
                <a:avLst/>
                <a:gdLst>
                  <a:gd name="T0" fmla="*/ 85 w 86"/>
                  <a:gd name="T1" fmla="*/ 6 h 53"/>
                  <a:gd name="T2" fmla="*/ 85 w 86"/>
                  <a:gd name="T3" fmla="*/ 15 h 53"/>
                  <a:gd name="T4" fmla="*/ 78 w 86"/>
                  <a:gd name="T5" fmla="*/ 24 h 53"/>
                  <a:gd name="T6" fmla="*/ 66 w 86"/>
                  <a:gd name="T7" fmla="*/ 34 h 53"/>
                  <a:gd name="T8" fmla="*/ 51 w 86"/>
                  <a:gd name="T9" fmla="*/ 43 h 53"/>
                  <a:gd name="T10" fmla="*/ 51 w 86"/>
                  <a:gd name="T11" fmla="*/ 43 h 53"/>
                  <a:gd name="T12" fmla="*/ 33 w 86"/>
                  <a:gd name="T13" fmla="*/ 49 h 53"/>
                  <a:gd name="T14" fmla="*/ 18 w 86"/>
                  <a:gd name="T15" fmla="*/ 52 h 53"/>
                  <a:gd name="T16" fmla="*/ 6 w 86"/>
                  <a:gd name="T17" fmla="*/ 51 h 53"/>
                  <a:gd name="T18" fmla="*/ 0 w 86"/>
                  <a:gd name="T19" fmla="*/ 46 h 53"/>
                  <a:gd name="T20" fmla="*/ 0 w 86"/>
                  <a:gd name="T21" fmla="*/ 46 h 53"/>
                  <a:gd name="T22" fmla="*/ 0 w 86"/>
                  <a:gd name="T23" fmla="*/ 39 h 53"/>
                  <a:gd name="T24" fmla="*/ 6 w 86"/>
                  <a:gd name="T25" fmla="*/ 28 h 53"/>
                  <a:gd name="T26" fmla="*/ 18 w 86"/>
                  <a:gd name="T27" fmla="*/ 18 h 53"/>
                  <a:gd name="T28" fmla="*/ 34 w 86"/>
                  <a:gd name="T29" fmla="*/ 9 h 53"/>
                  <a:gd name="T30" fmla="*/ 34 w 86"/>
                  <a:gd name="T31" fmla="*/ 9 h 53"/>
                  <a:gd name="T32" fmla="*/ 52 w 86"/>
                  <a:gd name="T33" fmla="*/ 3 h 53"/>
                  <a:gd name="T34" fmla="*/ 67 w 86"/>
                  <a:gd name="T35" fmla="*/ 0 h 53"/>
                  <a:gd name="T36" fmla="*/ 79 w 86"/>
                  <a:gd name="T37" fmla="*/ 1 h 53"/>
                  <a:gd name="T38" fmla="*/ 85 w 86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6" h="53">
                    <a:moveTo>
                      <a:pt x="85" y="6"/>
                    </a:moveTo>
                    <a:lnTo>
                      <a:pt x="85" y="15"/>
                    </a:lnTo>
                    <a:lnTo>
                      <a:pt x="78" y="24"/>
                    </a:lnTo>
                    <a:lnTo>
                      <a:pt x="66" y="34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3" y="49"/>
                    </a:lnTo>
                    <a:lnTo>
                      <a:pt x="18" y="52"/>
                    </a:lnTo>
                    <a:lnTo>
                      <a:pt x="6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6" y="28"/>
                    </a:lnTo>
                    <a:lnTo>
                      <a:pt x="18" y="18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52" y="3"/>
                    </a:lnTo>
                    <a:lnTo>
                      <a:pt x="67" y="0"/>
                    </a:lnTo>
                    <a:lnTo>
                      <a:pt x="79" y="1"/>
                    </a:lnTo>
                    <a:lnTo>
                      <a:pt x="85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5" name="Freeform 499"/>
              <p:cNvSpPr>
                <a:spLocks/>
              </p:cNvSpPr>
              <p:nvPr/>
            </p:nvSpPr>
            <p:spPr bwMode="auto">
              <a:xfrm>
                <a:off x="1011" y="352"/>
                <a:ext cx="80" cy="40"/>
              </a:xfrm>
              <a:custGeom>
                <a:avLst/>
                <a:gdLst>
                  <a:gd name="T0" fmla="*/ 70 w 71"/>
                  <a:gd name="T1" fmla="*/ 27 h 40"/>
                  <a:gd name="T2" fmla="*/ 65 w 71"/>
                  <a:gd name="T3" fmla="*/ 33 h 40"/>
                  <a:gd name="T4" fmla="*/ 56 w 71"/>
                  <a:gd name="T5" fmla="*/ 37 h 40"/>
                  <a:gd name="T6" fmla="*/ 45 w 71"/>
                  <a:gd name="T7" fmla="*/ 39 h 40"/>
                  <a:gd name="T8" fmla="*/ 32 w 71"/>
                  <a:gd name="T9" fmla="*/ 37 h 40"/>
                  <a:gd name="T10" fmla="*/ 32 w 71"/>
                  <a:gd name="T11" fmla="*/ 37 h 40"/>
                  <a:gd name="T12" fmla="*/ 18 w 71"/>
                  <a:gd name="T13" fmla="*/ 34 h 40"/>
                  <a:gd name="T14" fmla="*/ 8 w 71"/>
                  <a:gd name="T15" fmla="*/ 27 h 40"/>
                  <a:gd name="T16" fmla="*/ 2 w 71"/>
                  <a:gd name="T17" fmla="*/ 19 h 40"/>
                  <a:gd name="T18" fmla="*/ 0 w 71"/>
                  <a:gd name="T19" fmla="*/ 12 h 40"/>
                  <a:gd name="T20" fmla="*/ 0 w 71"/>
                  <a:gd name="T21" fmla="*/ 12 h 40"/>
                  <a:gd name="T22" fmla="*/ 5 w 71"/>
                  <a:gd name="T23" fmla="*/ 6 h 40"/>
                  <a:gd name="T24" fmla="*/ 14 w 71"/>
                  <a:gd name="T25" fmla="*/ 1 h 40"/>
                  <a:gd name="T26" fmla="*/ 26 w 71"/>
                  <a:gd name="T27" fmla="*/ 0 h 40"/>
                  <a:gd name="T28" fmla="*/ 39 w 71"/>
                  <a:gd name="T29" fmla="*/ 1 h 40"/>
                  <a:gd name="T30" fmla="*/ 39 w 71"/>
                  <a:gd name="T31" fmla="*/ 1 h 40"/>
                  <a:gd name="T32" fmla="*/ 51 w 71"/>
                  <a:gd name="T33" fmla="*/ 4 h 40"/>
                  <a:gd name="T34" fmla="*/ 62 w 71"/>
                  <a:gd name="T35" fmla="*/ 12 h 40"/>
                  <a:gd name="T36" fmla="*/ 68 w 71"/>
                  <a:gd name="T37" fmla="*/ 19 h 40"/>
                  <a:gd name="T38" fmla="*/ 70 w 71"/>
                  <a:gd name="T39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40">
                    <a:moveTo>
                      <a:pt x="70" y="27"/>
                    </a:moveTo>
                    <a:lnTo>
                      <a:pt x="65" y="33"/>
                    </a:lnTo>
                    <a:lnTo>
                      <a:pt x="56" y="37"/>
                    </a:lnTo>
                    <a:lnTo>
                      <a:pt x="45" y="39"/>
                    </a:lnTo>
                    <a:lnTo>
                      <a:pt x="32" y="37"/>
                    </a:lnTo>
                    <a:lnTo>
                      <a:pt x="32" y="37"/>
                    </a:lnTo>
                    <a:lnTo>
                      <a:pt x="18" y="34"/>
                    </a:lnTo>
                    <a:lnTo>
                      <a:pt x="8" y="27"/>
                    </a:lnTo>
                    <a:lnTo>
                      <a:pt x="2" y="1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5" y="6"/>
                    </a:lnTo>
                    <a:lnTo>
                      <a:pt x="14" y="1"/>
                    </a:lnTo>
                    <a:lnTo>
                      <a:pt x="26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51" y="4"/>
                    </a:lnTo>
                    <a:lnTo>
                      <a:pt x="62" y="12"/>
                    </a:lnTo>
                    <a:lnTo>
                      <a:pt x="68" y="19"/>
                    </a:lnTo>
                    <a:lnTo>
                      <a:pt x="70" y="2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6" name="Freeform 500"/>
              <p:cNvSpPr>
                <a:spLocks/>
              </p:cNvSpPr>
              <p:nvPr/>
            </p:nvSpPr>
            <p:spPr bwMode="auto">
              <a:xfrm>
                <a:off x="1115" y="1116"/>
                <a:ext cx="121" cy="50"/>
              </a:xfrm>
              <a:custGeom>
                <a:avLst/>
                <a:gdLst>
                  <a:gd name="T0" fmla="*/ 107 w 108"/>
                  <a:gd name="T1" fmla="*/ 28 h 50"/>
                  <a:gd name="T2" fmla="*/ 105 w 108"/>
                  <a:gd name="T3" fmla="*/ 34 h 50"/>
                  <a:gd name="T4" fmla="*/ 101 w 108"/>
                  <a:gd name="T5" fmla="*/ 37 h 50"/>
                  <a:gd name="T6" fmla="*/ 96 w 108"/>
                  <a:gd name="T7" fmla="*/ 42 h 50"/>
                  <a:gd name="T8" fmla="*/ 89 w 108"/>
                  <a:gd name="T9" fmla="*/ 45 h 50"/>
                  <a:gd name="T10" fmla="*/ 72 w 108"/>
                  <a:gd name="T11" fmla="*/ 48 h 50"/>
                  <a:gd name="T12" fmla="*/ 51 w 108"/>
                  <a:gd name="T13" fmla="*/ 49 h 50"/>
                  <a:gd name="T14" fmla="*/ 51 w 108"/>
                  <a:gd name="T15" fmla="*/ 49 h 50"/>
                  <a:gd name="T16" fmla="*/ 30 w 108"/>
                  <a:gd name="T17" fmla="*/ 45 h 50"/>
                  <a:gd name="T18" fmla="*/ 14 w 108"/>
                  <a:gd name="T19" fmla="*/ 39 h 50"/>
                  <a:gd name="T20" fmla="*/ 8 w 108"/>
                  <a:gd name="T21" fmla="*/ 34 h 50"/>
                  <a:gd name="T22" fmla="*/ 3 w 108"/>
                  <a:gd name="T23" fmla="*/ 30 h 50"/>
                  <a:gd name="T24" fmla="*/ 0 w 108"/>
                  <a:gd name="T25" fmla="*/ 25 h 50"/>
                  <a:gd name="T26" fmla="*/ 0 w 108"/>
                  <a:gd name="T27" fmla="*/ 19 h 50"/>
                  <a:gd name="T28" fmla="*/ 0 w 108"/>
                  <a:gd name="T29" fmla="*/ 19 h 50"/>
                  <a:gd name="T30" fmla="*/ 2 w 108"/>
                  <a:gd name="T31" fmla="*/ 15 h 50"/>
                  <a:gd name="T32" fmla="*/ 5 w 108"/>
                  <a:gd name="T33" fmla="*/ 10 h 50"/>
                  <a:gd name="T34" fmla="*/ 11 w 108"/>
                  <a:gd name="T35" fmla="*/ 7 h 50"/>
                  <a:gd name="T36" fmla="*/ 17 w 108"/>
                  <a:gd name="T37" fmla="*/ 4 h 50"/>
                  <a:gd name="T38" fmla="*/ 35 w 108"/>
                  <a:gd name="T39" fmla="*/ 0 h 50"/>
                  <a:gd name="T40" fmla="*/ 56 w 108"/>
                  <a:gd name="T41" fmla="*/ 0 h 50"/>
                  <a:gd name="T42" fmla="*/ 56 w 108"/>
                  <a:gd name="T43" fmla="*/ 0 h 50"/>
                  <a:gd name="T44" fmla="*/ 75 w 108"/>
                  <a:gd name="T45" fmla="*/ 4 h 50"/>
                  <a:gd name="T46" fmla="*/ 92 w 108"/>
                  <a:gd name="T47" fmla="*/ 10 h 50"/>
                  <a:gd name="T48" fmla="*/ 98 w 108"/>
                  <a:gd name="T49" fmla="*/ 15 h 50"/>
                  <a:gd name="T50" fmla="*/ 102 w 108"/>
                  <a:gd name="T51" fmla="*/ 19 h 50"/>
                  <a:gd name="T52" fmla="*/ 105 w 108"/>
                  <a:gd name="T53" fmla="*/ 24 h 50"/>
                  <a:gd name="T54" fmla="*/ 107 w 108"/>
                  <a:gd name="T55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8" h="50">
                    <a:moveTo>
                      <a:pt x="107" y="28"/>
                    </a:moveTo>
                    <a:lnTo>
                      <a:pt x="105" y="34"/>
                    </a:lnTo>
                    <a:lnTo>
                      <a:pt x="101" y="37"/>
                    </a:lnTo>
                    <a:lnTo>
                      <a:pt x="96" y="42"/>
                    </a:lnTo>
                    <a:lnTo>
                      <a:pt x="89" y="45"/>
                    </a:lnTo>
                    <a:lnTo>
                      <a:pt x="72" y="48"/>
                    </a:lnTo>
                    <a:lnTo>
                      <a:pt x="51" y="49"/>
                    </a:lnTo>
                    <a:lnTo>
                      <a:pt x="51" y="49"/>
                    </a:lnTo>
                    <a:lnTo>
                      <a:pt x="30" y="45"/>
                    </a:lnTo>
                    <a:lnTo>
                      <a:pt x="14" y="39"/>
                    </a:lnTo>
                    <a:lnTo>
                      <a:pt x="8" y="34"/>
                    </a:lnTo>
                    <a:lnTo>
                      <a:pt x="3" y="30"/>
                    </a:lnTo>
                    <a:lnTo>
                      <a:pt x="0" y="25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2" y="15"/>
                    </a:lnTo>
                    <a:lnTo>
                      <a:pt x="5" y="10"/>
                    </a:lnTo>
                    <a:lnTo>
                      <a:pt x="11" y="7"/>
                    </a:lnTo>
                    <a:lnTo>
                      <a:pt x="17" y="4"/>
                    </a:lnTo>
                    <a:lnTo>
                      <a:pt x="35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75" y="4"/>
                    </a:lnTo>
                    <a:lnTo>
                      <a:pt x="92" y="10"/>
                    </a:lnTo>
                    <a:lnTo>
                      <a:pt x="98" y="15"/>
                    </a:lnTo>
                    <a:lnTo>
                      <a:pt x="102" y="19"/>
                    </a:lnTo>
                    <a:lnTo>
                      <a:pt x="105" y="24"/>
                    </a:lnTo>
                    <a:lnTo>
                      <a:pt x="107" y="2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7" name="Freeform 501"/>
              <p:cNvSpPr>
                <a:spLocks/>
              </p:cNvSpPr>
              <p:nvPr/>
            </p:nvSpPr>
            <p:spPr bwMode="auto">
              <a:xfrm>
                <a:off x="1040" y="511"/>
                <a:ext cx="105" cy="46"/>
              </a:xfrm>
              <a:custGeom>
                <a:avLst/>
                <a:gdLst>
                  <a:gd name="T0" fmla="*/ 92 w 93"/>
                  <a:gd name="T1" fmla="*/ 38 h 46"/>
                  <a:gd name="T2" fmla="*/ 86 w 93"/>
                  <a:gd name="T3" fmla="*/ 44 h 46"/>
                  <a:gd name="T4" fmla="*/ 74 w 93"/>
                  <a:gd name="T5" fmla="*/ 45 h 46"/>
                  <a:gd name="T6" fmla="*/ 59 w 93"/>
                  <a:gd name="T7" fmla="*/ 45 h 46"/>
                  <a:gd name="T8" fmla="*/ 40 w 93"/>
                  <a:gd name="T9" fmla="*/ 41 h 46"/>
                  <a:gd name="T10" fmla="*/ 40 w 93"/>
                  <a:gd name="T11" fmla="*/ 41 h 46"/>
                  <a:gd name="T12" fmla="*/ 22 w 93"/>
                  <a:gd name="T13" fmla="*/ 35 h 46"/>
                  <a:gd name="T14" fmla="*/ 9 w 93"/>
                  <a:gd name="T15" fmla="*/ 26 h 46"/>
                  <a:gd name="T16" fmla="*/ 1 w 93"/>
                  <a:gd name="T17" fmla="*/ 18 h 46"/>
                  <a:gd name="T18" fmla="*/ 0 w 93"/>
                  <a:gd name="T19" fmla="*/ 9 h 46"/>
                  <a:gd name="T20" fmla="*/ 0 w 93"/>
                  <a:gd name="T21" fmla="*/ 9 h 46"/>
                  <a:gd name="T22" fmla="*/ 6 w 93"/>
                  <a:gd name="T23" fmla="*/ 3 h 46"/>
                  <a:gd name="T24" fmla="*/ 18 w 93"/>
                  <a:gd name="T25" fmla="*/ 0 h 46"/>
                  <a:gd name="T26" fmla="*/ 33 w 93"/>
                  <a:gd name="T27" fmla="*/ 2 h 46"/>
                  <a:gd name="T28" fmla="*/ 51 w 93"/>
                  <a:gd name="T29" fmla="*/ 5 h 46"/>
                  <a:gd name="T30" fmla="*/ 51 w 93"/>
                  <a:gd name="T31" fmla="*/ 5 h 46"/>
                  <a:gd name="T32" fmla="*/ 68 w 93"/>
                  <a:gd name="T33" fmla="*/ 12 h 46"/>
                  <a:gd name="T34" fmla="*/ 81 w 93"/>
                  <a:gd name="T35" fmla="*/ 20 h 46"/>
                  <a:gd name="T36" fmla="*/ 90 w 93"/>
                  <a:gd name="T37" fmla="*/ 29 h 46"/>
                  <a:gd name="T38" fmla="*/ 92 w 93"/>
                  <a:gd name="T39" fmla="*/ 38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6">
                    <a:moveTo>
                      <a:pt x="92" y="38"/>
                    </a:moveTo>
                    <a:lnTo>
                      <a:pt x="86" y="44"/>
                    </a:lnTo>
                    <a:lnTo>
                      <a:pt x="74" y="45"/>
                    </a:lnTo>
                    <a:lnTo>
                      <a:pt x="59" y="45"/>
                    </a:lnTo>
                    <a:lnTo>
                      <a:pt x="40" y="41"/>
                    </a:lnTo>
                    <a:lnTo>
                      <a:pt x="40" y="41"/>
                    </a:lnTo>
                    <a:lnTo>
                      <a:pt x="22" y="35"/>
                    </a:lnTo>
                    <a:lnTo>
                      <a:pt x="9" y="26"/>
                    </a:lnTo>
                    <a:lnTo>
                      <a:pt x="1" y="1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6" y="3"/>
                    </a:lnTo>
                    <a:lnTo>
                      <a:pt x="18" y="0"/>
                    </a:lnTo>
                    <a:lnTo>
                      <a:pt x="33" y="2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8" y="12"/>
                    </a:lnTo>
                    <a:lnTo>
                      <a:pt x="81" y="20"/>
                    </a:lnTo>
                    <a:lnTo>
                      <a:pt x="90" y="29"/>
                    </a:lnTo>
                    <a:lnTo>
                      <a:pt x="92" y="38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8" name="Freeform 502"/>
              <p:cNvSpPr>
                <a:spLocks/>
              </p:cNvSpPr>
              <p:nvPr/>
            </p:nvSpPr>
            <p:spPr bwMode="auto">
              <a:xfrm>
                <a:off x="986" y="664"/>
                <a:ext cx="105" cy="46"/>
              </a:xfrm>
              <a:custGeom>
                <a:avLst/>
                <a:gdLst>
                  <a:gd name="T0" fmla="*/ 92 w 93"/>
                  <a:gd name="T1" fmla="*/ 36 h 46"/>
                  <a:gd name="T2" fmla="*/ 85 w 93"/>
                  <a:gd name="T3" fmla="*/ 42 h 46"/>
                  <a:gd name="T4" fmla="*/ 73 w 93"/>
                  <a:gd name="T5" fmla="*/ 45 h 46"/>
                  <a:gd name="T6" fmla="*/ 58 w 93"/>
                  <a:gd name="T7" fmla="*/ 44 h 46"/>
                  <a:gd name="T8" fmla="*/ 40 w 93"/>
                  <a:gd name="T9" fmla="*/ 41 h 46"/>
                  <a:gd name="T10" fmla="*/ 40 w 93"/>
                  <a:gd name="T11" fmla="*/ 41 h 46"/>
                  <a:gd name="T12" fmla="*/ 22 w 93"/>
                  <a:gd name="T13" fmla="*/ 33 h 46"/>
                  <a:gd name="T14" fmla="*/ 9 w 93"/>
                  <a:gd name="T15" fmla="*/ 26 h 46"/>
                  <a:gd name="T16" fmla="*/ 1 w 93"/>
                  <a:gd name="T17" fmla="*/ 17 h 46"/>
                  <a:gd name="T18" fmla="*/ 0 w 93"/>
                  <a:gd name="T19" fmla="*/ 8 h 46"/>
                  <a:gd name="T20" fmla="*/ 0 w 93"/>
                  <a:gd name="T21" fmla="*/ 8 h 46"/>
                  <a:gd name="T22" fmla="*/ 6 w 93"/>
                  <a:gd name="T23" fmla="*/ 2 h 46"/>
                  <a:gd name="T24" fmla="*/ 18 w 93"/>
                  <a:gd name="T25" fmla="*/ 0 h 46"/>
                  <a:gd name="T26" fmla="*/ 33 w 93"/>
                  <a:gd name="T27" fmla="*/ 0 h 46"/>
                  <a:gd name="T28" fmla="*/ 51 w 93"/>
                  <a:gd name="T29" fmla="*/ 5 h 46"/>
                  <a:gd name="T30" fmla="*/ 51 w 93"/>
                  <a:gd name="T31" fmla="*/ 5 h 46"/>
                  <a:gd name="T32" fmla="*/ 67 w 93"/>
                  <a:gd name="T33" fmla="*/ 11 h 46"/>
                  <a:gd name="T34" fmla="*/ 81 w 93"/>
                  <a:gd name="T35" fmla="*/ 20 h 46"/>
                  <a:gd name="T36" fmla="*/ 90 w 93"/>
                  <a:gd name="T37" fmla="*/ 29 h 46"/>
                  <a:gd name="T38" fmla="*/ 92 w 93"/>
                  <a:gd name="T39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3" h="46">
                    <a:moveTo>
                      <a:pt x="92" y="36"/>
                    </a:moveTo>
                    <a:lnTo>
                      <a:pt x="85" y="42"/>
                    </a:lnTo>
                    <a:lnTo>
                      <a:pt x="73" y="45"/>
                    </a:lnTo>
                    <a:lnTo>
                      <a:pt x="58" y="44"/>
                    </a:lnTo>
                    <a:lnTo>
                      <a:pt x="40" y="41"/>
                    </a:lnTo>
                    <a:lnTo>
                      <a:pt x="40" y="41"/>
                    </a:lnTo>
                    <a:lnTo>
                      <a:pt x="22" y="33"/>
                    </a:lnTo>
                    <a:lnTo>
                      <a:pt x="9" y="26"/>
                    </a:lnTo>
                    <a:lnTo>
                      <a:pt x="1" y="1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6" y="2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7" y="11"/>
                    </a:lnTo>
                    <a:lnTo>
                      <a:pt x="81" y="20"/>
                    </a:lnTo>
                    <a:lnTo>
                      <a:pt x="90" y="29"/>
                    </a:lnTo>
                    <a:lnTo>
                      <a:pt x="92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19" name="Freeform 503"/>
              <p:cNvSpPr>
                <a:spLocks/>
              </p:cNvSpPr>
              <p:nvPr/>
            </p:nvSpPr>
            <p:spPr bwMode="auto">
              <a:xfrm>
                <a:off x="265" y="972"/>
                <a:ext cx="104" cy="46"/>
              </a:xfrm>
              <a:custGeom>
                <a:avLst/>
                <a:gdLst>
                  <a:gd name="T0" fmla="*/ 91 w 92"/>
                  <a:gd name="T1" fmla="*/ 36 h 46"/>
                  <a:gd name="T2" fmla="*/ 85 w 92"/>
                  <a:gd name="T3" fmla="*/ 42 h 46"/>
                  <a:gd name="T4" fmla="*/ 73 w 92"/>
                  <a:gd name="T5" fmla="*/ 45 h 46"/>
                  <a:gd name="T6" fmla="*/ 58 w 92"/>
                  <a:gd name="T7" fmla="*/ 45 h 46"/>
                  <a:gd name="T8" fmla="*/ 40 w 92"/>
                  <a:gd name="T9" fmla="*/ 40 h 46"/>
                  <a:gd name="T10" fmla="*/ 40 w 92"/>
                  <a:gd name="T11" fmla="*/ 40 h 46"/>
                  <a:gd name="T12" fmla="*/ 22 w 92"/>
                  <a:gd name="T13" fmla="*/ 34 h 46"/>
                  <a:gd name="T14" fmla="*/ 10 w 92"/>
                  <a:gd name="T15" fmla="*/ 25 h 46"/>
                  <a:gd name="T16" fmla="*/ 1 w 92"/>
                  <a:gd name="T17" fmla="*/ 16 h 46"/>
                  <a:gd name="T18" fmla="*/ 0 w 92"/>
                  <a:gd name="T19" fmla="*/ 9 h 46"/>
                  <a:gd name="T20" fmla="*/ 0 w 92"/>
                  <a:gd name="T21" fmla="*/ 9 h 46"/>
                  <a:gd name="T22" fmla="*/ 6 w 92"/>
                  <a:gd name="T23" fmla="*/ 3 h 46"/>
                  <a:gd name="T24" fmla="*/ 18 w 92"/>
                  <a:gd name="T25" fmla="*/ 0 h 46"/>
                  <a:gd name="T26" fmla="*/ 33 w 92"/>
                  <a:gd name="T27" fmla="*/ 0 h 46"/>
                  <a:gd name="T28" fmla="*/ 51 w 92"/>
                  <a:gd name="T29" fmla="*/ 4 h 46"/>
                  <a:gd name="T30" fmla="*/ 51 w 92"/>
                  <a:gd name="T31" fmla="*/ 4 h 46"/>
                  <a:gd name="T32" fmla="*/ 69 w 92"/>
                  <a:gd name="T33" fmla="*/ 10 h 46"/>
                  <a:gd name="T34" fmla="*/ 82 w 92"/>
                  <a:gd name="T35" fmla="*/ 19 h 46"/>
                  <a:gd name="T36" fmla="*/ 90 w 92"/>
                  <a:gd name="T37" fmla="*/ 28 h 46"/>
                  <a:gd name="T38" fmla="*/ 91 w 92"/>
                  <a:gd name="T39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2" h="46">
                    <a:moveTo>
                      <a:pt x="91" y="36"/>
                    </a:moveTo>
                    <a:lnTo>
                      <a:pt x="85" y="42"/>
                    </a:lnTo>
                    <a:lnTo>
                      <a:pt x="73" y="45"/>
                    </a:lnTo>
                    <a:lnTo>
                      <a:pt x="58" y="45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22" y="34"/>
                    </a:lnTo>
                    <a:lnTo>
                      <a:pt x="10" y="25"/>
                    </a:lnTo>
                    <a:lnTo>
                      <a:pt x="1" y="16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6" y="3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69" y="10"/>
                    </a:lnTo>
                    <a:lnTo>
                      <a:pt x="82" y="19"/>
                    </a:lnTo>
                    <a:lnTo>
                      <a:pt x="90" y="28"/>
                    </a:lnTo>
                    <a:lnTo>
                      <a:pt x="91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0" name="Freeform 504"/>
              <p:cNvSpPr>
                <a:spLocks/>
              </p:cNvSpPr>
              <p:nvPr/>
            </p:nvSpPr>
            <p:spPr bwMode="auto">
              <a:xfrm>
                <a:off x="431" y="552"/>
                <a:ext cx="97" cy="53"/>
              </a:xfrm>
              <a:custGeom>
                <a:avLst/>
                <a:gdLst>
                  <a:gd name="T0" fmla="*/ 86 w 87"/>
                  <a:gd name="T1" fmla="*/ 6 h 53"/>
                  <a:gd name="T2" fmla="*/ 86 w 87"/>
                  <a:gd name="T3" fmla="*/ 15 h 53"/>
                  <a:gd name="T4" fmla="*/ 80 w 87"/>
                  <a:gd name="T5" fmla="*/ 24 h 53"/>
                  <a:gd name="T6" fmla="*/ 68 w 87"/>
                  <a:gd name="T7" fmla="*/ 34 h 53"/>
                  <a:gd name="T8" fmla="*/ 51 w 87"/>
                  <a:gd name="T9" fmla="*/ 43 h 53"/>
                  <a:gd name="T10" fmla="*/ 51 w 87"/>
                  <a:gd name="T11" fmla="*/ 43 h 53"/>
                  <a:gd name="T12" fmla="*/ 33 w 87"/>
                  <a:gd name="T13" fmla="*/ 49 h 53"/>
                  <a:gd name="T14" fmla="*/ 18 w 87"/>
                  <a:gd name="T15" fmla="*/ 52 h 53"/>
                  <a:gd name="T16" fmla="*/ 6 w 87"/>
                  <a:gd name="T17" fmla="*/ 51 h 53"/>
                  <a:gd name="T18" fmla="*/ 0 w 87"/>
                  <a:gd name="T19" fmla="*/ 46 h 53"/>
                  <a:gd name="T20" fmla="*/ 0 w 87"/>
                  <a:gd name="T21" fmla="*/ 46 h 53"/>
                  <a:gd name="T22" fmla="*/ 0 w 87"/>
                  <a:gd name="T23" fmla="*/ 39 h 53"/>
                  <a:gd name="T24" fmla="*/ 8 w 87"/>
                  <a:gd name="T25" fmla="*/ 28 h 53"/>
                  <a:gd name="T26" fmla="*/ 20 w 87"/>
                  <a:gd name="T27" fmla="*/ 18 h 53"/>
                  <a:gd name="T28" fmla="*/ 35 w 87"/>
                  <a:gd name="T29" fmla="*/ 9 h 53"/>
                  <a:gd name="T30" fmla="*/ 35 w 87"/>
                  <a:gd name="T31" fmla="*/ 9 h 53"/>
                  <a:gd name="T32" fmla="*/ 53 w 87"/>
                  <a:gd name="T33" fmla="*/ 3 h 53"/>
                  <a:gd name="T34" fmla="*/ 68 w 87"/>
                  <a:gd name="T35" fmla="*/ 0 h 53"/>
                  <a:gd name="T36" fmla="*/ 80 w 87"/>
                  <a:gd name="T37" fmla="*/ 1 h 53"/>
                  <a:gd name="T38" fmla="*/ 86 w 87"/>
                  <a:gd name="T3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53">
                    <a:moveTo>
                      <a:pt x="86" y="6"/>
                    </a:moveTo>
                    <a:lnTo>
                      <a:pt x="86" y="15"/>
                    </a:lnTo>
                    <a:lnTo>
                      <a:pt x="80" y="24"/>
                    </a:lnTo>
                    <a:lnTo>
                      <a:pt x="68" y="34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3" y="49"/>
                    </a:lnTo>
                    <a:lnTo>
                      <a:pt x="18" y="52"/>
                    </a:lnTo>
                    <a:lnTo>
                      <a:pt x="6" y="51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39"/>
                    </a:lnTo>
                    <a:lnTo>
                      <a:pt x="8" y="28"/>
                    </a:lnTo>
                    <a:lnTo>
                      <a:pt x="20" y="18"/>
                    </a:lnTo>
                    <a:lnTo>
                      <a:pt x="35" y="9"/>
                    </a:lnTo>
                    <a:lnTo>
                      <a:pt x="35" y="9"/>
                    </a:lnTo>
                    <a:lnTo>
                      <a:pt x="53" y="3"/>
                    </a:lnTo>
                    <a:lnTo>
                      <a:pt x="68" y="0"/>
                    </a:lnTo>
                    <a:lnTo>
                      <a:pt x="80" y="1"/>
                    </a:lnTo>
                    <a:lnTo>
                      <a:pt x="86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1" name="Freeform 505"/>
              <p:cNvSpPr>
                <a:spLocks/>
              </p:cNvSpPr>
              <p:nvPr/>
            </p:nvSpPr>
            <p:spPr bwMode="auto">
              <a:xfrm>
                <a:off x="927" y="317"/>
                <a:ext cx="91" cy="51"/>
              </a:xfrm>
              <a:custGeom>
                <a:avLst/>
                <a:gdLst>
                  <a:gd name="T0" fmla="*/ 80 w 81"/>
                  <a:gd name="T1" fmla="*/ 35 h 51"/>
                  <a:gd name="T2" fmla="*/ 75 w 81"/>
                  <a:gd name="T3" fmla="*/ 42 h 51"/>
                  <a:gd name="T4" fmla="*/ 65 w 81"/>
                  <a:gd name="T5" fmla="*/ 48 h 51"/>
                  <a:gd name="T6" fmla="*/ 51 w 81"/>
                  <a:gd name="T7" fmla="*/ 50 h 51"/>
                  <a:gd name="T8" fmla="*/ 35 w 81"/>
                  <a:gd name="T9" fmla="*/ 48 h 51"/>
                  <a:gd name="T10" fmla="*/ 35 w 81"/>
                  <a:gd name="T11" fmla="*/ 48 h 51"/>
                  <a:gd name="T12" fmla="*/ 20 w 81"/>
                  <a:gd name="T13" fmla="*/ 44 h 51"/>
                  <a:gd name="T14" fmla="*/ 8 w 81"/>
                  <a:gd name="T15" fmla="*/ 36 h 51"/>
                  <a:gd name="T16" fmla="*/ 2 w 81"/>
                  <a:gd name="T17" fmla="*/ 27 h 51"/>
                  <a:gd name="T18" fmla="*/ 0 w 81"/>
                  <a:gd name="T19" fmla="*/ 17 h 51"/>
                  <a:gd name="T20" fmla="*/ 0 w 81"/>
                  <a:gd name="T21" fmla="*/ 17 h 51"/>
                  <a:gd name="T22" fmla="*/ 5 w 81"/>
                  <a:gd name="T23" fmla="*/ 9 h 51"/>
                  <a:gd name="T24" fmla="*/ 15 w 81"/>
                  <a:gd name="T25" fmla="*/ 3 h 51"/>
                  <a:gd name="T26" fmla="*/ 29 w 81"/>
                  <a:gd name="T27" fmla="*/ 0 h 51"/>
                  <a:gd name="T28" fmla="*/ 45 w 81"/>
                  <a:gd name="T29" fmla="*/ 2 h 51"/>
                  <a:gd name="T30" fmla="*/ 45 w 81"/>
                  <a:gd name="T31" fmla="*/ 2 h 51"/>
                  <a:gd name="T32" fmla="*/ 60 w 81"/>
                  <a:gd name="T33" fmla="*/ 8 h 51"/>
                  <a:gd name="T34" fmla="*/ 71 w 81"/>
                  <a:gd name="T35" fmla="*/ 15 h 51"/>
                  <a:gd name="T36" fmla="*/ 78 w 81"/>
                  <a:gd name="T37" fmla="*/ 24 h 51"/>
                  <a:gd name="T38" fmla="*/ 80 w 81"/>
                  <a:gd name="T39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1">
                    <a:moveTo>
                      <a:pt x="80" y="35"/>
                    </a:moveTo>
                    <a:lnTo>
                      <a:pt x="75" y="42"/>
                    </a:lnTo>
                    <a:lnTo>
                      <a:pt x="65" y="48"/>
                    </a:lnTo>
                    <a:lnTo>
                      <a:pt x="51" y="50"/>
                    </a:lnTo>
                    <a:lnTo>
                      <a:pt x="35" y="48"/>
                    </a:lnTo>
                    <a:lnTo>
                      <a:pt x="35" y="48"/>
                    </a:lnTo>
                    <a:lnTo>
                      <a:pt x="20" y="44"/>
                    </a:lnTo>
                    <a:lnTo>
                      <a:pt x="8" y="36"/>
                    </a:lnTo>
                    <a:lnTo>
                      <a:pt x="2" y="27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5" y="9"/>
                    </a:lnTo>
                    <a:lnTo>
                      <a:pt x="15" y="3"/>
                    </a:lnTo>
                    <a:lnTo>
                      <a:pt x="29" y="0"/>
                    </a:lnTo>
                    <a:lnTo>
                      <a:pt x="45" y="2"/>
                    </a:lnTo>
                    <a:lnTo>
                      <a:pt x="45" y="2"/>
                    </a:lnTo>
                    <a:lnTo>
                      <a:pt x="60" y="8"/>
                    </a:lnTo>
                    <a:lnTo>
                      <a:pt x="71" y="15"/>
                    </a:lnTo>
                    <a:lnTo>
                      <a:pt x="78" y="24"/>
                    </a:lnTo>
                    <a:lnTo>
                      <a:pt x="80" y="35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2" name="Freeform 506"/>
              <p:cNvSpPr>
                <a:spLocks/>
              </p:cNvSpPr>
              <p:nvPr/>
            </p:nvSpPr>
            <p:spPr bwMode="auto">
              <a:xfrm>
                <a:off x="336" y="592"/>
                <a:ext cx="98" cy="54"/>
              </a:xfrm>
              <a:custGeom>
                <a:avLst/>
                <a:gdLst>
                  <a:gd name="T0" fmla="*/ 86 w 87"/>
                  <a:gd name="T1" fmla="*/ 6 h 54"/>
                  <a:gd name="T2" fmla="*/ 86 w 87"/>
                  <a:gd name="T3" fmla="*/ 15 h 54"/>
                  <a:gd name="T4" fmla="*/ 80 w 87"/>
                  <a:gd name="T5" fmla="*/ 24 h 54"/>
                  <a:gd name="T6" fmla="*/ 68 w 87"/>
                  <a:gd name="T7" fmla="*/ 35 h 54"/>
                  <a:gd name="T8" fmla="*/ 51 w 87"/>
                  <a:gd name="T9" fmla="*/ 44 h 54"/>
                  <a:gd name="T10" fmla="*/ 51 w 87"/>
                  <a:gd name="T11" fmla="*/ 44 h 54"/>
                  <a:gd name="T12" fmla="*/ 33 w 87"/>
                  <a:gd name="T13" fmla="*/ 50 h 54"/>
                  <a:gd name="T14" fmla="*/ 18 w 87"/>
                  <a:gd name="T15" fmla="*/ 53 h 54"/>
                  <a:gd name="T16" fmla="*/ 6 w 87"/>
                  <a:gd name="T17" fmla="*/ 51 h 54"/>
                  <a:gd name="T18" fmla="*/ 0 w 87"/>
                  <a:gd name="T19" fmla="*/ 47 h 54"/>
                  <a:gd name="T20" fmla="*/ 0 w 87"/>
                  <a:gd name="T21" fmla="*/ 47 h 54"/>
                  <a:gd name="T22" fmla="*/ 0 w 87"/>
                  <a:gd name="T23" fmla="*/ 38 h 54"/>
                  <a:gd name="T24" fmla="*/ 7 w 87"/>
                  <a:gd name="T25" fmla="*/ 29 h 54"/>
                  <a:gd name="T26" fmla="*/ 19 w 87"/>
                  <a:gd name="T27" fmla="*/ 18 h 54"/>
                  <a:gd name="T28" fmla="*/ 34 w 87"/>
                  <a:gd name="T29" fmla="*/ 9 h 54"/>
                  <a:gd name="T30" fmla="*/ 34 w 87"/>
                  <a:gd name="T31" fmla="*/ 9 h 54"/>
                  <a:gd name="T32" fmla="*/ 52 w 87"/>
                  <a:gd name="T33" fmla="*/ 3 h 54"/>
                  <a:gd name="T34" fmla="*/ 68 w 87"/>
                  <a:gd name="T35" fmla="*/ 0 h 54"/>
                  <a:gd name="T36" fmla="*/ 80 w 87"/>
                  <a:gd name="T37" fmla="*/ 2 h 54"/>
                  <a:gd name="T38" fmla="*/ 86 w 87"/>
                  <a:gd name="T39" fmla="*/ 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7" h="54">
                    <a:moveTo>
                      <a:pt x="86" y="6"/>
                    </a:moveTo>
                    <a:lnTo>
                      <a:pt x="86" y="15"/>
                    </a:lnTo>
                    <a:lnTo>
                      <a:pt x="80" y="24"/>
                    </a:lnTo>
                    <a:lnTo>
                      <a:pt x="68" y="35"/>
                    </a:lnTo>
                    <a:lnTo>
                      <a:pt x="51" y="44"/>
                    </a:lnTo>
                    <a:lnTo>
                      <a:pt x="51" y="44"/>
                    </a:lnTo>
                    <a:lnTo>
                      <a:pt x="33" y="50"/>
                    </a:lnTo>
                    <a:lnTo>
                      <a:pt x="18" y="53"/>
                    </a:lnTo>
                    <a:lnTo>
                      <a:pt x="6" y="51"/>
                    </a:lnTo>
                    <a:lnTo>
                      <a:pt x="0" y="47"/>
                    </a:lnTo>
                    <a:lnTo>
                      <a:pt x="0" y="47"/>
                    </a:lnTo>
                    <a:lnTo>
                      <a:pt x="0" y="38"/>
                    </a:lnTo>
                    <a:lnTo>
                      <a:pt x="7" y="29"/>
                    </a:lnTo>
                    <a:lnTo>
                      <a:pt x="19" y="18"/>
                    </a:lnTo>
                    <a:lnTo>
                      <a:pt x="34" y="9"/>
                    </a:lnTo>
                    <a:lnTo>
                      <a:pt x="34" y="9"/>
                    </a:lnTo>
                    <a:lnTo>
                      <a:pt x="52" y="3"/>
                    </a:lnTo>
                    <a:lnTo>
                      <a:pt x="68" y="0"/>
                    </a:lnTo>
                    <a:lnTo>
                      <a:pt x="80" y="2"/>
                    </a:lnTo>
                    <a:lnTo>
                      <a:pt x="86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3" name="Freeform 507"/>
              <p:cNvSpPr>
                <a:spLocks/>
              </p:cNvSpPr>
              <p:nvPr/>
            </p:nvSpPr>
            <p:spPr bwMode="auto">
              <a:xfrm>
                <a:off x="404" y="954"/>
                <a:ext cx="105" cy="43"/>
              </a:xfrm>
              <a:custGeom>
                <a:avLst/>
                <a:gdLst>
                  <a:gd name="T0" fmla="*/ 93 w 94"/>
                  <a:gd name="T1" fmla="*/ 10 h 43"/>
                  <a:gd name="T2" fmla="*/ 92 w 94"/>
                  <a:gd name="T3" fmla="*/ 18 h 43"/>
                  <a:gd name="T4" fmla="*/ 83 w 94"/>
                  <a:gd name="T5" fmla="*/ 25 h 43"/>
                  <a:gd name="T6" fmla="*/ 69 w 94"/>
                  <a:gd name="T7" fmla="*/ 33 h 43"/>
                  <a:gd name="T8" fmla="*/ 51 w 94"/>
                  <a:gd name="T9" fmla="*/ 39 h 43"/>
                  <a:gd name="T10" fmla="*/ 51 w 94"/>
                  <a:gd name="T11" fmla="*/ 39 h 43"/>
                  <a:gd name="T12" fmla="*/ 33 w 94"/>
                  <a:gd name="T13" fmla="*/ 42 h 43"/>
                  <a:gd name="T14" fmla="*/ 18 w 94"/>
                  <a:gd name="T15" fmla="*/ 40 h 43"/>
                  <a:gd name="T16" fmla="*/ 6 w 94"/>
                  <a:gd name="T17" fmla="*/ 37 h 43"/>
                  <a:gd name="T18" fmla="*/ 0 w 94"/>
                  <a:gd name="T19" fmla="*/ 31 h 43"/>
                  <a:gd name="T20" fmla="*/ 0 w 94"/>
                  <a:gd name="T21" fmla="*/ 31 h 43"/>
                  <a:gd name="T22" fmla="*/ 3 w 94"/>
                  <a:gd name="T23" fmla="*/ 24 h 43"/>
                  <a:gd name="T24" fmla="*/ 11 w 94"/>
                  <a:gd name="T25" fmla="*/ 15 h 43"/>
                  <a:gd name="T26" fmla="*/ 26 w 94"/>
                  <a:gd name="T27" fmla="*/ 7 h 43"/>
                  <a:gd name="T28" fmla="*/ 42 w 94"/>
                  <a:gd name="T29" fmla="*/ 1 h 43"/>
                  <a:gd name="T30" fmla="*/ 42 w 94"/>
                  <a:gd name="T31" fmla="*/ 1 h 43"/>
                  <a:gd name="T32" fmla="*/ 62 w 94"/>
                  <a:gd name="T33" fmla="*/ 0 h 43"/>
                  <a:gd name="T34" fmla="*/ 77 w 94"/>
                  <a:gd name="T35" fmla="*/ 0 h 43"/>
                  <a:gd name="T36" fmla="*/ 89 w 94"/>
                  <a:gd name="T37" fmla="*/ 3 h 43"/>
                  <a:gd name="T38" fmla="*/ 93 w 94"/>
                  <a:gd name="T39" fmla="*/ 1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3">
                    <a:moveTo>
                      <a:pt x="93" y="10"/>
                    </a:moveTo>
                    <a:lnTo>
                      <a:pt x="92" y="18"/>
                    </a:lnTo>
                    <a:lnTo>
                      <a:pt x="83" y="25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8" y="40"/>
                    </a:lnTo>
                    <a:lnTo>
                      <a:pt x="6" y="37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24"/>
                    </a:lnTo>
                    <a:lnTo>
                      <a:pt x="11" y="15"/>
                    </a:lnTo>
                    <a:lnTo>
                      <a:pt x="26" y="7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89" y="3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4" name="Freeform 508"/>
              <p:cNvSpPr>
                <a:spLocks/>
              </p:cNvSpPr>
              <p:nvPr/>
            </p:nvSpPr>
            <p:spPr bwMode="auto">
              <a:xfrm>
                <a:off x="343" y="513"/>
                <a:ext cx="106" cy="44"/>
              </a:xfrm>
              <a:custGeom>
                <a:avLst/>
                <a:gdLst>
                  <a:gd name="T0" fmla="*/ 93 w 94"/>
                  <a:gd name="T1" fmla="*/ 10 h 44"/>
                  <a:gd name="T2" fmla="*/ 92 w 94"/>
                  <a:gd name="T3" fmla="*/ 19 h 44"/>
                  <a:gd name="T4" fmla="*/ 83 w 94"/>
                  <a:gd name="T5" fmla="*/ 27 h 44"/>
                  <a:gd name="T6" fmla="*/ 69 w 94"/>
                  <a:gd name="T7" fmla="*/ 34 h 44"/>
                  <a:gd name="T8" fmla="*/ 51 w 94"/>
                  <a:gd name="T9" fmla="*/ 40 h 44"/>
                  <a:gd name="T10" fmla="*/ 51 w 94"/>
                  <a:gd name="T11" fmla="*/ 40 h 44"/>
                  <a:gd name="T12" fmla="*/ 33 w 94"/>
                  <a:gd name="T13" fmla="*/ 43 h 44"/>
                  <a:gd name="T14" fmla="*/ 18 w 94"/>
                  <a:gd name="T15" fmla="*/ 42 h 44"/>
                  <a:gd name="T16" fmla="*/ 6 w 94"/>
                  <a:gd name="T17" fmla="*/ 39 h 44"/>
                  <a:gd name="T18" fmla="*/ 0 w 94"/>
                  <a:gd name="T19" fmla="*/ 33 h 44"/>
                  <a:gd name="T20" fmla="*/ 0 w 94"/>
                  <a:gd name="T21" fmla="*/ 33 h 44"/>
                  <a:gd name="T22" fmla="*/ 3 w 94"/>
                  <a:gd name="T23" fmla="*/ 24 h 44"/>
                  <a:gd name="T24" fmla="*/ 10 w 94"/>
                  <a:gd name="T25" fmla="*/ 16 h 44"/>
                  <a:gd name="T26" fmla="*/ 25 w 94"/>
                  <a:gd name="T27" fmla="*/ 9 h 44"/>
                  <a:gd name="T28" fmla="*/ 42 w 94"/>
                  <a:gd name="T29" fmla="*/ 3 h 44"/>
                  <a:gd name="T30" fmla="*/ 42 w 94"/>
                  <a:gd name="T31" fmla="*/ 3 h 44"/>
                  <a:gd name="T32" fmla="*/ 62 w 94"/>
                  <a:gd name="T33" fmla="*/ 0 h 44"/>
                  <a:gd name="T34" fmla="*/ 77 w 94"/>
                  <a:gd name="T35" fmla="*/ 1 h 44"/>
                  <a:gd name="T36" fmla="*/ 89 w 94"/>
                  <a:gd name="T37" fmla="*/ 4 h 44"/>
                  <a:gd name="T38" fmla="*/ 93 w 94"/>
                  <a:gd name="T39" fmla="*/ 1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44">
                    <a:moveTo>
                      <a:pt x="93" y="10"/>
                    </a:moveTo>
                    <a:lnTo>
                      <a:pt x="92" y="19"/>
                    </a:lnTo>
                    <a:lnTo>
                      <a:pt x="83" y="27"/>
                    </a:lnTo>
                    <a:lnTo>
                      <a:pt x="69" y="34"/>
                    </a:lnTo>
                    <a:lnTo>
                      <a:pt x="51" y="40"/>
                    </a:lnTo>
                    <a:lnTo>
                      <a:pt x="51" y="40"/>
                    </a:lnTo>
                    <a:lnTo>
                      <a:pt x="33" y="43"/>
                    </a:lnTo>
                    <a:lnTo>
                      <a:pt x="18" y="42"/>
                    </a:lnTo>
                    <a:lnTo>
                      <a:pt x="6" y="39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24"/>
                    </a:lnTo>
                    <a:lnTo>
                      <a:pt x="10" y="16"/>
                    </a:lnTo>
                    <a:lnTo>
                      <a:pt x="25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2" y="0"/>
                    </a:lnTo>
                    <a:lnTo>
                      <a:pt x="77" y="1"/>
                    </a:lnTo>
                    <a:lnTo>
                      <a:pt x="89" y="4"/>
                    </a:lnTo>
                    <a:lnTo>
                      <a:pt x="93" y="1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5" name="Freeform 509"/>
              <p:cNvSpPr>
                <a:spLocks/>
              </p:cNvSpPr>
              <p:nvPr/>
            </p:nvSpPr>
            <p:spPr bwMode="auto">
              <a:xfrm>
                <a:off x="1117" y="298"/>
                <a:ext cx="68" cy="40"/>
              </a:xfrm>
              <a:custGeom>
                <a:avLst/>
                <a:gdLst>
                  <a:gd name="T0" fmla="*/ 60 w 61"/>
                  <a:gd name="T1" fmla="*/ 13 h 40"/>
                  <a:gd name="T2" fmla="*/ 60 w 61"/>
                  <a:gd name="T3" fmla="*/ 21 h 40"/>
                  <a:gd name="T4" fmla="*/ 54 w 61"/>
                  <a:gd name="T5" fmla="*/ 28 h 40"/>
                  <a:gd name="T6" fmla="*/ 45 w 61"/>
                  <a:gd name="T7" fmla="*/ 34 h 40"/>
                  <a:gd name="T8" fmla="*/ 34 w 61"/>
                  <a:gd name="T9" fmla="*/ 39 h 40"/>
                  <a:gd name="T10" fmla="*/ 34 w 61"/>
                  <a:gd name="T11" fmla="*/ 39 h 40"/>
                  <a:gd name="T12" fmla="*/ 22 w 61"/>
                  <a:gd name="T13" fmla="*/ 39 h 40"/>
                  <a:gd name="T14" fmla="*/ 12 w 61"/>
                  <a:gd name="T15" fmla="*/ 37 h 40"/>
                  <a:gd name="T16" fmla="*/ 3 w 61"/>
                  <a:gd name="T17" fmla="*/ 33 h 40"/>
                  <a:gd name="T18" fmla="*/ 0 w 61"/>
                  <a:gd name="T19" fmla="*/ 27 h 40"/>
                  <a:gd name="T20" fmla="*/ 0 w 61"/>
                  <a:gd name="T21" fmla="*/ 27 h 40"/>
                  <a:gd name="T22" fmla="*/ 0 w 61"/>
                  <a:gd name="T23" fmla="*/ 19 h 40"/>
                  <a:gd name="T24" fmla="*/ 6 w 61"/>
                  <a:gd name="T25" fmla="*/ 12 h 40"/>
                  <a:gd name="T26" fmla="*/ 13 w 61"/>
                  <a:gd name="T27" fmla="*/ 6 h 40"/>
                  <a:gd name="T28" fmla="*/ 25 w 61"/>
                  <a:gd name="T29" fmla="*/ 1 h 40"/>
                  <a:gd name="T30" fmla="*/ 25 w 61"/>
                  <a:gd name="T31" fmla="*/ 1 h 40"/>
                  <a:gd name="T32" fmla="*/ 37 w 61"/>
                  <a:gd name="T33" fmla="*/ 0 h 40"/>
                  <a:gd name="T34" fmla="*/ 48 w 61"/>
                  <a:gd name="T35" fmla="*/ 1 h 40"/>
                  <a:gd name="T36" fmla="*/ 55 w 61"/>
                  <a:gd name="T37" fmla="*/ 6 h 40"/>
                  <a:gd name="T38" fmla="*/ 60 w 61"/>
                  <a:gd name="T39" fmla="*/ 13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1" h="40">
                    <a:moveTo>
                      <a:pt x="60" y="13"/>
                    </a:moveTo>
                    <a:lnTo>
                      <a:pt x="60" y="21"/>
                    </a:lnTo>
                    <a:lnTo>
                      <a:pt x="54" y="28"/>
                    </a:lnTo>
                    <a:lnTo>
                      <a:pt x="45" y="34"/>
                    </a:lnTo>
                    <a:lnTo>
                      <a:pt x="34" y="39"/>
                    </a:lnTo>
                    <a:lnTo>
                      <a:pt x="34" y="39"/>
                    </a:lnTo>
                    <a:lnTo>
                      <a:pt x="22" y="39"/>
                    </a:lnTo>
                    <a:lnTo>
                      <a:pt x="12" y="37"/>
                    </a:lnTo>
                    <a:lnTo>
                      <a:pt x="3" y="33"/>
                    </a:lnTo>
                    <a:lnTo>
                      <a:pt x="0" y="27"/>
                    </a:lnTo>
                    <a:lnTo>
                      <a:pt x="0" y="27"/>
                    </a:lnTo>
                    <a:lnTo>
                      <a:pt x="0" y="19"/>
                    </a:lnTo>
                    <a:lnTo>
                      <a:pt x="6" y="12"/>
                    </a:lnTo>
                    <a:lnTo>
                      <a:pt x="13" y="6"/>
                    </a:lnTo>
                    <a:lnTo>
                      <a:pt x="25" y="1"/>
                    </a:lnTo>
                    <a:lnTo>
                      <a:pt x="25" y="1"/>
                    </a:lnTo>
                    <a:lnTo>
                      <a:pt x="37" y="0"/>
                    </a:lnTo>
                    <a:lnTo>
                      <a:pt x="48" y="1"/>
                    </a:lnTo>
                    <a:lnTo>
                      <a:pt x="55" y="6"/>
                    </a:lnTo>
                    <a:lnTo>
                      <a:pt x="60" y="1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6" name="Freeform 510"/>
              <p:cNvSpPr>
                <a:spLocks/>
              </p:cNvSpPr>
              <p:nvPr/>
            </p:nvSpPr>
            <p:spPr bwMode="auto">
              <a:xfrm>
                <a:off x="497" y="723"/>
                <a:ext cx="100" cy="55"/>
              </a:xfrm>
              <a:custGeom>
                <a:avLst/>
                <a:gdLst>
                  <a:gd name="T0" fmla="*/ 87 w 89"/>
                  <a:gd name="T1" fmla="*/ 7 h 55"/>
                  <a:gd name="T2" fmla="*/ 88 w 89"/>
                  <a:gd name="T3" fmla="*/ 10 h 55"/>
                  <a:gd name="T4" fmla="*/ 87 w 89"/>
                  <a:gd name="T5" fmla="*/ 15 h 55"/>
                  <a:gd name="T6" fmla="*/ 84 w 89"/>
                  <a:gd name="T7" fmla="*/ 19 h 55"/>
                  <a:gd name="T8" fmla="*/ 81 w 89"/>
                  <a:gd name="T9" fmla="*/ 25 h 55"/>
                  <a:gd name="T10" fmla="*/ 69 w 89"/>
                  <a:gd name="T11" fmla="*/ 34 h 55"/>
                  <a:gd name="T12" fmla="*/ 52 w 89"/>
                  <a:gd name="T13" fmla="*/ 45 h 55"/>
                  <a:gd name="T14" fmla="*/ 52 w 89"/>
                  <a:gd name="T15" fmla="*/ 45 h 55"/>
                  <a:gd name="T16" fmla="*/ 34 w 89"/>
                  <a:gd name="T17" fmla="*/ 51 h 55"/>
                  <a:gd name="T18" fmla="*/ 19 w 89"/>
                  <a:gd name="T19" fmla="*/ 54 h 55"/>
                  <a:gd name="T20" fmla="*/ 13 w 89"/>
                  <a:gd name="T21" fmla="*/ 54 h 55"/>
                  <a:gd name="T22" fmla="*/ 7 w 89"/>
                  <a:gd name="T23" fmla="*/ 52 h 55"/>
                  <a:gd name="T24" fmla="*/ 4 w 89"/>
                  <a:gd name="T25" fmla="*/ 49 h 55"/>
                  <a:gd name="T26" fmla="*/ 1 w 89"/>
                  <a:gd name="T27" fmla="*/ 46 h 55"/>
                  <a:gd name="T28" fmla="*/ 1 w 89"/>
                  <a:gd name="T29" fmla="*/ 46 h 55"/>
                  <a:gd name="T30" fmla="*/ 0 w 89"/>
                  <a:gd name="T31" fmla="*/ 43 h 55"/>
                  <a:gd name="T32" fmla="*/ 1 w 89"/>
                  <a:gd name="T33" fmla="*/ 39 h 55"/>
                  <a:gd name="T34" fmla="*/ 4 w 89"/>
                  <a:gd name="T35" fmla="*/ 34 h 55"/>
                  <a:gd name="T36" fmla="*/ 9 w 89"/>
                  <a:gd name="T37" fmla="*/ 28 h 55"/>
                  <a:gd name="T38" fmla="*/ 21 w 89"/>
                  <a:gd name="T39" fmla="*/ 19 h 55"/>
                  <a:gd name="T40" fmla="*/ 36 w 89"/>
                  <a:gd name="T41" fmla="*/ 10 h 55"/>
                  <a:gd name="T42" fmla="*/ 36 w 89"/>
                  <a:gd name="T43" fmla="*/ 10 h 55"/>
                  <a:gd name="T44" fmla="*/ 54 w 89"/>
                  <a:gd name="T45" fmla="*/ 3 h 55"/>
                  <a:gd name="T46" fmla="*/ 69 w 89"/>
                  <a:gd name="T47" fmla="*/ 0 h 55"/>
                  <a:gd name="T48" fmla="*/ 75 w 89"/>
                  <a:gd name="T49" fmla="*/ 1 h 55"/>
                  <a:gd name="T50" fmla="*/ 81 w 89"/>
                  <a:gd name="T51" fmla="*/ 1 h 55"/>
                  <a:gd name="T52" fmla="*/ 85 w 89"/>
                  <a:gd name="T53" fmla="*/ 4 h 55"/>
                  <a:gd name="T54" fmla="*/ 87 w 89"/>
                  <a:gd name="T55" fmla="*/ 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9" h="55">
                    <a:moveTo>
                      <a:pt x="87" y="7"/>
                    </a:moveTo>
                    <a:lnTo>
                      <a:pt x="88" y="10"/>
                    </a:lnTo>
                    <a:lnTo>
                      <a:pt x="87" y="15"/>
                    </a:lnTo>
                    <a:lnTo>
                      <a:pt x="84" y="19"/>
                    </a:lnTo>
                    <a:lnTo>
                      <a:pt x="81" y="25"/>
                    </a:lnTo>
                    <a:lnTo>
                      <a:pt x="69" y="34"/>
                    </a:lnTo>
                    <a:lnTo>
                      <a:pt x="52" y="45"/>
                    </a:lnTo>
                    <a:lnTo>
                      <a:pt x="52" y="45"/>
                    </a:lnTo>
                    <a:lnTo>
                      <a:pt x="34" y="51"/>
                    </a:lnTo>
                    <a:lnTo>
                      <a:pt x="19" y="54"/>
                    </a:lnTo>
                    <a:lnTo>
                      <a:pt x="13" y="54"/>
                    </a:lnTo>
                    <a:lnTo>
                      <a:pt x="7" y="52"/>
                    </a:lnTo>
                    <a:lnTo>
                      <a:pt x="4" y="49"/>
                    </a:lnTo>
                    <a:lnTo>
                      <a:pt x="1" y="46"/>
                    </a:lnTo>
                    <a:lnTo>
                      <a:pt x="1" y="46"/>
                    </a:lnTo>
                    <a:lnTo>
                      <a:pt x="0" y="43"/>
                    </a:lnTo>
                    <a:lnTo>
                      <a:pt x="1" y="39"/>
                    </a:lnTo>
                    <a:lnTo>
                      <a:pt x="4" y="34"/>
                    </a:lnTo>
                    <a:lnTo>
                      <a:pt x="9" y="28"/>
                    </a:lnTo>
                    <a:lnTo>
                      <a:pt x="21" y="19"/>
                    </a:lnTo>
                    <a:lnTo>
                      <a:pt x="36" y="10"/>
                    </a:lnTo>
                    <a:lnTo>
                      <a:pt x="36" y="10"/>
                    </a:lnTo>
                    <a:lnTo>
                      <a:pt x="54" y="3"/>
                    </a:lnTo>
                    <a:lnTo>
                      <a:pt x="69" y="0"/>
                    </a:lnTo>
                    <a:lnTo>
                      <a:pt x="75" y="1"/>
                    </a:lnTo>
                    <a:lnTo>
                      <a:pt x="81" y="1"/>
                    </a:lnTo>
                    <a:lnTo>
                      <a:pt x="85" y="4"/>
                    </a:lnTo>
                    <a:lnTo>
                      <a:pt x="87" y="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7" name="Freeform 511"/>
              <p:cNvSpPr>
                <a:spLocks/>
              </p:cNvSpPr>
              <p:nvPr/>
            </p:nvSpPr>
            <p:spPr bwMode="auto">
              <a:xfrm>
                <a:off x="582" y="682"/>
                <a:ext cx="105" cy="45"/>
              </a:xfrm>
              <a:custGeom>
                <a:avLst/>
                <a:gdLst>
                  <a:gd name="T0" fmla="*/ 92 w 93"/>
                  <a:gd name="T1" fmla="*/ 11 h 45"/>
                  <a:gd name="T2" fmla="*/ 92 w 93"/>
                  <a:gd name="T3" fmla="*/ 15 h 45"/>
                  <a:gd name="T4" fmla="*/ 90 w 93"/>
                  <a:gd name="T5" fmla="*/ 20 h 45"/>
                  <a:gd name="T6" fmla="*/ 87 w 93"/>
                  <a:gd name="T7" fmla="*/ 23 h 45"/>
                  <a:gd name="T8" fmla="*/ 81 w 93"/>
                  <a:gd name="T9" fmla="*/ 27 h 45"/>
                  <a:gd name="T10" fmla="*/ 68 w 93"/>
                  <a:gd name="T11" fmla="*/ 35 h 45"/>
                  <a:gd name="T12" fmla="*/ 50 w 93"/>
                  <a:gd name="T13" fmla="*/ 41 h 45"/>
                  <a:gd name="T14" fmla="*/ 50 w 93"/>
                  <a:gd name="T15" fmla="*/ 41 h 45"/>
                  <a:gd name="T16" fmla="*/ 32 w 93"/>
                  <a:gd name="T17" fmla="*/ 44 h 45"/>
                  <a:gd name="T18" fmla="*/ 17 w 93"/>
                  <a:gd name="T19" fmla="*/ 42 h 45"/>
                  <a:gd name="T20" fmla="*/ 11 w 93"/>
                  <a:gd name="T21" fmla="*/ 41 h 45"/>
                  <a:gd name="T22" fmla="*/ 5 w 93"/>
                  <a:gd name="T23" fmla="*/ 39 h 45"/>
                  <a:gd name="T24" fmla="*/ 2 w 93"/>
                  <a:gd name="T25" fmla="*/ 36 h 45"/>
                  <a:gd name="T26" fmla="*/ 0 w 93"/>
                  <a:gd name="T27" fmla="*/ 33 h 45"/>
                  <a:gd name="T28" fmla="*/ 0 w 93"/>
                  <a:gd name="T29" fmla="*/ 33 h 45"/>
                  <a:gd name="T30" fmla="*/ 0 w 93"/>
                  <a:gd name="T31" fmla="*/ 29 h 45"/>
                  <a:gd name="T32" fmla="*/ 2 w 93"/>
                  <a:gd name="T33" fmla="*/ 24 h 45"/>
                  <a:gd name="T34" fmla="*/ 5 w 93"/>
                  <a:gd name="T35" fmla="*/ 20 h 45"/>
                  <a:gd name="T36" fmla="*/ 11 w 93"/>
                  <a:gd name="T37" fmla="*/ 17 h 45"/>
                  <a:gd name="T38" fmla="*/ 24 w 93"/>
                  <a:gd name="T39" fmla="*/ 9 h 45"/>
                  <a:gd name="T40" fmla="*/ 42 w 93"/>
                  <a:gd name="T41" fmla="*/ 3 h 45"/>
                  <a:gd name="T42" fmla="*/ 42 w 93"/>
                  <a:gd name="T43" fmla="*/ 3 h 45"/>
                  <a:gd name="T44" fmla="*/ 60 w 93"/>
                  <a:gd name="T45" fmla="*/ 0 h 45"/>
                  <a:gd name="T46" fmla="*/ 75 w 93"/>
                  <a:gd name="T47" fmla="*/ 2 h 45"/>
                  <a:gd name="T48" fmla="*/ 83 w 93"/>
                  <a:gd name="T49" fmla="*/ 3 h 45"/>
                  <a:gd name="T50" fmla="*/ 87 w 93"/>
                  <a:gd name="T51" fmla="*/ 5 h 45"/>
                  <a:gd name="T52" fmla="*/ 90 w 93"/>
                  <a:gd name="T53" fmla="*/ 8 h 45"/>
                  <a:gd name="T54" fmla="*/ 92 w 93"/>
                  <a:gd name="T55" fmla="*/ 1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3" h="45">
                    <a:moveTo>
                      <a:pt x="92" y="11"/>
                    </a:moveTo>
                    <a:lnTo>
                      <a:pt x="92" y="15"/>
                    </a:lnTo>
                    <a:lnTo>
                      <a:pt x="90" y="20"/>
                    </a:lnTo>
                    <a:lnTo>
                      <a:pt x="87" y="23"/>
                    </a:lnTo>
                    <a:lnTo>
                      <a:pt x="81" y="27"/>
                    </a:lnTo>
                    <a:lnTo>
                      <a:pt x="68" y="35"/>
                    </a:lnTo>
                    <a:lnTo>
                      <a:pt x="50" y="41"/>
                    </a:lnTo>
                    <a:lnTo>
                      <a:pt x="50" y="41"/>
                    </a:lnTo>
                    <a:lnTo>
                      <a:pt x="32" y="44"/>
                    </a:lnTo>
                    <a:lnTo>
                      <a:pt x="17" y="42"/>
                    </a:lnTo>
                    <a:lnTo>
                      <a:pt x="11" y="41"/>
                    </a:lnTo>
                    <a:lnTo>
                      <a:pt x="5" y="39"/>
                    </a:lnTo>
                    <a:lnTo>
                      <a:pt x="2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5" y="20"/>
                    </a:lnTo>
                    <a:lnTo>
                      <a:pt x="11" y="17"/>
                    </a:lnTo>
                    <a:lnTo>
                      <a:pt x="24" y="9"/>
                    </a:lnTo>
                    <a:lnTo>
                      <a:pt x="42" y="3"/>
                    </a:lnTo>
                    <a:lnTo>
                      <a:pt x="42" y="3"/>
                    </a:lnTo>
                    <a:lnTo>
                      <a:pt x="60" y="0"/>
                    </a:lnTo>
                    <a:lnTo>
                      <a:pt x="75" y="2"/>
                    </a:lnTo>
                    <a:lnTo>
                      <a:pt x="83" y="3"/>
                    </a:lnTo>
                    <a:lnTo>
                      <a:pt x="87" y="5"/>
                    </a:lnTo>
                    <a:lnTo>
                      <a:pt x="90" y="8"/>
                    </a:lnTo>
                    <a:lnTo>
                      <a:pt x="92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8" name="Freeform 512"/>
              <p:cNvSpPr>
                <a:spLocks/>
              </p:cNvSpPr>
              <p:nvPr/>
            </p:nvSpPr>
            <p:spPr bwMode="auto">
              <a:xfrm>
                <a:off x="647" y="757"/>
                <a:ext cx="105" cy="43"/>
              </a:xfrm>
              <a:custGeom>
                <a:avLst/>
                <a:gdLst>
                  <a:gd name="T0" fmla="*/ 93 w 94"/>
                  <a:gd name="T1" fmla="*/ 11 h 43"/>
                  <a:gd name="T2" fmla="*/ 93 w 94"/>
                  <a:gd name="T3" fmla="*/ 14 h 43"/>
                  <a:gd name="T4" fmla="*/ 92 w 94"/>
                  <a:gd name="T5" fmla="*/ 18 h 43"/>
                  <a:gd name="T6" fmla="*/ 87 w 94"/>
                  <a:gd name="T7" fmla="*/ 23 h 43"/>
                  <a:gd name="T8" fmla="*/ 83 w 94"/>
                  <a:gd name="T9" fmla="*/ 26 h 43"/>
                  <a:gd name="T10" fmla="*/ 69 w 94"/>
                  <a:gd name="T11" fmla="*/ 33 h 43"/>
                  <a:gd name="T12" fmla="*/ 51 w 94"/>
                  <a:gd name="T13" fmla="*/ 39 h 43"/>
                  <a:gd name="T14" fmla="*/ 51 w 94"/>
                  <a:gd name="T15" fmla="*/ 39 h 43"/>
                  <a:gd name="T16" fmla="*/ 33 w 94"/>
                  <a:gd name="T17" fmla="*/ 42 h 43"/>
                  <a:gd name="T18" fmla="*/ 17 w 94"/>
                  <a:gd name="T19" fmla="*/ 41 h 43"/>
                  <a:gd name="T20" fmla="*/ 11 w 94"/>
                  <a:gd name="T21" fmla="*/ 41 h 43"/>
                  <a:gd name="T22" fmla="*/ 6 w 94"/>
                  <a:gd name="T23" fmla="*/ 38 h 43"/>
                  <a:gd name="T24" fmla="*/ 3 w 94"/>
                  <a:gd name="T25" fmla="*/ 35 h 43"/>
                  <a:gd name="T26" fmla="*/ 0 w 94"/>
                  <a:gd name="T27" fmla="*/ 32 h 43"/>
                  <a:gd name="T28" fmla="*/ 0 w 94"/>
                  <a:gd name="T29" fmla="*/ 32 h 43"/>
                  <a:gd name="T30" fmla="*/ 0 w 94"/>
                  <a:gd name="T31" fmla="*/ 27 h 43"/>
                  <a:gd name="T32" fmla="*/ 3 w 94"/>
                  <a:gd name="T33" fmla="*/ 23 h 43"/>
                  <a:gd name="T34" fmla="*/ 6 w 94"/>
                  <a:gd name="T35" fmla="*/ 20 h 43"/>
                  <a:gd name="T36" fmla="*/ 11 w 94"/>
                  <a:gd name="T37" fmla="*/ 15 h 43"/>
                  <a:gd name="T38" fmla="*/ 26 w 94"/>
                  <a:gd name="T39" fmla="*/ 8 h 43"/>
                  <a:gd name="T40" fmla="*/ 42 w 94"/>
                  <a:gd name="T41" fmla="*/ 2 h 43"/>
                  <a:gd name="T42" fmla="*/ 42 w 94"/>
                  <a:gd name="T43" fmla="*/ 2 h 43"/>
                  <a:gd name="T44" fmla="*/ 62 w 94"/>
                  <a:gd name="T45" fmla="*/ 0 h 43"/>
                  <a:gd name="T46" fmla="*/ 77 w 94"/>
                  <a:gd name="T47" fmla="*/ 0 h 43"/>
                  <a:gd name="T48" fmla="*/ 83 w 94"/>
                  <a:gd name="T49" fmla="*/ 2 h 43"/>
                  <a:gd name="T50" fmla="*/ 89 w 94"/>
                  <a:gd name="T51" fmla="*/ 3 h 43"/>
                  <a:gd name="T52" fmla="*/ 92 w 94"/>
                  <a:gd name="T53" fmla="*/ 6 h 43"/>
                  <a:gd name="T54" fmla="*/ 93 w 94"/>
                  <a:gd name="T5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4" h="43">
                    <a:moveTo>
                      <a:pt x="93" y="11"/>
                    </a:moveTo>
                    <a:lnTo>
                      <a:pt x="93" y="14"/>
                    </a:lnTo>
                    <a:lnTo>
                      <a:pt x="92" y="18"/>
                    </a:lnTo>
                    <a:lnTo>
                      <a:pt x="87" y="23"/>
                    </a:lnTo>
                    <a:lnTo>
                      <a:pt x="83" y="26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7" y="41"/>
                    </a:lnTo>
                    <a:lnTo>
                      <a:pt x="11" y="41"/>
                    </a:lnTo>
                    <a:lnTo>
                      <a:pt x="6" y="38"/>
                    </a:lnTo>
                    <a:lnTo>
                      <a:pt x="3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3"/>
                    </a:lnTo>
                    <a:lnTo>
                      <a:pt x="6" y="20"/>
                    </a:lnTo>
                    <a:lnTo>
                      <a:pt x="11" y="15"/>
                    </a:lnTo>
                    <a:lnTo>
                      <a:pt x="26" y="8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62" y="0"/>
                    </a:lnTo>
                    <a:lnTo>
                      <a:pt x="77" y="0"/>
                    </a:lnTo>
                    <a:lnTo>
                      <a:pt x="83" y="2"/>
                    </a:lnTo>
                    <a:lnTo>
                      <a:pt x="89" y="3"/>
                    </a:lnTo>
                    <a:lnTo>
                      <a:pt x="92" y="6"/>
                    </a:lnTo>
                    <a:lnTo>
                      <a:pt x="93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29" name="Freeform 513"/>
              <p:cNvSpPr>
                <a:spLocks/>
              </p:cNvSpPr>
              <p:nvPr/>
            </p:nvSpPr>
            <p:spPr bwMode="auto">
              <a:xfrm>
                <a:off x="770" y="912"/>
                <a:ext cx="99" cy="53"/>
              </a:xfrm>
              <a:custGeom>
                <a:avLst/>
                <a:gdLst>
                  <a:gd name="T0" fmla="*/ 87 w 88"/>
                  <a:gd name="T1" fmla="*/ 6 h 53"/>
                  <a:gd name="T2" fmla="*/ 87 w 88"/>
                  <a:gd name="T3" fmla="*/ 10 h 53"/>
                  <a:gd name="T4" fmla="*/ 85 w 88"/>
                  <a:gd name="T5" fmla="*/ 13 h 53"/>
                  <a:gd name="T6" fmla="*/ 84 w 88"/>
                  <a:gd name="T7" fmla="*/ 19 h 53"/>
                  <a:gd name="T8" fmla="*/ 79 w 88"/>
                  <a:gd name="T9" fmla="*/ 24 h 53"/>
                  <a:gd name="T10" fmla="*/ 67 w 88"/>
                  <a:gd name="T11" fmla="*/ 34 h 53"/>
                  <a:gd name="T12" fmla="*/ 51 w 88"/>
                  <a:gd name="T13" fmla="*/ 43 h 53"/>
                  <a:gd name="T14" fmla="*/ 51 w 88"/>
                  <a:gd name="T15" fmla="*/ 43 h 53"/>
                  <a:gd name="T16" fmla="*/ 34 w 88"/>
                  <a:gd name="T17" fmla="*/ 49 h 53"/>
                  <a:gd name="T18" fmla="*/ 18 w 88"/>
                  <a:gd name="T19" fmla="*/ 52 h 53"/>
                  <a:gd name="T20" fmla="*/ 12 w 88"/>
                  <a:gd name="T21" fmla="*/ 52 h 53"/>
                  <a:gd name="T22" fmla="*/ 7 w 88"/>
                  <a:gd name="T23" fmla="*/ 51 h 53"/>
                  <a:gd name="T24" fmla="*/ 3 w 88"/>
                  <a:gd name="T25" fmla="*/ 49 h 53"/>
                  <a:gd name="T26" fmla="*/ 0 w 88"/>
                  <a:gd name="T27" fmla="*/ 46 h 53"/>
                  <a:gd name="T28" fmla="*/ 0 w 88"/>
                  <a:gd name="T29" fmla="*/ 46 h 53"/>
                  <a:gd name="T30" fmla="*/ 0 w 88"/>
                  <a:gd name="T31" fmla="*/ 42 h 53"/>
                  <a:gd name="T32" fmla="*/ 0 w 88"/>
                  <a:gd name="T33" fmla="*/ 37 h 53"/>
                  <a:gd name="T34" fmla="*/ 3 w 88"/>
                  <a:gd name="T35" fmla="*/ 33 h 53"/>
                  <a:gd name="T36" fmla="*/ 7 w 88"/>
                  <a:gd name="T37" fmla="*/ 28 h 53"/>
                  <a:gd name="T38" fmla="*/ 19 w 88"/>
                  <a:gd name="T39" fmla="*/ 18 h 53"/>
                  <a:gd name="T40" fmla="*/ 36 w 88"/>
                  <a:gd name="T41" fmla="*/ 9 h 53"/>
                  <a:gd name="T42" fmla="*/ 36 w 88"/>
                  <a:gd name="T43" fmla="*/ 9 h 53"/>
                  <a:gd name="T44" fmla="*/ 52 w 88"/>
                  <a:gd name="T45" fmla="*/ 3 h 53"/>
                  <a:gd name="T46" fmla="*/ 67 w 88"/>
                  <a:gd name="T47" fmla="*/ 0 h 53"/>
                  <a:gd name="T48" fmla="*/ 75 w 88"/>
                  <a:gd name="T49" fmla="*/ 0 h 53"/>
                  <a:gd name="T50" fmla="*/ 79 w 88"/>
                  <a:gd name="T51" fmla="*/ 1 h 53"/>
                  <a:gd name="T52" fmla="*/ 84 w 88"/>
                  <a:gd name="T53" fmla="*/ 3 h 53"/>
                  <a:gd name="T54" fmla="*/ 87 w 88"/>
                  <a:gd name="T55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8" h="53">
                    <a:moveTo>
                      <a:pt x="87" y="6"/>
                    </a:moveTo>
                    <a:lnTo>
                      <a:pt x="87" y="10"/>
                    </a:lnTo>
                    <a:lnTo>
                      <a:pt x="85" y="13"/>
                    </a:lnTo>
                    <a:lnTo>
                      <a:pt x="84" y="19"/>
                    </a:lnTo>
                    <a:lnTo>
                      <a:pt x="79" y="24"/>
                    </a:lnTo>
                    <a:lnTo>
                      <a:pt x="67" y="34"/>
                    </a:lnTo>
                    <a:lnTo>
                      <a:pt x="51" y="43"/>
                    </a:lnTo>
                    <a:lnTo>
                      <a:pt x="51" y="43"/>
                    </a:lnTo>
                    <a:lnTo>
                      <a:pt x="34" y="49"/>
                    </a:lnTo>
                    <a:lnTo>
                      <a:pt x="18" y="52"/>
                    </a:lnTo>
                    <a:lnTo>
                      <a:pt x="12" y="52"/>
                    </a:lnTo>
                    <a:lnTo>
                      <a:pt x="7" y="51"/>
                    </a:lnTo>
                    <a:lnTo>
                      <a:pt x="3" y="49"/>
                    </a:lnTo>
                    <a:lnTo>
                      <a:pt x="0" y="46"/>
                    </a:lnTo>
                    <a:lnTo>
                      <a:pt x="0" y="46"/>
                    </a:lnTo>
                    <a:lnTo>
                      <a:pt x="0" y="42"/>
                    </a:lnTo>
                    <a:lnTo>
                      <a:pt x="0" y="37"/>
                    </a:lnTo>
                    <a:lnTo>
                      <a:pt x="3" y="33"/>
                    </a:lnTo>
                    <a:lnTo>
                      <a:pt x="7" y="28"/>
                    </a:lnTo>
                    <a:lnTo>
                      <a:pt x="19" y="18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52" y="3"/>
                    </a:lnTo>
                    <a:lnTo>
                      <a:pt x="67" y="0"/>
                    </a:lnTo>
                    <a:lnTo>
                      <a:pt x="75" y="0"/>
                    </a:lnTo>
                    <a:lnTo>
                      <a:pt x="79" y="1"/>
                    </a:lnTo>
                    <a:lnTo>
                      <a:pt x="84" y="3"/>
                    </a:lnTo>
                    <a:lnTo>
                      <a:pt x="87" y="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0" name="Freeform 514"/>
              <p:cNvSpPr>
                <a:spLocks/>
              </p:cNvSpPr>
              <p:nvPr/>
            </p:nvSpPr>
            <p:spPr bwMode="auto">
              <a:xfrm>
                <a:off x="612" y="721"/>
                <a:ext cx="105" cy="43"/>
              </a:xfrm>
              <a:custGeom>
                <a:avLst/>
                <a:gdLst>
                  <a:gd name="T0" fmla="*/ 93 w 94"/>
                  <a:gd name="T1" fmla="*/ 11 h 43"/>
                  <a:gd name="T2" fmla="*/ 93 w 94"/>
                  <a:gd name="T3" fmla="*/ 14 h 43"/>
                  <a:gd name="T4" fmla="*/ 90 w 94"/>
                  <a:gd name="T5" fmla="*/ 18 h 43"/>
                  <a:gd name="T6" fmla="*/ 87 w 94"/>
                  <a:gd name="T7" fmla="*/ 23 h 43"/>
                  <a:gd name="T8" fmla="*/ 82 w 94"/>
                  <a:gd name="T9" fmla="*/ 26 h 43"/>
                  <a:gd name="T10" fmla="*/ 69 w 94"/>
                  <a:gd name="T11" fmla="*/ 33 h 43"/>
                  <a:gd name="T12" fmla="*/ 51 w 94"/>
                  <a:gd name="T13" fmla="*/ 39 h 43"/>
                  <a:gd name="T14" fmla="*/ 51 w 94"/>
                  <a:gd name="T15" fmla="*/ 39 h 43"/>
                  <a:gd name="T16" fmla="*/ 33 w 94"/>
                  <a:gd name="T17" fmla="*/ 42 h 43"/>
                  <a:gd name="T18" fmla="*/ 16 w 94"/>
                  <a:gd name="T19" fmla="*/ 41 h 43"/>
                  <a:gd name="T20" fmla="*/ 10 w 94"/>
                  <a:gd name="T21" fmla="*/ 39 h 43"/>
                  <a:gd name="T22" fmla="*/ 6 w 94"/>
                  <a:gd name="T23" fmla="*/ 38 h 43"/>
                  <a:gd name="T24" fmla="*/ 1 w 94"/>
                  <a:gd name="T25" fmla="*/ 35 h 43"/>
                  <a:gd name="T26" fmla="*/ 0 w 94"/>
                  <a:gd name="T27" fmla="*/ 32 h 43"/>
                  <a:gd name="T28" fmla="*/ 0 w 94"/>
                  <a:gd name="T29" fmla="*/ 32 h 43"/>
                  <a:gd name="T30" fmla="*/ 0 w 94"/>
                  <a:gd name="T31" fmla="*/ 27 h 43"/>
                  <a:gd name="T32" fmla="*/ 1 w 94"/>
                  <a:gd name="T33" fmla="*/ 23 h 43"/>
                  <a:gd name="T34" fmla="*/ 6 w 94"/>
                  <a:gd name="T35" fmla="*/ 20 h 43"/>
                  <a:gd name="T36" fmla="*/ 10 w 94"/>
                  <a:gd name="T37" fmla="*/ 15 h 43"/>
                  <a:gd name="T38" fmla="*/ 24 w 94"/>
                  <a:gd name="T39" fmla="*/ 8 h 43"/>
                  <a:gd name="T40" fmla="*/ 42 w 94"/>
                  <a:gd name="T41" fmla="*/ 2 h 43"/>
                  <a:gd name="T42" fmla="*/ 42 w 94"/>
                  <a:gd name="T43" fmla="*/ 2 h 43"/>
                  <a:gd name="T44" fmla="*/ 60 w 94"/>
                  <a:gd name="T45" fmla="*/ 0 h 43"/>
                  <a:gd name="T46" fmla="*/ 76 w 94"/>
                  <a:gd name="T47" fmla="*/ 0 h 43"/>
                  <a:gd name="T48" fmla="*/ 82 w 94"/>
                  <a:gd name="T49" fmla="*/ 2 h 43"/>
                  <a:gd name="T50" fmla="*/ 87 w 94"/>
                  <a:gd name="T51" fmla="*/ 3 h 43"/>
                  <a:gd name="T52" fmla="*/ 91 w 94"/>
                  <a:gd name="T53" fmla="*/ 6 h 43"/>
                  <a:gd name="T54" fmla="*/ 93 w 94"/>
                  <a:gd name="T55" fmla="*/ 1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4" h="43">
                    <a:moveTo>
                      <a:pt x="93" y="11"/>
                    </a:moveTo>
                    <a:lnTo>
                      <a:pt x="93" y="14"/>
                    </a:lnTo>
                    <a:lnTo>
                      <a:pt x="90" y="18"/>
                    </a:lnTo>
                    <a:lnTo>
                      <a:pt x="87" y="23"/>
                    </a:lnTo>
                    <a:lnTo>
                      <a:pt x="82" y="26"/>
                    </a:lnTo>
                    <a:lnTo>
                      <a:pt x="69" y="33"/>
                    </a:lnTo>
                    <a:lnTo>
                      <a:pt x="51" y="39"/>
                    </a:lnTo>
                    <a:lnTo>
                      <a:pt x="51" y="39"/>
                    </a:lnTo>
                    <a:lnTo>
                      <a:pt x="33" y="42"/>
                    </a:lnTo>
                    <a:lnTo>
                      <a:pt x="16" y="41"/>
                    </a:lnTo>
                    <a:lnTo>
                      <a:pt x="10" y="39"/>
                    </a:lnTo>
                    <a:lnTo>
                      <a:pt x="6" y="38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3"/>
                    </a:lnTo>
                    <a:lnTo>
                      <a:pt x="6" y="20"/>
                    </a:lnTo>
                    <a:lnTo>
                      <a:pt x="10" y="15"/>
                    </a:lnTo>
                    <a:lnTo>
                      <a:pt x="24" y="8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60" y="0"/>
                    </a:lnTo>
                    <a:lnTo>
                      <a:pt x="76" y="0"/>
                    </a:lnTo>
                    <a:lnTo>
                      <a:pt x="82" y="2"/>
                    </a:lnTo>
                    <a:lnTo>
                      <a:pt x="87" y="3"/>
                    </a:lnTo>
                    <a:lnTo>
                      <a:pt x="91" y="6"/>
                    </a:lnTo>
                    <a:lnTo>
                      <a:pt x="93" y="11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1" name="Freeform 515"/>
              <p:cNvSpPr>
                <a:spLocks/>
              </p:cNvSpPr>
              <p:nvPr/>
            </p:nvSpPr>
            <p:spPr bwMode="auto">
              <a:xfrm>
                <a:off x="1219" y="455"/>
                <a:ext cx="71" cy="42"/>
              </a:xfrm>
              <a:custGeom>
                <a:avLst/>
                <a:gdLst>
                  <a:gd name="T0" fmla="*/ 62 w 63"/>
                  <a:gd name="T1" fmla="*/ 30 h 42"/>
                  <a:gd name="T2" fmla="*/ 57 w 63"/>
                  <a:gd name="T3" fmla="*/ 36 h 42"/>
                  <a:gd name="T4" fmla="*/ 50 w 63"/>
                  <a:gd name="T5" fmla="*/ 41 h 42"/>
                  <a:gd name="T6" fmla="*/ 38 w 63"/>
                  <a:gd name="T7" fmla="*/ 41 h 42"/>
                  <a:gd name="T8" fmla="*/ 26 w 63"/>
                  <a:gd name="T9" fmla="*/ 39 h 42"/>
                  <a:gd name="T10" fmla="*/ 26 w 63"/>
                  <a:gd name="T11" fmla="*/ 39 h 42"/>
                  <a:gd name="T12" fmla="*/ 14 w 63"/>
                  <a:gd name="T13" fmla="*/ 33 h 42"/>
                  <a:gd name="T14" fmla="*/ 5 w 63"/>
                  <a:gd name="T15" fmla="*/ 27 h 42"/>
                  <a:gd name="T16" fmla="*/ 0 w 63"/>
                  <a:gd name="T17" fmla="*/ 20 h 42"/>
                  <a:gd name="T18" fmla="*/ 0 w 63"/>
                  <a:gd name="T19" fmla="*/ 11 h 42"/>
                  <a:gd name="T20" fmla="*/ 0 w 63"/>
                  <a:gd name="T21" fmla="*/ 11 h 42"/>
                  <a:gd name="T22" fmla="*/ 5 w 63"/>
                  <a:gd name="T23" fmla="*/ 5 h 42"/>
                  <a:gd name="T24" fmla="*/ 14 w 63"/>
                  <a:gd name="T25" fmla="*/ 2 h 42"/>
                  <a:gd name="T26" fmla="*/ 24 w 63"/>
                  <a:gd name="T27" fmla="*/ 0 h 42"/>
                  <a:gd name="T28" fmla="*/ 36 w 63"/>
                  <a:gd name="T29" fmla="*/ 3 h 42"/>
                  <a:gd name="T30" fmla="*/ 36 w 63"/>
                  <a:gd name="T31" fmla="*/ 3 h 42"/>
                  <a:gd name="T32" fmla="*/ 48 w 63"/>
                  <a:gd name="T33" fmla="*/ 8 h 42"/>
                  <a:gd name="T34" fmla="*/ 57 w 63"/>
                  <a:gd name="T35" fmla="*/ 15 h 42"/>
                  <a:gd name="T36" fmla="*/ 62 w 63"/>
                  <a:gd name="T37" fmla="*/ 23 h 42"/>
                  <a:gd name="T38" fmla="*/ 62 w 63"/>
                  <a:gd name="T39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3" h="42">
                    <a:moveTo>
                      <a:pt x="62" y="30"/>
                    </a:moveTo>
                    <a:lnTo>
                      <a:pt x="57" y="36"/>
                    </a:lnTo>
                    <a:lnTo>
                      <a:pt x="50" y="41"/>
                    </a:lnTo>
                    <a:lnTo>
                      <a:pt x="38" y="41"/>
                    </a:lnTo>
                    <a:lnTo>
                      <a:pt x="26" y="39"/>
                    </a:lnTo>
                    <a:lnTo>
                      <a:pt x="26" y="39"/>
                    </a:lnTo>
                    <a:lnTo>
                      <a:pt x="14" y="33"/>
                    </a:lnTo>
                    <a:lnTo>
                      <a:pt x="5" y="27"/>
                    </a:lnTo>
                    <a:lnTo>
                      <a:pt x="0" y="20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5" y="5"/>
                    </a:lnTo>
                    <a:lnTo>
                      <a:pt x="14" y="2"/>
                    </a:lnTo>
                    <a:lnTo>
                      <a:pt x="24" y="0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48" y="8"/>
                    </a:lnTo>
                    <a:lnTo>
                      <a:pt x="57" y="15"/>
                    </a:lnTo>
                    <a:lnTo>
                      <a:pt x="62" y="23"/>
                    </a:lnTo>
                    <a:lnTo>
                      <a:pt x="62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2" name="Freeform 516"/>
              <p:cNvSpPr>
                <a:spLocks/>
              </p:cNvSpPr>
              <p:nvPr/>
            </p:nvSpPr>
            <p:spPr bwMode="auto">
              <a:xfrm>
                <a:off x="1364" y="469"/>
                <a:ext cx="78" cy="42"/>
              </a:xfrm>
              <a:custGeom>
                <a:avLst/>
                <a:gdLst>
                  <a:gd name="T0" fmla="*/ 68 w 69"/>
                  <a:gd name="T1" fmla="*/ 30 h 42"/>
                  <a:gd name="T2" fmla="*/ 62 w 69"/>
                  <a:gd name="T3" fmla="*/ 38 h 42"/>
                  <a:gd name="T4" fmla="*/ 53 w 69"/>
                  <a:gd name="T5" fmla="*/ 41 h 42"/>
                  <a:gd name="T6" fmla="*/ 41 w 69"/>
                  <a:gd name="T7" fmla="*/ 41 h 42"/>
                  <a:gd name="T8" fmla="*/ 27 w 69"/>
                  <a:gd name="T9" fmla="*/ 39 h 42"/>
                  <a:gd name="T10" fmla="*/ 27 w 69"/>
                  <a:gd name="T11" fmla="*/ 39 h 42"/>
                  <a:gd name="T12" fmla="*/ 15 w 69"/>
                  <a:gd name="T13" fmla="*/ 33 h 42"/>
                  <a:gd name="T14" fmla="*/ 6 w 69"/>
                  <a:gd name="T15" fmla="*/ 25 h 42"/>
                  <a:gd name="T16" fmla="*/ 0 w 69"/>
                  <a:gd name="T17" fmla="*/ 18 h 42"/>
                  <a:gd name="T18" fmla="*/ 0 w 69"/>
                  <a:gd name="T19" fmla="*/ 10 h 42"/>
                  <a:gd name="T20" fmla="*/ 0 w 69"/>
                  <a:gd name="T21" fmla="*/ 10 h 42"/>
                  <a:gd name="T22" fmla="*/ 5 w 69"/>
                  <a:gd name="T23" fmla="*/ 4 h 42"/>
                  <a:gd name="T24" fmla="*/ 14 w 69"/>
                  <a:gd name="T25" fmla="*/ 0 h 42"/>
                  <a:gd name="T26" fmla="*/ 26 w 69"/>
                  <a:gd name="T27" fmla="*/ 0 h 42"/>
                  <a:gd name="T28" fmla="*/ 39 w 69"/>
                  <a:gd name="T29" fmla="*/ 1 h 42"/>
                  <a:gd name="T30" fmla="*/ 39 w 69"/>
                  <a:gd name="T31" fmla="*/ 1 h 42"/>
                  <a:gd name="T32" fmla="*/ 51 w 69"/>
                  <a:gd name="T33" fmla="*/ 7 h 42"/>
                  <a:gd name="T34" fmla="*/ 62 w 69"/>
                  <a:gd name="T35" fmla="*/ 15 h 42"/>
                  <a:gd name="T36" fmla="*/ 66 w 69"/>
                  <a:gd name="T37" fmla="*/ 22 h 42"/>
                  <a:gd name="T38" fmla="*/ 68 w 69"/>
                  <a:gd name="T39" fmla="*/ 3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9" h="42">
                    <a:moveTo>
                      <a:pt x="68" y="30"/>
                    </a:moveTo>
                    <a:lnTo>
                      <a:pt x="62" y="38"/>
                    </a:lnTo>
                    <a:lnTo>
                      <a:pt x="53" y="41"/>
                    </a:lnTo>
                    <a:lnTo>
                      <a:pt x="41" y="41"/>
                    </a:lnTo>
                    <a:lnTo>
                      <a:pt x="27" y="39"/>
                    </a:lnTo>
                    <a:lnTo>
                      <a:pt x="27" y="39"/>
                    </a:lnTo>
                    <a:lnTo>
                      <a:pt x="15" y="33"/>
                    </a:lnTo>
                    <a:lnTo>
                      <a:pt x="6" y="25"/>
                    </a:lnTo>
                    <a:lnTo>
                      <a:pt x="0" y="1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5" y="4"/>
                    </a:lnTo>
                    <a:lnTo>
                      <a:pt x="14" y="0"/>
                    </a:lnTo>
                    <a:lnTo>
                      <a:pt x="26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51" y="7"/>
                    </a:lnTo>
                    <a:lnTo>
                      <a:pt x="62" y="15"/>
                    </a:lnTo>
                    <a:lnTo>
                      <a:pt x="66" y="22"/>
                    </a:lnTo>
                    <a:lnTo>
                      <a:pt x="68" y="30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3" name="Freeform 517"/>
              <p:cNvSpPr>
                <a:spLocks/>
              </p:cNvSpPr>
              <p:nvPr/>
            </p:nvSpPr>
            <p:spPr bwMode="auto">
              <a:xfrm>
                <a:off x="845" y="382"/>
                <a:ext cx="102" cy="46"/>
              </a:xfrm>
              <a:custGeom>
                <a:avLst/>
                <a:gdLst>
                  <a:gd name="T0" fmla="*/ 90 w 91"/>
                  <a:gd name="T1" fmla="*/ 37 h 46"/>
                  <a:gd name="T2" fmla="*/ 88 w 91"/>
                  <a:gd name="T3" fmla="*/ 40 h 46"/>
                  <a:gd name="T4" fmla="*/ 84 w 91"/>
                  <a:gd name="T5" fmla="*/ 43 h 46"/>
                  <a:gd name="T6" fmla="*/ 79 w 91"/>
                  <a:gd name="T7" fmla="*/ 45 h 46"/>
                  <a:gd name="T8" fmla="*/ 73 w 91"/>
                  <a:gd name="T9" fmla="*/ 45 h 46"/>
                  <a:gd name="T10" fmla="*/ 57 w 91"/>
                  <a:gd name="T11" fmla="*/ 45 h 46"/>
                  <a:gd name="T12" fmla="*/ 39 w 91"/>
                  <a:gd name="T13" fmla="*/ 40 h 46"/>
                  <a:gd name="T14" fmla="*/ 39 w 91"/>
                  <a:gd name="T15" fmla="*/ 40 h 46"/>
                  <a:gd name="T16" fmla="*/ 22 w 91"/>
                  <a:gd name="T17" fmla="*/ 34 h 46"/>
                  <a:gd name="T18" fmla="*/ 9 w 91"/>
                  <a:gd name="T19" fmla="*/ 25 h 46"/>
                  <a:gd name="T20" fmla="*/ 4 w 91"/>
                  <a:gd name="T21" fmla="*/ 21 h 46"/>
                  <a:gd name="T22" fmla="*/ 1 w 91"/>
                  <a:gd name="T23" fmla="*/ 18 h 46"/>
                  <a:gd name="T24" fmla="*/ 0 w 91"/>
                  <a:gd name="T25" fmla="*/ 13 h 46"/>
                  <a:gd name="T26" fmla="*/ 0 w 91"/>
                  <a:gd name="T27" fmla="*/ 9 h 46"/>
                  <a:gd name="T28" fmla="*/ 0 w 91"/>
                  <a:gd name="T29" fmla="*/ 9 h 46"/>
                  <a:gd name="T30" fmla="*/ 1 w 91"/>
                  <a:gd name="T31" fmla="*/ 6 h 46"/>
                  <a:gd name="T32" fmla="*/ 6 w 91"/>
                  <a:gd name="T33" fmla="*/ 3 h 46"/>
                  <a:gd name="T34" fmla="*/ 10 w 91"/>
                  <a:gd name="T35" fmla="*/ 1 h 46"/>
                  <a:gd name="T36" fmla="*/ 16 w 91"/>
                  <a:gd name="T37" fmla="*/ 0 h 46"/>
                  <a:gd name="T38" fmla="*/ 33 w 91"/>
                  <a:gd name="T39" fmla="*/ 1 h 46"/>
                  <a:gd name="T40" fmla="*/ 51 w 91"/>
                  <a:gd name="T41" fmla="*/ 4 h 46"/>
                  <a:gd name="T42" fmla="*/ 51 w 91"/>
                  <a:gd name="T43" fmla="*/ 4 h 46"/>
                  <a:gd name="T44" fmla="*/ 67 w 91"/>
                  <a:gd name="T45" fmla="*/ 12 h 46"/>
                  <a:gd name="T46" fmla="*/ 81 w 91"/>
                  <a:gd name="T47" fmla="*/ 19 h 46"/>
                  <a:gd name="T48" fmla="*/ 85 w 91"/>
                  <a:gd name="T49" fmla="*/ 24 h 46"/>
                  <a:gd name="T50" fmla="*/ 88 w 91"/>
                  <a:gd name="T51" fmla="*/ 28 h 46"/>
                  <a:gd name="T52" fmla="*/ 90 w 91"/>
                  <a:gd name="T53" fmla="*/ 33 h 46"/>
                  <a:gd name="T54" fmla="*/ 90 w 91"/>
                  <a:gd name="T55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1" h="46">
                    <a:moveTo>
                      <a:pt x="90" y="37"/>
                    </a:moveTo>
                    <a:lnTo>
                      <a:pt x="88" y="40"/>
                    </a:lnTo>
                    <a:lnTo>
                      <a:pt x="84" y="43"/>
                    </a:lnTo>
                    <a:lnTo>
                      <a:pt x="79" y="45"/>
                    </a:lnTo>
                    <a:lnTo>
                      <a:pt x="73" y="45"/>
                    </a:lnTo>
                    <a:lnTo>
                      <a:pt x="57" y="45"/>
                    </a:lnTo>
                    <a:lnTo>
                      <a:pt x="39" y="40"/>
                    </a:lnTo>
                    <a:lnTo>
                      <a:pt x="39" y="40"/>
                    </a:lnTo>
                    <a:lnTo>
                      <a:pt x="22" y="34"/>
                    </a:lnTo>
                    <a:lnTo>
                      <a:pt x="9" y="25"/>
                    </a:lnTo>
                    <a:lnTo>
                      <a:pt x="4" y="21"/>
                    </a:lnTo>
                    <a:lnTo>
                      <a:pt x="1" y="18"/>
                    </a:lnTo>
                    <a:lnTo>
                      <a:pt x="0" y="13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1" y="6"/>
                    </a:lnTo>
                    <a:lnTo>
                      <a:pt x="6" y="3"/>
                    </a:lnTo>
                    <a:lnTo>
                      <a:pt x="10" y="1"/>
                    </a:lnTo>
                    <a:lnTo>
                      <a:pt x="16" y="0"/>
                    </a:lnTo>
                    <a:lnTo>
                      <a:pt x="33" y="1"/>
                    </a:lnTo>
                    <a:lnTo>
                      <a:pt x="51" y="4"/>
                    </a:lnTo>
                    <a:lnTo>
                      <a:pt x="51" y="4"/>
                    </a:lnTo>
                    <a:lnTo>
                      <a:pt x="67" y="12"/>
                    </a:lnTo>
                    <a:lnTo>
                      <a:pt x="81" y="19"/>
                    </a:lnTo>
                    <a:lnTo>
                      <a:pt x="85" y="24"/>
                    </a:lnTo>
                    <a:lnTo>
                      <a:pt x="88" y="28"/>
                    </a:lnTo>
                    <a:lnTo>
                      <a:pt x="90" y="33"/>
                    </a:lnTo>
                    <a:lnTo>
                      <a:pt x="90" y="3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4" name="Freeform 518"/>
              <p:cNvSpPr>
                <a:spLocks/>
              </p:cNvSpPr>
              <p:nvPr/>
            </p:nvSpPr>
            <p:spPr bwMode="auto">
              <a:xfrm>
                <a:off x="1007" y="278"/>
                <a:ext cx="66" cy="61"/>
              </a:xfrm>
              <a:custGeom>
                <a:avLst/>
                <a:gdLst>
                  <a:gd name="T0" fmla="*/ 55 w 59"/>
                  <a:gd name="T1" fmla="*/ 57 h 61"/>
                  <a:gd name="T2" fmla="*/ 48 w 59"/>
                  <a:gd name="T3" fmla="*/ 60 h 61"/>
                  <a:gd name="T4" fmla="*/ 37 w 59"/>
                  <a:gd name="T5" fmla="*/ 59 h 61"/>
                  <a:gd name="T6" fmla="*/ 27 w 59"/>
                  <a:gd name="T7" fmla="*/ 53 h 61"/>
                  <a:gd name="T8" fmla="*/ 15 w 59"/>
                  <a:gd name="T9" fmla="*/ 42 h 61"/>
                  <a:gd name="T10" fmla="*/ 15 w 59"/>
                  <a:gd name="T11" fmla="*/ 42 h 61"/>
                  <a:gd name="T12" fmla="*/ 7 w 59"/>
                  <a:gd name="T13" fmla="*/ 32 h 61"/>
                  <a:gd name="T14" fmla="*/ 1 w 59"/>
                  <a:gd name="T15" fmla="*/ 20 h 61"/>
                  <a:gd name="T16" fmla="*/ 0 w 59"/>
                  <a:gd name="T17" fmla="*/ 9 h 61"/>
                  <a:gd name="T18" fmla="*/ 4 w 59"/>
                  <a:gd name="T19" fmla="*/ 2 h 61"/>
                  <a:gd name="T20" fmla="*/ 4 w 59"/>
                  <a:gd name="T21" fmla="*/ 2 h 61"/>
                  <a:gd name="T22" fmla="*/ 12 w 59"/>
                  <a:gd name="T23" fmla="*/ 0 h 61"/>
                  <a:gd name="T24" fmla="*/ 21 w 59"/>
                  <a:gd name="T25" fmla="*/ 2 h 61"/>
                  <a:gd name="T26" fmla="*/ 33 w 59"/>
                  <a:gd name="T27" fmla="*/ 8 h 61"/>
                  <a:gd name="T28" fmla="*/ 43 w 59"/>
                  <a:gd name="T29" fmla="*/ 17 h 61"/>
                  <a:gd name="T30" fmla="*/ 43 w 59"/>
                  <a:gd name="T31" fmla="*/ 17 h 61"/>
                  <a:gd name="T32" fmla="*/ 52 w 59"/>
                  <a:gd name="T33" fmla="*/ 29 h 61"/>
                  <a:gd name="T34" fmla="*/ 57 w 59"/>
                  <a:gd name="T35" fmla="*/ 41 h 61"/>
                  <a:gd name="T36" fmla="*/ 58 w 59"/>
                  <a:gd name="T37" fmla="*/ 50 h 61"/>
                  <a:gd name="T38" fmla="*/ 55 w 59"/>
                  <a:gd name="T39" fmla="*/ 57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1">
                    <a:moveTo>
                      <a:pt x="55" y="57"/>
                    </a:moveTo>
                    <a:lnTo>
                      <a:pt x="48" y="60"/>
                    </a:lnTo>
                    <a:lnTo>
                      <a:pt x="37" y="59"/>
                    </a:lnTo>
                    <a:lnTo>
                      <a:pt x="27" y="53"/>
                    </a:lnTo>
                    <a:lnTo>
                      <a:pt x="15" y="42"/>
                    </a:lnTo>
                    <a:lnTo>
                      <a:pt x="15" y="42"/>
                    </a:lnTo>
                    <a:lnTo>
                      <a:pt x="7" y="32"/>
                    </a:lnTo>
                    <a:lnTo>
                      <a:pt x="1" y="20"/>
                    </a:lnTo>
                    <a:lnTo>
                      <a:pt x="0" y="9"/>
                    </a:lnTo>
                    <a:lnTo>
                      <a:pt x="4" y="2"/>
                    </a:lnTo>
                    <a:lnTo>
                      <a:pt x="4" y="2"/>
                    </a:lnTo>
                    <a:lnTo>
                      <a:pt x="12" y="0"/>
                    </a:lnTo>
                    <a:lnTo>
                      <a:pt x="21" y="2"/>
                    </a:lnTo>
                    <a:lnTo>
                      <a:pt x="33" y="8"/>
                    </a:lnTo>
                    <a:lnTo>
                      <a:pt x="43" y="17"/>
                    </a:lnTo>
                    <a:lnTo>
                      <a:pt x="43" y="17"/>
                    </a:lnTo>
                    <a:lnTo>
                      <a:pt x="52" y="29"/>
                    </a:lnTo>
                    <a:lnTo>
                      <a:pt x="57" y="41"/>
                    </a:lnTo>
                    <a:lnTo>
                      <a:pt x="58" y="50"/>
                    </a:lnTo>
                    <a:lnTo>
                      <a:pt x="55" y="5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5" name="Freeform 519"/>
              <p:cNvSpPr>
                <a:spLocks/>
              </p:cNvSpPr>
              <p:nvPr/>
            </p:nvSpPr>
            <p:spPr bwMode="auto">
              <a:xfrm>
                <a:off x="219" y="505"/>
                <a:ext cx="105" cy="46"/>
              </a:xfrm>
              <a:custGeom>
                <a:avLst/>
                <a:gdLst>
                  <a:gd name="T0" fmla="*/ 92 w 93"/>
                  <a:gd name="T1" fmla="*/ 36 h 46"/>
                  <a:gd name="T2" fmla="*/ 90 w 93"/>
                  <a:gd name="T3" fmla="*/ 39 h 46"/>
                  <a:gd name="T4" fmla="*/ 86 w 93"/>
                  <a:gd name="T5" fmla="*/ 42 h 46"/>
                  <a:gd name="T6" fmla="*/ 81 w 93"/>
                  <a:gd name="T7" fmla="*/ 44 h 46"/>
                  <a:gd name="T8" fmla="*/ 74 w 93"/>
                  <a:gd name="T9" fmla="*/ 45 h 46"/>
                  <a:gd name="T10" fmla="*/ 59 w 93"/>
                  <a:gd name="T11" fmla="*/ 44 h 46"/>
                  <a:gd name="T12" fmla="*/ 41 w 93"/>
                  <a:gd name="T13" fmla="*/ 41 h 46"/>
                  <a:gd name="T14" fmla="*/ 41 w 93"/>
                  <a:gd name="T15" fmla="*/ 41 h 46"/>
                  <a:gd name="T16" fmla="*/ 24 w 93"/>
                  <a:gd name="T17" fmla="*/ 33 h 46"/>
                  <a:gd name="T18" fmla="*/ 11 w 93"/>
                  <a:gd name="T19" fmla="*/ 26 h 46"/>
                  <a:gd name="T20" fmla="*/ 6 w 93"/>
                  <a:gd name="T21" fmla="*/ 21 h 46"/>
                  <a:gd name="T22" fmla="*/ 2 w 93"/>
                  <a:gd name="T23" fmla="*/ 17 h 46"/>
                  <a:gd name="T24" fmla="*/ 0 w 93"/>
                  <a:gd name="T25" fmla="*/ 12 h 46"/>
                  <a:gd name="T26" fmla="*/ 0 w 93"/>
                  <a:gd name="T27" fmla="*/ 8 h 46"/>
                  <a:gd name="T28" fmla="*/ 0 w 93"/>
                  <a:gd name="T29" fmla="*/ 8 h 46"/>
                  <a:gd name="T30" fmla="*/ 3 w 93"/>
                  <a:gd name="T31" fmla="*/ 5 h 46"/>
                  <a:gd name="T32" fmla="*/ 6 w 93"/>
                  <a:gd name="T33" fmla="*/ 2 h 46"/>
                  <a:gd name="T34" fmla="*/ 12 w 93"/>
                  <a:gd name="T35" fmla="*/ 0 h 46"/>
                  <a:gd name="T36" fmla="*/ 18 w 93"/>
                  <a:gd name="T37" fmla="*/ 0 h 46"/>
                  <a:gd name="T38" fmla="*/ 33 w 93"/>
                  <a:gd name="T39" fmla="*/ 0 h 46"/>
                  <a:gd name="T40" fmla="*/ 51 w 93"/>
                  <a:gd name="T41" fmla="*/ 5 h 46"/>
                  <a:gd name="T42" fmla="*/ 51 w 93"/>
                  <a:gd name="T43" fmla="*/ 5 h 46"/>
                  <a:gd name="T44" fmla="*/ 69 w 93"/>
                  <a:gd name="T45" fmla="*/ 11 h 46"/>
                  <a:gd name="T46" fmla="*/ 83 w 93"/>
                  <a:gd name="T47" fmla="*/ 20 h 46"/>
                  <a:gd name="T48" fmla="*/ 87 w 93"/>
                  <a:gd name="T49" fmla="*/ 24 h 46"/>
                  <a:gd name="T50" fmla="*/ 90 w 93"/>
                  <a:gd name="T51" fmla="*/ 27 h 46"/>
                  <a:gd name="T52" fmla="*/ 92 w 93"/>
                  <a:gd name="T53" fmla="*/ 32 h 46"/>
                  <a:gd name="T54" fmla="*/ 92 w 93"/>
                  <a:gd name="T55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3" h="46">
                    <a:moveTo>
                      <a:pt x="92" y="36"/>
                    </a:moveTo>
                    <a:lnTo>
                      <a:pt x="90" y="39"/>
                    </a:lnTo>
                    <a:lnTo>
                      <a:pt x="86" y="42"/>
                    </a:lnTo>
                    <a:lnTo>
                      <a:pt x="81" y="44"/>
                    </a:lnTo>
                    <a:lnTo>
                      <a:pt x="74" y="45"/>
                    </a:lnTo>
                    <a:lnTo>
                      <a:pt x="59" y="44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24" y="33"/>
                    </a:lnTo>
                    <a:lnTo>
                      <a:pt x="11" y="26"/>
                    </a:lnTo>
                    <a:lnTo>
                      <a:pt x="6" y="21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3" y="5"/>
                    </a:lnTo>
                    <a:lnTo>
                      <a:pt x="6" y="2"/>
                    </a:lnTo>
                    <a:lnTo>
                      <a:pt x="12" y="0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9" y="11"/>
                    </a:lnTo>
                    <a:lnTo>
                      <a:pt x="83" y="20"/>
                    </a:lnTo>
                    <a:lnTo>
                      <a:pt x="87" y="24"/>
                    </a:lnTo>
                    <a:lnTo>
                      <a:pt x="90" y="27"/>
                    </a:lnTo>
                    <a:lnTo>
                      <a:pt x="92" y="32"/>
                    </a:lnTo>
                    <a:lnTo>
                      <a:pt x="92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6" name="Freeform 520"/>
              <p:cNvSpPr>
                <a:spLocks/>
              </p:cNvSpPr>
              <p:nvPr/>
            </p:nvSpPr>
            <p:spPr bwMode="auto">
              <a:xfrm>
                <a:off x="1117" y="472"/>
                <a:ext cx="90" cy="51"/>
              </a:xfrm>
              <a:custGeom>
                <a:avLst/>
                <a:gdLst>
                  <a:gd name="T0" fmla="*/ 79 w 80"/>
                  <a:gd name="T1" fmla="*/ 33 h 51"/>
                  <a:gd name="T2" fmla="*/ 75 w 80"/>
                  <a:gd name="T3" fmla="*/ 42 h 51"/>
                  <a:gd name="T4" fmla="*/ 64 w 80"/>
                  <a:gd name="T5" fmla="*/ 48 h 51"/>
                  <a:gd name="T6" fmla="*/ 51 w 80"/>
                  <a:gd name="T7" fmla="*/ 50 h 51"/>
                  <a:gd name="T8" fmla="*/ 34 w 80"/>
                  <a:gd name="T9" fmla="*/ 48 h 51"/>
                  <a:gd name="T10" fmla="*/ 34 w 80"/>
                  <a:gd name="T11" fmla="*/ 48 h 51"/>
                  <a:gd name="T12" fmla="*/ 19 w 80"/>
                  <a:gd name="T13" fmla="*/ 44 h 51"/>
                  <a:gd name="T14" fmla="*/ 7 w 80"/>
                  <a:gd name="T15" fmla="*/ 36 h 51"/>
                  <a:gd name="T16" fmla="*/ 1 w 80"/>
                  <a:gd name="T17" fmla="*/ 25 h 51"/>
                  <a:gd name="T18" fmla="*/ 0 w 80"/>
                  <a:gd name="T19" fmla="*/ 16 h 51"/>
                  <a:gd name="T20" fmla="*/ 0 w 80"/>
                  <a:gd name="T21" fmla="*/ 16 h 51"/>
                  <a:gd name="T22" fmla="*/ 4 w 80"/>
                  <a:gd name="T23" fmla="*/ 7 h 51"/>
                  <a:gd name="T24" fmla="*/ 15 w 80"/>
                  <a:gd name="T25" fmla="*/ 3 h 51"/>
                  <a:gd name="T26" fmla="*/ 28 w 80"/>
                  <a:gd name="T27" fmla="*/ 0 h 51"/>
                  <a:gd name="T28" fmla="*/ 45 w 80"/>
                  <a:gd name="T29" fmla="*/ 1 h 51"/>
                  <a:gd name="T30" fmla="*/ 45 w 80"/>
                  <a:gd name="T31" fmla="*/ 1 h 51"/>
                  <a:gd name="T32" fmla="*/ 60 w 80"/>
                  <a:gd name="T33" fmla="*/ 7 h 51"/>
                  <a:gd name="T34" fmla="*/ 70 w 80"/>
                  <a:gd name="T35" fmla="*/ 15 h 51"/>
                  <a:gd name="T36" fmla="*/ 78 w 80"/>
                  <a:gd name="T37" fmla="*/ 24 h 51"/>
                  <a:gd name="T38" fmla="*/ 79 w 80"/>
                  <a:gd name="T39" fmla="*/ 3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0" h="51">
                    <a:moveTo>
                      <a:pt x="79" y="33"/>
                    </a:moveTo>
                    <a:lnTo>
                      <a:pt x="75" y="42"/>
                    </a:lnTo>
                    <a:lnTo>
                      <a:pt x="64" y="48"/>
                    </a:lnTo>
                    <a:lnTo>
                      <a:pt x="51" y="50"/>
                    </a:lnTo>
                    <a:lnTo>
                      <a:pt x="34" y="48"/>
                    </a:lnTo>
                    <a:lnTo>
                      <a:pt x="34" y="48"/>
                    </a:lnTo>
                    <a:lnTo>
                      <a:pt x="19" y="44"/>
                    </a:lnTo>
                    <a:lnTo>
                      <a:pt x="7" y="36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7"/>
                    </a:lnTo>
                    <a:lnTo>
                      <a:pt x="15" y="3"/>
                    </a:lnTo>
                    <a:lnTo>
                      <a:pt x="28" y="0"/>
                    </a:lnTo>
                    <a:lnTo>
                      <a:pt x="45" y="1"/>
                    </a:lnTo>
                    <a:lnTo>
                      <a:pt x="45" y="1"/>
                    </a:lnTo>
                    <a:lnTo>
                      <a:pt x="60" y="7"/>
                    </a:lnTo>
                    <a:lnTo>
                      <a:pt x="70" y="15"/>
                    </a:lnTo>
                    <a:lnTo>
                      <a:pt x="78" y="24"/>
                    </a:lnTo>
                    <a:lnTo>
                      <a:pt x="79" y="33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7" name="Freeform 521"/>
              <p:cNvSpPr>
                <a:spLocks/>
              </p:cNvSpPr>
              <p:nvPr/>
            </p:nvSpPr>
            <p:spPr bwMode="auto">
              <a:xfrm>
                <a:off x="1196" y="516"/>
                <a:ext cx="78" cy="40"/>
              </a:xfrm>
              <a:custGeom>
                <a:avLst/>
                <a:gdLst>
                  <a:gd name="T0" fmla="*/ 69 w 70"/>
                  <a:gd name="T1" fmla="*/ 27 h 40"/>
                  <a:gd name="T2" fmla="*/ 65 w 70"/>
                  <a:gd name="T3" fmla="*/ 33 h 40"/>
                  <a:gd name="T4" fmla="*/ 57 w 70"/>
                  <a:gd name="T5" fmla="*/ 37 h 40"/>
                  <a:gd name="T6" fmla="*/ 45 w 70"/>
                  <a:gd name="T7" fmla="*/ 39 h 40"/>
                  <a:gd name="T8" fmla="*/ 32 w 70"/>
                  <a:gd name="T9" fmla="*/ 37 h 40"/>
                  <a:gd name="T10" fmla="*/ 32 w 70"/>
                  <a:gd name="T11" fmla="*/ 37 h 40"/>
                  <a:gd name="T12" fmla="*/ 18 w 70"/>
                  <a:gd name="T13" fmla="*/ 34 h 40"/>
                  <a:gd name="T14" fmla="*/ 8 w 70"/>
                  <a:gd name="T15" fmla="*/ 27 h 40"/>
                  <a:gd name="T16" fmla="*/ 2 w 70"/>
                  <a:gd name="T17" fmla="*/ 19 h 40"/>
                  <a:gd name="T18" fmla="*/ 0 w 70"/>
                  <a:gd name="T19" fmla="*/ 12 h 40"/>
                  <a:gd name="T20" fmla="*/ 0 w 70"/>
                  <a:gd name="T21" fmla="*/ 12 h 40"/>
                  <a:gd name="T22" fmla="*/ 5 w 70"/>
                  <a:gd name="T23" fmla="*/ 6 h 40"/>
                  <a:gd name="T24" fmla="*/ 14 w 70"/>
                  <a:gd name="T25" fmla="*/ 1 h 40"/>
                  <a:gd name="T26" fmla="*/ 26 w 70"/>
                  <a:gd name="T27" fmla="*/ 0 h 40"/>
                  <a:gd name="T28" fmla="*/ 39 w 70"/>
                  <a:gd name="T29" fmla="*/ 1 h 40"/>
                  <a:gd name="T30" fmla="*/ 39 w 70"/>
                  <a:gd name="T31" fmla="*/ 1 h 40"/>
                  <a:gd name="T32" fmla="*/ 53 w 70"/>
                  <a:gd name="T33" fmla="*/ 4 h 40"/>
                  <a:gd name="T34" fmla="*/ 62 w 70"/>
                  <a:gd name="T35" fmla="*/ 12 h 40"/>
                  <a:gd name="T36" fmla="*/ 68 w 70"/>
                  <a:gd name="T37" fmla="*/ 19 h 40"/>
                  <a:gd name="T38" fmla="*/ 69 w 70"/>
                  <a:gd name="T39" fmla="*/ 2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40">
                    <a:moveTo>
                      <a:pt x="69" y="27"/>
                    </a:moveTo>
                    <a:lnTo>
                      <a:pt x="65" y="33"/>
                    </a:lnTo>
                    <a:lnTo>
                      <a:pt x="57" y="37"/>
                    </a:lnTo>
                    <a:lnTo>
                      <a:pt x="45" y="39"/>
                    </a:lnTo>
                    <a:lnTo>
                      <a:pt x="32" y="37"/>
                    </a:lnTo>
                    <a:lnTo>
                      <a:pt x="32" y="37"/>
                    </a:lnTo>
                    <a:lnTo>
                      <a:pt x="18" y="34"/>
                    </a:lnTo>
                    <a:lnTo>
                      <a:pt x="8" y="27"/>
                    </a:lnTo>
                    <a:lnTo>
                      <a:pt x="2" y="19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5" y="6"/>
                    </a:lnTo>
                    <a:lnTo>
                      <a:pt x="14" y="1"/>
                    </a:lnTo>
                    <a:lnTo>
                      <a:pt x="26" y="0"/>
                    </a:lnTo>
                    <a:lnTo>
                      <a:pt x="39" y="1"/>
                    </a:lnTo>
                    <a:lnTo>
                      <a:pt x="39" y="1"/>
                    </a:lnTo>
                    <a:lnTo>
                      <a:pt x="53" y="4"/>
                    </a:lnTo>
                    <a:lnTo>
                      <a:pt x="62" y="12"/>
                    </a:lnTo>
                    <a:lnTo>
                      <a:pt x="68" y="19"/>
                    </a:lnTo>
                    <a:lnTo>
                      <a:pt x="69" y="27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38" name="Freeform 522"/>
              <p:cNvSpPr>
                <a:spLocks/>
              </p:cNvSpPr>
              <p:nvPr/>
            </p:nvSpPr>
            <p:spPr bwMode="auto">
              <a:xfrm>
                <a:off x="798" y="763"/>
                <a:ext cx="105" cy="46"/>
              </a:xfrm>
              <a:custGeom>
                <a:avLst/>
                <a:gdLst>
                  <a:gd name="T0" fmla="*/ 92 w 93"/>
                  <a:gd name="T1" fmla="*/ 36 h 46"/>
                  <a:gd name="T2" fmla="*/ 89 w 93"/>
                  <a:gd name="T3" fmla="*/ 39 h 46"/>
                  <a:gd name="T4" fmla="*/ 86 w 93"/>
                  <a:gd name="T5" fmla="*/ 42 h 46"/>
                  <a:gd name="T6" fmla="*/ 80 w 93"/>
                  <a:gd name="T7" fmla="*/ 44 h 46"/>
                  <a:gd name="T8" fmla="*/ 74 w 93"/>
                  <a:gd name="T9" fmla="*/ 45 h 46"/>
                  <a:gd name="T10" fmla="*/ 59 w 93"/>
                  <a:gd name="T11" fmla="*/ 44 h 46"/>
                  <a:gd name="T12" fmla="*/ 41 w 93"/>
                  <a:gd name="T13" fmla="*/ 41 h 46"/>
                  <a:gd name="T14" fmla="*/ 41 w 93"/>
                  <a:gd name="T15" fmla="*/ 41 h 46"/>
                  <a:gd name="T16" fmla="*/ 23 w 93"/>
                  <a:gd name="T17" fmla="*/ 33 h 46"/>
                  <a:gd name="T18" fmla="*/ 9 w 93"/>
                  <a:gd name="T19" fmla="*/ 26 h 46"/>
                  <a:gd name="T20" fmla="*/ 5 w 93"/>
                  <a:gd name="T21" fmla="*/ 21 h 46"/>
                  <a:gd name="T22" fmla="*/ 2 w 93"/>
                  <a:gd name="T23" fmla="*/ 17 h 46"/>
                  <a:gd name="T24" fmla="*/ 0 w 93"/>
                  <a:gd name="T25" fmla="*/ 12 h 46"/>
                  <a:gd name="T26" fmla="*/ 0 w 93"/>
                  <a:gd name="T27" fmla="*/ 8 h 46"/>
                  <a:gd name="T28" fmla="*/ 0 w 93"/>
                  <a:gd name="T29" fmla="*/ 8 h 46"/>
                  <a:gd name="T30" fmla="*/ 2 w 93"/>
                  <a:gd name="T31" fmla="*/ 5 h 46"/>
                  <a:gd name="T32" fmla="*/ 6 w 93"/>
                  <a:gd name="T33" fmla="*/ 2 h 46"/>
                  <a:gd name="T34" fmla="*/ 11 w 93"/>
                  <a:gd name="T35" fmla="*/ 0 h 46"/>
                  <a:gd name="T36" fmla="*/ 18 w 93"/>
                  <a:gd name="T37" fmla="*/ 0 h 46"/>
                  <a:gd name="T38" fmla="*/ 33 w 93"/>
                  <a:gd name="T39" fmla="*/ 0 h 46"/>
                  <a:gd name="T40" fmla="*/ 51 w 93"/>
                  <a:gd name="T41" fmla="*/ 5 h 46"/>
                  <a:gd name="T42" fmla="*/ 51 w 93"/>
                  <a:gd name="T43" fmla="*/ 5 h 46"/>
                  <a:gd name="T44" fmla="*/ 68 w 93"/>
                  <a:gd name="T45" fmla="*/ 11 h 46"/>
                  <a:gd name="T46" fmla="*/ 81 w 93"/>
                  <a:gd name="T47" fmla="*/ 20 h 46"/>
                  <a:gd name="T48" fmla="*/ 86 w 93"/>
                  <a:gd name="T49" fmla="*/ 24 h 46"/>
                  <a:gd name="T50" fmla="*/ 90 w 93"/>
                  <a:gd name="T51" fmla="*/ 27 h 46"/>
                  <a:gd name="T52" fmla="*/ 92 w 93"/>
                  <a:gd name="T53" fmla="*/ 32 h 46"/>
                  <a:gd name="T54" fmla="*/ 92 w 93"/>
                  <a:gd name="T55" fmla="*/ 3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93" h="46">
                    <a:moveTo>
                      <a:pt x="92" y="36"/>
                    </a:moveTo>
                    <a:lnTo>
                      <a:pt x="89" y="39"/>
                    </a:lnTo>
                    <a:lnTo>
                      <a:pt x="86" y="42"/>
                    </a:lnTo>
                    <a:lnTo>
                      <a:pt x="80" y="44"/>
                    </a:lnTo>
                    <a:lnTo>
                      <a:pt x="74" y="45"/>
                    </a:lnTo>
                    <a:lnTo>
                      <a:pt x="59" y="44"/>
                    </a:lnTo>
                    <a:lnTo>
                      <a:pt x="41" y="41"/>
                    </a:lnTo>
                    <a:lnTo>
                      <a:pt x="41" y="41"/>
                    </a:lnTo>
                    <a:lnTo>
                      <a:pt x="23" y="33"/>
                    </a:lnTo>
                    <a:lnTo>
                      <a:pt x="9" y="26"/>
                    </a:lnTo>
                    <a:lnTo>
                      <a:pt x="5" y="21"/>
                    </a:lnTo>
                    <a:lnTo>
                      <a:pt x="2" y="17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2" y="5"/>
                    </a:lnTo>
                    <a:lnTo>
                      <a:pt x="6" y="2"/>
                    </a:lnTo>
                    <a:lnTo>
                      <a:pt x="11" y="0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51" y="5"/>
                    </a:lnTo>
                    <a:lnTo>
                      <a:pt x="51" y="5"/>
                    </a:lnTo>
                    <a:lnTo>
                      <a:pt x="68" y="11"/>
                    </a:lnTo>
                    <a:lnTo>
                      <a:pt x="81" y="20"/>
                    </a:lnTo>
                    <a:lnTo>
                      <a:pt x="86" y="24"/>
                    </a:lnTo>
                    <a:lnTo>
                      <a:pt x="90" y="27"/>
                    </a:lnTo>
                    <a:lnTo>
                      <a:pt x="92" y="32"/>
                    </a:lnTo>
                    <a:lnTo>
                      <a:pt x="92" y="36"/>
                    </a:ln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7739" name="Line 523"/>
            <p:cNvSpPr>
              <a:spLocks noChangeShapeType="1"/>
            </p:cNvSpPr>
            <p:nvPr/>
          </p:nvSpPr>
          <p:spPr bwMode="auto">
            <a:xfrm>
              <a:off x="1100" y="2806"/>
              <a:ext cx="11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740" name="Rectangle 524" descr="Brown marble"/>
            <p:cNvSpPr>
              <a:spLocks noChangeArrowheads="1"/>
            </p:cNvSpPr>
            <p:nvPr/>
          </p:nvSpPr>
          <p:spPr bwMode="auto">
            <a:xfrm>
              <a:off x="0" y="2806"/>
              <a:ext cx="6480" cy="1508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9900"/>
                </a:solidFill>
              </a:endParaRPr>
            </a:p>
          </p:txBody>
        </p:sp>
        <p:grpSp>
          <p:nvGrpSpPr>
            <p:cNvPr id="137741" name="Group 525"/>
            <p:cNvGrpSpPr>
              <a:grpSpLocks/>
            </p:cNvGrpSpPr>
            <p:nvPr/>
          </p:nvGrpSpPr>
          <p:grpSpPr bwMode="auto">
            <a:xfrm>
              <a:off x="489" y="2140"/>
              <a:ext cx="673" cy="674"/>
              <a:chOff x="1056" y="1531"/>
              <a:chExt cx="938" cy="1301"/>
            </a:xfrm>
          </p:grpSpPr>
          <p:sp>
            <p:nvSpPr>
              <p:cNvPr id="137742" name="Freeform 526"/>
              <p:cNvSpPr>
                <a:spLocks/>
              </p:cNvSpPr>
              <p:nvPr/>
            </p:nvSpPr>
            <p:spPr bwMode="auto">
              <a:xfrm>
                <a:off x="1494" y="1531"/>
                <a:ext cx="152" cy="1301"/>
              </a:xfrm>
              <a:custGeom>
                <a:avLst/>
                <a:gdLst>
                  <a:gd name="T0" fmla="*/ 0 w 136"/>
                  <a:gd name="T1" fmla="*/ 1168 h 1301"/>
                  <a:gd name="T2" fmla="*/ 2 w 136"/>
                  <a:gd name="T3" fmla="*/ 1040 h 1301"/>
                  <a:gd name="T4" fmla="*/ 5 w 136"/>
                  <a:gd name="T5" fmla="*/ 916 h 1301"/>
                  <a:gd name="T6" fmla="*/ 9 w 136"/>
                  <a:gd name="T7" fmla="*/ 797 h 1301"/>
                  <a:gd name="T8" fmla="*/ 15 w 136"/>
                  <a:gd name="T9" fmla="*/ 684 h 1301"/>
                  <a:gd name="T10" fmla="*/ 23 w 136"/>
                  <a:gd name="T11" fmla="*/ 578 h 1301"/>
                  <a:gd name="T12" fmla="*/ 26 w 136"/>
                  <a:gd name="T13" fmla="*/ 527 h 1301"/>
                  <a:gd name="T14" fmla="*/ 30 w 136"/>
                  <a:gd name="T15" fmla="*/ 477 h 1301"/>
                  <a:gd name="T16" fmla="*/ 33 w 136"/>
                  <a:gd name="T17" fmla="*/ 431 h 1301"/>
                  <a:gd name="T18" fmla="*/ 38 w 136"/>
                  <a:gd name="T19" fmla="*/ 384 h 1301"/>
                  <a:gd name="T20" fmla="*/ 42 w 136"/>
                  <a:gd name="T21" fmla="*/ 342 h 1301"/>
                  <a:gd name="T22" fmla="*/ 47 w 136"/>
                  <a:gd name="T23" fmla="*/ 300 h 1301"/>
                  <a:gd name="T24" fmla="*/ 53 w 136"/>
                  <a:gd name="T25" fmla="*/ 263 h 1301"/>
                  <a:gd name="T26" fmla="*/ 57 w 136"/>
                  <a:gd name="T27" fmla="*/ 227 h 1301"/>
                  <a:gd name="T28" fmla="*/ 63 w 136"/>
                  <a:gd name="T29" fmla="*/ 192 h 1301"/>
                  <a:gd name="T30" fmla="*/ 68 w 136"/>
                  <a:gd name="T31" fmla="*/ 160 h 1301"/>
                  <a:gd name="T32" fmla="*/ 74 w 136"/>
                  <a:gd name="T33" fmla="*/ 132 h 1301"/>
                  <a:gd name="T34" fmla="*/ 80 w 136"/>
                  <a:gd name="T35" fmla="*/ 105 h 1301"/>
                  <a:gd name="T36" fmla="*/ 86 w 136"/>
                  <a:gd name="T37" fmla="*/ 82 h 1301"/>
                  <a:gd name="T38" fmla="*/ 92 w 136"/>
                  <a:gd name="T39" fmla="*/ 61 h 1301"/>
                  <a:gd name="T40" fmla="*/ 98 w 136"/>
                  <a:gd name="T41" fmla="*/ 43 h 1301"/>
                  <a:gd name="T42" fmla="*/ 105 w 136"/>
                  <a:gd name="T43" fmla="*/ 28 h 1301"/>
                  <a:gd name="T44" fmla="*/ 111 w 136"/>
                  <a:gd name="T45" fmla="*/ 16 h 1301"/>
                  <a:gd name="T46" fmla="*/ 119 w 136"/>
                  <a:gd name="T47" fmla="*/ 7 h 1301"/>
                  <a:gd name="T48" fmla="*/ 125 w 136"/>
                  <a:gd name="T49" fmla="*/ 3 h 1301"/>
                  <a:gd name="T50" fmla="*/ 134 w 136"/>
                  <a:gd name="T51" fmla="*/ 0 h 1301"/>
                  <a:gd name="T52" fmla="*/ 129 w 136"/>
                  <a:gd name="T53" fmla="*/ 9 h 1301"/>
                  <a:gd name="T54" fmla="*/ 119 w 136"/>
                  <a:gd name="T55" fmla="*/ 21 h 1301"/>
                  <a:gd name="T56" fmla="*/ 105 w 136"/>
                  <a:gd name="T57" fmla="*/ 46 h 1301"/>
                  <a:gd name="T58" fmla="*/ 93 w 136"/>
                  <a:gd name="T59" fmla="*/ 84 h 1301"/>
                  <a:gd name="T60" fmla="*/ 81 w 136"/>
                  <a:gd name="T61" fmla="*/ 133 h 1301"/>
                  <a:gd name="T62" fmla="*/ 71 w 136"/>
                  <a:gd name="T63" fmla="*/ 194 h 1301"/>
                  <a:gd name="T64" fmla="*/ 60 w 136"/>
                  <a:gd name="T65" fmla="*/ 263 h 1301"/>
                  <a:gd name="T66" fmla="*/ 51 w 136"/>
                  <a:gd name="T67" fmla="*/ 342 h 1301"/>
                  <a:gd name="T68" fmla="*/ 42 w 136"/>
                  <a:gd name="T69" fmla="*/ 431 h 1301"/>
                  <a:gd name="T70" fmla="*/ 33 w 136"/>
                  <a:gd name="T71" fmla="*/ 527 h 1301"/>
                  <a:gd name="T72" fmla="*/ 23 w 136"/>
                  <a:gd name="T73" fmla="*/ 684 h 1301"/>
                  <a:gd name="T74" fmla="*/ 14 w 136"/>
                  <a:gd name="T75" fmla="*/ 917 h 1301"/>
                  <a:gd name="T76" fmla="*/ 8 w 136"/>
                  <a:gd name="T77" fmla="*/ 1168 h 1301"/>
                  <a:gd name="T78" fmla="*/ 0 w 136"/>
                  <a:gd name="T79" fmla="*/ 1300 h 1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6" h="1301">
                    <a:moveTo>
                      <a:pt x="0" y="1300"/>
                    </a:moveTo>
                    <a:lnTo>
                      <a:pt x="0" y="1168"/>
                    </a:lnTo>
                    <a:lnTo>
                      <a:pt x="0" y="1168"/>
                    </a:lnTo>
                    <a:lnTo>
                      <a:pt x="2" y="1040"/>
                    </a:lnTo>
                    <a:lnTo>
                      <a:pt x="2" y="1040"/>
                    </a:lnTo>
                    <a:lnTo>
                      <a:pt x="5" y="916"/>
                    </a:lnTo>
                    <a:lnTo>
                      <a:pt x="5" y="916"/>
                    </a:lnTo>
                    <a:lnTo>
                      <a:pt x="9" y="797"/>
                    </a:lnTo>
                    <a:lnTo>
                      <a:pt x="9" y="797"/>
                    </a:lnTo>
                    <a:lnTo>
                      <a:pt x="15" y="684"/>
                    </a:lnTo>
                    <a:lnTo>
                      <a:pt x="15" y="684"/>
                    </a:lnTo>
                    <a:lnTo>
                      <a:pt x="23" y="578"/>
                    </a:lnTo>
                    <a:lnTo>
                      <a:pt x="23" y="578"/>
                    </a:lnTo>
                    <a:lnTo>
                      <a:pt x="26" y="527"/>
                    </a:lnTo>
                    <a:lnTo>
                      <a:pt x="26" y="527"/>
                    </a:lnTo>
                    <a:lnTo>
                      <a:pt x="30" y="477"/>
                    </a:lnTo>
                    <a:lnTo>
                      <a:pt x="30" y="477"/>
                    </a:lnTo>
                    <a:lnTo>
                      <a:pt x="33" y="431"/>
                    </a:lnTo>
                    <a:lnTo>
                      <a:pt x="33" y="431"/>
                    </a:lnTo>
                    <a:lnTo>
                      <a:pt x="38" y="384"/>
                    </a:lnTo>
                    <a:lnTo>
                      <a:pt x="38" y="384"/>
                    </a:lnTo>
                    <a:lnTo>
                      <a:pt x="42" y="342"/>
                    </a:lnTo>
                    <a:lnTo>
                      <a:pt x="42" y="342"/>
                    </a:lnTo>
                    <a:lnTo>
                      <a:pt x="47" y="300"/>
                    </a:lnTo>
                    <a:lnTo>
                      <a:pt x="47" y="300"/>
                    </a:lnTo>
                    <a:lnTo>
                      <a:pt x="53" y="263"/>
                    </a:lnTo>
                    <a:lnTo>
                      <a:pt x="53" y="263"/>
                    </a:lnTo>
                    <a:lnTo>
                      <a:pt x="57" y="227"/>
                    </a:lnTo>
                    <a:lnTo>
                      <a:pt x="57" y="227"/>
                    </a:lnTo>
                    <a:lnTo>
                      <a:pt x="63" y="192"/>
                    </a:lnTo>
                    <a:lnTo>
                      <a:pt x="63" y="192"/>
                    </a:lnTo>
                    <a:lnTo>
                      <a:pt x="68" y="160"/>
                    </a:lnTo>
                    <a:lnTo>
                      <a:pt x="68" y="160"/>
                    </a:lnTo>
                    <a:lnTo>
                      <a:pt x="74" y="132"/>
                    </a:lnTo>
                    <a:lnTo>
                      <a:pt x="74" y="132"/>
                    </a:lnTo>
                    <a:lnTo>
                      <a:pt x="80" y="105"/>
                    </a:lnTo>
                    <a:lnTo>
                      <a:pt x="80" y="105"/>
                    </a:lnTo>
                    <a:lnTo>
                      <a:pt x="86" y="82"/>
                    </a:lnTo>
                    <a:lnTo>
                      <a:pt x="86" y="82"/>
                    </a:lnTo>
                    <a:lnTo>
                      <a:pt x="92" y="61"/>
                    </a:lnTo>
                    <a:lnTo>
                      <a:pt x="92" y="61"/>
                    </a:lnTo>
                    <a:lnTo>
                      <a:pt x="98" y="43"/>
                    </a:lnTo>
                    <a:lnTo>
                      <a:pt x="98" y="43"/>
                    </a:lnTo>
                    <a:lnTo>
                      <a:pt x="105" y="28"/>
                    </a:lnTo>
                    <a:lnTo>
                      <a:pt x="105" y="28"/>
                    </a:lnTo>
                    <a:lnTo>
                      <a:pt x="111" y="16"/>
                    </a:lnTo>
                    <a:lnTo>
                      <a:pt x="111" y="16"/>
                    </a:lnTo>
                    <a:lnTo>
                      <a:pt x="119" y="7"/>
                    </a:lnTo>
                    <a:lnTo>
                      <a:pt x="119" y="7"/>
                    </a:lnTo>
                    <a:lnTo>
                      <a:pt x="125" y="3"/>
                    </a:lnTo>
                    <a:lnTo>
                      <a:pt x="126" y="1"/>
                    </a:lnTo>
                    <a:lnTo>
                      <a:pt x="134" y="0"/>
                    </a:lnTo>
                    <a:lnTo>
                      <a:pt x="135" y="7"/>
                    </a:lnTo>
                    <a:lnTo>
                      <a:pt x="129" y="9"/>
                    </a:lnTo>
                    <a:lnTo>
                      <a:pt x="125" y="13"/>
                    </a:lnTo>
                    <a:lnTo>
                      <a:pt x="119" y="21"/>
                    </a:lnTo>
                    <a:lnTo>
                      <a:pt x="111" y="31"/>
                    </a:lnTo>
                    <a:lnTo>
                      <a:pt x="105" y="46"/>
                    </a:lnTo>
                    <a:lnTo>
                      <a:pt x="99" y="63"/>
                    </a:lnTo>
                    <a:lnTo>
                      <a:pt x="93" y="84"/>
                    </a:lnTo>
                    <a:lnTo>
                      <a:pt x="87" y="108"/>
                    </a:lnTo>
                    <a:lnTo>
                      <a:pt x="81" y="133"/>
                    </a:lnTo>
                    <a:lnTo>
                      <a:pt x="77" y="162"/>
                    </a:lnTo>
                    <a:lnTo>
                      <a:pt x="71" y="194"/>
                    </a:lnTo>
                    <a:lnTo>
                      <a:pt x="65" y="227"/>
                    </a:lnTo>
                    <a:lnTo>
                      <a:pt x="60" y="263"/>
                    </a:lnTo>
                    <a:lnTo>
                      <a:pt x="56" y="302"/>
                    </a:lnTo>
                    <a:lnTo>
                      <a:pt x="51" y="342"/>
                    </a:lnTo>
                    <a:lnTo>
                      <a:pt x="47" y="386"/>
                    </a:lnTo>
                    <a:lnTo>
                      <a:pt x="42" y="431"/>
                    </a:lnTo>
                    <a:lnTo>
                      <a:pt x="38" y="477"/>
                    </a:lnTo>
                    <a:lnTo>
                      <a:pt x="33" y="527"/>
                    </a:lnTo>
                    <a:lnTo>
                      <a:pt x="30" y="578"/>
                    </a:lnTo>
                    <a:lnTo>
                      <a:pt x="23" y="684"/>
                    </a:lnTo>
                    <a:lnTo>
                      <a:pt x="18" y="797"/>
                    </a:lnTo>
                    <a:lnTo>
                      <a:pt x="14" y="917"/>
                    </a:lnTo>
                    <a:lnTo>
                      <a:pt x="11" y="1040"/>
                    </a:lnTo>
                    <a:lnTo>
                      <a:pt x="8" y="1168"/>
                    </a:lnTo>
                    <a:lnTo>
                      <a:pt x="8" y="1300"/>
                    </a:lnTo>
                    <a:lnTo>
                      <a:pt x="0" y="1300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43" name="Freeform 527"/>
              <p:cNvSpPr>
                <a:spLocks/>
              </p:cNvSpPr>
              <p:nvPr/>
            </p:nvSpPr>
            <p:spPr bwMode="auto">
              <a:xfrm>
                <a:off x="1526" y="2005"/>
                <a:ext cx="249" cy="111"/>
              </a:xfrm>
              <a:custGeom>
                <a:avLst/>
                <a:gdLst>
                  <a:gd name="T0" fmla="*/ 0 w 221"/>
                  <a:gd name="T1" fmla="*/ 104 h 111"/>
                  <a:gd name="T2" fmla="*/ 217 w 221"/>
                  <a:gd name="T3" fmla="*/ 0 h 111"/>
                  <a:gd name="T4" fmla="*/ 220 w 221"/>
                  <a:gd name="T5" fmla="*/ 8 h 111"/>
                  <a:gd name="T6" fmla="*/ 3 w 221"/>
                  <a:gd name="T7" fmla="*/ 110 h 111"/>
                  <a:gd name="T8" fmla="*/ 0 w 221"/>
                  <a:gd name="T9" fmla="*/ 104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1" h="111">
                    <a:moveTo>
                      <a:pt x="0" y="104"/>
                    </a:moveTo>
                    <a:lnTo>
                      <a:pt x="217" y="0"/>
                    </a:lnTo>
                    <a:lnTo>
                      <a:pt x="220" y="8"/>
                    </a:lnTo>
                    <a:lnTo>
                      <a:pt x="3" y="110"/>
                    </a:lnTo>
                    <a:lnTo>
                      <a:pt x="0" y="104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44" name="Freeform 528"/>
              <p:cNvSpPr>
                <a:spLocks/>
              </p:cNvSpPr>
              <p:nvPr/>
            </p:nvSpPr>
            <p:spPr bwMode="auto">
              <a:xfrm>
                <a:off x="1350" y="1960"/>
                <a:ext cx="182" cy="84"/>
              </a:xfrm>
              <a:custGeom>
                <a:avLst/>
                <a:gdLst>
                  <a:gd name="T0" fmla="*/ 158 w 162"/>
                  <a:gd name="T1" fmla="*/ 83 h 84"/>
                  <a:gd name="T2" fmla="*/ 0 w 162"/>
                  <a:gd name="T3" fmla="*/ 8 h 84"/>
                  <a:gd name="T4" fmla="*/ 5 w 162"/>
                  <a:gd name="T5" fmla="*/ 0 h 84"/>
                  <a:gd name="T6" fmla="*/ 161 w 162"/>
                  <a:gd name="T7" fmla="*/ 75 h 84"/>
                  <a:gd name="T8" fmla="*/ 158 w 162"/>
                  <a:gd name="T9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2" h="84">
                    <a:moveTo>
                      <a:pt x="158" y="83"/>
                    </a:moveTo>
                    <a:lnTo>
                      <a:pt x="0" y="8"/>
                    </a:lnTo>
                    <a:lnTo>
                      <a:pt x="5" y="0"/>
                    </a:lnTo>
                    <a:lnTo>
                      <a:pt x="161" y="75"/>
                    </a:lnTo>
                    <a:lnTo>
                      <a:pt x="158" y="83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45" name="Freeform 529"/>
              <p:cNvSpPr>
                <a:spLocks/>
              </p:cNvSpPr>
              <p:nvPr/>
            </p:nvSpPr>
            <p:spPr bwMode="auto">
              <a:xfrm>
                <a:off x="1163" y="2131"/>
                <a:ext cx="345" cy="183"/>
              </a:xfrm>
              <a:custGeom>
                <a:avLst/>
                <a:gdLst>
                  <a:gd name="T0" fmla="*/ 302 w 307"/>
                  <a:gd name="T1" fmla="*/ 182 h 183"/>
                  <a:gd name="T2" fmla="*/ 0 w 307"/>
                  <a:gd name="T3" fmla="*/ 6 h 183"/>
                  <a:gd name="T4" fmla="*/ 4 w 307"/>
                  <a:gd name="T5" fmla="*/ 0 h 183"/>
                  <a:gd name="T6" fmla="*/ 306 w 307"/>
                  <a:gd name="T7" fmla="*/ 174 h 183"/>
                  <a:gd name="T8" fmla="*/ 302 w 307"/>
                  <a:gd name="T9" fmla="*/ 18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7" h="183">
                    <a:moveTo>
                      <a:pt x="302" y="182"/>
                    </a:moveTo>
                    <a:lnTo>
                      <a:pt x="0" y="6"/>
                    </a:lnTo>
                    <a:lnTo>
                      <a:pt x="4" y="0"/>
                    </a:lnTo>
                    <a:lnTo>
                      <a:pt x="306" y="174"/>
                    </a:lnTo>
                    <a:lnTo>
                      <a:pt x="302" y="182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46" name="Freeform 530"/>
              <p:cNvSpPr>
                <a:spLocks/>
              </p:cNvSpPr>
              <p:nvPr/>
            </p:nvSpPr>
            <p:spPr bwMode="auto">
              <a:xfrm>
                <a:off x="1509" y="2254"/>
                <a:ext cx="401" cy="106"/>
              </a:xfrm>
              <a:custGeom>
                <a:avLst/>
                <a:gdLst>
                  <a:gd name="T0" fmla="*/ 0 w 356"/>
                  <a:gd name="T1" fmla="*/ 98 h 106"/>
                  <a:gd name="T2" fmla="*/ 352 w 356"/>
                  <a:gd name="T3" fmla="*/ 0 h 106"/>
                  <a:gd name="T4" fmla="*/ 355 w 356"/>
                  <a:gd name="T5" fmla="*/ 8 h 106"/>
                  <a:gd name="T6" fmla="*/ 1 w 356"/>
                  <a:gd name="T7" fmla="*/ 105 h 106"/>
                  <a:gd name="T8" fmla="*/ 0 w 356"/>
                  <a:gd name="T9" fmla="*/ 9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6" h="106">
                    <a:moveTo>
                      <a:pt x="0" y="98"/>
                    </a:moveTo>
                    <a:lnTo>
                      <a:pt x="352" y="0"/>
                    </a:lnTo>
                    <a:lnTo>
                      <a:pt x="355" y="8"/>
                    </a:lnTo>
                    <a:lnTo>
                      <a:pt x="1" y="105"/>
                    </a:lnTo>
                    <a:lnTo>
                      <a:pt x="0" y="98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47" name="Freeform 531"/>
              <p:cNvSpPr>
                <a:spLocks/>
              </p:cNvSpPr>
              <p:nvPr/>
            </p:nvSpPr>
            <p:spPr bwMode="auto">
              <a:xfrm>
                <a:off x="1056" y="2356"/>
                <a:ext cx="448" cy="152"/>
              </a:xfrm>
              <a:custGeom>
                <a:avLst/>
                <a:gdLst>
                  <a:gd name="T0" fmla="*/ 395 w 398"/>
                  <a:gd name="T1" fmla="*/ 151 h 152"/>
                  <a:gd name="T2" fmla="*/ 0 w 398"/>
                  <a:gd name="T3" fmla="*/ 8 h 152"/>
                  <a:gd name="T4" fmla="*/ 2 w 398"/>
                  <a:gd name="T5" fmla="*/ 0 h 152"/>
                  <a:gd name="T6" fmla="*/ 397 w 398"/>
                  <a:gd name="T7" fmla="*/ 143 h 152"/>
                  <a:gd name="T8" fmla="*/ 395 w 398"/>
                  <a:gd name="T9" fmla="*/ 151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152">
                    <a:moveTo>
                      <a:pt x="395" y="151"/>
                    </a:moveTo>
                    <a:lnTo>
                      <a:pt x="0" y="8"/>
                    </a:lnTo>
                    <a:lnTo>
                      <a:pt x="2" y="0"/>
                    </a:lnTo>
                    <a:lnTo>
                      <a:pt x="397" y="143"/>
                    </a:lnTo>
                    <a:lnTo>
                      <a:pt x="395" y="151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48" name="Freeform 532"/>
              <p:cNvSpPr>
                <a:spLocks/>
              </p:cNvSpPr>
              <p:nvPr/>
            </p:nvSpPr>
            <p:spPr bwMode="auto">
              <a:xfrm>
                <a:off x="1500" y="2448"/>
                <a:ext cx="494" cy="111"/>
              </a:xfrm>
              <a:custGeom>
                <a:avLst/>
                <a:gdLst>
                  <a:gd name="T0" fmla="*/ 0 w 439"/>
                  <a:gd name="T1" fmla="*/ 102 h 111"/>
                  <a:gd name="T2" fmla="*/ 435 w 439"/>
                  <a:gd name="T3" fmla="*/ 0 h 111"/>
                  <a:gd name="T4" fmla="*/ 438 w 439"/>
                  <a:gd name="T5" fmla="*/ 8 h 111"/>
                  <a:gd name="T6" fmla="*/ 2 w 439"/>
                  <a:gd name="T7" fmla="*/ 110 h 111"/>
                  <a:gd name="T8" fmla="*/ 0 w 439"/>
                  <a:gd name="T9" fmla="*/ 10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9" h="111">
                    <a:moveTo>
                      <a:pt x="0" y="102"/>
                    </a:moveTo>
                    <a:lnTo>
                      <a:pt x="435" y="0"/>
                    </a:lnTo>
                    <a:lnTo>
                      <a:pt x="438" y="8"/>
                    </a:lnTo>
                    <a:lnTo>
                      <a:pt x="2" y="110"/>
                    </a:lnTo>
                    <a:lnTo>
                      <a:pt x="0" y="102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49" name="Freeform 533"/>
              <p:cNvSpPr>
                <a:spLocks/>
              </p:cNvSpPr>
              <p:nvPr/>
            </p:nvSpPr>
            <p:spPr bwMode="auto">
              <a:xfrm>
                <a:off x="1546" y="1851"/>
                <a:ext cx="94" cy="37"/>
              </a:xfrm>
              <a:custGeom>
                <a:avLst/>
                <a:gdLst>
                  <a:gd name="T0" fmla="*/ 0 w 83"/>
                  <a:gd name="T1" fmla="*/ 28 h 37"/>
                  <a:gd name="T2" fmla="*/ 79 w 83"/>
                  <a:gd name="T3" fmla="*/ 0 h 37"/>
                  <a:gd name="T4" fmla="*/ 82 w 83"/>
                  <a:gd name="T5" fmla="*/ 7 h 37"/>
                  <a:gd name="T6" fmla="*/ 3 w 83"/>
                  <a:gd name="T7" fmla="*/ 36 h 37"/>
                  <a:gd name="T8" fmla="*/ 0 w 83"/>
                  <a:gd name="T9" fmla="*/ 2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3" h="37">
                    <a:moveTo>
                      <a:pt x="0" y="28"/>
                    </a:moveTo>
                    <a:lnTo>
                      <a:pt x="79" y="0"/>
                    </a:lnTo>
                    <a:lnTo>
                      <a:pt x="82" y="7"/>
                    </a:lnTo>
                    <a:lnTo>
                      <a:pt x="3" y="36"/>
                    </a:lnTo>
                    <a:lnTo>
                      <a:pt x="0" y="28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50" name="Freeform 534"/>
              <p:cNvSpPr>
                <a:spLocks/>
              </p:cNvSpPr>
              <p:nvPr/>
            </p:nvSpPr>
            <p:spPr bwMode="auto">
              <a:xfrm>
                <a:off x="1476" y="1765"/>
                <a:ext cx="82" cy="63"/>
              </a:xfrm>
              <a:custGeom>
                <a:avLst/>
                <a:gdLst>
                  <a:gd name="T0" fmla="*/ 67 w 73"/>
                  <a:gd name="T1" fmla="*/ 62 h 63"/>
                  <a:gd name="T2" fmla="*/ 0 w 73"/>
                  <a:gd name="T3" fmla="*/ 6 h 63"/>
                  <a:gd name="T4" fmla="*/ 4 w 73"/>
                  <a:gd name="T5" fmla="*/ 0 h 63"/>
                  <a:gd name="T6" fmla="*/ 72 w 73"/>
                  <a:gd name="T7" fmla="*/ 56 h 63"/>
                  <a:gd name="T8" fmla="*/ 67 w 73"/>
                  <a:gd name="T9" fmla="*/ 62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63">
                    <a:moveTo>
                      <a:pt x="67" y="62"/>
                    </a:moveTo>
                    <a:lnTo>
                      <a:pt x="0" y="6"/>
                    </a:lnTo>
                    <a:lnTo>
                      <a:pt x="4" y="0"/>
                    </a:lnTo>
                    <a:lnTo>
                      <a:pt x="72" y="56"/>
                    </a:lnTo>
                    <a:lnTo>
                      <a:pt x="67" y="62"/>
                    </a:lnTo>
                  </a:path>
                </a:pathLst>
              </a:custGeom>
              <a:solidFill>
                <a:srgbClr val="F9B665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51" name="Freeform 535"/>
              <p:cNvSpPr>
                <a:spLocks/>
              </p:cNvSpPr>
              <p:nvPr/>
            </p:nvSpPr>
            <p:spPr bwMode="auto">
              <a:xfrm>
                <a:off x="1465" y="1998"/>
                <a:ext cx="314" cy="820"/>
              </a:xfrm>
              <a:custGeom>
                <a:avLst/>
                <a:gdLst>
                  <a:gd name="T0" fmla="*/ 16 w 279"/>
                  <a:gd name="T1" fmla="*/ 820 h 820"/>
                  <a:gd name="T2" fmla="*/ 16 w 279"/>
                  <a:gd name="T3" fmla="*/ 747 h 820"/>
                  <a:gd name="T4" fmla="*/ 38 w 279"/>
                  <a:gd name="T5" fmla="*/ 697 h 820"/>
                  <a:gd name="T6" fmla="*/ 33 w 279"/>
                  <a:gd name="T7" fmla="*/ 680 h 820"/>
                  <a:gd name="T8" fmla="*/ 16 w 279"/>
                  <a:gd name="T9" fmla="*/ 669 h 820"/>
                  <a:gd name="T10" fmla="*/ 33 w 279"/>
                  <a:gd name="T11" fmla="*/ 629 h 820"/>
                  <a:gd name="T12" fmla="*/ 16 w 279"/>
                  <a:gd name="T13" fmla="*/ 585 h 820"/>
                  <a:gd name="T14" fmla="*/ 33 w 279"/>
                  <a:gd name="T15" fmla="*/ 506 h 820"/>
                  <a:gd name="T16" fmla="*/ 38 w 279"/>
                  <a:gd name="T17" fmla="*/ 400 h 820"/>
                  <a:gd name="T18" fmla="*/ 61 w 279"/>
                  <a:gd name="T19" fmla="*/ 367 h 820"/>
                  <a:gd name="T20" fmla="*/ 11 w 279"/>
                  <a:gd name="T21" fmla="*/ 277 h 820"/>
                  <a:gd name="T22" fmla="*/ 61 w 279"/>
                  <a:gd name="T23" fmla="*/ 193 h 820"/>
                  <a:gd name="T24" fmla="*/ 50 w 279"/>
                  <a:gd name="T25" fmla="*/ 104 h 820"/>
                  <a:gd name="T26" fmla="*/ 139 w 279"/>
                  <a:gd name="T27" fmla="*/ 109 h 820"/>
                  <a:gd name="T28" fmla="*/ 273 w 279"/>
                  <a:gd name="T29" fmla="*/ 42 h 820"/>
                  <a:gd name="T30" fmla="*/ 240 w 279"/>
                  <a:gd name="T31" fmla="*/ 9 h 8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79" h="820">
                    <a:moveTo>
                      <a:pt x="16" y="820"/>
                    </a:moveTo>
                    <a:cubicBezTo>
                      <a:pt x="32" y="795"/>
                      <a:pt x="26" y="774"/>
                      <a:pt x="16" y="747"/>
                    </a:cubicBezTo>
                    <a:cubicBezTo>
                      <a:pt x="22" y="729"/>
                      <a:pt x="32" y="715"/>
                      <a:pt x="38" y="697"/>
                    </a:cubicBezTo>
                    <a:cubicBezTo>
                      <a:pt x="36" y="691"/>
                      <a:pt x="37" y="685"/>
                      <a:pt x="33" y="680"/>
                    </a:cubicBezTo>
                    <a:cubicBezTo>
                      <a:pt x="29" y="675"/>
                      <a:pt x="18" y="675"/>
                      <a:pt x="16" y="669"/>
                    </a:cubicBezTo>
                    <a:cubicBezTo>
                      <a:pt x="12" y="657"/>
                      <a:pt x="27" y="638"/>
                      <a:pt x="33" y="629"/>
                    </a:cubicBezTo>
                    <a:cubicBezTo>
                      <a:pt x="41" y="605"/>
                      <a:pt x="37" y="599"/>
                      <a:pt x="16" y="585"/>
                    </a:cubicBezTo>
                    <a:cubicBezTo>
                      <a:pt x="6" y="552"/>
                      <a:pt x="23" y="535"/>
                      <a:pt x="33" y="506"/>
                    </a:cubicBezTo>
                    <a:cubicBezTo>
                      <a:pt x="28" y="468"/>
                      <a:pt x="0" y="426"/>
                      <a:pt x="38" y="400"/>
                    </a:cubicBezTo>
                    <a:cubicBezTo>
                      <a:pt x="46" y="389"/>
                      <a:pt x="65" y="380"/>
                      <a:pt x="61" y="367"/>
                    </a:cubicBezTo>
                    <a:cubicBezTo>
                      <a:pt x="49" y="333"/>
                      <a:pt x="30" y="307"/>
                      <a:pt x="11" y="277"/>
                    </a:cubicBezTo>
                    <a:cubicBezTo>
                      <a:pt x="20" y="246"/>
                      <a:pt x="50" y="225"/>
                      <a:pt x="61" y="193"/>
                    </a:cubicBezTo>
                    <a:cubicBezTo>
                      <a:pt x="55" y="148"/>
                      <a:pt x="42" y="145"/>
                      <a:pt x="50" y="104"/>
                    </a:cubicBezTo>
                    <a:cubicBezTo>
                      <a:pt x="89" y="110"/>
                      <a:pt x="98" y="115"/>
                      <a:pt x="139" y="109"/>
                    </a:cubicBezTo>
                    <a:cubicBezTo>
                      <a:pt x="156" y="30"/>
                      <a:pt x="183" y="48"/>
                      <a:pt x="273" y="42"/>
                    </a:cubicBezTo>
                    <a:cubicBezTo>
                      <a:pt x="267" y="0"/>
                      <a:pt x="279" y="9"/>
                      <a:pt x="240" y="9"/>
                    </a:cubicBezTo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752" name="Freeform 536"/>
              <p:cNvSpPr>
                <a:spLocks/>
              </p:cNvSpPr>
              <p:nvPr/>
            </p:nvSpPr>
            <p:spPr bwMode="auto">
              <a:xfrm>
                <a:off x="1193" y="2151"/>
                <a:ext cx="324" cy="177"/>
              </a:xfrm>
              <a:custGeom>
                <a:avLst/>
                <a:gdLst>
                  <a:gd name="T0" fmla="*/ 268 w 288"/>
                  <a:gd name="T1" fmla="*/ 177 h 177"/>
                  <a:gd name="T2" fmla="*/ 195 w 288"/>
                  <a:gd name="T3" fmla="*/ 121 h 177"/>
                  <a:gd name="T4" fmla="*/ 134 w 288"/>
                  <a:gd name="T5" fmla="*/ 77 h 177"/>
                  <a:gd name="T6" fmla="*/ 67 w 288"/>
                  <a:gd name="T7" fmla="*/ 38 h 177"/>
                  <a:gd name="T8" fmla="*/ 61 w 288"/>
                  <a:gd name="T9" fmla="*/ 10 h 177"/>
                  <a:gd name="T10" fmla="*/ 0 w 288"/>
                  <a:gd name="T11" fmla="*/ 32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88" h="177">
                    <a:moveTo>
                      <a:pt x="268" y="177"/>
                    </a:moveTo>
                    <a:cubicBezTo>
                      <a:pt x="288" y="124"/>
                      <a:pt x="235" y="125"/>
                      <a:pt x="195" y="121"/>
                    </a:cubicBezTo>
                    <a:cubicBezTo>
                      <a:pt x="188" y="74"/>
                      <a:pt x="181" y="83"/>
                      <a:pt x="134" y="77"/>
                    </a:cubicBezTo>
                    <a:cubicBezTo>
                      <a:pt x="123" y="36"/>
                      <a:pt x="110" y="43"/>
                      <a:pt x="67" y="38"/>
                    </a:cubicBezTo>
                    <a:cubicBezTo>
                      <a:pt x="65" y="29"/>
                      <a:pt x="69" y="14"/>
                      <a:pt x="61" y="10"/>
                    </a:cubicBezTo>
                    <a:cubicBezTo>
                      <a:pt x="42" y="0"/>
                      <a:pt x="12" y="17"/>
                      <a:pt x="0" y="32"/>
                    </a:cubicBezTo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37753" name="Group 537"/>
              <p:cNvGrpSpPr>
                <a:grpSpLocks/>
              </p:cNvGrpSpPr>
              <p:nvPr/>
            </p:nvGrpSpPr>
            <p:grpSpPr bwMode="auto">
              <a:xfrm>
                <a:off x="1130" y="2154"/>
                <a:ext cx="95" cy="76"/>
                <a:chOff x="3876" y="1912"/>
                <a:chExt cx="84" cy="76"/>
              </a:xfrm>
            </p:grpSpPr>
            <p:sp>
              <p:nvSpPr>
                <p:cNvPr id="137754" name="Line 538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55" name="Freeform 539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56" name="Freeform 540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57" name="Freeform 541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58" name="Freeform 542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59" name="Freeform 543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760" name="Group 544"/>
              <p:cNvGrpSpPr>
                <a:grpSpLocks/>
              </p:cNvGrpSpPr>
              <p:nvPr/>
            </p:nvGrpSpPr>
            <p:grpSpPr bwMode="auto">
              <a:xfrm rot="5400000">
                <a:off x="1455" y="2057"/>
                <a:ext cx="84" cy="86"/>
                <a:chOff x="3876" y="1912"/>
                <a:chExt cx="84" cy="76"/>
              </a:xfrm>
            </p:grpSpPr>
            <p:sp>
              <p:nvSpPr>
                <p:cNvPr id="137761" name="Line 545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62" name="Freeform 546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63" name="Freeform 547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64" name="Freeform 548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65" name="Freeform 549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66" name="Freeform 550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767" name="Group 551"/>
              <p:cNvGrpSpPr>
                <a:grpSpLocks/>
              </p:cNvGrpSpPr>
              <p:nvPr/>
            </p:nvGrpSpPr>
            <p:grpSpPr bwMode="auto">
              <a:xfrm rot="-10601793">
                <a:off x="1753" y="1962"/>
                <a:ext cx="95" cy="76"/>
                <a:chOff x="3876" y="1912"/>
                <a:chExt cx="84" cy="76"/>
              </a:xfrm>
            </p:grpSpPr>
            <p:sp>
              <p:nvSpPr>
                <p:cNvPr id="137768" name="Line 552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69" name="Freeform 553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0" name="Freeform 554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1" name="Freeform 555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2" name="Freeform 556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3" name="Freeform 557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774" name="Group 558"/>
              <p:cNvGrpSpPr>
                <a:grpSpLocks/>
              </p:cNvGrpSpPr>
              <p:nvPr/>
            </p:nvGrpSpPr>
            <p:grpSpPr bwMode="auto">
              <a:xfrm>
                <a:off x="1216" y="2178"/>
                <a:ext cx="94" cy="76"/>
                <a:chOff x="3876" y="1912"/>
                <a:chExt cx="84" cy="76"/>
              </a:xfrm>
            </p:grpSpPr>
            <p:sp>
              <p:nvSpPr>
                <p:cNvPr id="137775" name="Line 559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6" name="Freeform 560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7" name="Freeform 561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8" name="Freeform 562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79" name="Freeform 563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80" name="Freeform 564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781" name="Group 565"/>
              <p:cNvGrpSpPr>
                <a:grpSpLocks/>
              </p:cNvGrpSpPr>
              <p:nvPr/>
            </p:nvGrpSpPr>
            <p:grpSpPr bwMode="auto">
              <a:xfrm rot="4926687">
                <a:off x="1455" y="2153"/>
                <a:ext cx="84" cy="86"/>
                <a:chOff x="3876" y="1912"/>
                <a:chExt cx="84" cy="76"/>
              </a:xfrm>
            </p:grpSpPr>
            <p:sp>
              <p:nvSpPr>
                <p:cNvPr id="137782" name="Line 566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83" name="Freeform 567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84" name="Freeform 568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85" name="Freeform 569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86" name="Freeform 570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87" name="Freeform 571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788" name="Group 572"/>
              <p:cNvGrpSpPr>
                <a:grpSpLocks/>
              </p:cNvGrpSpPr>
              <p:nvPr/>
            </p:nvGrpSpPr>
            <p:grpSpPr bwMode="auto">
              <a:xfrm>
                <a:off x="1346" y="2250"/>
                <a:ext cx="95" cy="76"/>
                <a:chOff x="3876" y="1912"/>
                <a:chExt cx="84" cy="76"/>
              </a:xfrm>
            </p:grpSpPr>
            <p:sp>
              <p:nvSpPr>
                <p:cNvPr id="137789" name="Line 573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0" name="Freeform 574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1" name="Freeform 575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2" name="Freeform 576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3" name="Freeform 577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4" name="Freeform 578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795" name="Group 579"/>
              <p:cNvGrpSpPr>
                <a:grpSpLocks/>
              </p:cNvGrpSpPr>
              <p:nvPr/>
            </p:nvGrpSpPr>
            <p:grpSpPr bwMode="auto">
              <a:xfrm rot="5400000">
                <a:off x="1415" y="2681"/>
                <a:ext cx="84" cy="85"/>
                <a:chOff x="3876" y="1912"/>
                <a:chExt cx="84" cy="76"/>
              </a:xfrm>
            </p:grpSpPr>
            <p:sp>
              <p:nvSpPr>
                <p:cNvPr id="137796" name="Line 580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7" name="Freeform 581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8" name="Freeform 582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799" name="Freeform 583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00" name="Freeform 584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01" name="Freeform 585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02" name="Group 586"/>
              <p:cNvGrpSpPr>
                <a:grpSpLocks/>
              </p:cNvGrpSpPr>
              <p:nvPr/>
            </p:nvGrpSpPr>
            <p:grpSpPr bwMode="auto">
              <a:xfrm rot="4926687">
                <a:off x="1428" y="2345"/>
                <a:ext cx="84" cy="86"/>
                <a:chOff x="3876" y="1912"/>
                <a:chExt cx="84" cy="76"/>
              </a:xfrm>
            </p:grpSpPr>
            <p:sp>
              <p:nvSpPr>
                <p:cNvPr id="137803" name="Line 587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04" name="Freeform 588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05" name="Freeform 589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06" name="Freeform 590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07" name="Freeform 591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08" name="Freeform 592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09" name="Group 593"/>
              <p:cNvGrpSpPr>
                <a:grpSpLocks/>
              </p:cNvGrpSpPr>
              <p:nvPr/>
            </p:nvGrpSpPr>
            <p:grpSpPr bwMode="auto">
              <a:xfrm rot="-10601793">
                <a:off x="1517" y="2132"/>
                <a:ext cx="95" cy="76"/>
                <a:chOff x="3876" y="1912"/>
                <a:chExt cx="84" cy="76"/>
              </a:xfrm>
            </p:grpSpPr>
            <p:sp>
              <p:nvSpPr>
                <p:cNvPr id="137810" name="Line 594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11" name="Freeform 595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12" name="Freeform 596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13" name="Freeform 597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14" name="Freeform 598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15" name="Freeform 599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16" name="Group 600"/>
              <p:cNvGrpSpPr>
                <a:grpSpLocks/>
              </p:cNvGrpSpPr>
              <p:nvPr/>
            </p:nvGrpSpPr>
            <p:grpSpPr bwMode="auto">
              <a:xfrm rot="-10601793">
                <a:off x="1508" y="2298"/>
                <a:ext cx="95" cy="76"/>
                <a:chOff x="3876" y="1912"/>
                <a:chExt cx="84" cy="76"/>
              </a:xfrm>
            </p:grpSpPr>
            <p:sp>
              <p:nvSpPr>
                <p:cNvPr id="137817" name="Line 601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18" name="Freeform 602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19" name="Freeform 603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0" name="Freeform 604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1" name="Freeform 605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2" name="Freeform 606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23" name="Group 607"/>
              <p:cNvGrpSpPr>
                <a:grpSpLocks/>
              </p:cNvGrpSpPr>
              <p:nvPr/>
            </p:nvGrpSpPr>
            <p:grpSpPr bwMode="auto">
              <a:xfrm rot="-10601793">
                <a:off x="1483" y="2446"/>
                <a:ext cx="95" cy="76"/>
                <a:chOff x="3876" y="1912"/>
                <a:chExt cx="84" cy="76"/>
              </a:xfrm>
            </p:grpSpPr>
            <p:sp>
              <p:nvSpPr>
                <p:cNvPr id="137824" name="Line 608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5" name="Freeform 609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6" name="Freeform 610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7" name="Freeform 611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8" name="Freeform 612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29" name="Freeform 613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30" name="Group 614"/>
              <p:cNvGrpSpPr>
                <a:grpSpLocks/>
              </p:cNvGrpSpPr>
              <p:nvPr/>
            </p:nvGrpSpPr>
            <p:grpSpPr bwMode="auto">
              <a:xfrm rot="-10601793">
                <a:off x="1490" y="2550"/>
                <a:ext cx="95" cy="76"/>
                <a:chOff x="3876" y="1912"/>
                <a:chExt cx="84" cy="76"/>
              </a:xfrm>
            </p:grpSpPr>
            <p:sp>
              <p:nvSpPr>
                <p:cNvPr id="137831" name="Line 615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32" name="Freeform 616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33" name="Freeform 617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34" name="Freeform 618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35" name="Freeform 619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36" name="Freeform 620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37" name="Group 621"/>
              <p:cNvGrpSpPr>
                <a:grpSpLocks/>
              </p:cNvGrpSpPr>
              <p:nvPr/>
            </p:nvGrpSpPr>
            <p:grpSpPr bwMode="auto">
              <a:xfrm rot="5400000">
                <a:off x="1563" y="2009"/>
                <a:ext cx="84" cy="86"/>
                <a:chOff x="3876" y="1912"/>
                <a:chExt cx="84" cy="76"/>
              </a:xfrm>
            </p:grpSpPr>
            <p:sp>
              <p:nvSpPr>
                <p:cNvPr id="137838" name="Line 622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39" name="Freeform 623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0" name="Freeform 624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1" name="Freeform 625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2" name="Freeform 626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3" name="Freeform 627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44" name="Group 628"/>
              <p:cNvGrpSpPr>
                <a:grpSpLocks/>
              </p:cNvGrpSpPr>
              <p:nvPr/>
            </p:nvGrpSpPr>
            <p:grpSpPr bwMode="auto">
              <a:xfrm rot="6866985">
                <a:off x="1640" y="1969"/>
                <a:ext cx="84" cy="85"/>
                <a:chOff x="3876" y="1912"/>
                <a:chExt cx="84" cy="76"/>
              </a:xfrm>
            </p:grpSpPr>
            <p:sp>
              <p:nvSpPr>
                <p:cNvPr id="137845" name="Line 629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6" name="Freeform 630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7" name="Freeform 631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8" name="Freeform 632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49" name="Freeform 633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50" name="Freeform 634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51" name="Group 635"/>
              <p:cNvGrpSpPr>
                <a:grpSpLocks/>
              </p:cNvGrpSpPr>
              <p:nvPr/>
            </p:nvGrpSpPr>
            <p:grpSpPr bwMode="auto">
              <a:xfrm rot="6866985">
                <a:off x="1694" y="1933"/>
                <a:ext cx="84" cy="85"/>
                <a:chOff x="3876" y="1912"/>
                <a:chExt cx="84" cy="76"/>
              </a:xfrm>
            </p:grpSpPr>
            <p:sp>
              <p:nvSpPr>
                <p:cNvPr id="137852" name="Line 636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53" name="Freeform 637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54" name="Freeform 638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55" name="Freeform 639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56" name="Freeform 640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57" name="Freeform 641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58" name="Group 642"/>
              <p:cNvGrpSpPr>
                <a:grpSpLocks/>
              </p:cNvGrpSpPr>
              <p:nvPr/>
            </p:nvGrpSpPr>
            <p:grpSpPr bwMode="auto">
              <a:xfrm rot="9455328">
                <a:off x="1293" y="2131"/>
                <a:ext cx="95" cy="76"/>
                <a:chOff x="3876" y="1912"/>
                <a:chExt cx="84" cy="76"/>
              </a:xfrm>
            </p:grpSpPr>
            <p:sp>
              <p:nvSpPr>
                <p:cNvPr id="137859" name="Line 643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0" name="Freeform 644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1" name="Freeform 645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2" name="Freeform 646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3" name="Freeform 647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4" name="Freeform 648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65" name="Group 649"/>
              <p:cNvGrpSpPr>
                <a:grpSpLocks/>
              </p:cNvGrpSpPr>
              <p:nvPr/>
            </p:nvGrpSpPr>
            <p:grpSpPr bwMode="auto">
              <a:xfrm rot="10826851">
                <a:off x="1377" y="2176"/>
                <a:ext cx="94" cy="76"/>
                <a:chOff x="3876" y="1912"/>
                <a:chExt cx="84" cy="76"/>
              </a:xfrm>
            </p:grpSpPr>
            <p:sp>
              <p:nvSpPr>
                <p:cNvPr id="137866" name="Line 650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7" name="Freeform 651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8" name="Freeform 652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69" name="Freeform 653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70" name="Freeform 654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71" name="Freeform 655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37872" name="Group 656"/>
              <p:cNvGrpSpPr>
                <a:grpSpLocks/>
              </p:cNvGrpSpPr>
              <p:nvPr/>
            </p:nvGrpSpPr>
            <p:grpSpPr bwMode="auto">
              <a:xfrm rot="6866985">
                <a:off x="1185" y="2081"/>
                <a:ext cx="84" cy="86"/>
                <a:chOff x="3876" y="1912"/>
                <a:chExt cx="84" cy="76"/>
              </a:xfrm>
            </p:grpSpPr>
            <p:sp>
              <p:nvSpPr>
                <p:cNvPr id="137873" name="Line 657"/>
                <p:cNvSpPr>
                  <a:spLocks noChangeShapeType="1"/>
                </p:cNvSpPr>
                <p:nvPr/>
              </p:nvSpPr>
              <p:spPr bwMode="auto">
                <a:xfrm flipH="1">
                  <a:off x="3883" y="1931"/>
                  <a:ext cx="55" cy="53"/>
                </a:xfrm>
                <a:prstGeom prst="line">
                  <a:avLst/>
                </a:prstGeom>
                <a:noFill/>
                <a:ln w="9525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74" name="Freeform 658"/>
                <p:cNvSpPr>
                  <a:spLocks/>
                </p:cNvSpPr>
                <p:nvPr/>
              </p:nvSpPr>
              <p:spPr bwMode="auto">
                <a:xfrm>
                  <a:off x="3930" y="1940"/>
                  <a:ext cx="30" cy="29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75" name="Freeform 659"/>
                <p:cNvSpPr>
                  <a:spLocks/>
                </p:cNvSpPr>
                <p:nvPr/>
              </p:nvSpPr>
              <p:spPr bwMode="auto">
                <a:xfrm>
                  <a:off x="3915" y="1956"/>
                  <a:ext cx="27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76" name="Freeform 660"/>
                <p:cNvSpPr>
                  <a:spLocks/>
                </p:cNvSpPr>
                <p:nvPr/>
              </p:nvSpPr>
              <p:spPr bwMode="auto">
                <a:xfrm>
                  <a:off x="3899" y="1912"/>
                  <a:ext cx="30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77" name="Freeform 661"/>
                <p:cNvSpPr>
                  <a:spLocks/>
                </p:cNvSpPr>
                <p:nvPr/>
              </p:nvSpPr>
              <p:spPr bwMode="auto">
                <a:xfrm>
                  <a:off x="3882" y="1927"/>
                  <a:ext cx="28" cy="30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7878" name="Freeform 662"/>
                <p:cNvSpPr>
                  <a:spLocks/>
                </p:cNvSpPr>
                <p:nvPr/>
              </p:nvSpPr>
              <p:spPr bwMode="auto">
                <a:xfrm rot="5400000">
                  <a:off x="3879" y="1959"/>
                  <a:ext cx="26" cy="31"/>
                </a:xfrm>
                <a:custGeom>
                  <a:avLst/>
                  <a:gdLst>
                    <a:gd name="T0" fmla="*/ 4 w 52"/>
                    <a:gd name="T1" fmla="*/ 3 h 54"/>
                    <a:gd name="T2" fmla="*/ 0 w 52"/>
                    <a:gd name="T3" fmla="*/ 9 h 54"/>
                    <a:gd name="T4" fmla="*/ 0 w 52"/>
                    <a:gd name="T5" fmla="*/ 18 h 54"/>
                    <a:gd name="T6" fmla="*/ 4 w 52"/>
                    <a:gd name="T7" fmla="*/ 29 h 54"/>
                    <a:gd name="T8" fmla="*/ 12 w 52"/>
                    <a:gd name="T9" fmla="*/ 39 h 54"/>
                    <a:gd name="T10" fmla="*/ 12 w 52"/>
                    <a:gd name="T11" fmla="*/ 39 h 54"/>
                    <a:gd name="T12" fmla="*/ 21 w 52"/>
                    <a:gd name="T13" fmla="*/ 47 h 54"/>
                    <a:gd name="T14" fmla="*/ 30 w 52"/>
                    <a:gd name="T15" fmla="*/ 53 h 54"/>
                    <a:gd name="T16" fmla="*/ 39 w 52"/>
                    <a:gd name="T17" fmla="*/ 53 h 54"/>
                    <a:gd name="T18" fmla="*/ 46 w 52"/>
                    <a:gd name="T19" fmla="*/ 50 h 54"/>
                    <a:gd name="T20" fmla="*/ 46 w 52"/>
                    <a:gd name="T21" fmla="*/ 50 h 54"/>
                    <a:gd name="T22" fmla="*/ 51 w 52"/>
                    <a:gd name="T23" fmla="*/ 44 h 54"/>
                    <a:gd name="T24" fmla="*/ 51 w 52"/>
                    <a:gd name="T25" fmla="*/ 35 h 54"/>
                    <a:gd name="T26" fmla="*/ 46 w 52"/>
                    <a:gd name="T27" fmla="*/ 24 h 54"/>
                    <a:gd name="T28" fmla="*/ 39 w 52"/>
                    <a:gd name="T29" fmla="*/ 14 h 54"/>
                    <a:gd name="T30" fmla="*/ 39 w 52"/>
                    <a:gd name="T31" fmla="*/ 14 h 54"/>
                    <a:gd name="T32" fmla="*/ 30 w 52"/>
                    <a:gd name="T33" fmla="*/ 6 h 54"/>
                    <a:gd name="T34" fmla="*/ 21 w 52"/>
                    <a:gd name="T35" fmla="*/ 2 h 54"/>
                    <a:gd name="T36" fmla="*/ 12 w 52"/>
                    <a:gd name="T37" fmla="*/ 0 h 54"/>
                    <a:gd name="T38" fmla="*/ 4 w 52"/>
                    <a:gd name="T39" fmla="*/ 3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52" h="54">
                      <a:moveTo>
                        <a:pt x="4" y="3"/>
                      </a:moveTo>
                      <a:lnTo>
                        <a:pt x="0" y="9"/>
                      </a:lnTo>
                      <a:lnTo>
                        <a:pt x="0" y="18"/>
                      </a:lnTo>
                      <a:lnTo>
                        <a:pt x="4" y="29"/>
                      </a:lnTo>
                      <a:lnTo>
                        <a:pt x="12" y="39"/>
                      </a:lnTo>
                      <a:lnTo>
                        <a:pt x="12" y="39"/>
                      </a:lnTo>
                      <a:lnTo>
                        <a:pt x="21" y="47"/>
                      </a:lnTo>
                      <a:lnTo>
                        <a:pt x="30" y="53"/>
                      </a:lnTo>
                      <a:lnTo>
                        <a:pt x="39" y="53"/>
                      </a:lnTo>
                      <a:lnTo>
                        <a:pt x="46" y="50"/>
                      </a:lnTo>
                      <a:lnTo>
                        <a:pt x="46" y="50"/>
                      </a:lnTo>
                      <a:lnTo>
                        <a:pt x="51" y="44"/>
                      </a:lnTo>
                      <a:lnTo>
                        <a:pt x="51" y="35"/>
                      </a:lnTo>
                      <a:lnTo>
                        <a:pt x="46" y="24"/>
                      </a:lnTo>
                      <a:lnTo>
                        <a:pt x="39" y="14"/>
                      </a:lnTo>
                      <a:lnTo>
                        <a:pt x="39" y="14"/>
                      </a:lnTo>
                      <a:lnTo>
                        <a:pt x="30" y="6"/>
                      </a:lnTo>
                      <a:lnTo>
                        <a:pt x="21" y="2"/>
                      </a:lnTo>
                      <a:lnTo>
                        <a:pt x="12" y="0"/>
                      </a:lnTo>
                      <a:lnTo>
                        <a:pt x="4" y="3"/>
                      </a:lnTo>
                    </a:path>
                  </a:pathLst>
                </a:custGeom>
                <a:solidFill>
                  <a:srgbClr val="99FF99"/>
                </a:solidFill>
                <a:ln w="9525" cap="rnd">
                  <a:solidFill>
                    <a:srgbClr val="008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879" name="Group 663"/>
            <p:cNvGrpSpPr>
              <a:grpSpLocks/>
            </p:cNvGrpSpPr>
            <p:nvPr/>
          </p:nvGrpSpPr>
          <p:grpSpPr bwMode="auto">
            <a:xfrm>
              <a:off x="2812" y="2510"/>
              <a:ext cx="439" cy="338"/>
              <a:chOff x="2832" y="2886"/>
              <a:chExt cx="345" cy="453"/>
            </a:xfrm>
          </p:grpSpPr>
          <p:sp>
            <p:nvSpPr>
              <p:cNvPr id="137880" name="Line 66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36" y="3133"/>
                <a:ext cx="48" cy="18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81" name="Line 6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011" y="3228"/>
                <a:ext cx="56" cy="18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82" name="Line 666"/>
              <p:cNvSpPr>
                <a:spLocks noChangeAspect="1" noChangeShapeType="1"/>
              </p:cNvSpPr>
              <p:nvPr/>
            </p:nvSpPr>
            <p:spPr bwMode="auto">
              <a:xfrm flipV="1">
                <a:off x="3079" y="3203"/>
                <a:ext cx="38" cy="71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83" name="Arc 667"/>
              <p:cNvSpPr>
                <a:spLocks/>
              </p:cNvSpPr>
              <p:nvPr/>
            </p:nvSpPr>
            <p:spPr bwMode="auto">
              <a:xfrm flipH="1">
                <a:off x="2974" y="3069"/>
                <a:ext cx="136" cy="2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84" name="Arc 668"/>
              <p:cNvSpPr>
                <a:spLocks/>
              </p:cNvSpPr>
              <p:nvPr/>
            </p:nvSpPr>
            <p:spPr bwMode="auto">
              <a:xfrm>
                <a:off x="2836" y="3078"/>
                <a:ext cx="136" cy="2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85" name="Arc 669"/>
              <p:cNvSpPr>
                <a:spLocks/>
              </p:cNvSpPr>
              <p:nvPr/>
            </p:nvSpPr>
            <p:spPr bwMode="auto">
              <a:xfrm>
                <a:off x="2832" y="2943"/>
                <a:ext cx="136" cy="363"/>
              </a:xfrm>
              <a:custGeom>
                <a:avLst/>
                <a:gdLst>
                  <a:gd name="G0" fmla="+- 0 0 0"/>
                  <a:gd name="G1" fmla="+- 21225 0 0"/>
                  <a:gd name="G2" fmla="+- 21600 0 0"/>
                  <a:gd name="T0" fmla="*/ 4007 w 21600"/>
                  <a:gd name="T1" fmla="*/ 0 h 21225"/>
                  <a:gd name="T2" fmla="*/ 21600 w 21600"/>
                  <a:gd name="T3" fmla="*/ 21225 h 21225"/>
                  <a:gd name="T4" fmla="*/ 0 w 21600"/>
                  <a:gd name="T5" fmla="*/ 21225 h 2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225" fill="none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</a:path>
                  <a:path w="21600" h="21225" stroke="0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  <a:lnTo>
                      <a:pt x="0" y="21225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86" name="Arc 670"/>
              <p:cNvSpPr>
                <a:spLocks/>
              </p:cNvSpPr>
              <p:nvPr/>
            </p:nvSpPr>
            <p:spPr bwMode="auto">
              <a:xfrm flipH="1">
                <a:off x="2972" y="2886"/>
                <a:ext cx="187" cy="413"/>
              </a:xfrm>
              <a:custGeom>
                <a:avLst/>
                <a:gdLst>
                  <a:gd name="G0" fmla="+- 0 0 0"/>
                  <a:gd name="G1" fmla="+- 21542 0 0"/>
                  <a:gd name="G2" fmla="+- 21600 0 0"/>
                  <a:gd name="T0" fmla="*/ 1576 w 21600"/>
                  <a:gd name="T1" fmla="*/ 0 h 21542"/>
                  <a:gd name="T2" fmla="*/ 21600 w 21600"/>
                  <a:gd name="T3" fmla="*/ 21542 h 21542"/>
                  <a:gd name="T4" fmla="*/ 0 w 21600"/>
                  <a:gd name="T5" fmla="*/ 21542 h 21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42" fill="none" extrusionOk="0">
                    <a:moveTo>
                      <a:pt x="1576" y="-1"/>
                    </a:moveTo>
                    <a:cubicBezTo>
                      <a:pt x="12863" y="825"/>
                      <a:pt x="21600" y="10224"/>
                      <a:pt x="21600" y="21542"/>
                    </a:cubicBezTo>
                  </a:path>
                  <a:path w="21600" h="21542" stroke="0" extrusionOk="0">
                    <a:moveTo>
                      <a:pt x="1576" y="-1"/>
                    </a:moveTo>
                    <a:cubicBezTo>
                      <a:pt x="12863" y="825"/>
                      <a:pt x="21600" y="10224"/>
                      <a:pt x="21600" y="21542"/>
                    </a:cubicBezTo>
                    <a:lnTo>
                      <a:pt x="0" y="21542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87" name="Arc 671"/>
              <p:cNvSpPr>
                <a:spLocks/>
              </p:cNvSpPr>
              <p:nvPr/>
            </p:nvSpPr>
            <p:spPr bwMode="auto">
              <a:xfrm>
                <a:off x="3039" y="3073"/>
                <a:ext cx="136" cy="2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88" name="Arc 672"/>
              <p:cNvSpPr>
                <a:spLocks/>
              </p:cNvSpPr>
              <p:nvPr/>
            </p:nvSpPr>
            <p:spPr bwMode="auto">
              <a:xfrm>
                <a:off x="2990" y="2890"/>
                <a:ext cx="187" cy="413"/>
              </a:xfrm>
              <a:custGeom>
                <a:avLst/>
                <a:gdLst>
                  <a:gd name="G0" fmla="+- 0 0 0"/>
                  <a:gd name="G1" fmla="+- 21542 0 0"/>
                  <a:gd name="G2" fmla="+- 21600 0 0"/>
                  <a:gd name="T0" fmla="*/ 1576 w 21600"/>
                  <a:gd name="T1" fmla="*/ 0 h 21542"/>
                  <a:gd name="T2" fmla="*/ 21600 w 21600"/>
                  <a:gd name="T3" fmla="*/ 21542 h 21542"/>
                  <a:gd name="T4" fmla="*/ 0 w 21600"/>
                  <a:gd name="T5" fmla="*/ 21542 h 21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42" fill="none" extrusionOk="0">
                    <a:moveTo>
                      <a:pt x="1576" y="-1"/>
                    </a:moveTo>
                    <a:cubicBezTo>
                      <a:pt x="12863" y="825"/>
                      <a:pt x="21600" y="10224"/>
                      <a:pt x="21600" y="21542"/>
                    </a:cubicBezTo>
                  </a:path>
                  <a:path w="21600" h="21542" stroke="0" extrusionOk="0">
                    <a:moveTo>
                      <a:pt x="1576" y="-1"/>
                    </a:moveTo>
                    <a:cubicBezTo>
                      <a:pt x="12863" y="825"/>
                      <a:pt x="21600" y="10224"/>
                      <a:pt x="21600" y="21542"/>
                    </a:cubicBezTo>
                    <a:lnTo>
                      <a:pt x="0" y="21542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89" name="Line 673"/>
              <p:cNvSpPr>
                <a:spLocks noChangeShapeType="1"/>
              </p:cNvSpPr>
              <p:nvPr/>
            </p:nvSpPr>
            <p:spPr bwMode="auto">
              <a:xfrm flipH="1" flipV="1">
                <a:off x="2928" y="2945"/>
                <a:ext cx="71" cy="35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0" name="Line 674"/>
              <p:cNvSpPr>
                <a:spLocks noChangeShapeType="1"/>
              </p:cNvSpPr>
              <p:nvPr/>
            </p:nvSpPr>
            <p:spPr bwMode="auto">
              <a:xfrm flipH="1" flipV="1">
                <a:off x="2998" y="2952"/>
                <a:ext cx="4" cy="35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1" name="Line 675"/>
              <p:cNvSpPr>
                <a:spLocks noChangeShapeType="1"/>
              </p:cNvSpPr>
              <p:nvPr/>
            </p:nvSpPr>
            <p:spPr bwMode="auto">
              <a:xfrm flipV="1">
                <a:off x="3012" y="2943"/>
                <a:ext cx="32" cy="36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2" name="Line 676"/>
              <p:cNvSpPr>
                <a:spLocks noChangeShapeType="1"/>
              </p:cNvSpPr>
              <p:nvPr/>
            </p:nvSpPr>
            <p:spPr bwMode="auto">
              <a:xfrm flipH="1" flipV="1">
                <a:off x="2973" y="2975"/>
                <a:ext cx="71" cy="35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3" name="Line 677"/>
              <p:cNvSpPr>
                <a:spLocks noChangeShapeType="1"/>
              </p:cNvSpPr>
              <p:nvPr/>
            </p:nvSpPr>
            <p:spPr bwMode="auto">
              <a:xfrm flipH="1" flipV="1">
                <a:off x="3043" y="2982"/>
                <a:ext cx="4" cy="35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4" name="Line 678"/>
              <p:cNvSpPr>
                <a:spLocks noChangeShapeType="1"/>
              </p:cNvSpPr>
              <p:nvPr/>
            </p:nvSpPr>
            <p:spPr bwMode="auto">
              <a:xfrm flipV="1">
                <a:off x="3057" y="2973"/>
                <a:ext cx="32" cy="36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5" name="Line 679"/>
              <p:cNvSpPr>
                <a:spLocks noChangeShapeType="1"/>
              </p:cNvSpPr>
              <p:nvPr/>
            </p:nvSpPr>
            <p:spPr bwMode="auto">
              <a:xfrm flipH="1" flipV="1">
                <a:off x="3055" y="2948"/>
                <a:ext cx="71" cy="35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6" name="Line 680"/>
              <p:cNvSpPr>
                <a:spLocks noChangeShapeType="1"/>
              </p:cNvSpPr>
              <p:nvPr/>
            </p:nvSpPr>
            <p:spPr bwMode="auto">
              <a:xfrm flipH="1" flipV="1">
                <a:off x="3125" y="2955"/>
                <a:ext cx="4" cy="35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7" name="Line 681"/>
              <p:cNvSpPr>
                <a:spLocks noChangeShapeType="1"/>
              </p:cNvSpPr>
              <p:nvPr/>
            </p:nvSpPr>
            <p:spPr bwMode="auto">
              <a:xfrm flipV="1">
                <a:off x="3139" y="2946"/>
                <a:ext cx="32" cy="36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898" name="Arc 682"/>
              <p:cNvSpPr>
                <a:spLocks/>
              </p:cNvSpPr>
              <p:nvPr/>
            </p:nvSpPr>
            <p:spPr bwMode="auto">
              <a:xfrm>
                <a:off x="3023" y="3128"/>
                <a:ext cx="136" cy="17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899" name="Arc 683"/>
              <p:cNvSpPr>
                <a:spLocks/>
              </p:cNvSpPr>
              <p:nvPr/>
            </p:nvSpPr>
            <p:spPr bwMode="auto">
              <a:xfrm>
                <a:off x="3019" y="3022"/>
                <a:ext cx="136" cy="285"/>
              </a:xfrm>
              <a:custGeom>
                <a:avLst/>
                <a:gdLst>
                  <a:gd name="G0" fmla="+- 0 0 0"/>
                  <a:gd name="G1" fmla="+- 21225 0 0"/>
                  <a:gd name="G2" fmla="+- 21600 0 0"/>
                  <a:gd name="T0" fmla="*/ 4007 w 21600"/>
                  <a:gd name="T1" fmla="*/ 0 h 21225"/>
                  <a:gd name="T2" fmla="*/ 21600 w 21600"/>
                  <a:gd name="T3" fmla="*/ 21225 h 21225"/>
                  <a:gd name="T4" fmla="*/ 0 w 21600"/>
                  <a:gd name="T5" fmla="*/ 21225 h 2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225" fill="none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</a:path>
                  <a:path w="21600" h="21225" stroke="0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  <a:lnTo>
                      <a:pt x="0" y="21225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00" name="Arc 684"/>
              <p:cNvSpPr>
                <a:spLocks/>
              </p:cNvSpPr>
              <p:nvPr/>
            </p:nvSpPr>
            <p:spPr bwMode="auto">
              <a:xfrm>
                <a:off x="2972" y="3066"/>
                <a:ext cx="135" cy="2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01" name="Arc 685"/>
              <p:cNvSpPr>
                <a:spLocks/>
              </p:cNvSpPr>
              <p:nvPr/>
            </p:nvSpPr>
            <p:spPr bwMode="auto">
              <a:xfrm>
                <a:off x="2968" y="2931"/>
                <a:ext cx="135" cy="363"/>
              </a:xfrm>
              <a:custGeom>
                <a:avLst/>
                <a:gdLst>
                  <a:gd name="G0" fmla="+- 0 0 0"/>
                  <a:gd name="G1" fmla="+- 21225 0 0"/>
                  <a:gd name="G2" fmla="+- 21600 0 0"/>
                  <a:gd name="T0" fmla="*/ 4007 w 21600"/>
                  <a:gd name="T1" fmla="*/ 0 h 21225"/>
                  <a:gd name="T2" fmla="*/ 21600 w 21600"/>
                  <a:gd name="T3" fmla="*/ 21225 h 21225"/>
                  <a:gd name="T4" fmla="*/ 0 w 21600"/>
                  <a:gd name="T5" fmla="*/ 21225 h 2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225" fill="none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</a:path>
                  <a:path w="21600" h="21225" stroke="0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  <a:lnTo>
                      <a:pt x="0" y="21225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02" name="Line 686"/>
              <p:cNvSpPr>
                <a:spLocks noChangeShapeType="1"/>
              </p:cNvSpPr>
              <p:nvPr/>
            </p:nvSpPr>
            <p:spPr bwMode="auto">
              <a:xfrm flipH="1" flipV="1">
                <a:off x="3063" y="2934"/>
                <a:ext cx="72" cy="35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03" name="Line 687"/>
              <p:cNvSpPr>
                <a:spLocks noChangeShapeType="1"/>
              </p:cNvSpPr>
              <p:nvPr/>
            </p:nvSpPr>
            <p:spPr bwMode="auto">
              <a:xfrm flipH="1" flipV="1">
                <a:off x="3134" y="2941"/>
                <a:ext cx="3" cy="35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904" name="Group 688"/>
            <p:cNvGrpSpPr>
              <a:grpSpLocks/>
            </p:cNvGrpSpPr>
            <p:nvPr/>
          </p:nvGrpSpPr>
          <p:grpSpPr bwMode="auto">
            <a:xfrm>
              <a:off x="4096" y="2436"/>
              <a:ext cx="608" cy="396"/>
              <a:chOff x="4020" y="2927"/>
              <a:chExt cx="266" cy="401"/>
            </a:xfrm>
          </p:grpSpPr>
          <p:sp>
            <p:nvSpPr>
              <p:cNvPr id="137905" name="Line 689"/>
              <p:cNvSpPr>
                <a:spLocks noChangeAspect="1" noChangeShapeType="1"/>
              </p:cNvSpPr>
              <p:nvPr/>
            </p:nvSpPr>
            <p:spPr bwMode="auto">
              <a:xfrm flipV="1">
                <a:off x="4212" y="3127"/>
                <a:ext cx="47" cy="18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06" name="Line 690"/>
              <p:cNvSpPr>
                <a:spLocks noChangeAspect="1" noChangeShapeType="1"/>
              </p:cNvSpPr>
              <p:nvPr/>
            </p:nvSpPr>
            <p:spPr bwMode="auto">
              <a:xfrm flipV="1">
                <a:off x="4228" y="3222"/>
                <a:ext cx="57" cy="1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07" name="Line 69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179" y="3196"/>
                <a:ext cx="37" cy="71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08" name="Arc 692"/>
              <p:cNvSpPr>
                <a:spLocks/>
              </p:cNvSpPr>
              <p:nvPr/>
            </p:nvSpPr>
            <p:spPr bwMode="auto">
              <a:xfrm flipH="1">
                <a:off x="4089" y="3082"/>
                <a:ext cx="136" cy="223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09" name="Arc 693"/>
              <p:cNvSpPr>
                <a:spLocks/>
              </p:cNvSpPr>
              <p:nvPr/>
            </p:nvSpPr>
            <p:spPr bwMode="auto">
              <a:xfrm flipH="1">
                <a:off x="4093" y="2947"/>
                <a:ext cx="136" cy="363"/>
              </a:xfrm>
              <a:custGeom>
                <a:avLst/>
                <a:gdLst>
                  <a:gd name="G0" fmla="+- 0 0 0"/>
                  <a:gd name="G1" fmla="+- 21225 0 0"/>
                  <a:gd name="G2" fmla="+- 21600 0 0"/>
                  <a:gd name="T0" fmla="*/ 4007 w 21600"/>
                  <a:gd name="T1" fmla="*/ 0 h 21225"/>
                  <a:gd name="T2" fmla="*/ 21600 w 21600"/>
                  <a:gd name="T3" fmla="*/ 21225 h 21225"/>
                  <a:gd name="T4" fmla="*/ 0 w 21600"/>
                  <a:gd name="T5" fmla="*/ 21225 h 2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225" fill="none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</a:path>
                  <a:path w="21600" h="21225" stroke="0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  <a:lnTo>
                      <a:pt x="0" y="21225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10" name="Line 694"/>
              <p:cNvSpPr>
                <a:spLocks noChangeShapeType="1"/>
              </p:cNvSpPr>
              <p:nvPr/>
            </p:nvSpPr>
            <p:spPr bwMode="auto">
              <a:xfrm flipH="1" flipV="1">
                <a:off x="4108" y="2942"/>
                <a:ext cx="70" cy="35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1" name="Line 695"/>
              <p:cNvSpPr>
                <a:spLocks noChangeShapeType="1"/>
              </p:cNvSpPr>
              <p:nvPr/>
            </p:nvSpPr>
            <p:spPr bwMode="auto">
              <a:xfrm flipH="1" flipV="1">
                <a:off x="4164" y="2949"/>
                <a:ext cx="29" cy="33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2" name="Line 696"/>
              <p:cNvSpPr>
                <a:spLocks noChangeShapeType="1"/>
              </p:cNvSpPr>
              <p:nvPr/>
            </p:nvSpPr>
            <p:spPr bwMode="auto">
              <a:xfrm flipV="1">
                <a:off x="4196" y="2947"/>
                <a:ext cx="25" cy="334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3" name="Line 697"/>
              <p:cNvSpPr>
                <a:spLocks noChangeShapeType="1"/>
              </p:cNvSpPr>
              <p:nvPr/>
            </p:nvSpPr>
            <p:spPr bwMode="auto">
              <a:xfrm flipH="1" flipV="1">
                <a:off x="4170" y="2933"/>
                <a:ext cx="71" cy="35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4" name="Line 698"/>
              <p:cNvSpPr>
                <a:spLocks noChangeShapeType="1"/>
              </p:cNvSpPr>
              <p:nvPr/>
            </p:nvSpPr>
            <p:spPr bwMode="auto">
              <a:xfrm flipH="1" flipV="1">
                <a:off x="4240" y="2940"/>
                <a:ext cx="4" cy="35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5" name="Line 699"/>
              <p:cNvSpPr>
                <a:spLocks noChangeShapeType="1"/>
              </p:cNvSpPr>
              <p:nvPr/>
            </p:nvSpPr>
            <p:spPr bwMode="auto">
              <a:xfrm flipV="1">
                <a:off x="4254" y="2931"/>
                <a:ext cx="32" cy="36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6" name="Line 700"/>
              <p:cNvSpPr>
                <a:spLocks noChangeShapeType="1"/>
              </p:cNvSpPr>
              <p:nvPr/>
            </p:nvSpPr>
            <p:spPr bwMode="auto">
              <a:xfrm flipH="1" flipV="1">
                <a:off x="4065" y="2938"/>
                <a:ext cx="72" cy="35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7" name="Line 701"/>
              <p:cNvSpPr>
                <a:spLocks noChangeShapeType="1"/>
              </p:cNvSpPr>
              <p:nvPr/>
            </p:nvSpPr>
            <p:spPr bwMode="auto">
              <a:xfrm flipH="1" flipV="1">
                <a:off x="4136" y="2945"/>
                <a:ext cx="3" cy="35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8" name="Line 702"/>
              <p:cNvSpPr>
                <a:spLocks noChangeShapeType="1"/>
              </p:cNvSpPr>
              <p:nvPr/>
            </p:nvSpPr>
            <p:spPr bwMode="auto">
              <a:xfrm flipV="1">
                <a:off x="4150" y="2936"/>
                <a:ext cx="32" cy="36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19" name="Arc 703"/>
              <p:cNvSpPr>
                <a:spLocks/>
              </p:cNvSpPr>
              <p:nvPr/>
            </p:nvSpPr>
            <p:spPr bwMode="auto">
              <a:xfrm flipH="1">
                <a:off x="4073" y="3121"/>
                <a:ext cx="136" cy="17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20" name="Arc 704"/>
              <p:cNvSpPr>
                <a:spLocks/>
              </p:cNvSpPr>
              <p:nvPr/>
            </p:nvSpPr>
            <p:spPr bwMode="auto">
              <a:xfrm flipH="1">
                <a:off x="4071" y="2977"/>
                <a:ext cx="187" cy="324"/>
              </a:xfrm>
              <a:custGeom>
                <a:avLst/>
                <a:gdLst>
                  <a:gd name="G0" fmla="+- 0 0 0"/>
                  <a:gd name="G1" fmla="+- 21542 0 0"/>
                  <a:gd name="G2" fmla="+- 21600 0 0"/>
                  <a:gd name="T0" fmla="*/ 1576 w 21600"/>
                  <a:gd name="T1" fmla="*/ 0 h 21542"/>
                  <a:gd name="T2" fmla="*/ 21600 w 21600"/>
                  <a:gd name="T3" fmla="*/ 21542 h 21542"/>
                  <a:gd name="T4" fmla="*/ 0 w 21600"/>
                  <a:gd name="T5" fmla="*/ 21542 h 215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542" fill="none" extrusionOk="0">
                    <a:moveTo>
                      <a:pt x="1576" y="-1"/>
                    </a:moveTo>
                    <a:cubicBezTo>
                      <a:pt x="12863" y="825"/>
                      <a:pt x="21600" y="10224"/>
                      <a:pt x="21600" y="21542"/>
                    </a:cubicBezTo>
                  </a:path>
                  <a:path w="21600" h="21542" stroke="0" extrusionOk="0">
                    <a:moveTo>
                      <a:pt x="1576" y="-1"/>
                    </a:moveTo>
                    <a:cubicBezTo>
                      <a:pt x="12863" y="825"/>
                      <a:pt x="21600" y="10224"/>
                      <a:pt x="21600" y="21542"/>
                    </a:cubicBezTo>
                    <a:lnTo>
                      <a:pt x="0" y="21542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21" name="Line 70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83" y="3122"/>
                <a:ext cx="48" cy="18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22" name="Line 706"/>
              <p:cNvSpPr>
                <a:spLocks noChangeAspect="1" noChangeShapeType="1"/>
              </p:cNvSpPr>
              <p:nvPr/>
            </p:nvSpPr>
            <p:spPr bwMode="auto">
              <a:xfrm flipH="1" flipV="1">
                <a:off x="4058" y="3217"/>
                <a:ext cx="56" cy="1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23" name="Line 707"/>
              <p:cNvSpPr>
                <a:spLocks noChangeAspect="1" noChangeShapeType="1"/>
              </p:cNvSpPr>
              <p:nvPr/>
            </p:nvSpPr>
            <p:spPr bwMode="auto">
              <a:xfrm flipV="1">
                <a:off x="4126" y="3192"/>
                <a:ext cx="38" cy="70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24" name="Arc 708"/>
              <p:cNvSpPr>
                <a:spLocks/>
              </p:cNvSpPr>
              <p:nvPr/>
            </p:nvSpPr>
            <p:spPr bwMode="auto">
              <a:xfrm>
                <a:off x="4087" y="3061"/>
                <a:ext cx="136" cy="224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25" name="Line 709"/>
              <p:cNvSpPr>
                <a:spLocks noChangeShapeType="1"/>
              </p:cNvSpPr>
              <p:nvPr/>
            </p:nvSpPr>
            <p:spPr bwMode="auto">
              <a:xfrm flipV="1">
                <a:off x="4059" y="2931"/>
                <a:ext cx="32" cy="36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26" name="Line 710"/>
              <p:cNvSpPr>
                <a:spLocks noChangeShapeType="1"/>
              </p:cNvSpPr>
              <p:nvPr/>
            </p:nvSpPr>
            <p:spPr bwMode="auto">
              <a:xfrm flipH="1" flipV="1">
                <a:off x="4020" y="2963"/>
                <a:ext cx="72" cy="35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27" name="Line 711"/>
              <p:cNvSpPr>
                <a:spLocks noChangeShapeType="1"/>
              </p:cNvSpPr>
              <p:nvPr/>
            </p:nvSpPr>
            <p:spPr bwMode="auto">
              <a:xfrm flipH="1" flipV="1">
                <a:off x="4091" y="2970"/>
                <a:ext cx="3" cy="35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28" name="Line 712"/>
              <p:cNvSpPr>
                <a:spLocks noChangeShapeType="1"/>
              </p:cNvSpPr>
              <p:nvPr/>
            </p:nvSpPr>
            <p:spPr bwMode="auto">
              <a:xfrm flipV="1">
                <a:off x="4104" y="2961"/>
                <a:ext cx="32" cy="36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29" name="Line 713"/>
              <p:cNvSpPr>
                <a:spLocks noChangeShapeType="1"/>
              </p:cNvSpPr>
              <p:nvPr/>
            </p:nvSpPr>
            <p:spPr bwMode="auto">
              <a:xfrm flipH="1" flipV="1">
                <a:off x="4102" y="2936"/>
                <a:ext cx="72" cy="35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30" name="Line 714"/>
              <p:cNvSpPr>
                <a:spLocks noChangeShapeType="1"/>
              </p:cNvSpPr>
              <p:nvPr/>
            </p:nvSpPr>
            <p:spPr bwMode="auto">
              <a:xfrm flipH="1" flipV="1">
                <a:off x="4173" y="2943"/>
                <a:ext cx="3" cy="35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31" name="Line 715"/>
              <p:cNvSpPr>
                <a:spLocks noChangeShapeType="1"/>
              </p:cNvSpPr>
              <p:nvPr/>
            </p:nvSpPr>
            <p:spPr bwMode="auto">
              <a:xfrm flipV="1">
                <a:off x="4186" y="2934"/>
                <a:ext cx="32" cy="367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32" name="Line 716"/>
              <p:cNvSpPr>
                <a:spLocks noChangeShapeType="1"/>
              </p:cNvSpPr>
              <p:nvPr/>
            </p:nvSpPr>
            <p:spPr bwMode="auto">
              <a:xfrm flipH="1" flipV="1">
                <a:off x="4201" y="2927"/>
                <a:ext cx="71" cy="356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33" name="Line 717"/>
              <p:cNvSpPr>
                <a:spLocks noChangeShapeType="1"/>
              </p:cNvSpPr>
              <p:nvPr/>
            </p:nvSpPr>
            <p:spPr bwMode="auto">
              <a:xfrm flipH="1" flipV="1">
                <a:off x="4272" y="2934"/>
                <a:ext cx="3" cy="355"/>
              </a:xfrm>
              <a:prstGeom prst="line">
                <a:avLst/>
              </a:pr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34" name="Arc 718"/>
              <p:cNvSpPr>
                <a:spLocks/>
              </p:cNvSpPr>
              <p:nvPr/>
            </p:nvSpPr>
            <p:spPr bwMode="auto">
              <a:xfrm>
                <a:off x="4071" y="3117"/>
                <a:ext cx="135" cy="175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935" name="Arc 719"/>
              <p:cNvSpPr>
                <a:spLocks/>
              </p:cNvSpPr>
              <p:nvPr/>
            </p:nvSpPr>
            <p:spPr bwMode="auto">
              <a:xfrm>
                <a:off x="4066" y="3010"/>
                <a:ext cx="136" cy="286"/>
              </a:xfrm>
              <a:custGeom>
                <a:avLst/>
                <a:gdLst>
                  <a:gd name="G0" fmla="+- 0 0 0"/>
                  <a:gd name="G1" fmla="+- 21225 0 0"/>
                  <a:gd name="G2" fmla="+- 21600 0 0"/>
                  <a:gd name="T0" fmla="*/ 4007 w 21600"/>
                  <a:gd name="T1" fmla="*/ 0 h 21225"/>
                  <a:gd name="T2" fmla="*/ 21600 w 21600"/>
                  <a:gd name="T3" fmla="*/ 21225 h 21225"/>
                  <a:gd name="T4" fmla="*/ 0 w 21600"/>
                  <a:gd name="T5" fmla="*/ 21225 h 21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225" fill="none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</a:path>
                  <a:path w="21600" h="21225" stroke="0" extrusionOk="0">
                    <a:moveTo>
                      <a:pt x="4007" y="-1"/>
                    </a:moveTo>
                    <a:cubicBezTo>
                      <a:pt x="14210" y="1926"/>
                      <a:pt x="21600" y="10840"/>
                      <a:pt x="21600" y="21225"/>
                    </a:cubicBezTo>
                    <a:lnTo>
                      <a:pt x="0" y="21225"/>
                    </a:lnTo>
                    <a:close/>
                  </a:path>
                </a:pathLst>
              </a:custGeom>
              <a:noFill/>
              <a:ln w="1905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37936" name="Freeform 720"/>
            <p:cNvSpPr>
              <a:spLocks/>
            </p:cNvSpPr>
            <p:nvPr/>
          </p:nvSpPr>
          <p:spPr bwMode="auto">
            <a:xfrm>
              <a:off x="2580" y="2808"/>
              <a:ext cx="119" cy="550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37" name="Freeform 721"/>
            <p:cNvSpPr>
              <a:spLocks/>
            </p:cNvSpPr>
            <p:nvPr/>
          </p:nvSpPr>
          <p:spPr bwMode="auto">
            <a:xfrm>
              <a:off x="2254" y="2996"/>
              <a:ext cx="393" cy="411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38" name="Freeform 722"/>
            <p:cNvSpPr>
              <a:spLocks/>
            </p:cNvSpPr>
            <p:nvPr/>
          </p:nvSpPr>
          <p:spPr bwMode="auto">
            <a:xfrm>
              <a:off x="2296" y="3358"/>
              <a:ext cx="289" cy="274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39" name="Freeform 723"/>
            <p:cNvSpPr>
              <a:spLocks/>
            </p:cNvSpPr>
            <p:nvPr/>
          </p:nvSpPr>
          <p:spPr bwMode="auto">
            <a:xfrm>
              <a:off x="2596" y="3395"/>
              <a:ext cx="248" cy="367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40" name="Freeform 724"/>
            <p:cNvSpPr>
              <a:spLocks/>
            </p:cNvSpPr>
            <p:nvPr/>
          </p:nvSpPr>
          <p:spPr bwMode="auto">
            <a:xfrm>
              <a:off x="2729" y="2843"/>
              <a:ext cx="520" cy="942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41" name="Freeform 725"/>
            <p:cNvSpPr>
              <a:spLocks/>
            </p:cNvSpPr>
            <p:nvPr/>
          </p:nvSpPr>
          <p:spPr bwMode="auto">
            <a:xfrm>
              <a:off x="2882" y="3343"/>
              <a:ext cx="173" cy="481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42" name="Freeform 726"/>
            <p:cNvSpPr>
              <a:spLocks/>
            </p:cNvSpPr>
            <p:nvPr/>
          </p:nvSpPr>
          <p:spPr bwMode="auto">
            <a:xfrm>
              <a:off x="3039" y="3455"/>
              <a:ext cx="238" cy="264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43" name="Freeform 727"/>
            <p:cNvSpPr>
              <a:spLocks/>
            </p:cNvSpPr>
            <p:nvPr/>
          </p:nvSpPr>
          <p:spPr bwMode="auto">
            <a:xfrm>
              <a:off x="2701" y="2821"/>
              <a:ext cx="796" cy="788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944" name="Freeform 728"/>
            <p:cNvSpPr>
              <a:spLocks/>
            </p:cNvSpPr>
            <p:nvPr/>
          </p:nvSpPr>
          <p:spPr bwMode="auto">
            <a:xfrm>
              <a:off x="2998" y="3043"/>
              <a:ext cx="548" cy="275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7945" name="Group 729"/>
            <p:cNvGrpSpPr>
              <a:grpSpLocks/>
            </p:cNvGrpSpPr>
            <p:nvPr/>
          </p:nvGrpSpPr>
          <p:grpSpPr bwMode="auto">
            <a:xfrm flipH="1">
              <a:off x="3567" y="2825"/>
              <a:ext cx="957" cy="1165"/>
              <a:chOff x="3231" y="3030"/>
              <a:chExt cx="1039" cy="644"/>
            </a:xfrm>
          </p:grpSpPr>
          <p:sp>
            <p:nvSpPr>
              <p:cNvPr id="137946" name="Freeform 730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47" name="Freeform 731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48" name="Freeform 732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49" name="Freeform 733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50" name="Freeform 734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51" name="Freeform 735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52" name="Freeform 736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53" name="Freeform 737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54" name="Freeform 738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955" name="Group 739"/>
            <p:cNvGrpSpPr>
              <a:grpSpLocks/>
            </p:cNvGrpSpPr>
            <p:nvPr/>
          </p:nvGrpSpPr>
          <p:grpSpPr bwMode="auto">
            <a:xfrm flipH="1">
              <a:off x="3690" y="2825"/>
              <a:ext cx="956" cy="425"/>
              <a:chOff x="3231" y="3030"/>
              <a:chExt cx="1039" cy="644"/>
            </a:xfrm>
          </p:grpSpPr>
          <p:sp>
            <p:nvSpPr>
              <p:cNvPr id="137956" name="Freeform 740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57" name="Freeform 741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58" name="Freeform 742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59" name="Freeform 743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60" name="Freeform 744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61" name="Freeform 745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62" name="Freeform 746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63" name="Freeform 747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64" name="Freeform 748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965" name="Group 749"/>
            <p:cNvGrpSpPr>
              <a:grpSpLocks/>
            </p:cNvGrpSpPr>
            <p:nvPr/>
          </p:nvGrpSpPr>
          <p:grpSpPr bwMode="auto">
            <a:xfrm>
              <a:off x="1345" y="2806"/>
              <a:ext cx="956" cy="1166"/>
              <a:chOff x="3231" y="3030"/>
              <a:chExt cx="1039" cy="644"/>
            </a:xfrm>
          </p:grpSpPr>
          <p:sp>
            <p:nvSpPr>
              <p:cNvPr id="137966" name="Freeform 750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67" name="Freeform 751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68" name="Freeform 752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69" name="Freeform 753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70" name="Freeform 754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71" name="Freeform 755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72" name="Freeform 756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73" name="Freeform 757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74" name="Freeform 758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975" name="Group 759"/>
            <p:cNvGrpSpPr>
              <a:grpSpLocks/>
            </p:cNvGrpSpPr>
            <p:nvPr/>
          </p:nvGrpSpPr>
          <p:grpSpPr bwMode="auto">
            <a:xfrm>
              <a:off x="428" y="2806"/>
              <a:ext cx="956" cy="1166"/>
              <a:chOff x="3231" y="3030"/>
              <a:chExt cx="1039" cy="644"/>
            </a:xfrm>
          </p:grpSpPr>
          <p:sp>
            <p:nvSpPr>
              <p:cNvPr id="137976" name="Freeform 760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77" name="Freeform 761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78" name="Freeform 762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79" name="Freeform 763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80" name="Freeform 764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81" name="Freeform 765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82" name="Freeform 766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83" name="Freeform 767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84" name="Freeform 768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985" name="Group 769"/>
            <p:cNvGrpSpPr>
              <a:grpSpLocks/>
            </p:cNvGrpSpPr>
            <p:nvPr/>
          </p:nvGrpSpPr>
          <p:grpSpPr bwMode="auto">
            <a:xfrm>
              <a:off x="3301" y="2806"/>
              <a:ext cx="957" cy="1166"/>
              <a:chOff x="3231" y="3030"/>
              <a:chExt cx="1039" cy="644"/>
            </a:xfrm>
          </p:grpSpPr>
          <p:sp>
            <p:nvSpPr>
              <p:cNvPr id="137986" name="Freeform 770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87" name="Freeform 771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88" name="Freeform 772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89" name="Freeform 773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90" name="Freeform 774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91" name="Freeform 775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92" name="Freeform 776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93" name="Freeform 777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94" name="Freeform 778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7995" name="Group 779"/>
            <p:cNvGrpSpPr>
              <a:grpSpLocks/>
            </p:cNvGrpSpPr>
            <p:nvPr/>
          </p:nvGrpSpPr>
          <p:grpSpPr bwMode="auto">
            <a:xfrm flipH="1">
              <a:off x="4035" y="2806"/>
              <a:ext cx="956" cy="426"/>
              <a:chOff x="3231" y="3030"/>
              <a:chExt cx="1039" cy="644"/>
            </a:xfrm>
          </p:grpSpPr>
          <p:sp>
            <p:nvSpPr>
              <p:cNvPr id="137996" name="Freeform 780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97" name="Freeform 781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98" name="Freeform 782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7999" name="Freeform 783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00" name="Freeform 784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01" name="Freeform 785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02" name="Freeform 786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03" name="Freeform 787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04" name="Freeform 788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005" name="Group 789"/>
            <p:cNvGrpSpPr>
              <a:grpSpLocks/>
            </p:cNvGrpSpPr>
            <p:nvPr/>
          </p:nvGrpSpPr>
          <p:grpSpPr bwMode="auto">
            <a:xfrm flipH="1">
              <a:off x="3851" y="2806"/>
              <a:ext cx="957" cy="426"/>
              <a:chOff x="3231" y="3030"/>
              <a:chExt cx="1039" cy="644"/>
            </a:xfrm>
          </p:grpSpPr>
          <p:sp>
            <p:nvSpPr>
              <p:cNvPr id="138006" name="Freeform 790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07" name="Freeform 791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08" name="Freeform 792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09" name="Freeform 793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10" name="Freeform 794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11" name="Freeform 795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12" name="Freeform 796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13" name="Freeform 797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14" name="Freeform 798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015" name="Group 799"/>
            <p:cNvGrpSpPr>
              <a:grpSpLocks/>
            </p:cNvGrpSpPr>
            <p:nvPr/>
          </p:nvGrpSpPr>
          <p:grpSpPr bwMode="auto">
            <a:xfrm flipH="1">
              <a:off x="4157" y="2954"/>
              <a:ext cx="956" cy="426"/>
              <a:chOff x="3231" y="3030"/>
              <a:chExt cx="1039" cy="644"/>
            </a:xfrm>
          </p:grpSpPr>
          <p:sp>
            <p:nvSpPr>
              <p:cNvPr id="138016" name="Freeform 800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17" name="Freeform 801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18" name="Freeform 802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19" name="Freeform 803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20" name="Freeform 804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21" name="Freeform 805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22" name="Freeform 806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23" name="Freeform 807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024" name="Freeform 808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38025" name="Freeform 809"/>
            <p:cNvSpPr>
              <a:spLocks/>
            </p:cNvSpPr>
            <p:nvPr/>
          </p:nvSpPr>
          <p:spPr bwMode="auto">
            <a:xfrm flipV="1">
              <a:off x="0" y="3984"/>
              <a:ext cx="6384" cy="144"/>
            </a:xfrm>
            <a:custGeom>
              <a:avLst/>
              <a:gdLst>
                <a:gd name="T0" fmla="*/ 0 w 2688"/>
                <a:gd name="T1" fmla="*/ 96 h 96"/>
                <a:gd name="T2" fmla="*/ 192 w 2688"/>
                <a:gd name="T3" fmla="*/ 0 h 96"/>
                <a:gd name="T4" fmla="*/ 384 w 2688"/>
                <a:gd name="T5" fmla="*/ 96 h 96"/>
                <a:gd name="T6" fmla="*/ 624 w 2688"/>
                <a:gd name="T7" fmla="*/ 0 h 96"/>
                <a:gd name="T8" fmla="*/ 816 w 2688"/>
                <a:gd name="T9" fmla="*/ 96 h 96"/>
                <a:gd name="T10" fmla="*/ 1104 w 2688"/>
                <a:gd name="T11" fmla="*/ 0 h 96"/>
                <a:gd name="T12" fmla="*/ 1344 w 2688"/>
                <a:gd name="T13" fmla="*/ 96 h 96"/>
                <a:gd name="T14" fmla="*/ 1680 w 2688"/>
                <a:gd name="T15" fmla="*/ 0 h 96"/>
                <a:gd name="T16" fmla="*/ 1920 w 2688"/>
                <a:gd name="T17" fmla="*/ 96 h 96"/>
                <a:gd name="T18" fmla="*/ 2208 w 2688"/>
                <a:gd name="T19" fmla="*/ 0 h 96"/>
                <a:gd name="T20" fmla="*/ 2448 w 2688"/>
                <a:gd name="T21" fmla="*/ 96 h 96"/>
                <a:gd name="T22" fmla="*/ 2688 w 2688"/>
                <a:gd name="T23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8" h="96">
                  <a:moveTo>
                    <a:pt x="0" y="96"/>
                  </a:moveTo>
                  <a:cubicBezTo>
                    <a:pt x="64" y="48"/>
                    <a:pt x="128" y="0"/>
                    <a:pt x="192" y="0"/>
                  </a:cubicBezTo>
                  <a:cubicBezTo>
                    <a:pt x="256" y="0"/>
                    <a:pt x="312" y="96"/>
                    <a:pt x="384" y="96"/>
                  </a:cubicBezTo>
                  <a:cubicBezTo>
                    <a:pt x="456" y="96"/>
                    <a:pt x="552" y="0"/>
                    <a:pt x="624" y="0"/>
                  </a:cubicBezTo>
                  <a:cubicBezTo>
                    <a:pt x="696" y="0"/>
                    <a:pt x="736" y="96"/>
                    <a:pt x="816" y="96"/>
                  </a:cubicBezTo>
                  <a:cubicBezTo>
                    <a:pt x="896" y="96"/>
                    <a:pt x="1016" y="0"/>
                    <a:pt x="1104" y="0"/>
                  </a:cubicBezTo>
                  <a:cubicBezTo>
                    <a:pt x="1192" y="0"/>
                    <a:pt x="1248" y="96"/>
                    <a:pt x="1344" y="96"/>
                  </a:cubicBezTo>
                  <a:cubicBezTo>
                    <a:pt x="1440" y="96"/>
                    <a:pt x="1584" y="0"/>
                    <a:pt x="1680" y="0"/>
                  </a:cubicBezTo>
                  <a:cubicBezTo>
                    <a:pt x="1776" y="0"/>
                    <a:pt x="1832" y="96"/>
                    <a:pt x="1920" y="96"/>
                  </a:cubicBezTo>
                  <a:cubicBezTo>
                    <a:pt x="2008" y="96"/>
                    <a:pt x="2120" y="0"/>
                    <a:pt x="2208" y="0"/>
                  </a:cubicBezTo>
                  <a:cubicBezTo>
                    <a:pt x="2296" y="0"/>
                    <a:pt x="2368" y="96"/>
                    <a:pt x="2448" y="96"/>
                  </a:cubicBezTo>
                  <a:cubicBezTo>
                    <a:pt x="2528" y="96"/>
                    <a:pt x="2608" y="48"/>
                    <a:pt x="2688" y="0"/>
                  </a:cubicBezTo>
                </a:path>
              </a:pathLst>
            </a:custGeom>
            <a:noFill/>
            <a:ln w="28575" cap="flat" cmpd="sng">
              <a:solidFill>
                <a:srgbClr val="3399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026" name="Group 810"/>
          <p:cNvGrpSpPr>
            <a:grpSpLocks/>
          </p:cNvGrpSpPr>
          <p:nvPr/>
        </p:nvGrpSpPr>
        <p:grpSpPr bwMode="auto">
          <a:xfrm>
            <a:off x="4076702" y="4724402"/>
            <a:ext cx="1265238" cy="903288"/>
            <a:chOff x="2880" y="2736"/>
            <a:chExt cx="797" cy="569"/>
          </a:xfrm>
        </p:grpSpPr>
        <p:sp>
          <p:nvSpPr>
            <p:cNvPr id="138027" name="Text Box 811"/>
            <p:cNvSpPr txBox="1">
              <a:spLocks noChangeArrowheads="1"/>
            </p:cNvSpPr>
            <p:nvPr/>
          </p:nvSpPr>
          <p:spPr bwMode="auto">
            <a:xfrm>
              <a:off x="2880" y="3072"/>
              <a:ext cx="797" cy="233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FFCC"/>
                  </a:solidFill>
                </a:rPr>
                <a:t>Infiltration</a:t>
              </a:r>
            </a:p>
          </p:txBody>
        </p:sp>
        <p:sp>
          <p:nvSpPr>
            <p:cNvPr id="138028" name="Line 812"/>
            <p:cNvSpPr>
              <a:spLocks noChangeShapeType="1"/>
            </p:cNvSpPr>
            <p:nvPr/>
          </p:nvSpPr>
          <p:spPr bwMode="auto">
            <a:xfrm>
              <a:off x="3360" y="2736"/>
              <a:ext cx="1" cy="30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029" name="Group 813"/>
          <p:cNvGrpSpPr>
            <a:grpSpLocks/>
          </p:cNvGrpSpPr>
          <p:nvPr/>
        </p:nvGrpSpPr>
        <p:grpSpPr bwMode="auto">
          <a:xfrm>
            <a:off x="8320089" y="2971800"/>
            <a:ext cx="2217737" cy="1371600"/>
            <a:chOff x="4641" y="1872"/>
            <a:chExt cx="1397" cy="864"/>
          </a:xfrm>
        </p:grpSpPr>
        <p:sp>
          <p:nvSpPr>
            <p:cNvPr id="138030" name="Arc 814"/>
            <p:cNvSpPr>
              <a:spLocks/>
            </p:cNvSpPr>
            <p:nvPr/>
          </p:nvSpPr>
          <p:spPr bwMode="auto">
            <a:xfrm flipH="1" flipV="1">
              <a:off x="4704" y="2400"/>
              <a:ext cx="576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031" name="Text Box 815"/>
            <p:cNvSpPr txBox="1">
              <a:spLocks noChangeArrowheads="1"/>
            </p:cNvSpPr>
            <p:nvPr/>
          </p:nvSpPr>
          <p:spPr bwMode="auto">
            <a:xfrm>
              <a:off x="4641" y="1872"/>
              <a:ext cx="1397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Overland flow</a:t>
              </a:r>
              <a:endParaRPr lang="en-US" altLang="en-US" sz="2000"/>
            </a:p>
            <a:p>
              <a:r>
                <a:rPr lang="en-US" altLang="en-US"/>
                <a:t>(erosion, nutrients)</a:t>
              </a:r>
            </a:p>
          </p:txBody>
        </p:sp>
      </p:grpSp>
      <p:grpSp>
        <p:nvGrpSpPr>
          <p:cNvPr id="138032" name="Group 816"/>
          <p:cNvGrpSpPr>
            <a:grpSpLocks/>
          </p:cNvGrpSpPr>
          <p:nvPr/>
        </p:nvGrpSpPr>
        <p:grpSpPr bwMode="auto">
          <a:xfrm>
            <a:off x="4229100" y="5867402"/>
            <a:ext cx="1460500" cy="903288"/>
            <a:chOff x="2880" y="2736"/>
            <a:chExt cx="920" cy="569"/>
          </a:xfrm>
        </p:grpSpPr>
        <p:sp>
          <p:nvSpPr>
            <p:cNvPr id="138033" name="Text Box 817"/>
            <p:cNvSpPr txBox="1">
              <a:spLocks noChangeArrowheads="1"/>
            </p:cNvSpPr>
            <p:nvPr/>
          </p:nvSpPr>
          <p:spPr bwMode="auto">
            <a:xfrm>
              <a:off x="2880" y="3072"/>
              <a:ext cx="920" cy="233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FFCC"/>
                  </a:solidFill>
                </a:rPr>
                <a:t>Percolation</a:t>
              </a:r>
              <a:endParaRPr lang="en-US" altLang="en-US" sz="2000">
                <a:solidFill>
                  <a:srgbClr val="FFFFCC"/>
                </a:solidFill>
              </a:endParaRPr>
            </a:p>
          </p:txBody>
        </p:sp>
        <p:sp>
          <p:nvSpPr>
            <p:cNvPr id="138034" name="Line 818"/>
            <p:cNvSpPr>
              <a:spLocks noChangeShapeType="1"/>
            </p:cNvSpPr>
            <p:nvPr/>
          </p:nvSpPr>
          <p:spPr bwMode="auto">
            <a:xfrm>
              <a:off x="3360" y="2736"/>
              <a:ext cx="1" cy="30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036" name="Group 820"/>
          <p:cNvGrpSpPr>
            <a:grpSpLocks/>
          </p:cNvGrpSpPr>
          <p:nvPr/>
        </p:nvGrpSpPr>
        <p:grpSpPr bwMode="auto">
          <a:xfrm>
            <a:off x="4076701" y="3505200"/>
            <a:ext cx="1497013" cy="1009650"/>
            <a:chOff x="1968" y="2208"/>
            <a:chExt cx="943" cy="636"/>
          </a:xfrm>
        </p:grpSpPr>
        <p:sp>
          <p:nvSpPr>
            <p:cNvPr id="138037" name="Line 821"/>
            <p:cNvSpPr>
              <a:spLocks noChangeShapeType="1"/>
            </p:cNvSpPr>
            <p:nvPr/>
          </p:nvSpPr>
          <p:spPr bwMode="auto">
            <a:xfrm>
              <a:off x="2448" y="2208"/>
              <a:ext cx="1" cy="300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 type="arrow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038" name="Text Box 822"/>
            <p:cNvSpPr txBox="1">
              <a:spLocks noChangeArrowheads="1"/>
            </p:cNvSpPr>
            <p:nvPr/>
          </p:nvSpPr>
          <p:spPr bwMode="auto">
            <a:xfrm>
              <a:off x="1968" y="2592"/>
              <a:ext cx="943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Throughfall</a:t>
              </a:r>
              <a:r>
                <a:rPr lang="en-US" altLang="en-US" sz="2000"/>
                <a:t>)</a:t>
              </a:r>
              <a:endParaRPr lang="en-US" alt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280002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8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8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8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8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8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8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2" name="Group 2"/>
          <p:cNvGrpSpPr>
            <a:grpSpLocks/>
          </p:cNvGrpSpPr>
          <p:nvPr/>
        </p:nvGrpSpPr>
        <p:grpSpPr bwMode="auto">
          <a:xfrm>
            <a:off x="6057901" y="990600"/>
            <a:ext cx="2179638" cy="1905000"/>
            <a:chOff x="3216" y="624"/>
            <a:chExt cx="1373" cy="1200"/>
          </a:xfrm>
        </p:grpSpPr>
        <p:sp>
          <p:nvSpPr>
            <p:cNvPr id="138243" name="Text Box 3"/>
            <p:cNvSpPr txBox="1">
              <a:spLocks noChangeArrowheads="1"/>
            </p:cNvSpPr>
            <p:nvPr/>
          </p:nvSpPr>
          <p:spPr bwMode="auto">
            <a:xfrm>
              <a:off x="3216" y="624"/>
              <a:ext cx="137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/>
                <a:t>Evaporation from </a:t>
              </a:r>
            </a:p>
            <a:p>
              <a:r>
                <a:rPr lang="en-US" altLang="en-US"/>
                <a:t>leaf surfaces</a:t>
              </a:r>
            </a:p>
          </p:txBody>
        </p:sp>
        <p:sp>
          <p:nvSpPr>
            <p:cNvPr id="138244" name="Arc 4"/>
            <p:cNvSpPr>
              <a:spLocks/>
            </p:cNvSpPr>
            <p:nvPr/>
          </p:nvSpPr>
          <p:spPr bwMode="auto">
            <a:xfrm rot="-5400000" flipH="1" flipV="1">
              <a:off x="3528" y="1368"/>
              <a:ext cx="576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8245" name="Group 5"/>
          <p:cNvGrpSpPr>
            <a:grpSpLocks/>
          </p:cNvGrpSpPr>
          <p:nvPr/>
        </p:nvGrpSpPr>
        <p:grpSpPr bwMode="auto">
          <a:xfrm>
            <a:off x="8620127" y="2286000"/>
            <a:ext cx="2179638" cy="1905000"/>
            <a:chOff x="4830" y="1440"/>
            <a:chExt cx="1373" cy="1200"/>
          </a:xfrm>
        </p:grpSpPr>
        <p:sp>
          <p:nvSpPr>
            <p:cNvPr id="138246" name="Text Box 6"/>
            <p:cNvSpPr txBox="1">
              <a:spLocks noChangeArrowheads="1"/>
            </p:cNvSpPr>
            <p:nvPr/>
          </p:nvSpPr>
          <p:spPr bwMode="auto">
            <a:xfrm>
              <a:off x="4830" y="1440"/>
              <a:ext cx="137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Evaporation from </a:t>
              </a:r>
            </a:p>
            <a:p>
              <a:pPr algn="ctr"/>
              <a:r>
                <a:rPr lang="en-US" altLang="en-US"/>
                <a:t>soil</a:t>
              </a:r>
            </a:p>
          </p:txBody>
        </p:sp>
        <p:sp>
          <p:nvSpPr>
            <p:cNvPr id="138247" name="Arc 7"/>
            <p:cNvSpPr>
              <a:spLocks/>
            </p:cNvSpPr>
            <p:nvPr/>
          </p:nvSpPr>
          <p:spPr bwMode="auto">
            <a:xfrm rot="-5400000" flipH="1" flipV="1">
              <a:off x="4968" y="2184"/>
              <a:ext cx="576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38248" name="Group 8"/>
          <p:cNvGrpSpPr>
            <a:grpSpLocks/>
          </p:cNvGrpSpPr>
          <p:nvPr/>
        </p:nvGrpSpPr>
        <p:grpSpPr bwMode="auto">
          <a:xfrm>
            <a:off x="2990850" y="2832101"/>
            <a:ext cx="1455738" cy="1433513"/>
            <a:chOff x="219" y="278"/>
            <a:chExt cx="1223" cy="1258"/>
          </a:xfrm>
        </p:grpSpPr>
        <p:sp>
          <p:nvSpPr>
            <p:cNvPr id="138249" name="Freeform 9"/>
            <p:cNvSpPr>
              <a:spLocks/>
            </p:cNvSpPr>
            <p:nvPr/>
          </p:nvSpPr>
          <p:spPr bwMode="auto">
            <a:xfrm>
              <a:off x="437" y="847"/>
              <a:ext cx="285" cy="69"/>
            </a:xfrm>
            <a:custGeom>
              <a:avLst/>
              <a:gdLst>
                <a:gd name="T0" fmla="*/ 0 w 253"/>
                <a:gd name="T1" fmla="*/ 0 h 69"/>
                <a:gd name="T2" fmla="*/ 50 w 253"/>
                <a:gd name="T3" fmla="*/ 2 h 69"/>
                <a:gd name="T4" fmla="*/ 50 w 253"/>
                <a:gd name="T5" fmla="*/ 2 h 69"/>
                <a:gd name="T6" fmla="*/ 96 w 253"/>
                <a:gd name="T7" fmla="*/ 5 h 69"/>
                <a:gd name="T8" fmla="*/ 96 w 253"/>
                <a:gd name="T9" fmla="*/ 5 h 69"/>
                <a:gd name="T10" fmla="*/ 138 w 253"/>
                <a:gd name="T11" fmla="*/ 11 h 69"/>
                <a:gd name="T12" fmla="*/ 138 w 253"/>
                <a:gd name="T13" fmla="*/ 11 h 69"/>
                <a:gd name="T14" fmla="*/ 176 w 253"/>
                <a:gd name="T15" fmla="*/ 18 h 69"/>
                <a:gd name="T16" fmla="*/ 176 w 253"/>
                <a:gd name="T17" fmla="*/ 18 h 69"/>
                <a:gd name="T18" fmla="*/ 192 w 253"/>
                <a:gd name="T19" fmla="*/ 23 h 69"/>
                <a:gd name="T20" fmla="*/ 192 w 253"/>
                <a:gd name="T21" fmla="*/ 23 h 69"/>
                <a:gd name="T22" fmla="*/ 206 w 253"/>
                <a:gd name="T23" fmla="*/ 27 h 69"/>
                <a:gd name="T24" fmla="*/ 207 w 253"/>
                <a:gd name="T25" fmla="*/ 27 h 69"/>
                <a:gd name="T26" fmla="*/ 219 w 253"/>
                <a:gd name="T27" fmla="*/ 33 h 69"/>
                <a:gd name="T28" fmla="*/ 219 w 253"/>
                <a:gd name="T29" fmla="*/ 33 h 69"/>
                <a:gd name="T30" fmla="*/ 230 w 253"/>
                <a:gd name="T31" fmla="*/ 39 h 69"/>
                <a:gd name="T32" fmla="*/ 230 w 253"/>
                <a:gd name="T33" fmla="*/ 39 h 69"/>
                <a:gd name="T34" fmla="*/ 239 w 253"/>
                <a:gd name="T35" fmla="*/ 45 h 69"/>
                <a:gd name="T36" fmla="*/ 239 w 253"/>
                <a:gd name="T37" fmla="*/ 45 h 69"/>
                <a:gd name="T38" fmla="*/ 245 w 253"/>
                <a:gd name="T39" fmla="*/ 51 h 69"/>
                <a:gd name="T40" fmla="*/ 246 w 253"/>
                <a:gd name="T41" fmla="*/ 51 h 69"/>
                <a:gd name="T42" fmla="*/ 249 w 253"/>
                <a:gd name="T43" fmla="*/ 57 h 69"/>
                <a:gd name="T44" fmla="*/ 251 w 253"/>
                <a:gd name="T45" fmla="*/ 59 h 69"/>
                <a:gd name="T46" fmla="*/ 252 w 253"/>
                <a:gd name="T47" fmla="*/ 65 h 69"/>
                <a:gd name="T48" fmla="*/ 243 w 253"/>
                <a:gd name="T49" fmla="*/ 68 h 69"/>
                <a:gd name="T50" fmla="*/ 243 w 253"/>
                <a:gd name="T51" fmla="*/ 62 h 69"/>
                <a:gd name="T52" fmla="*/ 240 w 253"/>
                <a:gd name="T53" fmla="*/ 56 h 69"/>
                <a:gd name="T54" fmla="*/ 234 w 253"/>
                <a:gd name="T55" fmla="*/ 51 h 69"/>
                <a:gd name="T56" fmla="*/ 227 w 253"/>
                <a:gd name="T57" fmla="*/ 45 h 69"/>
                <a:gd name="T58" fmla="*/ 216 w 253"/>
                <a:gd name="T59" fmla="*/ 41 h 69"/>
                <a:gd name="T60" fmla="*/ 204 w 253"/>
                <a:gd name="T61" fmla="*/ 35 h 69"/>
                <a:gd name="T62" fmla="*/ 189 w 253"/>
                <a:gd name="T63" fmla="*/ 30 h 69"/>
                <a:gd name="T64" fmla="*/ 174 w 253"/>
                <a:gd name="T65" fmla="*/ 26 h 69"/>
                <a:gd name="T66" fmla="*/ 137 w 253"/>
                <a:gd name="T67" fmla="*/ 18 h 69"/>
                <a:gd name="T68" fmla="*/ 95 w 253"/>
                <a:gd name="T69" fmla="*/ 14 h 69"/>
                <a:gd name="T70" fmla="*/ 50 w 253"/>
                <a:gd name="T71" fmla="*/ 9 h 69"/>
                <a:gd name="T72" fmla="*/ 0 w 253"/>
                <a:gd name="T73" fmla="*/ 8 h 69"/>
                <a:gd name="T74" fmla="*/ 0 w 253"/>
                <a:gd name="T7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3" h="69">
                  <a:moveTo>
                    <a:pt x="0" y="0"/>
                  </a:moveTo>
                  <a:lnTo>
                    <a:pt x="50" y="2"/>
                  </a:lnTo>
                  <a:lnTo>
                    <a:pt x="50" y="2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76" y="18"/>
                  </a:lnTo>
                  <a:lnTo>
                    <a:pt x="176" y="18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206" y="27"/>
                  </a:lnTo>
                  <a:lnTo>
                    <a:pt x="207" y="27"/>
                  </a:lnTo>
                  <a:lnTo>
                    <a:pt x="219" y="33"/>
                  </a:lnTo>
                  <a:lnTo>
                    <a:pt x="219" y="33"/>
                  </a:lnTo>
                  <a:lnTo>
                    <a:pt x="230" y="39"/>
                  </a:lnTo>
                  <a:lnTo>
                    <a:pt x="230" y="39"/>
                  </a:lnTo>
                  <a:lnTo>
                    <a:pt x="239" y="45"/>
                  </a:lnTo>
                  <a:lnTo>
                    <a:pt x="239" y="45"/>
                  </a:lnTo>
                  <a:lnTo>
                    <a:pt x="245" y="51"/>
                  </a:lnTo>
                  <a:lnTo>
                    <a:pt x="246" y="51"/>
                  </a:lnTo>
                  <a:lnTo>
                    <a:pt x="249" y="57"/>
                  </a:lnTo>
                  <a:lnTo>
                    <a:pt x="251" y="59"/>
                  </a:lnTo>
                  <a:lnTo>
                    <a:pt x="252" y="65"/>
                  </a:lnTo>
                  <a:lnTo>
                    <a:pt x="243" y="68"/>
                  </a:lnTo>
                  <a:lnTo>
                    <a:pt x="243" y="62"/>
                  </a:lnTo>
                  <a:lnTo>
                    <a:pt x="240" y="56"/>
                  </a:lnTo>
                  <a:lnTo>
                    <a:pt x="234" y="51"/>
                  </a:lnTo>
                  <a:lnTo>
                    <a:pt x="227" y="45"/>
                  </a:lnTo>
                  <a:lnTo>
                    <a:pt x="216" y="41"/>
                  </a:lnTo>
                  <a:lnTo>
                    <a:pt x="204" y="35"/>
                  </a:lnTo>
                  <a:lnTo>
                    <a:pt x="189" y="30"/>
                  </a:lnTo>
                  <a:lnTo>
                    <a:pt x="174" y="26"/>
                  </a:lnTo>
                  <a:lnTo>
                    <a:pt x="137" y="18"/>
                  </a:lnTo>
                  <a:lnTo>
                    <a:pt x="95" y="14"/>
                  </a:lnTo>
                  <a:lnTo>
                    <a:pt x="50" y="9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0" name="Freeform 10"/>
            <p:cNvSpPr>
              <a:spLocks/>
            </p:cNvSpPr>
            <p:nvPr/>
          </p:nvSpPr>
          <p:spPr bwMode="auto">
            <a:xfrm>
              <a:off x="310" y="528"/>
              <a:ext cx="456" cy="601"/>
            </a:xfrm>
            <a:custGeom>
              <a:avLst/>
              <a:gdLst>
                <a:gd name="T0" fmla="*/ 395 w 405"/>
                <a:gd name="T1" fmla="*/ 600 h 601"/>
                <a:gd name="T2" fmla="*/ 394 w 405"/>
                <a:gd name="T3" fmla="*/ 555 h 601"/>
                <a:gd name="T4" fmla="*/ 389 w 405"/>
                <a:gd name="T5" fmla="*/ 510 h 601"/>
                <a:gd name="T6" fmla="*/ 380 w 405"/>
                <a:gd name="T7" fmla="*/ 466 h 601"/>
                <a:gd name="T8" fmla="*/ 370 w 405"/>
                <a:gd name="T9" fmla="*/ 424 h 601"/>
                <a:gd name="T10" fmla="*/ 355 w 405"/>
                <a:gd name="T11" fmla="*/ 382 h 601"/>
                <a:gd name="T12" fmla="*/ 338 w 405"/>
                <a:gd name="T13" fmla="*/ 342 h 601"/>
                <a:gd name="T14" fmla="*/ 317 w 405"/>
                <a:gd name="T15" fmla="*/ 303 h 601"/>
                <a:gd name="T16" fmla="*/ 293 w 405"/>
                <a:gd name="T17" fmla="*/ 265 h 601"/>
                <a:gd name="T18" fmla="*/ 268 w 405"/>
                <a:gd name="T19" fmla="*/ 228 h 601"/>
                <a:gd name="T20" fmla="*/ 238 w 405"/>
                <a:gd name="T21" fmla="*/ 192 h 601"/>
                <a:gd name="T22" fmla="*/ 205 w 405"/>
                <a:gd name="T23" fmla="*/ 157 h 601"/>
                <a:gd name="T24" fmla="*/ 170 w 405"/>
                <a:gd name="T25" fmla="*/ 124 h 601"/>
                <a:gd name="T26" fmla="*/ 131 w 405"/>
                <a:gd name="T27" fmla="*/ 93 h 601"/>
                <a:gd name="T28" fmla="*/ 91 w 405"/>
                <a:gd name="T29" fmla="*/ 63 h 601"/>
                <a:gd name="T30" fmla="*/ 47 w 405"/>
                <a:gd name="T31" fmla="*/ 34 h 601"/>
                <a:gd name="T32" fmla="*/ 0 w 405"/>
                <a:gd name="T33" fmla="*/ 7 h 601"/>
                <a:gd name="T34" fmla="*/ 5 w 405"/>
                <a:gd name="T35" fmla="*/ 0 h 601"/>
                <a:gd name="T36" fmla="*/ 51 w 405"/>
                <a:gd name="T37" fmla="*/ 27 h 601"/>
                <a:gd name="T38" fmla="*/ 51 w 405"/>
                <a:gd name="T39" fmla="*/ 28 h 601"/>
                <a:gd name="T40" fmla="*/ 95 w 405"/>
                <a:gd name="T41" fmla="*/ 57 h 601"/>
                <a:gd name="T42" fmla="*/ 95 w 405"/>
                <a:gd name="T43" fmla="*/ 57 h 601"/>
                <a:gd name="T44" fmla="*/ 137 w 405"/>
                <a:gd name="T45" fmla="*/ 87 h 601"/>
                <a:gd name="T46" fmla="*/ 137 w 405"/>
                <a:gd name="T47" fmla="*/ 87 h 601"/>
                <a:gd name="T48" fmla="*/ 175 w 405"/>
                <a:gd name="T49" fmla="*/ 118 h 601"/>
                <a:gd name="T50" fmla="*/ 175 w 405"/>
                <a:gd name="T51" fmla="*/ 118 h 601"/>
                <a:gd name="T52" fmla="*/ 211 w 405"/>
                <a:gd name="T53" fmla="*/ 151 h 601"/>
                <a:gd name="T54" fmla="*/ 211 w 405"/>
                <a:gd name="T55" fmla="*/ 153 h 601"/>
                <a:gd name="T56" fmla="*/ 244 w 405"/>
                <a:gd name="T57" fmla="*/ 187 h 601"/>
                <a:gd name="T58" fmla="*/ 244 w 405"/>
                <a:gd name="T59" fmla="*/ 187 h 601"/>
                <a:gd name="T60" fmla="*/ 274 w 405"/>
                <a:gd name="T61" fmla="*/ 223 h 601"/>
                <a:gd name="T62" fmla="*/ 274 w 405"/>
                <a:gd name="T63" fmla="*/ 223 h 601"/>
                <a:gd name="T64" fmla="*/ 301 w 405"/>
                <a:gd name="T65" fmla="*/ 261 h 601"/>
                <a:gd name="T66" fmla="*/ 301 w 405"/>
                <a:gd name="T67" fmla="*/ 261 h 601"/>
                <a:gd name="T68" fmla="*/ 325 w 405"/>
                <a:gd name="T69" fmla="*/ 300 h 601"/>
                <a:gd name="T70" fmla="*/ 325 w 405"/>
                <a:gd name="T71" fmla="*/ 300 h 601"/>
                <a:gd name="T72" fmla="*/ 346 w 405"/>
                <a:gd name="T73" fmla="*/ 339 h 601"/>
                <a:gd name="T74" fmla="*/ 346 w 405"/>
                <a:gd name="T75" fmla="*/ 339 h 601"/>
                <a:gd name="T76" fmla="*/ 362 w 405"/>
                <a:gd name="T77" fmla="*/ 379 h 601"/>
                <a:gd name="T78" fmla="*/ 362 w 405"/>
                <a:gd name="T79" fmla="*/ 381 h 601"/>
                <a:gd name="T80" fmla="*/ 377 w 405"/>
                <a:gd name="T81" fmla="*/ 421 h 601"/>
                <a:gd name="T82" fmla="*/ 377 w 405"/>
                <a:gd name="T83" fmla="*/ 423 h 601"/>
                <a:gd name="T84" fmla="*/ 389 w 405"/>
                <a:gd name="T85" fmla="*/ 465 h 601"/>
                <a:gd name="T86" fmla="*/ 389 w 405"/>
                <a:gd name="T87" fmla="*/ 465 h 601"/>
                <a:gd name="T88" fmla="*/ 397 w 405"/>
                <a:gd name="T89" fmla="*/ 508 h 601"/>
                <a:gd name="T90" fmla="*/ 397 w 405"/>
                <a:gd name="T91" fmla="*/ 510 h 601"/>
                <a:gd name="T92" fmla="*/ 401 w 405"/>
                <a:gd name="T93" fmla="*/ 553 h 601"/>
                <a:gd name="T94" fmla="*/ 401 w 405"/>
                <a:gd name="T95" fmla="*/ 553 h 601"/>
                <a:gd name="T96" fmla="*/ 404 w 405"/>
                <a:gd name="T97" fmla="*/ 600 h 601"/>
                <a:gd name="T98" fmla="*/ 395 w 405"/>
                <a:gd name="T99" fmla="*/ 60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5" h="601">
                  <a:moveTo>
                    <a:pt x="395" y="600"/>
                  </a:moveTo>
                  <a:lnTo>
                    <a:pt x="394" y="555"/>
                  </a:lnTo>
                  <a:lnTo>
                    <a:pt x="389" y="510"/>
                  </a:lnTo>
                  <a:lnTo>
                    <a:pt x="380" y="466"/>
                  </a:lnTo>
                  <a:lnTo>
                    <a:pt x="370" y="424"/>
                  </a:lnTo>
                  <a:lnTo>
                    <a:pt x="355" y="382"/>
                  </a:lnTo>
                  <a:lnTo>
                    <a:pt x="338" y="342"/>
                  </a:lnTo>
                  <a:lnTo>
                    <a:pt x="317" y="303"/>
                  </a:lnTo>
                  <a:lnTo>
                    <a:pt x="293" y="265"/>
                  </a:lnTo>
                  <a:lnTo>
                    <a:pt x="268" y="228"/>
                  </a:lnTo>
                  <a:lnTo>
                    <a:pt x="238" y="192"/>
                  </a:lnTo>
                  <a:lnTo>
                    <a:pt x="205" y="157"/>
                  </a:lnTo>
                  <a:lnTo>
                    <a:pt x="170" y="124"/>
                  </a:lnTo>
                  <a:lnTo>
                    <a:pt x="131" y="93"/>
                  </a:lnTo>
                  <a:lnTo>
                    <a:pt x="91" y="63"/>
                  </a:lnTo>
                  <a:lnTo>
                    <a:pt x="47" y="34"/>
                  </a:lnTo>
                  <a:lnTo>
                    <a:pt x="0" y="7"/>
                  </a:lnTo>
                  <a:lnTo>
                    <a:pt x="5" y="0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137" y="87"/>
                  </a:lnTo>
                  <a:lnTo>
                    <a:pt x="137" y="87"/>
                  </a:lnTo>
                  <a:lnTo>
                    <a:pt x="175" y="118"/>
                  </a:lnTo>
                  <a:lnTo>
                    <a:pt x="175" y="118"/>
                  </a:lnTo>
                  <a:lnTo>
                    <a:pt x="211" y="151"/>
                  </a:lnTo>
                  <a:lnTo>
                    <a:pt x="211" y="153"/>
                  </a:lnTo>
                  <a:lnTo>
                    <a:pt x="244" y="187"/>
                  </a:lnTo>
                  <a:lnTo>
                    <a:pt x="244" y="187"/>
                  </a:lnTo>
                  <a:lnTo>
                    <a:pt x="274" y="223"/>
                  </a:lnTo>
                  <a:lnTo>
                    <a:pt x="274" y="223"/>
                  </a:lnTo>
                  <a:lnTo>
                    <a:pt x="301" y="261"/>
                  </a:lnTo>
                  <a:lnTo>
                    <a:pt x="301" y="261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46" y="339"/>
                  </a:lnTo>
                  <a:lnTo>
                    <a:pt x="346" y="339"/>
                  </a:lnTo>
                  <a:lnTo>
                    <a:pt x="362" y="379"/>
                  </a:lnTo>
                  <a:lnTo>
                    <a:pt x="362" y="381"/>
                  </a:lnTo>
                  <a:lnTo>
                    <a:pt x="377" y="421"/>
                  </a:lnTo>
                  <a:lnTo>
                    <a:pt x="377" y="423"/>
                  </a:lnTo>
                  <a:lnTo>
                    <a:pt x="389" y="465"/>
                  </a:lnTo>
                  <a:lnTo>
                    <a:pt x="389" y="465"/>
                  </a:lnTo>
                  <a:lnTo>
                    <a:pt x="397" y="508"/>
                  </a:lnTo>
                  <a:lnTo>
                    <a:pt x="397" y="510"/>
                  </a:lnTo>
                  <a:lnTo>
                    <a:pt x="401" y="553"/>
                  </a:lnTo>
                  <a:lnTo>
                    <a:pt x="401" y="553"/>
                  </a:lnTo>
                  <a:lnTo>
                    <a:pt x="404" y="600"/>
                  </a:lnTo>
                  <a:lnTo>
                    <a:pt x="395" y="6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1" name="Freeform 11"/>
            <p:cNvSpPr>
              <a:spLocks/>
            </p:cNvSpPr>
            <p:nvPr/>
          </p:nvSpPr>
          <p:spPr bwMode="auto">
            <a:xfrm>
              <a:off x="534" y="996"/>
              <a:ext cx="191" cy="363"/>
            </a:xfrm>
            <a:custGeom>
              <a:avLst/>
              <a:gdLst>
                <a:gd name="T0" fmla="*/ 160 w 170"/>
                <a:gd name="T1" fmla="*/ 362 h 363"/>
                <a:gd name="T2" fmla="*/ 157 w 170"/>
                <a:gd name="T3" fmla="*/ 290 h 363"/>
                <a:gd name="T4" fmla="*/ 148 w 170"/>
                <a:gd name="T5" fmla="*/ 224 h 363"/>
                <a:gd name="T6" fmla="*/ 141 w 170"/>
                <a:gd name="T7" fmla="*/ 192 h 363"/>
                <a:gd name="T8" fmla="*/ 133 w 170"/>
                <a:gd name="T9" fmla="*/ 163 h 363"/>
                <a:gd name="T10" fmla="*/ 123 w 170"/>
                <a:gd name="T11" fmla="*/ 136 h 363"/>
                <a:gd name="T12" fmla="*/ 112 w 170"/>
                <a:gd name="T13" fmla="*/ 111 h 363"/>
                <a:gd name="T14" fmla="*/ 102 w 170"/>
                <a:gd name="T15" fmla="*/ 88 h 363"/>
                <a:gd name="T16" fmla="*/ 88 w 170"/>
                <a:gd name="T17" fmla="*/ 67 h 363"/>
                <a:gd name="T18" fmla="*/ 75 w 170"/>
                <a:gd name="T19" fmla="*/ 51 h 363"/>
                <a:gd name="T20" fmla="*/ 61 w 170"/>
                <a:gd name="T21" fmla="*/ 36 h 363"/>
                <a:gd name="T22" fmla="*/ 46 w 170"/>
                <a:gd name="T23" fmla="*/ 24 h 363"/>
                <a:gd name="T24" fmla="*/ 31 w 170"/>
                <a:gd name="T25" fmla="*/ 15 h 363"/>
                <a:gd name="T26" fmla="*/ 16 w 170"/>
                <a:gd name="T27" fmla="*/ 10 h 363"/>
                <a:gd name="T28" fmla="*/ 0 w 170"/>
                <a:gd name="T29" fmla="*/ 9 h 363"/>
                <a:gd name="T30" fmla="*/ 1 w 170"/>
                <a:gd name="T31" fmla="*/ 0 h 363"/>
                <a:gd name="T32" fmla="*/ 18 w 170"/>
                <a:gd name="T33" fmla="*/ 3 h 363"/>
                <a:gd name="T34" fmla="*/ 19 w 170"/>
                <a:gd name="T35" fmla="*/ 3 h 363"/>
                <a:gd name="T36" fmla="*/ 36 w 170"/>
                <a:gd name="T37" fmla="*/ 7 h 363"/>
                <a:gd name="T38" fmla="*/ 36 w 170"/>
                <a:gd name="T39" fmla="*/ 9 h 363"/>
                <a:gd name="T40" fmla="*/ 51 w 170"/>
                <a:gd name="T41" fmla="*/ 18 h 363"/>
                <a:gd name="T42" fmla="*/ 52 w 170"/>
                <a:gd name="T43" fmla="*/ 18 h 363"/>
                <a:gd name="T44" fmla="*/ 67 w 170"/>
                <a:gd name="T45" fmla="*/ 30 h 363"/>
                <a:gd name="T46" fmla="*/ 67 w 170"/>
                <a:gd name="T47" fmla="*/ 30 h 363"/>
                <a:gd name="T48" fmla="*/ 82 w 170"/>
                <a:gd name="T49" fmla="*/ 45 h 363"/>
                <a:gd name="T50" fmla="*/ 82 w 170"/>
                <a:gd name="T51" fmla="*/ 45 h 363"/>
                <a:gd name="T52" fmla="*/ 96 w 170"/>
                <a:gd name="T53" fmla="*/ 63 h 363"/>
                <a:gd name="T54" fmla="*/ 96 w 170"/>
                <a:gd name="T55" fmla="*/ 63 h 363"/>
                <a:gd name="T56" fmla="*/ 108 w 170"/>
                <a:gd name="T57" fmla="*/ 84 h 363"/>
                <a:gd name="T58" fmla="*/ 108 w 170"/>
                <a:gd name="T59" fmla="*/ 84 h 363"/>
                <a:gd name="T60" fmla="*/ 120 w 170"/>
                <a:gd name="T61" fmla="*/ 108 h 363"/>
                <a:gd name="T62" fmla="*/ 120 w 170"/>
                <a:gd name="T63" fmla="*/ 108 h 363"/>
                <a:gd name="T64" fmla="*/ 130 w 170"/>
                <a:gd name="T65" fmla="*/ 133 h 363"/>
                <a:gd name="T66" fmla="*/ 130 w 170"/>
                <a:gd name="T67" fmla="*/ 133 h 363"/>
                <a:gd name="T68" fmla="*/ 141 w 170"/>
                <a:gd name="T69" fmla="*/ 160 h 363"/>
                <a:gd name="T70" fmla="*/ 141 w 170"/>
                <a:gd name="T71" fmla="*/ 160 h 363"/>
                <a:gd name="T72" fmla="*/ 148 w 170"/>
                <a:gd name="T73" fmla="*/ 190 h 363"/>
                <a:gd name="T74" fmla="*/ 148 w 170"/>
                <a:gd name="T75" fmla="*/ 190 h 363"/>
                <a:gd name="T76" fmla="*/ 156 w 170"/>
                <a:gd name="T77" fmla="*/ 222 h 363"/>
                <a:gd name="T78" fmla="*/ 156 w 170"/>
                <a:gd name="T79" fmla="*/ 222 h 363"/>
                <a:gd name="T80" fmla="*/ 165 w 170"/>
                <a:gd name="T81" fmla="*/ 290 h 363"/>
                <a:gd name="T82" fmla="*/ 165 w 170"/>
                <a:gd name="T83" fmla="*/ 290 h 363"/>
                <a:gd name="T84" fmla="*/ 169 w 170"/>
                <a:gd name="T85" fmla="*/ 360 h 363"/>
                <a:gd name="T86" fmla="*/ 160 w 170"/>
                <a:gd name="T87" fmla="*/ 3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0" h="363">
                  <a:moveTo>
                    <a:pt x="160" y="362"/>
                  </a:moveTo>
                  <a:lnTo>
                    <a:pt x="157" y="290"/>
                  </a:lnTo>
                  <a:lnTo>
                    <a:pt x="148" y="224"/>
                  </a:lnTo>
                  <a:lnTo>
                    <a:pt x="141" y="192"/>
                  </a:lnTo>
                  <a:lnTo>
                    <a:pt x="133" y="163"/>
                  </a:lnTo>
                  <a:lnTo>
                    <a:pt x="123" y="136"/>
                  </a:lnTo>
                  <a:lnTo>
                    <a:pt x="112" y="111"/>
                  </a:lnTo>
                  <a:lnTo>
                    <a:pt x="102" y="88"/>
                  </a:lnTo>
                  <a:lnTo>
                    <a:pt x="88" y="67"/>
                  </a:lnTo>
                  <a:lnTo>
                    <a:pt x="75" y="51"/>
                  </a:lnTo>
                  <a:lnTo>
                    <a:pt x="61" y="36"/>
                  </a:lnTo>
                  <a:lnTo>
                    <a:pt x="46" y="24"/>
                  </a:lnTo>
                  <a:lnTo>
                    <a:pt x="31" y="15"/>
                  </a:lnTo>
                  <a:lnTo>
                    <a:pt x="16" y="10"/>
                  </a:lnTo>
                  <a:lnTo>
                    <a:pt x="0" y="9"/>
                  </a:lnTo>
                  <a:lnTo>
                    <a:pt x="1" y="0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51" y="18"/>
                  </a:lnTo>
                  <a:lnTo>
                    <a:pt x="52" y="18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30" y="133"/>
                  </a:lnTo>
                  <a:lnTo>
                    <a:pt x="130" y="133"/>
                  </a:lnTo>
                  <a:lnTo>
                    <a:pt x="141" y="160"/>
                  </a:lnTo>
                  <a:lnTo>
                    <a:pt x="141" y="160"/>
                  </a:lnTo>
                  <a:lnTo>
                    <a:pt x="148" y="190"/>
                  </a:lnTo>
                  <a:lnTo>
                    <a:pt x="148" y="190"/>
                  </a:lnTo>
                  <a:lnTo>
                    <a:pt x="156" y="222"/>
                  </a:lnTo>
                  <a:lnTo>
                    <a:pt x="156" y="222"/>
                  </a:lnTo>
                  <a:lnTo>
                    <a:pt x="165" y="290"/>
                  </a:lnTo>
                  <a:lnTo>
                    <a:pt x="165" y="290"/>
                  </a:lnTo>
                  <a:lnTo>
                    <a:pt x="169" y="360"/>
                  </a:lnTo>
                  <a:lnTo>
                    <a:pt x="160" y="3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2" name="Freeform 12"/>
            <p:cNvSpPr>
              <a:spLocks/>
            </p:cNvSpPr>
            <p:nvPr/>
          </p:nvSpPr>
          <p:spPr bwMode="auto">
            <a:xfrm>
              <a:off x="711" y="479"/>
              <a:ext cx="658" cy="1031"/>
            </a:xfrm>
            <a:custGeom>
              <a:avLst/>
              <a:gdLst>
                <a:gd name="T0" fmla="*/ 3 w 585"/>
                <a:gd name="T1" fmla="*/ 925 h 1031"/>
                <a:gd name="T2" fmla="*/ 11 w 585"/>
                <a:gd name="T3" fmla="*/ 825 h 1031"/>
                <a:gd name="T4" fmla="*/ 26 w 585"/>
                <a:gd name="T5" fmla="*/ 726 h 1031"/>
                <a:gd name="T6" fmla="*/ 45 w 585"/>
                <a:gd name="T7" fmla="*/ 632 h 1031"/>
                <a:gd name="T8" fmla="*/ 71 w 585"/>
                <a:gd name="T9" fmla="*/ 542 h 1031"/>
                <a:gd name="T10" fmla="*/ 99 w 585"/>
                <a:gd name="T11" fmla="*/ 457 h 1031"/>
                <a:gd name="T12" fmla="*/ 134 w 585"/>
                <a:gd name="T13" fmla="*/ 377 h 1031"/>
                <a:gd name="T14" fmla="*/ 171 w 585"/>
                <a:gd name="T15" fmla="*/ 305 h 1031"/>
                <a:gd name="T16" fmla="*/ 191 w 585"/>
                <a:gd name="T17" fmla="*/ 271 h 1031"/>
                <a:gd name="T18" fmla="*/ 212 w 585"/>
                <a:gd name="T19" fmla="*/ 238 h 1031"/>
                <a:gd name="T20" fmla="*/ 234 w 585"/>
                <a:gd name="T21" fmla="*/ 208 h 1031"/>
                <a:gd name="T22" fmla="*/ 257 w 585"/>
                <a:gd name="T23" fmla="*/ 179 h 1031"/>
                <a:gd name="T24" fmla="*/ 281 w 585"/>
                <a:gd name="T25" fmla="*/ 152 h 1031"/>
                <a:gd name="T26" fmla="*/ 305 w 585"/>
                <a:gd name="T27" fmla="*/ 127 h 1031"/>
                <a:gd name="T28" fmla="*/ 330 w 585"/>
                <a:gd name="T29" fmla="*/ 104 h 1031"/>
                <a:gd name="T30" fmla="*/ 356 w 585"/>
                <a:gd name="T31" fmla="*/ 83 h 1031"/>
                <a:gd name="T32" fmla="*/ 383 w 585"/>
                <a:gd name="T33" fmla="*/ 65 h 1031"/>
                <a:gd name="T34" fmla="*/ 410 w 585"/>
                <a:gd name="T35" fmla="*/ 49 h 1031"/>
                <a:gd name="T36" fmla="*/ 439 w 585"/>
                <a:gd name="T37" fmla="*/ 34 h 1031"/>
                <a:gd name="T38" fmla="*/ 466 w 585"/>
                <a:gd name="T39" fmla="*/ 23 h 1031"/>
                <a:gd name="T40" fmla="*/ 496 w 585"/>
                <a:gd name="T41" fmla="*/ 12 h 1031"/>
                <a:gd name="T42" fmla="*/ 524 w 585"/>
                <a:gd name="T43" fmla="*/ 6 h 1031"/>
                <a:gd name="T44" fmla="*/ 554 w 585"/>
                <a:gd name="T45" fmla="*/ 2 h 1031"/>
                <a:gd name="T46" fmla="*/ 584 w 585"/>
                <a:gd name="T47" fmla="*/ 0 h 1031"/>
                <a:gd name="T48" fmla="*/ 554 w 585"/>
                <a:gd name="T49" fmla="*/ 11 h 1031"/>
                <a:gd name="T50" fmla="*/ 497 w 585"/>
                <a:gd name="T51" fmla="*/ 22 h 1031"/>
                <a:gd name="T52" fmla="*/ 442 w 585"/>
                <a:gd name="T53" fmla="*/ 41 h 1031"/>
                <a:gd name="T54" fmla="*/ 388 w 585"/>
                <a:gd name="T55" fmla="*/ 71 h 1031"/>
                <a:gd name="T56" fmla="*/ 337 w 585"/>
                <a:gd name="T57" fmla="*/ 110 h 1031"/>
                <a:gd name="T58" fmla="*/ 287 w 585"/>
                <a:gd name="T59" fmla="*/ 157 h 1031"/>
                <a:gd name="T60" fmla="*/ 240 w 585"/>
                <a:gd name="T61" fmla="*/ 212 h 1031"/>
                <a:gd name="T62" fmla="*/ 198 w 585"/>
                <a:gd name="T63" fmla="*/ 275 h 1031"/>
                <a:gd name="T64" fmla="*/ 140 w 585"/>
                <a:gd name="T65" fmla="*/ 382 h 1031"/>
                <a:gd name="T66" fmla="*/ 78 w 585"/>
                <a:gd name="T67" fmla="*/ 544 h 1031"/>
                <a:gd name="T68" fmla="*/ 33 w 585"/>
                <a:gd name="T69" fmla="*/ 727 h 1031"/>
                <a:gd name="T70" fmla="*/ 11 w 585"/>
                <a:gd name="T71" fmla="*/ 925 h 1031"/>
                <a:gd name="T72" fmla="*/ 0 w 585"/>
                <a:gd name="T73" fmla="*/ 1030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5" h="1031">
                  <a:moveTo>
                    <a:pt x="0" y="1030"/>
                  </a:moveTo>
                  <a:lnTo>
                    <a:pt x="3" y="925"/>
                  </a:lnTo>
                  <a:lnTo>
                    <a:pt x="3" y="925"/>
                  </a:lnTo>
                  <a:lnTo>
                    <a:pt x="11" y="825"/>
                  </a:lnTo>
                  <a:lnTo>
                    <a:pt x="11" y="825"/>
                  </a:lnTo>
                  <a:lnTo>
                    <a:pt x="26" y="726"/>
                  </a:lnTo>
                  <a:lnTo>
                    <a:pt x="26" y="726"/>
                  </a:lnTo>
                  <a:lnTo>
                    <a:pt x="45" y="632"/>
                  </a:lnTo>
                  <a:lnTo>
                    <a:pt x="45" y="631"/>
                  </a:lnTo>
                  <a:lnTo>
                    <a:pt x="71" y="542"/>
                  </a:lnTo>
                  <a:lnTo>
                    <a:pt x="71" y="542"/>
                  </a:lnTo>
                  <a:lnTo>
                    <a:pt x="99" y="457"/>
                  </a:lnTo>
                  <a:lnTo>
                    <a:pt x="99" y="457"/>
                  </a:lnTo>
                  <a:lnTo>
                    <a:pt x="134" y="377"/>
                  </a:lnTo>
                  <a:lnTo>
                    <a:pt x="134" y="377"/>
                  </a:lnTo>
                  <a:lnTo>
                    <a:pt x="171" y="305"/>
                  </a:lnTo>
                  <a:lnTo>
                    <a:pt x="171" y="305"/>
                  </a:lnTo>
                  <a:lnTo>
                    <a:pt x="191" y="271"/>
                  </a:lnTo>
                  <a:lnTo>
                    <a:pt x="191" y="271"/>
                  </a:lnTo>
                  <a:lnTo>
                    <a:pt x="212" y="238"/>
                  </a:lnTo>
                  <a:lnTo>
                    <a:pt x="212" y="238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57" y="179"/>
                  </a:lnTo>
                  <a:lnTo>
                    <a:pt x="257" y="179"/>
                  </a:lnTo>
                  <a:lnTo>
                    <a:pt x="281" y="152"/>
                  </a:lnTo>
                  <a:lnTo>
                    <a:pt x="281" y="152"/>
                  </a:lnTo>
                  <a:lnTo>
                    <a:pt x="305" y="127"/>
                  </a:lnTo>
                  <a:lnTo>
                    <a:pt x="305" y="127"/>
                  </a:lnTo>
                  <a:lnTo>
                    <a:pt x="330" y="104"/>
                  </a:lnTo>
                  <a:lnTo>
                    <a:pt x="330" y="104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83" y="65"/>
                  </a:lnTo>
                  <a:lnTo>
                    <a:pt x="383" y="65"/>
                  </a:lnTo>
                  <a:lnTo>
                    <a:pt x="410" y="49"/>
                  </a:lnTo>
                  <a:lnTo>
                    <a:pt x="410" y="49"/>
                  </a:lnTo>
                  <a:lnTo>
                    <a:pt x="439" y="34"/>
                  </a:lnTo>
                  <a:lnTo>
                    <a:pt x="439" y="34"/>
                  </a:lnTo>
                  <a:lnTo>
                    <a:pt x="466" y="23"/>
                  </a:lnTo>
                  <a:lnTo>
                    <a:pt x="466" y="23"/>
                  </a:lnTo>
                  <a:lnTo>
                    <a:pt x="496" y="12"/>
                  </a:lnTo>
                  <a:lnTo>
                    <a:pt x="496" y="12"/>
                  </a:lnTo>
                  <a:lnTo>
                    <a:pt x="524" y="6"/>
                  </a:lnTo>
                  <a:lnTo>
                    <a:pt x="524" y="6"/>
                  </a:lnTo>
                  <a:lnTo>
                    <a:pt x="554" y="2"/>
                  </a:lnTo>
                  <a:lnTo>
                    <a:pt x="554" y="2"/>
                  </a:lnTo>
                  <a:lnTo>
                    <a:pt x="584" y="0"/>
                  </a:lnTo>
                  <a:lnTo>
                    <a:pt x="584" y="9"/>
                  </a:lnTo>
                  <a:lnTo>
                    <a:pt x="554" y="11"/>
                  </a:lnTo>
                  <a:lnTo>
                    <a:pt x="526" y="14"/>
                  </a:lnTo>
                  <a:lnTo>
                    <a:pt x="497" y="22"/>
                  </a:lnTo>
                  <a:lnTo>
                    <a:pt x="469" y="31"/>
                  </a:lnTo>
                  <a:lnTo>
                    <a:pt x="442" y="41"/>
                  </a:lnTo>
                  <a:lnTo>
                    <a:pt x="415" y="55"/>
                  </a:lnTo>
                  <a:lnTo>
                    <a:pt x="388" y="71"/>
                  </a:lnTo>
                  <a:lnTo>
                    <a:pt x="362" y="89"/>
                  </a:lnTo>
                  <a:lnTo>
                    <a:pt x="337" y="110"/>
                  </a:lnTo>
                  <a:lnTo>
                    <a:pt x="311" y="133"/>
                  </a:lnTo>
                  <a:lnTo>
                    <a:pt x="287" y="157"/>
                  </a:lnTo>
                  <a:lnTo>
                    <a:pt x="263" y="184"/>
                  </a:lnTo>
                  <a:lnTo>
                    <a:pt x="240" y="212"/>
                  </a:lnTo>
                  <a:lnTo>
                    <a:pt x="219" y="242"/>
                  </a:lnTo>
                  <a:lnTo>
                    <a:pt x="198" y="275"/>
                  </a:lnTo>
                  <a:lnTo>
                    <a:pt x="177" y="308"/>
                  </a:lnTo>
                  <a:lnTo>
                    <a:pt x="140" y="382"/>
                  </a:lnTo>
                  <a:lnTo>
                    <a:pt x="107" y="460"/>
                  </a:lnTo>
                  <a:lnTo>
                    <a:pt x="78" y="544"/>
                  </a:lnTo>
                  <a:lnTo>
                    <a:pt x="53" y="634"/>
                  </a:lnTo>
                  <a:lnTo>
                    <a:pt x="33" y="727"/>
                  </a:lnTo>
                  <a:lnTo>
                    <a:pt x="20" y="825"/>
                  </a:lnTo>
                  <a:lnTo>
                    <a:pt x="11" y="925"/>
                  </a:lnTo>
                  <a:lnTo>
                    <a:pt x="8" y="1030"/>
                  </a:lnTo>
                  <a:lnTo>
                    <a:pt x="0" y="10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3" name="Freeform 13"/>
            <p:cNvSpPr>
              <a:spLocks/>
            </p:cNvSpPr>
            <p:nvPr/>
          </p:nvSpPr>
          <p:spPr bwMode="auto">
            <a:xfrm>
              <a:off x="711" y="1107"/>
              <a:ext cx="447" cy="429"/>
            </a:xfrm>
            <a:custGeom>
              <a:avLst/>
              <a:gdLst>
                <a:gd name="T0" fmla="*/ 0 w 398"/>
                <a:gd name="T1" fmla="*/ 428 h 429"/>
                <a:gd name="T2" fmla="*/ 2 w 398"/>
                <a:gd name="T3" fmla="*/ 384 h 429"/>
                <a:gd name="T4" fmla="*/ 2 w 398"/>
                <a:gd name="T5" fmla="*/ 384 h 429"/>
                <a:gd name="T6" fmla="*/ 8 w 398"/>
                <a:gd name="T7" fmla="*/ 342 h 429"/>
                <a:gd name="T8" fmla="*/ 8 w 398"/>
                <a:gd name="T9" fmla="*/ 342 h 429"/>
                <a:gd name="T10" fmla="*/ 18 w 398"/>
                <a:gd name="T11" fmla="*/ 302 h 429"/>
                <a:gd name="T12" fmla="*/ 18 w 398"/>
                <a:gd name="T13" fmla="*/ 302 h 429"/>
                <a:gd name="T14" fmla="*/ 32 w 398"/>
                <a:gd name="T15" fmla="*/ 263 h 429"/>
                <a:gd name="T16" fmla="*/ 32 w 398"/>
                <a:gd name="T17" fmla="*/ 261 h 429"/>
                <a:gd name="T18" fmla="*/ 48 w 398"/>
                <a:gd name="T19" fmla="*/ 225 h 429"/>
                <a:gd name="T20" fmla="*/ 48 w 398"/>
                <a:gd name="T21" fmla="*/ 225 h 429"/>
                <a:gd name="T22" fmla="*/ 68 w 398"/>
                <a:gd name="T23" fmla="*/ 189 h 429"/>
                <a:gd name="T24" fmla="*/ 68 w 398"/>
                <a:gd name="T25" fmla="*/ 189 h 429"/>
                <a:gd name="T26" fmla="*/ 90 w 398"/>
                <a:gd name="T27" fmla="*/ 156 h 429"/>
                <a:gd name="T28" fmla="*/ 90 w 398"/>
                <a:gd name="T29" fmla="*/ 156 h 429"/>
                <a:gd name="T30" fmla="*/ 116 w 398"/>
                <a:gd name="T31" fmla="*/ 126 h 429"/>
                <a:gd name="T32" fmla="*/ 117 w 398"/>
                <a:gd name="T33" fmla="*/ 126 h 429"/>
                <a:gd name="T34" fmla="*/ 144 w 398"/>
                <a:gd name="T35" fmla="*/ 98 h 429"/>
                <a:gd name="T36" fmla="*/ 144 w 398"/>
                <a:gd name="T37" fmla="*/ 98 h 429"/>
                <a:gd name="T38" fmla="*/ 176 w 398"/>
                <a:gd name="T39" fmla="*/ 73 h 429"/>
                <a:gd name="T40" fmla="*/ 176 w 398"/>
                <a:gd name="T41" fmla="*/ 73 h 429"/>
                <a:gd name="T42" fmla="*/ 207 w 398"/>
                <a:gd name="T43" fmla="*/ 51 h 429"/>
                <a:gd name="T44" fmla="*/ 207 w 398"/>
                <a:gd name="T45" fmla="*/ 51 h 429"/>
                <a:gd name="T46" fmla="*/ 242 w 398"/>
                <a:gd name="T47" fmla="*/ 33 h 429"/>
                <a:gd name="T48" fmla="*/ 242 w 398"/>
                <a:gd name="T49" fmla="*/ 33 h 429"/>
                <a:gd name="T50" fmla="*/ 279 w 398"/>
                <a:gd name="T51" fmla="*/ 19 h 429"/>
                <a:gd name="T52" fmla="*/ 279 w 398"/>
                <a:gd name="T53" fmla="*/ 19 h 429"/>
                <a:gd name="T54" fmla="*/ 317 w 398"/>
                <a:gd name="T55" fmla="*/ 9 h 429"/>
                <a:gd name="T56" fmla="*/ 317 w 398"/>
                <a:gd name="T57" fmla="*/ 9 h 429"/>
                <a:gd name="T58" fmla="*/ 356 w 398"/>
                <a:gd name="T59" fmla="*/ 1 h 429"/>
                <a:gd name="T60" fmla="*/ 356 w 398"/>
                <a:gd name="T61" fmla="*/ 1 h 429"/>
                <a:gd name="T62" fmla="*/ 397 w 398"/>
                <a:gd name="T63" fmla="*/ 0 h 429"/>
                <a:gd name="T64" fmla="*/ 397 w 398"/>
                <a:gd name="T65" fmla="*/ 7 h 429"/>
                <a:gd name="T66" fmla="*/ 358 w 398"/>
                <a:gd name="T67" fmla="*/ 10 h 429"/>
                <a:gd name="T68" fmla="*/ 318 w 398"/>
                <a:gd name="T69" fmla="*/ 16 h 429"/>
                <a:gd name="T70" fmla="*/ 281 w 398"/>
                <a:gd name="T71" fmla="*/ 27 h 429"/>
                <a:gd name="T72" fmla="*/ 246 w 398"/>
                <a:gd name="T73" fmla="*/ 40 h 429"/>
                <a:gd name="T74" fmla="*/ 212 w 398"/>
                <a:gd name="T75" fmla="*/ 58 h 429"/>
                <a:gd name="T76" fmla="*/ 180 w 398"/>
                <a:gd name="T77" fmla="*/ 79 h 429"/>
                <a:gd name="T78" fmla="*/ 150 w 398"/>
                <a:gd name="T79" fmla="*/ 104 h 429"/>
                <a:gd name="T80" fmla="*/ 122 w 398"/>
                <a:gd name="T81" fmla="*/ 131 h 429"/>
                <a:gd name="T82" fmla="*/ 98 w 398"/>
                <a:gd name="T83" fmla="*/ 161 h 429"/>
                <a:gd name="T84" fmla="*/ 75 w 398"/>
                <a:gd name="T85" fmla="*/ 194 h 429"/>
                <a:gd name="T86" fmla="*/ 56 w 398"/>
                <a:gd name="T87" fmla="*/ 228 h 429"/>
                <a:gd name="T88" fmla="*/ 39 w 398"/>
                <a:gd name="T89" fmla="*/ 264 h 429"/>
                <a:gd name="T90" fmla="*/ 26 w 398"/>
                <a:gd name="T91" fmla="*/ 303 h 429"/>
                <a:gd name="T92" fmla="*/ 17 w 398"/>
                <a:gd name="T93" fmla="*/ 344 h 429"/>
                <a:gd name="T94" fmla="*/ 11 w 398"/>
                <a:gd name="T95" fmla="*/ 386 h 429"/>
                <a:gd name="T96" fmla="*/ 8 w 398"/>
                <a:gd name="T97" fmla="*/ 428 h 429"/>
                <a:gd name="T98" fmla="*/ 0 w 398"/>
                <a:gd name="T99" fmla="*/ 42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8" h="429">
                  <a:moveTo>
                    <a:pt x="0" y="428"/>
                  </a:moveTo>
                  <a:lnTo>
                    <a:pt x="2" y="384"/>
                  </a:lnTo>
                  <a:lnTo>
                    <a:pt x="2" y="384"/>
                  </a:lnTo>
                  <a:lnTo>
                    <a:pt x="8" y="342"/>
                  </a:lnTo>
                  <a:lnTo>
                    <a:pt x="8" y="342"/>
                  </a:lnTo>
                  <a:lnTo>
                    <a:pt x="18" y="302"/>
                  </a:lnTo>
                  <a:lnTo>
                    <a:pt x="18" y="302"/>
                  </a:lnTo>
                  <a:lnTo>
                    <a:pt x="32" y="263"/>
                  </a:lnTo>
                  <a:lnTo>
                    <a:pt x="32" y="261"/>
                  </a:lnTo>
                  <a:lnTo>
                    <a:pt x="48" y="225"/>
                  </a:lnTo>
                  <a:lnTo>
                    <a:pt x="48" y="225"/>
                  </a:lnTo>
                  <a:lnTo>
                    <a:pt x="68" y="189"/>
                  </a:lnTo>
                  <a:lnTo>
                    <a:pt x="68" y="189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116" y="126"/>
                  </a:lnTo>
                  <a:lnTo>
                    <a:pt x="117" y="126"/>
                  </a:lnTo>
                  <a:lnTo>
                    <a:pt x="144" y="98"/>
                  </a:lnTo>
                  <a:lnTo>
                    <a:pt x="144" y="98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207" y="51"/>
                  </a:lnTo>
                  <a:lnTo>
                    <a:pt x="207" y="51"/>
                  </a:lnTo>
                  <a:lnTo>
                    <a:pt x="242" y="33"/>
                  </a:lnTo>
                  <a:lnTo>
                    <a:pt x="242" y="33"/>
                  </a:lnTo>
                  <a:lnTo>
                    <a:pt x="279" y="19"/>
                  </a:lnTo>
                  <a:lnTo>
                    <a:pt x="279" y="19"/>
                  </a:lnTo>
                  <a:lnTo>
                    <a:pt x="317" y="9"/>
                  </a:lnTo>
                  <a:lnTo>
                    <a:pt x="317" y="9"/>
                  </a:lnTo>
                  <a:lnTo>
                    <a:pt x="356" y="1"/>
                  </a:lnTo>
                  <a:lnTo>
                    <a:pt x="356" y="1"/>
                  </a:lnTo>
                  <a:lnTo>
                    <a:pt x="397" y="0"/>
                  </a:lnTo>
                  <a:lnTo>
                    <a:pt x="397" y="7"/>
                  </a:lnTo>
                  <a:lnTo>
                    <a:pt x="358" y="10"/>
                  </a:lnTo>
                  <a:lnTo>
                    <a:pt x="318" y="16"/>
                  </a:lnTo>
                  <a:lnTo>
                    <a:pt x="281" y="27"/>
                  </a:lnTo>
                  <a:lnTo>
                    <a:pt x="246" y="40"/>
                  </a:lnTo>
                  <a:lnTo>
                    <a:pt x="212" y="58"/>
                  </a:lnTo>
                  <a:lnTo>
                    <a:pt x="180" y="79"/>
                  </a:lnTo>
                  <a:lnTo>
                    <a:pt x="150" y="104"/>
                  </a:lnTo>
                  <a:lnTo>
                    <a:pt x="122" y="131"/>
                  </a:lnTo>
                  <a:lnTo>
                    <a:pt x="98" y="161"/>
                  </a:lnTo>
                  <a:lnTo>
                    <a:pt x="75" y="194"/>
                  </a:lnTo>
                  <a:lnTo>
                    <a:pt x="56" y="228"/>
                  </a:lnTo>
                  <a:lnTo>
                    <a:pt x="39" y="264"/>
                  </a:lnTo>
                  <a:lnTo>
                    <a:pt x="26" y="303"/>
                  </a:lnTo>
                  <a:lnTo>
                    <a:pt x="17" y="344"/>
                  </a:lnTo>
                  <a:lnTo>
                    <a:pt x="11" y="386"/>
                  </a:lnTo>
                  <a:lnTo>
                    <a:pt x="8" y="428"/>
                  </a:lnTo>
                  <a:lnTo>
                    <a:pt x="0" y="42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4" name="Freeform 14"/>
            <p:cNvSpPr>
              <a:spLocks/>
            </p:cNvSpPr>
            <p:nvPr/>
          </p:nvSpPr>
          <p:spPr bwMode="auto">
            <a:xfrm>
              <a:off x="346" y="1002"/>
              <a:ext cx="366" cy="517"/>
            </a:xfrm>
            <a:custGeom>
              <a:avLst/>
              <a:gdLst>
                <a:gd name="T0" fmla="*/ 0 w 325"/>
                <a:gd name="T1" fmla="*/ 0 h 517"/>
                <a:gd name="T2" fmla="*/ 33 w 325"/>
                <a:gd name="T3" fmla="*/ 3 h 517"/>
                <a:gd name="T4" fmla="*/ 33 w 325"/>
                <a:gd name="T5" fmla="*/ 3 h 517"/>
                <a:gd name="T6" fmla="*/ 65 w 325"/>
                <a:gd name="T7" fmla="*/ 10 h 517"/>
                <a:gd name="T8" fmla="*/ 65 w 325"/>
                <a:gd name="T9" fmla="*/ 10 h 517"/>
                <a:gd name="T10" fmla="*/ 96 w 325"/>
                <a:gd name="T11" fmla="*/ 24 h 517"/>
                <a:gd name="T12" fmla="*/ 96 w 325"/>
                <a:gd name="T13" fmla="*/ 24 h 517"/>
                <a:gd name="T14" fmla="*/ 126 w 325"/>
                <a:gd name="T15" fmla="*/ 42 h 517"/>
                <a:gd name="T16" fmla="*/ 126 w 325"/>
                <a:gd name="T17" fmla="*/ 42 h 517"/>
                <a:gd name="T18" fmla="*/ 155 w 325"/>
                <a:gd name="T19" fmla="*/ 63 h 517"/>
                <a:gd name="T20" fmla="*/ 155 w 325"/>
                <a:gd name="T21" fmla="*/ 63 h 517"/>
                <a:gd name="T22" fmla="*/ 182 w 325"/>
                <a:gd name="T23" fmla="*/ 90 h 517"/>
                <a:gd name="T24" fmla="*/ 182 w 325"/>
                <a:gd name="T25" fmla="*/ 90 h 517"/>
                <a:gd name="T26" fmla="*/ 206 w 325"/>
                <a:gd name="T27" fmla="*/ 120 h 517"/>
                <a:gd name="T28" fmla="*/ 206 w 325"/>
                <a:gd name="T29" fmla="*/ 120 h 517"/>
                <a:gd name="T30" fmla="*/ 230 w 325"/>
                <a:gd name="T31" fmla="*/ 153 h 517"/>
                <a:gd name="T32" fmla="*/ 230 w 325"/>
                <a:gd name="T33" fmla="*/ 153 h 517"/>
                <a:gd name="T34" fmla="*/ 251 w 325"/>
                <a:gd name="T35" fmla="*/ 189 h 517"/>
                <a:gd name="T36" fmla="*/ 251 w 325"/>
                <a:gd name="T37" fmla="*/ 190 h 517"/>
                <a:gd name="T38" fmla="*/ 269 w 325"/>
                <a:gd name="T39" fmla="*/ 230 h 517"/>
                <a:gd name="T40" fmla="*/ 269 w 325"/>
                <a:gd name="T41" fmla="*/ 230 h 517"/>
                <a:gd name="T42" fmla="*/ 285 w 325"/>
                <a:gd name="T43" fmla="*/ 272 h 517"/>
                <a:gd name="T44" fmla="*/ 285 w 325"/>
                <a:gd name="T45" fmla="*/ 272 h 517"/>
                <a:gd name="T46" fmla="*/ 299 w 325"/>
                <a:gd name="T47" fmla="*/ 317 h 517"/>
                <a:gd name="T48" fmla="*/ 299 w 325"/>
                <a:gd name="T49" fmla="*/ 317 h 517"/>
                <a:gd name="T50" fmla="*/ 309 w 325"/>
                <a:gd name="T51" fmla="*/ 365 h 517"/>
                <a:gd name="T52" fmla="*/ 309 w 325"/>
                <a:gd name="T53" fmla="*/ 365 h 517"/>
                <a:gd name="T54" fmla="*/ 317 w 325"/>
                <a:gd name="T55" fmla="*/ 414 h 517"/>
                <a:gd name="T56" fmla="*/ 318 w 325"/>
                <a:gd name="T57" fmla="*/ 414 h 517"/>
                <a:gd name="T58" fmla="*/ 323 w 325"/>
                <a:gd name="T59" fmla="*/ 464 h 517"/>
                <a:gd name="T60" fmla="*/ 323 w 325"/>
                <a:gd name="T61" fmla="*/ 465 h 517"/>
                <a:gd name="T62" fmla="*/ 324 w 325"/>
                <a:gd name="T63" fmla="*/ 516 h 517"/>
                <a:gd name="T64" fmla="*/ 317 w 325"/>
                <a:gd name="T65" fmla="*/ 516 h 517"/>
                <a:gd name="T66" fmla="*/ 314 w 325"/>
                <a:gd name="T67" fmla="*/ 465 h 517"/>
                <a:gd name="T68" fmla="*/ 309 w 325"/>
                <a:gd name="T69" fmla="*/ 414 h 517"/>
                <a:gd name="T70" fmla="*/ 302 w 325"/>
                <a:gd name="T71" fmla="*/ 366 h 517"/>
                <a:gd name="T72" fmla="*/ 291 w 325"/>
                <a:gd name="T73" fmla="*/ 320 h 517"/>
                <a:gd name="T74" fmla="*/ 278 w 325"/>
                <a:gd name="T75" fmla="*/ 275 h 517"/>
                <a:gd name="T76" fmla="*/ 261 w 325"/>
                <a:gd name="T77" fmla="*/ 233 h 517"/>
                <a:gd name="T78" fmla="*/ 243 w 325"/>
                <a:gd name="T79" fmla="*/ 193 h 517"/>
                <a:gd name="T80" fmla="*/ 222 w 325"/>
                <a:gd name="T81" fmla="*/ 157 h 517"/>
                <a:gd name="T82" fmla="*/ 200 w 325"/>
                <a:gd name="T83" fmla="*/ 124 h 517"/>
                <a:gd name="T84" fmla="*/ 176 w 325"/>
                <a:gd name="T85" fmla="*/ 94 h 517"/>
                <a:gd name="T86" fmla="*/ 149 w 325"/>
                <a:gd name="T87" fmla="*/ 70 h 517"/>
                <a:gd name="T88" fmla="*/ 122 w 325"/>
                <a:gd name="T89" fmla="*/ 48 h 517"/>
                <a:gd name="T90" fmla="*/ 93 w 325"/>
                <a:gd name="T91" fmla="*/ 31 h 517"/>
                <a:gd name="T92" fmla="*/ 63 w 325"/>
                <a:gd name="T93" fmla="*/ 19 h 517"/>
                <a:gd name="T94" fmla="*/ 31 w 325"/>
                <a:gd name="T95" fmla="*/ 10 h 517"/>
                <a:gd name="T96" fmla="*/ 0 w 325"/>
                <a:gd name="T97" fmla="*/ 9 h 517"/>
                <a:gd name="T98" fmla="*/ 0 w 325"/>
                <a:gd name="T9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5" h="517">
                  <a:moveTo>
                    <a:pt x="0" y="0"/>
                  </a:moveTo>
                  <a:lnTo>
                    <a:pt x="33" y="3"/>
                  </a:lnTo>
                  <a:lnTo>
                    <a:pt x="33" y="3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55" y="63"/>
                  </a:lnTo>
                  <a:lnTo>
                    <a:pt x="155" y="63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206" y="120"/>
                  </a:lnTo>
                  <a:lnTo>
                    <a:pt x="206" y="120"/>
                  </a:lnTo>
                  <a:lnTo>
                    <a:pt x="230" y="153"/>
                  </a:lnTo>
                  <a:lnTo>
                    <a:pt x="230" y="153"/>
                  </a:lnTo>
                  <a:lnTo>
                    <a:pt x="251" y="189"/>
                  </a:lnTo>
                  <a:lnTo>
                    <a:pt x="251" y="190"/>
                  </a:lnTo>
                  <a:lnTo>
                    <a:pt x="269" y="230"/>
                  </a:lnTo>
                  <a:lnTo>
                    <a:pt x="269" y="230"/>
                  </a:lnTo>
                  <a:lnTo>
                    <a:pt x="285" y="272"/>
                  </a:lnTo>
                  <a:lnTo>
                    <a:pt x="285" y="272"/>
                  </a:lnTo>
                  <a:lnTo>
                    <a:pt x="299" y="317"/>
                  </a:lnTo>
                  <a:lnTo>
                    <a:pt x="299" y="317"/>
                  </a:lnTo>
                  <a:lnTo>
                    <a:pt x="309" y="365"/>
                  </a:lnTo>
                  <a:lnTo>
                    <a:pt x="309" y="365"/>
                  </a:lnTo>
                  <a:lnTo>
                    <a:pt x="317" y="414"/>
                  </a:lnTo>
                  <a:lnTo>
                    <a:pt x="318" y="414"/>
                  </a:lnTo>
                  <a:lnTo>
                    <a:pt x="323" y="464"/>
                  </a:lnTo>
                  <a:lnTo>
                    <a:pt x="323" y="465"/>
                  </a:lnTo>
                  <a:lnTo>
                    <a:pt x="324" y="516"/>
                  </a:lnTo>
                  <a:lnTo>
                    <a:pt x="317" y="516"/>
                  </a:lnTo>
                  <a:lnTo>
                    <a:pt x="314" y="465"/>
                  </a:lnTo>
                  <a:lnTo>
                    <a:pt x="309" y="414"/>
                  </a:lnTo>
                  <a:lnTo>
                    <a:pt x="302" y="366"/>
                  </a:lnTo>
                  <a:lnTo>
                    <a:pt x="291" y="320"/>
                  </a:lnTo>
                  <a:lnTo>
                    <a:pt x="278" y="275"/>
                  </a:lnTo>
                  <a:lnTo>
                    <a:pt x="261" y="233"/>
                  </a:lnTo>
                  <a:lnTo>
                    <a:pt x="243" y="193"/>
                  </a:lnTo>
                  <a:lnTo>
                    <a:pt x="222" y="157"/>
                  </a:lnTo>
                  <a:lnTo>
                    <a:pt x="200" y="124"/>
                  </a:lnTo>
                  <a:lnTo>
                    <a:pt x="176" y="94"/>
                  </a:lnTo>
                  <a:lnTo>
                    <a:pt x="149" y="70"/>
                  </a:lnTo>
                  <a:lnTo>
                    <a:pt x="122" y="48"/>
                  </a:lnTo>
                  <a:lnTo>
                    <a:pt x="93" y="31"/>
                  </a:lnTo>
                  <a:lnTo>
                    <a:pt x="63" y="19"/>
                  </a:lnTo>
                  <a:lnTo>
                    <a:pt x="31" y="10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5" name="Freeform 15"/>
            <p:cNvSpPr>
              <a:spLocks/>
            </p:cNvSpPr>
            <p:nvPr/>
          </p:nvSpPr>
          <p:spPr bwMode="auto">
            <a:xfrm>
              <a:off x="747" y="314"/>
              <a:ext cx="392" cy="749"/>
            </a:xfrm>
            <a:custGeom>
              <a:avLst/>
              <a:gdLst>
                <a:gd name="T0" fmla="*/ 0 w 349"/>
                <a:gd name="T1" fmla="*/ 748 h 749"/>
                <a:gd name="T2" fmla="*/ 1 w 349"/>
                <a:gd name="T3" fmla="*/ 673 h 749"/>
                <a:gd name="T4" fmla="*/ 1 w 349"/>
                <a:gd name="T5" fmla="*/ 673 h 749"/>
                <a:gd name="T6" fmla="*/ 7 w 349"/>
                <a:gd name="T7" fmla="*/ 599 h 749"/>
                <a:gd name="T8" fmla="*/ 7 w 349"/>
                <a:gd name="T9" fmla="*/ 599 h 749"/>
                <a:gd name="T10" fmla="*/ 16 w 349"/>
                <a:gd name="T11" fmla="*/ 527 h 749"/>
                <a:gd name="T12" fmla="*/ 16 w 349"/>
                <a:gd name="T13" fmla="*/ 527 h 749"/>
                <a:gd name="T14" fmla="*/ 27 w 349"/>
                <a:gd name="T15" fmla="*/ 460 h 749"/>
                <a:gd name="T16" fmla="*/ 27 w 349"/>
                <a:gd name="T17" fmla="*/ 460 h 749"/>
                <a:gd name="T18" fmla="*/ 42 w 349"/>
                <a:gd name="T19" fmla="*/ 394 h 749"/>
                <a:gd name="T20" fmla="*/ 42 w 349"/>
                <a:gd name="T21" fmla="*/ 394 h 749"/>
                <a:gd name="T22" fmla="*/ 60 w 349"/>
                <a:gd name="T23" fmla="*/ 332 h 749"/>
                <a:gd name="T24" fmla="*/ 60 w 349"/>
                <a:gd name="T25" fmla="*/ 332 h 749"/>
                <a:gd name="T26" fmla="*/ 79 w 349"/>
                <a:gd name="T27" fmla="*/ 275 h 749"/>
                <a:gd name="T28" fmla="*/ 79 w 349"/>
                <a:gd name="T29" fmla="*/ 275 h 749"/>
                <a:gd name="T30" fmla="*/ 102 w 349"/>
                <a:gd name="T31" fmla="*/ 221 h 749"/>
                <a:gd name="T32" fmla="*/ 102 w 349"/>
                <a:gd name="T33" fmla="*/ 221 h 749"/>
                <a:gd name="T34" fmla="*/ 126 w 349"/>
                <a:gd name="T35" fmla="*/ 173 h 749"/>
                <a:gd name="T36" fmla="*/ 126 w 349"/>
                <a:gd name="T37" fmla="*/ 173 h 749"/>
                <a:gd name="T38" fmla="*/ 153 w 349"/>
                <a:gd name="T39" fmla="*/ 129 h 749"/>
                <a:gd name="T40" fmla="*/ 153 w 349"/>
                <a:gd name="T41" fmla="*/ 129 h 749"/>
                <a:gd name="T42" fmla="*/ 181 w 349"/>
                <a:gd name="T43" fmla="*/ 92 h 749"/>
                <a:gd name="T44" fmla="*/ 181 w 349"/>
                <a:gd name="T45" fmla="*/ 92 h 749"/>
                <a:gd name="T46" fmla="*/ 211 w 349"/>
                <a:gd name="T47" fmla="*/ 60 h 749"/>
                <a:gd name="T48" fmla="*/ 213 w 349"/>
                <a:gd name="T49" fmla="*/ 60 h 749"/>
                <a:gd name="T50" fmla="*/ 244 w 349"/>
                <a:gd name="T51" fmla="*/ 35 h 749"/>
                <a:gd name="T52" fmla="*/ 244 w 349"/>
                <a:gd name="T53" fmla="*/ 35 h 749"/>
                <a:gd name="T54" fmla="*/ 277 w 349"/>
                <a:gd name="T55" fmla="*/ 15 h 749"/>
                <a:gd name="T56" fmla="*/ 277 w 349"/>
                <a:gd name="T57" fmla="*/ 15 h 749"/>
                <a:gd name="T58" fmla="*/ 295 w 349"/>
                <a:gd name="T59" fmla="*/ 9 h 749"/>
                <a:gd name="T60" fmla="*/ 295 w 349"/>
                <a:gd name="T61" fmla="*/ 9 h 749"/>
                <a:gd name="T62" fmla="*/ 312 w 349"/>
                <a:gd name="T63" fmla="*/ 3 h 749"/>
                <a:gd name="T64" fmla="*/ 312 w 349"/>
                <a:gd name="T65" fmla="*/ 3 h 749"/>
                <a:gd name="T66" fmla="*/ 330 w 349"/>
                <a:gd name="T67" fmla="*/ 0 h 749"/>
                <a:gd name="T68" fmla="*/ 330 w 349"/>
                <a:gd name="T69" fmla="*/ 0 h 749"/>
                <a:gd name="T70" fmla="*/ 348 w 349"/>
                <a:gd name="T71" fmla="*/ 0 h 749"/>
                <a:gd name="T72" fmla="*/ 348 w 349"/>
                <a:gd name="T73" fmla="*/ 8 h 749"/>
                <a:gd name="T74" fmla="*/ 332 w 349"/>
                <a:gd name="T75" fmla="*/ 9 h 749"/>
                <a:gd name="T76" fmla="*/ 315 w 349"/>
                <a:gd name="T77" fmla="*/ 12 h 749"/>
                <a:gd name="T78" fmla="*/ 297 w 349"/>
                <a:gd name="T79" fmla="*/ 17 h 749"/>
                <a:gd name="T80" fmla="*/ 280 w 349"/>
                <a:gd name="T81" fmla="*/ 23 h 749"/>
                <a:gd name="T82" fmla="*/ 249 w 349"/>
                <a:gd name="T83" fmla="*/ 41 h 749"/>
                <a:gd name="T84" fmla="*/ 217 w 349"/>
                <a:gd name="T85" fmla="*/ 66 h 749"/>
                <a:gd name="T86" fmla="*/ 187 w 349"/>
                <a:gd name="T87" fmla="*/ 96 h 749"/>
                <a:gd name="T88" fmla="*/ 160 w 349"/>
                <a:gd name="T89" fmla="*/ 134 h 749"/>
                <a:gd name="T90" fmla="*/ 133 w 349"/>
                <a:gd name="T91" fmla="*/ 177 h 749"/>
                <a:gd name="T92" fmla="*/ 109 w 349"/>
                <a:gd name="T93" fmla="*/ 224 h 749"/>
                <a:gd name="T94" fmla="*/ 87 w 349"/>
                <a:gd name="T95" fmla="*/ 278 h 749"/>
                <a:gd name="T96" fmla="*/ 67 w 349"/>
                <a:gd name="T97" fmla="*/ 335 h 749"/>
                <a:gd name="T98" fmla="*/ 49 w 349"/>
                <a:gd name="T99" fmla="*/ 395 h 749"/>
                <a:gd name="T100" fmla="*/ 36 w 349"/>
                <a:gd name="T101" fmla="*/ 461 h 749"/>
                <a:gd name="T102" fmla="*/ 24 w 349"/>
                <a:gd name="T103" fmla="*/ 529 h 749"/>
                <a:gd name="T104" fmla="*/ 15 w 349"/>
                <a:gd name="T105" fmla="*/ 599 h 749"/>
                <a:gd name="T106" fmla="*/ 10 w 349"/>
                <a:gd name="T107" fmla="*/ 673 h 749"/>
                <a:gd name="T108" fmla="*/ 9 w 349"/>
                <a:gd name="T109" fmla="*/ 748 h 749"/>
                <a:gd name="T110" fmla="*/ 0 w 349"/>
                <a:gd name="T111" fmla="*/ 748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9" h="749">
                  <a:moveTo>
                    <a:pt x="0" y="748"/>
                  </a:moveTo>
                  <a:lnTo>
                    <a:pt x="1" y="673"/>
                  </a:lnTo>
                  <a:lnTo>
                    <a:pt x="1" y="673"/>
                  </a:lnTo>
                  <a:lnTo>
                    <a:pt x="7" y="599"/>
                  </a:lnTo>
                  <a:lnTo>
                    <a:pt x="7" y="599"/>
                  </a:lnTo>
                  <a:lnTo>
                    <a:pt x="16" y="527"/>
                  </a:lnTo>
                  <a:lnTo>
                    <a:pt x="16" y="527"/>
                  </a:lnTo>
                  <a:lnTo>
                    <a:pt x="27" y="460"/>
                  </a:lnTo>
                  <a:lnTo>
                    <a:pt x="27" y="460"/>
                  </a:lnTo>
                  <a:lnTo>
                    <a:pt x="42" y="394"/>
                  </a:lnTo>
                  <a:lnTo>
                    <a:pt x="42" y="394"/>
                  </a:lnTo>
                  <a:lnTo>
                    <a:pt x="60" y="332"/>
                  </a:lnTo>
                  <a:lnTo>
                    <a:pt x="60" y="332"/>
                  </a:lnTo>
                  <a:lnTo>
                    <a:pt x="79" y="275"/>
                  </a:lnTo>
                  <a:lnTo>
                    <a:pt x="79" y="275"/>
                  </a:lnTo>
                  <a:lnTo>
                    <a:pt x="102" y="221"/>
                  </a:lnTo>
                  <a:lnTo>
                    <a:pt x="102" y="221"/>
                  </a:lnTo>
                  <a:lnTo>
                    <a:pt x="126" y="173"/>
                  </a:lnTo>
                  <a:lnTo>
                    <a:pt x="126" y="173"/>
                  </a:lnTo>
                  <a:lnTo>
                    <a:pt x="153" y="129"/>
                  </a:lnTo>
                  <a:lnTo>
                    <a:pt x="153" y="129"/>
                  </a:lnTo>
                  <a:lnTo>
                    <a:pt x="181" y="92"/>
                  </a:lnTo>
                  <a:lnTo>
                    <a:pt x="181" y="92"/>
                  </a:lnTo>
                  <a:lnTo>
                    <a:pt x="211" y="60"/>
                  </a:lnTo>
                  <a:lnTo>
                    <a:pt x="213" y="60"/>
                  </a:lnTo>
                  <a:lnTo>
                    <a:pt x="244" y="35"/>
                  </a:lnTo>
                  <a:lnTo>
                    <a:pt x="244" y="35"/>
                  </a:lnTo>
                  <a:lnTo>
                    <a:pt x="277" y="15"/>
                  </a:lnTo>
                  <a:lnTo>
                    <a:pt x="277" y="15"/>
                  </a:lnTo>
                  <a:lnTo>
                    <a:pt x="295" y="9"/>
                  </a:lnTo>
                  <a:lnTo>
                    <a:pt x="295" y="9"/>
                  </a:lnTo>
                  <a:lnTo>
                    <a:pt x="312" y="3"/>
                  </a:lnTo>
                  <a:lnTo>
                    <a:pt x="312" y="3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48" y="0"/>
                  </a:lnTo>
                  <a:lnTo>
                    <a:pt x="348" y="8"/>
                  </a:lnTo>
                  <a:lnTo>
                    <a:pt x="332" y="9"/>
                  </a:lnTo>
                  <a:lnTo>
                    <a:pt x="315" y="12"/>
                  </a:lnTo>
                  <a:lnTo>
                    <a:pt x="297" y="17"/>
                  </a:lnTo>
                  <a:lnTo>
                    <a:pt x="280" y="23"/>
                  </a:lnTo>
                  <a:lnTo>
                    <a:pt x="249" y="41"/>
                  </a:lnTo>
                  <a:lnTo>
                    <a:pt x="217" y="66"/>
                  </a:lnTo>
                  <a:lnTo>
                    <a:pt x="187" y="96"/>
                  </a:lnTo>
                  <a:lnTo>
                    <a:pt x="160" y="134"/>
                  </a:lnTo>
                  <a:lnTo>
                    <a:pt x="133" y="177"/>
                  </a:lnTo>
                  <a:lnTo>
                    <a:pt x="109" y="224"/>
                  </a:lnTo>
                  <a:lnTo>
                    <a:pt x="87" y="278"/>
                  </a:lnTo>
                  <a:lnTo>
                    <a:pt x="67" y="335"/>
                  </a:lnTo>
                  <a:lnTo>
                    <a:pt x="49" y="395"/>
                  </a:lnTo>
                  <a:lnTo>
                    <a:pt x="36" y="461"/>
                  </a:lnTo>
                  <a:lnTo>
                    <a:pt x="24" y="529"/>
                  </a:lnTo>
                  <a:lnTo>
                    <a:pt x="15" y="599"/>
                  </a:lnTo>
                  <a:lnTo>
                    <a:pt x="10" y="673"/>
                  </a:lnTo>
                  <a:lnTo>
                    <a:pt x="9" y="748"/>
                  </a:lnTo>
                  <a:lnTo>
                    <a:pt x="0" y="74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6" name="Freeform 16"/>
            <p:cNvSpPr>
              <a:spLocks/>
            </p:cNvSpPr>
            <p:nvPr/>
          </p:nvSpPr>
          <p:spPr bwMode="auto">
            <a:xfrm>
              <a:off x="679" y="434"/>
              <a:ext cx="133" cy="237"/>
            </a:xfrm>
            <a:custGeom>
              <a:avLst/>
              <a:gdLst>
                <a:gd name="T0" fmla="*/ 1 w 118"/>
                <a:gd name="T1" fmla="*/ 0 h 237"/>
                <a:gd name="T2" fmla="*/ 12 w 118"/>
                <a:gd name="T3" fmla="*/ 2 h 237"/>
                <a:gd name="T4" fmla="*/ 12 w 118"/>
                <a:gd name="T5" fmla="*/ 2 h 237"/>
                <a:gd name="T6" fmla="*/ 24 w 118"/>
                <a:gd name="T7" fmla="*/ 5 h 237"/>
                <a:gd name="T8" fmla="*/ 24 w 118"/>
                <a:gd name="T9" fmla="*/ 5 h 237"/>
                <a:gd name="T10" fmla="*/ 36 w 118"/>
                <a:gd name="T11" fmla="*/ 11 h 237"/>
                <a:gd name="T12" fmla="*/ 36 w 118"/>
                <a:gd name="T13" fmla="*/ 11 h 237"/>
                <a:gd name="T14" fmla="*/ 46 w 118"/>
                <a:gd name="T15" fmla="*/ 18 h 237"/>
                <a:gd name="T16" fmla="*/ 46 w 118"/>
                <a:gd name="T17" fmla="*/ 20 h 237"/>
                <a:gd name="T18" fmla="*/ 57 w 118"/>
                <a:gd name="T19" fmla="*/ 29 h 237"/>
                <a:gd name="T20" fmla="*/ 57 w 118"/>
                <a:gd name="T21" fmla="*/ 29 h 237"/>
                <a:gd name="T22" fmla="*/ 66 w 118"/>
                <a:gd name="T23" fmla="*/ 41 h 237"/>
                <a:gd name="T24" fmla="*/ 66 w 118"/>
                <a:gd name="T25" fmla="*/ 41 h 237"/>
                <a:gd name="T26" fmla="*/ 75 w 118"/>
                <a:gd name="T27" fmla="*/ 54 h 237"/>
                <a:gd name="T28" fmla="*/ 75 w 118"/>
                <a:gd name="T29" fmla="*/ 56 h 237"/>
                <a:gd name="T30" fmla="*/ 82 w 118"/>
                <a:gd name="T31" fmla="*/ 71 h 237"/>
                <a:gd name="T32" fmla="*/ 82 w 118"/>
                <a:gd name="T33" fmla="*/ 71 h 237"/>
                <a:gd name="T34" fmla="*/ 97 w 118"/>
                <a:gd name="T35" fmla="*/ 106 h 237"/>
                <a:gd name="T36" fmla="*/ 97 w 118"/>
                <a:gd name="T37" fmla="*/ 106 h 237"/>
                <a:gd name="T38" fmla="*/ 108 w 118"/>
                <a:gd name="T39" fmla="*/ 145 h 237"/>
                <a:gd name="T40" fmla="*/ 108 w 118"/>
                <a:gd name="T41" fmla="*/ 146 h 237"/>
                <a:gd name="T42" fmla="*/ 114 w 118"/>
                <a:gd name="T43" fmla="*/ 190 h 237"/>
                <a:gd name="T44" fmla="*/ 114 w 118"/>
                <a:gd name="T45" fmla="*/ 190 h 237"/>
                <a:gd name="T46" fmla="*/ 117 w 118"/>
                <a:gd name="T47" fmla="*/ 236 h 237"/>
                <a:gd name="T48" fmla="*/ 108 w 118"/>
                <a:gd name="T49" fmla="*/ 236 h 237"/>
                <a:gd name="T50" fmla="*/ 106 w 118"/>
                <a:gd name="T51" fmla="*/ 190 h 237"/>
                <a:gd name="T52" fmla="*/ 99 w 118"/>
                <a:gd name="T53" fmla="*/ 148 h 237"/>
                <a:gd name="T54" fmla="*/ 90 w 118"/>
                <a:gd name="T55" fmla="*/ 109 h 237"/>
                <a:gd name="T56" fmla="*/ 75 w 118"/>
                <a:gd name="T57" fmla="*/ 74 h 237"/>
                <a:gd name="T58" fmla="*/ 67 w 118"/>
                <a:gd name="T59" fmla="*/ 59 h 237"/>
                <a:gd name="T60" fmla="*/ 60 w 118"/>
                <a:gd name="T61" fmla="*/ 45 h 237"/>
                <a:gd name="T62" fmla="*/ 51 w 118"/>
                <a:gd name="T63" fmla="*/ 35 h 237"/>
                <a:gd name="T64" fmla="*/ 40 w 118"/>
                <a:gd name="T65" fmla="*/ 26 h 237"/>
                <a:gd name="T66" fmla="*/ 31 w 118"/>
                <a:gd name="T67" fmla="*/ 18 h 237"/>
                <a:gd name="T68" fmla="*/ 21 w 118"/>
                <a:gd name="T69" fmla="*/ 12 h 237"/>
                <a:gd name="T70" fmla="*/ 10 w 118"/>
                <a:gd name="T71" fmla="*/ 9 h 237"/>
                <a:gd name="T72" fmla="*/ 0 w 118"/>
                <a:gd name="T73" fmla="*/ 8 h 237"/>
                <a:gd name="T74" fmla="*/ 1 w 118"/>
                <a:gd name="T7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237">
                  <a:moveTo>
                    <a:pt x="1" y="0"/>
                  </a:moveTo>
                  <a:lnTo>
                    <a:pt x="12" y="2"/>
                  </a:lnTo>
                  <a:lnTo>
                    <a:pt x="12" y="2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46" y="18"/>
                  </a:lnTo>
                  <a:lnTo>
                    <a:pt x="46" y="20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75" y="54"/>
                  </a:lnTo>
                  <a:lnTo>
                    <a:pt x="75" y="56"/>
                  </a:lnTo>
                  <a:lnTo>
                    <a:pt x="82" y="71"/>
                  </a:lnTo>
                  <a:lnTo>
                    <a:pt x="82" y="71"/>
                  </a:lnTo>
                  <a:lnTo>
                    <a:pt x="97" y="106"/>
                  </a:lnTo>
                  <a:lnTo>
                    <a:pt x="97" y="106"/>
                  </a:lnTo>
                  <a:lnTo>
                    <a:pt x="108" y="145"/>
                  </a:lnTo>
                  <a:lnTo>
                    <a:pt x="108" y="146"/>
                  </a:lnTo>
                  <a:lnTo>
                    <a:pt x="114" y="190"/>
                  </a:lnTo>
                  <a:lnTo>
                    <a:pt x="114" y="190"/>
                  </a:lnTo>
                  <a:lnTo>
                    <a:pt x="117" y="236"/>
                  </a:lnTo>
                  <a:lnTo>
                    <a:pt x="108" y="236"/>
                  </a:lnTo>
                  <a:lnTo>
                    <a:pt x="106" y="190"/>
                  </a:lnTo>
                  <a:lnTo>
                    <a:pt x="99" y="148"/>
                  </a:lnTo>
                  <a:lnTo>
                    <a:pt x="90" y="109"/>
                  </a:lnTo>
                  <a:lnTo>
                    <a:pt x="75" y="74"/>
                  </a:lnTo>
                  <a:lnTo>
                    <a:pt x="67" y="59"/>
                  </a:lnTo>
                  <a:lnTo>
                    <a:pt x="60" y="45"/>
                  </a:lnTo>
                  <a:lnTo>
                    <a:pt x="51" y="35"/>
                  </a:lnTo>
                  <a:lnTo>
                    <a:pt x="40" y="26"/>
                  </a:lnTo>
                  <a:lnTo>
                    <a:pt x="31" y="18"/>
                  </a:lnTo>
                  <a:lnTo>
                    <a:pt x="21" y="12"/>
                  </a:lnTo>
                  <a:lnTo>
                    <a:pt x="10" y="9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7" name="Freeform 17"/>
            <p:cNvSpPr>
              <a:spLocks/>
            </p:cNvSpPr>
            <p:nvPr/>
          </p:nvSpPr>
          <p:spPr bwMode="auto">
            <a:xfrm>
              <a:off x="986" y="609"/>
              <a:ext cx="297" cy="62"/>
            </a:xfrm>
            <a:custGeom>
              <a:avLst/>
              <a:gdLst>
                <a:gd name="T0" fmla="*/ 257 w 264"/>
                <a:gd name="T1" fmla="*/ 42 h 62"/>
                <a:gd name="T2" fmla="*/ 249 w 264"/>
                <a:gd name="T3" fmla="*/ 33 h 62"/>
                <a:gd name="T4" fmla="*/ 242 w 264"/>
                <a:gd name="T5" fmla="*/ 25 h 62"/>
                <a:gd name="T6" fmla="*/ 231 w 264"/>
                <a:gd name="T7" fmla="*/ 19 h 62"/>
                <a:gd name="T8" fmla="*/ 221 w 264"/>
                <a:gd name="T9" fmla="*/ 15 h 62"/>
                <a:gd name="T10" fmla="*/ 207 w 264"/>
                <a:gd name="T11" fmla="*/ 10 h 62"/>
                <a:gd name="T12" fmla="*/ 194 w 264"/>
                <a:gd name="T13" fmla="*/ 9 h 62"/>
                <a:gd name="T14" fmla="*/ 177 w 264"/>
                <a:gd name="T15" fmla="*/ 7 h 62"/>
                <a:gd name="T16" fmla="*/ 161 w 264"/>
                <a:gd name="T17" fmla="*/ 9 h 62"/>
                <a:gd name="T18" fmla="*/ 125 w 264"/>
                <a:gd name="T19" fmla="*/ 13 h 62"/>
                <a:gd name="T20" fmla="*/ 85 w 264"/>
                <a:gd name="T21" fmla="*/ 24 h 62"/>
                <a:gd name="T22" fmla="*/ 45 w 264"/>
                <a:gd name="T23" fmla="*/ 40 h 62"/>
                <a:gd name="T24" fmla="*/ 4 w 264"/>
                <a:gd name="T25" fmla="*/ 61 h 62"/>
                <a:gd name="T26" fmla="*/ 0 w 264"/>
                <a:gd name="T27" fmla="*/ 54 h 62"/>
                <a:gd name="T28" fmla="*/ 42 w 264"/>
                <a:gd name="T29" fmla="*/ 33 h 62"/>
                <a:gd name="T30" fmla="*/ 42 w 264"/>
                <a:gd name="T31" fmla="*/ 33 h 62"/>
                <a:gd name="T32" fmla="*/ 84 w 264"/>
                <a:gd name="T33" fmla="*/ 16 h 62"/>
                <a:gd name="T34" fmla="*/ 84 w 264"/>
                <a:gd name="T35" fmla="*/ 16 h 62"/>
                <a:gd name="T36" fmla="*/ 123 w 264"/>
                <a:gd name="T37" fmla="*/ 6 h 62"/>
                <a:gd name="T38" fmla="*/ 123 w 264"/>
                <a:gd name="T39" fmla="*/ 6 h 62"/>
                <a:gd name="T40" fmla="*/ 161 w 264"/>
                <a:gd name="T41" fmla="*/ 1 h 62"/>
                <a:gd name="T42" fmla="*/ 161 w 264"/>
                <a:gd name="T43" fmla="*/ 1 h 62"/>
                <a:gd name="T44" fmla="*/ 177 w 264"/>
                <a:gd name="T45" fmla="*/ 0 h 62"/>
                <a:gd name="T46" fmla="*/ 177 w 264"/>
                <a:gd name="T47" fmla="*/ 0 h 62"/>
                <a:gd name="T48" fmla="*/ 194 w 264"/>
                <a:gd name="T49" fmla="*/ 1 h 62"/>
                <a:gd name="T50" fmla="*/ 194 w 264"/>
                <a:gd name="T51" fmla="*/ 1 h 62"/>
                <a:gd name="T52" fmla="*/ 209 w 264"/>
                <a:gd name="T53" fmla="*/ 3 h 62"/>
                <a:gd name="T54" fmla="*/ 209 w 264"/>
                <a:gd name="T55" fmla="*/ 3 h 62"/>
                <a:gd name="T56" fmla="*/ 224 w 264"/>
                <a:gd name="T57" fmla="*/ 7 h 62"/>
                <a:gd name="T58" fmla="*/ 224 w 264"/>
                <a:gd name="T59" fmla="*/ 7 h 62"/>
                <a:gd name="T60" fmla="*/ 236 w 264"/>
                <a:gd name="T61" fmla="*/ 12 h 62"/>
                <a:gd name="T62" fmla="*/ 236 w 264"/>
                <a:gd name="T63" fmla="*/ 12 h 62"/>
                <a:gd name="T64" fmla="*/ 246 w 264"/>
                <a:gd name="T65" fmla="*/ 19 h 62"/>
                <a:gd name="T66" fmla="*/ 246 w 264"/>
                <a:gd name="T67" fmla="*/ 19 h 62"/>
                <a:gd name="T68" fmla="*/ 255 w 264"/>
                <a:gd name="T69" fmla="*/ 27 h 62"/>
                <a:gd name="T70" fmla="*/ 255 w 264"/>
                <a:gd name="T71" fmla="*/ 27 h 62"/>
                <a:gd name="T72" fmla="*/ 263 w 264"/>
                <a:gd name="T73" fmla="*/ 37 h 62"/>
                <a:gd name="T74" fmla="*/ 257 w 264"/>
                <a:gd name="T75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4" h="62">
                  <a:moveTo>
                    <a:pt x="257" y="42"/>
                  </a:moveTo>
                  <a:lnTo>
                    <a:pt x="249" y="33"/>
                  </a:lnTo>
                  <a:lnTo>
                    <a:pt x="242" y="25"/>
                  </a:lnTo>
                  <a:lnTo>
                    <a:pt x="231" y="19"/>
                  </a:lnTo>
                  <a:lnTo>
                    <a:pt x="221" y="15"/>
                  </a:lnTo>
                  <a:lnTo>
                    <a:pt x="207" y="10"/>
                  </a:lnTo>
                  <a:lnTo>
                    <a:pt x="194" y="9"/>
                  </a:lnTo>
                  <a:lnTo>
                    <a:pt x="177" y="7"/>
                  </a:lnTo>
                  <a:lnTo>
                    <a:pt x="161" y="9"/>
                  </a:lnTo>
                  <a:lnTo>
                    <a:pt x="125" y="13"/>
                  </a:lnTo>
                  <a:lnTo>
                    <a:pt x="85" y="24"/>
                  </a:lnTo>
                  <a:lnTo>
                    <a:pt x="45" y="40"/>
                  </a:lnTo>
                  <a:lnTo>
                    <a:pt x="4" y="61"/>
                  </a:lnTo>
                  <a:lnTo>
                    <a:pt x="0" y="5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61" y="1"/>
                  </a:lnTo>
                  <a:lnTo>
                    <a:pt x="161" y="1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209" y="3"/>
                  </a:lnTo>
                  <a:lnTo>
                    <a:pt x="209" y="3"/>
                  </a:lnTo>
                  <a:lnTo>
                    <a:pt x="224" y="7"/>
                  </a:lnTo>
                  <a:lnTo>
                    <a:pt x="224" y="7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46" y="19"/>
                  </a:lnTo>
                  <a:lnTo>
                    <a:pt x="246" y="19"/>
                  </a:lnTo>
                  <a:lnTo>
                    <a:pt x="255" y="27"/>
                  </a:lnTo>
                  <a:lnTo>
                    <a:pt x="255" y="27"/>
                  </a:lnTo>
                  <a:lnTo>
                    <a:pt x="263" y="37"/>
                  </a:lnTo>
                  <a:lnTo>
                    <a:pt x="257" y="4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8" name="Freeform 18"/>
            <p:cNvSpPr>
              <a:spLocks/>
            </p:cNvSpPr>
            <p:nvPr/>
          </p:nvSpPr>
          <p:spPr bwMode="auto">
            <a:xfrm>
              <a:off x="498" y="961"/>
              <a:ext cx="133" cy="238"/>
            </a:xfrm>
            <a:custGeom>
              <a:avLst/>
              <a:gdLst>
                <a:gd name="T0" fmla="*/ 2 w 118"/>
                <a:gd name="T1" fmla="*/ 0 h 238"/>
                <a:gd name="T2" fmla="*/ 12 w 118"/>
                <a:gd name="T3" fmla="*/ 2 h 238"/>
                <a:gd name="T4" fmla="*/ 14 w 118"/>
                <a:gd name="T5" fmla="*/ 2 h 238"/>
                <a:gd name="T6" fmla="*/ 24 w 118"/>
                <a:gd name="T7" fmla="*/ 5 h 238"/>
                <a:gd name="T8" fmla="*/ 26 w 118"/>
                <a:gd name="T9" fmla="*/ 5 h 238"/>
                <a:gd name="T10" fmla="*/ 36 w 118"/>
                <a:gd name="T11" fmla="*/ 11 h 238"/>
                <a:gd name="T12" fmla="*/ 36 w 118"/>
                <a:gd name="T13" fmla="*/ 12 h 238"/>
                <a:gd name="T14" fmla="*/ 47 w 118"/>
                <a:gd name="T15" fmla="*/ 20 h 238"/>
                <a:gd name="T16" fmla="*/ 47 w 118"/>
                <a:gd name="T17" fmla="*/ 20 h 238"/>
                <a:gd name="T18" fmla="*/ 57 w 118"/>
                <a:gd name="T19" fmla="*/ 30 h 238"/>
                <a:gd name="T20" fmla="*/ 57 w 118"/>
                <a:gd name="T21" fmla="*/ 30 h 238"/>
                <a:gd name="T22" fmla="*/ 66 w 118"/>
                <a:gd name="T23" fmla="*/ 42 h 238"/>
                <a:gd name="T24" fmla="*/ 66 w 118"/>
                <a:gd name="T25" fmla="*/ 42 h 238"/>
                <a:gd name="T26" fmla="*/ 75 w 118"/>
                <a:gd name="T27" fmla="*/ 56 h 238"/>
                <a:gd name="T28" fmla="*/ 75 w 118"/>
                <a:gd name="T29" fmla="*/ 56 h 238"/>
                <a:gd name="T30" fmla="*/ 84 w 118"/>
                <a:gd name="T31" fmla="*/ 71 h 238"/>
                <a:gd name="T32" fmla="*/ 84 w 118"/>
                <a:gd name="T33" fmla="*/ 71 h 238"/>
                <a:gd name="T34" fmla="*/ 98 w 118"/>
                <a:gd name="T35" fmla="*/ 105 h 238"/>
                <a:gd name="T36" fmla="*/ 98 w 118"/>
                <a:gd name="T37" fmla="*/ 105 h 238"/>
                <a:gd name="T38" fmla="*/ 108 w 118"/>
                <a:gd name="T39" fmla="*/ 146 h 238"/>
                <a:gd name="T40" fmla="*/ 108 w 118"/>
                <a:gd name="T41" fmla="*/ 146 h 238"/>
                <a:gd name="T42" fmla="*/ 114 w 118"/>
                <a:gd name="T43" fmla="*/ 189 h 238"/>
                <a:gd name="T44" fmla="*/ 114 w 118"/>
                <a:gd name="T45" fmla="*/ 189 h 238"/>
                <a:gd name="T46" fmla="*/ 117 w 118"/>
                <a:gd name="T47" fmla="*/ 236 h 238"/>
                <a:gd name="T48" fmla="*/ 110 w 118"/>
                <a:gd name="T49" fmla="*/ 237 h 238"/>
                <a:gd name="T50" fmla="*/ 107 w 118"/>
                <a:gd name="T51" fmla="*/ 191 h 238"/>
                <a:gd name="T52" fmla="*/ 101 w 118"/>
                <a:gd name="T53" fmla="*/ 147 h 238"/>
                <a:gd name="T54" fmla="*/ 90 w 118"/>
                <a:gd name="T55" fmla="*/ 108 h 238"/>
                <a:gd name="T56" fmla="*/ 77 w 118"/>
                <a:gd name="T57" fmla="*/ 74 h 238"/>
                <a:gd name="T58" fmla="*/ 69 w 118"/>
                <a:gd name="T59" fmla="*/ 60 h 238"/>
                <a:gd name="T60" fmla="*/ 60 w 118"/>
                <a:gd name="T61" fmla="*/ 47 h 238"/>
                <a:gd name="T62" fmla="*/ 51 w 118"/>
                <a:gd name="T63" fmla="*/ 35 h 238"/>
                <a:gd name="T64" fmla="*/ 42 w 118"/>
                <a:gd name="T65" fmla="*/ 26 h 238"/>
                <a:gd name="T66" fmla="*/ 32 w 118"/>
                <a:gd name="T67" fmla="*/ 18 h 238"/>
                <a:gd name="T68" fmla="*/ 23 w 118"/>
                <a:gd name="T69" fmla="*/ 12 h 238"/>
                <a:gd name="T70" fmla="*/ 12 w 118"/>
                <a:gd name="T71" fmla="*/ 9 h 238"/>
                <a:gd name="T72" fmla="*/ 0 w 118"/>
                <a:gd name="T73" fmla="*/ 8 h 238"/>
                <a:gd name="T74" fmla="*/ 2 w 118"/>
                <a:gd name="T7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238">
                  <a:moveTo>
                    <a:pt x="2" y="0"/>
                  </a:moveTo>
                  <a:lnTo>
                    <a:pt x="12" y="2"/>
                  </a:lnTo>
                  <a:lnTo>
                    <a:pt x="14" y="2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75" y="56"/>
                  </a:lnTo>
                  <a:lnTo>
                    <a:pt x="75" y="56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108" y="146"/>
                  </a:lnTo>
                  <a:lnTo>
                    <a:pt x="108" y="146"/>
                  </a:lnTo>
                  <a:lnTo>
                    <a:pt x="114" y="189"/>
                  </a:lnTo>
                  <a:lnTo>
                    <a:pt x="114" y="189"/>
                  </a:lnTo>
                  <a:lnTo>
                    <a:pt x="117" y="236"/>
                  </a:lnTo>
                  <a:lnTo>
                    <a:pt x="110" y="237"/>
                  </a:lnTo>
                  <a:lnTo>
                    <a:pt x="107" y="191"/>
                  </a:lnTo>
                  <a:lnTo>
                    <a:pt x="101" y="147"/>
                  </a:lnTo>
                  <a:lnTo>
                    <a:pt x="90" y="108"/>
                  </a:lnTo>
                  <a:lnTo>
                    <a:pt x="77" y="74"/>
                  </a:lnTo>
                  <a:lnTo>
                    <a:pt x="69" y="60"/>
                  </a:lnTo>
                  <a:lnTo>
                    <a:pt x="60" y="47"/>
                  </a:lnTo>
                  <a:lnTo>
                    <a:pt x="51" y="35"/>
                  </a:lnTo>
                  <a:lnTo>
                    <a:pt x="42" y="26"/>
                  </a:lnTo>
                  <a:lnTo>
                    <a:pt x="32" y="18"/>
                  </a:lnTo>
                  <a:lnTo>
                    <a:pt x="23" y="12"/>
                  </a:lnTo>
                  <a:lnTo>
                    <a:pt x="12" y="9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59" name="Freeform 19"/>
            <p:cNvSpPr>
              <a:spLocks/>
            </p:cNvSpPr>
            <p:nvPr/>
          </p:nvSpPr>
          <p:spPr bwMode="auto">
            <a:xfrm>
              <a:off x="765" y="957"/>
              <a:ext cx="131" cy="238"/>
            </a:xfrm>
            <a:custGeom>
              <a:avLst/>
              <a:gdLst>
                <a:gd name="T0" fmla="*/ 0 w 117"/>
                <a:gd name="T1" fmla="*/ 0 h 238"/>
                <a:gd name="T2" fmla="*/ 12 w 117"/>
                <a:gd name="T3" fmla="*/ 1 h 238"/>
                <a:gd name="T4" fmla="*/ 12 w 117"/>
                <a:gd name="T5" fmla="*/ 1 h 238"/>
                <a:gd name="T6" fmla="*/ 24 w 117"/>
                <a:gd name="T7" fmla="*/ 6 h 238"/>
                <a:gd name="T8" fmla="*/ 24 w 117"/>
                <a:gd name="T9" fmla="*/ 6 h 238"/>
                <a:gd name="T10" fmla="*/ 35 w 117"/>
                <a:gd name="T11" fmla="*/ 12 h 238"/>
                <a:gd name="T12" fmla="*/ 36 w 117"/>
                <a:gd name="T13" fmla="*/ 12 h 238"/>
                <a:gd name="T14" fmla="*/ 47 w 117"/>
                <a:gd name="T15" fmla="*/ 19 h 238"/>
                <a:gd name="T16" fmla="*/ 47 w 117"/>
                <a:gd name="T17" fmla="*/ 19 h 238"/>
                <a:gd name="T18" fmla="*/ 56 w 117"/>
                <a:gd name="T19" fmla="*/ 30 h 238"/>
                <a:gd name="T20" fmla="*/ 56 w 117"/>
                <a:gd name="T21" fmla="*/ 30 h 238"/>
                <a:gd name="T22" fmla="*/ 66 w 117"/>
                <a:gd name="T23" fmla="*/ 42 h 238"/>
                <a:gd name="T24" fmla="*/ 66 w 117"/>
                <a:gd name="T25" fmla="*/ 42 h 238"/>
                <a:gd name="T26" fmla="*/ 75 w 117"/>
                <a:gd name="T27" fmla="*/ 55 h 238"/>
                <a:gd name="T28" fmla="*/ 75 w 117"/>
                <a:gd name="T29" fmla="*/ 55 h 238"/>
                <a:gd name="T30" fmla="*/ 83 w 117"/>
                <a:gd name="T31" fmla="*/ 70 h 238"/>
                <a:gd name="T32" fmla="*/ 83 w 117"/>
                <a:gd name="T33" fmla="*/ 70 h 238"/>
                <a:gd name="T34" fmla="*/ 96 w 117"/>
                <a:gd name="T35" fmla="*/ 106 h 238"/>
                <a:gd name="T36" fmla="*/ 96 w 117"/>
                <a:gd name="T37" fmla="*/ 106 h 238"/>
                <a:gd name="T38" fmla="*/ 107 w 117"/>
                <a:gd name="T39" fmla="*/ 145 h 238"/>
                <a:gd name="T40" fmla="*/ 107 w 117"/>
                <a:gd name="T41" fmla="*/ 145 h 238"/>
                <a:gd name="T42" fmla="*/ 114 w 117"/>
                <a:gd name="T43" fmla="*/ 189 h 238"/>
                <a:gd name="T44" fmla="*/ 114 w 117"/>
                <a:gd name="T45" fmla="*/ 189 h 238"/>
                <a:gd name="T46" fmla="*/ 116 w 117"/>
                <a:gd name="T47" fmla="*/ 237 h 238"/>
                <a:gd name="T48" fmla="*/ 108 w 117"/>
                <a:gd name="T49" fmla="*/ 237 h 238"/>
                <a:gd name="T50" fmla="*/ 105 w 117"/>
                <a:gd name="T51" fmla="*/ 190 h 238"/>
                <a:gd name="T52" fmla="*/ 99 w 117"/>
                <a:gd name="T53" fmla="*/ 147 h 238"/>
                <a:gd name="T54" fmla="*/ 89 w 117"/>
                <a:gd name="T55" fmla="*/ 108 h 238"/>
                <a:gd name="T56" fmla="*/ 75 w 117"/>
                <a:gd name="T57" fmla="*/ 75 h 238"/>
                <a:gd name="T58" fmla="*/ 68 w 117"/>
                <a:gd name="T59" fmla="*/ 60 h 238"/>
                <a:gd name="T60" fmla="*/ 59 w 117"/>
                <a:gd name="T61" fmla="*/ 46 h 238"/>
                <a:gd name="T62" fmla="*/ 50 w 117"/>
                <a:gd name="T63" fmla="*/ 36 h 238"/>
                <a:gd name="T64" fmla="*/ 41 w 117"/>
                <a:gd name="T65" fmla="*/ 25 h 238"/>
                <a:gd name="T66" fmla="*/ 32 w 117"/>
                <a:gd name="T67" fmla="*/ 18 h 238"/>
                <a:gd name="T68" fmla="*/ 21 w 117"/>
                <a:gd name="T69" fmla="*/ 13 h 238"/>
                <a:gd name="T70" fmla="*/ 11 w 117"/>
                <a:gd name="T71" fmla="*/ 10 h 238"/>
                <a:gd name="T72" fmla="*/ 0 w 117"/>
                <a:gd name="T73" fmla="*/ 9 h 238"/>
                <a:gd name="T74" fmla="*/ 0 w 117"/>
                <a:gd name="T7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238">
                  <a:moveTo>
                    <a:pt x="0" y="0"/>
                  </a:moveTo>
                  <a:lnTo>
                    <a:pt x="12" y="1"/>
                  </a:lnTo>
                  <a:lnTo>
                    <a:pt x="12" y="1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75" y="55"/>
                  </a:lnTo>
                  <a:lnTo>
                    <a:pt x="75" y="55"/>
                  </a:lnTo>
                  <a:lnTo>
                    <a:pt x="83" y="70"/>
                  </a:lnTo>
                  <a:lnTo>
                    <a:pt x="83" y="70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107" y="145"/>
                  </a:lnTo>
                  <a:lnTo>
                    <a:pt x="107" y="145"/>
                  </a:lnTo>
                  <a:lnTo>
                    <a:pt x="114" y="189"/>
                  </a:lnTo>
                  <a:lnTo>
                    <a:pt x="114" y="189"/>
                  </a:lnTo>
                  <a:lnTo>
                    <a:pt x="116" y="237"/>
                  </a:lnTo>
                  <a:lnTo>
                    <a:pt x="108" y="237"/>
                  </a:lnTo>
                  <a:lnTo>
                    <a:pt x="105" y="190"/>
                  </a:lnTo>
                  <a:lnTo>
                    <a:pt x="99" y="147"/>
                  </a:lnTo>
                  <a:lnTo>
                    <a:pt x="89" y="108"/>
                  </a:lnTo>
                  <a:lnTo>
                    <a:pt x="75" y="75"/>
                  </a:lnTo>
                  <a:lnTo>
                    <a:pt x="68" y="60"/>
                  </a:lnTo>
                  <a:lnTo>
                    <a:pt x="59" y="46"/>
                  </a:lnTo>
                  <a:lnTo>
                    <a:pt x="50" y="36"/>
                  </a:lnTo>
                  <a:lnTo>
                    <a:pt x="41" y="25"/>
                  </a:lnTo>
                  <a:lnTo>
                    <a:pt x="32" y="18"/>
                  </a:lnTo>
                  <a:lnTo>
                    <a:pt x="21" y="13"/>
                  </a:lnTo>
                  <a:lnTo>
                    <a:pt x="11" y="10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0" name="Freeform 20"/>
            <p:cNvSpPr>
              <a:spLocks/>
            </p:cNvSpPr>
            <p:nvPr/>
          </p:nvSpPr>
          <p:spPr bwMode="auto">
            <a:xfrm>
              <a:off x="400" y="855"/>
              <a:ext cx="62" cy="55"/>
            </a:xfrm>
            <a:custGeom>
              <a:avLst/>
              <a:gdLst>
                <a:gd name="T0" fmla="*/ 51 w 55"/>
                <a:gd name="T1" fmla="*/ 4 h 55"/>
                <a:gd name="T2" fmla="*/ 54 w 55"/>
                <a:gd name="T3" fmla="*/ 12 h 55"/>
                <a:gd name="T4" fmla="*/ 54 w 55"/>
                <a:gd name="T5" fmla="*/ 22 h 55"/>
                <a:gd name="T6" fmla="*/ 51 w 55"/>
                <a:gd name="T7" fmla="*/ 33 h 55"/>
                <a:gd name="T8" fmla="*/ 44 w 55"/>
                <a:gd name="T9" fmla="*/ 43 h 55"/>
                <a:gd name="T10" fmla="*/ 44 w 55"/>
                <a:gd name="T11" fmla="*/ 43 h 55"/>
                <a:gd name="T12" fmla="*/ 33 w 55"/>
                <a:gd name="T13" fmla="*/ 51 h 55"/>
                <a:gd name="T14" fmla="*/ 23 w 55"/>
                <a:gd name="T15" fmla="*/ 54 h 55"/>
                <a:gd name="T16" fmla="*/ 12 w 55"/>
                <a:gd name="T17" fmla="*/ 54 h 55"/>
                <a:gd name="T18" fmla="*/ 5 w 55"/>
                <a:gd name="T19" fmla="*/ 51 h 55"/>
                <a:gd name="T20" fmla="*/ 5 w 55"/>
                <a:gd name="T21" fmla="*/ 51 h 55"/>
                <a:gd name="T22" fmla="*/ 0 w 55"/>
                <a:gd name="T23" fmla="*/ 42 h 55"/>
                <a:gd name="T24" fmla="*/ 0 w 55"/>
                <a:gd name="T25" fmla="*/ 33 h 55"/>
                <a:gd name="T26" fmla="*/ 5 w 55"/>
                <a:gd name="T27" fmla="*/ 22 h 55"/>
                <a:gd name="T28" fmla="*/ 12 w 55"/>
                <a:gd name="T29" fmla="*/ 12 h 55"/>
                <a:gd name="T30" fmla="*/ 12 w 55"/>
                <a:gd name="T31" fmla="*/ 12 h 55"/>
                <a:gd name="T32" fmla="*/ 23 w 55"/>
                <a:gd name="T33" fmla="*/ 4 h 55"/>
                <a:gd name="T34" fmla="*/ 33 w 55"/>
                <a:gd name="T35" fmla="*/ 0 h 55"/>
                <a:gd name="T36" fmla="*/ 42 w 55"/>
                <a:gd name="T37" fmla="*/ 0 h 55"/>
                <a:gd name="T38" fmla="*/ 51 w 55"/>
                <a:gd name="T3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5">
                  <a:moveTo>
                    <a:pt x="51" y="4"/>
                  </a:moveTo>
                  <a:lnTo>
                    <a:pt x="54" y="12"/>
                  </a:lnTo>
                  <a:lnTo>
                    <a:pt x="54" y="22"/>
                  </a:lnTo>
                  <a:lnTo>
                    <a:pt x="51" y="3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33" y="51"/>
                  </a:lnTo>
                  <a:lnTo>
                    <a:pt x="23" y="54"/>
                  </a:lnTo>
                  <a:lnTo>
                    <a:pt x="12" y="54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5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23" y="4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51" y="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1" name="Freeform 21"/>
            <p:cNvSpPr>
              <a:spLocks/>
            </p:cNvSpPr>
            <p:nvPr/>
          </p:nvSpPr>
          <p:spPr bwMode="auto">
            <a:xfrm>
              <a:off x="402" y="798"/>
              <a:ext cx="63" cy="59"/>
            </a:xfrm>
            <a:custGeom>
              <a:avLst/>
              <a:gdLst>
                <a:gd name="T0" fmla="*/ 3 w 56"/>
                <a:gd name="T1" fmla="*/ 3 h 59"/>
                <a:gd name="T2" fmla="*/ 10 w 56"/>
                <a:gd name="T3" fmla="*/ 0 h 59"/>
                <a:gd name="T4" fmla="*/ 21 w 56"/>
                <a:gd name="T5" fmla="*/ 1 h 59"/>
                <a:gd name="T6" fmla="*/ 31 w 56"/>
                <a:gd name="T7" fmla="*/ 7 h 59"/>
                <a:gd name="T8" fmla="*/ 42 w 56"/>
                <a:gd name="T9" fmla="*/ 16 h 59"/>
                <a:gd name="T10" fmla="*/ 42 w 56"/>
                <a:gd name="T11" fmla="*/ 16 h 59"/>
                <a:gd name="T12" fmla="*/ 51 w 56"/>
                <a:gd name="T13" fmla="*/ 27 h 59"/>
                <a:gd name="T14" fmla="*/ 55 w 56"/>
                <a:gd name="T15" fmla="*/ 39 h 59"/>
                <a:gd name="T16" fmla="*/ 55 w 56"/>
                <a:gd name="T17" fmla="*/ 48 h 59"/>
                <a:gd name="T18" fmla="*/ 52 w 56"/>
                <a:gd name="T19" fmla="*/ 55 h 59"/>
                <a:gd name="T20" fmla="*/ 52 w 56"/>
                <a:gd name="T21" fmla="*/ 55 h 59"/>
                <a:gd name="T22" fmla="*/ 45 w 56"/>
                <a:gd name="T23" fmla="*/ 58 h 59"/>
                <a:gd name="T24" fmla="*/ 36 w 56"/>
                <a:gd name="T25" fmla="*/ 57 h 59"/>
                <a:gd name="T26" fmla="*/ 25 w 56"/>
                <a:gd name="T27" fmla="*/ 51 h 59"/>
                <a:gd name="T28" fmla="*/ 13 w 56"/>
                <a:gd name="T29" fmla="*/ 42 h 59"/>
                <a:gd name="T30" fmla="*/ 13 w 56"/>
                <a:gd name="T31" fmla="*/ 42 h 59"/>
                <a:gd name="T32" fmla="*/ 6 w 56"/>
                <a:gd name="T33" fmla="*/ 31 h 59"/>
                <a:gd name="T34" fmla="*/ 1 w 56"/>
                <a:gd name="T35" fmla="*/ 19 h 59"/>
                <a:gd name="T36" fmla="*/ 0 w 56"/>
                <a:gd name="T37" fmla="*/ 10 h 59"/>
                <a:gd name="T38" fmla="*/ 3 w 56"/>
                <a:gd name="T3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" h="59">
                  <a:moveTo>
                    <a:pt x="3" y="3"/>
                  </a:moveTo>
                  <a:lnTo>
                    <a:pt x="10" y="0"/>
                  </a:lnTo>
                  <a:lnTo>
                    <a:pt x="21" y="1"/>
                  </a:lnTo>
                  <a:lnTo>
                    <a:pt x="31" y="7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51" y="27"/>
                  </a:lnTo>
                  <a:lnTo>
                    <a:pt x="55" y="39"/>
                  </a:lnTo>
                  <a:lnTo>
                    <a:pt x="55" y="48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45" y="58"/>
                  </a:lnTo>
                  <a:lnTo>
                    <a:pt x="36" y="57"/>
                  </a:lnTo>
                  <a:lnTo>
                    <a:pt x="25" y="51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6" y="31"/>
                  </a:lnTo>
                  <a:lnTo>
                    <a:pt x="1" y="19"/>
                  </a:lnTo>
                  <a:lnTo>
                    <a:pt x="0" y="10"/>
                  </a:lnTo>
                  <a:lnTo>
                    <a:pt x="3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2" name="Freeform 22"/>
            <p:cNvSpPr>
              <a:spLocks/>
            </p:cNvSpPr>
            <p:nvPr/>
          </p:nvSpPr>
          <p:spPr bwMode="auto">
            <a:xfrm>
              <a:off x="478" y="802"/>
              <a:ext cx="72" cy="52"/>
            </a:xfrm>
            <a:custGeom>
              <a:avLst/>
              <a:gdLst>
                <a:gd name="T0" fmla="*/ 2 w 64"/>
                <a:gd name="T1" fmla="*/ 5 h 52"/>
                <a:gd name="T2" fmla="*/ 9 w 64"/>
                <a:gd name="T3" fmla="*/ 0 h 52"/>
                <a:gd name="T4" fmla="*/ 18 w 64"/>
                <a:gd name="T5" fmla="*/ 0 h 52"/>
                <a:gd name="T6" fmla="*/ 30 w 64"/>
                <a:gd name="T7" fmla="*/ 3 h 52"/>
                <a:gd name="T8" fmla="*/ 42 w 64"/>
                <a:gd name="T9" fmla="*/ 11 h 52"/>
                <a:gd name="T10" fmla="*/ 42 w 64"/>
                <a:gd name="T11" fmla="*/ 11 h 52"/>
                <a:gd name="T12" fmla="*/ 53 w 64"/>
                <a:gd name="T13" fmla="*/ 20 h 52"/>
                <a:gd name="T14" fmla="*/ 60 w 64"/>
                <a:gd name="T15" fmla="*/ 29 h 52"/>
                <a:gd name="T16" fmla="*/ 63 w 64"/>
                <a:gd name="T17" fmla="*/ 39 h 52"/>
                <a:gd name="T18" fmla="*/ 60 w 64"/>
                <a:gd name="T19" fmla="*/ 47 h 52"/>
                <a:gd name="T20" fmla="*/ 60 w 64"/>
                <a:gd name="T21" fmla="*/ 47 h 52"/>
                <a:gd name="T22" fmla="*/ 54 w 64"/>
                <a:gd name="T23" fmla="*/ 51 h 52"/>
                <a:gd name="T24" fmla="*/ 44 w 64"/>
                <a:gd name="T25" fmla="*/ 51 h 52"/>
                <a:gd name="T26" fmla="*/ 33 w 64"/>
                <a:gd name="T27" fmla="*/ 48 h 52"/>
                <a:gd name="T28" fmla="*/ 21 w 64"/>
                <a:gd name="T29" fmla="*/ 41 h 52"/>
                <a:gd name="T30" fmla="*/ 21 w 64"/>
                <a:gd name="T31" fmla="*/ 41 h 52"/>
                <a:gd name="T32" fmla="*/ 11 w 64"/>
                <a:gd name="T33" fmla="*/ 32 h 52"/>
                <a:gd name="T34" fmla="*/ 3 w 64"/>
                <a:gd name="T35" fmla="*/ 23 h 52"/>
                <a:gd name="T36" fmla="*/ 0 w 64"/>
                <a:gd name="T37" fmla="*/ 12 h 52"/>
                <a:gd name="T38" fmla="*/ 2 w 64"/>
                <a:gd name="T39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52">
                  <a:moveTo>
                    <a:pt x="2" y="5"/>
                  </a:moveTo>
                  <a:lnTo>
                    <a:pt x="9" y="0"/>
                  </a:lnTo>
                  <a:lnTo>
                    <a:pt x="18" y="0"/>
                  </a:lnTo>
                  <a:lnTo>
                    <a:pt x="30" y="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53" y="20"/>
                  </a:lnTo>
                  <a:lnTo>
                    <a:pt x="60" y="29"/>
                  </a:lnTo>
                  <a:lnTo>
                    <a:pt x="63" y="39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54" y="51"/>
                  </a:lnTo>
                  <a:lnTo>
                    <a:pt x="44" y="51"/>
                  </a:lnTo>
                  <a:lnTo>
                    <a:pt x="33" y="48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11" y="32"/>
                  </a:lnTo>
                  <a:lnTo>
                    <a:pt x="3" y="23"/>
                  </a:lnTo>
                  <a:lnTo>
                    <a:pt x="0" y="12"/>
                  </a:lnTo>
                  <a:lnTo>
                    <a:pt x="2" y="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3" name="Freeform 23"/>
            <p:cNvSpPr>
              <a:spLocks/>
            </p:cNvSpPr>
            <p:nvPr/>
          </p:nvSpPr>
          <p:spPr bwMode="auto">
            <a:xfrm>
              <a:off x="510" y="855"/>
              <a:ext cx="47" cy="58"/>
            </a:xfrm>
            <a:custGeom>
              <a:avLst/>
              <a:gdLst>
                <a:gd name="T0" fmla="*/ 28 w 41"/>
                <a:gd name="T1" fmla="*/ 0 h 58"/>
                <a:gd name="T2" fmla="*/ 36 w 41"/>
                <a:gd name="T3" fmla="*/ 3 h 58"/>
                <a:gd name="T4" fmla="*/ 39 w 41"/>
                <a:gd name="T5" fmla="*/ 12 h 58"/>
                <a:gd name="T6" fmla="*/ 40 w 41"/>
                <a:gd name="T7" fmla="*/ 22 h 58"/>
                <a:gd name="T8" fmla="*/ 37 w 41"/>
                <a:gd name="T9" fmla="*/ 33 h 58"/>
                <a:gd name="T10" fmla="*/ 37 w 41"/>
                <a:gd name="T11" fmla="*/ 33 h 58"/>
                <a:gd name="T12" fmla="*/ 33 w 41"/>
                <a:gd name="T13" fmla="*/ 45 h 58"/>
                <a:gd name="T14" fmla="*/ 27 w 41"/>
                <a:gd name="T15" fmla="*/ 52 h 58"/>
                <a:gd name="T16" fmla="*/ 19 w 41"/>
                <a:gd name="T17" fmla="*/ 57 h 58"/>
                <a:gd name="T18" fmla="*/ 12 w 41"/>
                <a:gd name="T19" fmla="*/ 57 h 58"/>
                <a:gd name="T20" fmla="*/ 12 w 41"/>
                <a:gd name="T21" fmla="*/ 57 h 58"/>
                <a:gd name="T22" fmla="*/ 6 w 41"/>
                <a:gd name="T23" fmla="*/ 52 h 58"/>
                <a:gd name="T24" fmla="*/ 1 w 41"/>
                <a:gd name="T25" fmla="*/ 45 h 58"/>
                <a:gd name="T26" fmla="*/ 0 w 41"/>
                <a:gd name="T27" fmla="*/ 34 h 58"/>
                <a:gd name="T28" fmla="*/ 3 w 41"/>
                <a:gd name="T29" fmla="*/ 22 h 58"/>
                <a:gd name="T30" fmla="*/ 3 w 41"/>
                <a:gd name="T31" fmla="*/ 22 h 58"/>
                <a:gd name="T32" fmla="*/ 7 w 41"/>
                <a:gd name="T33" fmla="*/ 12 h 58"/>
                <a:gd name="T34" fmla="*/ 13 w 41"/>
                <a:gd name="T35" fmla="*/ 4 h 58"/>
                <a:gd name="T36" fmla="*/ 21 w 41"/>
                <a:gd name="T37" fmla="*/ 0 h 58"/>
                <a:gd name="T38" fmla="*/ 28 w 41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58">
                  <a:moveTo>
                    <a:pt x="28" y="0"/>
                  </a:moveTo>
                  <a:lnTo>
                    <a:pt x="36" y="3"/>
                  </a:lnTo>
                  <a:lnTo>
                    <a:pt x="39" y="12"/>
                  </a:lnTo>
                  <a:lnTo>
                    <a:pt x="40" y="22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3" y="45"/>
                  </a:lnTo>
                  <a:lnTo>
                    <a:pt x="27" y="52"/>
                  </a:lnTo>
                  <a:lnTo>
                    <a:pt x="19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6" y="52"/>
                  </a:lnTo>
                  <a:lnTo>
                    <a:pt x="1" y="45"/>
                  </a:lnTo>
                  <a:lnTo>
                    <a:pt x="0" y="34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7" y="12"/>
                  </a:lnTo>
                  <a:lnTo>
                    <a:pt x="13" y="4"/>
                  </a:lnTo>
                  <a:lnTo>
                    <a:pt x="21" y="0"/>
                  </a:lnTo>
                  <a:lnTo>
                    <a:pt x="28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4" name="Freeform 24"/>
            <p:cNvSpPr>
              <a:spLocks/>
            </p:cNvSpPr>
            <p:nvPr/>
          </p:nvSpPr>
          <p:spPr bwMode="auto">
            <a:xfrm>
              <a:off x="589" y="870"/>
              <a:ext cx="58" cy="53"/>
            </a:xfrm>
            <a:custGeom>
              <a:avLst/>
              <a:gdLst>
                <a:gd name="T0" fmla="*/ 45 w 51"/>
                <a:gd name="T1" fmla="*/ 3 h 53"/>
                <a:gd name="T2" fmla="*/ 50 w 51"/>
                <a:gd name="T3" fmla="*/ 9 h 53"/>
                <a:gd name="T4" fmla="*/ 50 w 51"/>
                <a:gd name="T5" fmla="*/ 18 h 53"/>
                <a:gd name="T6" fmla="*/ 45 w 51"/>
                <a:gd name="T7" fmla="*/ 28 h 53"/>
                <a:gd name="T8" fmla="*/ 39 w 51"/>
                <a:gd name="T9" fmla="*/ 39 h 53"/>
                <a:gd name="T10" fmla="*/ 39 w 51"/>
                <a:gd name="T11" fmla="*/ 39 h 53"/>
                <a:gd name="T12" fmla="*/ 29 w 51"/>
                <a:gd name="T13" fmla="*/ 46 h 53"/>
                <a:gd name="T14" fmla="*/ 20 w 51"/>
                <a:gd name="T15" fmla="*/ 52 h 53"/>
                <a:gd name="T16" fmla="*/ 11 w 51"/>
                <a:gd name="T17" fmla="*/ 52 h 53"/>
                <a:gd name="T18" fmla="*/ 3 w 51"/>
                <a:gd name="T19" fmla="*/ 49 h 53"/>
                <a:gd name="T20" fmla="*/ 3 w 51"/>
                <a:gd name="T21" fmla="*/ 49 h 53"/>
                <a:gd name="T22" fmla="*/ 0 w 51"/>
                <a:gd name="T23" fmla="*/ 43 h 53"/>
                <a:gd name="T24" fmla="*/ 0 w 51"/>
                <a:gd name="T25" fmla="*/ 34 h 53"/>
                <a:gd name="T26" fmla="*/ 3 w 51"/>
                <a:gd name="T27" fmla="*/ 24 h 53"/>
                <a:gd name="T28" fmla="*/ 11 w 51"/>
                <a:gd name="T29" fmla="*/ 13 h 53"/>
                <a:gd name="T30" fmla="*/ 11 w 51"/>
                <a:gd name="T31" fmla="*/ 13 h 53"/>
                <a:gd name="T32" fmla="*/ 20 w 51"/>
                <a:gd name="T33" fmla="*/ 6 h 53"/>
                <a:gd name="T34" fmla="*/ 30 w 51"/>
                <a:gd name="T35" fmla="*/ 1 h 53"/>
                <a:gd name="T36" fmla="*/ 39 w 51"/>
                <a:gd name="T37" fmla="*/ 0 h 53"/>
                <a:gd name="T38" fmla="*/ 45 w 51"/>
                <a:gd name="T39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53">
                  <a:moveTo>
                    <a:pt x="45" y="3"/>
                  </a:moveTo>
                  <a:lnTo>
                    <a:pt x="50" y="9"/>
                  </a:lnTo>
                  <a:lnTo>
                    <a:pt x="50" y="18"/>
                  </a:lnTo>
                  <a:lnTo>
                    <a:pt x="45" y="28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29" y="46"/>
                  </a:lnTo>
                  <a:lnTo>
                    <a:pt x="20" y="52"/>
                  </a:lnTo>
                  <a:lnTo>
                    <a:pt x="11" y="52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4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20" y="6"/>
                  </a:lnTo>
                  <a:lnTo>
                    <a:pt x="30" y="1"/>
                  </a:lnTo>
                  <a:lnTo>
                    <a:pt x="39" y="0"/>
                  </a:lnTo>
                  <a:lnTo>
                    <a:pt x="45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5" name="Freeform 25"/>
            <p:cNvSpPr>
              <a:spLocks/>
            </p:cNvSpPr>
            <p:nvPr/>
          </p:nvSpPr>
          <p:spPr bwMode="auto">
            <a:xfrm>
              <a:off x="588" y="813"/>
              <a:ext cx="66" cy="62"/>
            </a:xfrm>
            <a:custGeom>
              <a:avLst/>
              <a:gdLst>
                <a:gd name="T0" fmla="*/ 54 w 59"/>
                <a:gd name="T1" fmla="*/ 58 h 62"/>
                <a:gd name="T2" fmla="*/ 46 w 59"/>
                <a:gd name="T3" fmla="*/ 61 h 62"/>
                <a:gd name="T4" fmla="*/ 37 w 59"/>
                <a:gd name="T5" fmla="*/ 58 h 62"/>
                <a:gd name="T6" fmla="*/ 25 w 59"/>
                <a:gd name="T7" fmla="*/ 52 h 62"/>
                <a:gd name="T8" fmla="*/ 15 w 59"/>
                <a:gd name="T9" fmla="*/ 43 h 62"/>
                <a:gd name="T10" fmla="*/ 15 w 59"/>
                <a:gd name="T11" fmla="*/ 43 h 62"/>
                <a:gd name="T12" fmla="*/ 6 w 59"/>
                <a:gd name="T13" fmla="*/ 31 h 62"/>
                <a:gd name="T14" fmla="*/ 1 w 59"/>
                <a:gd name="T15" fmla="*/ 21 h 62"/>
                <a:gd name="T16" fmla="*/ 0 w 59"/>
                <a:gd name="T17" fmla="*/ 10 h 62"/>
                <a:gd name="T18" fmla="*/ 3 w 59"/>
                <a:gd name="T19" fmla="*/ 3 h 62"/>
                <a:gd name="T20" fmla="*/ 3 w 59"/>
                <a:gd name="T21" fmla="*/ 3 h 62"/>
                <a:gd name="T22" fmla="*/ 10 w 59"/>
                <a:gd name="T23" fmla="*/ 0 h 62"/>
                <a:gd name="T24" fmla="*/ 21 w 59"/>
                <a:gd name="T25" fmla="*/ 1 h 62"/>
                <a:gd name="T26" fmla="*/ 31 w 59"/>
                <a:gd name="T27" fmla="*/ 7 h 62"/>
                <a:gd name="T28" fmla="*/ 43 w 59"/>
                <a:gd name="T29" fmla="*/ 18 h 62"/>
                <a:gd name="T30" fmla="*/ 43 w 59"/>
                <a:gd name="T31" fmla="*/ 18 h 62"/>
                <a:gd name="T32" fmla="*/ 51 w 59"/>
                <a:gd name="T33" fmla="*/ 28 h 62"/>
                <a:gd name="T34" fmla="*/ 57 w 59"/>
                <a:gd name="T35" fmla="*/ 40 h 62"/>
                <a:gd name="T36" fmla="*/ 58 w 59"/>
                <a:gd name="T37" fmla="*/ 51 h 62"/>
                <a:gd name="T38" fmla="*/ 54 w 59"/>
                <a:gd name="T39" fmla="*/ 5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62">
                  <a:moveTo>
                    <a:pt x="54" y="58"/>
                  </a:moveTo>
                  <a:lnTo>
                    <a:pt x="46" y="61"/>
                  </a:lnTo>
                  <a:lnTo>
                    <a:pt x="37" y="58"/>
                  </a:lnTo>
                  <a:lnTo>
                    <a:pt x="25" y="52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6" y="31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3" y="3"/>
                  </a:lnTo>
                  <a:lnTo>
                    <a:pt x="3" y="3"/>
                  </a:lnTo>
                  <a:lnTo>
                    <a:pt x="10" y="0"/>
                  </a:lnTo>
                  <a:lnTo>
                    <a:pt x="21" y="1"/>
                  </a:lnTo>
                  <a:lnTo>
                    <a:pt x="31" y="7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51" y="28"/>
                  </a:lnTo>
                  <a:lnTo>
                    <a:pt x="57" y="40"/>
                  </a:lnTo>
                  <a:lnTo>
                    <a:pt x="58" y="51"/>
                  </a:lnTo>
                  <a:lnTo>
                    <a:pt x="54" y="5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6" name="Freeform 26"/>
            <p:cNvSpPr>
              <a:spLocks/>
            </p:cNvSpPr>
            <p:nvPr/>
          </p:nvSpPr>
          <p:spPr bwMode="auto">
            <a:xfrm>
              <a:off x="728" y="413"/>
              <a:ext cx="81" cy="49"/>
            </a:xfrm>
            <a:custGeom>
              <a:avLst/>
              <a:gdLst>
                <a:gd name="T0" fmla="*/ 71 w 72"/>
                <a:gd name="T1" fmla="*/ 8 h 49"/>
                <a:gd name="T2" fmla="*/ 71 w 72"/>
                <a:gd name="T3" fmla="*/ 17 h 49"/>
                <a:gd name="T4" fmla="*/ 65 w 72"/>
                <a:gd name="T5" fmla="*/ 26 h 49"/>
                <a:gd name="T6" fmla="*/ 56 w 72"/>
                <a:gd name="T7" fmla="*/ 35 h 49"/>
                <a:gd name="T8" fmla="*/ 44 w 72"/>
                <a:gd name="T9" fmla="*/ 42 h 49"/>
                <a:gd name="T10" fmla="*/ 44 w 72"/>
                <a:gd name="T11" fmla="*/ 42 h 49"/>
                <a:gd name="T12" fmla="*/ 29 w 72"/>
                <a:gd name="T13" fmla="*/ 47 h 49"/>
                <a:gd name="T14" fmla="*/ 17 w 72"/>
                <a:gd name="T15" fmla="*/ 48 h 49"/>
                <a:gd name="T16" fmla="*/ 6 w 72"/>
                <a:gd name="T17" fmla="*/ 47 h 49"/>
                <a:gd name="T18" fmla="*/ 0 w 72"/>
                <a:gd name="T19" fmla="*/ 41 h 49"/>
                <a:gd name="T20" fmla="*/ 0 w 72"/>
                <a:gd name="T21" fmla="*/ 41 h 49"/>
                <a:gd name="T22" fmla="*/ 0 w 72"/>
                <a:gd name="T23" fmla="*/ 33 h 49"/>
                <a:gd name="T24" fmla="*/ 5 w 72"/>
                <a:gd name="T25" fmla="*/ 24 h 49"/>
                <a:gd name="T26" fmla="*/ 14 w 72"/>
                <a:gd name="T27" fmla="*/ 15 h 49"/>
                <a:gd name="T28" fmla="*/ 27 w 72"/>
                <a:gd name="T29" fmla="*/ 8 h 49"/>
                <a:gd name="T30" fmla="*/ 27 w 72"/>
                <a:gd name="T31" fmla="*/ 8 h 49"/>
                <a:gd name="T32" fmla="*/ 41 w 72"/>
                <a:gd name="T33" fmla="*/ 2 h 49"/>
                <a:gd name="T34" fmla="*/ 54 w 72"/>
                <a:gd name="T35" fmla="*/ 0 h 49"/>
                <a:gd name="T36" fmla="*/ 65 w 72"/>
                <a:gd name="T37" fmla="*/ 3 h 49"/>
                <a:gd name="T38" fmla="*/ 71 w 72"/>
                <a:gd name="T3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49">
                  <a:moveTo>
                    <a:pt x="71" y="8"/>
                  </a:moveTo>
                  <a:lnTo>
                    <a:pt x="71" y="17"/>
                  </a:lnTo>
                  <a:lnTo>
                    <a:pt x="65" y="26"/>
                  </a:lnTo>
                  <a:lnTo>
                    <a:pt x="56" y="35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29" y="47"/>
                  </a:lnTo>
                  <a:lnTo>
                    <a:pt x="17" y="48"/>
                  </a:lnTo>
                  <a:lnTo>
                    <a:pt x="6" y="4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33"/>
                  </a:lnTo>
                  <a:lnTo>
                    <a:pt x="5" y="24"/>
                  </a:lnTo>
                  <a:lnTo>
                    <a:pt x="14" y="15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41" y="2"/>
                  </a:lnTo>
                  <a:lnTo>
                    <a:pt x="54" y="0"/>
                  </a:lnTo>
                  <a:lnTo>
                    <a:pt x="65" y="3"/>
                  </a:lnTo>
                  <a:lnTo>
                    <a:pt x="71" y="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7" name="Freeform 27"/>
            <p:cNvSpPr>
              <a:spLocks/>
            </p:cNvSpPr>
            <p:nvPr/>
          </p:nvSpPr>
          <p:spPr bwMode="auto">
            <a:xfrm>
              <a:off x="620" y="424"/>
              <a:ext cx="84" cy="41"/>
            </a:xfrm>
            <a:custGeom>
              <a:avLst/>
              <a:gdLst>
                <a:gd name="T0" fmla="*/ 74 w 75"/>
                <a:gd name="T1" fmla="*/ 28 h 41"/>
                <a:gd name="T2" fmla="*/ 69 w 75"/>
                <a:gd name="T3" fmla="*/ 34 h 41"/>
                <a:gd name="T4" fmla="*/ 60 w 75"/>
                <a:gd name="T5" fmla="*/ 39 h 41"/>
                <a:gd name="T6" fmla="*/ 47 w 75"/>
                <a:gd name="T7" fmla="*/ 40 h 41"/>
                <a:gd name="T8" fmla="*/ 33 w 75"/>
                <a:gd name="T9" fmla="*/ 39 h 41"/>
                <a:gd name="T10" fmla="*/ 33 w 75"/>
                <a:gd name="T11" fmla="*/ 39 h 41"/>
                <a:gd name="T12" fmla="*/ 18 w 75"/>
                <a:gd name="T13" fmla="*/ 34 h 41"/>
                <a:gd name="T14" fmla="*/ 8 w 75"/>
                <a:gd name="T15" fmla="*/ 27 h 41"/>
                <a:gd name="T16" fmla="*/ 2 w 75"/>
                <a:gd name="T17" fmla="*/ 19 h 41"/>
                <a:gd name="T18" fmla="*/ 0 w 75"/>
                <a:gd name="T19" fmla="*/ 12 h 41"/>
                <a:gd name="T20" fmla="*/ 0 w 75"/>
                <a:gd name="T21" fmla="*/ 12 h 41"/>
                <a:gd name="T22" fmla="*/ 5 w 75"/>
                <a:gd name="T23" fmla="*/ 6 h 41"/>
                <a:gd name="T24" fmla="*/ 14 w 75"/>
                <a:gd name="T25" fmla="*/ 1 h 41"/>
                <a:gd name="T26" fmla="*/ 26 w 75"/>
                <a:gd name="T27" fmla="*/ 0 h 41"/>
                <a:gd name="T28" fmla="*/ 41 w 75"/>
                <a:gd name="T29" fmla="*/ 1 h 41"/>
                <a:gd name="T30" fmla="*/ 41 w 75"/>
                <a:gd name="T31" fmla="*/ 1 h 41"/>
                <a:gd name="T32" fmla="*/ 54 w 75"/>
                <a:gd name="T33" fmla="*/ 6 h 41"/>
                <a:gd name="T34" fmla="*/ 65 w 75"/>
                <a:gd name="T35" fmla="*/ 12 h 41"/>
                <a:gd name="T36" fmla="*/ 72 w 75"/>
                <a:gd name="T37" fmla="*/ 19 h 41"/>
                <a:gd name="T38" fmla="*/ 74 w 75"/>
                <a:gd name="T3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41">
                  <a:moveTo>
                    <a:pt x="74" y="28"/>
                  </a:moveTo>
                  <a:lnTo>
                    <a:pt x="69" y="34"/>
                  </a:lnTo>
                  <a:lnTo>
                    <a:pt x="60" y="39"/>
                  </a:lnTo>
                  <a:lnTo>
                    <a:pt x="47" y="40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18" y="34"/>
                  </a:lnTo>
                  <a:lnTo>
                    <a:pt x="8" y="27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" y="6"/>
                  </a:lnTo>
                  <a:lnTo>
                    <a:pt x="14" y="1"/>
                  </a:lnTo>
                  <a:lnTo>
                    <a:pt x="26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54" y="6"/>
                  </a:lnTo>
                  <a:lnTo>
                    <a:pt x="65" y="12"/>
                  </a:lnTo>
                  <a:lnTo>
                    <a:pt x="72" y="19"/>
                  </a:lnTo>
                  <a:lnTo>
                    <a:pt x="74" y="2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8" name="Freeform 28"/>
            <p:cNvSpPr>
              <a:spLocks/>
            </p:cNvSpPr>
            <p:nvPr/>
          </p:nvSpPr>
          <p:spPr bwMode="auto">
            <a:xfrm>
              <a:off x="683" y="528"/>
              <a:ext cx="99" cy="53"/>
            </a:xfrm>
            <a:custGeom>
              <a:avLst/>
              <a:gdLst>
                <a:gd name="T0" fmla="*/ 87 w 88"/>
                <a:gd name="T1" fmla="*/ 6 h 53"/>
                <a:gd name="T2" fmla="*/ 85 w 88"/>
                <a:gd name="T3" fmla="*/ 15 h 53"/>
                <a:gd name="T4" fmla="*/ 79 w 88"/>
                <a:gd name="T5" fmla="*/ 24 h 53"/>
                <a:gd name="T6" fmla="*/ 67 w 88"/>
                <a:gd name="T7" fmla="*/ 34 h 53"/>
                <a:gd name="T8" fmla="*/ 51 w 88"/>
                <a:gd name="T9" fmla="*/ 43 h 53"/>
                <a:gd name="T10" fmla="*/ 51 w 88"/>
                <a:gd name="T11" fmla="*/ 43 h 53"/>
                <a:gd name="T12" fmla="*/ 34 w 88"/>
                <a:gd name="T13" fmla="*/ 49 h 53"/>
                <a:gd name="T14" fmla="*/ 18 w 88"/>
                <a:gd name="T15" fmla="*/ 52 h 53"/>
                <a:gd name="T16" fmla="*/ 7 w 88"/>
                <a:gd name="T17" fmla="*/ 51 h 53"/>
                <a:gd name="T18" fmla="*/ 0 w 88"/>
                <a:gd name="T19" fmla="*/ 46 h 53"/>
                <a:gd name="T20" fmla="*/ 0 w 88"/>
                <a:gd name="T21" fmla="*/ 46 h 53"/>
                <a:gd name="T22" fmla="*/ 0 w 88"/>
                <a:gd name="T23" fmla="*/ 39 h 53"/>
                <a:gd name="T24" fmla="*/ 7 w 88"/>
                <a:gd name="T25" fmla="*/ 28 h 53"/>
                <a:gd name="T26" fmla="*/ 19 w 88"/>
                <a:gd name="T27" fmla="*/ 18 h 53"/>
                <a:gd name="T28" fmla="*/ 36 w 88"/>
                <a:gd name="T29" fmla="*/ 9 h 53"/>
                <a:gd name="T30" fmla="*/ 36 w 88"/>
                <a:gd name="T31" fmla="*/ 9 h 53"/>
                <a:gd name="T32" fmla="*/ 52 w 88"/>
                <a:gd name="T33" fmla="*/ 3 h 53"/>
                <a:gd name="T34" fmla="*/ 67 w 88"/>
                <a:gd name="T35" fmla="*/ 0 h 53"/>
                <a:gd name="T36" fmla="*/ 79 w 88"/>
                <a:gd name="T37" fmla="*/ 1 h 53"/>
                <a:gd name="T38" fmla="*/ 87 w 88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53">
                  <a:moveTo>
                    <a:pt x="87" y="6"/>
                  </a:moveTo>
                  <a:lnTo>
                    <a:pt x="85" y="15"/>
                  </a:lnTo>
                  <a:lnTo>
                    <a:pt x="79" y="24"/>
                  </a:lnTo>
                  <a:lnTo>
                    <a:pt x="67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4" y="49"/>
                  </a:lnTo>
                  <a:lnTo>
                    <a:pt x="18" y="52"/>
                  </a:lnTo>
                  <a:lnTo>
                    <a:pt x="7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19" y="1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52" y="3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87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69" name="Freeform 29"/>
            <p:cNvSpPr>
              <a:spLocks/>
            </p:cNvSpPr>
            <p:nvPr/>
          </p:nvSpPr>
          <p:spPr bwMode="auto">
            <a:xfrm>
              <a:off x="755" y="469"/>
              <a:ext cx="105" cy="43"/>
            </a:xfrm>
            <a:custGeom>
              <a:avLst/>
              <a:gdLst>
                <a:gd name="T0" fmla="*/ 93 w 94"/>
                <a:gd name="T1" fmla="*/ 10 h 43"/>
                <a:gd name="T2" fmla="*/ 92 w 94"/>
                <a:gd name="T3" fmla="*/ 18 h 43"/>
                <a:gd name="T4" fmla="*/ 83 w 94"/>
                <a:gd name="T5" fmla="*/ 27 h 43"/>
                <a:gd name="T6" fmla="*/ 69 w 94"/>
                <a:gd name="T7" fmla="*/ 35 h 43"/>
                <a:gd name="T8" fmla="*/ 51 w 94"/>
                <a:gd name="T9" fmla="*/ 39 h 43"/>
                <a:gd name="T10" fmla="*/ 51 w 94"/>
                <a:gd name="T11" fmla="*/ 39 h 43"/>
                <a:gd name="T12" fmla="*/ 33 w 94"/>
                <a:gd name="T13" fmla="*/ 42 h 43"/>
                <a:gd name="T14" fmla="*/ 17 w 94"/>
                <a:gd name="T15" fmla="*/ 42 h 43"/>
                <a:gd name="T16" fmla="*/ 6 w 94"/>
                <a:gd name="T17" fmla="*/ 38 h 43"/>
                <a:gd name="T18" fmla="*/ 0 w 94"/>
                <a:gd name="T19" fmla="*/ 32 h 43"/>
                <a:gd name="T20" fmla="*/ 0 w 94"/>
                <a:gd name="T21" fmla="*/ 32 h 43"/>
                <a:gd name="T22" fmla="*/ 3 w 94"/>
                <a:gd name="T23" fmla="*/ 24 h 43"/>
                <a:gd name="T24" fmla="*/ 11 w 94"/>
                <a:gd name="T25" fmla="*/ 15 h 43"/>
                <a:gd name="T26" fmla="*/ 26 w 94"/>
                <a:gd name="T27" fmla="*/ 7 h 43"/>
                <a:gd name="T28" fmla="*/ 42 w 94"/>
                <a:gd name="T29" fmla="*/ 3 h 43"/>
                <a:gd name="T30" fmla="*/ 42 w 94"/>
                <a:gd name="T31" fmla="*/ 3 h 43"/>
                <a:gd name="T32" fmla="*/ 62 w 94"/>
                <a:gd name="T33" fmla="*/ 0 h 43"/>
                <a:gd name="T34" fmla="*/ 77 w 94"/>
                <a:gd name="T35" fmla="*/ 0 h 43"/>
                <a:gd name="T36" fmla="*/ 89 w 94"/>
                <a:gd name="T37" fmla="*/ 4 h 43"/>
                <a:gd name="T38" fmla="*/ 93 w 94"/>
                <a:gd name="T3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10"/>
                  </a:moveTo>
                  <a:lnTo>
                    <a:pt x="92" y="18"/>
                  </a:lnTo>
                  <a:lnTo>
                    <a:pt x="83" y="27"/>
                  </a:lnTo>
                  <a:lnTo>
                    <a:pt x="69" y="35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7" y="42"/>
                  </a:lnTo>
                  <a:lnTo>
                    <a:pt x="6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3" y="24"/>
                  </a:lnTo>
                  <a:lnTo>
                    <a:pt x="11" y="15"/>
                  </a:lnTo>
                  <a:lnTo>
                    <a:pt x="26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0" name="Freeform 30"/>
            <p:cNvSpPr>
              <a:spLocks/>
            </p:cNvSpPr>
            <p:nvPr/>
          </p:nvSpPr>
          <p:spPr bwMode="auto">
            <a:xfrm>
              <a:off x="666" y="467"/>
              <a:ext cx="82" cy="42"/>
            </a:xfrm>
            <a:custGeom>
              <a:avLst/>
              <a:gdLst>
                <a:gd name="T0" fmla="*/ 72 w 73"/>
                <a:gd name="T1" fmla="*/ 12 h 42"/>
                <a:gd name="T2" fmla="*/ 72 w 73"/>
                <a:gd name="T3" fmla="*/ 20 h 42"/>
                <a:gd name="T4" fmla="*/ 64 w 73"/>
                <a:gd name="T5" fmla="*/ 27 h 42"/>
                <a:gd name="T6" fmla="*/ 54 w 73"/>
                <a:gd name="T7" fmla="*/ 35 h 42"/>
                <a:gd name="T8" fmla="*/ 40 w 73"/>
                <a:gd name="T9" fmla="*/ 40 h 42"/>
                <a:gd name="T10" fmla="*/ 40 w 73"/>
                <a:gd name="T11" fmla="*/ 40 h 42"/>
                <a:gd name="T12" fmla="*/ 27 w 73"/>
                <a:gd name="T13" fmla="*/ 41 h 42"/>
                <a:gd name="T14" fmla="*/ 13 w 73"/>
                <a:gd name="T15" fmla="*/ 40 h 42"/>
                <a:gd name="T16" fmla="*/ 4 w 73"/>
                <a:gd name="T17" fmla="*/ 35 h 42"/>
                <a:gd name="T18" fmla="*/ 0 w 73"/>
                <a:gd name="T19" fmla="*/ 29 h 42"/>
                <a:gd name="T20" fmla="*/ 0 w 73"/>
                <a:gd name="T21" fmla="*/ 29 h 42"/>
                <a:gd name="T22" fmla="*/ 1 w 73"/>
                <a:gd name="T23" fmla="*/ 21 h 42"/>
                <a:gd name="T24" fmla="*/ 7 w 73"/>
                <a:gd name="T25" fmla="*/ 14 h 42"/>
                <a:gd name="T26" fmla="*/ 18 w 73"/>
                <a:gd name="T27" fmla="*/ 6 h 42"/>
                <a:gd name="T28" fmla="*/ 31 w 73"/>
                <a:gd name="T29" fmla="*/ 2 h 42"/>
                <a:gd name="T30" fmla="*/ 31 w 73"/>
                <a:gd name="T31" fmla="*/ 2 h 42"/>
                <a:gd name="T32" fmla="*/ 46 w 73"/>
                <a:gd name="T33" fmla="*/ 0 h 42"/>
                <a:gd name="T34" fmla="*/ 58 w 73"/>
                <a:gd name="T35" fmla="*/ 2 h 42"/>
                <a:gd name="T36" fmla="*/ 67 w 73"/>
                <a:gd name="T37" fmla="*/ 6 h 42"/>
                <a:gd name="T38" fmla="*/ 72 w 73"/>
                <a:gd name="T3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2">
                  <a:moveTo>
                    <a:pt x="72" y="12"/>
                  </a:moveTo>
                  <a:lnTo>
                    <a:pt x="72" y="20"/>
                  </a:lnTo>
                  <a:lnTo>
                    <a:pt x="64" y="27"/>
                  </a:lnTo>
                  <a:lnTo>
                    <a:pt x="54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27" y="41"/>
                  </a:lnTo>
                  <a:lnTo>
                    <a:pt x="13" y="40"/>
                  </a:lnTo>
                  <a:lnTo>
                    <a:pt x="4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1"/>
                  </a:lnTo>
                  <a:lnTo>
                    <a:pt x="7" y="14"/>
                  </a:lnTo>
                  <a:lnTo>
                    <a:pt x="18" y="6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46" y="0"/>
                  </a:lnTo>
                  <a:lnTo>
                    <a:pt x="58" y="2"/>
                  </a:lnTo>
                  <a:lnTo>
                    <a:pt x="67" y="6"/>
                  </a:lnTo>
                  <a:lnTo>
                    <a:pt x="72" y="1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1" name="Freeform 31"/>
            <p:cNvSpPr>
              <a:spLocks/>
            </p:cNvSpPr>
            <p:nvPr/>
          </p:nvSpPr>
          <p:spPr bwMode="auto">
            <a:xfrm>
              <a:off x="778" y="517"/>
              <a:ext cx="105" cy="43"/>
            </a:xfrm>
            <a:custGeom>
              <a:avLst/>
              <a:gdLst>
                <a:gd name="T0" fmla="*/ 92 w 93"/>
                <a:gd name="T1" fmla="*/ 11 h 43"/>
                <a:gd name="T2" fmla="*/ 90 w 93"/>
                <a:gd name="T3" fmla="*/ 18 h 43"/>
                <a:gd name="T4" fmla="*/ 81 w 93"/>
                <a:gd name="T5" fmla="*/ 27 h 43"/>
                <a:gd name="T6" fmla="*/ 68 w 93"/>
                <a:gd name="T7" fmla="*/ 35 h 43"/>
                <a:gd name="T8" fmla="*/ 50 w 93"/>
                <a:gd name="T9" fmla="*/ 39 h 43"/>
                <a:gd name="T10" fmla="*/ 50 w 93"/>
                <a:gd name="T11" fmla="*/ 39 h 43"/>
                <a:gd name="T12" fmla="*/ 32 w 93"/>
                <a:gd name="T13" fmla="*/ 42 h 43"/>
                <a:gd name="T14" fmla="*/ 17 w 93"/>
                <a:gd name="T15" fmla="*/ 42 h 43"/>
                <a:gd name="T16" fmla="*/ 5 w 93"/>
                <a:gd name="T17" fmla="*/ 38 h 43"/>
                <a:gd name="T18" fmla="*/ 0 w 93"/>
                <a:gd name="T19" fmla="*/ 32 h 43"/>
                <a:gd name="T20" fmla="*/ 0 w 93"/>
                <a:gd name="T21" fmla="*/ 32 h 43"/>
                <a:gd name="T22" fmla="*/ 2 w 93"/>
                <a:gd name="T23" fmla="*/ 24 h 43"/>
                <a:gd name="T24" fmla="*/ 11 w 93"/>
                <a:gd name="T25" fmla="*/ 15 h 43"/>
                <a:gd name="T26" fmla="*/ 24 w 93"/>
                <a:gd name="T27" fmla="*/ 8 h 43"/>
                <a:gd name="T28" fmla="*/ 42 w 93"/>
                <a:gd name="T29" fmla="*/ 3 h 43"/>
                <a:gd name="T30" fmla="*/ 42 w 93"/>
                <a:gd name="T31" fmla="*/ 3 h 43"/>
                <a:gd name="T32" fmla="*/ 60 w 93"/>
                <a:gd name="T33" fmla="*/ 0 h 43"/>
                <a:gd name="T34" fmla="*/ 75 w 93"/>
                <a:gd name="T35" fmla="*/ 0 h 43"/>
                <a:gd name="T36" fmla="*/ 87 w 93"/>
                <a:gd name="T37" fmla="*/ 5 h 43"/>
                <a:gd name="T38" fmla="*/ 92 w 93"/>
                <a:gd name="T39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3">
                  <a:moveTo>
                    <a:pt x="92" y="11"/>
                  </a:moveTo>
                  <a:lnTo>
                    <a:pt x="90" y="18"/>
                  </a:lnTo>
                  <a:lnTo>
                    <a:pt x="81" y="27"/>
                  </a:lnTo>
                  <a:lnTo>
                    <a:pt x="68" y="35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32" y="42"/>
                  </a:lnTo>
                  <a:lnTo>
                    <a:pt x="17" y="42"/>
                  </a:lnTo>
                  <a:lnTo>
                    <a:pt x="5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11" y="15"/>
                  </a:lnTo>
                  <a:lnTo>
                    <a:pt x="24" y="8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5" y="0"/>
                  </a:lnTo>
                  <a:lnTo>
                    <a:pt x="87" y="5"/>
                  </a:lnTo>
                  <a:lnTo>
                    <a:pt x="92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2" name="Freeform 32"/>
            <p:cNvSpPr>
              <a:spLocks/>
            </p:cNvSpPr>
            <p:nvPr/>
          </p:nvSpPr>
          <p:spPr bwMode="auto">
            <a:xfrm>
              <a:off x="839" y="702"/>
              <a:ext cx="108" cy="40"/>
            </a:xfrm>
            <a:custGeom>
              <a:avLst/>
              <a:gdLst>
                <a:gd name="T0" fmla="*/ 95 w 96"/>
                <a:gd name="T1" fmla="*/ 19 h 40"/>
                <a:gd name="T2" fmla="*/ 92 w 96"/>
                <a:gd name="T3" fmla="*/ 27 h 40"/>
                <a:gd name="T4" fmla="*/ 81 w 96"/>
                <a:gd name="T5" fmla="*/ 33 h 40"/>
                <a:gd name="T6" fmla="*/ 66 w 96"/>
                <a:gd name="T7" fmla="*/ 37 h 40"/>
                <a:gd name="T8" fmla="*/ 48 w 96"/>
                <a:gd name="T9" fmla="*/ 39 h 40"/>
                <a:gd name="T10" fmla="*/ 48 w 96"/>
                <a:gd name="T11" fmla="*/ 39 h 40"/>
                <a:gd name="T12" fmla="*/ 29 w 96"/>
                <a:gd name="T13" fmla="*/ 37 h 40"/>
                <a:gd name="T14" fmla="*/ 14 w 96"/>
                <a:gd name="T15" fmla="*/ 33 h 40"/>
                <a:gd name="T16" fmla="*/ 3 w 96"/>
                <a:gd name="T17" fmla="*/ 27 h 40"/>
                <a:gd name="T18" fmla="*/ 0 w 96"/>
                <a:gd name="T19" fmla="*/ 19 h 40"/>
                <a:gd name="T20" fmla="*/ 0 w 96"/>
                <a:gd name="T21" fmla="*/ 19 h 40"/>
                <a:gd name="T22" fmla="*/ 3 w 96"/>
                <a:gd name="T23" fmla="*/ 12 h 40"/>
                <a:gd name="T24" fmla="*/ 14 w 96"/>
                <a:gd name="T25" fmla="*/ 6 h 40"/>
                <a:gd name="T26" fmla="*/ 29 w 96"/>
                <a:gd name="T27" fmla="*/ 1 h 40"/>
                <a:gd name="T28" fmla="*/ 48 w 96"/>
                <a:gd name="T29" fmla="*/ 0 h 40"/>
                <a:gd name="T30" fmla="*/ 48 w 96"/>
                <a:gd name="T31" fmla="*/ 0 h 40"/>
                <a:gd name="T32" fmla="*/ 66 w 96"/>
                <a:gd name="T33" fmla="*/ 1 h 40"/>
                <a:gd name="T34" fmla="*/ 81 w 96"/>
                <a:gd name="T35" fmla="*/ 6 h 40"/>
                <a:gd name="T36" fmla="*/ 92 w 96"/>
                <a:gd name="T37" fmla="*/ 12 h 40"/>
                <a:gd name="T38" fmla="*/ 95 w 96"/>
                <a:gd name="T39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40">
                  <a:moveTo>
                    <a:pt x="95" y="19"/>
                  </a:moveTo>
                  <a:lnTo>
                    <a:pt x="92" y="27"/>
                  </a:lnTo>
                  <a:lnTo>
                    <a:pt x="81" y="33"/>
                  </a:lnTo>
                  <a:lnTo>
                    <a:pt x="66" y="37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29" y="37"/>
                  </a:lnTo>
                  <a:lnTo>
                    <a:pt x="14" y="33"/>
                  </a:lnTo>
                  <a:lnTo>
                    <a:pt x="3" y="2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3" y="12"/>
                  </a:lnTo>
                  <a:lnTo>
                    <a:pt x="14" y="6"/>
                  </a:lnTo>
                  <a:lnTo>
                    <a:pt x="29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6" y="1"/>
                  </a:lnTo>
                  <a:lnTo>
                    <a:pt x="81" y="6"/>
                  </a:lnTo>
                  <a:lnTo>
                    <a:pt x="92" y="12"/>
                  </a:lnTo>
                  <a:lnTo>
                    <a:pt x="95" y="1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3" name="Freeform 33"/>
            <p:cNvSpPr>
              <a:spLocks/>
            </p:cNvSpPr>
            <p:nvPr/>
          </p:nvSpPr>
          <p:spPr bwMode="auto">
            <a:xfrm>
              <a:off x="886" y="470"/>
              <a:ext cx="89" cy="50"/>
            </a:xfrm>
            <a:custGeom>
              <a:avLst/>
              <a:gdLst>
                <a:gd name="T0" fmla="*/ 78 w 79"/>
                <a:gd name="T1" fmla="*/ 24 h 50"/>
                <a:gd name="T2" fmla="*/ 75 w 79"/>
                <a:gd name="T3" fmla="*/ 35 h 50"/>
                <a:gd name="T4" fmla="*/ 68 w 79"/>
                <a:gd name="T5" fmla="*/ 43 h 50"/>
                <a:gd name="T6" fmla="*/ 54 w 79"/>
                <a:gd name="T7" fmla="*/ 47 h 50"/>
                <a:gd name="T8" fmla="*/ 39 w 79"/>
                <a:gd name="T9" fmla="*/ 49 h 50"/>
                <a:gd name="T10" fmla="*/ 39 w 79"/>
                <a:gd name="T11" fmla="*/ 49 h 50"/>
                <a:gd name="T12" fmla="*/ 24 w 79"/>
                <a:gd name="T13" fmla="*/ 47 h 50"/>
                <a:gd name="T14" fmla="*/ 12 w 79"/>
                <a:gd name="T15" fmla="*/ 43 h 50"/>
                <a:gd name="T16" fmla="*/ 3 w 79"/>
                <a:gd name="T17" fmla="*/ 35 h 50"/>
                <a:gd name="T18" fmla="*/ 0 w 79"/>
                <a:gd name="T19" fmla="*/ 24 h 50"/>
                <a:gd name="T20" fmla="*/ 0 w 79"/>
                <a:gd name="T21" fmla="*/ 24 h 50"/>
                <a:gd name="T22" fmla="*/ 3 w 79"/>
                <a:gd name="T23" fmla="*/ 15 h 50"/>
                <a:gd name="T24" fmla="*/ 12 w 79"/>
                <a:gd name="T25" fmla="*/ 8 h 50"/>
                <a:gd name="T26" fmla="*/ 24 w 79"/>
                <a:gd name="T27" fmla="*/ 3 h 50"/>
                <a:gd name="T28" fmla="*/ 39 w 79"/>
                <a:gd name="T29" fmla="*/ 0 h 50"/>
                <a:gd name="T30" fmla="*/ 39 w 79"/>
                <a:gd name="T31" fmla="*/ 0 h 50"/>
                <a:gd name="T32" fmla="*/ 54 w 79"/>
                <a:gd name="T33" fmla="*/ 3 h 50"/>
                <a:gd name="T34" fmla="*/ 68 w 79"/>
                <a:gd name="T35" fmla="*/ 8 h 50"/>
                <a:gd name="T36" fmla="*/ 75 w 79"/>
                <a:gd name="T37" fmla="*/ 15 h 50"/>
                <a:gd name="T38" fmla="*/ 78 w 79"/>
                <a:gd name="T39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50">
                  <a:moveTo>
                    <a:pt x="78" y="24"/>
                  </a:moveTo>
                  <a:lnTo>
                    <a:pt x="75" y="35"/>
                  </a:lnTo>
                  <a:lnTo>
                    <a:pt x="68" y="43"/>
                  </a:lnTo>
                  <a:lnTo>
                    <a:pt x="54" y="47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24" y="47"/>
                  </a:lnTo>
                  <a:lnTo>
                    <a:pt x="12" y="43"/>
                  </a:lnTo>
                  <a:lnTo>
                    <a:pt x="3" y="3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3" y="15"/>
                  </a:lnTo>
                  <a:lnTo>
                    <a:pt x="12" y="8"/>
                  </a:lnTo>
                  <a:lnTo>
                    <a:pt x="24" y="3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4" y="3"/>
                  </a:lnTo>
                  <a:lnTo>
                    <a:pt x="68" y="8"/>
                  </a:lnTo>
                  <a:lnTo>
                    <a:pt x="75" y="15"/>
                  </a:lnTo>
                  <a:lnTo>
                    <a:pt x="78" y="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4" name="Freeform 34"/>
            <p:cNvSpPr>
              <a:spLocks/>
            </p:cNvSpPr>
            <p:nvPr/>
          </p:nvSpPr>
          <p:spPr bwMode="auto">
            <a:xfrm>
              <a:off x="636" y="984"/>
              <a:ext cx="110" cy="38"/>
            </a:xfrm>
            <a:custGeom>
              <a:avLst/>
              <a:gdLst>
                <a:gd name="T0" fmla="*/ 96 w 97"/>
                <a:gd name="T1" fmla="*/ 18 h 38"/>
                <a:gd name="T2" fmla="*/ 92 w 97"/>
                <a:gd name="T3" fmla="*/ 25 h 38"/>
                <a:gd name="T4" fmla="*/ 81 w 97"/>
                <a:gd name="T5" fmla="*/ 31 h 38"/>
                <a:gd name="T6" fmla="*/ 66 w 97"/>
                <a:gd name="T7" fmla="*/ 36 h 38"/>
                <a:gd name="T8" fmla="*/ 48 w 97"/>
                <a:gd name="T9" fmla="*/ 37 h 38"/>
                <a:gd name="T10" fmla="*/ 48 w 97"/>
                <a:gd name="T11" fmla="*/ 37 h 38"/>
                <a:gd name="T12" fmla="*/ 30 w 97"/>
                <a:gd name="T13" fmla="*/ 36 h 38"/>
                <a:gd name="T14" fmla="*/ 15 w 97"/>
                <a:gd name="T15" fmla="*/ 31 h 38"/>
                <a:gd name="T16" fmla="*/ 5 w 97"/>
                <a:gd name="T17" fmla="*/ 25 h 38"/>
                <a:gd name="T18" fmla="*/ 0 w 97"/>
                <a:gd name="T19" fmla="*/ 18 h 38"/>
                <a:gd name="T20" fmla="*/ 0 w 97"/>
                <a:gd name="T21" fmla="*/ 18 h 38"/>
                <a:gd name="T22" fmla="*/ 5 w 97"/>
                <a:gd name="T23" fmla="*/ 10 h 38"/>
                <a:gd name="T24" fmla="*/ 15 w 97"/>
                <a:gd name="T25" fmla="*/ 4 h 38"/>
                <a:gd name="T26" fmla="*/ 30 w 97"/>
                <a:gd name="T27" fmla="*/ 1 h 38"/>
                <a:gd name="T28" fmla="*/ 48 w 97"/>
                <a:gd name="T29" fmla="*/ 0 h 38"/>
                <a:gd name="T30" fmla="*/ 48 w 97"/>
                <a:gd name="T31" fmla="*/ 0 h 38"/>
                <a:gd name="T32" fmla="*/ 66 w 97"/>
                <a:gd name="T33" fmla="*/ 1 h 38"/>
                <a:gd name="T34" fmla="*/ 81 w 97"/>
                <a:gd name="T35" fmla="*/ 4 h 38"/>
                <a:gd name="T36" fmla="*/ 92 w 97"/>
                <a:gd name="T37" fmla="*/ 10 h 38"/>
                <a:gd name="T38" fmla="*/ 96 w 97"/>
                <a:gd name="T39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38">
                  <a:moveTo>
                    <a:pt x="96" y="18"/>
                  </a:moveTo>
                  <a:lnTo>
                    <a:pt x="92" y="25"/>
                  </a:lnTo>
                  <a:lnTo>
                    <a:pt x="81" y="31"/>
                  </a:lnTo>
                  <a:lnTo>
                    <a:pt x="66" y="36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0" y="36"/>
                  </a:lnTo>
                  <a:lnTo>
                    <a:pt x="15" y="31"/>
                  </a:lnTo>
                  <a:lnTo>
                    <a:pt x="5" y="2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10"/>
                  </a:lnTo>
                  <a:lnTo>
                    <a:pt x="15" y="4"/>
                  </a:lnTo>
                  <a:lnTo>
                    <a:pt x="30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6" y="1"/>
                  </a:lnTo>
                  <a:lnTo>
                    <a:pt x="81" y="4"/>
                  </a:lnTo>
                  <a:lnTo>
                    <a:pt x="92" y="10"/>
                  </a:lnTo>
                  <a:lnTo>
                    <a:pt x="96" y="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5" name="Freeform 35"/>
            <p:cNvSpPr>
              <a:spLocks/>
            </p:cNvSpPr>
            <p:nvPr/>
          </p:nvSpPr>
          <p:spPr bwMode="auto">
            <a:xfrm>
              <a:off x="778" y="1129"/>
              <a:ext cx="112" cy="49"/>
            </a:xfrm>
            <a:custGeom>
              <a:avLst/>
              <a:gdLst>
                <a:gd name="T0" fmla="*/ 98 w 99"/>
                <a:gd name="T1" fmla="*/ 24 h 49"/>
                <a:gd name="T2" fmla="*/ 93 w 99"/>
                <a:gd name="T3" fmla="*/ 33 h 49"/>
                <a:gd name="T4" fmla="*/ 83 w 99"/>
                <a:gd name="T5" fmla="*/ 41 h 49"/>
                <a:gd name="T6" fmla="*/ 68 w 99"/>
                <a:gd name="T7" fmla="*/ 47 h 49"/>
                <a:gd name="T8" fmla="*/ 50 w 99"/>
                <a:gd name="T9" fmla="*/ 48 h 49"/>
                <a:gd name="T10" fmla="*/ 50 w 99"/>
                <a:gd name="T11" fmla="*/ 48 h 49"/>
                <a:gd name="T12" fmla="*/ 30 w 99"/>
                <a:gd name="T13" fmla="*/ 47 h 49"/>
                <a:gd name="T14" fmla="*/ 15 w 99"/>
                <a:gd name="T15" fmla="*/ 41 h 49"/>
                <a:gd name="T16" fmla="*/ 5 w 99"/>
                <a:gd name="T17" fmla="*/ 33 h 49"/>
                <a:gd name="T18" fmla="*/ 0 w 99"/>
                <a:gd name="T19" fmla="*/ 24 h 49"/>
                <a:gd name="T20" fmla="*/ 0 w 99"/>
                <a:gd name="T21" fmla="*/ 24 h 49"/>
                <a:gd name="T22" fmla="*/ 5 w 99"/>
                <a:gd name="T23" fmla="*/ 15 h 49"/>
                <a:gd name="T24" fmla="*/ 15 w 99"/>
                <a:gd name="T25" fmla="*/ 8 h 49"/>
                <a:gd name="T26" fmla="*/ 30 w 99"/>
                <a:gd name="T27" fmla="*/ 2 h 49"/>
                <a:gd name="T28" fmla="*/ 50 w 99"/>
                <a:gd name="T29" fmla="*/ 0 h 49"/>
                <a:gd name="T30" fmla="*/ 50 w 99"/>
                <a:gd name="T31" fmla="*/ 0 h 49"/>
                <a:gd name="T32" fmla="*/ 68 w 99"/>
                <a:gd name="T33" fmla="*/ 2 h 49"/>
                <a:gd name="T34" fmla="*/ 83 w 99"/>
                <a:gd name="T35" fmla="*/ 8 h 49"/>
                <a:gd name="T36" fmla="*/ 93 w 99"/>
                <a:gd name="T37" fmla="*/ 15 h 49"/>
                <a:gd name="T38" fmla="*/ 98 w 99"/>
                <a:gd name="T39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9" h="49">
                  <a:moveTo>
                    <a:pt x="98" y="24"/>
                  </a:moveTo>
                  <a:lnTo>
                    <a:pt x="93" y="33"/>
                  </a:lnTo>
                  <a:lnTo>
                    <a:pt x="83" y="41"/>
                  </a:lnTo>
                  <a:lnTo>
                    <a:pt x="68" y="47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30" y="47"/>
                  </a:lnTo>
                  <a:lnTo>
                    <a:pt x="15" y="41"/>
                  </a:lnTo>
                  <a:lnTo>
                    <a:pt x="5" y="33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5" y="15"/>
                  </a:lnTo>
                  <a:lnTo>
                    <a:pt x="15" y="8"/>
                  </a:lnTo>
                  <a:lnTo>
                    <a:pt x="3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8" y="2"/>
                  </a:lnTo>
                  <a:lnTo>
                    <a:pt x="83" y="8"/>
                  </a:lnTo>
                  <a:lnTo>
                    <a:pt x="93" y="15"/>
                  </a:lnTo>
                  <a:lnTo>
                    <a:pt x="98" y="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6" name="Freeform 36"/>
            <p:cNvSpPr>
              <a:spLocks/>
            </p:cNvSpPr>
            <p:nvPr/>
          </p:nvSpPr>
          <p:spPr bwMode="auto">
            <a:xfrm>
              <a:off x="353" y="1027"/>
              <a:ext cx="109" cy="39"/>
            </a:xfrm>
            <a:custGeom>
              <a:avLst/>
              <a:gdLst>
                <a:gd name="T0" fmla="*/ 96 w 97"/>
                <a:gd name="T1" fmla="*/ 20 h 39"/>
                <a:gd name="T2" fmla="*/ 92 w 97"/>
                <a:gd name="T3" fmla="*/ 27 h 39"/>
                <a:gd name="T4" fmla="*/ 81 w 97"/>
                <a:gd name="T5" fmla="*/ 33 h 39"/>
                <a:gd name="T6" fmla="*/ 66 w 97"/>
                <a:gd name="T7" fmla="*/ 36 h 39"/>
                <a:gd name="T8" fmla="*/ 48 w 97"/>
                <a:gd name="T9" fmla="*/ 38 h 39"/>
                <a:gd name="T10" fmla="*/ 48 w 97"/>
                <a:gd name="T11" fmla="*/ 38 h 39"/>
                <a:gd name="T12" fmla="*/ 30 w 97"/>
                <a:gd name="T13" fmla="*/ 36 h 39"/>
                <a:gd name="T14" fmla="*/ 15 w 97"/>
                <a:gd name="T15" fmla="*/ 33 h 39"/>
                <a:gd name="T16" fmla="*/ 4 w 97"/>
                <a:gd name="T17" fmla="*/ 27 h 39"/>
                <a:gd name="T18" fmla="*/ 0 w 97"/>
                <a:gd name="T19" fmla="*/ 20 h 39"/>
                <a:gd name="T20" fmla="*/ 0 w 97"/>
                <a:gd name="T21" fmla="*/ 20 h 39"/>
                <a:gd name="T22" fmla="*/ 4 w 97"/>
                <a:gd name="T23" fmla="*/ 12 h 39"/>
                <a:gd name="T24" fmla="*/ 15 w 97"/>
                <a:gd name="T25" fmla="*/ 6 h 39"/>
                <a:gd name="T26" fmla="*/ 30 w 97"/>
                <a:gd name="T27" fmla="*/ 2 h 39"/>
                <a:gd name="T28" fmla="*/ 48 w 97"/>
                <a:gd name="T29" fmla="*/ 0 h 39"/>
                <a:gd name="T30" fmla="*/ 48 w 97"/>
                <a:gd name="T31" fmla="*/ 0 h 39"/>
                <a:gd name="T32" fmla="*/ 66 w 97"/>
                <a:gd name="T33" fmla="*/ 2 h 39"/>
                <a:gd name="T34" fmla="*/ 81 w 97"/>
                <a:gd name="T35" fmla="*/ 6 h 39"/>
                <a:gd name="T36" fmla="*/ 92 w 97"/>
                <a:gd name="T37" fmla="*/ 12 h 39"/>
                <a:gd name="T38" fmla="*/ 96 w 97"/>
                <a:gd name="T3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39">
                  <a:moveTo>
                    <a:pt x="96" y="20"/>
                  </a:moveTo>
                  <a:lnTo>
                    <a:pt x="92" y="27"/>
                  </a:lnTo>
                  <a:lnTo>
                    <a:pt x="81" y="33"/>
                  </a:lnTo>
                  <a:lnTo>
                    <a:pt x="66" y="3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30" y="36"/>
                  </a:lnTo>
                  <a:lnTo>
                    <a:pt x="15" y="33"/>
                  </a:lnTo>
                  <a:lnTo>
                    <a:pt x="4" y="2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2"/>
                  </a:lnTo>
                  <a:lnTo>
                    <a:pt x="15" y="6"/>
                  </a:lnTo>
                  <a:lnTo>
                    <a:pt x="30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6" y="2"/>
                  </a:lnTo>
                  <a:lnTo>
                    <a:pt x="81" y="6"/>
                  </a:lnTo>
                  <a:lnTo>
                    <a:pt x="92" y="12"/>
                  </a:lnTo>
                  <a:lnTo>
                    <a:pt x="96" y="2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7" name="Freeform 37"/>
            <p:cNvSpPr>
              <a:spLocks/>
            </p:cNvSpPr>
            <p:nvPr/>
          </p:nvSpPr>
          <p:spPr bwMode="auto">
            <a:xfrm>
              <a:off x="1304" y="440"/>
              <a:ext cx="72" cy="46"/>
            </a:xfrm>
            <a:custGeom>
              <a:avLst/>
              <a:gdLst>
                <a:gd name="T0" fmla="*/ 63 w 64"/>
                <a:gd name="T1" fmla="*/ 9 h 46"/>
                <a:gd name="T2" fmla="*/ 63 w 64"/>
                <a:gd name="T3" fmla="*/ 17 h 46"/>
                <a:gd name="T4" fmla="*/ 60 w 64"/>
                <a:gd name="T5" fmla="*/ 26 h 46"/>
                <a:gd name="T6" fmla="*/ 51 w 64"/>
                <a:gd name="T7" fmla="*/ 33 h 46"/>
                <a:gd name="T8" fmla="*/ 39 w 64"/>
                <a:gd name="T9" fmla="*/ 41 h 46"/>
                <a:gd name="T10" fmla="*/ 39 w 64"/>
                <a:gd name="T11" fmla="*/ 41 h 46"/>
                <a:gd name="T12" fmla="*/ 27 w 64"/>
                <a:gd name="T13" fmla="*/ 45 h 46"/>
                <a:gd name="T14" fmla="*/ 15 w 64"/>
                <a:gd name="T15" fmla="*/ 45 h 46"/>
                <a:gd name="T16" fmla="*/ 6 w 64"/>
                <a:gd name="T17" fmla="*/ 44 h 46"/>
                <a:gd name="T18" fmla="*/ 0 w 64"/>
                <a:gd name="T19" fmla="*/ 38 h 46"/>
                <a:gd name="T20" fmla="*/ 0 w 64"/>
                <a:gd name="T21" fmla="*/ 38 h 46"/>
                <a:gd name="T22" fmla="*/ 0 w 64"/>
                <a:gd name="T23" fmla="*/ 30 h 46"/>
                <a:gd name="T24" fmla="*/ 5 w 64"/>
                <a:gd name="T25" fmla="*/ 21 h 46"/>
                <a:gd name="T26" fmla="*/ 12 w 64"/>
                <a:gd name="T27" fmla="*/ 14 h 46"/>
                <a:gd name="T28" fmla="*/ 24 w 64"/>
                <a:gd name="T29" fmla="*/ 6 h 46"/>
                <a:gd name="T30" fmla="*/ 24 w 64"/>
                <a:gd name="T31" fmla="*/ 6 h 46"/>
                <a:gd name="T32" fmla="*/ 36 w 64"/>
                <a:gd name="T33" fmla="*/ 2 h 46"/>
                <a:gd name="T34" fmla="*/ 48 w 64"/>
                <a:gd name="T35" fmla="*/ 0 h 46"/>
                <a:gd name="T36" fmla="*/ 57 w 64"/>
                <a:gd name="T37" fmla="*/ 3 h 46"/>
                <a:gd name="T38" fmla="*/ 63 w 64"/>
                <a:gd name="T3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46">
                  <a:moveTo>
                    <a:pt x="63" y="9"/>
                  </a:moveTo>
                  <a:lnTo>
                    <a:pt x="63" y="17"/>
                  </a:lnTo>
                  <a:lnTo>
                    <a:pt x="60" y="26"/>
                  </a:lnTo>
                  <a:lnTo>
                    <a:pt x="51" y="33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27" y="45"/>
                  </a:lnTo>
                  <a:lnTo>
                    <a:pt x="15" y="45"/>
                  </a:lnTo>
                  <a:lnTo>
                    <a:pt x="6" y="4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5" y="21"/>
                  </a:lnTo>
                  <a:lnTo>
                    <a:pt x="12" y="1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6" y="2"/>
                  </a:lnTo>
                  <a:lnTo>
                    <a:pt x="48" y="0"/>
                  </a:lnTo>
                  <a:lnTo>
                    <a:pt x="57" y="3"/>
                  </a:lnTo>
                  <a:lnTo>
                    <a:pt x="63" y="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8" name="Freeform 38"/>
            <p:cNvSpPr>
              <a:spLocks/>
            </p:cNvSpPr>
            <p:nvPr/>
          </p:nvSpPr>
          <p:spPr bwMode="auto">
            <a:xfrm>
              <a:off x="1115" y="1054"/>
              <a:ext cx="114" cy="60"/>
            </a:xfrm>
            <a:custGeom>
              <a:avLst/>
              <a:gdLst>
                <a:gd name="T0" fmla="*/ 99 w 102"/>
                <a:gd name="T1" fmla="*/ 6 h 60"/>
                <a:gd name="T2" fmla="*/ 101 w 102"/>
                <a:gd name="T3" fmla="*/ 11 h 60"/>
                <a:gd name="T4" fmla="*/ 99 w 102"/>
                <a:gd name="T5" fmla="*/ 15 h 60"/>
                <a:gd name="T6" fmla="*/ 96 w 102"/>
                <a:gd name="T7" fmla="*/ 20 h 60"/>
                <a:gd name="T8" fmla="*/ 90 w 102"/>
                <a:gd name="T9" fmla="*/ 26 h 60"/>
                <a:gd name="T10" fmla="*/ 77 w 102"/>
                <a:gd name="T11" fmla="*/ 36 h 60"/>
                <a:gd name="T12" fmla="*/ 59 w 102"/>
                <a:gd name="T13" fmla="*/ 47 h 60"/>
                <a:gd name="T14" fmla="*/ 59 w 102"/>
                <a:gd name="T15" fmla="*/ 47 h 60"/>
                <a:gd name="T16" fmla="*/ 38 w 102"/>
                <a:gd name="T17" fmla="*/ 54 h 60"/>
                <a:gd name="T18" fmla="*/ 21 w 102"/>
                <a:gd name="T19" fmla="*/ 57 h 60"/>
                <a:gd name="T20" fmla="*/ 14 w 102"/>
                <a:gd name="T21" fmla="*/ 59 h 60"/>
                <a:gd name="T22" fmla="*/ 8 w 102"/>
                <a:gd name="T23" fmla="*/ 57 h 60"/>
                <a:gd name="T24" fmla="*/ 3 w 102"/>
                <a:gd name="T25" fmla="*/ 56 h 60"/>
                <a:gd name="T26" fmla="*/ 0 w 102"/>
                <a:gd name="T27" fmla="*/ 53 h 60"/>
                <a:gd name="T28" fmla="*/ 0 w 102"/>
                <a:gd name="T29" fmla="*/ 53 h 60"/>
                <a:gd name="T30" fmla="*/ 0 w 102"/>
                <a:gd name="T31" fmla="*/ 48 h 60"/>
                <a:gd name="T32" fmla="*/ 2 w 102"/>
                <a:gd name="T33" fmla="*/ 44 h 60"/>
                <a:gd name="T34" fmla="*/ 5 w 102"/>
                <a:gd name="T35" fmla="*/ 39 h 60"/>
                <a:gd name="T36" fmla="*/ 9 w 102"/>
                <a:gd name="T37" fmla="*/ 33 h 60"/>
                <a:gd name="T38" fmla="*/ 24 w 102"/>
                <a:gd name="T39" fmla="*/ 23 h 60"/>
                <a:gd name="T40" fmla="*/ 42 w 102"/>
                <a:gd name="T41" fmla="*/ 12 h 60"/>
                <a:gd name="T42" fmla="*/ 42 w 102"/>
                <a:gd name="T43" fmla="*/ 12 h 60"/>
                <a:gd name="T44" fmla="*/ 62 w 102"/>
                <a:gd name="T45" fmla="*/ 5 h 60"/>
                <a:gd name="T46" fmla="*/ 80 w 102"/>
                <a:gd name="T47" fmla="*/ 0 h 60"/>
                <a:gd name="T48" fmla="*/ 87 w 102"/>
                <a:gd name="T49" fmla="*/ 0 h 60"/>
                <a:gd name="T50" fmla="*/ 93 w 102"/>
                <a:gd name="T51" fmla="*/ 2 h 60"/>
                <a:gd name="T52" fmla="*/ 98 w 102"/>
                <a:gd name="T53" fmla="*/ 3 h 60"/>
                <a:gd name="T54" fmla="*/ 99 w 102"/>
                <a:gd name="T5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60">
                  <a:moveTo>
                    <a:pt x="99" y="6"/>
                  </a:moveTo>
                  <a:lnTo>
                    <a:pt x="101" y="11"/>
                  </a:lnTo>
                  <a:lnTo>
                    <a:pt x="99" y="15"/>
                  </a:lnTo>
                  <a:lnTo>
                    <a:pt x="96" y="20"/>
                  </a:lnTo>
                  <a:lnTo>
                    <a:pt x="90" y="26"/>
                  </a:lnTo>
                  <a:lnTo>
                    <a:pt x="77" y="36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38" y="54"/>
                  </a:lnTo>
                  <a:lnTo>
                    <a:pt x="21" y="57"/>
                  </a:lnTo>
                  <a:lnTo>
                    <a:pt x="14" y="59"/>
                  </a:lnTo>
                  <a:lnTo>
                    <a:pt x="8" y="57"/>
                  </a:lnTo>
                  <a:lnTo>
                    <a:pt x="3" y="56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5" y="39"/>
                  </a:lnTo>
                  <a:lnTo>
                    <a:pt x="9" y="33"/>
                  </a:lnTo>
                  <a:lnTo>
                    <a:pt x="24" y="23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62" y="5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8" y="3"/>
                  </a:lnTo>
                  <a:lnTo>
                    <a:pt x="99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79" name="Freeform 39"/>
            <p:cNvSpPr>
              <a:spLocks/>
            </p:cNvSpPr>
            <p:nvPr/>
          </p:nvSpPr>
          <p:spPr bwMode="auto">
            <a:xfrm>
              <a:off x="535" y="781"/>
              <a:ext cx="105" cy="43"/>
            </a:xfrm>
            <a:custGeom>
              <a:avLst/>
              <a:gdLst>
                <a:gd name="T0" fmla="*/ 92 w 93"/>
                <a:gd name="T1" fmla="*/ 11 h 43"/>
                <a:gd name="T2" fmla="*/ 90 w 93"/>
                <a:gd name="T3" fmla="*/ 18 h 43"/>
                <a:gd name="T4" fmla="*/ 81 w 93"/>
                <a:gd name="T5" fmla="*/ 27 h 43"/>
                <a:gd name="T6" fmla="*/ 68 w 93"/>
                <a:gd name="T7" fmla="*/ 35 h 43"/>
                <a:gd name="T8" fmla="*/ 50 w 93"/>
                <a:gd name="T9" fmla="*/ 39 h 43"/>
                <a:gd name="T10" fmla="*/ 50 w 93"/>
                <a:gd name="T11" fmla="*/ 39 h 43"/>
                <a:gd name="T12" fmla="*/ 32 w 93"/>
                <a:gd name="T13" fmla="*/ 42 h 43"/>
                <a:gd name="T14" fmla="*/ 17 w 93"/>
                <a:gd name="T15" fmla="*/ 42 h 43"/>
                <a:gd name="T16" fmla="*/ 5 w 93"/>
                <a:gd name="T17" fmla="*/ 38 h 43"/>
                <a:gd name="T18" fmla="*/ 0 w 93"/>
                <a:gd name="T19" fmla="*/ 32 h 43"/>
                <a:gd name="T20" fmla="*/ 0 w 93"/>
                <a:gd name="T21" fmla="*/ 32 h 43"/>
                <a:gd name="T22" fmla="*/ 2 w 93"/>
                <a:gd name="T23" fmla="*/ 24 h 43"/>
                <a:gd name="T24" fmla="*/ 11 w 93"/>
                <a:gd name="T25" fmla="*/ 15 h 43"/>
                <a:gd name="T26" fmla="*/ 24 w 93"/>
                <a:gd name="T27" fmla="*/ 8 h 43"/>
                <a:gd name="T28" fmla="*/ 42 w 93"/>
                <a:gd name="T29" fmla="*/ 3 h 43"/>
                <a:gd name="T30" fmla="*/ 42 w 93"/>
                <a:gd name="T31" fmla="*/ 3 h 43"/>
                <a:gd name="T32" fmla="*/ 60 w 93"/>
                <a:gd name="T33" fmla="*/ 0 h 43"/>
                <a:gd name="T34" fmla="*/ 75 w 93"/>
                <a:gd name="T35" fmla="*/ 0 h 43"/>
                <a:gd name="T36" fmla="*/ 87 w 93"/>
                <a:gd name="T37" fmla="*/ 5 h 43"/>
                <a:gd name="T38" fmla="*/ 92 w 93"/>
                <a:gd name="T39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3">
                  <a:moveTo>
                    <a:pt x="92" y="11"/>
                  </a:moveTo>
                  <a:lnTo>
                    <a:pt x="90" y="18"/>
                  </a:lnTo>
                  <a:lnTo>
                    <a:pt x="81" y="27"/>
                  </a:lnTo>
                  <a:lnTo>
                    <a:pt x="68" y="35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32" y="42"/>
                  </a:lnTo>
                  <a:lnTo>
                    <a:pt x="17" y="42"/>
                  </a:lnTo>
                  <a:lnTo>
                    <a:pt x="5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11" y="15"/>
                  </a:lnTo>
                  <a:lnTo>
                    <a:pt x="24" y="8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5" y="0"/>
                  </a:lnTo>
                  <a:lnTo>
                    <a:pt x="87" y="5"/>
                  </a:lnTo>
                  <a:lnTo>
                    <a:pt x="92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0" name="Freeform 40"/>
            <p:cNvSpPr>
              <a:spLocks/>
            </p:cNvSpPr>
            <p:nvPr/>
          </p:nvSpPr>
          <p:spPr bwMode="auto">
            <a:xfrm>
              <a:off x="1304" y="487"/>
              <a:ext cx="65" cy="46"/>
            </a:xfrm>
            <a:custGeom>
              <a:avLst/>
              <a:gdLst>
                <a:gd name="T0" fmla="*/ 56 w 58"/>
                <a:gd name="T1" fmla="*/ 38 h 46"/>
                <a:gd name="T2" fmla="*/ 50 w 58"/>
                <a:gd name="T3" fmla="*/ 44 h 46"/>
                <a:gd name="T4" fmla="*/ 41 w 58"/>
                <a:gd name="T5" fmla="*/ 45 h 46"/>
                <a:gd name="T6" fmla="*/ 30 w 58"/>
                <a:gd name="T7" fmla="*/ 44 h 46"/>
                <a:gd name="T8" fmla="*/ 20 w 58"/>
                <a:gd name="T9" fmla="*/ 39 h 46"/>
                <a:gd name="T10" fmla="*/ 20 w 58"/>
                <a:gd name="T11" fmla="*/ 39 h 46"/>
                <a:gd name="T12" fmla="*/ 9 w 58"/>
                <a:gd name="T13" fmla="*/ 32 h 46"/>
                <a:gd name="T14" fmla="*/ 3 w 58"/>
                <a:gd name="T15" fmla="*/ 24 h 46"/>
                <a:gd name="T16" fmla="*/ 0 w 58"/>
                <a:gd name="T17" fmla="*/ 15 h 46"/>
                <a:gd name="T18" fmla="*/ 2 w 58"/>
                <a:gd name="T19" fmla="*/ 7 h 46"/>
                <a:gd name="T20" fmla="*/ 2 w 58"/>
                <a:gd name="T21" fmla="*/ 7 h 46"/>
                <a:gd name="T22" fmla="*/ 8 w 58"/>
                <a:gd name="T23" fmla="*/ 1 h 46"/>
                <a:gd name="T24" fmla="*/ 17 w 58"/>
                <a:gd name="T25" fmla="*/ 0 h 46"/>
                <a:gd name="T26" fmla="*/ 27 w 58"/>
                <a:gd name="T27" fmla="*/ 1 h 46"/>
                <a:gd name="T28" fmla="*/ 38 w 58"/>
                <a:gd name="T29" fmla="*/ 6 h 46"/>
                <a:gd name="T30" fmla="*/ 38 w 58"/>
                <a:gd name="T31" fmla="*/ 6 h 46"/>
                <a:gd name="T32" fmla="*/ 48 w 58"/>
                <a:gd name="T33" fmla="*/ 14 h 46"/>
                <a:gd name="T34" fmla="*/ 54 w 58"/>
                <a:gd name="T35" fmla="*/ 23 h 46"/>
                <a:gd name="T36" fmla="*/ 57 w 58"/>
                <a:gd name="T37" fmla="*/ 30 h 46"/>
                <a:gd name="T38" fmla="*/ 56 w 58"/>
                <a:gd name="T39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" h="46">
                  <a:moveTo>
                    <a:pt x="56" y="38"/>
                  </a:moveTo>
                  <a:lnTo>
                    <a:pt x="50" y="44"/>
                  </a:lnTo>
                  <a:lnTo>
                    <a:pt x="41" y="45"/>
                  </a:lnTo>
                  <a:lnTo>
                    <a:pt x="30" y="44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9" y="32"/>
                  </a:lnTo>
                  <a:lnTo>
                    <a:pt x="3" y="24"/>
                  </a:lnTo>
                  <a:lnTo>
                    <a:pt x="0" y="15"/>
                  </a:lnTo>
                  <a:lnTo>
                    <a:pt x="2" y="7"/>
                  </a:lnTo>
                  <a:lnTo>
                    <a:pt x="2" y="7"/>
                  </a:lnTo>
                  <a:lnTo>
                    <a:pt x="8" y="1"/>
                  </a:lnTo>
                  <a:lnTo>
                    <a:pt x="17" y="0"/>
                  </a:lnTo>
                  <a:lnTo>
                    <a:pt x="27" y="1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8" y="14"/>
                  </a:lnTo>
                  <a:lnTo>
                    <a:pt x="54" y="23"/>
                  </a:lnTo>
                  <a:lnTo>
                    <a:pt x="57" y="30"/>
                  </a:lnTo>
                  <a:lnTo>
                    <a:pt x="56" y="3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1" name="Freeform 41"/>
            <p:cNvSpPr>
              <a:spLocks/>
            </p:cNvSpPr>
            <p:nvPr/>
          </p:nvSpPr>
          <p:spPr bwMode="auto">
            <a:xfrm>
              <a:off x="937" y="721"/>
              <a:ext cx="94" cy="58"/>
            </a:xfrm>
            <a:custGeom>
              <a:avLst/>
              <a:gdLst>
                <a:gd name="T0" fmla="*/ 83 w 84"/>
                <a:gd name="T1" fmla="*/ 53 h 58"/>
                <a:gd name="T2" fmla="*/ 75 w 84"/>
                <a:gd name="T3" fmla="*/ 57 h 58"/>
                <a:gd name="T4" fmla="*/ 63 w 84"/>
                <a:gd name="T5" fmla="*/ 57 h 58"/>
                <a:gd name="T6" fmla="*/ 48 w 84"/>
                <a:gd name="T7" fmla="*/ 54 h 58"/>
                <a:gd name="T8" fmla="*/ 32 w 84"/>
                <a:gd name="T9" fmla="*/ 45 h 58"/>
                <a:gd name="T10" fmla="*/ 32 w 84"/>
                <a:gd name="T11" fmla="*/ 45 h 58"/>
                <a:gd name="T12" fmla="*/ 17 w 84"/>
                <a:gd name="T13" fmla="*/ 35 h 58"/>
                <a:gd name="T14" fmla="*/ 5 w 84"/>
                <a:gd name="T15" fmla="*/ 24 h 58"/>
                <a:gd name="T16" fmla="*/ 0 w 84"/>
                <a:gd name="T17" fmla="*/ 14 h 58"/>
                <a:gd name="T18" fmla="*/ 0 w 84"/>
                <a:gd name="T19" fmla="*/ 6 h 58"/>
                <a:gd name="T20" fmla="*/ 0 w 84"/>
                <a:gd name="T21" fmla="*/ 6 h 58"/>
                <a:gd name="T22" fmla="*/ 6 w 84"/>
                <a:gd name="T23" fmla="*/ 2 h 58"/>
                <a:gd name="T24" fmla="*/ 18 w 84"/>
                <a:gd name="T25" fmla="*/ 0 h 58"/>
                <a:gd name="T26" fmla="*/ 33 w 84"/>
                <a:gd name="T27" fmla="*/ 5 h 58"/>
                <a:gd name="T28" fmla="*/ 51 w 84"/>
                <a:gd name="T29" fmla="*/ 12 h 58"/>
                <a:gd name="T30" fmla="*/ 51 w 84"/>
                <a:gd name="T31" fmla="*/ 12 h 58"/>
                <a:gd name="T32" fmla="*/ 66 w 84"/>
                <a:gd name="T33" fmla="*/ 23 h 58"/>
                <a:gd name="T34" fmla="*/ 77 w 84"/>
                <a:gd name="T35" fmla="*/ 35 h 58"/>
                <a:gd name="T36" fmla="*/ 83 w 84"/>
                <a:gd name="T37" fmla="*/ 45 h 58"/>
                <a:gd name="T38" fmla="*/ 83 w 84"/>
                <a:gd name="T39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58">
                  <a:moveTo>
                    <a:pt x="83" y="53"/>
                  </a:moveTo>
                  <a:lnTo>
                    <a:pt x="75" y="57"/>
                  </a:lnTo>
                  <a:lnTo>
                    <a:pt x="63" y="57"/>
                  </a:lnTo>
                  <a:lnTo>
                    <a:pt x="48" y="54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17" y="35"/>
                  </a:lnTo>
                  <a:lnTo>
                    <a:pt x="5" y="24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66" y="23"/>
                  </a:lnTo>
                  <a:lnTo>
                    <a:pt x="77" y="35"/>
                  </a:lnTo>
                  <a:lnTo>
                    <a:pt x="83" y="45"/>
                  </a:lnTo>
                  <a:lnTo>
                    <a:pt x="83" y="5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2" name="Freeform 42"/>
            <p:cNvSpPr>
              <a:spLocks/>
            </p:cNvSpPr>
            <p:nvPr/>
          </p:nvSpPr>
          <p:spPr bwMode="auto">
            <a:xfrm>
              <a:off x="660" y="1075"/>
              <a:ext cx="108" cy="39"/>
            </a:xfrm>
            <a:custGeom>
              <a:avLst/>
              <a:gdLst>
                <a:gd name="T0" fmla="*/ 95 w 96"/>
                <a:gd name="T1" fmla="*/ 20 h 39"/>
                <a:gd name="T2" fmla="*/ 90 w 96"/>
                <a:gd name="T3" fmla="*/ 27 h 39"/>
                <a:gd name="T4" fmla="*/ 81 w 96"/>
                <a:gd name="T5" fmla="*/ 33 h 39"/>
                <a:gd name="T6" fmla="*/ 66 w 96"/>
                <a:gd name="T7" fmla="*/ 36 h 39"/>
                <a:gd name="T8" fmla="*/ 47 w 96"/>
                <a:gd name="T9" fmla="*/ 38 h 39"/>
                <a:gd name="T10" fmla="*/ 47 w 96"/>
                <a:gd name="T11" fmla="*/ 38 h 39"/>
                <a:gd name="T12" fmla="*/ 29 w 96"/>
                <a:gd name="T13" fmla="*/ 36 h 39"/>
                <a:gd name="T14" fmla="*/ 14 w 96"/>
                <a:gd name="T15" fmla="*/ 33 h 39"/>
                <a:gd name="T16" fmla="*/ 3 w 96"/>
                <a:gd name="T17" fmla="*/ 27 h 39"/>
                <a:gd name="T18" fmla="*/ 0 w 96"/>
                <a:gd name="T19" fmla="*/ 20 h 39"/>
                <a:gd name="T20" fmla="*/ 0 w 96"/>
                <a:gd name="T21" fmla="*/ 20 h 39"/>
                <a:gd name="T22" fmla="*/ 3 w 96"/>
                <a:gd name="T23" fmla="*/ 12 h 39"/>
                <a:gd name="T24" fmla="*/ 14 w 96"/>
                <a:gd name="T25" fmla="*/ 6 h 39"/>
                <a:gd name="T26" fmla="*/ 29 w 96"/>
                <a:gd name="T27" fmla="*/ 2 h 39"/>
                <a:gd name="T28" fmla="*/ 47 w 96"/>
                <a:gd name="T29" fmla="*/ 0 h 39"/>
                <a:gd name="T30" fmla="*/ 47 w 96"/>
                <a:gd name="T31" fmla="*/ 0 h 39"/>
                <a:gd name="T32" fmla="*/ 66 w 96"/>
                <a:gd name="T33" fmla="*/ 2 h 39"/>
                <a:gd name="T34" fmla="*/ 81 w 96"/>
                <a:gd name="T35" fmla="*/ 6 h 39"/>
                <a:gd name="T36" fmla="*/ 90 w 96"/>
                <a:gd name="T37" fmla="*/ 12 h 39"/>
                <a:gd name="T38" fmla="*/ 95 w 96"/>
                <a:gd name="T3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39">
                  <a:moveTo>
                    <a:pt x="95" y="20"/>
                  </a:moveTo>
                  <a:lnTo>
                    <a:pt x="90" y="27"/>
                  </a:lnTo>
                  <a:lnTo>
                    <a:pt x="81" y="33"/>
                  </a:lnTo>
                  <a:lnTo>
                    <a:pt x="66" y="3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29" y="36"/>
                  </a:lnTo>
                  <a:lnTo>
                    <a:pt x="14" y="33"/>
                  </a:lnTo>
                  <a:lnTo>
                    <a:pt x="3" y="2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14" y="6"/>
                  </a:lnTo>
                  <a:lnTo>
                    <a:pt x="29" y="2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66" y="2"/>
                  </a:lnTo>
                  <a:lnTo>
                    <a:pt x="81" y="6"/>
                  </a:lnTo>
                  <a:lnTo>
                    <a:pt x="90" y="12"/>
                  </a:lnTo>
                  <a:lnTo>
                    <a:pt x="95" y="2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3" name="Freeform 43"/>
            <p:cNvSpPr>
              <a:spLocks/>
            </p:cNvSpPr>
            <p:nvPr/>
          </p:nvSpPr>
          <p:spPr bwMode="auto">
            <a:xfrm>
              <a:off x="461" y="1104"/>
              <a:ext cx="109" cy="38"/>
            </a:xfrm>
            <a:custGeom>
              <a:avLst/>
              <a:gdLst>
                <a:gd name="T0" fmla="*/ 96 w 97"/>
                <a:gd name="T1" fmla="*/ 18 h 38"/>
                <a:gd name="T2" fmla="*/ 92 w 97"/>
                <a:gd name="T3" fmla="*/ 25 h 38"/>
                <a:gd name="T4" fmla="*/ 81 w 97"/>
                <a:gd name="T5" fmla="*/ 31 h 38"/>
                <a:gd name="T6" fmla="*/ 66 w 97"/>
                <a:gd name="T7" fmla="*/ 36 h 38"/>
                <a:gd name="T8" fmla="*/ 48 w 97"/>
                <a:gd name="T9" fmla="*/ 37 h 38"/>
                <a:gd name="T10" fmla="*/ 48 w 97"/>
                <a:gd name="T11" fmla="*/ 37 h 38"/>
                <a:gd name="T12" fmla="*/ 30 w 97"/>
                <a:gd name="T13" fmla="*/ 36 h 38"/>
                <a:gd name="T14" fmla="*/ 15 w 97"/>
                <a:gd name="T15" fmla="*/ 31 h 38"/>
                <a:gd name="T16" fmla="*/ 5 w 97"/>
                <a:gd name="T17" fmla="*/ 25 h 38"/>
                <a:gd name="T18" fmla="*/ 0 w 97"/>
                <a:gd name="T19" fmla="*/ 18 h 38"/>
                <a:gd name="T20" fmla="*/ 0 w 97"/>
                <a:gd name="T21" fmla="*/ 18 h 38"/>
                <a:gd name="T22" fmla="*/ 5 w 97"/>
                <a:gd name="T23" fmla="*/ 10 h 38"/>
                <a:gd name="T24" fmla="*/ 15 w 97"/>
                <a:gd name="T25" fmla="*/ 4 h 38"/>
                <a:gd name="T26" fmla="*/ 30 w 97"/>
                <a:gd name="T27" fmla="*/ 1 h 38"/>
                <a:gd name="T28" fmla="*/ 48 w 97"/>
                <a:gd name="T29" fmla="*/ 0 h 38"/>
                <a:gd name="T30" fmla="*/ 48 w 97"/>
                <a:gd name="T31" fmla="*/ 0 h 38"/>
                <a:gd name="T32" fmla="*/ 66 w 97"/>
                <a:gd name="T33" fmla="*/ 1 h 38"/>
                <a:gd name="T34" fmla="*/ 81 w 97"/>
                <a:gd name="T35" fmla="*/ 4 h 38"/>
                <a:gd name="T36" fmla="*/ 92 w 97"/>
                <a:gd name="T37" fmla="*/ 10 h 38"/>
                <a:gd name="T38" fmla="*/ 96 w 97"/>
                <a:gd name="T39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38">
                  <a:moveTo>
                    <a:pt x="96" y="18"/>
                  </a:moveTo>
                  <a:lnTo>
                    <a:pt x="92" y="25"/>
                  </a:lnTo>
                  <a:lnTo>
                    <a:pt x="81" y="31"/>
                  </a:lnTo>
                  <a:lnTo>
                    <a:pt x="66" y="36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0" y="36"/>
                  </a:lnTo>
                  <a:lnTo>
                    <a:pt x="15" y="31"/>
                  </a:lnTo>
                  <a:lnTo>
                    <a:pt x="5" y="2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10"/>
                  </a:lnTo>
                  <a:lnTo>
                    <a:pt x="15" y="4"/>
                  </a:lnTo>
                  <a:lnTo>
                    <a:pt x="30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6" y="1"/>
                  </a:lnTo>
                  <a:lnTo>
                    <a:pt x="81" y="4"/>
                  </a:lnTo>
                  <a:lnTo>
                    <a:pt x="92" y="10"/>
                  </a:lnTo>
                  <a:lnTo>
                    <a:pt x="96" y="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4" name="Freeform 44"/>
            <p:cNvSpPr>
              <a:spLocks/>
            </p:cNvSpPr>
            <p:nvPr/>
          </p:nvSpPr>
          <p:spPr bwMode="auto">
            <a:xfrm>
              <a:off x="855" y="856"/>
              <a:ext cx="103" cy="61"/>
            </a:xfrm>
            <a:custGeom>
              <a:avLst/>
              <a:gdLst>
                <a:gd name="T0" fmla="*/ 91 w 92"/>
                <a:gd name="T1" fmla="*/ 56 h 61"/>
                <a:gd name="T2" fmla="*/ 85 w 92"/>
                <a:gd name="T3" fmla="*/ 60 h 61"/>
                <a:gd name="T4" fmla="*/ 72 w 92"/>
                <a:gd name="T5" fmla="*/ 59 h 61"/>
                <a:gd name="T6" fmla="*/ 55 w 92"/>
                <a:gd name="T7" fmla="*/ 54 h 61"/>
                <a:gd name="T8" fmla="*/ 37 w 92"/>
                <a:gd name="T9" fmla="*/ 45 h 61"/>
                <a:gd name="T10" fmla="*/ 37 w 92"/>
                <a:gd name="T11" fmla="*/ 45 h 61"/>
                <a:gd name="T12" fmla="*/ 21 w 92"/>
                <a:gd name="T13" fmla="*/ 33 h 61"/>
                <a:gd name="T14" fmla="*/ 7 w 92"/>
                <a:gd name="T15" fmla="*/ 23 h 61"/>
                <a:gd name="T16" fmla="*/ 1 w 92"/>
                <a:gd name="T17" fmla="*/ 12 h 61"/>
                <a:gd name="T18" fmla="*/ 0 w 92"/>
                <a:gd name="T19" fmla="*/ 3 h 61"/>
                <a:gd name="T20" fmla="*/ 0 w 92"/>
                <a:gd name="T21" fmla="*/ 3 h 61"/>
                <a:gd name="T22" fmla="*/ 7 w 92"/>
                <a:gd name="T23" fmla="*/ 0 h 61"/>
                <a:gd name="T24" fmla="*/ 21 w 92"/>
                <a:gd name="T25" fmla="*/ 0 h 61"/>
                <a:gd name="T26" fmla="*/ 37 w 92"/>
                <a:gd name="T27" fmla="*/ 5 h 61"/>
                <a:gd name="T28" fmla="*/ 55 w 92"/>
                <a:gd name="T29" fmla="*/ 14 h 61"/>
                <a:gd name="T30" fmla="*/ 55 w 92"/>
                <a:gd name="T31" fmla="*/ 14 h 61"/>
                <a:gd name="T32" fmla="*/ 72 w 92"/>
                <a:gd name="T33" fmla="*/ 26 h 61"/>
                <a:gd name="T34" fmla="*/ 85 w 92"/>
                <a:gd name="T35" fmla="*/ 38 h 61"/>
                <a:gd name="T36" fmla="*/ 91 w 92"/>
                <a:gd name="T37" fmla="*/ 48 h 61"/>
                <a:gd name="T38" fmla="*/ 91 w 92"/>
                <a:gd name="T39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61">
                  <a:moveTo>
                    <a:pt x="91" y="56"/>
                  </a:moveTo>
                  <a:lnTo>
                    <a:pt x="85" y="60"/>
                  </a:lnTo>
                  <a:lnTo>
                    <a:pt x="72" y="59"/>
                  </a:lnTo>
                  <a:lnTo>
                    <a:pt x="55" y="54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21" y="33"/>
                  </a:lnTo>
                  <a:lnTo>
                    <a:pt x="7" y="23"/>
                  </a:lnTo>
                  <a:lnTo>
                    <a:pt x="1" y="12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lnTo>
                    <a:pt x="21" y="0"/>
                  </a:lnTo>
                  <a:lnTo>
                    <a:pt x="37" y="5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72" y="26"/>
                  </a:lnTo>
                  <a:lnTo>
                    <a:pt x="85" y="38"/>
                  </a:lnTo>
                  <a:lnTo>
                    <a:pt x="91" y="48"/>
                  </a:lnTo>
                  <a:lnTo>
                    <a:pt x="91" y="5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5" name="Freeform 45"/>
            <p:cNvSpPr>
              <a:spLocks/>
            </p:cNvSpPr>
            <p:nvPr/>
          </p:nvSpPr>
          <p:spPr bwMode="auto">
            <a:xfrm>
              <a:off x="423" y="642"/>
              <a:ext cx="105" cy="43"/>
            </a:xfrm>
            <a:custGeom>
              <a:avLst/>
              <a:gdLst>
                <a:gd name="T0" fmla="*/ 93 w 94"/>
                <a:gd name="T1" fmla="*/ 30 h 43"/>
                <a:gd name="T2" fmla="*/ 87 w 94"/>
                <a:gd name="T3" fmla="*/ 37 h 43"/>
                <a:gd name="T4" fmla="*/ 76 w 94"/>
                <a:gd name="T5" fmla="*/ 40 h 43"/>
                <a:gd name="T6" fmla="*/ 60 w 94"/>
                <a:gd name="T7" fmla="*/ 42 h 43"/>
                <a:gd name="T8" fmla="*/ 42 w 94"/>
                <a:gd name="T9" fmla="*/ 39 h 43"/>
                <a:gd name="T10" fmla="*/ 42 w 94"/>
                <a:gd name="T11" fmla="*/ 39 h 43"/>
                <a:gd name="T12" fmla="*/ 24 w 94"/>
                <a:gd name="T13" fmla="*/ 34 h 43"/>
                <a:gd name="T14" fmla="*/ 10 w 94"/>
                <a:gd name="T15" fmla="*/ 27 h 43"/>
                <a:gd name="T16" fmla="*/ 1 w 94"/>
                <a:gd name="T17" fmla="*/ 18 h 43"/>
                <a:gd name="T18" fmla="*/ 0 w 94"/>
                <a:gd name="T19" fmla="*/ 10 h 43"/>
                <a:gd name="T20" fmla="*/ 0 w 94"/>
                <a:gd name="T21" fmla="*/ 10 h 43"/>
                <a:gd name="T22" fmla="*/ 4 w 94"/>
                <a:gd name="T23" fmla="*/ 4 h 43"/>
                <a:gd name="T24" fmla="*/ 16 w 94"/>
                <a:gd name="T25" fmla="*/ 0 h 43"/>
                <a:gd name="T26" fmla="*/ 31 w 94"/>
                <a:gd name="T27" fmla="*/ 0 h 43"/>
                <a:gd name="T28" fmla="*/ 51 w 94"/>
                <a:gd name="T29" fmla="*/ 1 h 43"/>
                <a:gd name="T30" fmla="*/ 51 w 94"/>
                <a:gd name="T31" fmla="*/ 1 h 43"/>
                <a:gd name="T32" fmla="*/ 67 w 94"/>
                <a:gd name="T33" fmla="*/ 7 h 43"/>
                <a:gd name="T34" fmla="*/ 82 w 94"/>
                <a:gd name="T35" fmla="*/ 15 h 43"/>
                <a:gd name="T36" fmla="*/ 90 w 94"/>
                <a:gd name="T37" fmla="*/ 22 h 43"/>
                <a:gd name="T38" fmla="*/ 93 w 94"/>
                <a:gd name="T3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0"/>
                  </a:moveTo>
                  <a:lnTo>
                    <a:pt x="87" y="37"/>
                  </a:lnTo>
                  <a:lnTo>
                    <a:pt x="76" y="40"/>
                  </a:lnTo>
                  <a:lnTo>
                    <a:pt x="60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24" y="34"/>
                  </a:lnTo>
                  <a:lnTo>
                    <a:pt x="10" y="27"/>
                  </a:lnTo>
                  <a:lnTo>
                    <a:pt x="1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67" y="7"/>
                  </a:lnTo>
                  <a:lnTo>
                    <a:pt x="82" y="15"/>
                  </a:lnTo>
                  <a:lnTo>
                    <a:pt x="90" y="22"/>
                  </a:lnTo>
                  <a:lnTo>
                    <a:pt x="93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6" name="Freeform 46"/>
            <p:cNvSpPr>
              <a:spLocks/>
            </p:cNvSpPr>
            <p:nvPr/>
          </p:nvSpPr>
          <p:spPr bwMode="auto">
            <a:xfrm>
              <a:off x="287" y="553"/>
              <a:ext cx="105" cy="43"/>
            </a:xfrm>
            <a:custGeom>
              <a:avLst/>
              <a:gdLst>
                <a:gd name="T0" fmla="*/ 93 w 94"/>
                <a:gd name="T1" fmla="*/ 32 h 43"/>
                <a:gd name="T2" fmla="*/ 87 w 94"/>
                <a:gd name="T3" fmla="*/ 38 h 43"/>
                <a:gd name="T4" fmla="*/ 77 w 94"/>
                <a:gd name="T5" fmla="*/ 41 h 43"/>
                <a:gd name="T6" fmla="*/ 60 w 94"/>
                <a:gd name="T7" fmla="*/ 42 h 43"/>
                <a:gd name="T8" fmla="*/ 42 w 94"/>
                <a:gd name="T9" fmla="*/ 39 h 43"/>
                <a:gd name="T10" fmla="*/ 42 w 94"/>
                <a:gd name="T11" fmla="*/ 39 h 43"/>
                <a:gd name="T12" fmla="*/ 24 w 94"/>
                <a:gd name="T13" fmla="*/ 35 h 43"/>
                <a:gd name="T14" fmla="*/ 11 w 94"/>
                <a:gd name="T15" fmla="*/ 27 h 43"/>
                <a:gd name="T16" fmla="*/ 2 w 94"/>
                <a:gd name="T17" fmla="*/ 20 h 43"/>
                <a:gd name="T18" fmla="*/ 0 w 94"/>
                <a:gd name="T19" fmla="*/ 11 h 43"/>
                <a:gd name="T20" fmla="*/ 0 w 94"/>
                <a:gd name="T21" fmla="*/ 11 h 43"/>
                <a:gd name="T22" fmla="*/ 5 w 94"/>
                <a:gd name="T23" fmla="*/ 5 h 43"/>
                <a:gd name="T24" fmla="*/ 17 w 94"/>
                <a:gd name="T25" fmla="*/ 2 h 43"/>
                <a:gd name="T26" fmla="*/ 32 w 94"/>
                <a:gd name="T27" fmla="*/ 0 h 43"/>
                <a:gd name="T28" fmla="*/ 51 w 94"/>
                <a:gd name="T29" fmla="*/ 3 h 43"/>
                <a:gd name="T30" fmla="*/ 51 w 94"/>
                <a:gd name="T31" fmla="*/ 3 h 43"/>
                <a:gd name="T32" fmla="*/ 68 w 94"/>
                <a:gd name="T33" fmla="*/ 8 h 43"/>
                <a:gd name="T34" fmla="*/ 83 w 94"/>
                <a:gd name="T35" fmla="*/ 15 h 43"/>
                <a:gd name="T36" fmla="*/ 90 w 94"/>
                <a:gd name="T37" fmla="*/ 23 h 43"/>
                <a:gd name="T38" fmla="*/ 93 w 94"/>
                <a:gd name="T39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2"/>
                  </a:moveTo>
                  <a:lnTo>
                    <a:pt x="87" y="38"/>
                  </a:lnTo>
                  <a:lnTo>
                    <a:pt x="77" y="41"/>
                  </a:lnTo>
                  <a:lnTo>
                    <a:pt x="60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24" y="35"/>
                  </a:lnTo>
                  <a:lnTo>
                    <a:pt x="11" y="27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5" y="5"/>
                  </a:lnTo>
                  <a:lnTo>
                    <a:pt x="17" y="2"/>
                  </a:lnTo>
                  <a:lnTo>
                    <a:pt x="32" y="0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68" y="8"/>
                  </a:lnTo>
                  <a:lnTo>
                    <a:pt x="83" y="15"/>
                  </a:lnTo>
                  <a:lnTo>
                    <a:pt x="90" y="23"/>
                  </a:lnTo>
                  <a:lnTo>
                    <a:pt x="93" y="3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7" name="Freeform 47"/>
            <p:cNvSpPr>
              <a:spLocks/>
            </p:cNvSpPr>
            <p:nvPr/>
          </p:nvSpPr>
          <p:spPr bwMode="auto">
            <a:xfrm>
              <a:off x="1211" y="565"/>
              <a:ext cx="70" cy="52"/>
            </a:xfrm>
            <a:custGeom>
              <a:avLst/>
              <a:gdLst>
                <a:gd name="T0" fmla="*/ 60 w 62"/>
                <a:gd name="T1" fmla="*/ 5 h 52"/>
                <a:gd name="T2" fmla="*/ 54 w 62"/>
                <a:gd name="T3" fmla="*/ 0 h 52"/>
                <a:gd name="T4" fmla="*/ 43 w 62"/>
                <a:gd name="T5" fmla="*/ 0 h 52"/>
                <a:gd name="T6" fmla="*/ 31 w 62"/>
                <a:gd name="T7" fmla="*/ 3 h 52"/>
                <a:gd name="T8" fmla="*/ 19 w 62"/>
                <a:gd name="T9" fmla="*/ 9 h 52"/>
                <a:gd name="T10" fmla="*/ 19 w 62"/>
                <a:gd name="T11" fmla="*/ 9 h 52"/>
                <a:gd name="T12" fmla="*/ 9 w 62"/>
                <a:gd name="T13" fmla="*/ 18 h 52"/>
                <a:gd name="T14" fmla="*/ 1 w 62"/>
                <a:gd name="T15" fmla="*/ 29 h 52"/>
                <a:gd name="T16" fmla="*/ 0 w 62"/>
                <a:gd name="T17" fmla="*/ 38 h 52"/>
                <a:gd name="T18" fmla="*/ 1 w 62"/>
                <a:gd name="T19" fmla="*/ 45 h 52"/>
                <a:gd name="T20" fmla="*/ 1 w 62"/>
                <a:gd name="T21" fmla="*/ 45 h 52"/>
                <a:gd name="T22" fmla="*/ 7 w 62"/>
                <a:gd name="T23" fmla="*/ 50 h 52"/>
                <a:gd name="T24" fmla="*/ 18 w 62"/>
                <a:gd name="T25" fmla="*/ 51 h 52"/>
                <a:gd name="T26" fmla="*/ 28 w 62"/>
                <a:gd name="T27" fmla="*/ 47 h 52"/>
                <a:gd name="T28" fmla="*/ 42 w 62"/>
                <a:gd name="T29" fmla="*/ 41 h 52"/>
                <a:gd name="T30" fmla="*/ 42 w 62"/>
                <a:gd name="T31" fmla="*/ 41 h 52"/>
                <a:gd name="T32" fmla="*/ 52 w 62"/>
                <a:gd name="T33" fmla="*/ 32 h 52"/>
                <a:gd name="T34" fmla="*/ 58 w 62"/>
                <a:gd name="T35" fmla="*/ 21 h 52"/>
                <a:gd name="T36" fmla="*/ 61 w 62"/>
                <a:gd name="T37" fmla="*/ 12 h 52"/>
                <a:gd name="T38" fmla="*/ 60 w 62"/>
                <a:gd name="T39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52">
                  <a:moveTo>
                    <a:pt x="60" y="5"/>
                  </a:moveTo>
                  <a:lnTo>
                    <a:pt x="54" y="0"/>
                  </a:lnTo>
                  <a:lnTo>
                    <a:pt x="43" y="0"/>
                  </a:lnTo>
                  <a:lnTo>
                    <a:pt x="31" y="3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9" y="18"/>
                  </a:lnTo>
                  <a:lnTo>
                    <a:pt x="1" y="29"/>
                  </a:lnTo>
                  <a:lnTo>
                    <a:pt x="0" y="38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7" y="50"/>
                  </a:lnTo>
                  <a:lnTo>
                    <a:pt x="18" y="51"/>
                  </a:lnTo>
                  <a:lnTo>
                    <a:pt x="28" y="47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52" y="32"/>
                  </a:lnTo>
                  <a:lnTo>
                    <a:pt x="58" y="21"/>
                  </a:lnTo>
                  <a:lnTo>
                    <a:pt x="61" y="12"/>
                  </a:lnTo>
                  <a:lnTo>
                    <a:pt x="60" y="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8" name="Freeform 48"/>
            <p:cNvSpPr>
              <a:spLocks/>
            </p:cNvSpPr>
            <p:nvPr/>
          </p:nvSpPr>
          <p:spPr bwMode="auto">
            <a:xfrm>
              <a:off x="1248" y="634"/>
              <a:ext cx="59" cy="54"/>
            </a:xfrm>
            <a:custGeom>
              <a:avLst/>
              <a:gdLst>
                <a:gd name="T0" fmla="*/ 4 w 52"/>
                <a:gd name="T1" fmla="*/ 3 h 54"/>
                <a:gd name="T2" fmla="*/ 0 w 52"/>
                <a:gd name="T3" fmla="*/ 9 h 54"/>
                <a:gd name="T4" fmla="*/ 0 w 52"/>
                <a:gd name="T5" fmla="*/ 18 h 54"/>
                <a:gd name="T6" fmla="*/ 4 w 52"/>
                <a:gd name="T7" fmla="*/ 29 h 54"/>
                <a:gd name="T8" fmla="*/ 12 w 52"/>
                <a:gd name="T9" fmla="*/ 39 h 54"/>
                <a:gd name="T10" fmla="*/ 12 w 52"/>
                <a:gd name="T11" fmla="*/ 39 h 54"/>
                <a:gd name="T12" fmla="*/ 21 w 52"/>
                <a:gd name="T13" fmla="*/ 47 h 54"/>
                <a:gd name="T14" fmla="*/ 30 w 52"/>
                <a:gd name="T15" fmla="*/ 53 h 54"/>
                <a:gd name="T16" fmla="*/ 39 w 52"/>
                <a:gd name="T17" fmla="*/ 53 h 54"/>
                <a:gd name="T18" fmla="*/ 46 w 52"/>
                <a:gd name="T19" fmla="*/ 50 h 54"/>
                <a:gd name="T20" fmla="*/ 46 w 52"/>
                <a:gd name="T21" fmla="*/ 50 h 54"/>
                <a:gd name="T22" fmla="*/ 51 w 52"/>
                <a:gd name="T23" fmla="*/ 44 h 54"/>
                <a:gd name="T24" fmla="*/ 51 w 52"/>
                <a:gd name="T25" fmla="*/ 35 h 54"/>
                <a:gd name="T26" fmla="*/ 46 w 52"/>
                <a:gd name="T27" fmla="*/ 24 h 54"/>
                <a:gd name="T28" fmla="*/ 39 w 52"/>
                <a:gd name="T29" fmla="*/ 14 h 54"/>
                <a:gd name="T30" fmla="*/ 39 w 52"/>
                <a:gd name="T31" fmla="*/ 14 h 54"/>
                <a:gd name="T32" fmla="*/ 30 w 52"/>
                <a:gd name="T33" fmla="*/ 6 h 54"/>
                <a:gd name="T34" fmla="*/ 21 w 52"/>
                <a:gd name="T35" fmla="*/ 2 h 54"/>
                <a:gd name="T36" fmla="*/ 12 w 52"/>
                <a:gd name="T37" fmla="*/ 0 h 54"/>
                <a:gd name="T38" fmla="*/ 4 w 52"/>
                <a:gd name="T39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4">
                  <a:moveTo>
                    <a:pt x="4" y="3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4" y="2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21" y="47"/>
                  </a:lnTo>
                  <a:lnTo>
                    <a:pt x="30" y="53"/>
                  </a:lnTo>
                  <a:lnTo>
                    <a:pt x="39" y="53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51" y="44"/>
                  </a:lnTo>
                  <a:lnTo>
                    <a:pt x="51" y="35"/>
                  </a:lnTo>
                  <a:lnTo>
                    <a:pt x="46" y="2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0" y="6"/>
                  </a:lnTo>
                  <a:lnTo>
                    <a:pt x="21" y="2"/>
                  </a:lnTo>
                  <a:lnTo>
                    <a:pt x="12" y="0"/>
                  </a:lnTo>
                  <a:lnTo>
                    <a:pt x="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89" name="Freeform 49"/>
            <p:cNvSpPr>
              <a:spLocks/>
            </p:cNvSpPr>
            <p:nvPr/>
          </p:nvSpPr>
          <p:spPr bwMode="auto">
            <a:xfrm>
              <a:off x="1117" y="618"/>
              <a:ext cx="49" cy="67"/>
            </a:xfrm>
            <a:custGeom>
              <a:avLst/>
              <a:gdLst>
                <a:gd name="T0" fmla="*/ 19 w 44"/>
                <a:gd name="T1" fmla="*/ 0 h 67"/>
                <a:gd name="T2" fmla="*/ 10 w 44"/>
                <a:gd name="T3" fmla="*/ 4 h 67"/>
                <a:gd name="T4" fmla="*/ 4 w 44"/>
                <a:gd name="T5" fmla="*/ 12 h 67"/>
                <a:gd name="T6" fmla="*/ 0 w 44"/>
                <a:gd name="T7" fmla="*/ 22 h 67"/>
                <a:gd name="T8" fmla="*/ 0 w 44"/>
                <a:gd name="T9" fmla="*/ 34 h 67"/>
                <a:gd name="T10" fmla="*/ 0 w 44"/>
                <a:gd name="T11" fmla="*/ 34 h 67"/>
                <a:gd name="T12" fmla="*/ 3 w 44"/>
                <a:gd name="T13" fmla="*/ 48 h 67"/>
                <a:gd name="T14" fmla="*/ 9 w 44"/>
                <a:gd name="T15" fmla="*/ 57 h 67"/>
                <a:gd name="T16" fmla="*/ 16 w 44"/>
                <a:gd name="T17" fmla="*/ 63 h 67"/>
                <a:gd name="T18" fmla="*/ 24 w 44"/>
                <a:gd name="T19" fmla="*/ 66 h 67"/>
                <a:gd name="T20" fmla="*/ 24 w 44"/>
                <a:gd name="T21" fmla="*/ 66 h 67"/>
                <a:gd name="T22" fmla="*/ 33 w 44"/>
                <a:gd name="T23" fmla="*/ 61 h 67"/>
                <a:gd name="T24" fmla="*/ 39 w 44"/>
                <a:gd name="T25" fmla="*/ 54 h 67"/>
                <a:gd name="T26" fmla="*/ 43 w 44"/>
                <a:gd name="T27" fmla="*/ 43 h 67"/>
                <a:gd name="T28" fmla="*/ 43 w 44"/>
                <a:gd name="T29" fmla="*/ 31 h 67"/>
                <a:gd name="T30" fmla="*/ 43 w 44"/>
                <a:gd name="T31" fmla="*/ 31 h 67"/>
                <a:gd name="T32" fmla="*/ 40 w 44"/>
                <a:gd name="T33" fmla="*/ 19 h 67"/>
                <a:gd name="T34" fmla="*/ 34 w 44"/>
                <a:gd name="T35" fmla="*/ 9 h 67"/>
                <a:gd name="T36" fmla="*/ 27 w 44"/>
                <a:gd name="T37" fmla="*/ 3 h 67"/>
                <a:gd name="T38" fmla="*/ 19 w 44"/>
                <a:gd name="T3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67">
                  <a:moveTo>
                    <a:pt x="19" y="0"/>
                  </a:moveTo>
                  <a:lnTo>
                    <a:pt x="10" y="4"/>
                  </a:lnTo>
                  <a:lnTo>
                    <a:pt x="4" y="1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" y="48"/>
                  </a:lnTo>
                  <a:lnTo>
                    <a:pt x="9" y="57"/>
                  </a:lnTo>
                  <a:lnTo>
                    <a:pt x="16" y="63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33" y="61"/>
                  </a:lnTo>
                  <a:lnTo>
                    <a:pt x="39" y="54"/>
                  </a:lnTo>
                  <a:lnTo>
                    <a:pt x="43" y="43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0" y="19"/>
                  </a:lnTo>
                  <a:lnTo>
                    <a:pt x="34" y="9"/>
                  </a:lnTo>
                  <a:lnTo>
                    <a:pt x="27" y="3"/>
                  </a:lnTo>
                  <a:lnTo>
                    <a:pt x="1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0" name="Freeform 50"/>
            <p:cNvSpPr>
              <a:spLocks/>
            </p:cNvSpPr>
            <p:nvPr/>
          </p:nvSpPr>
          <p:spPr bwMode="auto">
            <a:xfrm>
              <a:off x="1124" y="564"/>
              <a:ext cx="63" cy="59"/>
            </a:xfrm>
            <a:custGeom>
              <a:avLst/>
              <a:gdLst>
                <a:gd name="T0" fmla="*/ 52 w 56"/>
                <a:gd name="T1" fmla="*/ 3 h 59"/>
                <a:gd name="T2" fmla="*/ 45 w 56"/>
                <a:gd name="T3" fmla="*/ 0 h 59"/>
                <a:gd name="T4" fmla="*/ 36 w 56"/>
                <a:gd name="T5" fmla="*/ 1 h 59"/>
                <a:gd name="T6" fmla="*/ 24 w 56"/>
                <a:gd name="T7" fmla="*/ 7 h 59"/>
                <a:gd name="T8" fmla="*/ 13 w 56"/>
                <a:gd name="T9" fmla="*/ 16 h 59"/>
                <a:gd name="T10" fmla="*/ 13 w 56"/>
                <a:gd name="T11" fmla="*/ 16 h 59"/>
                <a:gd name="T12" fmla="*/ 6 w 56"/>
                <a:gd name="T13" fmla="*/ 28 h 59"/>
                <a:gd name="T14" fmla="*/ 0 w 56"/>
                <a:gd name="T15" fmla="*/ 39 h 59"/>
                <a:gd name="T16" fmla="*/ 0 w 56"/>
                <a:gd name="T17" fmla="*/ 49 h 59"/>
                <a:gd name="T18" fmla="*/ 3 w 56"/>
                <a:gd name="T19" fmla="*/ 55 h 59"/>
                <a:gd name="T20" fmla="*/ 3 w 56"/>
                <a:gd name="T21" fmla="*/ 55 h 59"/>
                <a:gd name="T22" fmla="*/ 10 w 56"/>
                <a:gd name="T23" fmla="*/ 58 h 59"/>
                <a:gd name="T24" fmla="*/ 21 w 56"/>
                <a:gd name="T25" fmla="*/ 57 h 59"/>
                <a:gd name="T26" fmla="*/ 31 w 56"/>
                <a:gd name="T27" fmla="*/ 52 h 59"/>
                <a:gd name="T28" fmla="*/ 42 w 56"/>
                <a:gd name="T29" fmla="*/ 43 h 59"/>
                <a:gd name="T30" fmla="*/ 42 w 56"/>
                <a:gd name="T31" fmla="*/ 43 h 59"/>
                <a:gd name="T32" fmla="*/ 49 w 56"/>
                <a:gd name="T33" fmla="*/ 31 h 59"/>
                <a:gd name="T34" fmla="*/ 55 w 56"/>
                <a:gd name="T35" fmla="*/ 21 h 59"/>
                <a:gd name="T36" fmla="*/ 55 w 56"/>
                <a:gd name="T37" fmla="*/ 10 h 59"/>
                <a:gd name="T38" fmla="*/ 52 w 56"/>
                <a:gd name="T3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" h="59">
                  <a:moveTo>
                    <a:pt x="52" y="3"/>
                  </a:moveTo>
                  <a:lnTo>
                    <a:pt x="45" y="0"/>
                  </a:lnTo>
                  <a:lnTo>
                    <a:pt x="36" y="1"/>
                  </a:lnTo>
                  <a:lnTo>
                    <a:pt x="24" y="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6" y="28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10" y="58"/>
                  </a:lnTo>
                  <a:lnTo>
                    <a:pt x="21" y="57"/>
                  </a:lnTo>
                  <a:lnTo>
                    <a:pt x="31" y="52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9" y="31"/>
                  </a:lnTo>
                  <a:lnTo>
                    <a:pt x="55" y="21"/>
                  </a:lnTo>
                  <a:lnTo>
                    <a:pt x="55" y="10"/>
                  </a:lnTo>
                  <a:lnTo>
                    <a:pt x="52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1" name="Freeform 51"/>
            <p:cNvSpPr>
              <a:spLocks/>
            </p:cNvSpPr>
            <p:nvPr/>
          </p:nvSpPr>
          <p:spPr bwMode="auto">
            <a:xfrm>
              <a:off x="1191" y="616"/>
              <a:ext cx="45" cy="60"/>
            </a:xfrm>
            <a:custGeom>
              <a:avLst/>
              <a:gdLst>
                <a:gd name="T0" fmla="*/ 10 w 40"/>
                <a:gd name="T1" fmla="*/ 0 h 60"/>
                <a:gd name="T2" fmla="*/ 4 w 40"/>
                <a:gd name="T3" fmla="*/ 5 h 60"/>
                <a:gd name="T4" fmla="*/ 1 w 40"/>
                <a:gd name="T5" fmla="*/ 12 h 60"/>
                <a:gd name="T6" fmla="*/ 0 w 40"/>
                <a:gd name="T7" fmla="*/ 23 h 60"/>
                <a:gd name="T8" fmla="*/ 3 w 40"/>
                <a:gd name="T9" fmla="*/ 35 h 60"/>
                <a:gd name="T10" fmla="*/ 3 w 40"/>
                <a:gd name="T11" fmla="*/ 35 h 60"/>
                <a:gd name="T12" fmla="*/ 7 w 40"/>
                <a:gd name="T13" fmla="*/ 45 h 60"/>
                <a:gd name="T14" fmla="*/ 13 w 40"/>
                <a:gd name="T15" fmla="*/ 54 h 60"/>
                <a:gd name="T16" fmla="*/ 21 w 40"/>
                <a:gd name="T17" fmla="*/ 59 h 60"/>
                <a:gd name="T18" fmla="*/ 28 w 40"/>
                <a:gd name="T19" fmla="*/ 59 h 60"/>
                <a:gd name="T20" fmla="*/ 28 w 40"/>
                <a:gd name="T21" fmla="*/ 59 h 60"/>
                <a:gd name="T22" fmla="*/ 34 w 40"/>
                <a:gd name="T23" fmla="*/ 54 h 60"/>
                <a:gd name="T24" fmla="*/ 39 w 40"/>
                <a:gd name="T25" fmla="*/ 47 h 60"/>
                <a:gd name="T26" fmla="*/ 39 w 40"/>
                <a:gd name="T27" fmla="*/ 36 h 60"/>
                <a:gd name="T28" fmla="*/ 37 w 40"/>
                <a:gd name="T29" fmla="*/ 24 h 60"/>
                <a:gd name="T30" fmla="*/ 37 w 40"/>
                <a:gd name="T31" fmla="*/ 24 h 60"/>
                <a:gd name="T32" fmla="*/ 33 w 40"/>
                <a:gd name="T33" fmla="*/ 14 h 60"/>
                <a:gd name="T34" fmla="*/ 25 w 40"/>
                <a:gd name="T35" fmla="*/ 5 h 60"/>
                <a:gd name="T36" fmla="*/ 18 w 40"/>
                <a:gd name="T37" fmla="*/ 0 h 60"/>
                <a:gd name="T38" fmla="*/ 10 w 40"/>
                <a:gd name="T3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10" y="0"/>
                  </a:moveTo>
                  <a:lnTo>
                    <a:pt x="4" y="5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7" y="45"/>
                  </a:lnTo>
                  <a:lnTo>
                    <a:pt x="13" y="54"/>
                  </a:lnTo>
                  <a:lnTo>
                    <a:pt x="21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34" y="54"/>
                  </a:lnTo>
                  <a:lnTo>
                    <a:pt x="39" y="47"/>
                  </a:lnTo>
                  <a:lnTo>
                    <a:pt x="39" y="36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3" y="14"/>
                  </a:lnTo>
                  <a:lnTo>
                    <a:pt x="25" y="5"/>
                  </a:lnTo>
                  <a:lnTo>
                    <a:pt x="18" y="0"/>
                  </a:lnTo>
                  <a:lnTo>
                    <a:pt x="1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2" name="Freeform 52"/>
            <p:cNvSpPr>
              <a:spLocks/>
            </p:cNvSpPr>
            <p:nvPr/>
          </p:nvSpPr>
          <p:spPr bwMode="auto">
            <a:xfrm>
              <a:off x="1023" y="1033"/>
              <a:ext cx="59" cy="93"/>
            </a:xfrm>
            <a:custGeom>
              <a:avLst/>
              <a:gdLst>
                <a:gd name="T0" fmla="*/ 10 w 52"/>
                <a:gd name="T1" fmla="*/ 0 h 93"/>
                <a:gd name="T2" fmla="*/ 3 w 52"/>
                <a:gd name="T3" fmla="*/ 6 h 93"/>
                <a:gd name="T4" fmla="*/ 0 w 52"/>
                <a:gd name="T5" fmla="*/ 18 h 93"/>
                <a:gd name="T6" fmla="*/ 0 w 52"/>
                <a:gd name="T7" fmla="*/ 35 h 93"/>
                <a:gd name="T8" fmla="*/ 3 w 52"/>
                <a:gd name="T9" fmla="*/ 53 h 93"/>
                <a:gd name="T10" fmla="*/ 3 w 52"/>
                <a:gd name="T11" fmla="*/ 53 h 93"/>
                <a:gd name="T12" fmla="*/ 10 w 52"/>
                <a:gd name="T13" fmla="*/ 69 h 93"/>
                <a:gd name="T14" fmla="*/ 19 w 52"/>
                <a:gd name="T15" fmla="*/ 83 h 93"/>
                <a:gd name="T16" fmla="*/ 30 w 52"/>
                <a:gd name="T17" fmla="*/ 90 h 93"/>
                <a:gd name="T18" fmla="*/ 39 w 52"/>
                <a:gd name="T19" fmla="*/ 92 h 93"/>
                <a:gd name="T20" fmla="*/ 39 w 52"/>
                <a:gd name="T21" fmla="*/ 92 h 93"/>
                <a:gd name="T22" fmla="*/ 46 w 52"/>
                <a:gd name="T23" fmla="*/ 86 h 93"/>
                <a:gd name="T24" fmla="*/ 49 w 52"/>
                <a:gd name="T25" fmla="*/ 74 h 93"/>
                <a:gd name="T26" fmla="*/ 51 w 52"/>
                <a:gd name="T27" fmla="*/ 57 h 93"/>
                <a:gd name="T28" fmla="*/ 46 w 52"/>
                <a:gd name="T29" fmla="*/ 39 h 93"/>
                <a:gd name="T30" fmla="*/ 46 w 52"/>
                <a:gd name="T31" fmla="*/ 39 h 93"/>
                <a:gd name="T32" fmla="*/ 39 w 52"/>
                <a:gd name="T33" fmla="*/ 23 h 93"/>
                <a:gd name="T34" fmla="*/ 30 w 52"/>
                <a:gd name="T35" fmla="*/ 9 h 93"/>
                <a:gd name="T36" fmla="*/ 21 w 52"/>
                <a:gd name="T37" fmla="*/ 2 h 93"/>
                <a:gd name="T38" fmla="*/ 10 w 52"/>
                <a:gd name="T3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93">
                  <a:moveTo>
                    <a:pt x="10" y="0"/>
                  </a:moveTo>
                  <a:lnTo>
                    <a:pt x="3" y="6"/>
                  </a:lnTo>
                  <a:lnTo>
                    <a:pt x="0" y="18"/>
                  </a:lnTo>
                  <a:lnTo>
                    <a:pt x="0" y="35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10" y="69"/>
                  </a:lnTo>
                  <a:lnTo>
                    <a:pt x="19" y="83"/>
                  </a:lnTo>
                  <a:lnTo>
                    <a:pt x="30" y="90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46" y="86"/>
                  </a:lnTo>
                  <a:lnTo>
                    <a:pt x="49" y="74"/>
                  </a:lnTo>
                  <a:lnTo>
                    <a:pt x="51" y="57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39" y="23"/>
                  </a:lnTo>
                  <a:lnTo>
                    <a:pt x="30" y="9"/>
                  </a:lnTo>
                  <a:lnTo>
                    <a:pt x="21" y="2"/>
                  </a:lnTo>
                  <a:lnTo>
                    <a:pt x="1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3" name="Freeform 53"/>
            <p:cNvSpPr>
              <a:spLocks/>
            </p:cNvSpPr>
            <p:nvPr/>
          </p:nvSpPr>
          <p:spPr bwMode="auto">
            <a:xfrm>
              <a:off x="548" y="936"/>
              <a:ext cx="99" cy="53"/>
            </a:xfrm>
            <a:custGeom>
              <a:avLst/>
              <a:gdLst>
                <a:gd name="T0" fmla="*/ 87 w 88"/>
                <a:gd name="T1" fmla="*/ 6 h 53"/>
                <a:gd name="T2" fmla="*/ 85 w 88"/>
                <a:gd name="T3" fmla="*/ 13 h 53"/>
                <a:gd name="T4" fmla="*/ 79 w 88"/>
                <a:gd name="T5" fmla="*/ 24 h 53"/>
                <a:gd name="T6" fmla="*/ 67 w 88"/>
                <a:gd name="T7" fmla="*/ 33 h 53"/>
                <a:gd name="T8" fmla="*/ 51 w 88"/>
                <a:gd name="T9" fmla="*/ 43 h 53"/>
                <a:gd name="T10" fmla="*/ 51 w 88"/>
                <a:gd name="T11" fmla="*/ 43 h 53"/>
                <a:gd name="T12" fmla="*/ 34 w 88"/>
                <a:gd name="T13" fmla="*/ 49 h 53"/>
                <a:gd name="T14" fmla="*/ 18 w 88"/>
                <a:gd name="T15" fmla="*/ 52 h 53"/>
                <a:gd name="T16" fmla="*/ 7 w 88"/>
                <a:gd name="T17" fmla="*/ 51 h 53"/>
                <a:gd name="T18" fmla="*/ 0 w 88"/>
                <a:gd name="T19" fmla="*/ 45 h 53"/>
                <a:gd name="T20" fmla="*/ 0 w 88"/>
                <a:gd name="T21" fmla="*/ 45 h 53"/>
                <a:gd name="T22" fmla="*/ 0 w 88"/>
                <a:gd name="T23" fmla="*/ 37 h 53"/>
                <a:gd name="T24" fmla="*/ 7 w 88"/>
                <a:gd name="T25" fmla="*/ 27 h 53"/>
                <a:gd name="T26" fmla="*/ 19 w 88"/>
                <a:gd name="T27" fmla="*/ 18 h 53"/>
                <a:gd name="T28" fmla="*/ 36 w 88"/>
                <a:gd name="T29" fmla="*/ 9 h 53"/>
                <a:gd name="T30" fmla="*/ 36 w 88"/>
                <a:gd name="T31" fmla="*/ 9 h 53"/>
                <a:gd name="T32" fmla="*/ 52 w 88"/>
                <a:gd name="T33" fmla="*/ 1 h 53"/>
                <a:gd name="T34" fmla="*/ 67 w 88"/>
                <a:gd name="T35" fmla="*/ 0 h 53"/>
                <a:gd name="T36" fmla="*/ 79 w 88"/>
                <a:gd name="T37" fmla="*/ 0 h 53"/>
                <a:gd name="T38" fmla="*/ 87 w 88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53">
                  <a:moveTo>
                    <a:pt x="87" y="6"/>
                  </a:moveTo>
                  <a:lnTo>
                    <a:pt x="85" y="13"/>
                  </a:lnTo>
                  <a:lnTo>
                    <a:pt x="79" y="24"/>
                  </a:lnTo>
                  <a:lnTo>
                    <a:pt x="67" y="3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4" y="49"/>
                  </a:lnTo>
                  <a:lnTo>
                    <a:pt x="18" y="52"/>
                  </a:lnTo>
                  <a:lnTo>
                    <a:pt x="7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7" y="27"/>
                  </a:lnTo>
                  <a:lnTo>
                    <a:pt x="19" y="1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52" y="1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7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4" name="Freeform 54"/>
            <p:cNvSpPr>
              <a:spLocks/>
            </p:cNvSpPr>
            <p:nvPr/>
          </p:nvSpPr>
          <p:spPr bwMode="auto">
            <a:xfrm>
              <a:off x="714" y="645"/>
              <a:ext cx="106" cy="43"/>
            </a:xfrm>
            <a:custGeom>
              <a:avLst/>
              <a:gdLst>
                <a:gd name="T0" fmla="*/ 93 w 94"/>
                <a:gd name="T1" fmla="*/ 30 h 43"/>
                <a:gd name="T2" fmla="*/ 89 w 94"/>
                <a:gd name="T3" fmla="*/ 37 h 43"/>
                <a:gd name="T4" fmla="*/ 77 w 94"/>
                <a:gd name="T5" fmla="*/ 40 h 43"/>
                <a:gd name="T6" fmla="*/ 62 w 94"/>
                <a:gd name="T7" fmla="*/ 42 h 43"/>
                <a:gd name="T8" fmla="*/ 44 w 94"/>
                <a:gd name="T9" fmla="*/ 39 h 43"/>
                <a:gd name="T10" fmla="*/ 44 w 94"/>
                <a:gd name="T11" fmla="*/ 39 h 43"/>
                <a:gd name="T12" fmla="*/ 26 w 94"/>
                <a:gd name="T13" fmla="*/ 34 h 43"/>
                <a:gd name="T14" fmla="*/ 12 w 94"/>
                <a:gd name="T15" fmla="*/ 27 h 43"/>
                <a:gd name="T16" fmla="*/ 3 w 94"/>
                <a:gd name="T17" fmla="*/ 18 h 43"/>
                <a:gd name="T18" fmla="*/ 0 w 94"/>
                <a:gd name="T19" fmla="*/ 10 h 43"/>
                <a:gd name="T20" fmla="*/ 0 w 94"/>
                <a:gd name="T21" fmla="*/ 10 h 43"/>
                <a:gd name="T22" fmla="*/ 6 w 94"/>
                <a:gd name="T23" fmla="*/ 4 h 43"/>
                <a:gd name="T24" fmla="*/ 17 w 94"/>
                <a:gd name="T25" fmla="*/ 0 h 43"/>
                <a:gd name="T26" fmla="*/ 33 w 94"/>
                <a:gd name="T27" fmla="*/ 0 h 43"/>
                <a:gd name="T28" fmla="*/ 51 w 94"/>
                <a:gd name="T29" fmla="*/ 1 h 43"/>
                <a:gd name="T30" fmla="*/ 51 w 94"/>
                <a:gd name="T31" fmla="*/ 1 h 43"/>
                <a:gd name="T32" fmla="*/ 69 w 94"/>
                <a:gd name="T33" fmla="*/ 7 h 43"/>
                <a:gd name="T34" fmla="*/ 83 w 94"/>
                <a:gd name="T35" fmla="*/ 15 h 43"/>
                <a:gd name="T36" fmla="*/ 92 w 94"/>
                <a:gd name="T37" fmla="*/ 22 h 43"/>
                <a:gd name="T38" fmla="*/ 93 w 94"/>
                <a:gd name="T3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0"/>
                  </a:moveTo>
                  <a:lnTo>
                    <a:pt x="89" y="37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26" y="34"/>
                  </a:lnTo>
                  <a:lnTo>
                    <a:pt x="12" y="27"/>
                  </a:lnTo>
                  <a:lnTo>
                    <a:pt x="3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4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69" y="7"/>
                  </a:lnTo>
                  <a:lnTo>
                    <a:pt x="83" y="15"/>
                  </a:lnTo>
                  <a:lnTo>
                    <a:pt x="92" y="22"/>
                  </a:lnTo>
                  <a:lnTo>
                    <a:pt x="93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5" name="Freeform 55"/>
            <p:cNvSpPr>
              <a:spLocks/>
            </p:cNvSpPr>
            <p:nvPr/>
          </p:nvSpPr>
          <p:spPr bwMode="auto">
            <a:xfrm>
              <a:off x="504" y="1056"/>
              <a:ext cx="96" cy="53"/>
            </a:xfrm>
            <a:custGeom>
              <a:avLst/>
              <a:gdLst>
                <a:gd name="T0" fmla="*/ 85 w 86"/>
                <a:gd name="T1" fmla="*/ 6 h 53"/>
                <a:gd name="T2" fmla="*/ 85 w 86"/>
                <a:gd name="T3" fmla="*/ 13 h 53"/>
                <a:gd name="T4" fmla="*/ 78 w 86"/>
                <a:gd name="T5" fmla="*/ 24 h 53"/>
                <a:gd name="T6" fmla="*/ 66 w 86"/>
                <a:gd name="T7" fmla="*/ 33 h 53"/>
                <a:gd name="T8" fmla="*/ 51 w 86"/>
                <a:gd name="T9" fmla="*/ 43 h 53"/>
                <a:gd name="T10" fmla="*/ 51 w 86"/>
                <a:gd name="T11" fmla="*/ 43 h 53"/>
                <a:gd name="T12" fmla="*/ 33 w 86"/>
                <a:gd name="T13" fmla="*/ 49 h 53"/>
                <a:gd name="T14" fmla="*/ 18 w 86"/>
                <a:gd name="T15" fmla="*/ 52 h 53"/>
                <a:gd name="T16" fmla="*/ 6 w 86"/>
                <a:gd name="T17" fmla="*/ 51 h 53"/>
                <a:gd name="T18" fmla="*/ 0 w 86"/>
                <a:gd name="T19" fmla="*/ 45 h 53"/>
                <a:gd name="T20" fmla="*/ 0 w 86"/>
                <a:gd name="T21" fmla="*/ 45 h 53"/>
                <a:gd name="T22" fmla="*/ 0 w 86"/>
                <a:gd name="T23" fmla="*/ 37 h 53"/>
                <a:gd name="T24" fmla="*/ 6 w 86"/>
                <a:gd name="T25" fmla="*/ 27 h 53"/>
                <a:gd name="T26" fmla="*/ 18 w 86"/>
                <a:gd name="T27" fmla="*/ 18 h 53"/>
                <a:gd name="T28" fmla="*/ 34 w 86"/>
                <a:gd name="T29" fmla="*/ 9 h 53"/>
                <a:gd name="T30" fmla="*/ 34 w 86"/>
                <a:gd name="T31" fmla="*/ 9 h 53"/>
                <a:gd name="T32" fmla="*/ 51 w 86"/>
                <a:gd name="T33" fmla="*/ 1 h 53"/>
                <a:gd name="T34" fmla="*/ 67 w 86"/>
                <a:gd name="T35" fmla="*/ 0 h 53"/>
                <a:gd name="T36" fmla="*/ 79 w 86"/>
                <a:gd name="T37" fmla="*/ 0 h 53"/>
                <a:gd name="T38" fmla="*/ 85 w 86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53">
                  <a:moveTo>
                    <a:pt x="85" y="6"/>
                  </a:moveTo>
                  <a:lnTo>
                    <a:pt x="85" y="13"/>
                  </a:lnTo>
                  <a:lnTo>
                    <a:pt x="78" y="24"/>
                  </a:lnTo>
                  <a:lnTo>
                    <a:pt x="66" y="3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3" y="49"/>
                  </a:lnTo>
                  <a:lnTo>
                    <a:pt x="18" y="52"/>
                  </a:lnTo>
                  <a:lnTo>
                    <a:pt x="6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6" y="27"/>
                  </a:lnTo>
                  <a:lnTo>
                    <a:pt x="18" y="18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51" y="1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5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6" name="Freeform 56"/>
            <p:cNvSpPr>
              <a:spLocks/>
            </p:cNvSpPr>
            <p:nvPr/>
          </p:nvSpPr>
          <p:spPr bwMode="auto">
            <a:xfrm>
              <a:off x="576" y="996"/>
              <a:ext cx="104" cy="44"/>
            </a:xfrm>
            <a:custGeom>
              <a:avLst/>
              <a:gdLst>
                <a:gd name="T0" fmla="*/ 92 w 93"/>
                <a:gd name="T1" fmla="*/ 10 h 44"/>
                <a:gd name="T2" fmla="*/ 90 w 93"/>
                <a:gd name="T3" fmla="*/ 19 h 44"/>
                <a:gd name="T4" fmla="*/ 81 w 93"/>
                <a:gd name="T5" fmla="*/ 27 h 44"/>
                <a:gd name="T6" fmla="*/ 68 w 93"/>
                <a:gd name="T7" fmla="*/ 34 h 44"/>
                <a:gd name="T8" fmla="*/ 50 w 93"/>
                <a:gd name="T9" fmla="*/ 40 h 44"/>
                <a:gd name="T10" fmla="*/ 50 w 93"/>
                <a:gd name="T11" fmla="*/ 40 h 44"/>
                <a:gd name="T12" fmla="*/ 32 w 93"/>
                <a:gd name="T13" fmla="*/ 43 h 44"/>
                <a:gd name="T14" fmla="*/ 17 w 93"/>
                <a:gd name="T15" fmla="*/ 42 h 44"/>
                <a:gd name="T16" fmla="*/ 5 w 93"/>
                <a:gd name="T17" fmla="*/ 39 h 44"/>
                <a:gd name="T18" fmla="*/ 0 w 93"/>
                <a:gd name="T19" fmla="*/ 33 h 44"/>
                <a:gd name="T20" fmla="*/ 0 w 93"/>
                <a:gd name="T21" fmla="*/ 33 h 44"/>
                <a:gd name="T22" fmla="*/ 2 w 93"/>
                <a:gd name="T23" fmla="*/ 24 h 44"/>
                <a:gd name="T24" fmla="*/ 11 w 93"/>
                <a:gd name="T25" fmla="*/ 16 h 44"/>
                <a:gd name="T26" fmla="*/ 24 w 93"/>
                <a:gd name="T27" fmla="*/ 9 h 44"/>
                <a:gd name="T28" fmla="*/ 42 w 93"/>
                <a:gd name="T29" fmla="*/ 3 h 44"/>
                <a:gd name="T30" fmla="*/ 42 w 93"/>
                <a:gd name="T31" fmla="*/ 3 h 44"/>
                <a:gd name="T32" fmla="*/ 60 w 93"/>
                <a:gd name="T33" fmla="*/ 0 h 44"/>
                <a:gd name="T34" fmla="*/ 75 w 93"/>
                <a:gd name="T35" fmla="*/ 1 h 44"/>
                <a:gd name="T36" fmla="*/ 87 w 93"/>
                <a:gd name="T37" fmla="*/ 4 h 44"/>
                <a:gd name="T38" fmla="*/ 92 w 93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4">
                  <a:moveTo>
                    <a:pt x="92" y="10"/>
                  </a:moveTo>
                  <a:lnTo>
                    <a:pt x="90" y="19"/>
                  </a:lnTo>
                  <a:lnTo>
                    <a:pt x="81" y="27"/>
                  </a:lnTo>
                  <a:lnTo>
                    <a:pt x="68" y="34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32" y="43"/>
                  </a:lnTo>
                  <a:lnTo>
                    <a:pt x="17" y="42"/>
                  </a:lnTo>
                  <a:lnTo>
                    <a:pt x="5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24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5" y="1"/>
                  </a:lnTo>
                  <a:lnTo>
                    <a:pt x="87" y="4"/>
                  </a:lnTo>
                  <a:lnTo>
                    <a:pt x="92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7" name="Freeform 57"/>
            <p:cNvSpPr>
              <a:spLocks/>
            </p:cNvSpPr>
            <p:nvPr/>
          </p:nvSpPr>
          <p:spPr bwMode="auto">
            <a:xfrm>
              <a:off x="463" y="996"/>
              <a:ext cx="106" cy="44"/>
            </a:xfrm>
            <a:custGeom>
              <a:avLst/>
              <a:gdLst>
                <a:gd name="T0" fmla="*/ 93 w 94"/>
                <a:gd name="T1" fmla="*/ 10 h 44"/>
                <a:gd name="T2" fmla="*/ 90 w 94"/>
                <a:gd name="T3" fmla="*/ 19 h 44"/>
                <a:gd name="T4" fmla="*/ 82 w 94"/>
                <a:gd name="T5" fmla="*/ 27 h 44"/>
                <a:gd name="T6" fmla="*/ 69 w 94"/>
                <a:gd name="T7" fmla="*/ 34 h 44"/>
                <a:gd name="T8" fmla="*/ 51 w 94"/>
                <a:gd name="T9" fmla="*/ 40 h 44"/>
                <a:gd name="T10" fmla="*/ 51 w 94"/>
                <a:gd name="T11" fmla="*/ 40 h 44"/>
                <a:gd name="T12" fmla="*/ 33 w 94"/>
                <a:gd name="T13" fmla="*/ 43 h 44"/>
                <a:gd name="T14" fmla="*/ 16 w 94"/>
                <a:gd name="T15" fmla="*/ 42 h 44"/>
                <a:gd name="T16" fmla="*/ 6 w 94"/>
                <a:gd name="T17" fmla="*/ 39 h 44"/>
                <a:gd name="T18" fmla="*/ 0 w 94"/>
                <a:gd name="T19" fmla="*/ 33 h 44"/>
                <a:gd name="T20" fmla="*/ 0 w 94"/>
                <a:gd name="T21" fmla="*/ 33 h 44"/>
                <a:gd name="T22" fmla="*/ 1 w 94"/>
                <a:gd name="T23" fmla="*/ 24 h 44"/>
                <a:gd name="T24" fmla="*/ 10 w 94"/>
                <a:gd name="T25" fmla="*/ 16 h 44"/>
                <a:gd name="T26" fmla="*/ 24 w 94"/>
                <a:gd name="T27" fmla="*/ 9 h 44"/>
                <a:gd name="T28" fmla="*/ 42 w 94"/>
                <a:gd name="T29" fmla="*/ 3 h 44"/>
                <a:gd name="T30" fmla="*/ 42 w 94"/>
                <a:gd name="T31" fmla="*/ 3 h 44"/>
                <a:gd name="T32" fmla="*/ 60 w 94"/>
                <a:gd name="T33" fmla="*/ 0 h 44"/>
                <a:gd name="T34" fmla="*/ 76 w 94"/>
                <a:gd name="T35" fmla="*/ 1 h 44"/>
                <a:gd name="T36" fmla="*/ 87 w 94"/>
                <a:gd name="T37" fmla="*/ 4 h 44"/>
                <a:gd name="T38" fmla="*/ 93 w 94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4">
                  <a:moveTo>
                    <a:pt x="93" y="10"/>
                  </a:moveTo>
                  <a:lnTo>
                    <a:pt x="90" y="19"/>
                  </a:lnTo>
                  <a:lnTo>
                    <a:pt x="82" y="27"/>
                  </a:lnTo>
                  <a:lnTo>
                    <a:pt x="69" y="34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33" y="43"/>
                  </a:lnTo>
                  <a:lnTo>
                    <a:pt x="16" y="42"/>
                  </a:lnTo>
                  <a:lnTo>
                    <a:pt x="6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0" y="16"/>
                  </a:lnTo>
                  <a:lnTo>
                    <a:pt x="24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6" y="1"/>
                  </a:lnTo>
                  <a:lnTo>
                    <a:pt x="87" y="4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8" name="Freeform 58"/>
            <p:cNvSpPr>
              <a:spLocks/>
            </p:cNvSpPr>
            <p:nvPr/>
          </p:nvSpPr>
          <p:spPr bwMode="auto">
            <a:xfrm>
              <a:off x="598" y="1044"/>
              <a:ext cx="106" cy="44"/>
            </a:xfrm>
            <a:custGeom>
              <a:avLst/>
              <a:gdLst>
                <a:gd name="T0" fmla="*/ 93 w 94"/>
                <a:gd name="T1" fmla="*/ 10 h 44"/>
                <a:gd name="T2" fmla="*/ 90 w 94"/>
                <a:gd name="T3" fmla="*/ 19 h 44"/>
                <a:gd name="T4" fmla="*/ 82 w 94"/>
                <a:gd name="T5" fmla="*/ 27 h 44"/>
                <a:gd name="T6" fmla="*/ 69 w 94"/>
                <a:gd name="T7" fmla="*/ 34 h 44"/>
                <a:gd name="T8" fmla="*/ 51 w 94"/>
                <a:gd name="T9" fmla="*/ 40 h 44"/>
                <a:gd name="T10" fmla="*/ 51 w 94"/>
                <a:gd name="T11" fmla="*/ 40 h 44"/>
                <a:gd name="T12" fmla="*/ 33 w 94"/>
                <a:gd name="T13" fmla="*/ 43 h 44"/>
                <a:gd name="T14" fmla="*/ 16 w 94"/>
                <a:gd name="T15" fmla="*/ 42 h 44"/>
                <a:gd name="T16" fmla="*/ 6 w 94"/>
                <a:gd name="T17" fmla="*/ 39 h 44"/>
                <a:gd name="T18" fmla="*/ 0 w 94"/>
                <a:gd name="T19" fmla="*/ 33 h 44"/>
                <a:gd name="T20" fmla="*/ 0 w 94"/>
                <a:gd name="T21" fmla="*/ 33 h 44"/>
                <a:gd name="T22" fmla="*/ 1 w 94"/>
                <a:gd name="T23" fmla="*/ 24 h 44"/>
                <a:gd name="T24" fmla="*/ 10 w 94"/>
                <a:gd name="T25" fmla="*/ 16 h 44"/>
                <a:gd name="T26" fmla="*/ 24 w 94"/>
                <a:gd name="T27" fmla="*/ 9 h 44"/>
                <a:gd name="T28" fmla="*/ 42 w 94"/>
                <a:gd name="T29" fmla="*/ 3 h 44"/>
                <a:gd name="T30" fmla="*/ 42 w 94"/>
                <a:gd name="T31" fmla="*/ 3 h 44"/>
                <a:gd name="T32" fmla="*/ 60 w 94"/>
                <a:gd name="T33" fmla="*/ 0 h 44"/>
                <a:gd name="T34" fmla="*/ 76 w 94"/>
                <a:gd name="T35" fmla="*/ 1 h 44"/>
                <a:gd name="T36" fmla="*/ 87 w 94"/>
                <a:gd name="T37" fmla="*/ 4 h 44"/>
                <a:gd name="T38" fmla="*/ 93 w 94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4">
                  <a:moveTo>
                    <a:pt x="93" y="10"/>
                  </a:moveTo>
                  <a:lnTo>
                    <a:pt x="90" y="19"/>
                  </a:lnTo>
                  <a:lnTo>
                    <a:pt x="82" y="27"/>
                  </a:lnTo>
                  <a:lnTo>
                    <a:pt x="69" y="34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33" y="43"/>
                  </a:lnTo>
                  <a:lnTo>
                    <a:pt x="16" y="42"/>
                  </a:lnTo>
                  <a:lnTo>
                    <a:pt x="6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0" y="16"/>
                  </a:lnTo>
                  <a:lnTo>
                    <a:pt x="24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6" y="1"/>
                  </a:lnTo>
                  <a:lnTo>
                    <a:pt x="87" y="4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299" name="Freeform 59"/>
            <p:cNvSpPr>
              <a:spLocks/>
            </p:cNvSpPr>
            <p:nvPr/>
          </p:nvSpPr>
          <p:spPr bwMode="auto">
            <a:xfrm>
              <a:off x="684" y="945"/>
              <a:ext cx="105" cy="43"/>
            </a:xfrm>
            <a:custGeom>
              <a:avLst/>
              <a:gdLst>
                <a:gd name="T0" fmla="*/ 93 w 94"/>
                <a:gd name="T1" fmla="*/ 30 h 43"/>
                <a:gd name="T2" fmla="*/ 87 w 94"/>
                <a:gd name="T3" fmla="*/ 37 h 43"/>
                <a:gd name="T4" fmla="*/ 77 w 94"/>
                <a:gd name="T5" fmla="*/ 40 h 43"/>
                <a:gd name="T6" fmla="*/ 60 w 94"/>
                <a:gd name="T7" fmla="*/ 42 h 43"/>
                <a:gd name="T8" fmla="*/ 42 w 94"/>
                <a:gd name="T9" fmla="*/ 39 h 43"/>
                <a:gd name="T10" fmla="*/ 42 w 94"/>
                <a:gd name="T11" fmla="*/ 39 h 43"/>
                <a:gd name="T12" fmla="*/ 24 w 94"/>
                <a:gd name="T13" fmla="*/ 34 h 43"/>
                <a:gd name="T14" fmla="*/ 11 w 94"/>
                <a:gd name="T15" fmla="*/ 27 h 43"/>
                <a:gd name="T16" fmla="*/ 2 w 94"/>
                <a:gd name="T17" fmla="*/ 18 h 43"/>
                <a:gd name="T18" fmla="*/ 0 w 94"/>
                <a:gd name="T19" fmla="*/ 10 h 43"/>
                <a:gd name="T20" fmla="*/ 0 w 94"/>
                <a:gd name="T21" fmla="*/ 10 h 43"/>
                <a:gd name="T22" fmla="*/ 5 w 94"/>
                <a:gd name="T23" fmla="*/ 4 h 43"/>
                <a:gd name="T24" fmla="*/ 17 w 94"/>
                <a:gd name="T25" fmla="*/ 0 h 43"/>
                <a:gd name="T26" fmla="*/ 32 w 94"/>
                <a:gd name="T27" fmla="*/ 0 h 43"/>
                <a:gd name="T28" fmla="*/ 50 w 94"/>
                <a:gd name="T29" fmla="*/ 1 h 43"/>
                <a:gd name="T30" fmla="*/ 50 w 94"/>
                <a:gd name="T31" fmla="*/ 1 h 43"/>
                <a:gd name="T32" fmla="*/ 68 w 94"/>
                <a:gd name="T33" fmla="*/ 7 h 43"/>
                <a:gd name="T34" fmla="*/ 81 w 94"/>
                <a:gd name="T35" fmla="*/ 15 h 43"/>
                <a:gd name="T36" fmla="*/ 90 w 94"/>
                <a:gd name="T37" fmla="*/ 22 h 43"/>
                <a:gd name="T38" fmla="*/ 93 w 94"/>
                <a:gd name="T3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0"/>
                  </a:moveTo>
                  <a:lnTo>
                    <a:pt x="87" y="37"/>
                  </a:lnTo>
                  <a:lnTo>
                    <a:pt x="77" y="40"/>
                  </a:lnTo>
                  <a:lnTo>
                    <a:pt x="60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24" y="34"/>
                  </a:lnTo>
                  <a:lnTo>
                    <a:pt x="11" y="27"/>
                  </a:ln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7" y="0"/>
                  </a:lnTo>
                  <a:lnTo>
                    <a:pt x="32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68" y="7"/>
                  </a:lnTo>
                  <a:lnTo>
                    <a:pt x="81" y="15"/>
                  </a:lnTo>
                  <a:lnTo>
                    <a:pt x="90" y="22"/>
                  </a:lnTo>
                  <a:lnTo>
                    <a:pt x="93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0" name="Freeform 60"/>
            <p:cNvSpPr>
              <a:spLocks/>
            </p:cNvSpPr>
            <p:nvPr/>
          </p:nvSpPr>
          <p:spPr bwMode="auto">
            <a:xfrm>
              <a:off x="768" y="1051"/>
              <a:ext cx="98" cy="54"/>
            </a:xfrm>
            <a:custGeom>
              <a:avLst/>
              <a:gdLst>
                <a:gd name="T0" fmla="*/ 86 w 87"/>
                <a:gd name="T1" fmla="*/ 6 h 54"/>
                <a:gd name="T2" fmla="*/ 86 w 87"/>
                <a:gd name="T3" fmla="*/ 15 h 54"/>
                <a:gd name="T4" fmla="*/ 80 w 87"/>
                <a:gd name="T5" fmla="*/ 24 h 54"/>
                <a:gd name="T6" fmla="*/ 68 w 87"/>
                <a:gd name="T7" fmla="*/ 35 h 54"/>
                <a:gd name="T8" fmla="*/ 51 w 87"/>
                <a:gd name="T9" fmla="*/ 44 h 54"/>
                <a:gd name="T10" fmla="*/ 51 w 87"/>
                <a:gd name="T11" fmla="*/ 44 h 54"/>
                <a:gd name="T12" fmla="*/ 33 w 87"/>
                <a:gd name="T13" fmla="*/ 50 h 54"/>
                <a:gd name="T14" fmla="*/ 18 w 87"/>
                <a:gd name="T15" fmla="*/ 53 h 54"/>
                <a:gd name="T16" fmla="*/ 6 w 87"/>
                <a:gd name="T17" fmla="*/ 51 h 54"/>
                <a:gd name="T18" fmla="*/ 0 w 87"/>
                <a:gd name="T19" fmla="*/ 47 h 54"/>
                <a:gd name="T20" fmla="*/ 0 w 87"/>
                <a:gd name="T21" fmla="*/ 47 h 54"/>
                <a:gd name="T22" fmla="*/ 0 w 87"/>
                <a:gd name="T23" fmla="*/ 38 h 54"/>
                <a:gd name="T24" fmla="*/ 8 w 87"/>
                <a:gd name="T25" fmla="*/ 29 h 54"/>
                <a:gd name="T26" fmla="*/ 20 w 87"/>
                <a:gd name="T27" fmla="*/ 18 h 54"/>
                <a:gd name="T28" fmla="*/ 35 w 87"/>
                <a:gd name="T29" fmla="*/ 9 h 54"/>
                <a:gd name="T30" fmla="*/ 35 w 87"/>
                <a:gd name="T31" fmla="*/ 9 h 54"/>
                <a:gd name="T32" fmla="*/ 53 w 87"/>
                <a:gd name="T33" fmla="*/ 3 h 54"/>
                <a:gd name="T34" fmla="*/ 68 w 87"/>
                <a:gd name="T35" fmla="*/ 0 h 54"/>
                <a:gd name="T36" fmla="*/ 80 w 87"/>
                <a:gd name="T37" fmla="*/ 2 h 54"/>
                <a:gd name="T38" fmla="*/ 86 w 87"/>
                <a:gd name="T3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54">
                  <a:moveTo>
                    <a:pt x="86" y="6"/>
                  </a:moveTo>
                  <a:lnTo>
                    <a:pt x="86" y="15"/>
                  </a:lnTo>
                  <a:lnTo>
                    <a:pt x="80" y="24"/>
                  </a:lnTo>
                  <a:lnTo>
                    <a:pt x="68" y="35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33" y="50"/>
                  </a:lnTo>
                  <a:lnTo>
                    <a:pt x="18" y="53"/>
                  </a:lnTo>
                  <a:lnTo>
                    <a:pt x="6" y="51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8" y="29"/>
                  </a:lnTo>
                  <a:lnTo>
                    <a:pt x="20" y="18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53" y="3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6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1" name="Freeform 61"/>
            <p:cNvSpPr>
              <a:spLocks/>
            </p:cNvSpPr>
            <p:nvPr/>
          </p:nvSpPr>
          <p:spPr bwMode="auto">
            <a:xfrm>
              <a:off x="841" y="993"/>
              <a:ext cx="106" cy="43"/>
            </a:xfrm>
            <a:custGeom>
              <a:avLst/>
              <a:gdLst>
                <a:gd name="T0" fmla="*/ 93 w 94"/>
                <a:gd name="T1" fmla="*/ 10 h 43"/>
                <a:gd name="T2" fmla="*/ 90 w 94"/>
                <a:gd name="T3" fmla="*/ 18 h 43"/>
                <a:gd name="T4" fmla="*/ 82 w 94"/>
                <a:gd name="T5" fmla="*/ 25 h 43"/>
                <a:gd name="T6" fmla="*/ 69 w 94"/>
                <a:gd name="T7" fmla="*/ 33 h 43"/>
                <a:gd name="T8" fmla="*/ 51 w 94"/>
                <a:gd name="T9" fmla="*/ 39 h 43"/>
                <a:gd name="T10" fmla="*/ 51 w 94"/>
                <a:gd name="T11" fmla="*/ 39 h 43"/>
                <a:gd name="T12" fmla="*/ 33 w 94"/>
                <a:gd name="T13" fmla="*/ 42 h 43"/>
                <a:gd name="T14" fmla="*/ 16 w 94"/>
                <a:gd name="T15" fmla="*/ 42 h 43"/>
                <a:gd name="T16" fmla="*/ 6 w 94"/>
                <a:gd name="T17" fmla="*/ 37 h 43"/>
                <a:gd name="T18" fmla="*/ 0 w 94"/>
                <a:gd name="T19" fmla="*/ 31 h 43"/>
                <a:gd name="T20" fmla="*/ 0 w 94"/>
                <a:gd name="T21" fmla="*/ 31 h 43"/>
                <a:gd name="T22" fmla="*/ 1 w 94"/>
                <a:gd name="T23" fmla="*/ 24 h 43"/>
                <a:gd name="T24" fmla="*/ 10 w 94"/>
                <a:gd name="T25" fmla="*/ 15 h 43"/>
                <a:gd name="T26" fmla="*/ 24 w 94"/>
                <a:gd name="T27" fmla="*/ 7 h 43"/>
                <a:gd name="T28" fmla="*/ 42 w 94"/>
                <a:gd name="T29" fmla="*/ 1 h 43"/>
                <a:gd name="T30" fmla="*/ 42 w 94"/>
                <a:gd name="T31" fmla="*/ 1 h 43"/>
                <a:gd name="T32" fmla="*/ 60 w 94"/>
                <a:gd name="T33" fmla="*/ 0 h 43"/>
                <a:gd name="T34" fmla="*/ 76 w 94"/>
                <a:gd name="T35" fmla="*/ 0 h 43"/>
                <a:gd name="T36" fmla="*/ 87 w 94"/>
                <a:gd name="T37" fmla="*/ 3 h 43"/>
                <a:gd name="T38" fmla="*/ 93 w 94"/>
                <a:gd name="T3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10"/>
                  </a:moveTo>
                  <a:lnTo>
                    <a:pt x="90" y="18"/>
                  </a:lnTo>
                  <a:lnTo>
                    <a:pt x="82" y="25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6" y="42"/>
                  </a:lnTo>
                  <a:lnTo>
                    <a:pt x="6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4"/>
                  </a:lnTo>
                  <a:lnTo>
                    <a:pt x="10" y="15"/>
                  </a:lnTo>
                  <a:lnTo>
                    <a:pt x="24" y="7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60" y="0"/>
                  </a:lnTo>
                  <a:lnTo>
                    <a:pt x="76" y="0"/>
                  </a:lnTo>
                  <a:lnTo>
                    <a:pt x="87" y="3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2" name="Freeform 62"/>
            <p:cNvSpPr>
              <a:spLocks/>
            </p:cNvSpPr>
            <p:nvPr/>
          </p:nvSpPr>
          <p:spPr bwMode="auto">
            <a:xfrm>
              <a:off x="728" y="993"/>
              <a:ext cx="105" cy="43"/>
            </a:xfrm>
            <a:custGeom>
              <a:avLst/>
              <a:gdLst>
                <a:gd name="T0" fmla="*/ 93 w 94"/>
                <a:gd name="T1" fmla="*/ 10 h 43"/>
                <a:gd name="T2" fmla="*/ 92 w 94"/>
                <a:gd name="T3" fmla="*/ 18 h 43"/>
                <a:gd name="T4" fmla="*/ 83 w 94"/>
                <a:gd name="T5" fmla="*/ 25 h 43"/>
                <a:gd name="T6" fmla="*/ 69 w 94"/>
                <a:gd name="T7" fmla="*/ 33 h 43"/>
                <a:gd name="T8" fmla="*/ 51 w 94"/>
                <a:gd name="T9" fmla="*/ 39 h 43"/>
                <a:gd name="T10" fmla="*/ 51 w 94"/>
                <a:gd name="T11" fmla="*/ 39 h 43"/>
                <a:gd name="T12" fmla="*/ 33 w 94"/>
                <a:gd name="T13" fmla="*/ 42 h 43"/>
                <a:gd name="T14" fmla="*/ 18 w 94"/>
                <a:gd name="T15" fmla="*/ 42 h 43"/>
                <a:gd name="T16" fmla="*/ 6 w 94"/>
                <a:gd name="T17" fmla="*/ 37 h 43"/>
                <a:gd name="T18" fmla="*/ 0 w 94"/>
                <a:gd name="T19" fmla="*/ 31 h 43"/>
                <a:gd name="T20" fmla="*/ 0 w 94"/>
                <a:gd name="T21" fmla="*/ 31 h 43"/>
                <a:gd name="T22" fmla="*/ 3 w 94"/>
                <a:gd name="T23" fmla="*/ 24 h 43"/>
                <a:gd name="T24" fmla="*/ 11 w 94"/>
                <a:gd name="T25" fmla="*/ 15 h 43"/>
                <a:gd name="T26" fmla="*/ 26 w 94"/>
                <a:gd name="T27" fmla="*/ 7 h 43"/>
                <a:gd name="T28" fmla="*/ 42 w 94"/>
                <a:gd name="T29" fmla="*/ 1 h 43"/>
                <a:gd name="T30" fmla="*/ 42 w 94"/>
                <a:gd name="T31" fmla="*/ 1 h 43"/>
                <a:gd name="T32" fmla="*/ 62 w 94"/>
                <a:gd name="T33" fmla="*/ 0 h 43"/>
                <a:gd name="T34" fmla="*/ 77 w 94"/>
                <a:gd name="T35" fmla="*/ 0 h 43"/>
                <a:gd name="T36" fmla="*/ 89 w 94"/>
                <a:gd name="T37" fmla="*/ 3 h 43"/>
                <a:gd name="T38" fmla="*/ 93 w 94"/>
                <a:gd name="T3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10"/>
                  </a:moveTo>
                  <a:lnTo>
                    <a:pt x="92" y="18"/>
                  </a:lnTo>
                  <a:lnTo>
                    <a:pt x="83" y="25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8" y="42"/>
                  </a:lnTo>
                  <a:lnTo>
                    <a:pt x="6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" y="24"/>
                  </a:lnTo>
                  <a:lnTo>
                    <a:pt x="11" y="15"/>
                  </a:lnTo>
                  <a:lnTo>
                    <a:pt x="26" y="7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89" y="3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3" name="Freeform 63"/>
            <p:cNvSpPr>
              <a:spLocks/>
            </p:cNvSpPr>
            <p:nvPr/>
          </p:nvSpPr>
          <p:spPr bwMode="auto">
            <a:xfrm>
              <a:off x="865" y="1039"/>
              <a:ext cx="116" cy="54"/>
            </a:xfrm>
            <a:custGeom>
              <a:avLst/>
              <a:gdLst>
                <a:gd name="T0" fmla="*/ 102 w 103"/>
                <a:gd name="T1" fmla="*/ 15 h 54"/>
                <a:gd name="T2" fmla="*/ 100 w 103"/>
                <a:gd name="T3" fmla="*/ 24 h 54"/>
                <a:gd name="T4" fmla="*/ 91 w 103"/>
                <a:gd name="T5" fmla="*/ 35 h 54"/>
                <a:gd name="T6" fmla="*/ 76 w 103"/>
                <a:gd name="T7" fmla="*/ 44 h 54"/>
                <a:gd name="T8" fmla="*/ 57 w 103"/>
                <a:gd name="T9" fmla="*/ 50 h 54"/>
                <a:gd name="T10" fmla="*/ 57 w 103"/>
                <a:gd name="T11" fmla="*/ 50 h 54"/>
                <a:gd name="T12" fmla="*/ 36 w 103"/>
                <a:gd name="T13" fmla="*/ 53 h 54"/>
                <a:gd name="T14" fmla="*/ 19 w 103"/>
                <a:gd name="T15" fmla="*/ 51 h 54"/>
                <a:gd name="T16" fmla="*/ 6 w 103"/>
                <a:gd name="T17" fmla="*/ 47 h 54"/>
                <a:gd name="T18" fmla="*/ 0 w 103"/>
                <a:gd name="T19" fmla="*/ 38 h 54"/>
                <a:gd name="T20" fmla="*/ 0 w 103"/>
                <a:gd name="T21" fmla="*/ 38 h 54"/>
                <a:gd name="T22" fmla="*/ 1 w 103"/>
                <a:gd name="T23" fmla="*/ 29 h 54"/>
                <a:gd name="T24" fmla="*/ 12 w 103"/>
                <a:gd name="T25" fmla="*/ 18 h 54"/>
                <a:gd name="T26" fmla="*/ 27 w 103"/>
                <a:gd name="T27" fmla="*/ 9 h 54"/>
                <a:gd name="T28" fmla="*/ 46 w 103"/>
                <a:gd name="T29" fmla="*/ 3 h 54"/>
                <a:gd name="T30" fmla="*/ 46 w 103"/>
                <a:gd name="T31" fmla="*/ 3 h 54"/>
                <a:gd name="T32" fmla="*/ 66 w 103"/>
                <a:gd name="T33" fmla="*/ 0 h 54"/>
                <a:gd name="T34" fmla="*/ 84 w 103"/>
                <a:gd name="T35" fmla="*/ 2 h 54"/>
                <a:gd name="T36" fmla="*/ 96 w 103"/>
                <a:gd name="T37" fmla="*/ 6 h 54"/>
                <a:gd name="T38" fmla="*/ 102 w 103"/>
                <a:gd name="T39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" h="54">
                  <a:moveTo>
                    <a:pt x="102" y="15"/>
                  </a:moveTo>
                  <a:lnTo>
                    <a:pt x="100" y="24"/>
                  </a:lnTo>
                  <a:lnTo>
                    <a:pt x="91" y="35"/>
                  </a:lnTo>
                  <a:lnTo>
                    <a:pt x="76" y="44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36" y="53"/>
                  </a:lnTo>
                  <a:lnTo>
                    <a:pt x="19" y="51"/>
                  </a:lnTo>
                  <a:lnTo>
                    <a:pt x="6" y="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29"/>
                  </a:lnTo>
                  <a:lnTo>
                    <a:pt x="12" y="18"/>
                  </a:lnTo>
                  <a:lnTo>
                    <a:pt x="27" y="9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66" y="0"/>
                  </a:lnTo>
                  <a:lnTo>
                    <a:pt x="84" y="2"/>
                  </a:lnTo>
                  <a:lnTo>
                    <a:pt x="96" y="6"/>
                  </a:lnTo>
                  <a:lnTo>
                    <a:pt x="102" y="1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4" name="Freeform 64"/>
            <p:cNvSpPr>
              <a:spLocks/>
            </p:cNvSpPr>
            <p:nvPr/>
          </p:nvSpPr>
          <p:spPr bwMode="auto">
            <a:xfrm>
              <a:off x="812" y="663"/>
              <a:ext cx="109" cy="40"/>
            </a:xfrm>
            <a:custGeom>
              <a:avLst/>
              <a:gdLst>
                <a:gd name="T0" fmla="*/ 96 w 97"/>
                <a:gd name="T1" fmla="*/ 24 h 40"/>
                <a:gd name="T2" fmla="*/ 92 w 97"/>
                <a:gd name="T3" fmla="*/ 30 h 40"/>
                <a:gd name="T4" fmla="*/ 80 w 97"/>
                <a:gd name="T5" fmla="*/ 36 h 40"/>
                <a:gd name="T6" fmla="*/ 65 w 97"/>
                <a:gd name="T7" fmla="*/ 39 h 40"/>
                <a:gd name="T8" fmla="*/ 47 w 97"/>
                <a:gd name="T9" fmla="*/ 39 h 40"/>
                <a:gd name="T10" fmla="*/ 47 w 97"/>
                <a:gd name="T11" fmla="*/ 39 h 40"/>
                <a:gd name="T12" fmla="*/ 29 w 97"/>
                <a:gd name="T13" fmla="*/ 36 h 40"/>
                <a:gd name="T14" fmla="*/ 14 w 97"/>
                <a:gd name="T15" fmla="*/ 30 h 40"/>
                <a:gd name="T16" fmla="*/ 5 w 97"/>
                <a:gd name="T17" fmla="*/ 22 h 40"/>
                <a:gd name="T18" fmla="*/ 0 w 97"/>
                <a:gd name="T19" fmla="*/ 15 h 40"/>
                <a:gd name="T20" fmla="*/ 0 w 97"/>
                <a:gd name="T21" fmla="*/ 15 h 40"/>
                <a:gd name="T22" fmla="*/ 5 w 97"/>
                <a:gd name="T23" fmla="*/ 9 h 40"/>
                <a:gd name="T24" fmla="*/ 17 w 97"/>
                <a:gd name="T25" fmla="*/ 3 h 40"/>
                <a:gd name="T26" fmla="*/ 32 w 97"/>
                <a:gd name="T27" fmla="*/ 0 h 40"/>
                <a:gd name="T28" fmla="*/ 50 w 97"/>
                <a:gd name="T29" fmla="*/ 0 h 40"/>
                <a:gd name="T30" fmla="*/ 50 w 97"/>
                <a:gd name="T31" fmla="*/ 0 h 40"/>
                <a:gd name="T32" fmla="*/ 68 w 97"/>
                <a:gd name="T33" fmla="*/ 3 h 40"/>
                <a:gd name="T34" fmla="*/ 83 w 97"/>
                <a:gd name="T35" fmla="*/ 9 h 40"/>
                <a:gd name="T36" fmla="*/ 92 w 97"/>
                <a:gd name="T37" fmla="*/ 16 h 40"/>
                <a:gd name="T38" fmla="*/ 96 w 97"/>
                <a:gd name="T3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40">
                  <a:moveTo>
                    <a:pt x="96" y="24"/>
                  </a:moveTo>
                  <a:lnTo>
                    <a:pt x="92" y="30"/>
                  </a:lnTo>
                  <a:lnTo>
                    <a:pt x="80" y="36"/>
                  </a:lnTo>
                  <a:lnTo>
                    <a:pt x="65" y="39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29" y="36"/>
                  </a:lnTo>
                  <a:lnTo>
                    <a:pt x="14" y="30"/>
                  </a:lnTo>
                  <a:lnTo>
                    <a:pt x="5" y="2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5" y="9"/>
                  </a:lnTo>
                  <a:lnTo>
                    <a:pt x="17" y="3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8" y="3"/>
                  </a:lnTo>
                  <a:lnTo>
                    <a:pt x="83" y="9"/>
                  </a:lnTo>
                  <a:lnTo>
                    <a:pt x="92" y="16"/>
                  </a:lnTo>
                  <a:lnTo>
                    <a:pt x="96" y="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5" name="Freeform 65"/>
            <p:cNvSpPr>
              <a:spLocks/>
            </p:cNvSpPr>
            <p:nvPr/>
          </p:nvSpPr>
          <p:spPr bwMode="auto">
            <a:xfrm>
              <a:off x="940" y="421"/>
              <a:ext cx="106" cy="43"/>
            </a:xfrm>
            <a:custGeom>
              <a:avLst/>
              <a:gdLst>
                <a:gd name="T0" fmla="*/ 93 w 94"/>
                <a:gd name="T1" fmla="*/ 31 h 43"/>
                <a:gd name="T2" fmla="*/ 87 w 94"/>
                <a:gd name="T3" fmla="*/ 37 h 43"/>
                <a:gd name="T4" fmla="*/ 77 w 94"/>
                <a:gd name="T5" fmla="*/ 40 h 43"/>
                <a:gd name="T6" fmla="*/ 60 w 94"/>
                <a:gd name="T7" fmla="*/ 42 h 43"/>
                <a:gd name="T8" fmla="*/ 42 w 94"/>
                <a:gd name="T9" fmla="*/ 39 h 43"/>
                <a:gd name="T10" fmla="*/ 42 w 94"/>
                <a:gd name="T11" fmla="*/ 39 h 43"/>
                <a:gd name="T12" fmla="*/ 24 w 94"/>
                <a:gd name="T13" fmla="*/ 34 h 43"/>
                <a:gd name="T14" fmla="*/ 11 w 94"/>
                <a:gd name="T15" fmla="*/ 27 h 43"/>
                <a:gd name="T16" fmla="*/ 2 w 94"/>
                <a:gd name="T17" fmla="*/ 19 h 43"/>
                <a:gd name="T18" fmla="*/ 0 w 94"/>
                <a:gd name="T19" fmla="*/ 10 h 43"/>
                <a:gd name="T20" fmla="*/ 0 w 94"/>
                <a:gd name="T21" fmla="*/ 10 h 43"/>
                <a:gd name="T22" fmla="*/ 5 w 94"/>
                <a:gd name="T23" fmla="*/ 4 h 43"/>
                <a:gd name="T24" fmla="*/ 17 w 94"/>
                <a:gd name="T25" fmla="*/ 1 h 43"/>
                <a:gd name="T26" fmla="*/ 32 w 94"/>
                <a:gd name="T27" fmla="*/ 0 h 43"/>
                <a:gd name="T28" fmla="*/ 50 w 94"/>
                <a:gd name="T29" fmla="*/ 3 h 43"/>
                <a:gd name="T30" fmla="*/ 50 w 94"/>
                <a:gd name="T31" fmla="*/ 3 h 43"/>
                <a:gd name="T32" fmla="*/ 68 w 94"/>
                <a:gd name="T33" fmla="*/ 7 h 43"/>
                <a:gd name="T34" fmla="*/ 81 w 94"/>
                <a:gd name="T35" fmla="*/ 15 h 43"/>
                <a:gd name="T36" fmla="*/ 90 w 94"/>
                <a:gd name="T37" fmla="*/ 22 h 43"/>
                <a:gd name="T38" fmla="*/ 93 w 94"/>
                <a:gd name="T3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1"/>
                  </a:moveTo>
                  <a:lnTo>
                    <a:pt x="87" y="37"/>
                  </a:lnTo>
                  <a:lnTo>
                    <a:pt x="77" y="40"/>
                  </a:lnTo>
                  <a:lnTo>
                    <a:pt x="60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24" y="34"/>
                  </a:lnTo>
                  <a:lnTo>
                    <a:pt x="11" y="27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7" y="1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68" y="7"/>
                  </a:lnTo>
                  <a:lnTo>
                    <a:pt x="81" y="15"/>
                  </a:lnTo>
                  <a:lnTo>
                    <a:pt x="90" y="22"/>
                  </a:lnTo>
                  <a:lnTo>
                    <a:pt x="93" y="3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6" name="Freeform 66"/>
            <p:cNvSpPr>
              <a:spLocks/>
            </p:cNvSpPr>
            <p:nvPr/>
          </p:nvSpPr>
          <p:spPr bwMode="auto">
            <a:xfrm>
              <a:off x="912" y="627"/>
              <a:ext cx="107" cy="40"/>
            </a:xfrm>
            <a:custGeom>
              <a:avLst/>
              <a:gdLst>
                <a:gd name="T0" fmla="*/ 94 w 95"/>
                <a:gd name="T1" fmla="*/ 24 h 40"/>
                <a:gd name="T2" fmla="*/ 90 w 95"/>
                <a:gd name="T3" fmla="*/ 30 h 40"/>
                <a:gd name="T4" fmla="*/ 79 w 95"/>
                <a:gd name="T5" fmla="*/ 36 h 40"/>
                <a:gd name="T6" fmla="*/ 64 w 95"/>
                <a:gd name="T7" fmla="*/ 39 h 40"/>
                <a:gd name="T8" fmla="*/ 46 w 95"/>
                <a:gd name="T9" fmla="*/ 39 h 40"/>
                <a:gd name="T10" fmla="*/ 46 w 95"/>
                <a:gd name="T11" fmla="*/ 39 h 40"/>
                <a:gd name="T12" fmla="*/ 27 w 95"/>
                <a:gd name="T13" fmla="*/ 36 h 40"/>
                <a:gd name="T14" fmla="*/ 13 w 95"/>
                <a:gd name="T15" fmla="*/ 30 h 40"/>
                <a:gd name="T16" fmla="*/ 3 w 95"/>
                <a:gd name="T17" fmla="*/ 22 h 40"/>
                <a:gd name="T18" fmla="*/ 0 w 95"/>
                <a:gd name="T19" fmla="*/ 15 h 40"/>
                <a:gd name="T20" fmla="*/ 0 w 95"/>
                <a:gd name="T21" fmla="*/ 15 h 40"/>
                <a:gd name="T22" fmla="*/ 4 w 95"/>
                <a:gd name="T23" fmla="*/ 9 h 40"/>
                <a:gd name="T24" fmla="*/ 15 w 95"/>
                <a:gd name="T25" fmla="*/ 3 h 40"/>
                <a:gd name="T26" fmla="*/ 30 w 95"/>
                <a:gd name="T27" fmla="*/ 0 h 40"/>
                <a:gd name="T28" fmla="*/ 49 w 95"/>
                <a:gd name="T29" fmla="*/ 0 h 40"/>
                <a:gd name="T30" fmla="*/ 49 w 95"/>
                <a:gd name="T31" fmla="*/ 0 h 40"/>
                <a:gd name="T32" fmla="*/ 67 w 95"/>
                <a:gd name="T33" fmla="*/ 3 h 40"/>
                <a:gd name="T34" fmla="*/ 82 w 95"/>
                <a:gd name="T35" fmla="*/ 9 h 40"/>
                <a:gd name="T36" fmla="*/ 91 w 95"/>
                <a:gd name="T37" fmla="*/ 16 h 40"/>
                <a:gd name="T38" fmla="*/ 94 w 95"/>
                <a:gd name="T3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40">
                  <a:moveTo>
                    <a:pt x="94" y="24"/>
                  </a:moveTo>
                  <a:lnTo>
                    <a:pt x="90" y="30"/>
                  </a:lnTo>
                  <a:lnTo>
                    <a:pt x="79" y="36"/>
                  </a:lnTo>
                  <a:lnTo>
                    <a:pt x="64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27" y="36"/>
                  </a:lnTo>
                  <a:lnTo>
                    <a:pt x="13" y="30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9"/>
                  </a:lnTo>
                  <a:lnTo>
                    <a:pt x="15" y="3"/>
                  </a:lnTo>
                  <a:lnTo>
                    <a:pt x="3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67" y="3"/>
                  </a:lnTo>
                  <a:lnTo>
                    <a:pt x="82" y="9"/>
                  </a:lnTo>
                  <a:lnTo>
                    <a:pt x="91" y="16"/>
                  </a:lnTo>
                  <a:lnTo>
                    <a:pt x="94" y="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7" name="Freeform 67"/>
            <p:cNvSpPr>
              <a:spLocks/>
            </p:cNvSpPr>
            <p:nvPr/>
          </p:nvSpPr>
          <p:spPr bwMode="auto">
            <a:xfrm>
              <a:off x="957" y="1149"/>
              <a:ext cx="113" cy="57"/>
            </a:xfrm>
            <a:custGeom>
              <a:avLst/>
              <a:gdLst>
                <a:gd name="T0" fmla="*/ 99 w 100"/>
                <a:gd name="T1" fmla="*/ 43 h 57"/>
                <a:gd name="T2" fmla="*/ 93 w 100"/>
                <a:gd name="T3" fmla="*/ 51 h 57"/>
                <a:gd name="T4" fmla="*/ 80 w 100"/>
                <a:gd name="T5" fmla="*/ 56 h 57"/>
                <a:gd name="T6" fmla="*/ 63 w 100"/>
                <a:gd name="T7" fmla="*/ 56 h 57"/>
                <a:gd name="T8" fmla="*/ 44 w 100"/>
                <a:gd name="T9" fmla="*/ 51 h 57"/>
                <a:gd name="T10" fmla="*/ 44 w 100"/>
                <a:gd name="T11" fmla="*/ 51 h 57"/>
                <a:gd name="T12" fmla="*/ 24 w 100"/>
                <a:gd name="T13" fmla="*/ 43 h 57"/>
                <a:gd name="T14" fmla="*/ 9 w 100"/>
                <a:gd name="T15" fmla="*/ 33 h 57"/>
                <a:gd name="T16" fmla="*/ 2 w 100"/>
                <a:gd name="T17" fmla="*/ 22 h 57"/>
                <a:gd name="T18" fmla="*/ 0 w 100"/>
                <a:gd name="T19" fmla="*/ 12 h 57"/>
                <a:gd name="T20" fmla="*/ 0 w 100"/>
                <a:gd name="T21" fmla="*/ 12 h 57"/>
                <a:gd name="T22" fmla="*/ 6 w 100"/>
                <a:gd name="T23" fmla="*/ 4 h 57"/>
                <a:gd name="T24" fmla="*/ 20 w 100"/>
                <a:gd name="T25" fmla="*/ 1 h 57"/>
                <a:gd name="T26" fmla="*/ 38 w 100"/>
                <a:gd name="T27" fmla="*/ 0 h 57"/>
                <a:gd name="T28" fmla="*/ 57 w 100"/>
                <a:gd name="T29" fmla="*/ 4 h 57"/>
                <a:gd name="T30" fmla="*/ 57 w 100"/>
                <a:gd name="T31" fmla="*/ 4 h 57"/>
                <a:gd name="T32" fmla="*/ 75 w 100"/>
                <a:gd name="T33" fmla="*/ 12 h 57"/>
                <a:gd name="T34" fmla="*/ 90 w 100"/>
                <a:gd name="T35" fmla="*/ 22 h 57"/>
                <a:gd name="T36" fmla="*/ 99 w 100"/>
                <a:gd name="T37" fmla="*/ 33 h 57"/>
                <a:gd name="T38" fmla="*/ 99 w 100"/>
                <a:gd name="T39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0" h="57">
                  <a:moveTo>
                    <a:pt x="99" y="43"/>
                  </a:moveTo>
                  <a:lnTo>
                    <a:pt x="93" y="51"/>
                  </a:lnTo>
                  <a:lnTo>
                    <a:pt x="80" y="56"/>
                  </a:lnTo>
                  <a:lnTo>
                    <a:pt x="63" y="56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24" y="43"/>
                  </a:lnTo>
                  <a:lnTo>
                    <a:pt x="9" y="33"/>
                  </a:lnTo>
                  <a:lnTo>
                    <a:pt x="2" y="2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4"/>
                  </a:lnTo>
                  <a:lnTo>
                    <a:pt x="20" y="1"/>
                  </a:lnTo>
                  <a:lnTo>
                    <a:pt x="38" y="0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75" y="12"/>
                  </a:lnTo>
                  <a:lnTo>
                    <a:pt x="90" y="22"/>
                  </a:lnTo>
                  <a:lnTo>
                    <a:pt x="99" y="33"/>
                  </a:lnTo>
                  <a:lnTo>
                    <a:pt x="99" y="4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8" name="Freeform 68"/>
            <p:cNvSpPr>
              <a:spLocks/>
            </p:cNvSpPr>
            <p:nvPr/>
          </p:nvSpPr>
          <p:spPr bwMode="auto">
            <a:xfrm>
              <a:off x="782" y="829"/>
              <a:ext cx="77" cy="43"/>
            </a:xfrm>
            <a:custGeom>
              <a:avLst/>
              <a:gdLst>
                <a:gd name="T0" fmla="*/ 68 w 69"/>
                <a:gd name="T1" fmla="*/ 32 h 43"/>
                <a:gd name="T2" fmla="*/ 63 w 69"/>
                <a:gd name="T3" fmla="*/ 38 h 43"/>
                <a:gd name="T4" fmla="*/ 54 w 69"/>
                <a:gd name="T5" fmla="*/ 41 h 43"/>
                <a:gd name="T6" fmla="*/ 42 w 69"/>
                <a:gd name="T7" fmla="*/ 42 h 43"/>
                <a:gd name="T8" fmla="*/ 29 w 69"/>
                <a:gd name="T9" fmla="*/ 39 h 43"/>
                <a:gd name="T10" fmla="*/ 29 w 69"/>
                <a:gd name="T11" fmla="*/ 39 h 43"/>
                <a:gd name="T12" fmla="*/ 17 w 69"/>
                <a:gd name="T13" fmla="*/ 33 h 43"/>
                <a:gd name="T14" fmla="*/ 6 w 69"/>
                <a:gd name="T15" fmla="*/ 26 h 43"/>
                <a:gd name="T16" fmla="*/ 2 w 69"/>
                <a:gd name="T17" fmla="*/ 18 h 43"/>
                <a:gd name="T18" fmla="*/ 0 w 69"/>
                <a:gd name="T19" fmla="*/ 11 h 43"/>
                <a:gd name="T20" fmla="*/ 0 w 69"/>
                <a:gd name="T21" fmla="*/ 11 h 43"/>
                <a:gd name="T22" fmla="*/ 5 w 69"/>
                <a:gd name="T23" fmla="*/ 5 h 43"/>
                <a:gd name="T24" fmla="*/ 14 w 69"/>
                <a:gd name="T25" fmla="*/ 2 h 43"/>
                <a:gd name="T26" fmla="*/ 26 w 69"/>
                <a:gd name="T27" fmla="*/ 0 h 43"/>
                <a:gd name="T28" fmla="*/ 39 w 69"/>
                <a:gd name="T29" fmla="*/ 3 h 43"/>
                <a:gd name="T30" fmla="*/ 39 w 69"/>
                <a:gd name="T31" fmla="*/ 3 h 43"/>
                <a:gd name="T32" fmla="*/ 53 w 69"/>
                <a:gd name="T33" fmla="*/ 9 h 43"/>
                <a:gd name="T34" fmla="*/ 62 w 69"/>
                <a:gd name="T35" fmla="*/ 17 h 43"/>
                <a:gd name="T36" fmla="*/ 68 w 69"/>
                <a:gd name="T37" fmla="*/ 24 h 43"/>
                <a:gd name="T38" fmla="*/ 68 w 69"/>
                <a:gd name="T39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3">
                  <a:moveTo>
                    <a:pt x="68" y="32"/>
                  </a:moveTo>
                  <a:lnTo>
                    <a:pt x="63" y="38"/>
                  </a:lnTo>
                  <a:lnTo>
                    <a:pt x="54" y="41"/>
                  </a:lnTo>
                  <a:lnTo>
                    <a:pt x="42" y="42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17" y="33"/>
                  </a:lnTo>
                  <a:lnTo>
                    <a:pt x="6" y="26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6" y="0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53" y="9"/>
                  </a:lnTo>
                  <a:lnTo>
                    <a:pt x="62" y="17"/>
                  </a:lnTo>
                  <a:lnTo>
                    <a:pt x="68" y="24"/>
                  </a:lnTo>
                  <a:lnTo>
                    <a:pt x="68" y="3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09" name="Freeform 69"/>
            <p:cNvSpPr>
              <a:spLocks/>
            </p:cNvSpPr>
            <p:nvPr/>
          </p:nvSpPr>
          <p:spPr bwMode="auto">
            <a:xfrm>
              <a:off x="896" y="792"/>
              <a:ext cx="103" cy="46"/>
            </a:xfrm>
            <a:custGeom>
              <a:avLst/>
              <a:gdLst>
                <a:gd name="T0" fmla="*/ 90 w 91"/>
                <a:gd name="T1" fmla="*/ 36 h 46"/>
                <a:gd name="T2" fmla="*/ 84 w 91"/>
                <a:gd name="T3" fmla="*/ 42 h 46"/>
                <a:gd name="T4" fmla="*/ 74 w 91"/>
                <a:gd name="T5" fmla="*/ 45 h 46"/>
                <a:gd name="T6" fmla="*/ 57 w 91"/>
                <a:gd name="T7" fmla="*/ 45 h 46"/>
                <a:gd name="T8" fmla="*/ 39 w 91"/>
                <a:gd name="T9" fmla="*/ 40 h 46"/>
                <a:gd name="T10" fmla="*/ 39 w 91"/>
                <a:gd name="T11" fmla="*/ 40 h 46"/>
                <a:gd name="T12" fmla="*/ 23 w 91"/>
                <a:gd name="T13" fmla="*/ 34 h 46"/>
                <a:gd name="T14" fmla="*/ 9 w 91"/>
                <a:gd name="T15" fmla="*/ 25 h 46"/>
                <a:gd name="T16" fmla="*/ 2 w 91"/>
                <a:gd name="T17" fmla="*/ 16 h 46"/>
                <a:gd name="T18" fmla="*/ 0 w 91"/>
                <a:gd name="T19" fmla="*/ 9 h 46"/>
                <a:gd name="T20" fmla="*/ 0 w 91"/>
                <a:gd name="T21" fmla="*/ 9 h 46"/>
                <a:gd name="T22" fmla="*/ 6 w 91"/>
                <a:gd name="T23" fmla="*/ 3 h 46"/>
                <a:gd name="T24" fmla="*/ 17 w 91"/>
                <a:gd name="T25" fmla="*/ 0 h 46"/>
                <a:gd name="T26" fmla="*/ 33 w 91"/>
                <a:gd name="T27" fmla="*/ 0 h 46"/>
                <a:gd name="T28" fmla="*/ 51 w 91"/>
                <a:gd name="T29" fmla="*/ 4 h 46"/>
                <a:gd name="T30" fmla="*/ 51 w 91"/>
                <a:gd name="T31" fmla="*/ 4 h 46"/>
                <a:gd name="T32" fmla="*/ 68 w 91"/>
                <a:gd name="T33" fmla="*/ 10 h 46"/>
                <a:gd name="T34" fmla="*/ 81 w 91"/>
                <a:gd name="T35" fmla="*/ 19 h 46"/>
                <a:gd name="T36" fmla="*/ 89 w 91"/>
                <a:gd name="T37" fmla="*/ 28 h 46"/>
                <a:gd name="T38" fmla="*/ 90 w 91"/>
                <a:gd name="T3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46">
                  <a:moveTo>
                    <a:pt x="90" y="36"/>
                  </a:moveTo>
                  <a:lnTo>
                    <a:pt x="84" y="42"/>
                  </a:lnTo>
                  <a:lnTo>
                    <a:pt x="74" y="45"/>
                  </a:lnTo>
                  <a:lnTo>
                    <a:pt x="57" y="45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23" y="34"/>
                  </a:lnTo>
                  <a:lnTo>
                    <a:pt x="9" y="25"/>
                  </a:lnTo>
                  <a:lnTo>
                    <a:pt x="2" y="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6" y="3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68" y="10"/>
                  </a:lnTo>
                  <a:lnTo>
                    <a:pt x="81" y="19"/>
                  </a:lnTo>
                  <a:lnTo>
                    <a:pt x="89" y="28"/>
                  </a:lnTo>
                  <a:lnTo>
                    <a:pt x="90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0" name="Freeform 70"/>
            <p:cNvSpPr>
              <a:spLocks/>
            </p:cNvSpPr>
            <p:nvPr/>
          </p:nvSpPr>
          <p:spPr bwMode="auto">
            <a:xfrm>
              <a:off x="517" y="612"/>
              <a:ext cx="97" cy="53"/>
            </a:xfrm>
            <a:custGeom>
              <a:avLst/>
              <a:gdLst>
                <a:gd name="T0" fmla="*/ 85 w 86"/>
                <a:gd name="T1" fmla="*/ 6 h 53"/>
                <a:gd name="T2" fmla="*/ 85 w 86"/>
                <a:gd name="T3" fmla="*/ 15 h 53"/>
                <a:gd name="T4" fmla="*/ 78 w 86"/>
                <a:gd name="T5" fmla="*/ 24 h 53"/>
                <a:gd name="T6" fmla="*/ 66 w 86"/>
                <a:gd name="T7" fmla="*/ 34 h 53"/>
                <a:gd name="T8" fmla="*/ 51 w 86"/>
                <a:gd name="T9" fmla="*/ 43 h 53"/>
                <a:gd name="T10" fmla="*/ 51 w 86"/>
                <a:gd name="T11" fmla="*/ 43 h 53"/>
                <a:gd name="T12" fmla="*/ 33 w 86"/>
                <a:gd name="T13" fmla="*/ 49 h 53"/>
                <a:gd name="T14" fmla="*/ 18 w 86"/>
                <a:gd name="T15" fmla="*/ 52 h 53"/>
                <a:gd name="T16" fmla="*/ 6 w 86"/>
                <a:gd name="T17" fmla="*/ 51 h 53"/>
                <a:gd name="T18" fmla="*/ 0 w 86"/>
                <a:gd name="T19" fmla="*/ 46 h 53"/>
                <a:gd name="T20" fmla="*/ 0 w 86"/>
                <a:gd name="T21" fmla="*/ 46 h 53"/>
                <a:gd name="T22" fmla="*/ 0 w 86"/>
                <a:gd name="T23" fmla="*/ 39 h 53"/>
                <a:gd name="T24" fmla="*/ 6 w 86"/>
                <a:gd name="T25" fmla="*/ 28 h 53"/>
                <a:gd name="T26" fmla="*/ 18 w 86"/>
                <a:gd name="T27" fmla="*/ 18 h 53"/>
                <a:gd name="T28" fmla="*/ 34 w 86"/>
                <a:gd name="T29" fmla="*/ 9 h 53"/>
                <a:gd name="T30" fmla="*/ 34 w 86"/>
                <a:gd name="T31" fmla="*/ 9 h 53"/>
                <a:gd name="T32" fmla="*/ 52 w 86"/>
                <a:gd name="T33" fmla="*/ 3 h 53"/>
                <a:gd name="T34" fmla="*/ 67 w 86"/>
                <a:gd name="T35" fmla="*/ 0 h 53"/>
                <a:gd name="T36" fmla="*/ 79 w 86"/>
                <a:gd name="T37" fmla="*/ 1 h 53"/>
                <a:gd name="T38" fmla="*/ 85 w 86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53">
                  <a:moveTo>
                    <a:pt x="85" y="6"/>
                  </a:moveTo>
                  <a:lnTo>
                    <a:pt x="85" y="15"/>
                  </a:lnTo>
                  <a:lnTo>
                    <a:pt x="78" y="24"/>
                  </a:lnTo>
                  <a:lnTo>
                    <a:pt x="66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3" y="49"/>
                  </a:lnTo>
                  <a:lnTo>
                    <a:pt x="18" y="52"/>
                  </a:lnTo>
                  <a:lnTo>
                    <a:pt x="6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6" y="28"/>
                  </a:lnTo>
                  <a:lnTo>
                    <a:pt x="18" y="18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52" y="3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85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1" name="Freeform 71"/>
            <p:cNvSpPr>
              <a:spLocks/>
            </p:cNvSpPr>
            <p:nvPr/>
          </p:nvSpPr>
          <p:spPr bwMode="auto">
            <a:xfrm>
              <a:off x="1011" y="352"/>
              <a:ext cx="80" cy="40"/>
            </a:xfrm>
            <a:custGeom>
              <a:avLst/>
              <a:gdLst>
                <a:gd name="T0" fmla="*/ 70 w 71"/>
                <a:gd name="T1" fmla="*/ 27 h 40"/>
                <a:gd name="T2" fmla="*/ 65 w 71"/>
                <a:gd name="T3" fmla="*/ 33 h 40"/>
                <a:gd name="T4" fmla="*/ 56 w 71"/>
                <a:gd name="T5" fmla="*/ 37 h 40"/>
                <a:gd name="T6" fmla="*/ 45 w 71"/>
                <a:gd name="T7" fmla="*/ 39 h 40"/>
                <a:gd name="T8" fmla="*/ 32 w 71"/>
                <a:gd name="T9" fmla="*/ 37 h 40"/>
                <a:gd name="T10" fmla="*/ 32 w 71"/>
                <a:gd name="T11" fmla="*/ 37 h 40"/>
                <a:gd name="T12" fmla="*/ 18 w 71"/>
                <a:gd name="T13" fmla="*/ 34 h 40"/>
                <a:gd name="T14" fmla="*/ 8 w 71"/>
                <a:gd name="T15" fmla="*/ 27 h 40"/>
                <a:gd name="T16" fmla="*/ 2 w 71"/>
                <a:gd name="T17" fmla="*/ 19 h 40"/>
                <a:gd name="T18" fmla="*/ 0 w 71"/>
                <a:gd name="T19" fmla="*/ 12 h 40"/>
                <a:gd name="T20" fmla="*/ 0 w 71"/>
                <a:gd name="T21" fmla="*/ 12 h 40"/>
                <a:gd name="T22" fmla="*/ 5 w 71"/>
                <a:gd name="T23" fmla="*/ 6 h 40"/>
                <a:gd name="T24" fmla="*/ 14 w 71"/>
                <a:gd name="T25" fmla="*/ 1 h 40"/>
                <a:gd name="T26" fmla="*/ 26 w 71"/>
                <a:gd name="T27" fmla="*/ 0 h 40"/>
                <a:gd name="T28" fmla="*/ 39 w 71"/>
                <a:gd name="T29" fmla="*/ 1 h 40"/>
                <a:gd name="T30" fmla="*/ 39 w 71"/>
                <a:gd name="T31" fmla="*/ 1 h 40"/>
                <a:gd name="T32" fmla="*/ 51 w 71"/>
                <a:gd name="T33" fmla="*/ 4 h 40"/>
                <a:gd name="T34" fmla="*/ 62 w 71"/>
                <a:gd name="T35" fmla="*/ 12 h 40"/>
                <a:gd name="T36" fmla="*/ 68 w 71"/>
                <a:gd name="T37" fmla="*/ 19 h 40"/>
                <a:gd name="T38" fmla="*/ 70 w 71"/>
                <a:gd name="T39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40">
                  <a:moveTo>
                    <a:pt x="70" y="27"/>
                  </a:moveTo>
                  <a:lnTo>
                    <a:pt x="65" y="33"/>
                  </a:lnTo>
                  <a:lnTo>
                    <a:pt x="56" y="37"/>
                  </a:lnTo>
                  <a:lnTo>
                    <a:pt x="45" y="39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18" y="34"/>
                  </a:lnTo>
                  <a:lnTo>
                    <a:pt x="8" y="27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" y="6"/>
                  </a:lnTo>
                  <a:lnTo>
                    <a:pt x="14" y="1"/>
                  </a:lnTo>
                  <a:lnTo>
                    <a:pt x="26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19"/>
                  </a:lnTo>
                  <a:lnTo>
                    <a:pt x="70" y="2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2" name="Freeform 72"/>
            <p:cNvSpPr>
              <a:spLocks/>
            </p:cNvSpPr>
            <p:nvPr/>
          </p:nvSpPr>
          <p:spPr bwMode="auto">
            <a:xfrm>
              <a:off x="1115" y="1116"/>
              <a:ext cx="121" cy="50"/>
            </a:xfrm>
            <a:custGeom>
              <a:avLst/>
              <a:gdLst>
                <a:gd name="T0" fmla="*/ 107 w 108"/>
                <a:gd name="T1" fmla="*/ 28 h 50"/>
                <a:gd name="T2" fmla="*/ 105 w 108"/>
                <a:gd name="T3" fmla="*/ 34 h 50"/>
                <a:gd name="T4" fmla="*/ 101 w 108"/>
                <a:gd name="T5" fmla="*/ 37 h 50"/>
                <a:gd name="T6" fmla="*/ 96 w 108"/>
                <a:gd name="T7" fmla="*/ 42 h 50"/>
                <a:gd name="T8" fmla="*/ 89 w 108"/>
                <a:gd name="T9" fmla="*/ 45 h 50"/>
                <a:gd name="T10" fmla="*/ 72 w 108"/>
                <a:gd name="T11" fmla="*/ 48 h 50"/>
                <a:gd name="T12" fmla="*/ 51 w 108"/>
                <a:gd name="T13" fmla="*/ 49 h 50"/>
                <a:gd name="T14" fmla="*/ 51 w 108"/>
                <a:gd name="T15" fmla="*/ 49 h 50"/>
                <a:gd name="T16" fmla="*/ 30 w 108"/>
                <a:gd name="T17" fmla="*/ 45 h 50"/>
                <a:gd name="T18" fmla="*/ 14 w 108"/>
                <a:gd name="T19" fmla="*/ 39 h 50"/>
                <a:gd name="T20" fmla="*/ 8 w 108"/>
                <a:gd name="T21" fmla="*/ 34 h 50"/>
                <a:gd name="T22" fmla="*/ 3 w 108"/>
                <a:gd name="T23" fmla="*/ 30 h 50"/>
                <a:gd name="T24" fmla="*/ 0 w 108"/>
                <a:gd name="T25" fmla="*/ 25 h 50"/>
                <a:gd name="T26" fmla="*/ 0 w 108"/>
                <a:gd name="T27" fmla="*/ 19 h 50"/>
                <a:gd name="T28" fmla="*/ 0 w 108"/>
                <a:gd name="T29" fmla="*/ 19 h 50"/>
                <a:gd name="T30" fmla="*/ 2 w 108"/>
                <a:gd name="T31" fmla="*/ 15 h 50"/>
                <a:gd name="T32" fmla="*/ 5 w 108"/>
                <a:gd name="T33" fmla="*/ 10 h 50"/>
                <a:gd name="T34" fmla="*/ 11 w 108"/>
                <a:gd name="T35" fmla="*/ 7 h 50"/>
                <a:gd name="T36" fmla="*/ 17 w 108"/>
                <a:gd name="T37" fmla="*/ 4 h 50"/>
                <a:gd name="T38" fmla="*/ 35 w 108"/>
                <a:gd name="T39" fmla="*/ 0 h 50"/>
                <a:gd name="T40" fmla="*/ 56 w 108"/>
                <a:gd name="T41" fmla="*/ 0 h 50"/>
                <a:gd name="T42" fmla="*/ 56 w 108"/>
                <a:gd name="T43" fmla="*/ 0 h 50"/>
                <a:gd name="T44" fmla="*/ 75 w 108"/>
                <a:gd name="T45" fmla="*/ 4 h 50"/>
                <a:gd name="T46" fmla="*/ 92 w 108"/>
                <a:gd name="T47" fmla="*/ 10 h 50"/>
                <a:gd name="T48" fmla="*/ 98 w 108"/>
                <a:gd name="T49" fmla="*/ 15 h 50"/>
                <a:gd name="T50" fmla="*/ 102 w 108"/>
                <a:gd name="T51" fmla="*/ 19 h 50"/>
                <a:gd name="T52" fmla="*/ 105 w 108"/>
                <a:gd name="T53" fmla="*/ 24 h 50"/>
                <a:gd name="T54" fmla="*/ 107 w 108"/>
                <a:gd name="T55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8" h="50">
                  <a:moveTo>
                    <a:pt x="107" y="28"/>
                  </a:moveTo>
                  <a:lnTo>
                    <a:pt x="105" y="34"/>
                  </a:lnTo>
                  <a:lnTo>
                    <a:pt x="101" y="37"/>
                  </a:lnTo>
                  <a:lnTo>
                    <a:pt x="96" y="42"/>
                  </a:lnTo>
                  <a:lnTo>
                    <a:pt x="89" y="45"/>
                  </a:lnTo>
                  <a:lnTo>
                    <a:pt x="72" y="48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30" y="45"/>
                  </a:lnTo>
                  <a:lnTo>
                    <a:pt x="14" y="39"/>
                  </a:lnTo>
                  <a:lnTo>
                    <a:pt x="8" y="34"/>
                  </a:lnTo>
                  <a:lnTo>
                    <a:pt x="3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5" y="10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3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5" y="4"/>
                  </a:lnTo>
                  <a:lnTo>
                    <a:pt x="92" y="10"/>
                  </a:lnTo>
                  <a:lnTo>
                    <a:pt x="98" y="15"/>
                  </a:lnTo>
                  <a:lnTo>
                    <a:pt x="102" y="19"/>
                  </a:lnTo>
                  <a:lnTo>
                    <a:pt x="105" y="24"/>
                  </a:lnTo>
                  <a:lnTo>
                    <a:pt x="107" y="2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3" name="Freeform 73"/>
            <p:cNvSpPr>
              <a:spLocks/>
            </p:cNvSpPr>
            <p:nvPr/>
          </p:nvSpPr>
          <p:spPr bwMode="auto">
            <a:xfrm>
              <a:off x="1040" y="511"/>
              <a:ext cx="105" cy="46"/>
            </a:xfrm>
            <a:custGeom>
              <a:avLst/>
              <a:gdLst>
                <a:gd name="T0" fmla="*/ 92 w 93"/>
                <a:gd name="T1" fmla="*/ 38 h 46"/>
                <a:gd name="T2" fmla="*/ 86 w 93"/>
                <a:gd name="T3" fmla="*/ 44 h 46"/>
                <a:gd name="T4" fmla="*/ 74 w 93"/>
                <a:gd name="T5" fmla="*/ 45 h 46"/>
                <a:gd name="T6" fmla="*/ 59 w 93"/>
                <a:gd name="T7" fmla="*/ 45 h 46"/>
                <a:gd name="T8" fmla="*/ 40 w 93"/>
                <a:gd name="T9" fmla="*/ 41 h 46"/>
                <a:gd name="T10" fmla="*/ 40 w 93"/>
                <a:gd name="T11" fmla="*/ 41 h 46"/>
                <a:gd name="T12" fmla="*/ 22 w 93"/>
                <a:gd name="T13" fmla="*/ 35 h 46"/>
                <a:gd name="T14" fmla="*/ 9 w 93"/>
                <a:gd name="T15" fmla="*/ 26 h 46"/>
                <a:gd name="T16" fmla="*/ 1 w 93"/>
                <a:gd name="T17" fmla="*/ 18 h 46"/>
                <a:gd name="T18" fmla="*/ 0 w 93"/>
                <a:gd name="T19" fmla="*/ 9 h 46"/>
                <a:gd name="T20" fmla="*/ 0 w 93"/>
                <a:gd name="T21" fmla="*/ 9 h 46"/>
                <a:gd name="T22" fmla="*/ 6 w 93"/>
                <a:gd name="T23" fmla="*/ 3 h 46"/>
                <a:gd name="T24" fmla="*/ 18 w 93"/>
                <a:gd name="T25" fmla="*/ 0 h 46"/>
                <a:gd name="T26" fmla="*/ 33 w 93"/>
                <a:gd name="T27" fmla="*/ 2 h 46"/>
                <a:gd name="T28" fmla="*/ 51 w 93"/>
                <a:gd name="T29" fmla="*/ 5 h 46"/>
                <a:gd name="T30" fmla="*/ 51 w 93"/>
                <a:gd name="T31" fmla="*/ 5 h 46"/>
                <a:gd name="T32" fmla="*/ 68 w 93"/>
                <a:gd name="T33" fmla="*/ 12 h 46"/>
                <a:gd name="T34" fmla="*/ 81 w 93"/>
                <a:gd name="T35" fmla="*/ 20 h 46"/>
                <a:gd name="T36" fmla="*/ 90 w 93"/>
                <a:gd name="T37" fmla="*/ 29 h 46"/>
                <a:gd name="T38" fmla="*/ 92 w 93"/>
                <a:gd name="T39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6">
                  <a:moveTo>
                    <a:pt x="92" y="38"/>
                  </a:moveTo>
                  <a:lnTo>
                    <a:pt x="86" y="44"/>
                  </a:lnTo>
                  <a:lnTo>
                    <a:pt x="74" y="45"/>
                  </a:lnTo>
                  <a:lnTo>
                    <a:pt x="59" y="45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22" y="35"/>
                  </a:lnTo>
                  <a:lnTo>
                    <a:pt x="9" y="26"/>
                  </a:lnTo>
                  <a:lnTo>
                    <a:pt x="1" y="18"/>
                  </a:lnTo>
                  <a:lnTo>
                    <a:pt x="0" y="9"/>
                  </a:lnTo>
                  <a:lnTo>
                    <a:pt x="0" y="9"/>
                  </a:lnTo>
                  <a:lnTo>
                    <a:pt x="6" y="3"/>
                  </a:lnTo>
                  <a:lnTo>
                    <a:pt x="18" y="0"/>
                  </a:lnTo>
                  <a:lnTo>
                    <a:pt x="33" y="2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8" y="12"/>
                  </a:lnTo>
                  <a:lnTo>
                    <a:pt x="81" y="20"/>
                  </a:lnTo>
                  <a:lnTo>
                    <a:pt x="90" y="29"/>
                  </a:lnTo>
                  <a:lnTo>
                    <a:pt x="92" y="3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4" name="Freeform 74"/>
            <p:cNvSpPr>
              <a:spLocks/>
            </p:cNvSpPr>
            <p:nvPr/>
          </p:nvSpPr>
          <p:spPr bwMode="auto">
            <a:xfrm>
              <a:off x="986" y="664"/>
              <a:ext cx="105" cy="46"/>
            </a:xfrm>
            <a:custGeom>
              <a:avLst/>
              <a:gdLst>
                <a:gd name="T0" fmla="*/ 92 w 93"/>
                <a:gd name="T1" fmla="*/ 36 h 46"/>
                <a:gd name="T2" fmla="*/ 85 w 93"/>
                <a:gd name="T3" fmla="*/ 42 h 46"/>
                <a:gd name="T4" fmla="*/ 73 w 93"/>
                <a:gd name="T5" fmla="*/ 45 h 46"/>
                <a:gd name="T6" fmla="*/ 58 w 93"/>
                <a:gd name="T7" fmla="*/ 44 h 46"/>
                <a:gd name="T8" fmla="*/ 40 w 93"/>
                <a:gd name="T9" fmla="*/ 41 h 46"/>
                <a:gd name="T10" fmla="*/ 40 w 93"/>
                <a:gd name="T11" fmla="*/ 41 h 46"/>
                <a:gd name="T12" fmla="*/ 22 w 93"/>
                <a:gd name="T13" fmla="*/ 33 h 46"/>
                <a:gd name="T14" fmla="*/ 9 w 93"/>
                <a:gd name="T15" fmla="*/ 26 h 46"/>
                <a:gd name="T16" fmla="*/ 1 w 93"/>
                <a:gd name="T17" fmla="*/ 17 h 46"/>
                <a:gd name="T18" fmla="*/ 0 w 93"/>
                <a:gd name="T19" fmla="*/ 8 h 46"/>
                <a:gd name="T20" fmla="*/ 0 w 93"/>
                <a:gd name="T21" fmla="*/ 8 h 46"/>
                <a:gd name="T22" fmla="*/ 6 w 93"/>
                <a:gd name="T23" fmla="*/ 2 h 46"/>
                <a:gd name="T24" fmla="*/ 18 w 93"/>
                <a:gd name="T25" fmla="*/ 0 h 46"/>
                <a:gd name="T26" fmla="*/ 33 w 93"/>
                <a:gd name="T27" fmla="*/ 0 h 46"/>
                <a:gd name="T28" fmla="*/ 51 w 93"/>
                <a:gd name="T29" fmla="*/ 5 h 46"/>
                <a:gd name="T30" fmla="*/ 51 w 93"/>
                <a:gd name="T31" fmla="*/ 5 h 46"/>
                <a:gd name="T32" fmla="*/ 67 w 93"/>
                <a:gd name="T33" fmla="*/ 11 h 46"/>
                <a:gd name="T34" fmla="*/ 81 w 93"/>
                <a:gd name="T35" fmla="*/ 20 h 46"/>
                <a:gd name="T36" fmla="*/ 90 w 93"/>
                <a:gd name="T37" fmla="*/ 29 h 46"/>
                <a:gd name="T38" fmla="*/ 92 w 93"/>
                <a:gd name="T3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6">
                  <a:moveTo>
                    <a:pt x="92" y="36"/>
                  </a:moveTo>
                  <a:lnTo>
                    <a:pt x="85" y="42"/>
                  </a:lnTo>
                  <a:lnTo>
                    <a:pt x="73" y="45"/>
                  </a:lnTo>
                  <a:lnTo>
                    <a:pt x="58" y="44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22" y="33"/>
                  </a:lnTo>
                  <a:lnTo>
                    <a:pt x="9" y="26"/>
                  </a:lnTo>
                  <a:lnTo>
                    <a:pt x="1" y="17"/>
                  </a:lnTo>
                  <a:lnTo>
                    <a:pt x="0" y="8"/>
                  </a:lnTo>
                  <a:lnTo>
                    <a:pt x="0" y="8"/>
                  </a:lnTo>
                  <a:lnTo>
                    <a:pt x="6" y="2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7" y="11"/>
                  </a:lnTo>
                  <a:lnTo>
                    <a:pt x="81" y="20"/>
                  </a:lnTo>
                  <a:lnTo>
                    <a:pt x="90" y="29"/>
                  </a:lnTo>
                  <a:lnTo>
                    <a:pt x="92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5" name="Freeform 75"/>
            <p:cNvSpPr>
              <a:spLocks/>
            </p:cNvSpPr>
            <p:nvPr/>
          </p:nvSpPr>
          <p:spPr bwMode="auto">
            <a:xfrm>
              <a:off x="265" y="972"/>
              <a:ext cx="104" cy="46"/>
            </a:xfrm>
            <a:custGeom>
              <a:avLst/>
              <a:gdLst>
                <a:gd name="T0" fmla="*/ 91 w 92"/>
                <a:gd name="T1" fmla="*/ 36 h 46"/>
                <a:gd name="T2" fmla="*/ 85 w 92"/>
                <a:gd name="T3" fmla="*/ 42 h 46"/>
                <a:gd name="T4" fmla="*/ 73 w 92"/>
                <a:gd name="T5" fmla="*/ 45 h 46"/>
                <a:gd name="T6" fmla="*/ 58 w 92"/>
                <a:gd name="T7" fmla="*/ 45 h 46"/>
                <a:gd name="T8" fmla="*/ 40 w 92"/>
                <a:gd name="T9" fmla="*/ 40 h 46"/>
                <a:gd name="T10" fmla="*/ 40 w 92"/>
                <a:gd name="T11" fmla="*/ 40 h 46"/>
                <a:gd name="T12" fmla="*/ 22 w 92"/>
                <a:gd name="T13" fmla="*/ 34 h 46"/>
                <a:gd name="T14" fmla="*/ 10 w 92"/>
                <a:gd name="T15" fmla="*/ 25 h 46"/>
                <a:gd name="T16" fmla="*/ 1 w 92"/>
                <a:gd name="T17" fmla="*/ 16 h 46"/>
                <a:gd name="T18" fmla="*/ 0 w 92"/>
                <a:gd name="T19" fmla="*/ 9 h 46"/>
                <a:gd name="T20" fmla="*/ 0 w 92"/>
                <a:gd name="T21" fmla="*/ 9 h 46"/>
                <a:gd name="T22" fmla="*/ 6 w 92"/>
                <a:gd name="T23" fmla="*/ 3 h 46"/>
                <a:gd name="T24" fmla="*/ 18 w 92"/>
                <a:gd name="T25" fmla="*/ 0 h 46"/>
                <a:gd name="T26" fmla="*/ 33 w 92"/>
                <a:gd name="T27" fmla="*/ 0 h 46"/>
                <a:gd name="T28" fmla="*/ 51 w 92"/>
                <a:gd name="T29" fmla="*/ 4 h 46"/>
                <a:gd name="T30" fmla="*/ 51 w 92"/>
                <a:gd name="T31" fmla="*/ 4 h 46"/>
                <a:gd name="T32" fmla="*/ 69 w 92"/>
                <a:gd name="T33" fmla="*/ 10 h 46"/>
                <a:gd name="T34" fmla="*/ 82 w 92"/>
                <a:gd name="T35" fmla="*/ 19 h 46"/>
                <a:gd name="T36" fmla="*/ 90 w 92"/>
                <a:gd name="T37" fmla="*/ 28 h 46"/>
                <a:gd name="T38" fmla="*/ 91 w 92"/>
                <a:gd name="T3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46">
                  <a:moveTo>
                    <a:pt x="91" y="36"/>
                  </a:moveTo>
                  <a:lnTo>
                    <a:pt x="85" y="42"/>
                  </a:lnTo>
                  <a:lnTo>
                    <a:pt x="73" y="45"/>
                  </a:lnTo>
                  <a:lnTo>
                    <a:pt x="58" y="4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22" y="34"/>
                  </a:lnTo>
                  <a:lnTo>
                    <a:pt x="10" y="25"/>
                  </a:lnTo>
                  <a:lnTo>
                    <a:pt x="1" y="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6" y="3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69" y="10"/>
                  </a:lnTo>
                  <a:lnTo>
                    <a:pt x="82" y="19"/>
                  </a:lnTo>
                  <a:lnTo>
                    <a:pt x="90" y="28"/>
                  </a:lnTo>
                  <a:lnTo>
                    <a:pt x="91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6" name="Freeform 76"/>
            <p:cNvSpPr>
              <a:spLocks/>
            </p:cNvSpPr>
            <p:nvPr/>
          </p:nvSpPr>
          <p:spPr bwMode="auto">
            <a:xfrm>
              <a:off x="431" y="552"/>
              <a:ext cx="97" cy="53"/>
            </a:xfrm>
            <a:custGeom>
              <a:avLst/>
              <a:gdLst>
                <a:gd name="T0" fmla="*/ 86 w 87"/>
                <a:gd name="T1" fmla="*/ 6 h 53"/>
                <a:gd name="T2" fmla="*/ 86 w 87"/>
                <a:gd name="T3" fmla="*/ 15 h 53"/>
                <a:gd name="T4" fmla="*/ 80 w 87"/>
                <a:gd name="T5" fmla="*/ 24 h 53"/>
                <a:gd name="T6" fmla="*/ 68 w 87"/>
                <a:gd name="T7" fmla="*/ 34 h 53"/>
                <a:gd name="T8" fmla="*/ 51 w 87"/>
                <a:gd name="T9" fmla="*/ 43 h 53"/>
                <a:gd name="T10" fmla="*/ 51 w 87"/>
                <a:gd name="T11" fmla="*/ 43 h 53"/>
                <a:gd name="T12" fmla="*/ 33 w 87"/>
                <a:gd name="T13" fmla="*/ 49 h 53"/>
                <a:gd name="T14" fmla="*/ 18 w 87"/>
                <a:gd name="T15" fmla="*/ 52 h 53"/>
                <a:gd name="T16" fmla="*/ 6 w 87"/>
                <a:gd name="T17" fmla="*/ 51 h 53"/>
                <a:gd name="T18" fmla="*/ 0 w 87"/>
                <a:gd name="T19" fmla="*/ 46 h 53"/>
                <a:gd name="T20" fmla="*/ 0 w 87"/>
                <a:gd name="T21" fmla="*/ 46 h 53"/>
                <a:gd name="T22" fmla="*/ 0 w 87"/>
                <a:gd name="T23" fmla="*/ 39 h 53"/>
                <a:gd name="T24" fmla="*/ 8 w 87"/>
                <a:gd name="T25" fmla="*/ 28 h 53"/>
                <a:gd name="T26" fmla="*/ 20 w 87"/>
                <a:gd name="T27" fmla="*/ 18 h 53"/>
                <a:gd name="T28" fmla="*/ 35 w 87"/>
                <a:gd name="T29" fmla="*/ 9 h 53"/>
                <a:gd name="T30" fmla="*/ 35 w 87"/>
                <a:gd name="T31" fmla="*/ 9 h 53"/>
                <a:gd name="T32" fmla="*/ 53 w 87"/>
                <a:gd name="T33" fmla="*/ 3 h 53"/>
                <a:gd name="T34" fmla="*/ 68 w 87"/>
                <a:gd name="T35" fmla="*/ 0 h 53"/>
                <a:gd name="T36" fmla="*/ 80 w 87"/>
                <a:gd name="T37" fmla="*/ 1 h 53"/>
                <a:gd name="T38" fmla="*/ 86 w 87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53">
                  <a:moveTo>
                    <a:pt x="86" y="6"/>
                  </a:moveTo>
                  <a:lnTo>
                    <a:pt x="86" y="15"/>
                  </a:lnTo>
                  <a:lnTo>
                    <a:pt x="80" y="24"/>
                  </a:lnTo>
                  <a:lnTo>
                    <a:pt x="68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3" y="49"/>
                  </a:lnTo>
                  <a:lnTo>
                    <a:pt x="18" y="52"/>
                  </a:lnTo>
                  <a:lnTo>
                    <a:pt x="6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8" y="28"/>
                  </a:lnTo>
                  <a:lnTo>
                    <a:pt x="20" y="18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53" y="3"/>
                  </a:lnTo>
                  <a:lnTo>
                    <a:pt x="68" y="0"/>
                  </a:lnTo>
                  <a:lnTo>
                    <a:pt x="80" y="1"/>
                  </a:lnTo>
                  <a:lnTo>
                    <a:pt x="86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7" name="Freeform 77"/>
            <p:cNvSpPr>
              <a:spLocks/>
            </p:cNvSpPr>
            <p:nvPr/>
          </p:nvSpPr>
          <p:spPr bwMode="auto">
            <a:xfrm>
              <a:off x="927" y="317"/>
              <a:ext cx="91" cy="51"/>
            </a:xfrm>
            <a:custGeom>
              <a:avLst/>
              <a:gdLst>
                <a:gd name="T0" fmla="*/ 80 w 81"/>
                <a:gd name="T1" fmla="*/ 35 h 51"/>
                <a:gd name="T2" fmla="*/ 75 w 81"/>
                <a:gd name="T3" fmla="*/ 42 h 51"/>
                <a:gd name="T4" fmla="*/ 65 w 81"/>
                <a:gd name="T5" fmla="*/ 48 h 51"/>
                <a:gd name="T6" fmla="*/ 51 w 81"/>
                <a:gd name="T7" fmla="*/ 50 h 51"/>
                <a:gd name="T8" fmla="*/ 35 w 81"/>
                <a:gd name="T9" fmla="*/ 48 h 51"/>
                <a:gd name="T10" fmla="*/ 35 w 81"/>
                <a:gd name="T11" fmla="*/ 48 h 51"/>
                <a:gd name="T12" fmla="*/ 20 w 81"/>
                <a:gd name="T13" fmla="*/ 44 h 51"/>
                <a:gd name="T14" fmla="*/ 8 w 81"/>
                <a:gd name="T15" fmla="*/ 36 h 51"/>
                <a:gd name="T16" fmla="*/ 2 w 81"/>
                <a:gd name="T17" fmla="*/ 27 h 51"/>
                <a:gd name="T18" fmla="*/ 0 w 81"/>
                <a:gd name="T19" fmla="*/ 17 h 51"/>
                <a:gd name="T20" fmla="*/ 0 w 81"/>
                <a:gd name="T21" fmla="*/ 17 h 51"/>
                <a:gd name="T22" fmla="*/ 5 w 81"/>
                <a:gd name="T23" fmla="*/ 9 h 51"/>
                <a:gd name="T24" fmla="*/ 15 w 81"/>
                <a:gd name="T25" fmla="*/ 3 h 51"/>
                <a:gd name="T26" fmla="*/ 29 w 81"/>
                <a:gd name="T27" fmla="*/ 0 h 51"/>
                <a:gd name="T28" fmla="*/ 45 w 81"/>
                <a:gd name="T29" fmla="*/ 2 h 51"/>
                <a:gd name="T30" fmla="*/ 45 w 81"/>
                <a:gd name="T31" fmla="*/ 2 h 51"/>
                <a:gd name="T32" fmla="*/ 60 w 81"/>
                <a:gd name="T33" fmla="*/ 8 h 51"/>
                <a:gd name="T34" fmla="*/ 71 w 81"/>
                <a:gd name="T35" fmla="*/ 15 h 51"/>
                <a:gd name="T36" fmla="*/ 78 w 81"/>
                <a:gd name="T37" fmla="*/ 24 h 51"/>
                <a:gd name="T38" fmla="*/ 80 w 81"/>
                <a:gd name="T39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51">
                  <a:moveTo>
                    <a:pt x="80" y="35"/>
                  </a:moveTo>
                  <a:lnTo>
                    <a:pt x="75" y="42"/>
                  </a:lnTo>
                  <a:lnTo>
                    <a:pt x="65" y="48"/>
                  </a:lnTo>
                  <a:lnTo>
                    <a:pt x="51" y="50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20" y="44"/>
                  </a:lnTo>
                  <a:lnTo>
                    <a:pt x="8" y="36"/>
                  </a:lnTo>
                  <a:lnTo>
                    <a:pt x="2" y="2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9"/>
                  </a:lnTo>
                  <a:lnTo>
                    <a:pt x="15" y="3"/>
                  </a:lnTo>
                  <a:lnTo>
                    <a:pt x="29" y="0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60" y="8"/>
                  </a:lnTo>
                  <a:lnTo>
                    <a:pt x="71" y="15"/>
                  </a:lnTo>
                  <a:lnTo>
                    <a:pt x="78" y="24"/>
                  </a:lnTo>
                  <a:lnTo>
                    <a:pt x="80" y="3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8" name="Freeform 78"/>
            <p:cNvSpPr>
              <a:spLocks/>
            </p:cNvSpPr>
            <p:nvPr/>
          </p:nvSpPr>
          <p:spPr bwMode="auto">
            <a:xfrm>
              <a:off x="336" y="592"/>
              <a:ext cx="98" cy="54"/>
            </a:xfrm>
            <a:custGeom>
              <a:avLst/>
              <a:gdLst>
                <a:gd name="T0" fmla="*/ 86 w 87"/>
                <a:gd name="T1" fmla="*/ 6 h 54"/>
                <a:gd name="T2" fmla="*/ 86 w 87"/>
                <a:gd name="T3" fmla="*/ 15 h 54"/>
                <a:gd name="T4" fmla="*/ 80 w 87"/>
                <a:gd name="T5" fmla="*/ 24 h 54"/>
                <a:gd name="T6" fmla="*/ 68 w 87"/>
                <a:gd name="T7" fmla="*/ 35 h 54"/>
                <a:gd name="T8" fmla="*/ 51 w 87"/>
                <a:gd name="T9" fmla="*/ 44 h 54"/>
                <a:gd name="T10" fmla="*/ 51 w 87"/>
                <a:gd name="T11" fmla="*/ 44 h 54"/>
                <a:gd name="T12" fmla="*/ 33 w 87"/>
                <a:gd name="T13" fmla="*/ 50 h 54"/>
                <a:gd name="T14" fmla="*/ 18 w 87"/>
                <a:gd name="T15" fmla="*/ 53 h 54"/>
                <a:gd name="T16" fmla="*/ 6 w 87"/>
                <a:gd name="T17" fmla="*/ 51 h 54"/>
                <a:gd name="T18" fmla="*/ 0 w 87"/>
                <a:gd name="T19" fmla="*/ 47 h 54"/>
                <a:gd name="T20" fmla="*/ 0 w 87"/>
                <a:gd name="T21" fmla="*/ 47 h 54"/>
                <a:gd name="T22" fmla="*/ 0 w 87"/>
                <a:gd name="T23" fmla="*/ 38 h 54"/>
                <a:gd name="T24" fmla="*/ 7 w 87"/>
                <a:gd name="T25" fmla="*/ 29 h 54"/>
                <a:gd name="T26" fmla="*/ 19 w 87"/>
                <a:gd name="T27" fmla="*/ 18 h 54"/>
                <a:gd name="T28" fmla="*/ 34 w 87"/>
                <a:gd name="T29" fmla="*/ 9 h 54"/>
                <a:gd name="T30" fmla="*/ 34 w 87"/>
                <a:gd name="T31" fmla="*/ 9 h 54"/>
                <a:gd name="T32" fmla="*/ 52 w 87"/>
                <a:gd name="T33" fmla="*/ 3 h 54"/>
                <a:gd name="T34" fmla="*/ 68 w 87"/>
                <a:gd name="T35" fmla="*/ 0 h 54"/>
                <a:gd name="T36" fmla="*/ 80 w 87"/>
                <a:gd name="T37" fmla="*/ 2 h 54"/>
                <a:gd name="T38" fmla="*/ 86 w 87"/>
                <a:gd name="T3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54">
                  <a:moveTo>
                    <a:pt x="86" y="6"/>
                  </a:moveTo>
                  <a:lnTo>
                    <a:pt x="86" y="15"/>
                  </a:lnTo>
                  <a:lnTo>
                    <a:pt x="80" y="24"/>
                  </a:lnTo>
                  <a:lnTo>
                    <a:pt x="68" y="35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33" y="50"/>
                  </a:lnTo>
                  <a:lnTo>
                    <a:pt x="18" y="53"/>
                  </a:lnTo>
                  <a:lnTo>
                    <a:pt x="6" y="51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7" y="29"/>
                  </a:lnTo>
                  <a:lnTo>
                    <a:pt x="19" y="18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52" y="3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6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19" name="Freeform 79"/>
            <p:cNvSpPr>
              <a:spLocks/>
            </p:cNvSpPr>
            <p:nvPr/>
          </p:nvSpPr>
          <p:spPr bwMode="auto">
            <a:xfrm>
              <a:off x="404" y="954"/>
              <a:ext cx="105" cy="43"/>
            </a:xfrm>
            <a:custGeom>
              <a:avLst/>
              <a:gdLst>
                <a:gd name="T0" fmla="*/ 93 w 94"/>
                <a:gd name="T1" fmla="*/ 10 h 43"/>
                <a:gd name="T2" fmla="*/ 92 w 94"/>
                <a:gd name="T3" fmla="*/ 18 h 43"/>
                <a:gd name="T4" fmla="*/ 83 w 94"/>
                <a:gd name="T5" fmla="*/ 25 h 43"/>
                <a:gd name="T6" fmla="*/ 69 w 94"/>
                <a:gd name="T7" fmla="*/ 33 h 43"/>
                <a:gd name="T8" fmla="*/ 51 w 94"/>
                <a:gd name="T9" fmla="*/ 39 h 43"/>
                <a:gd name="T10" fmla="*/ 51 w 94"/>
                <a:gd name="T11" fmla="*/ 39 h 43"/>
                <a:gd name="T12" fmla="*/ 33 w 94"/>
                <a:gd name="T13" fmla="*/ 42 h 43"/>
                <a:gd name="T14" fmla="*/ 18 w 94"/>
                <a:gd name="T15" fmla="*/ 40 h 43"/>
                <a:gd name="T16" fmla="*/ 6 w 94"/>
                <a:gd name="T17" fmla="*/ 37 h 43"/>
                <a:gd name="T18" fmla="*/ 0 w 94"/>
                <a:gd name="T19" fmla="*/ 31 h 43"/>
                <a:gd name="T20" fmla="*/ 0 w 94"/>
                <a:gd name="T21" fmla="*/ 31 h 43"/>
                <a:gd name="T22" fmla="*/ 3 w 94"/>
                <a:gd name="T23" fmla="*/ 24 h 43"/>
                <a:gd name="T24" fmla="*/ 11 w 94"/>
                <a:gd name="T25" fmla="*/ 15 h 43"/>
                <a:gd name="T26" fmla="*/ 26 w 94"/>
                <a:gd name="T27" fmla="*/ 7 h 43"/>
                <a:gd name="T28" fmla="*/ 42 w 94"/>
                <a:gd name="T29" fmla="*/ 1 h 43"/>
                <a:gd name="T30" fmla="*/ 42 w 94"/>
                <a:gd name="T31" fmla="*/ 1 h 43"/>
                <a:gd name="T32" fmla="*/ 62 w 94"/>
                <a:gd name="T33" fmla="*/ 0 h 43"/>
                <a:gd name="T34" fmla="*/ 77 w 94"/>
                <a:gd name="T35" fmla="*/ 0 h 43"/>
                <a:gd name="T36" fmla="*/ 89 w 94"/>
                <a:gd name="T37" fmla="*/ 3 h 43"/>
                <a:gd name="T38" fmla="*/ 93 w 94"/>
                <a:gd name="T3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10"/>
                  </a:moveTo>
                  <a:lnTo>
                    <a:pt x="92" y="18"/>
                  </a:lnTo>
                  <a:lnTo>
                    <a:pt x="83" y="25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8" y="40"/>
                  </a:lnTo>
                  <a:lnTo>
                    <a:pt x="6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" y="24"/>
                  </a:lnTo>
                  <a:lnTo>
                    <a:pt x="11" y="15"/>
                  </a:lnTo>
                  <a:lnTo>
                    <a:pt x="26" y="7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89" y="3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0" name="Freeform 80"/>
            <p:cNvSpPr>
              <a:spLocks/>
            </p:cNvSpPr>
            <p:nvPr/>
          </p:nvSpPr>
          <p:spPr bwMode="auto">
            <a:xfrm>
              <a:off x="343" y="513"/>
              <a:ext cx="106" cy="44"/>
            </a:xfrm>
            <a:custGeom>
              <a:avLst/>
              <a:gdLst>
                <a:gd name="T0" fmla="*/ 93 w 94"/>
                <a:gd name="T1" fmla="*/ 10 h 44"/>
                <a:gd name="T2" fmla="*/ 92 w 94"/>
                <a:gd name="T3" fmla="*/ 19 h 44"/>
                <a:gd name="T4" fmla="*/ 83 w 94"/>
                <a:gd name="T5" fmla="*/ 27 h 44"/>
                <a:gd name="T6" fmla="*/ 69 w 94"/>
                <a:gd name="T7" fmla="*/ 34 h 44"/>
                <a:gd name="T8" fmla="*/ 51 w 94"/>
                <a:gd name="T9" fmla="*/ 40 h 44"/>
                <a:gd name="T10" fmla="*/ 51 w 94"/>
                <a:gd name="T11" fmla="*/ 40 h 44"/>
                <a:gd name="T12" fmla="*/ 33 w 94"/>
                <a:gd name="T13" fmla="*/ 43 h 44"/>
                <a:gd name="T14" fmla="*/ 18 w 94"/>
                <a:gd name="T15" fmla="*/ 42 h 44"/>
                <a:gd name="T16" fmla="*/ 6 w 94"/>
                <a:gd name="T17" fmla="*/ 39 h 44"/>
                <a:gd name="T18" fmla="*/ 0 w 94"/>
                <a:gd name="T19" fmla="*/ 33 h 44"/>
                <a:gd name="T20" fmla="*/ 0 w 94"/>
                <a:gd name="T21" fmla="*/ 33 h 44"/>
                <a:gd name="T22" fmla="*/ 3 w 94"/>
                <a:gd name="T23" fmla="*/ 24 h 44"/>
                <a:gd name="T24" fmla="*/ 10 w 94"/>
                <a:gd name="T25" fmla="*/ 16 h 44"/>
                <a:gd name="T26" fmla="*/ 25 w 94"/>
                <a:gd name="T27" fmla="*/ 9 h 44"/>
                <a:gd name="T28" fmla="*/ 42 w 94"/>
                <a:gd name="T29" fmla="*/ 3 h 44"/>
                <a:gd name="T30" fmla="*/ 42 w 94"/>
                <a:gd name="T31" fmla="*/ 3 h 44"/>
                <a:gd name="T32" fmla="*/ 62 w 94"/>
                <a:gd name="T33" fmla="*/ 0 h 44"/>
                <a:gd name="T34" fmla="*/ 77 w 94"/>
                <a:gd name="T35" fmla="*/ 1 h 44"/>
                <a:gd name="T36" fmla="*/ 89 w 94"/>
                <a:gd name="T37" fmla="*/ 4 h 44"/>
                <a:gd name="T38" fmla="*/ 93 w 94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4">
                  <a:moveTo>
                    <a:pt x="93" y="10"/>
                  </a:moveTo>
                  <a:lnTo>
                    <a:pt x="92" y="19"/>
                  </a:lnTo>
                  <a:lnTo>
                    <a:pt x="83" y="27"/>
                  </a:lnTo>
                  <a:lnTo>
                    <a:pt x="69" y="34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33" y="43"/>
                  </a:lnTo>
                  <a:lnTo>
                    <a:pt x="18" y="42"/>
                  </a:lnTo>
                  <a:lnTo>
                    <a:pt x="6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3" y="24"/>
                  </a:lnTo>
                  <a:lnTo>
                    <a:pt x="10" y="16"/>
                  </a:lnTo>
                  <a:lnTo>
                    <a:pt x="25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2" y="0"/>
                  </a:lnTo>
                  <a:lnTo>
                    <a:pt x="77" y="1"/>
                  </a:lnTo>
                  <a:lnTo>
                    <a:pt x="89" y="4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1" name="Freeform 81"/>
            <p:cNvSpPr>
              <a:spLocks/>
            </p:cNvSpPr>
            <p:nvPr/>
          </p:nvSpPr>
          <p:spPr bwMode="auto">
            <a:xfrm>
              <a:off x="1117" y="298"/>
              <a:ext cx="68" cy="40"/>
            </a:xfrm>
            <a:custGeom>
              <a:avLst/>
              <a:gdLst>
                <a:gd name="T0" fmla="*/ 60 w 61"/>
                <a:gd name="T1" fmla="*/ 13 h 40"/>
                <a:gd name="T2" fmla="*/ 60 w 61"/>
                <a:gd name="T3" fmla="*/ 21 h 40"/>
                <a:gd name="T4" fmla="*/ 54 w 61"/>
                <a:gd name="T5" fmla="*/ 28 h 40"/>
                <a:gd name="T6" fmla="*/ 45 w 61"/>
                <a:gd name="T7" fmla="*/ 34 h 40"/>
                <a:gd name="T8" fmla="*/ 34 w 61"/>
                <a:gd name="T9" fmla="*/ 39 h 40"/>
                <a:gd name="T10" fmla="*/ 34 w 61"/>
                <a:gd name="T11" fmla="*/ 39 h 40"/>
                <a:gd name="T12" fmla="*/ 22 w 61"/>
                <a:gd name="T13" fmla="*/ 39 h 40"/>
                <a:gd name="T14" fmla="*/ 12 w 61"/>
                <a:gd name="T15" fmla="*/ 37 h 40"/>
                <a:gd name="T16" fmla="*/ 3 w 61"/>
                <a:gd name="T17" fmla="*/ 33 h 40"/>
                <a:gd name="T18" fmla="*/ 0 w 61"/>
                <a:gd name="T19" fmla="*/ 27 h 40"/>
                <a:gd name="T20" fmla="*/ 0 w 61"/>
                <a:gd name="T21" fmla="*/ 27 h 40"/>
                <a:gd name="T22" fmla="*/ 0 w 61"/>
                <a:gd name="T23" fmla="*/ 19 h 40"/>
                <a:gd name="T24" fmla="*/ 6 w 61"/>
                <a:gd name="T25" fmla="*/ 12 h 40"/>
                <a:gd name="T26" fmla="*/ 13 w 61"/>
                <a:gd name="T27" fmla="*/ 6 h 40"/>
                <a:gd name="T28" fmla="*/ 25 w 61"/>
                <a:gd name="T29" fmla="*/ 1 h 40"/>
                <a:gd name="T30" fmla="*/ 25 w 61"/>
                <a:gd name="T31" fmla="*/ 1 h 40"/>
                <a:gd name="T32" fmla="*/ 37 w 61"/>
                <a:gd name="T33" fmla="*/ 0 h 40"/>
                <a:gd name="T34" fmla="*/ 48 w 61"/>
                <a:gd name="T35" fmla="*/ 1 h 40"/>
                <a:gd name="T36" fmla="*/ 55 w 61"/>
                <a:gd name="T37" fmla="*/ 6 h 40"/>
                <a:gd name="T38" fmla="*/ 60 w 61"/>
                <a:gd name="T39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40">
                  <a:moveTo>
                    <a:pt x="60" y="13"/>
                  </a:moveTo>
                  <a:lnTo>
                    <a:pt x="60" y="21"/>
                  </a:lnTo>
                  <a:lnTo>
                    <a:pt x="54" y="28"/>
                  </a:lnTo>
                  <a:lnTo>
                    <a:pt x="45" y="34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22" y="39"/>
                  </a:lnTo>
                  <a:lnTo>
                    <a:pt x="12" y="37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6" y="12"/>
                  </a:lnTo>
                  <a:lnTo>
                    <a:pt x="13" y="6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37" y="0"/>
                  </a:lnTo>
                  <a:lnTo>
                    <a:pt x="48" y="1"/>
                  </a:lnTo>
                  <a:lnTo>
                    <a:pt x="55" y="6"/>
                  </a:lnTo>
                  <a:lnTo>
                    <a:pt x="60" y="1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2" name="Freeform 82"/>
            <p:cNvSpPr>
              <a:spLocks/>
            </p:cNvSpPr>
            <p:nvPr/>
          </p:nvSpPr>
          <p:spPr bwMode="auto">
            <a:xfrm>
              <a:off x="497" y="723"/>
              <a:ext cx="100" cy="55"/>
            </a:xfrm>
            <a:custGeom>
              <a:avLst/>
              <a:gdLst>
                <a:gd name="T0" fmla="*/ 87 w 89"/>
                <a:gd name="T1" fmla="*/ 7 h 55"/>
                <a:gd name="T2" fmla="*/ 88 w 89"/>
                <a:gd name="T3" fmla="*/ 10 h 55"/>
                <a:gd name="T4" fmla="*/ 87 w 89"/>
                <a:gd name="T5" fmla="*/ 15 h 55"/>
                <a:gd name="T6" fmla="*/ 84 w 89"/>
                <a:gd name="T7" fmla="*/ 19 h 55"/>
                <a:gd name="T8" fmla="*/ 81 w 89"/>
                <a:gd name="T9" fmla="*/ 25 h 55"/>
                <a:gd name="T10" fmla="*/ 69 w 89"/>
                <a:gd name="T11" fmla="*/ 34 h 55"/>
                <a:gd name="T12" fmla="*/ 52 w 89"/>
                <a:gd name="T13" fmla="*/ 45 h 55"/>
                <a:gd name="T14" fmla="*/ 52 w 89"/>
                <a:gd name="T15" fmla="*/ 45 h 55"/>
                <a:gd name="T16" fmla="*/ 34 w 89"/>
                <a:gd name="T17" fmla="*/ 51 h 55"/>
                <a:gd name="T18" fmla="*/ 19 w 89"/>
                <a:gd name="T19" fmla="*/ 54 h 55"/>
                <a:gd name="T20" fmla="*/ 13 w 89"/>
                <a:gd name="T21" fmla="*/ 54 h 55"/>
                <a:gd name="T22" fmla="*/ 7 w 89"/>
                <a:gd name="T23" fmla="*/ 52 h 55"/>
                <a:gd name="T24" fmla="*/ 4 w 89"/>
                <a:gd name="T25" fmla="*/ 49 h 55"/>
                <a:gd name="T26" fmla="*/ 1 w 89"/>
                <a:gd name="T27" fmla="*/ 46 h 55"/>
                <a:gd name="T28" fmla="*/ 1 w 89"/>
                <a:gd name="T29" fmla="*/ 46 h 55"/>
                <a:gd name="T30" fmla="*/ 0 w 89"/>
                <a:gd name="T31" fmla="*/ 43 h 55"/>
                <a:gd name="T32" fmla="*/ 1 w 89"/>
                <a:gd name="T33" fmla="*/ 39 h 55"/>
                <a:gd name="T34" fmla="*/ 4 w 89"/>
                <a:gd name="T35" fmla="*/ 34 h 55"/>
                <a:gd name="T36" fmla="*/ 9 w 89"/>
                <a:gd name="T37" fmla="*/ 28 h 55"/>
                <a:gd name="T38" fmla="*/ 21 w 89"/>
                <a:gd name="T39" fmla="*/ 19 h 55"/>
                <a:gd name="T40" fmla="*/ 36 w 89"/>
                <a:gd name="T41" fmla="*/ 10 h 55"/>
                <a:gd name="T42" fmla="*/ 36 w 89"/>
                <a:gd name="T43" fmla="*/ 10 h 55"/>
                <a:gd name="T44" fmla="*/ 54 w 89"/>
                <a:gd name="T45" fmla="*/ 3 h 55"/>
                <a:gd name="T46" fmla="*/ 69 w 89"/>
                <a:gd name="T47" fmla="*/ 0 h 55"/>
                <a:gd name="T48" fmla="*/ 75 w 89"/>
                <a:gd name="T49" fmla="*/ 1 h 55"/>
                <a:gd name="T50" fmla="*/ 81 w 89"/>
                <a:gd name="T51" fmla="*/ 1 h 55"/>
                <a:gd name="T52" fmla="*/ 85 w 89"/>
                <a:gd name="T53" fmla="*/ 4 h 55"/>
                <a:gd name="T54" fmla="*/ 87 w 89"/>
                <a:gd name="T55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9" h="55">
                  <a:moveTo>
                    <a:pt x="87" y="7"/>
                  </a:moveTo>
                  <a:lnTo>
                    <a:pt x="88" y="10"/>
                  </a:lnTo>
                  <a:lnTo>
                    <a:pt x="87" y="15"/>
                  </a:lnTo>
                  <a:lnTo>
                    <a:pt x="84" y="19"/>
                  </a:lnTo>
                  <a:lnTo>
                    <a:pt x="81" y="25"/>
                  </a:lnTo>
                  <a:lnTo>
                    <a:pt x="69" y="34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34" y="51"/>
                  </a:lnTo>
                  <a:lnTo>
                    <a:pt x="19" y="54"/>
                  </a:lnTo>
                  <a:lnTo>
                    <a:pt x="13" y="54"/>
                  </a:lnTo>
                  <a:lnTo>
                    <a:pt x="7" y="52"/>
                  </a:lnTo>
                  <a:lnTo>
                    <a:pt x="4" y="49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9" y="28"/>
                  </a:lnTo>
                  <a:lnTo>
                    <a:pt x="21" y="19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75" y="1"/>
                  </a:lnTo>
                  <a:lnTo>
                    <a:pt x="81" y="1"/>
                  </a:lnTo>
                  <a:lnTo>
                    <a:pt x="85" y="4"/>
                  </a:lnTo>
                  <a:lnTo>
                    <a:pt x="87" y="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3" name="Freeform 83"/>
            <p:cNvSpPr>
              <a:spLocks/>
            </p:cNvSpPr>
            <p:nvPr/>
          </p:nvSpPr>
          <p:spPr bwMode="auto">
            <a:xfrm>
              <a:off x="582" y="682"/>
              <a:ext cx="105" cy="45"/>
            </a:xfrm>
            <a:custGeom>
              <a:avLst/>
              <a:gdLst>
                <a:gd name="T0" fmla="*/ 92 w 93"/>
                <a:gd name="T1" fmla="*/ 11 h 45"/>
                <a:gd name="T2" fmla="*/ 92 w 93"/>
                <a:gd name="T3" fmla="*/ 15 h 45"/>
                <a:gd name="T4" fmla="*/ 90 w 93"/>
                <a:gd name="T5" fmla="*/ 20 h 45"/>
                <a:gd name="T6" fmla="*/ 87 w 93"/>
                <a:gd name="T7" fmla="*/ 23 h 45"/>
                <a:gd name="T8" fmla="*/ 81 w 93"/>
                <a:gd name="T9" fmla="*/ 27 h 45"/>
                <a:gd name="T10" fmla="*/ 68 w 93"/>
                <a:gd name="T11" fmla="*/ 35 h 45"/>
                <a:gd name="T12" fmla="*/ 50 w 93"/>
                <a:gd name="T13" fmla="*/ 41 h 45"/>
                <a:gd name="T14" fmla="*/ 50 w 93"/>
                <a:gd name="T15" fmla="*/ 41 h 45"/>
                <a:gd name="T16" fmla="*/ 32 w 93"/>
                <a:gd name="T17" fmla="*/ 44 h 45"/>
                <a:gd name="T18" fmla="*/ 17 w 93"/>
                <a:gd name="T19" fmla="*/ 42 h 45"/>
                <a:gd name="T20" fmla="*/ 11 w 93"/>
                <a:gd name="T21" fmla="*/ 41 h 45"/>
                <a:gd name="T22" fmla="*/ 5 w 93"/>
                <a:gd name="T23" fmla="*/ 39 h 45"/>
                <a:gd name="T24" fmla="*/ 2 w 93"/>
                <a:gd name="T25" fmla="*/ 36 h 45"/>
                <a:gd name="T26" fmla="*/ 0 w 93"/>
                <a:gd name="T27" fmla="*/ 33 h 45"/>
                <a:gd name="T28" fmla="*/ 0 w 93"/>
                <a:gd name="T29" fmla="*/ 33 h 45"/>
                <a:gd name="T30" fmla="*/ 0 w 93"/>
                <a:gd name="T31" fmla="*/ 29 h 45"/>
                <a:gd name="T32" fmla="*/ 2 w 93"/>
                <a:gd name="T33" fmla="*/ 24 h 45"/>
                <a:gd name="T34" fmla="*/ 5 w 93"/>
                <a:gd name="T35" fmla="*/ 20 h 45"/>
                <a:gd name="T36" fmla="*/ 11 w 93"/>
                <a:gd name="T37" fmla="*/ 17 h 45"/>
                <a:gd name="T38" fmla="*/ 24 w 93"/>
                <a:gd name="T39" fmla="*/ 9 h 45"/>
                <a:gd name="T40" fmla="*/ 42 w 93"/>
                <a:gd name="T41" fmla="*/ 3 h 45"/>
                <a:gd name="T42" fmla="*/ 42 w 93"/>
                <a:gd name="T43" fmla="*/ 3 h 45"/>
                <a:gd name="T44" fmla="*/ 60 w 93"/>
                <a:gd name="T45" fmla="*/ 0 h 45"/>
                <a:gd name="T46" fmla="*/ 75 w 93"/>
                <a:gd name="T47" fmla="*/ 2 h 45"/>
                <a:gd name="T48" fmla="*/ 83 w 93"/>
                <a:gd name="T49" fmla="*/ 3 h 45"/>
                <a:gd name="T50" fmla="*/ 87 w 93"/>
                <a:gd name="T51" fmla="*/ 5 h 45"/>
                <a:gd name="T52" fmla="*/ 90 w 93"/>
                <a:gd name="T53" fmla="*/ 8 h 45"/>
                <a:gd name="T54" fmla="*/ 92 w 93"/>
                <a:gd name="T55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5">
                  <a:moveTo>
                    <a:pt x="92" y="11"/>
                  </a:moveTo>
                  <a:lnTo>
                    <a:pt x="92" y="15"/>
                  </a:lnTo>
                  <a:lnTo>
                    <a:pt x="90" y="20"/>
                  </a:lnTo>
                  <a:lnTo>
                    <a:pt x="87" y="23"/>
                  </a:lnTo>
                  <a:lnTo>
                    <a:pt x="81" y="27"/>
                  </a:lnTo>
                  <a:lnTo>
                    <a:pt x="68" y="35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32" y="44"/>
                  </a:lnTo>
                  <a:lnTo>
                    <a:pt x="17" y="42"/>
                  </a:lnTo>
                  <a:lnTo>
                    <a:pt x="11" y="41"/>
                  </a:lnTo>
                  <a:lnTo>
                    <a:pt x="5" y="39"/>
                  </a:lnTo>
                  <a:lnTo>
                    <a:pt x="2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4"/>
                  </a:lnTo>
                  <a:lnTo>
                    <a:pt x="5" y="20"/>
                  </a:lnTo>
                  <a:lnTo>
                    <a:pt x="11" y="17"/>
                  </a:lnTo>
                  <a:lnTo>
                    <a:pt x="24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5" y="2"/>
                  </a:lnTo>
                  <a:lnTo>
                    <a:pt x="83" y="3"/>
                  </a:lnTo>
                  <a:lnTo>
                    <a:pt x="87" y="5"/>
                  </a:lnTo>
                  <a:lnTo>
                    <a:pt x="90" y="8"/>
                  </a:lnTo>
                  <a:lnTo>
                    <a:pt x="92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4" name="Freeform 84"/>
            <p:cNvSpPr>
              <a:spLocks/>
            </p:cNvSpPr>
            <p:nvPr/>
          </p:nvSpPr>
          <p:spPr bwMode="auto">
            <a:xfrm>
              <a:off x="647" y="757"/>
              <a:ext cx="105" cy="43"/>
            </a:xfrm>
            <a:custGeom>
              <a:avLst/>
              <a:gdLst>
                <a:gd name="T0" fmla="*/ 93 w 94"/>
                <a:gd name="T1" fmla="*/ 11 h 43"/>
                <a:gd name="T2" fmla="*/ 93 w 94"/>
                <a:gd name="T3" fmla="*/ 14 h 43"/>
                <a:gd name="T4" fmla="*/ 92 w 94"/>
                <a:gd name="T5" fmla="*/ 18 h 43"/>
                <a:gd name="T6" fmla="*/ 87 w 94"/>
                <a:gd name="T7" fmla="*/ 23 h 43"/>
                <a:gd name="T8" fmla="*/ 83 w 94"/>
                <a:gd name="T9" fmla="*/ 26 h 43"/>
                <a:gd name="T10" fmla="*/ 69 w 94"/>
                <a:gd name="T11" fmla="*/ 33 h 43"/>
                <a:gd name="T12" fmla="*/ 51 w 94"/>
                <a:gd name="T13" fmla="*/ 39 h 43"/>
                <a:gd name="T14" fmla="*/ 51 w 94"/>
                <a:gd name="T15" fmla="*/ 39 h 43"/>
                <a:gd name="T16" fmla="*/ 33 w 94"/>
                <a:gd name="T17" fmla="*/ 42 h 43"/>
                <a:gd name="T18" fmla="*/ 17 w 94"/>
                <a:gd name="T19" fmla="*/ 41 h 43"/>
                <a:gd name="T20" fmla="*/ 11 w 94"/>
                <a:gd name="T21" fmla="*/ 41 h 43"/>
                <a:gd name="T22" fmla="*/ 6 w 94"/>
                <a:gd name="T23" fmla="*/ 38 h 43"/>
                <a:gd name="T24" fmla="*/ 3 w 94"/>
                <a:gd name="T25" fmla="*/ 35 h 43"/>
                <a:gd name="T26" fmla="*/ 0 w 94"/>
                <a:gd name="T27" fmla="*/ 32 h 43"/>
                <a:gd name="T28" fmla="*/ 0 w 94"/>
                <a:gd name="T29" fmla="*/ 32 h 43"/>
                <a:gd name="T30" fmla="*/ 0 w 94"/>
                <a:gd name="T31" fmla="*/ 27 h 43"/>
                <a:gd name="T32" fmla="*/ 3 w 94"/>
                <a:gd name="T33" fmla="*/ 23 h 43"/>
                <a:gd name="T34" fmla="*/ 6 w 94"/>
                <a:gd name="T35" fmla="*/ 20 h 43"/>
                <a:gd name="T36" fmla="*/ 11 w 94"/>
                <a:gd name="T37" fmla="*/ 15 h 43"/>
                <a:gd name="T38" fmla="*/ 26 w 94"/>
                <a:gd name="T39" fmla="*/ 8 h 43"/>
                <a:gd name="T40" fmla="*/ 42 w 94"/>
                <a:gd name="T41" fmla="*/ 2 h 43"/>
                <a:gd name="T42" fmla="*/ 42 w 94"/>
                <a:gd name="T43" fmla="*/ 2 h 43"/>
                <a:gd name="T44" fmla="*/ 62 w 94"/>
                <a:gd name="T45" fmla="*/ 0 h 43"/>
                <a:gd name="T46" fmla="*/ 77 w 94"/>
                <a:gd name="T47" fmla="*/ 0 h 43"/>
                <a:gd name="T48" fmla="*/ 83 w 94"/>
                <a:gd name="T49" fmla="*/ 2 h 43"/>
                <a:gd name="T50" fmla="*/ 89 w 94"/>
                <a:gd name="T51" fmla="*/ 3 h 43"/>
                <a:gd name="T52" fmla="*/ 92 w 94"/>
                <a:gd name="T53" fmla="*/ 6 h 43"/>
                <a:gd name="T54" fmla="*/ 93 w 94"/>
                <a:gd name="T55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43">
                  <a:moveTo>
                    <a:pt x="93" y="11"/>
                  </a:moveTo>
                  <a:lnTo>
                    <a:pt x="93" y="14"/>
                  </a:lnTo>
                  <a:lnTo>
                    <a:pt x="92" y="18"/>
                  </a:lnTo>
                  <a:lnTo>
                    <a:pt x="87" y="23"/>
                  </a:lnTo>
                  <a:lnTo>
                    <a:pt x="83" y="26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7" y="41"/>
                  </a:lnTo>
                  <a:lnTo>
                    <a:pt x="11" y="41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3" y="23"/>
                  </a:lnTo>
                  <a:lnTo>
                    <a:pt x="6" y="20"/>
                  </a:lnTo>
                  <a:lnTo>
                    <a:pt x="11" y="15"/>
                  </a:lnTo>
                  <a:lnTo>
                    <a:pt x="26" y="8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89" y="3"/>
                  </a:lnTo>
                  <a:lnTo>
                    <a:pt x="92" y="6"/>
                  </a:lnTo>
                  <a:lnTo>
                    <a:pt x="93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5" name="Freeform 85"/>
            <p:cNvSpPr>
              <a:spLocks/>
            </p:cNvSpPr>
            <p:nvPr/>
          </p:nvSpPr>
          <p:spPr bwMode="auto">
            <a:xfrm>
              <a:off x="770" y="912"/>
              <a:ext cx="99" cy="53"/>
            </a:xfrm>
            <a:custGeom>
              <a:avLst/>
              <a:gdLst>
                <a:gd name="T0" fmla="*/ 87 w 88"/>
                <a:gd name="T1" fmla="*/ 6 h 53"/>
                <a:gd name="T2" fmla="*/ 87 w 88"/>
                <a:gd name="T3" fmla="*/ 10 h 53"/>
                <a:gd name="T4" fmla="*/ 85 w 88"/>
                <a:gd name="T5" fmla="*/ 13 h 53"/>
                <a:gd name="T6" fmla="*/ 84 w 88"/>
                <a:gd name="T7" fmla="*/ 19 h 53"/>
                <a:gd name="T8" fmla="*/ 79 w 88"/>
                <a:gd name="T9" fmla="*/ 24 h 53"/>
                <a:gd name="T10" fmla="*/ 67 w 88"/>
                <a:gd name="T11" fmla="*/ 34 h 53"/>
                <a:gd name="T12" fmla="*/ 51 w 88"/>
                <a:gd name="T13" fmla="*/ 43 h 53"/>
                <a:gd name="T14" fmla="*/ 51 w 88"/>
                <a:gd name="T15" fmla="*/ 43 h 53"/>
                <a:gd name="T16" fmla="*/ 34 w 88"/>
                <a:gd name="T17" fmla="*/ 49 h 53"/>
                <a:gd name="T18" fmla="*/ 18 w 88"/>
                <a:gd name="T19" fmla="*/ 52 h 53"/>
                <a:gd name="T20" fmla="*/ 12 w 88"/>
                <a:gd name="T21" fmla="*/ 52 h 53"/>
                <a:gd name="T22" fmla="*/ 7 w 88"/>
                <a:gd name="T23" fmla="*/ 51 h 53"/>
                <a:gd name="T24" fmla="*/ 3 w 88"/>
                <a:gd name="T25" fmla="*/ 49 h 53"/>
                <a:gd name="T26" fmla="*/ 0 w 88"/>
                <a:gd name="T27" fmla="*/ 46 h 53"/>
                <a:gd name="T28" fmla="*/ 0 w 88"/>
                <a:gd name="T29" fmla="*/ 46 h 53"/>
                <a:gd name="T30" fmla="*/ 0 w 88"/>
                <a:gd name="T31" fmla="*/ 42 h 53"/>
                <a:gd name="T32" fmla="*/ 0 w 88"/>
                <a:gd name="T33" fmla="*/ 37 h 53"/>
                <a:gd name="T34" fmla="*/ 3 w 88"/>
                <a:gd name="T35" fmla="*/ 33 h 53"/>
                <a:gd name="T36" fmla="*/ 7 w 88"/>
                <a:gd name="T37" fmla="*/ 28 h 53"/>
                <a:gd name="T38" fmla="*/ 19 w 88"/>
                <a:gd name="T39" fmla="*/ 18 h 53"/>
                <a:gd name="T40" fmla="*/ 36 w 88"/>
                <a:gd name="T41" fmla="*/ 9 h 53"/>
                <a:gd name="T42" fmla="*/ 36 w 88"/>
                <a:gd name="T43" fmla="*/ 9 h 53"/>
                <a:gd name="T44" fmla="*/ 52 w 88"/>
                <a:gd name="T45" fmla="*/ 3 h 53"/>
                <a:gd name="T46" fmla="*/ 67 w 88"/>
                <a:gd name="T47" fmla="*/ 0 h 53"/>
                <a:gd name="T48" fmla="*/ 75 w 88"/>
                <a:gd name="T49" fmla="*/ 0 h 53"/>
                <a:gd name="T50" fmla="*/ 79 w 88"/>
                <a:gd name="T51" fmla="*/ 1 h 53"/>
                <a:gd name="T52" fmla="*/ 84 w 88"/>
                <a:gd name="T53" fmla="*/ 3 h 53"/>
                <a:gd name="T54" fmla="*/ 87 w 88"/>
                <a:gd name="T55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53">
                  <a:moveTo>
                    <a:pt x="87" y="6"/>
                  </a:moveTo>
                  <a:lnTo>
                    <a:pt x="87" y="10"/>
                  </a:lnTo>
                  <a:lnTo>
                    <a:pt x="85" y="13"/>
                  </a:lnTo>
                  <a:lnTo>
                    <a:pt x="84" y="19"/>
                  </a:lnTo>
                  <a:lnTo>
                    <a:pt x="79" y="24"/>
                  </a:lnTo>
                  <a:lnTo>
                    <a:pt x="67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4" y="49"/>
                  </a:lnTo>
                  <a:lnTo>
                    <a:pt x="18" y="52"/>
                  </a:lnTo>
                  <a:lnTo>
                    <a:pt x="12" y="52"/>
                  </a:lnTo>
                  <a:lnTo>
                    <a:pt x="7" y="51"/>
                  </a:lnTo>
                  <a:lnTo>
                    <a:pt x="3" y="49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7" y="28"/>
                  </a:lnTo>
                  <a:lnTo>
                    <a:pt x="19" y="1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52" y="3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9" y="1"/>
                  </a:lnTo>
                  <a:lnTo>
                    <a:pt x="84" y="3"/>
                  </a:lnTo>
                  <a:lnTo>
                    <a:pt x="87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6" name="Freeform 86"/>
            <p:cNvSpPr>
              <a:spLocks/>
            </p:cNvSpPr>
            <p:nvPr/>
          </p:nvSpPr>
          <p:spPr bwMode="auto">
            <a:xfrm>
              <a:off x="612" y="721"/>
              <a:ext cx="105" cy="43"/>
            </a:xfrm>
            <a:custGeom>
              <a:avLst/>
              <a:gdLst>
                <a:gd name="T0" fmla="*/ 93 w 94"/>
                <a:gd name="T1" fmla="*/ 11 h 43"/>
                <a:gd name="T2" fmla="*/ 93 w 94"/>
                <a:gd name="T3" fmla="*/ 14 h 43"/>
                <a:gd name="T4" fmla="*/ 90 w 94"/>
                <a:gd name="T5" fmla="*/ 18 h 43"/>
                <a:gd name="T6" fmla="*/ 87 w 94"/>
                <a:gd name="T7" fmla="*/ 23 h 43"/>
                <a:gd name="T8" fmla="*/ 82 w 94"/>
                <a:gd name="T9" fmla="*/ 26 h 43"/>
                <a:gd name="T10" fmla="*/ 69 w 94"/>
                <a:gd name="T11" fmla="*/ 33 h 43"/>
                <a:gd name="T12" fmla="*/ 51 w 94"/>
                <a:gd name="T13" fmla="*/ 39 h 43"/>
                <a:gd name="T14" fmla="*/ 51 w 94"/>
                <a:gd name="T15" fmla="*/ 39 h 43"/>
                <a:gd name="T16" fmla="*/ 33 w 94"/>
                <a:gd name="T17" fmla="*/ 42 h 43"/>
                <a:gd name="T18" fmla="*/ 16 w 94"/>
                <a:gd name="T19" fmla="*/ 41 h 43"/>
                <a:gd name="T20" fmla="*/ 10 w 94"/>
                <a:gd name="T21" fmla="*/ 39 h 43"/>
                <a:gd name="T22" fmla="*/ 6 w 94"/>
                <a:gd name="T23" fmla="*/ 38 h 43"/>
                <a:gd name="T24" fmla="*/ 1 w 94"/>
                <a:gd name="T25" fmla="*/ 35 h 43"/>
                <a:gd name="T26" fmla="*/ 0 w 94"/>
                <a:gd name="T27" fmla="*/ 32 h 43"/>
                <a:gd name="T28" fmla="*/ 0 w 94"/>
                <a:gd name="T29" fmla="*/ 32 h 43"/>
                <a:gd name="T30" fmla="*/ 0 w 94"/>
                <a:gd name="T31" fmla="*/ 27 h 43"/>
                <a:gd name="T32" fmla="*/ 1 w 94"/>
                <a:gd name="T33" fmla="*/ 23 h 43"/>
                <a:gd name="T34" fmla="*/ 6 w 94"/>
                <a:gd name="T35" fmla="*/ 20 h 43"/>
                <a:gd name="T36" fmla="*/ 10 w 94"/>
                <a:gd name="T37" fmla="*/ 15 h 43"/>
                <a:gd name="T38" fmla="*/ 24 w 94"/>
                <a:gd name="T39" fmla="*/ 8 h 43"/>
                <a:gd name="T40" fmla="*/ 42 w 94"/>
                <a:gd name="T41" fmla="*/ 2 h 43"/>
                <a:gd name="T42" fmla="*/ 42 w 94"/>
                <a:gd name="T43" fmla="*/ 2 h 43"/>
                <a:gd name="T44" fmla="*/ 60 w 94"/>
                <a:gd name="T45" fmla="*/ 0 h 43"/>
                <a:gd name="T46" fmla="*/ 76 w 94"/>
                <a:gd name="T47" fmla="*/ 0 h 43"/>
                <a:gd name="T48" fmla="*/ 82 w 94"/>
                <a:gd name="T49" fmla="*/ 2 h 43"/>
                <a:gd name="T50" fmla="*/ 87 w 94"/>
                <a:gd name="T51" fmla="*/ 3 h 43"/>
                <a:gd name="T52" fmla="*/ 91 w 94"/>
                <a:gd name="T53" fmla="*/ 6 h 43"/>
                <a:gd name="T54" fmla="*/ 93 w 94"/>
                <a:gd name="T55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43">
                  <a:moveTo>
                    <a:pt x="93" y="11"/>
                  </a:moveTo>
                  <a:lnTo>
                    <a:pt x="93" y="14"/>
                  </a:lnTo>
                  <a:lnTo>
                    <a:pt x="90" y="18"/>
                  </a:lnTo>
                  <a:lnTo>
                    <a:pt x="87" y="23"/>
                  </a:lnTo>
                  <a:lnTo>
                    <a:pt x="82" y="26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6" y="41"/>
                  </a:lnTo>
                  <a:lnTo>
                    <a:pt x="10" y="39"/>
                  </a:lnTo>
                  <a:lnTo>
                    <a:pt x="6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20"/>
                  </a:lnTo>
                  <a:lnTo>
                    <a:pt x="10" y="15"/>
                  </a:lnTo>
                  <a:lnTo>
                    <a:pt x="24" y="8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60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87" y="3"/>
                  </a:lnTo>
                  <a:lnTo>
                    <a:pt x="91" y="6"/>
                  </a:lnTo>
                  <a:lnTo>
                    <a:pt x="93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7" name="Freeform 87"/>
            <p:cNvSpPr>
              <a:spLocks/>
            </p:cNvSpPr>
            <p:nvPr/>
          </p:nvSpPr>
          <p:spPr bwMode="auto">
            <a:xfrm>
              <a:off x="1219" y="455"/>
              <a:ext cx="71" cy="42"/>
            </a:xfrm>
            <a:custGeom>
              <a:avLst/>
              <a:gdLst>
                <a:gd name="T0" fmla="*/ 62 w 63"/>
                <a:gd name="T1" fmla="*/ 30 h 42"/>
                <a:gd name="T2" fmla="*/ 57 w 63"/>
                <a:gd name="T3" fmla="*/ 36 h 42"/>
                <a:gd name="T4" fmla="*/ 50 w 63"/>
                <a:gd name="T5" fmla="*/ 41 h 42"/>
                <a:gd name="T6" fmla="*/ 38 w 63"/>
                <a:gd name="T7" fmla="*/ 41 h 42"/>
                <a:gd name="T8" fmla="*/ 26 w 63"/>
                <a:gd name="T9" fmla="*/ 39 h 42"/>
                <a:gd name="T10" fmla="*/ 26 w 63"/>
                <a:gd name="T11" fmla="*/ 39 h 42"/>
                <a:gd name="T12" fmla="*/ 14 w 63"/>
                <a:gd name="T13" fmla="*/ 33 h 42"/>
                <a:gd name="T14" fmla="*/ 5 w 63"/>
                <a:gd name="T15" fmla="*/ 27 h 42"/>
                <a:gd name="T16" fmla="*/ 0 w 63"/>
                <a:gd name="T17" fmla="*/ 20 h 42"/>
                <a:gd name="T18" fmla="*/ 0 w 63"/>
                <a:gd name="T19" fmla="*/ 11 h 42"/>
                <a:gd name="T20" fmla="*/ 0 w 63"/>
                <a:gd name="T21" fmla="*/ 11 h 42"/>
                <a:gd name="T22" fmla="*/ 5 w 63"/>
                <a:gd name="T23" fmla="*/ 5 h 42"/>
                <a:gd name="T24" fmla="*/ 14 w 63"/>
                <a:gd name="T25" fmla="*/ 2 h 42"/>
                <a:gd name="T26" fmla="*/ 24 w 63"/>
                <a:gd name="T27" fmla="*/ 0 h 42"/>
                <a:gd name="T28" fmla="*/ 36 w 63"/>
                <a:gd name="T29" fmla="*/ 3 h 42"/>
                <a:gd name="T30" fmla="*/ 36 w 63"/>
                <a:gd name="T31" fmla="*/ 3 h 42"/>
                <a:gd name="T32" fmla="*/ 48 w 63"/>
                <a:gd name="T33" fmla="*/ 8 h 42"/>
                <a:gd name="T34" fmla="*/ 57 w 63"/>
                <a:gd name="T35" fmla="*/ 15 h 42"/>
                <a:gd name="T36" fmla="*/ 62 w 63"/>
                <a:gd name="T37" fmla="*/ 23 h 42"/>
                <a:gd name="T38" fmla="*/ 62 w 63"/>
                <a:gd name="T3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" h="42">
                  <a:moveTo>
                    <a:pt x="62" y="30"/>
                  </a:moveTo>
                  <a:lnTo>
                    <a:pt x="57" y="36"/>
                  </a:lnTo>
                  <a:lnTo>
                    <a:pt x="50" y="41"/>
                  </a:lnTo>
                  <a:lnTo>
                    <a:pt x="38" y="41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14" y="33"/>
                  </a:lnTo>
                  <a:lnTo>
                    <a:pt x="5" y="27"/>
                  </a:lnTo>
                  <a:lnTo>
                    <a:pt x="0" y="2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48" y="8"/>
                  </a:lnTo>
                  <a:lnTo>
                    <a:pt x="57" y="15"/>
                  </a:lnTo>
                  <a:lnTo>
                    <a:pt x="62" y="23"/>
                  </a:lnTo>
                  <a:lnTo>
                    <a:pt x="62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8" name="Freeform 88"/>
            <p:cNvSpPr>
              <a:spLocks/>
            </p:cNvSpPr>
            <p:nvPr/>
          </p:nvSpPr>
          <p:spPr bwMode="auto">
            <a:xfrm>
              <a:off x="1364" y="469"/>
              <a:ext cx="78" cy="42"/>
            </a:xfrm>
            <a:custGeom>
              <a:avLst/>
              <a:gdLst>
                <a:gd name="T0" fmla="*/ 68 w 69"/>
                <a:gd name="T1" fmla="*/ 30 h 42"/>
                <a:gd name="T2" fmla="*/ 62 w 69"/>
                <a:gd name="T3" fmla="*/ 38 h 42"/>
                <a:gd name="T4" fmla="*/ 53 w 69"/>
                <a:gd name="T5" fmla="*/ 41 h 42"/>
                <a:gd name="T6" fmla="*/ 41 w 69"/>
                <a:gd name="T7" fmla="*/ 41 h 42"/>
                <a:gd name="T8" fmla="*/ 27 w 69"/>
                <a:gd name="T9" fmla="*/ 39 h 42"/>
                <a:gd name="T10" fmla="*/ 27 w 69"/>
                <a:gd name="T11" fmla="*/ 39 h 42"/>
                <a:gd name="T12" fmla="*/ 15 w 69"/>
                <a:gd name="T13" fmla="*/ 33 h 42"/>
                <a:gd name="T14" fmla="*/ 6 w 69"/>
                <a:gd name="T15" fmla="*/ 25 h 42"/>
                <a:gd name="T16" fmla="*/ 0 w 69"/>
                <a:gd name="T17" fmla="*/ 18 h 42"/>
                <a:gd name="T18" fmla="*/ 0 w 69"/>
                <a:gd name="T19" fmla="*/ 10 h 42"/>
                <a:gd name="T20" fmla="*/ 0 w 69"/>
                <a:gd name="T21" fmla="*/ 10 h 42"/>
                <a:gd name="T22" fmla="*/ 5 w 69"/>
                <a:gd name="T23" fmla="*/ 4 h 42"/>
                <a:gd name="T24" fmla="*/ 14 w 69"/>
                <a:gd name="T25" fmla="*/ 0 h 42"/>
                <a:gd name="T26" fmla="*/ 26 w 69"/>
                <a:gd name="T27" fmla="*/ 0 h 42"/>
                <a:gd name="T28" fmla="*/ 39 w 69"/>
                <a:gd name="T29" fmla="*/ 1 h 42"/>
                <a:gd name="T30" fmla="*/ 39 w 69"/>
                <a:gd name="T31" fmla="*/ 1 h 42"/>
                <a:gd name="T32" fmla="*/ 51 w 69"/>
                <a:gd name="T33" fmla="*/ 7 h 42"/>
                <a:gd name="T34" fmla="*/ 62 w 69"/>
                <a:gd name="T35" fmla="*/ 15 h 42"/>
                <a:gd name="T36" fmla="*/ 66 w 69"/>
                <a:gd name="T37" fmla="*/ 22 h 42"/>
                <a:gd name="T38" fmla="*/ 68 w 69"/>
                <a:gd name="T3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2">
                  <a:moveTo>
                    <a:pt x="68" y="30"/>
                  </a:moveTo>
                  <a:lnTo>
                    <a:pt x="62" y="38"/>
                  </a:lnTo>
                  <a:lnTo>
                    <a:pt x="53" y="41"/>
                  </a:lnTo>
                  <a:lnTo>
                    <a:pt x="41" y="41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15" y="33"/>
                  </a:lnTo>
                  <a:lnTo>
                    <a:pt x="6" y="25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51" y="7"/>
                  </a:lnTo>
                  <a:lnTo>
                    <a:pt x="62" y="15"/>
                  </a:lnTo>
                  <a:lnTo>
                    <a:pt x="66" y="22"/>
                  </a:lnTo>
                  <a:lnTo>
                    <a:pt x="68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29" name="Freeform 89"/>
            <p:cNvSpPr>
              <a:spLocks/>
            </p:cNvSpPr>
            <p:nvPr/>
          </p:nvSpPr>
          <p:spPr bwMode="auto">
            <a:xfrm>
              <a:off x="845" y="382"/>
              <a:ext cx="102" cy="46"/>
            </a:xfrm>
            <a:custGeom>
              <a:avLst/>
              <a:gdLst>
                <a:gd name="T0" fmla="*/ 90 w 91"/>
                <a:gd name="T1" fmla="*/ 37 h 46"/>
                <a:gd name="T2" fmla="*/ 88 w 91"/>
                <a:gd name="T3" fmla="*/ 40 h 46"/>
                <a:gd name="T4" fmla="*/ 84 w 91"/>
                <a:gd name="T5" fmla="*/ 43 h 46"/>
                <a:gd name="T6" fmla="*/ 79 w 91"/>
                <a:gd name="T7" fmla="*/ 45 h 46"/>
                <a:gd name="T8" fmla="*/ 73 w 91"/>
                <a:gd name="T9" fmla="*/ 45 h 46"/>
                <a:gd name="T10" fmla="*/ 57 w 91"/>
                <a:gd name="T11" fmla="*/ 45 h 46"/>
                <a:gd name="T12" fmla="*/ 39 w 91"/>
                <a:gd name="T13" fmla="*/ 40 h 46"/>
                <a:gd name="T14" fmla="*/ 39 w 91"/>
                <a:gd name="T15" fmla="*/ 40 h 46"/>
                <a:gd name="T16" fmla="*/ 22 w 91"/>
                <a:gd name="T17" fmla="*/ 34 h 46"/>
                <a:gd name="T18" fmla="*/ 9 w 91"/>
                <a:gd name="T19" fmla="*/ 25 h 46"/>
                <a:gd name="T20" fmla="*/ 4 w 91"/>
                <a:gd name="T21" fmla="*/ 21 h 46"/>
                <a:gd name="T22" fmla="*/ 1 w 91"/>
                <a:gd name="T23" fmla="*/ 18 h 46"/>
                <a:gd name="T24" fmla="*/ 0 w 91"/>
                <a:gd name="T25" fmla="*/ 13 h 46"/>
                <a:gd name="T26" fmla="*/ 0 w 91"/>
                <a:gd name="T27" fmla="*/ 9 h 46"/>
                <a:gd name="T28" fmla="*/ 0 w 91"/>
                <a:gd name="T29" fmla="*/ 9 h 46"/>
                <a:gd name="T30" fmla="*/ 1 w 91"/>
                <a:gd name="T31" fmla="*/ 6 h 46"/>
                <a:gd name="T32" fmla="*/ 6 w 91"/>
                <a:gd name="T33" fmla="*/ 3 h 46"/>
                <a:gd name="T34" fmla="*/ 10 w 91"/>
                <a:gd name="T35" fmla="*/ 1 h 46"/>
                <a:gd name="T36" fmla="*/ 16 w 91"/>
                <a:gd name="T37" fmla="*/ 0 h 46"/>
                <a:gd name="T38" fmla="*/ 33 w 91"/>
                <a:gd name="T39" fmla="*/ 1 h 46"/>
                <a:gd name="T40" fmla="*/ 51 w 91"/>
                <a:gd name="T41" fmla="*/ 4 h 46"/>
                <a:gd name="T42" fmla="*/ 51 w 91"/>
                <a:gd name="T43" fmla="*/ 4 h 46"/>
                <a:gd name="T44" fmla="*/ 67 w 91"/>
                <a:gd name="T45" fmla="*/ 12 h 46"/>
                <a:gd name="T46" fmla="*/ 81 w 91"/>
                <a:gd name="T47" fmla="*/ 19 h 46"/>
                <a:gd name="T48" fmla="*/ 85 w 91"/>
                <a:gd name="T49" fmla="*/ 24 h 46"/>
                <a:gd name="T50" fmla="*/ 88 w 91"/>
                <a:gd name="T51" fmla="*/ 28 h 46"/>
                <a:gd name="T52" fmla="*/ 90 w 91"/>
                <a:gd name="T53" fmla="*/ 33 h 46"/>
                <a:gd name="T54" fmla="*/ 90 w 91"/>
                <a:gd name="T5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" h="46">
                  <a:moveTo>
                    <a:pt x="90" y="37"/>
                  </a:moveTo>
                  <a:lnTo>
                    <a:pt x="88" y="40"/>
                  </a:lnTo>
                  <a:lnTo>
                    <a:pt x="84" y="43"/>
                  </a:lnTo>
                  <a:lnTo>
                    <a:pt x="79" y="45"/>
                  </a:lnTo>
                  <a:lnTo>
                    <a:pt x="73" y="45"/>
                  </a:lnTo>
                  <a:lnTo>
                    <a:pt x="57" y="45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22" y="34"/>
                  </a:lnTo>
                  <a:lnTo>
                    <a:pt x="9" y="25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33" y="1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67" y="12"/>
                  </a:lnTo>
                  <a:lnTo>
                    <a:pt x="81" y="19"/>
                  </a:lnTo>
                  <a:lnTo>
                    <a:pt x="85" y="24"/>
                  </a:lnTo>
                  <a:lnTo>
                    <a:pt x="88" y="28"/>
                  </a:lnTo>
                  <a:lnTo>
                    <a:pt x="90" y="33"/>
                  </a:lnTo>
                  <a:lnTo>
                    <a:pt x="90" y="3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30" name="Freeform 90"/>
            <p:cNvSpPr>
              <a:spLocks/>
            </p:cNvSpPr>
            <p:nvPr/>
          </p:nvSpPr>
          <p:spPr bwMode="auto">
            <a:xfrm>
              <a:off x="1007" y="278"/>
              <a:ext cx="66" cy="61"/>
            </a:xfrm>
            <a:custGeom>
              <a:avLst/>
              <a:gdLst>
                <a:gd name="T0" fmla="*/ 55 w 59"/>
                <a:gd name="T1" fmla="*/ 57 h 61"/>
                <a:gd name="T2" fmla="*/ 48 w 59"/>
                <a:gd name="T3" fmla="*/ 60 h 61"/>
                <a:gd name="T4" fmla="*/ 37 w 59"/>
                <a:gd name="T5" fmla="*/ 59 h 61"/>
                <a:gd name="T6" fmla="*/ 27 w 59"/>
                <a:gd name="T7" fmla="*/ 53 h 61"/>
                <a:gd name="T8" fmla="*/ 15 w 59"/>
                <a:gd name="T9" fmla="*/ 42 h 61"/>
                <a:gd name="T10" fmla="*/ 15 w 59"/>
                <a:gd name="T11" fmla="*/ 42 h 61"/>
                <a:gd name="T12" fmla="*/ 7 w 59"/>
                <a:gd name="T13" fmla="*/ 32 h 61"/>
                <a:gd name="T14" fmla="*/ 1 w 59"/>
                <a:gd name="T15" fmla="*/ 20 h 61"/>
                <a:gd name="T16" fmla="*/ 0 w 59"/>
                <a:gd name="T17" fmla="*/ 9 h 61"/>
                <a:gd name="T18" fmla="*/ 4 w 59"/>
                <a:gd name="T19" fmla="*/ 2 h 61"/>
                <a:gd name="T20" fmla="*/ 4 w 59"/>
                <a:gd name="T21" fmla="*/ 2 h 61"/>
                <a:gd name="T22" fmla="*/ 12 w 59"/>
                <a:gd name="T23" fmla="*/ 0 h 61"/>
                <a:gd name="T24" fmla="*/ 21 w 59"/>
                <a:gd name="T25" fmla="*/ 2 h 61"/>
                <a:gd name="T26" fmla="*/ 33 w 59"/>
                <a:gd name="T27" fmla="*/ 8 h 61"/>
                <a:gd name="T28" fmla="*/ 43 w 59"/>
                <a:gd name="T29" fmla="*/ 17 h 61"/>
                <a:gd name="T30" fmla="*/ 43 w 59"/>
                <a:gd name="T31" fmla="*/ 17 h 61"/>
                <a:gd name="T32" fmla="*/ 52 w 59"/>
                <a:gd name="T33" fmla="*/ 29 h 61"/>
                <a:gd name="T34" fmla="*/ 57 w 59"/>
                <a:gd name="T35" fmla="*/ 41 h 61"/>
                <a:gd name="T36" fmla="*/ 58 w 59"/>
                <a:gd name="T37" fmla="*/ 50 h 61"/>
                <a:gd name="T38" fmla="*/ 55 w 59"/>
                <a:gd name="T39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61">
                  <a:moveTo>
                    <a:pt x="55" y="57"/>
                  </a:moveTo>
                  <a:lnTo>
                    <a:pt x="48" y="60"/>
                  </a:lnTo>
                  <a:lnTo>
                    <a:pt x="37" y="59"/>
                  </a:lnTo>
                  <a:lnTo>
                    <a:pt x="27" y="53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7" y="32"/>
                  </a:lnTo>
                  <a:lnTo>
                    <a:pt x="1" y="20"/>
                  </a:lnTo>
                  <a:lnTo>
                    <a:pt x="0" y="9"/>
                  </a:lnTo>
                  <a:lnTo>
                    <a:pt x="4" y="2"/>
                  </a:lnTo>
                  <a:lnTo>
                    <a:pt x="4" y="2"/>
                  </a:lnTo>
                  <a:lnTo>
                    <a:pt x="12" y="0"/>
                  </a:lnTo>
                  <a:lnTo>
                    <a:pt x="21" y="2"/>
                  </a:lnTo>
                  <a:lnTo>
                    <a:pt x="33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52" y="29"/>
                  </a:lnTo>
                  <a:lnTo>
                    <a:pt x="57" y="41"/>
                  </a:lnTo>
                  <a:lnTo>
                    <a:pt x="58" y="50"/>
                  </a:lnTo>
                  <a:lnTo>
                    <a:pt x="55" y="5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31" name="Freeform 91"/>
            <p:cNvSpPr>
              <a:spLocks/>
            </p:cNvSpPr>
            <p:nvPr/>
          </p:nvSpPr>
          <p:spPr bwMode="auto">
            <a:xfrm>
              <a:off x="219" y="505"/>
              <a:ext cx="105" cy="46"/>
            </a:xfrm>
            <a:custGeom>
              <a:avLst/>
              <a:gdLst>
                <a:gd name="T0" fmla="*/ 92 w 93"/>
                <a:gd name="T1" fmla="*/ 36 h 46"/>
                <a:gd name="T2" fmla="*/ 90 w 93"/>
                <a:gd name="T3" fmla="*/ 39 h 46"/>
                <a:gd name="T4" fmla="*/ 86 w 93"/>
                <a:gd name="T5" fmla="*/ 42 h 46"/>
                <a:gd name="T6" fmla="*/ 81 w 93"/>
                <a:gd name="T7" fmla="*/ 44 h 46"/>
                <a:gd name="T8" fmla="*/ 74 w 93"/>
                <a:gd name="T9" fmla="*/ 45 h 46"/>
                <a:gd name="T10" fmla="*/ 59 w 93"/>
                <a:gd name="T11" fmla="*/ 44 h 46"/>
                <a:gd name="T12" fmla="*/ 41 w 93"/>
                <a:gd name="T13" fmla="*/ 41 h 46"/>
                <a:gd name="T14" fmla="*/ 41 w 93"/>
                <a:gd name="T15" fmla="*/ 41 h 46"/>
                <a:gd name="T16" fmla="*/ 24 w 93"/>
                <a:gd name="T17" fmla="*/ 33 h 46"/>
                <a:gd name="T18" fmla="*/ 11 w 93"/>
                <a:gd name="T19" fmla="*/ 26 h 46"/>
                <a:gd name="T20" fmla="*/ 6 w 93"/>
                <a:gd name="T21" fmla="*/ 21 h 46"/>
                <a:gd name="T22" fmla="*/ 2 w 93"/>
                <a:gd name="T23" fmla="*/ 17 h 46"/>
                <a:gd name="T24" fmla="*/ 0 w 93"/>
                <a:gd name="T25" fmla="*/ 12 h 46"/>
                <a:gd name="T26" fmla="*/ 0 w 93"/>
                <a:gd name="T27" fmla="*/ 8 h 46"/>
                <a:gd name="T28" fmla="*/ 0 w 93"/>
                <a:gd name="T29" fmla="*/ 8 h 46"/>
                <a:gd name="T30" fmla="*/ 3 w 93"/>
                <a:gd name="T31" fmla="*/ 5 h 46"/>
                <a:gd name="T32" fmla="*/ 6 w 93"/>
                <a:gd name="T33" fmla="*/ 2 h 46"/>
                <a:gd name="T34" fmla="*/ 12 w 93"/>
                <a:gd name="T35" fmla="*/ 0 h 46"/>
                <a:gd name="T36" fmla="*/ 18 w 93"/>
                <a:gd name="T37" fmla="*/ 0 h 46"/>
                <a:gd name="T38" fmla="*/ 33 w 93"/>
                <a:gd name="T39" fmla="*/ 0 h 46"/>
                <a:gd name="T40" fmla="*/ 51 w 93"/>
                <a:gd name="T41" fmla="*/ 5 h 46"/>
                <a:gd name="T42" fmla="*/ 51 w 93"/>
                <a:gd name="T43" fmla="*/ 5 h 46"/>
                <a:gd name="T44" fmla="*/ 69 w 93"/>
                <a:gd name="T45" fmla="*/ 11 h 46"/>
                <a:gd name="T46" fmla="*/ 83 w 93"/>
                <a:gd name="T47" fmla="*/ 20 h 46"/>
                <a:gd name="T48" fmla="*/ 87 w 93"/>
                <a:gd name="T49" fmla="*/ 24 h 46"/>
                <a:gd name="T50" fmla="*/ 90 w 93"/>
                <a:gd name="T51" fmla="*/ 27 h 46"/>
                <a:gd name="T52" fmla="*/ 92 w 93"/>
                <a:gd name="T53" fmla="*/ 32 h 46"/>
                <a:gd name="T54" fmla="*/ 92 w 93"/>
                <a:gd name="T5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6">
                  <a:moveTo>
                    <a:pt x="92" y="36"/>
                  </a:moveTo>
                  <a:lnTo>
                    <a:pt x="90" y="39"/>
                  </a:lnTo>
                  <a:lnTo>
                    <a:pt x="86" y="42"/>
                  </a:lnTo>
                  <a:lnTo>
                    <a:pt x="81" y="44"/>
                  </a:lnTo>
                  <a:lnTo>
                    <a:pt x="74" y="45"/>
                  </a:lnTo>
                  <a:lnTo>
                    <a:pt x="59" y="44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24" y="33"/>
                  </a:lnTo>
                  <a:lnTo>
                    <a:pt x="11" y="26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5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9" y="11"/>
                  </a:lnTo>
                  <a:lnTo>
                    <a:pt x="83" y="20"/>
                  </a:lnTo>
                  <a:lnTo>
                    <a:pt x="87" y="24"/>
                  </a:lnTo>
                  <a:lnTo>
                    <a:pt x="90" y="27"/>
                  </a:lnTo>
                  <a:lnTo>
                    <a:pt x="92" y="32"/>
                  </a:lnTo>
                  <a:lnTo>
                    <a:pt x="92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32" name="Freeform 92"/>
            <p:cNvSpPr>
              <a:spLocks/>
            </p:cNvSpPr>
            <p:nvPr/>
          </p:nvSpPr>
          <p:spPr bwMode="auto">
            <a:xfrm>
              <a:off x="1117" y="472"/>
              <a:ext cx="90" cy="51"/>
            </a:xfrm>
            <a:custGeom>
              <a:avLst/>
              <a:gdLst>
                <a:gd name="T0" fmla="*/ 79 w 80"/>
                <a:gd name="T1" fmla="*/ 33 h 51"/>
                <a:gd name="T2" fmla="*/ 75 w 80"/>
                <a:gd name="T3" fmla="*/ 42 h 51"/>
                <a:gd name="T4" fmla="*/ 64 w 80"/>
                <a:gd name="T5" fmla="*/ 48 h 51"/>
                <a:gd name="T6" fmla="*/ 51 w 80"/>
                <a:gd name="T7" fmla="*/ 50 h 51"/>
                <a:gd name="T8" fmla="*/ 34 w 80"/>
                <a:gd name="T9" fmla="*/ 48 h 51"/>
                <a:gd name="T10" fmla="*/ 34 w 80"/>
                <a:gd name="T11" fmla="*/ 48 h 51"/>
                <a:gd name="T12" fmla="*/ 19 w 80"/>
                <a:gd name="T13" fmla="*/ 44 h 51"/>
                <a:gd name="T14" fmla="*/ 7 w 80"/>
                <a:gd name="T15" fmla="*/ 36 h 51"/>
                <a:gd name="T16" fmla="*/ 1 w 80"/>
                <a:gd name="T17" fmla="*/ 25 h 51"/>
                <a:gd name="T18" fmla="*/ 0 w 80"/>
                <a:gd name="T19" fmla="*/ 16 h 51"/>
                <a:gd name="T20" fmla="*/ 0 w 80"/>
                <a:gd name="T21" fmla="*/ 16 h 51"/>
                <a:gd name="T22" fmla="*/ 4 w 80"/>
                <a:gd name="T23" fmla="*/ 7 h 51"/>
                <a:gd name="T24" fmla="*/ 15 w 80"/>
                <a:gd name="T25" fmla="*/ 3 h 51"/>
                <a:gd name="T26" fmla="*/ 28 w 80"/>
                <a:gd name="T27" fmla="*/ 0 h 51"/>
                <a:gd name="T28" fmla="*/ 45 w 80"/>
                <a:gd name="T29" fmla="*/ 1 h 51"/>
                <a:gd name="T30" fmla="*/ 45 w 80"/>
                <a:gd name="T31" fmla="*/ 1 h 51"/>
                <a:gd name="T32" fmla="*/ 60 w 80"/>
                <a:gd name="T33" fmla="*/ 7 h 51"/>
                <a:gd name="T34" fmla="*/ 70 w 80"/>
                <a:gd name="T35" fmla="*/ 15 h 51"/>
                <a:gd name="T36" fmla="*/ 78 w 80"/>
                <a:gd name="T37" fmla="*/ 24 h 51"/>
                <a:gd name="T38" fmla="*/ 79 w 80"/>
                <a:gd name="T39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51">
                  <a:moveTo>
                    <a:pt x="79" y="33"/>
                  </a:moveTo>
                  <a:lnTo>
                    <a:pt x="75" y="42"/>
                  </a:lnTo>
                  <a:lnTo>
                    <a:pt x="64" y="48"/>
                  </a:lnTo>
                  <a:lnTo>
                    <a:pt x="51" y="50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19" y="44"/>
                  </a:lnTo>
                  <a:lnTo>
                    <a:pt x="7" y="36"/>
                  </a:lnTo>
                  <a:lnTo>
                    <a:pt x="1" y="2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7"/>
                  </a:lnTo>
                  <a:lnTo>
                    <a:pt x="15" y="3"/>
                  </a:lnTo>
                  <a:lnTo>
                    <a:pt x="28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60" y="7"/>
                  </a:lnTo>
                  <a:lnTo>
                    <a:pt x="70" y="15"/>
                  </a:lnTo>
                  <a:lnTo>
                    <a:pt x="78" y="24"/>
                  </a:lnTo>
                  <a:lnTo>
                    <a:pt x="79" y="3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33" name="Freeform 93"/>
            <p:cNvSpPr>
              <a:spLocks/>
            </p:cNvSpPr>
            <p:nvPr/>
          </p:nvSpPr>
          <p:spPr bwMode="auto">
            <a:xfrm>
              <a:off x="1196" y="516"/>
              <a:ext cx="78" cy="40"/>
            </a:xfrm>
            <a:custGeom>
              <a:avLst/>
              <a:gdLst>
                <a:gd name="T0" fmla="*/ 69 w 70"/>
                <a:gd name="T1" fmla="*/ 27 h 40"/>
                <a:gd name="T2" fmla="*/ 65 w 70"/>
                <a:gd name="T3" fmla="*/ 33 h 40"/>
                <a:gd name="T4" fmla="*/ 57 w 70"/>
                <a:gd name="T5" fmla="*/ 37 h 40"/>
                <a:gd name="T6" fmla="*/ 45 w 70"/>
                <a:gd name="T7" fmla="*/ 39 h 40"/>
                <a:gd name="T8" fmla="*/ 32 w 70"/>
                <a:gd name="T9" fmla="*/ 37 h 40"/>
                <a:gd name="T10" fmla="*/ 32 w 70"/>
                <a:gd name="T11" fmla="*/ 37 h 40"/>
                <a:gd name="T12" fmla="*/ 18 w 70"/>
                <a:gd name="T13" fmla="*/ 34 h 40"/>
                <a:gd name="T14" fmla="*/ 8 w 70"/>
                <a:gd name="T15" fmla="*/ 27 h 40"/>
                <a:gd name="T16" fmla="*/ 2 w 70"/>
                <a:gd name="T17" fmla="*/ 19 h 40"/>
                <a:gd name="T18" fmla="*/ 0 w 70"/>
                <a:gd name="T19" fmla="*/ 12 h 40"/>
                <a:gd name="T20" fmla="*/ 0 w 70"/>
                <a:gd name="T21" fmla="*/ 12 h 40"/>
                <a:gd name="T22" fmla="*/ 5 w 70"/>
                <a:gd name="T23" fmla="*/ 6 h 40"/>
                <a:gd name="T24" fmla="*/ 14 w 70"/>
                <a:gd name="T25" fmla="*/ 1 h 40"/>
                <a:gd name="T26" fmla="*/ 26 w 70"/>
                <a:gd name="T27" fmla="*/ 0 h 40"/>
                <a:gd name="T28" fmla="*/ 39 w 70"/>
                <a:gd name="T29" fmla="*/ 1 h 40"/>
                <a:gd name="T30" fmla="*/ 39 w 70"/>
                <a:gd name="T31" fmla="*/ 1 h 40"/>
                <a:gd name="T32" fmla="*/ 53 w 70"/>
                <a:gd name="T33" fmla="*/ 4 h 40"/>
                <a:gd name="T34" fmla="*/ 62 w 70"/>
                <a:gd name="T35" fmla="*/ 12 h 40"/>
                <a:gd name="T36" fmla="*/ 68 w 70"/>
                <a:gd name="T37" fmla="*/ 19 h 40"/>
                <a:gd name="T38" fmla="*/ 69 w 70"/>
                <a:gd name="T39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40">
                  <a:moveTo>
                    <a:pt x="69" y="27"/>
                  </a:moveTo>
                  <a:lnTo>
                    <a:pt x="65" y="33"/>
                  </a:lnTo>
                  <a:lnTo>
                    <a:pt x="57" y="37"/>
                  </a:lnTo>
                  <a:lnTo>
                    <a:pt x="45" y="39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18" y="34"/>
                  </a:lnTo>
                  <a:lnTo>
                    <a:pt x="8" y="27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" y="6"/>
                  </a:lnTo>
                  <a:lnTo>
                    <a:pt x="14" y="1"/>
                  </a:lnTo>
                  <a:lnTo>
                    <a:pt x="26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53" y="4"/>
                  </a:lnTo>
                  <a:lnTo>
                    <a:pt x="62" y="12"/>
                  </a:lnTo>
                  <a:lnTo>
                    <a:pt x="68" y="19"/>
                  </a:lnTo>
                  <a:lnTo>
                    <a:pt x="69" y="2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34" name="Freeform 94"/>
            <p:cNvSpPr>
              <a:spLocks/>
            </p:cNvSpPr>
            <p:nvPr/>
          </p:nvSpPr>
          <p:spPr bwMode="auto">
            <a:xfrm>
              <a:off x="798" y="763"/>
              <a:ext cx="105" cy="46"/>
            </a:xfrm>
            <a:custGeom>
              <a:avLst/>
              <a:gdLst>
                <a:gd name="T0" fmla="*/ 92 w 93"/>
                <a:gd name="T1" fmla="*/ 36 h 46"/>
                <a:gd name="T2" fmla="*/ 89 w 93"/>
                <a:gd name="T3" fmla="*/ 39 h 46"/>
                <a:gd name="T4" fmla="*/ 86 w 93"/>
                <a:gd name="T5" fmla="*/ 42 h 46"/>
                <a:gd name="T6" fmla="*/ 80 w 93"/>
                <a:gd name="T7" fmla="*/ 44 h 46"/>
                <a:gd name="T8" fmla="*/ 74 w 93"/>
                <a:gd name="T9" fmla="*/ 45 h 46"/>
                <a:gd name="T10" fmla="*/ 59 w 93"/>
                <a:gd name="T11" fmla="*/ 44 h 46"/>
                <a:gd name="T12" fmla="*/ 41 w 93"/>
                <a:gd name="T13" fmla="*/ 41 h 46"/>
                <a:gd name="T14" fmla="*/ 41 w 93"/>
                <a:gd name="T15" fmla="*/ 41 h 46"/>
                <a:gd name="T16" fmla="*/ 23 w 93"/>
                <a:gd name="T17" fmla="*/ 33 h 46"/>
                <a:gd name="T18" fmla="*/ 9 w 93"/>
                <a:gd name="T19" fmla="*/ 26 h 46"/>
                <a:gd name="T20" fmla="*/ 5 w 93"/>
                <a:gd name="T21" fmla="*/ 21 h 46"/>
                <a:gd name="T22" fmla="*/ 2 w 93"/>
                <a:gd name="T23" fmla="*/ 17 h 46"/>
                <a:gd name="T24" fmla="*/ 0 w 93"/>
                <a:gd name="T25" fmla="*/ 12 h 46"/>
                <a:gd name="T26" fmla="*/ 0 w 93"/>
                <a:gd name="T27" fmla="*/ 8 h 46"/>
                <a:gd name="T28" fmla="*/ 0 w 93"/>
                <a:gd name="T29" fmla="*/ 8 h 46"/>
                <a:gd name="T30" fmla="*/ 2 w 93"/>
                <a:gd name="T31" fmla="*/ 5 h 46"/>
                <a:gd name="T32" fmla="*/ 6 w 93"/>
                <a:gd name="T33" fmla="*/ 2 h 46"/>
                <a:gd name="T34" fmla="*/ 11 w 93"/>
                <a:gd name="T35" fmla="*/ 0 h 46"/>
                <a:gd name="T36" fmla="*/ 18 w 93"/>
                <a:gd name="T37" fmla="*/ 0 h 46"/>
                <a:gd name="T38" fmla="*/ 33 w 93"/>
                <a:gd name="T39" fmla="*/ 0 h 46"/>
                <a:gd name="T40" fmla="*/ 51 w 93"/>
                <a:gd name="T41" fmla="*/ 5 h 46"/>
                <a:gd name="T42" fmla="*/ 51 w 93"/>
                <a:gd name="T43" fmla="*/ 5 h 46"/>
                <a:gd name="T44" fmla="*/ 68 w 93"/>
                <a:gd name="T45" fmla="*/ 11 h 46"/>
                <a:gd name="T46" fmla="*/ 81 w 93"/>
                <a:gd name="T47" fmla="*/ 20 h 46"/>
                <a:gd name="T48" fmla="*/ 86 w 93"/>
                <a:gd name="T49" fmla="*/ 24 h 46"/>
                <a:gd name="T50" fmla="*/ 90 w 93"/>
                <a:gd name="T51" fmla="*/ 27 h 46"/>
                <a:gd name="T52" fmla="*/ 92 w 93"/>
                <a:gd name="T53" fmla="*/ 32 h 46"/>
                <a:gd name="T54" fmla="*/ 92 w 93"/>
                <a:gd name="T5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6">
                  <a:moveTo>
                    <a:pt x="92" y="36"/>
                  </a:moveTo>
                  <a:lnTo>
                    <a:pt x="89" y="39"/>
                  </a:lnTo>
                  <a:lnTo>
                    <a:pt x="86" y="42"/>
                  </a:lnTo>
                  <a:lnTo>
                    <a:pt x="80" y="44"/>
                  </a:lnTo>
                  <a:lnTo>
                    <a:pt x="74" y="45"/>
                  </a:lnTo>
                  <a:lnTo>
                    <a:pt x="59" y="44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23" y="33"/>
                  </a:lnTo>
                  <a:lnTo>
                    <a:pt x="9" y="26"/>
                  </a:lnTo>
                  <a:lnTo>
                    <a:pt x="5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8" y="11"/>
                  </a:lnTo>
                  <a:lnTo>
                    <a:pt x="81" y="20"/>
                  </a:lnTo>
                  <a:lnTo>
                    <a:pt x="86" y="24"/>
                  </a:lnTo>
                  <a:lnTo>
                    <a:pt x="90" y="27"/>
                  </a:lnTo>
                  <a:lnTo>
                    <a:pt x="92" y="32"/>
                  </a:lnTo>
                  <a:lnTo>
                    <a:pt x="92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335" name="Group 95"/>
          <p:cNvGrpSpPr>
            <a:grpSpLocks/>
          </p:cNvGrpSpPr>
          <p:nvPr/>
        </p:nvGrpSpPr>
        <p:grpSpPr bwMode="auto">
          <a:xfrm>
            <a:off x="4640263" y="1295401"/>
            <a:ext cx="1262062" cy="2900363"/>
            <a:chOff x="2208" y="240"/>
            <a:chExt cx="694" cy="1328"/>
          </a:xfrm>
        </p:grpSpPr>
        <p:sp>
          <p:nvSpPr>
            <p:cNvPr id="138336" name="Line 96"/>
            <p:cNvSpPr>
              <a:spLocks noChangeShapeType="1"/>
            </p:cNvSpPr>
            <p:nvPr/>
          </p:nvSpPr>
          <p:spPr bwMode="auto">
            <a:xfrm flipH="1" flipV="1">
              <a:off x="2271" y="608"/>
              <a:ext cx="270" cy="96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37" name="Line 97"/>
            <p:cNvSpPr>
              <a:spLocks noChangeShapeType="1"/>
            </p:cNvSpPr>
            <p:nvPr/>
          </p:nvSpPr>
          <p:spPr bwMode="auto">
            <a:xfrm flipV="1">
              <a:off x="2541" y="656"/>
              <a:ext cx="270" cy="91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38" name="Line 98"/>
            <p:cNvSpPr>
              <a:spLocks noChangeShapeType="1"/>
            </p:cNvSpPr>
            <p:nvPr/>
          </p:nvSpPr>
          <p:spPr bwMode="auto">
            <a:xfrm flipV="1">
              <a:off x="2541" y="464"/>
              <a:ext cx="162" cy="1104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39" name="Line 99"/>
            <p:cNvSpPr>
              <a:spLocks noChangeShapeType="1"/>
            </p:cNvSpPr>
            <p:nvPr/>
          </p:nvSpPr>
          <p:spPr bwMode="auto">
            <a:xfrm flipH="1" flipV="1">
              <a:off x="2379" y="416"/>
              <a:ext cx="162" cy="1152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0" name="Line 100"/>
            <p:cNvSpPr>
              <a:spLocks noChangeShapeType="1"/>
            </p:cNvSpPr>
            <p:nvPr/>
          </p:nvSpPr>
          <p:spPr bwMode="auto">
            <a:xfrm flipV="1">
              <a:off x="2541" y="320"/>
              <a:ext cx="54" cy="120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1" name="Line 101"/>
            <p:cNvSpPr>
              <a:spLocks noChangeShapeType="1"/>
            </p:cNvSpPr>
            <p:nvPr/>
          </p:nvSpPr>
          <p:spPr bwMode="auto">
            <a:xfrm flipH="1" flipV="1">
              <a:off x="2325" y="464"/>
              <a:ext cx="94" cy="24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2" name="Line 102"/>
            <p:cNvSpPr>
              <a:spLocks noChangeShapeType="1"/>
            </p:cNvSpPr>
            <p:nvPr/>
          </p:nvSpPr>
          <p:spPr bwMode="auto">
            <a:xfrm flipV="1">
              <a:off x="2458" y="720"/>
              <a:ext cx="13" cy="24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3" name="Line 103"/>
            <p:cNvSpPr>
              <a:spLocks noChangeShapeType="1"/>
            </p:cNvSpPr>
            <p:nvPr/>
          </p:nvSpPr>
          <p:spPr bwMode="auto">
            <a:xfrm flipH="1" flipV="1">
              <a:off x="2541" y="368"/>
              <a:ext cx="40" cy="288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4" name="Line 104"/>
            <p:cNvSpPr>
              <a:spLocks noChangeShapeType="1"/>
            </p:cNvSpPr>
            <p:nvPr/>
          </p:nvSpPr>
          <p:spPr bwMode="auto">
            <a:xfrm flipV="1">
              <a:off x="2658" y="944"/>
              <a:ext cx="94" cy="240"/>
            </a:xfrm>
            <a:prstGeom prst="line">
              <a:avLst/>
            </a:prstGeom>
            <a:noFill/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5" name="Freeform 105"/>
            <p:cNvSpPr>
              <a:spLocks noChangeAspect="1"/>
            </p:cNvSpPr>
            <p:nvPr/>
          </p:nvSpPr>
          <p:spPr bwMode="auto">
            <a:xfrm rot="18476058" flipH="1">
              <a:off x="2588" y="309"/>
              <a:ext cx="86" cy="32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6" name="Freeform 106"/>
            <p:cNvSpPr>
              <a:spLocks noChangeAspect="1"/>
            </p:cNvSpPr>
            <p:nvPr/>
          </p:nvSpPr>
          <p:spPr bwMode="auto">
            <a:xfrm rot="5703589">
              <a:off x="2554" y="267"/>
              <a:ext cx="86" cy="32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7" name="Freeform 107"/>
            <p:cNvSpPr>
              <a:spLocks noChangeAspect="1"/>
            </p:cNvSpPr>
            <p:nvPr/>
          </p:nvSpPr>
          <p:spPr bwMode="auto">
            <a:xfrm rot="3123942">
              <a:off x="2467" y="333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8" name="Freeform 108"/>
            <p:cNvSpPr>
              <a:spLocks noChangeAspect="1"/>
            </p:cNvSpPr>
            <p:nvPr/>
          </p:nvSpPr>
          <p:spPr bwMode="auto">
            <a:xfrm rot="3123942">
              <a:off x="2476" y="379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49" name="Freeform 109"/>
            <p:cNvSpPr>
              <a:spLocks noChangeAspect="1"/>
            </p:cNvSpPr>
            <p:nvPr/>
          </p:nvSpPr>
          <p:spPr bwMode="auto">
            <a:xfrm rot="3123942">
              <a:off x="2514" y="299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0" name="Freeform 110"/>
            <p:cNvSpPr>
              <a:spLocks noChangeAspect="1"/>
            </p:cNvSpPr>
            <p:nvPr/>
          </p:nvSpPr>
          <p:spPr bwMode="auto">
            <a:xfrm rot="18476058" flipH="1">
              <a:off x="2584" y="347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1" name="Freeform 111"/>
            <p:cNvSpPr>
              <a:spLocks noChangeAspect="1"/>
            </p:cNvSpPr>
            <p:nvPr/>
          </p:nvSpPr>
          <p:spPr bwMode="auto">
            <a:xfrm rot="3123942">
              <a:off x="2478" y="425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2" name="Freeform 112"/>
            <p:cNvSpPr>
              <a:spLocks noChangeAspect="1"/>
            </p:cNvSpPr>
            <p:nvPr/>
          </p:nvSpPr>
          <p:spPr bwMode="auto">
            <a:xfrm rot="3123942">
              <a:off x="2487" y="471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3" name="Freeform 113"/>
            <p:cNvSpPr>
              <a:spLocks noChangeAspect="1"/>
            </p:cNvSpPr>
            <p:nvPr/>
          </p:nvSpPr>
          <p:spPr bwMode="auto">
            <a:xfrm rot="18476058" flipH="1">
              <a:off x="2588" y="387"/>
              <a:ext cx="86" cy="32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4" name="Freeform 114"/>
            <p:cNvSpPr>
              <a:spLocks noChangeAspect="1"/>
            </p:cNvSpPr>
            <p:nvPr/>
          </p:nvSpPr>
          <p:spPr bwMode="auto">
            <a:xfrm rot="18476058" flipH="1">
              <a:off x="2584" y="425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5" name="Freeform 115"/>
            <p:cNvSpPr>
              <a:spLocks noChangeAspect="1"/>
            </p:cNvSpPr>
            <p:nvPr/>
          </p:nvSpPr>
          <p:spPr bwMode="auto">
            <a:xfrm rot="18476058" flipH="1">
              <a:off x="2539" y="335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6" name="Freeform 116"/>
            <p:cNvSpPr>
              <a:spLocks noChangeAspect="1"/>
            </p:cNvSpPr>
            <p:nvPr/>
          </p:nvSpPr>
          <p:spPr bwMode="auto">
            <a:xfrm rot="18476058" flipH="1">
              <a:off x="2543" y="369"/>
              <a:ext cx="86" cy="32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7" name="Freeform 117"/>
            <p:cNvSpPr>
              <a:spLocks noChangeAspect="1"/>
            </p:cNvSpPr>
            <p:nvPr/>
          </p:nvSpPr>
          <p:spPr bwMode="auto">
            <a:xfrm rot="18476058" flipH="1">
              <a:off x="2548" y="423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8" name="Freeform 118"/>
            <p:cNvSpPr>
              <a:spLocks noChangeAspect="1"/>
            </p:cNvSpPr>
            <p:nvPr/>
          </p:nvSpPr>
          <p:spPr bwMode="auto">
            <a:xfrm rot="18476058" flipH="1">
              <a:off x="2543" y="461"/>
              <a:ext cx="86" cy="32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59" name="Freeform 119"/>
            <p:cNvSpPr>
              <a:spLocks noChangeAspect="1"/>
            </p:cNvSpPr>
            <p:nvPr/>
          </p:nvSpPr>
          <p:spPr bwMode="auto">
            <a:xfrm rot="5703589">
              <a:off x="2503" y="309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60" name="Freeform 120"/>
            <p:cNvSpPr>
              <a:spLocks noChangeAspect="1"/>
            </p:cNvSpPr>
            <p:nvPr/>
          </p:nvSpPr>
          <p:spPr bwMode="auto">
            <a:xfrm rot="18476058" flipH="1">
              <a:off x="2577" y="491"/>
              <a:ext cx="86" cy="31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361" name="Freeform 121"/>
            <p:cNvSpPr>
              <a:spLocks noChangeAspect="1"/>
            </p:cNvSpPr>
            <p:nvPr/>
          </p:nvSpPr>
          <p:spPr bwMode="auto">
            <a:xfrm rot="3123942">
              <a:off x="2491" y="527"/>
              <a:ext cx="86" cy="32"/>
            </a:xfrm>
            <a:custGeom>
              <a:avLst/>
              <a:gdLst>
                <a:gd name="T0" fmla="*/ 1918 w 1943"/>
                <a:gd name="T1" fmla="*/ 793 h 1507"/>
                <a:gd name="T2" fmla="*/ 1616 w 1943"/>
                <a:gd name="T3" fmla="*/ 1264 h 1507"/>
                <a:gd name="T4" fmla="*/ 1412 w 1943"/>
                <a:gd name="T5" fmla="*/ 1391 h 1507"/>
                <a:gd name="T6" fmla="*/ 1321 w 1943"/>
                <a:gd name="T7" fmla="*/ 1272 h 1507"/>
                <a:gd name="T8" fmla="*/ 1302 w 1943"/>
                <a:gd name="T9" fmla="*/ 1055 h 1507"/>
                <a:gd name="T10" fmla="*/ 1026 w 1943"/>
                <a:gd name="T11" fmla="*/ 1384 h 1507"/>
                <a:gd name="T12" fmla="*/ 867 w 1943"/>
                <a:gd name="T13" fmla="*/ 1399 h 1507"/>
                <a:gd name="T14" fmla="*/ 764 w 1943"/>
                <a:gd name="T15" fmla="*/ 1156 h 1507"/>
                <a:gd name="T16" fmla="*/ 395 w 1943"/>
                <a:gd name="T17" fmla="*/ 1507 h 1507"/>
                <a:gd name="T18" fmla="*/ 321 w 1943"/>
                <a:gd name="T19" fmla="*/ 1407 h 1507"/>
                <a:gd name="T20" fmla="*/ 388 w 1943"/>
                <a:gd name="T21" fmla="*/ 1230 h 1507"/>
                <a:gd name="T22" fmla="*/ 103 w 1943"/>
                <a:gd name="T23" fmla="*/ 1264 h 1507"/>
                <a:gd name="T24" fmla="*/ 0 w 1943"/>
                <a:gd name="T25" fmla="*/ 1114 h 1507"/>
                <a:gd name="T26" fmla="*/ 59 w 1943"/>
                <a:gd name="T27" fmla="*/ 971 h 1507"/>
                <a:gd name="T28" fmla="*/ 186 w 1943"/>
                <a:gd name="T29" fmla="*/ 851 h 1507"/>
                <a:gd name="T30" fmla="*/ 133 w 1943"/>
                <a:gd name="T31" fmla="*/ 718 h 1507"/>
                <a:gd name="T32" fmla="*/ 243 w 1943"/>
                <a:gd name="T33" fmla="*/ 625 h 1507"/>
                <a:gd name="T34" fmla="*/ 673 w 1943"/>
                <a:gd name="T35" fmla="*/ 515 h 1507"/>
                <a:gd name="T36" fmla="*/ 614 w 1943"/>
                <a:gd name="T37" fmla="*/ 363 h 1507"/>
                <a:gd name="T38" fmla="*/ 764 w 1943"/>
                <a:gd name="T39" fmla="*/ 237 h 1507"/>
                <a:gd name="T40" fmla="*/ 1262 w 1943"/>
                <a:gd name="T41" fmla="*/ 270 h 1507"/>
                <a:gd name="T42" fmla="*/ 1260 w 1943"/>
                <a:gd name="T43" fmla="*/ 53 h 1507"/>
                <a:gd name="T44" fmla="*/ 1431 w 1943"/>
                <a:gd name="T45" fmla="*/ 0 h 1507"/>
                <a:gd name="T46" fmla="*/ 1834 w 1943"/>
                <a:gd name="T47" fmla="*/ 253 h 1507"/>
                <a:gd name="T48" fmla="*/ 1943 w 1943"/>
                <a:gd name="T49" fmla="*/ 523 h 1507"/>
                <a:gd name="T50" fmla="*/ 1918 w 1943"/>
                <a:gd name="T51" fmla="*/ 793 h 1507"/>
                <a:gd name="T52" fmla="*/ 1918 w 1943"/>
                <a:gd name="T53" fmla="*/ 793 h 1507"/>
                <a:gd name="T54" fmla="*/ 1918 w 1943"/>
                <a:gd name="T55" fmla="*/ 793 h 1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43" h="1507">
                  <a:moveTo>
                    <a:pt x="1918" y="793"/>
                  </a:moveTo>
                  <a:lnTo>
                    <a:pt x="1616" y="1264"/>
                  </a:lnTo>
                  <a:lnTo>
                    <a:pt x="1412" y="1391"/>
                  </a:lnTo>
                  <a:lnTo>
                    <a:pt x="1321" y="1272"/>
                  </a:lnTo>
                  <a:lnTo>
                    <a:pt x="1302" y="1055"/>
                  </a:lnTo>
                  <a:lnTo>
                    <a:pt x="1026" y="1384"/>
                  </a:lnTo>
                  <a:lnTo>
                    <a:pt x="867" y="1399"/>
                  </a:lnTo>
                  <a:lnTo>
                    <a:pt x="764" y="1156"/>
                  </a:lnTo>
                  <a:lnTo>
                    <a:pt x="395" y="1507"/>
                  </a:lnTo>
                  <a:lnTo>
                    <a:pt x="321" y="1407"/>
                  </a:lnTo>
                  <a:lnTo>
                    <a:pt x="388" y="1230"/>
                  </a:lnTo>
                  <a:lnTo>
                    <a:pt x="103" y="1264"/>
                  </a:lnTo>
                  <a:lnTo>
                    <a:pt x="0" y="1114"/>
                  </a:lnTo>
                  <a:lnTo>
                    <a:pt x="59" y="971"/>
                  </a:lnTo>
                  <a:lnTo>
                    <a:pt x="186" y="851"/>
                  </a:lnTo>
                  <a:lnTo>
                    <a:pt x="133" y="718"/>
                  </a:lnTo>
                  <a:lnTo>
                    <a:pt x="243" y="625"/>
                  </a:lnTo>
                  <a:lnTo>
                    <a:pt x="673" y="515"/>
                  </a:lnTo>
                  <a:lnTo>
                    <a:pt x="614" y="363"/>
                  </a:lnTo>
                  <a:lnTo>
                    <a:pt x="764" y="237"/>
                  </a:lnTo>
                  <a:lnTo>
                    <a:pt x="1262" y="270"/>
                  </a:lnTo>
                  <a:lnTo>
                    <a:pt x="1260" y="53"/>
                  </a:lnTo>
                  <a:lnTo>
                    <a:pt x="1431" y="0"/>
                  </a:lnTo>
                  <a:lnTo>
                    <a:pt x="1834" y="253"/>
                  </a:lnTo>
                  <a:lnTo>
                    <a:pt x="1943" y="523"/>
                  </a:lnTo>
                  <a:lnTo>
                    <a:pt x="1918" y="793"/>
                  </a:lnTo>
                  <a:lnTo>
                    <a:pt x="1918" y="793"/>
                  </a:lnTo>
                  <a:lnTo>
                    <a:pt x="1918" y="79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8362" name="Group 122"/>
            <p:cNvGrpSpPr>
              <a:grpSpLocks noChangeAspect="1"/>
            </p:cNvGrpSpPr>
            <p:nvPr/>
          </p:nvGrpSpPr>
          <p:grpSpPr bwMode="auto">
            <a:xfrm rot="1002225">
              <a:off x="2586" y="608"/>
              <a:ext cx="91" cy="294"/>
              <a:chOff x="3354" y="1360"/>
              <a:chExt cx="102" cy="368"/>
            </a:xfrm>
          </p:grpSpPr>
          <p:sp>
            <p:nvSpPr>
              <p:cNvPr id="138363" name="Line 123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64" name="Freeform 124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65" name="Freeform 125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66" name="Freeform 126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67" name="Freeform 127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68" name="Freeform 128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69" name="Freeform 129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70" name="Freeform 130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71" name="Freeform 131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72" name="Freeform 132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73" name="Freeform 133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74" name="Freeform 134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375" name="Group 135"/>
            <p:cNvGrpSpPr>
              <a:grpSpLocks noChangeAspect="1"/>
            </p:cNvGrpSpPr>
            <p:nvPr/>
          </p:nvGrpSpPr>
          <p:grpSpPr bwMode="auto">
            <a:xfrm rot="1002225">
              <a:off x="2688" y="368"/>
              <a:ext cx="91" cy="294"/>
              <a:chOff x="3354" y="1360"/>
              <a:chExt cx="102" cy="368"/>
            </a:xfrm>
          </p:grpSpPr>
          <p:sp>
            <p:nvSpPr>
              <p:cNvPr id="138376" name="Line 136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77" name="Freeform 137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78" name="Freeform 138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79" name="Freeform 139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80" name="Freeform 140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81" name="Freeform 141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82" name="Freeform 142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83" name="Freeform 143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84" name="Freeform 144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85" name="Freeform 145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86" name="Freeform 146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87" name="Freeform 147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388" name="Group 148"/>
            <p:cNvGrpSpPr>
              <a:grpSpLocks noChangeAspect="1"/>
            </p:cNvGrpSpPr>
            <p:nvPr/>
          </p:nvGrpSpPr>
          <p:grpSpPr bwMode="auto">
            <a:xfrm rot="1002225">
              <a:off x="2433" y="368"/>
              <a:ext cx="91" cy="294"/>
              <a:chOff x="3354" y="1360"/>
              <a:chExt cx="102" cy="368"/>
            </a:xfrm>
          </p:grpSpPr>
          <p:sp>
            <p:nvSpPr>
              <p:cNvPr id="138389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0" name="Freeform 150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1" name="Freeform 151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2" name="Freeform 152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3" name="Freeform 153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4" name="Freeform 154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5" name="Freeform 155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6" name="Freeform 156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7" name="Freeform 157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8" name="Freeform 158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399" name="Freeform 159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00" name="Freeform 160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401" name="Group 161"/>
            <p:cNvGrpSpPr>
              <a:grpSpLocks noChangeAspect="1"/>
            </p:cNvGrpSpPr>
            <p:nvPr/>
          </p:nvGrpSpPr>
          <p:grpSpPr bwMode="auto">
            <a:xfrm rot="1002225">
              <a:off x="2595" y="416"/>
              <a:ext cx="91" cy="294"/>
              <a:chOff x="3354" y="1360"/>
              <a:chExt cx="102" cy="368"/>
            </a:xfrm>
          </p:grpSpPr>
          <p:sp>
            <p:nvSpPr>
              <p:cNvPr id="138402" name="Line 162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03" name="Freeform 163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04" name="Freeform 164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05" name="Freeform 165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06" name="Freeform 166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07" name="Freeform 167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08" name="Freeform 168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09" name="Freeform 169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10" name="Freeform 170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11" name="Freeform 171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12" name="Freeform 172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13" name="Freeform 173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414" name="Group 174"/>
            <p:cNvGrpSpPr>
              <a:grpSpLocks noChangeAspect="1"/>
            </p:cNvGrpSpPr>
            <p:nvPr/>
          </p:nvGrpSpPr>
          <p:grpSpPr bwMode="auto">
            <a:xfrm rot="1622495">
              <a:off x="2811" y="512"/>
              <a:ext cx="91" cy="294"/>
              <a:chOff x="3354" y="1360"/>
              <a:chExt cx="102" cy="368"/>
            </a:xfrm>
          </p:grpSpPr>
          <p:sp>
            <p:nvSpPr>
              <p:cNvPr id="138415" name="Line 175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16" name="Freeform 176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17" name="Freeform 177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18" name="Freeform 178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19" name="Freeform 179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20" name="Freeform 180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21" name="Freeform 181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22" name="Freeform 182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23" name="Freeform 183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24" name="Freeform 184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25" name="Freeform 185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26" name="Freeform 186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427" name="Group 187"/>
            <p:cNvGrpSpPr>
              <a:grpSpLocks noChangeAspect="1"/>
            </p:cNvGrpSpPr>
            <p:nvPr/>
          </p:nvGrpSpPr>
          <p:grpSpPr bwMode="auto">
            <a:xfrm rot="20597775" flipH="1">
              <a:off x="2305" y="322"/>
              <a:ext cx="91" cy="294"/>
              <a:chOff x="3354" y="1360"/>
              <a:chExt cx="102" cy="368"/>
            </a:xfrm>
          </p:grpSpPr>
          <p:sp>
            <p:nvSpPr>
              <p:cNvPr id="138428" name="Line 188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29" name="Freeform 189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0" name="Freeform 190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1" name="Freeform 191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2" name="Freeform 192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3" name="Freeform 193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4" name="Freeform 194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5" name="Freeform 195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6" name="Freeform 196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7" name="Freeform 197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8" name="Freeform 198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39" name="Freeform 199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440" name="Group 200"/>
            <p:cNvGrpSpPr>
              <a:grpSpLocks noChangeAspect="1"/>
            </p:cNvGrpSpPr>
            <p:nvPr/>
          </p:nvGrpSpPr>
          <p:grpSpPr bwMode="auto">
            <a:xfrm rot="20597775" flipH="1">
              <a:off x="2476" y="560"/>
              <a:ext cx="91" cy="294"/>
              <a:chOff x="3354" y="1360"/>
              <a:chExt cx="102" cy="368"/>
            </a:xfrm>
          </p:grpSpPr>
          <p:sp>
            <p:nvSpPr>
              <p:cNvPr id="138441" name="Line 201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42" name="Freeform 202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43" name="Freeform 203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44" name="Freeform 204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45" name="Freeform 205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46" name="Freeform 206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47" name="Freeform 207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48" name="Freeform 208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49" name="Freeform 209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50" name="Freeform 210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51" name="Freeform 211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52" name="Freeform 212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453" name="Group 213"/>
            <p:cNvGrpSpPr>
              <a:grpSpLocks noChangeAspect="1"/>
            </p:cNvGrpSpPr>
            <p:nvPr/>
          </p:nvGrpSpPr>
          <p:grpSpPr bwMode="auto">
            <a:xfrm rot="20597775" flipH="1">
              <a:off x="2334" y="560"/>
              <a:ext cx="91" cy="294"/>
              <a:chOff x="3354" y="1360"/>
              <a:chExt cx="102" cy="368"/>
            </a:xfrm>
          </p:grpSpPr>
          <p:sp>
            <p:nvSpPr>
              <p:cNvPr id="138454" name="Line 214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55" name="Freeform 215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56" name="Freeform 216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57" name="Freeform 217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58" name="Freeform 218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59" name="Freeform 219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60" name="Freeform 220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61" name="Freeform 221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62" name="Freeform 222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63" name="Freeform 223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64" name="Freeform 224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65" name="Freeform 225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466" name="Group 226"/>
            <p:cNvGrpSpPr>
              <a:grpSpLocks noChangeAspect="1"/>
            </p:cNvGrpSpPr>
            <p:nvPr/>
          </p:nvGrpSpPr>
          <p:grpSpPr bwMode="auto">
            <a:xfrm rot="20597775" flipH="1">
              <a:off x="2467" y="690"/>
              <a:ext cx="91" cy="294"/>
              <a:chOff x="3354" y="1360"/>
              <a:chExt cx="102" cy="368"/>
            </a:xfrm>
          </p:grpSpPr>
          <p:sp>
            <p:nvSpPr>
              <p:cNvPr id="138467" name="Line 227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68" name="Freeform 228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69" name="Freeform 229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0" name="Freeform 230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1" name="Freeform 231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2" name="Freeform 232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3" name="Freeform 233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4" name="Freeform 234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5" name="Freeform 235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6" name="Freeform 236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7" name="Freeform 237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78" name="Freeform 238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479" name="Group 239"/>
            <p:cNvGrpSpPr>
              <a:grpSpLocks noChangeAspect="1"/>
            </p:cNvGrpSpPr>
            <p:nvPr/>
          </p:nvGrpSpPr>
          <p:grpSpPr bwMode="auto">
            <a:xfrm rot="20597775" flipH="1">
              <a:off x="2458" y="862"/>
              <a:ext cx="91" cy="294"/>
              <a:chOff x="3354" y="1360"/>
              <a:chExt cx="102" cy="368"/>
            </a:xfrm>
          </p:grpSpPr>
          <p:sp>
            <p:nvSpPr>
              <p:cNvPr id="138480" name="Line 240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1" name="Freeform 241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2" name="Freeform 242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3" name="Freeform 243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4" name="Freeform 244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5" name="Freeform 245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6" name="Freeform 246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7" name="Freeform 247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8" name="Freeform 248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89" name="Freeform 249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90" name="Freeform 250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91" name="Freeform 251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492" name="Group 252"/>
            <p:cNvGrpSpPr>
              <a:grpSpLocks noChangeAspect="1"/>
            </p:cNvGrpSpPr>
            <p:nvPr/>
          </p:nvGrpSpPr>
          <p:grpSpPr bwMode="auto">
            <a:xfrm rot="19374496" flipH="1">
              <a:off x="2284" y="944"/>
              <a:ext cx="92" cy="294"/>
              <a:chOff x="3354" y="1360"/>
              <a:chExt cx="102" cy="368"/>
            </a:xfrm>
          </p:grpSpPr>
          <p:sp>
            <p:nvSpPr>
              <p:cNvPr id="138493" name="Line 253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94" name="Freeform 254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95" name="Freeform 255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96" name="Freeform 256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97" name="Freeform 257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98" name="Freeform 258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499" name="Freeform 259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00" name="Freeform 260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01" name="Freeform 261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02" name="Freeform 262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03" name="Freeform 263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04" name="Freeform 264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505" name="Group 265"/>
            <p:cNvGrpSpPr>
              <a:grpSpLocks noChangeAspect="1"/>
            </p:cNvGrpSpPr>
            <p:nvPr/>
          </p:nvGrpSpPr>
          <p:grpSpPr bwMode="auto">
            <a:xfrm rot="1002225">
              <a:off x="2626" y="794"/>
              <a:ext cx="92" cy="294"/>
              <a:chOff x="3354" y="1360"/>
              <a:chExt cx="102" cy="368"/>
            </a:xfrm>
          </p:grpSpPr>
          <p:sp>
            <p:nvSpPr>
              <p:cNvPr id="138506" name="Line 266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07" name="Freeform 267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08" name="Freeform 268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09" name="Freeform 269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10" name="Freeform 270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11" name="Freeform 271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12" name="Freeform 272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13" name="Freeform 273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14" name="Freeform 274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15" name="Freeform 275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16" name="Freeform 276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17" name="Freeform 277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518" name="Group 278"/>
            <p:cNvGrpSpPr>
              <a:grpSpLocks noChangeAspect="1"/>
            </p:cNvGrpSpPr>
            <p:nvPr/>
          </p:nvGrpSpPr>
          <p:grpSpPr bwMode="auto">
            <a:xfrm rot="1002225">
              <a:off x="2642" y="678"/>
              <a:ext cx="91" cy="294"/>
              <a:chOff x="3354" y="1360"/>
              <a:chExt cx="102" cy="368"/>
            </a:xfrm>
          </p:grpSpPr>
          <p:sp>
            <p:nvSpPr>
              <p:cNvPr id="138519" name="Line 279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0" name="Freeform 280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1" name="Freeform 281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2" name="Freeform 282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3" name="Freeform 283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4" name="Freeform 284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5" name="Freeform 285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6" name="Freeform 286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7" name="Freeform 287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8" name="Freeform 288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29" name="Freeform 289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30" name="Freeform 290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531" name="Group 291"/>
            <p:cNvGrpSpPr>
              <a:grpSpLocks noChangeAspect="1"/>
            </p:cNvGrpSpPr>
            <p:nvPr/>
          </p:nvGrpSpPr>
          <p:grpSpPr bwMode="auto">
            <a:xfrm rot="1002225">
              <a:off x="2761" y="660"/>
              <a:ext cx="92" cy="294"/>
              <a:chOff x="3354" y="1360"/>
              <a:chExt cx="102" cy="368"/>
            </a:xfrm>
          </p:grpSpPr>
          <p:sp>
            <p:nvSpPr>
              <p:cNvPr id="138532" name="Line 292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33" name="Freeform 293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34" name="Freeform 294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35" name="Freeform 295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36" name="Freeform 296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37" name="Freeform 297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38" name="Freeform 298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39" name="Freeform 299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40" name="Freeform 300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41" name="Freeform 301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42" name="Freeform 302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43" name="Freeform 303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544" name="Group 304"/>
            <p:cNvGrpSpPr>
              <a:grpSpLocks noChangeAspect="1"/>
            </p:cNvGrpSpPr>
            <p:nvPr/>
          </p:nvGrpSpPr>
          <p:grpSpPr bwMode="auto">
            <a:xfrm rot="19374496" flipH="1">
              <a:off x="2271" y="848"/>
              <a:ext cx="91" cy="294"/>
              <a:chOff x="3354" y="1360"/>
              <a:chExt cx="102" cy="368"/>
            </a:xfrm>
          </p:grpSpPr>
          <p:sp>
            <p:nvSpPr>
              <p:cNvPr id="138545" name="Line 305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46" name="Freeform 306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47" name="Freeform 307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48" name="Freeform 308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49" name="Freeform 309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50" name="Freeform 310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51" name="Freeform 311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52" name="Freeform 312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53" name="Freeform 313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54" name="Freeform 314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55" name="Freeform 315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56" name="Freeform 316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557" name="Group 317"/>
            <p:cNvGrpSpPr>
              <a:grpSpLocks noChangeAspect="1"/>
            </p:cNvGrpSpPr>
            <p:nvPr/>
          </p:nvGrpSpPr>
          <p:grpSpPr bwMode="auto">
            <a:xfrm rot="19374496" flipH="1">
              <a:off x="2217" y="704"/>
              <a:ext cx="91" cy="294"/>
              <a:chOff x="3354" y="1360"/>
              <a:chExt cx="102" cy="368"/>
            </a:xfrm>
          </p:grpSpPr>
          <p:sp>
            <p:nvSpPr>
              <p:cNvPr id="138558" name="Line 318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59" name="Freeform 319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0" name="Freeform 320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1" name="Freeform 321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2" name="Freeform 322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3" name="Freeform 323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4" name="Freeform 324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5" name="Freeform 325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6" name="Freeform 326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7" name="Freeform 327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8" name="Freeform 328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69" name="Freeform 329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570" name="Group 330"/>
            <p:cNvGrpSpPr>
              <a:grpSpLocks noChangeAspect="1"/>
            </p:cNvGrpSpPr>
            <p:nvPr/>
          </p:nvGrpSpPr>
          <p:grpSpPr bwMode="auto">
            <a:xfrm rot="1622495">
              <a:off x="2757" y="800"/>
              <a:ext cx="91" cy="294"/>
              <a:chOff x="3354" y="1360"/>
              <a:chExt cx="102" cy="368"/>
            </a:xfrm>
          </p:grpSpPr>
          <p:sp>
            <p:nvSpPr>
              <p:cNvPr id="138571" name="Line 331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72" name="Freeform 332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73" name="Freeform 333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74" name="Freeform 334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75" name="Freeform 335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76" name="Freeform 336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77" name="Freeform 337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78" name="Freeform 338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79" name="Freeform 339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80" name="Freeform 340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81" name="Freeform 341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82" name="Freeform 342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583" name="Group 343"/>
            <p:cNvGrpSpPr>
              <a:grpSpLocks noChangeAspect="1"/>
            </p:cNvGrpSpPr>
            <p:nvPr/>
          </p:nvGrpSpPr>
          <p:grpSpPr bwMode="auto">
            <a:xfrm rot="1622495">
              <a:off x="2692" y="944"/>
              <a:ext cx="91" cy="294"/>
              <a:chOff x="3354" y="1360"/>
              <a:chExt cx="102" cy="368"/>
            </a:xfrm>
          </p:grpSpPr>
          <p:sp>
            <p:nvSpPr>
              <p:cNvPr id="138584" name="Line 344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85" name="Freeform 345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86" name="Freeform 346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87" name="Freeform 347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88" name="Freeform 348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89" name="Freeform 349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90" name="Freeform 350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91" name="Freeform 351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92" name="Freeform 352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93" name="Freeform 353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94" name="Freeform 354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95" name="Freeform 355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596" name="Group 356"/>
            <p:cNvGrpSpPr>
              <a:grpSpLocks noChangeAspect="1"/>
            </p:cNvGrpSpPr>
            <p:nvPr/>
          </p:nvGrpSpPr>
          <p:grpSpPr bwMode="auto">
            <a:xfrm rot="1002225">
              <a:off x="2595" y="896"/>
              <a:ext cx="91" cy="294"/>
              <a:chOff x="3354" y="1360"/>
              <a:chExt cx="102" cy="368"/>
            </a:xfrm>
          </p:grpSpPr>
          <p:sp>
            <p:nvSpPr>
              <p:cNvPr id="138597" name="Line 357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98" name="Freeform 358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599" name="Freeform 359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0" name="Freeform 360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1" name="Freeform 361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2" name="Freeform 362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3" name="Freeform 363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4" name="Freeform 364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5" name="Freeform 365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6" name="Freeform 366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7" name="Freeform 367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08" name="Freeform 368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609" name="Group 369"/>
            <p:cNvGrpSpPr>
              <a:grpSpLocks noChangeAspect="1"/>
            </p:cNvGrpSpPr>
            <p:nvPr/>
          </p:nvGrpSpPr>
          <p:grpSpPr bwMode="auto">
            <a:xfrm rot="20597775" flipH="1">
              <a:off x="2449" y="996"/>
              <a:ext cx="91" cy="294"/>
              <a:chOff x="3354" y="1360"/>
              <a:chExt cx="102" cy="368"/>
            </a:xfrm>
          </p:grpSpPr>
          <p:sp>
            <p:nvSpPr>
              <p:cNvPr id="138610" name="Line 370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1" name="Freeform 371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2" name="Freeform 372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3" name="Freeform 373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4" name="Freeform 374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5" name="Freeform 375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6" name="Freeform 376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7" name="Freeform 377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8" name="Freeform 378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19" name="Freeform 379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20" name="Freeform 380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21" name="Freeform 381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622" name="Group 382"/>
            <p:cNvGrpSpPr>
              <a:grpSpLocks noChangeAspect="1"/>
            </p:cNvGrpSpPr>
            <p:nvPr/>
          </p:nvGrpSpPr>
          <p:grpSpPr bwMode="auto">
            <a:xfrm rot="20597775" flipH="1">
              <a:off x="2208" y="454"/>
              <a:ext cx="91" cy="294"/>
              <a:chOff x="3354" y="1360"/>
              <a:chExt cx="102" cy="368"/>
            </a:xfrm>
          </p:grpSpPr>
          <p:sp>
            <p:nvSpPr>
              <p:cNvPr id="138623" name="Line 383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24" name="Freeform 384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25" name="Freeform 385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26" name="Freeform 386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27" name="Freeform 387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28" name="Freeform 388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29" name="Freeform 389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30" name="Freeform 390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31" name="Freeform 391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32" name="Freeform 392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33" name="Freeform 393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34" name="Freeform 394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635" name="Group 395"/>
            <p:cNvGrpSpPr>
              <a:grpSpLocks noChangeAspect="1"/>
            </p:cNvGrpSpPr>
            <p:nvPr/>
          </p:nvGrpSpPr>
          <p:grpSpPr bwMode="auto">
            <a:xfrm rot="20597775" flipH="1">
              <a:off x="2246" y="602"/>
              <a:ext cx="91" cy="294"/>
              <a:chOff x="3354" y="1360"/>
              <a:chExt cx="102" cy="368"/>
            </a:xfrm>
          </p:grpSpPr>
          <p:sp>
            <p:nvSpPr>
              <p:cNvPr id="138636" name="Line 396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37" name="Freeform 397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38" name="Freeform 398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39" name="Freeform 399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40" name="Freeform 400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41" name="Freeform 401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42" name="Freeform 402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43" name="Freeform 403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44" name="Freeform 404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45" name="Freeform 405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46" name="Freeform 406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47" name="Freeform 407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648" name="Group 408"/>
            <p:cNvGrpSpPr>
              <a:grpSpLocks noChangeAspect="1"/>
            </p:cNvGrpSpPr>
            <p:nvPr/>
          </p:nvGrpSpPr>
          <p:grpSpPr bwMode="auto">
            <a:xfrm rot="1002225">
              <a:off x="2358" y="598"/>
              <a:ext cx="91" cy="294"/>
              <a:chOff x="3354" y="1360"/>
              <a:chExt cx="102" cy="368"/>
            </a:xfrm>
          </p:grpSpPr>
          <p:sp>
            <p:nvSpPr>
              <p:cNvPr id="138649" name="Line 409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0" name="Freeform 410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1" name="Freeform 411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2" name="Freeform 412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3" name="Freeform 413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4" name="Freeform 414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5" name="Freeform 415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6" name="Freeform 416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7" name="Freeform 417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8" name="Freeform 418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59" name="Freeform 419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60" name="Freeform 420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661" name="Group 421"/>
            <p:cNvGrpSpPr>
              <a:grpSpLocks noChangeAspect="1"/>
            </p:cNvGrpSpPr>
            <p:nvPr/>
          </p:nvGrpSpPr>
          <p:grpSpPr bwMode="auto">
            <a:xfrm rot="283256">
              <a:off x="2396" y="842"/>
              <a:ext cx="91" cy="294"/>
              <a:chOff x="3354" y="1360"/>
              <a:chExt cx="102" cy="368"/>
            </a:xfrm>
          </p:grpSpPr>
          <p:sp>
            <p:nvSpPr>
              <p:cNvPr id="138662" name="Line 422"/>
              <p:cNvSpPr>
                <a:spLocks noChangeAspect="1" noChangeShapeType="1"/>
              </p:cNvSpPr>
              <p:nvPr/>
            </p:nvSpPr>
            <p:spPr bwMode="auto">
              <a:xfrm flipV="1">
                <a:off x="3398" y="1440"/>
                <a:ext cx="12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63" name="Freeform 423"/>
              <p:cNvSpPr>
                <a:spLocks noChangeAspect="1"/>
              </p:cNvSpPr>
              <p:nvPr/>
            </p:nvSpPr>
            <p:spPr bwMode="auto">
              <a:xfrm rot="18476058" flipH="1">
                <a:off x="3399" y="143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64" name="Freeform 424"/>
              <p:cNvSpPr>
                <a:spLocks noChangeAspect="1"/>
              </p:cNvSpPr>
              <p:nvPr/>
            </p:nvSpPr>
            <p:spPr bwMode="auto">
              <a:xfrm rot="5703589">
                <a:off x="3369" y="138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65" name="Freeform 425"/>
              <p:cNvSpPr>
                <a:spLocks noChangeAspect="1"/>
              </p:cNvSpPr>
              <p:nvPr/>
            </p:nvSpPr>
            <p:spPr bwMode="auto">
              <a:xfrm rot="3123942">
                <a:off x="3333" y="142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66" name="Freeform 426"/>
              <p:cNvSpPr>
                <a:spLocks noChangeAspect="1"/>
              </p:cNvSpPr>
              <p:nvPr/>
            </p:nvSpPr>
            <p:spPr bwMode="auto">
              <a:xfrm rot="18476058" flipH="1">
                <a:off x="3395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67" name="Freeform 427"/>
              <p:cNvSpPr>
                <a:spLocks noChangeAspect="1"/>
              </p:cNvSpPr>
              <p:nvPr/>
            </p:nvSpPr>
            <p:spPr bwMode="auto">
              <a:xfrm rot="18476058" flipH="1">
                <a:off x="3399" y="150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68" name="Freeform 428"/>
              <p:cNvSpPr>
                <a:spLocks noChangeAspect="1"/>
              </p:cNvSpPr>
              <p:nvPr/>
            </p:nvSpPr>
            <p:spPr bwMode="auto">
              <a:xfrm rot="18476058" flipH="1">
                <a:off x="3395" y="154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69" name="Freeform 429"/>
              <p:cNvSpPr>
                <a:spLocks noChangeAspect="1"/>
              </p:cNvSpPr>
              <p:nvPr/>
            </p:nvSpPr>
            <p:spPr bwMode="auto">
              <a:xfrm rot="18476058" flipH="1">
                <a:off x="3389" y="161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70" name="Freeform 430"/>
              <p:cNvSpPr>
                <a:spLocks noChangeAspect="1"/>
              </p:cNvSpPr>
              <p:nvPr/>
            </p:nvSpPr>
            <p:spPr bwMode="auto">
              <a:xfrm rot="3123942">
                <a:off x="3327" y="1511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71" name="Freeform 431"/>
              <p:cNvSpPr>
                <a:spLocks noChangeAspect="1"/>
              </p:cNvSpPr>
              <p:nvPr/>
            </p:nvSpPr>
            <p:spPr bwMode="auto">
              <a:xfrm rot="3123942">
                <a:off x="3329" y="1557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72" name="Freeform 432"/>
              <p:cNvSpPr>
                <a:spLocks noChangeAspect="1"/>
              </p:cNvSpPr>
              <p:nvPr/>
            </p:nvSpPr>
            <p:spPr bwMode="auto">
              <a:xfrm rot="3123942">
                <a:off x="3325" y="1603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673" name="Freeform 433"/>
              <p:cNvSpPr>
                <a:spLocks noChangeAspect="1"/>
              </p:cNvSpPr>
              <p:nvPr/>
            </p:nvSpPr>
            <p:spPr bwMode="auto">
              <a:xfrm rot="3123942">
                <a:off x="3331" y="1469"/>
                <a:ext cx="86" cy="28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8674" name="Group 434"/>
          <p:cNvGrpSpPr>
            <a:grpSpLocks/>
          </p:cNvGrpSpPr>
          <p:nvPr/>
        </p:nvGrpSpPr>
        <p:grpSpPr bwMode="auto">
          <a:xfrm flipH="1">
            <a:off x="5902325" y="2832101"/>
            <a:ext cx="1455738" cy="1433513"/>
            <a:chOff x="219" y="278"/>
            <a:chExt cx="1223" cy="1258"/>
          </a:xfrm>
        </p:grpSpPr>
        <p:sp>
          <p:nvSpPr>
            <p:cNvPr id="138675" name="Freeform 435"/>
            <p:cNvSpPr>
              <a:spLocks/>
            </p:cNvSpPr>
            <p:nvPr/>
          </p:nvSpPr>
          <p:spPr bwMode="auto">
            <a:xfrm>
              <a:off x="437" y="847"/>
              <a:ext cx="285" cy="69"/>
            </a:xfrm>
            <a:custGeom>
              <a:avLst/>
              <a:gdLst>
                <a:gd name="T0" fmla="*/ 0 w 253"/>
                <a:gd name="T1" fmla="*/ 0 h 69"/>
                <a:gd name="T2" fmla="*/ 50 w 253"/>
                <a:gd name="T3" fmla="*/ 2 h 69"/>
                <a:gd name="T4" fmla="*/ 50 w 253"/>
                <a:gd name="T5" fmla="*/ 2 h 69"/>
                <a:gd name="T6" fmla="*/ 96 w 253"/>
                <a:gd name="T7" fmla="*/ 5 h 69"/>
                <a:gd name="T8" fmla="*/ 96 w 253"/>
                <a:gd name="T9" fmla="*/ 5 h 69"/>
                <a:gd name="T10" fmla="*/ 138 w 253"/>
                <a:gd name="T11" fmla="*/ 11 h 69"/>
                <a:gd name="T12" fmla="*/ 138 w 253"/>
                <a:gd name="T13" fmla="*/ 11 h 69"/>
                <a:gd name="T14" fmla="*/ 176 w 253"/>
                <a:gd name="T15" fmla="*/ 18 h 69"/>
                <a:gd name="T16" fmla="*/ 176 w 253"/>
                <a:gd name="T17" fmla="*/ 18 h 69"/>
                <a:gd name="T18" fmla="*/ 192 w 253"/>
                <a:gd name="T19" fmla="*/ 23 h 69"/>
                <a:gd name="T20" fmla="*/ 192 w 253"/>
                <a:gd name="T21" fmla="*/ 23 h 69"/>
                <a:gd name="T22" fmla="*/ 206 w 253"/>
                <a:gd name="T23" fmla="*/ 27 h 69"/>
                <a:gd name="T24" fmla="*/ 207 w 253"/>
                <a:gd name="T25" fmla="*/ 27 h 69"/>
                <a:gd name="T26" fmla="*/ 219 w 253"/>
                <a:gd name="T27" fmla="*/ 33 h 69"/>
                <a:gd name="T28" fmla="*/ 219 w 253"/>
                <a:gd name="T29" fmla="*/ 33 h 69"/>
                <a:gd name="T30" fmla="*/ 230 w 253"/>
                <a:gd name="T31" fmla="*/ 39 h 69"/>
                <a:gd name="T32" fmla="*/ 230 w 253"/>
                <a:gd name="T33" fmla="*/ 39 h 69"/>
                <a:gd name="T34" fmla="*/ 239 w 253"/>
                <a:gd name="T35" fmla="*/ 45 h 69"/>
                <a:gd name="T36" fmla="*/ 239 w 253"/>
                <a:gd name="T37" fmla="*/ 45 h 69"/>
                <a:gd name="T38" fmla="*/ 245 w 253"/>
                <a:gd name="T39" fmla="*/ 51 h 69"/>
                <a:gd name="T40" fmla="*/ 246 w 253"/>
                <a:gd name="T41" fmla="*/ 51 h 69"/>
                <a:gd name="T42" fmla="*/ 249 w 253"/>
                <a:gd name="T43" fmla="*/ 57 h 69"/>
                <a:gd name="T44" fmla="*/ 251 w 253"/>
                <a:gd name="T45" fmla="*/ 59 h 69"/>
                <a:gd name="T46" fmla="*/ 252 w 253"/>
                <a:gd name="T47" fmla="*/ 65 h 69"/>
                <a:gd name="T48" fmla="*/ 243 w 253"/>
                <a:gd name="T49" fmla="*/ 68 h 69"/>
                <a:gd name="T50" fmla="*/ 243 w 253"/>
                <a:gd name="T51" fmla="*/ 62 h 69"/>
                <a:gd name="T52" fmla="*/ 240 w 253"/>
                <a:gd name="T53" fmla="*/ 56 h 69"/>
                <a:gd name="T54" fmla="*/ 234 w 253"/>
                <a:gd name="T55" fmla="*/ 51 h 69"/>
                <a:gd name="T56" fmla="*/ 227 w 253"/>
                <a:gd name="T57" fmla="*/ 45 h 69"/>
                <a:gd name="T58" fmla="*/ 216 w 253"/>
                <a:gd name="T59" fmla="*/ 41 h 69"/>
                <a:gd name="T60" fmla="*/ 204 w 253"/>
                <a:gd name="T61" fmla="*/ 35 h 69"/>
                <a:gd name="T62" fmla="*/ 189 w 253"/>
                <a:gd name="T63" fmla="*/ 30 h 69"/>
                <a:gd name="T64" fmla="*/ 174 w 253"/>
                <a:gd name="T65" fmla="*/ 26 h 69"/>
                <a:gd name="T66" fmla="*/ 137 w 253"/>
                <a:gd name="T67" fmla="*/ 18 h 69"/>
                <a:gd name="T68" fmla="*/ 95 w 253"/>
                <a:gd name="T69" fmla="*/ 14 h 69"/>
                <a:gd name="T70" fmla="*/ 50 w 253"/>
                <a:gd name="T71" fmla="*/ 9 h 69"/>
                <a:gd name="T72" fmla="*/ 0 w 253"/>
                <a:gd name="T73" fmla="*/ 8 h 69"/>
                <a:gd name="T74" fmla="*/ 0 w 253"/>
                <a:gd name="T7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53" h="69">
                  <a:moveTo>
                    <a:pt x="0" y="0"/>
                  </a:moveTo>
                  <a:lnTo>
                    <a:pt x="50" y="2"/>
                  </a:lnTo>
                  <a:lnTo>
                    <a:pt x="50" y="2"/>
                  </a:lnTo>
                  <a:lnTo>
                    <a:pt x="96" y="5"/>
                  </a:lnTo>
                  <a:lnTo>
                    <a:pt x="96" y="5"/>
                  </a:lnTo>
                  <a:lnTo>
                    <a:pt x="138" y="11"/>
                  </a:lnTo>
                  <a:lnTo>
                    <a:pt x="138" y="11"/>
                  </a:lnTo>
                  <a:lnTo>
                    <a:pt x="176" y="18"/>
                  </a:lnTo>
                  <a:lnTo>
                    <a:pt x="176" y="18"/>
                  </a:lnTo>
                  <a:lnTo>
                    <a:pt x="192" y="23"/>
                  </a:lnTo>
                  <a:lnTo>
                    <a:pt x="192" y="23"/>
                  </a:lnTo>
                  <a:lnTo>
                    <a:pt x="206" y="27"/>
                  </a:lnTo>
                  <a:lnTo>
                    <a:pt x="207" y="27"/>
                  </a:lnTo>
                  <a:lnTo>
                    <a:pt x="219" y="33"/>
                  </a:lnTo>
                  <a:lnTo>
                    <a:pt x="219" y="33"/>
                  </a:lnTo>
                  <a:lnTo>
                    <a:pt x="230" y="39"/>
                  </a:lnTo>
                  <a:lnTo>
                    <a:pt x="230" y="39"/>
                  </a:lnTo>
                  <a:lnTo>
                    <a:pt x="239" y="45"/>
                  </a:lnTo>
                  <a:lnTo>
                    <a:pt x="239" y="45"/>
                  </a:lnTo>
                  <a:lnTo>
                    <a:pt x="245" y="51"/>
                  </a:lnTo>
                  <a:lnTo>
                    <a:pt x="246" y="51"/>
                  </a:lnTo>
                  <a:lnTo>
                    <a:pt x="249" y="57"/>
                  </a:lnTo>
                  <a:lnTo>
                    <a:pt x="251" y="59"/>
                  </a:lnTo>
                  <a:lnTo>
                    <a:pt x="252" y="65"/>
                  </a:lnTo>
                  <a:lnTo>
                    <a:pt x="243" y="68"/>
                  </a:lnTo>
                  <a:lnTo>
                    <a:pt x="243" y="62"/>
                  </a:lnTo>
                  <a:lnTo>
                    <a:pt x="240" y="56"/>
                  </a:lnTo>
                  <a:lnTo>
                    <a:pt x="234" y="51"/>
                  </a:lnTo>
                  <a:lnTo>
                    <a:pt x="227" y="45"/>
                  </a:lnTo>
                  <a:lnTo>
                    <a:pt x="216" y="41"/>
                  </a:lnTo>
                  <a:lnTo>
                    <a:pt x="204" y="35"/>
                  </a:lnTo>
                  <a:lnTo>
                    <a:pt x="189" y="30"/>
                  </a:lnTo>
                  <a:lnTo>
                    <a:pt x="174" y="26"/>
                  </a:lnTo>
                  <a:lnTo>
                    <a:pt x="137" y="18"/>
                  </a:lnTo>
                  <a:lnTo>
                    <a:pt x="95" y="14"/>
                  </a:lnTo>
                  <a:lnTo>
                    <a:pt x="50" y="9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76" name="Freeform 436"/>
            <p:cNvSpPr>
              <a:spLocks/>
            </p:cNvSpPr>
            <p:nvPr/>
          </p:nvSpPr>
          <p:spPr bwMode="auto">
            <a:xfrm>
              <a:off x="310" y="528"/>
              <a:ext cx="456" cy="601"/>
            </a:xfrm>
            <a:custGeom>
              <a:avLst/>
              <a:gdLst>
                <a:gd name="T0" fmla="*/ 395 w 405"/>
                <a:gd name="T1" fmla="*/ 600 h 601"/>
                <a:gd name="T2" fmla="*/ 394 w 405"/>
                <a:gd name="T3" fmla="*/ 555 h 601"/>
                <a:gd name="T4" fmla="*/ 389 w 405"/>
                <a:gd name="T5" fmla="*/ 510 h 601"/>
                <a:gd name="T6" fmla="*/ 380 w 405"/>
                <a:gd name="T7" fmla="*/ 466 h 601"/>
                <a:gd name="T8" fmla="*/ 370 w 405"/>
                <a:gd name="T9" fmla="*/ 424 h 601"/>
                <a:gd name="T10" fmla="*/ 355 w 405"/>
                <a:gd name="T11" fmla="*/ 382 h 601"/>
                <a:gd name="T12" fmla="*/ 338 w 405"/>
                <a:gd name="T13" fmla="*/ 342 h 601"/>
                <a:gd name="T14" fmla="*/ 317 w 405"/>
                <a:gd name="T15" fmla="*/ 303 h 601"/>
                <a:gd name="T16" fmla="*/ 293 w 405"/>
                <a:gd name="T17" fmla="*/ 265 h 601"/>
                <a:gd name="T18" fmla="*/ 268 w 405"/>
                <a:gd name="T19" fmla="*/ 228 h 601"/>
                <a:gd name="T20" fmla="*/ 238 w 405"/>
                <a:gd name="T21" fmla="*/ 192 h 601"/>
                <a:gd name="T22" fmla="*/ 205 w 405"/>
                <a:gd name="T23" fmla="*/ 157 h 601"/>
                <a:gd name="T24" fmla="*/ 170 w 405"/>
                <a:gd name="T25" fmla="*/ 124 h 601"/>
                <a:gd name="T26" fmla="*/ 131 w 405"/>
                <a:gd name="T27" fmla="*/ 93 h 601"/>
                <a:gd name="T28" fmla="*/ 91 w 405"/>
                <a:gd name="T29" fmla="*/ 63 h 601"/>
                <a:gd name="T30" fmla="*/ 47 w 405"/>
                <a:gd name="T31" fmla="*/ 34 h 601"/>
                <a:gd name="T32" fmla="*/ 0 w 405"/>
                <a:gd name="T33" fmla="*/ 7 h 601"/>
                <a:gd name="T34" fmla="*/ 5 w 405"/>
                <a:gd name="T35" fmla="*/ 0 h 601"/>
                <a:gd name="T36" fmla="*/ 51 w 405"/>
                <a:gd name="T37" fmla="*/ 27 h 601"/>
                <a:gd name="T38" fmla="*/ 51 w 405"/>
                <a:gd name="T39" fmla="*/ 28 h 601"/>
                <a:gd name="T40" fmla="*/ 95 w 405"/>
                <a:gd name="T41" fmla="*/ 57 h 601"/>
                <a:gd name="T42" fmla="*/ 95 w 405"/>
                <a:gd name="T43" fmla="*/ 57 h 601"/>
                <a:gd name="T44" fmla="*/ 137 w 405"/>
                <a:gd name="T45" fmla="*/ 87 h 601"/>
                <a:gd name="T46" fmla="*/ 137 w 405"/>
                <a:gd name="T47" fmla="*/ 87 h 601"/>
                <a:gd name="T48" fmla="*/ 175 w 405"/>
                <a:gd name="T49" fmla="*/ 118 h 601"/>
                <a:gd name="T50" fmla="*/ 175 w 405"/>
                <a:gd name="T51" fmla="*/ 118 h 601"/>
                <a:gd name="T52" fmla="*/ 211 w 405"/>
                <a:gd name="T53" fmla="*/ 151 h 601"/>
                <a:gd name="T54" fmla="*/ 211 w 405"/>
                <a:gd name="T55" fmla="*/ 153 h 601"/>
                <a:gd name="T56" fmla="*/ 244 w 405"/>
                <a:gd name="T57" fmla="*/ 187 h 601"/>
                <a:gd name="T58" fmla="*/ 244 w 405"/>
                <a:gd name="T59" fmla="*/ 187 h 601"/>
                <a:gd name="T60" fmla="*/ 274 w 405"/>
                <a:gd name="T61" fmla="*/ 223 h 601"/>
                <a:gd name="T62" fmla="*/ 274 w 405"/>
                <a:gd name="T63" fmla="*/ 223 h 601"/>
                <a:gd name="T64" fmla="*/ 301 w 405"/>
                <a:gd name="T65" fmla="*/ 261 h 601"/>
                <a:gd name="T66" fmla="*/ 301 w 405"/>
                <a:gd name="T67" fmla="*/ 261 h 601"/>
                <a:gd name="T68" fmla="*/ 325 w 405"/>
                <a:gd name="T69" fmla="*/ 300 h 601"/>
                <a:gd name="T70" fmla="*/ 325 w 405"/>
                <a:gd name="T71" fmla="*/ 300 h 601"/>
                <a:gd name="T72" fmla="*/ 346 w 405"/>
                <a:gd name="T73" fmla="*/ 339 h 601"/>
                <a:gd name="T74" fmla="*/ 346 w 405"/>
                <a:gd name="T75" fmla="*/ 339 h 601"/>
                <a:gd name="T76" fmla="*/ 362 w 405"/>
                <a:gd name="T77" fmla="*/ 379 h 601"/>
                <a:gd name="T78" fmla="*/ 362 w 405"/>
                <a:gd name="T79" fmla="*/ 381 h 601"/>
                <a:gd name="T80" fmla="*/ 377 w 405"/>
                <a:gd name="T81" fmla="*/ 421 h 601"/>
                <a:gd name="T82" fmla="*/ 377 w 405"/>
                <a:gd name="T83" fmla="*/ 423 h 601"/>
                <a:gd name="T84" fmla="*/ 389 w 405"/>
                <a:gd name="T85" fmla="*/ 465 h 601"/>
                <a:gd name="T86" fmla="*/ 389 w 405"/>
                <a:gd name="T87" fmla="*/ 465 h 601"/>
                <a:gd name="T88" fmla="*/ 397 w 405"/>
                <a:gd name="T89" fmla="*/ 508 h 601"/>
                <a:gd name="T90" fmla="*/ 397 w 405"/>
                <a:gd name="T91" fmla="*/ 510 h 601"/>
                <a:gd name="T92" fmla="*/ 401 w 405"/>
                <a:gd name="T93" fmla="*/ 553 h 601"/>
                <a:gd name="T94" fmla="*/ 401 w 405"/>
                <a:gd name="T95" fmla="*/ 553 h 601"/>
                <a:gd name="T96" fmla="*/ 404 w 405"/>
                <a:gd name="T97" fmla="*/ 600 h 601"/>
                <a:gd name="T98" fmla="*/ 395 w 405"/>
                <a:gd name="T99" fmla="*/ 600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05" h="601">
                  <a:moveTo>
                    <a:pt x="395" y="600"/>
                  </a:moveTo>
                  <a:lnTo>
                    <a:pt x="394" y="555"/>
                  </a:lnTo>
                  <a:lnTo>
                    <a:pt x="389" y="510"/>
                  </a:lnTo>
                  <a:lnTo>
                    <a:pt x="380" y="466"/>
                  </a:lnTo>
                  <a:lnTo>
                    <a:pt x="370" y="424"/>
                  </a:lnTo>
                  <a:lnTo>
                    <a:pt x="355" y="382"/>
                  </a:lnTo>
                  <a:lnTo>
                    <a:pt x="338" y="342"/>
                  </a:lnTo>
                  <a:lnTo>
                    <a:pt x="317" y="303"/>
                  </a:lnTo>
                  <a:lnTo>
                    <a:pt x="293" y="265"/>
                  </a:lnTo>
                  <a:lnTo>
                    <a:pt x="268" y="228"/>
                  </a:lnTo>
                  <a:lnTo>
                    <a:pt x="238" y="192"/>
                  </a:lnTo>
                  <a:lnTo>
                    <a:pt x="205" y="157"/>
                  </a:lnTo>
                  <a:lnTo>
                    <a:pt x="170" y="124"/>
                  </a:lnTo>
                  <a:lnTo>
                    <a:pt x="131" y="93"/>
                  </a:lnTo>
                  <a:lnTo>
                    <a:pt x="91" y="63"/>
                  </a:lnTo>
                  <a:lnTo>
                    <a:pt x="47" y="34"/>
                  </a:lnTo>
                  <a:lnTo>
                    <a:pt x="0" y="7"/>
                  </a:lnTo>
                  <a:lnTo>
                    <a:pt x="5" y="0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95" y="57"/>
                  </a:lnTo>
                  <a:lnTo>
                    <a:pt x="95" y="57"/>
                  </a:lnTo>
                  <a:lnTo>
                    <a:pt x="137" y="87"/>
                  </a:lnTo>
                  <a:lnTo>
                    <a:pt x="137" y="87"/>
                  </a:lnTo>
                  <a:lnTo>
                    <a:pt x="175" y="118"/>
                  </a:lnTo>
                  <a:lnTo>
                    <a:pt x="175" y="118"/>
                  </a:lnTo>
                  <a:lnTo>
                    <a:pt x="211" y="151"/>
                  </a:lnTo>
                  <a:lnTo>
                    <a:pt x="211" y="153"/>
                  </a:lnTo>
                  <a:lnTo>
                    <a:pt x="244" y="187"/>
                  </a:lnTo>
                  <a:lnTo>
                    <a:pt x="244" y="187"/>
                  </a:lnTo>
                  <a:lnTo>
                    <a:pt x="274" y="223"/>
                  </a:lnTo>
                  <a:lnTo>
                    <a:pt x="274" y="223"/>
                  </a:lnTo>
                  <a:lnTo>
                    <a:pt x="301" y="261"/>
                  </a:lnTo>
                  <a:lnTo>
                    <a:pt x="301" y="261"/>
                  </a:lnTo>
                  <a:lnTo>
                    <a:pt x="325" y="300"/>
                  </a:lnTo>
                  <a:lnTo>
                    <a:pt x="325" y="300"/>
                  </a:lnTo>
                  <a:lnTo>
                    <a:pt x="346" y="339"/>
                  </a:lnTo>
                  <a:lnTo>
                    <a:pt x="346" y="339"/>
                  </a:lnTo>
                  <a:lnTo>
                    <a:pt x="362" y="379"/>
                  </a:lnTo>
                  <a:lnTo>
                    <a:pt x="362" y="381"/>
                  </a:lnTo>
                  <a:lnTo>
                    <a:pt x="377" y="421"/>
                  </a:lnTo>
                  <a:lnTo>
                    <a:pt x="377" y="423"/>
                  </a:lnTo>
                  <a:lnTo>
                    <a:pt x="389" y="465"/>
                  </a:lnTo>
                  <a:lnTo>
                    <a:pt x="389" y="465"/>
                  </a:lnTo>
                  <a:lnTo>
                    <a:pt x="397" y="508"/>
                  </a:lnTo>
                  <a:lnTo>
                    <a:pt x="397" y="510"/>
                  </a:lnTo>
                  <a:lnTo>
                    <a:pt x="401" y="553"/>
                  </a:lnTo>
                  <a:lnTo>
                    <a:pt x="401" y="553"/>
                  </a:lnTo>
                  <a:lnTo>
                    <a:pt x="404" y="600"/>
                  </a:lnTo>
                  <a:lnTo>
                    <a:pt x="395" y="60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77" name="Freeform 437"/>
            <p:cNvSpPr>
              <a:spLocks/>
            </p:cNvSpPr>
            <p:nvPr/>
          </p:nvSpPr>
          <p:spPr bwMode="auto">
            <a:xfrm>
              <a:off x="534" y="996"/>
              <a:ext cx="191" cy="363"/>
            </a:xfrm>
            <a:custGeom>
              <a:avLst/>
              <a:gdLst>
                <a:gd name="T0" fmla="*/ 160 w 170"/>
                <a:gd name="T1" fmla="*/ 362 h 363"/>
                <a:gd name="T2" fmla="*/ 157 w 170"/>
                <a:gd name="T3" fmla="*/ 290 h 363"/>
                <a:gd name="T4" fmla="*/ 148 w 170"/>
                <a:gd name="T5" fmla="*/ 224 h 363"/>
                <a:gd name="T6" fmla="*/ 141 w 170"/>
                <a:gd name="T7" fmla="*/ 192 h 363"/>
                <a:gd name="T8" fmla="*/ 133 w 170"/>
                <a:gd name="T9" fmla="*/ 163 h 363"/>
                <a:gd name="T10" fmla="*/ 123 w 170"/>
                <a:gd name="T11" fmla="*/ 136 h 363"/>
                <a:gd name="T12" fmla="*/ 112 w 170"/>
                <a:gd name="T13" fmla="*/ 111 h 363"/>
                <a:gd name="T14" fmla="*/ 102 w 170"/>
                <a:gd name="T15" fmla="*/ 88 h 363"/>
                <a:gd name="T16" fmla="*/ 88 w 170"/>
                <a:gd name="T17" fmla="*/ 67 h 363"/>
                <a:gd name="T18" fmla="*/ 75 w 170"/>
                <a:gd name="T19" fmla="*/ 51 h 363"/>
                <a:gd name="T20" fmla="*/ 61 w 170"/>
                <a:gd name="T21" fmla="*/ 36 h 363"/>
                <a:gd name="T22" fmla="*/ 46 w 170"/>
                <a:gd name="T23" fmla="*/ 24 h 363"/>
                <a:gd name="T24" fmla="*/ 31 w 170"/>
                <a:gd name="T25" fmla="*/ 15 h 363"/>
                <a:gd name="T26" fmla="*/ 16 w 170"/>
                <a:gd name="T27" fmla="*/ 10 h 363"/>
                <a:gd name="T28" fmla="*/ 0 w 170"/>
                <a:gd name="T29" fmla="*/ 9 h 363"/>
                <a:gd name="T30" fmla="*/ 1 w 170"/>
                <a:gd name="T31" fmla="*/ 0 h 363"/>
                <a:gd name="T32" fmla="*/ 18 w 170"/>
                <a:gd name="T33" fmla="*/ 3 h 363"/>
                <a:gd name="T34" fmla="*/ 19 w 170"/>
                <a:gd name="T35" fmla="*/ 3 h 363"/>
                <a:gd name="T36" fmla="*/ 36 w 170"/>
                <a:gd name="T37" fmla="*/ 7 h 363"/>
                <a:gd name="T38" fmla="*/ 36 w 170"/>
                <a:gd name="T39" fmla="*/ 9 h 363"/>
                <a:gd name="T40" fmla="*/ 51 w 170"/>
                <a:gd name="T41" fmla="*/ 18 h 363"/>
                <a:gd name="T42" fmla="*/ 52 w 170"/>
                <a:gd name="T43" fmla="*/ 18 h 363"/>
                <a:gd name="T44" fmla="*/ 67 w 170"/>
                <a:gd name="T45" fmla="*/ 30 h 363"/>
                <a:gd name="T46" fmla="*/ 67 w 170"/>
                <a:gd name="T47" fmla="*/ 30 h 363"/>
                <a:gd name="T48" fmla="*/ 82 w 170"/>
                <a:gd name="T49" fmla="*/ 45 h 363"/>
                <a:gd name="T50" fmla="*/ 82 w 170"/>
                <a:gd name="T51" fmla="*/ 45 h 363"/>
                <a:gd name="T52" fmla="*/ 96 w 170"/>
                <a:gd name="T53" fmla="*/ 63 h 363"/>
                <a:gd name="T54" fmla="*/ 96 w 170"/>
                <a:gd name="T55" fmla="*/ 63 h 363"/>
                <a:gd name="T56" fmla="*/ 108 w 170"/>
                <a:gd name="T57" fmla="*/ 84 h 363"/>
                <a:gd name="T58" fmla="*/ 108 w 170"/>
                <a:gd name="T59" fmla="*/ 84 h 363"/>
                <a:gd name="T60" fmla="*/ 120 w 170"/>
                <a:gd name="T61" fmla="*/ 108 h 363"/>
                <a:gd name="T62" fmla="*/ 120 w 170"/>
                <a:gd name="T63" fmla="*/ 108 h 363"/>
                <a:gd name="T64" fmla="*/ 130 w 170"/>
                <a:gd name="T65" fmla="*/ 133 h 363"/>
                <a:gd name="T66" fmla="*/ 130 w 170"/>
                <a:gd name="T67" fmla="*/ 133 h 363"/>
                <a:gd name="T68" fmla="*/ 141 w 170"/>
                <a:gd name="T69" fmla="*/ 160 h 363"/>
                <a:gd name="T70" fmla="*/ 141 w 170"/>
                <a:gd name="T71" fmla="*/ 160 h 363"/>
                <a:gd name="T72" fmla="*/ 148 w 170"/>
                <a:gd name="T73" fmla="*/ 190 h 363"/>
                <a:gd name="T74" fmla="*/ 148 w 170"/>
                <a:gd name="T75" fmla="*/ 190 h 363"/>
                <a:gd name="T76" fmla="*/ 156 w 170"/>
                <a:gd name="T77" fmla="*/ 222 h 363"/>
                <a:gd name="T78" fmla="*/ 156 w 170"/>
                <a:gd name="T79" fmla="*/ 222 h 363"/>
                <a:gd name="T80" fmla="*/ 165 w 170"/>
                <a:gd name="T81" fmla="*/ 290 h 363"/>
                <a:gd name="T82" fmla="*/ 165 w 170"/>
                <a:gd name="T83" fmla="*/ 290 h 363"/>
                <a:gd name="T84" fmla="*/ 169 w 170"/>
                <a:gd name="T85" fmla="*/ 360 h 363"/>
                <a:gd name="T86" fmla="*/ 160 w 170"/>
                <a:gd name="T87" fmla="*/ 3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70" h="363">
                  <a:moveTo>
                    <a:pt x="160" y="362"/>
                  </a:moveTo>
                  <a:lnTo>
                    <a:pt x="157" y="290"/>
                  </a:lnTo>
                  <a:lnTo>
                    <a:pt x="148" y="224"/>
                  </a:lnTo>
                  <a:lnTo>
                    <a:pt x="141" y="192"/>
                  </a:lnTo>
                  <a:lnTo>
                    <a:pt x="133" y="163"/>
                  </a:lnTo>
                  <a:lnTo>
                    <a:pt x="123" y="136"/>
                  </a:lnTo>
                  <a:lnTo>
                    <a:pt x="112" y="111"/>
                  </a:lnTo>
                  <a:lnTo>
                    <a:pt x="102" y="88"/>
                  </a:lnTo>
                  <a:lnTo>
                    <a:pt x="88" y="67"/>
                  </a:lnTo>
                  <a:lnTo>
                    <a:pt x="75" y="51"/>
                  </a:lnTo>
                  <a:lnTo>
                    <a:pt x="61" y="36"/>
                  </a:lnTo>
                  <a:lnTo>
                    <a:pt x="46" y="24"/>
                  </a:lnTo>
                  <a:lnTo>
                    <a:pt x="31" y="15"/>
                  </a:lnTo>
                  <a:lnTo>
                    <a:pt x="16" y="10"/>
                  </a:lnTo>
                  <a:lnTo>
                    <a:pt x="0" y="9"/>
                  </a:lnTo>
                  <a:lnTo>
                    <a:pt x="1" y="0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51" y="18"/>
                  </a:lnTo>
                  <a:lnTo>
                    <a:pt x="52" y="18"/>
                  </a:lnTo>
                  <a:lnTo>
                    <a:pt x="67" y="30"/>
                  </a:lnTo>
                  <a:lnTo>
                    <a:pt x="67" y="30"/>
                  </a:lnTo>
                  <a:lnTo>
                    <a:pt x="82" y="45"/>
                  </a:lnTo>
                  <a:lnTo>
                    <a:pt x="82" y="45"/>
                  </a:lnTo>
                  <a:lnTo>
                    <a:pt x="96" y="63"/>
                  </a:lnTo>
                  <a:lnTo>
                    <a:pt x="96" y="63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20" y="108"/>
                  </a:lnTo>
                  <a:lnTo>
                    <a:pt x="120" y="108"/>
                  </a:lnTo>
                  <a:lnTo>
                    <a:pt x="130" y="133"/>
                  </a:lnTo>
                  <a:lnTo>
                    <a:pt x="130" y="133"/>
                  </a:lnTo>
                  <a:lnTo>
                    <a:pt x="141" y="160"/>
                  </a:lnTo>
                  <a:lnTo>
                    <a:pt x="141" y="160"/>
                  </a:lnTo>
                  <a:lnTo>
                    <a:pt x="148" y="190"/>
                  </a:lnTo>
                  <a:lnTo>
                    <a:pt x="148" y="190"/>
                  </a:lnTo>
                  <a:lnTo>
                    <a:pt x="156" y="222"/>
                  </a:lnTo>
                  <a:lnTo>
                    <a:pt x="156" y="222"/>
                  </a:lnTo>
                  <a:lnTo>
                    <a:pt x="165" y="290"/>
                  </a:lnTo>
                  <a:lnTo>
                    <a:pt x="165" y="290"/>
                  </a:lnTo>
                  <a:lnTo>
                    <a:pt x="169" y="360"/>
                  </a:lnTo>
                  <a:lnTo>
                    <a:pt x="160" y="36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78" name="Freeform 438"/>
            <p:cNvSpPr>
              <a:spLocks/>
            </p:cNvSpPr>
            <p:nvPr/>
          </p:nvSpPr>
          <p:spPr bwMode="auto">
            <a:xfrm>
              <a:off x="711" y="479"/>
              <a:ext cx="658" cy="1031"/>
            </a:xfrm>
            <a:custGeom>
              <a:avLst/>
              <a:gdLst>
                <a:gd name="T0" fmla="*/ 3 w 585"/>
                <a:gd name="T1" fmla="*/ 925 h 1031"/>
                <a:gd name="T2" fmla="*/ 11 w 585"/>
                <a:gd name="T3" fmla="*/ 825 h 1031"/>
                <a:gd name="T4" fmla="*/ 26 w 585"/>
                <a:gd name="T5" fmla="*/ 726 h 1031"/>
                <a:gd name="T6" fmla="*/ 45 w 585"/>
                <a:gd name="T7" fmla="*/ 632 h 1031"/>
                <a:gd name="T8" fmla="*/ 71 w 585"/>
                <a:gd name="T9" fmla="*/ 542 h 1031"/>
                <a:gd name="T10" fmla="*/ 99 w 585"/>
                <a:gd name="T11" fmla="*/ 457 h 1031"/>
                <a:gd name="T12" fmla="*/ 134 w 585"/>
                <a:gd name="T13" fmla="*/ 377 h 1031"/>
                <a:gd name="T14" fmla="*/ 171 w 585"/>
                <a:gd name="T15" fmla="*/ 305 h 1031"/>
                <a:gd name="T16" fmla="*/ 191 w 585"/>
                <a:gd name="T17" fmla="*/ 271 h 1031"/>
                <a:gd name="T18" fmla="*/ 212 w 585"/>
                <a:gd name="T19" fmla="*/ 238 h 1031"/>
                <a:gd name="T20" fmla="*/ 234 w 585"/>
                <a:gd name="T21" fmla="*/ 208 h 1031"/>
                <a:gd name="T22" fmla="*/ 257 w 585"/>
                <a:gd name="T23" fmla="*/ 179 h 1031"/>
                <a:gd name="T24" fmla="*/ 281 w 585"/>
                <a:gd name="T25" fmla="*/ 152 h 1031"/>
                <a:gd name="T26" fmla="*/ 305 w 585"/>
                <a:gd name="T27" fmla="*/ 127 h 1031"/>
                <a:gd name="T28" fmla="*/ 330 w 585"/>
                <a:gd name="T29" fmla="*/ 104 h 1031"/>
                <a:gd name="T30" fmla="*/ 356 w 585"/>
                <a:gd name="T31" fmla="*/ 83 h 1031"/>
                <a:gd name="T32" fmla="*/ 383 w 585"/>
                <a:gd name="T33" fmla="*/ 65 h 1031"/>
                <a:gd name="T34" fmla="*/ 410 w 585"/>
                <a:gd name="T35" fmla="*/ 49 h 1031"/>
                <a:gd name="T36" fmla="*/ 439 w 585"/>
                <a:gd name="T37" fmla="*/ 34 h 1031"/>
                <a:gd name="T38" fmla="*/ 466 w 585"/>
                <a:gd name="T39" fmla="*/ 23 h 1031"/>
                <a:gd name="T40" fmla="*/ 496 w 585"/>
                <a:gd name="T41" fmla="*/ 12 h 1031"/>
                <a:gd name="T42" fmla="*/ 524 w 585"/>
                <a:gd name="T43" fmla="*/ 6 h 1031"/>
                <a:gd name="T44" fmla="*/ 554 w 585"/>
                <a:gd name="T45" fmla="*/ 2 h 1031"/>
                <a:gd name="T46" fmla="*/ 584 w 585"/>
                <a:gd name="T47" fmla="*/ 0 h 1031"/>
                <a:gd name="T48" fmla="*/ 554 w 585"/>
                <a:gd name="T49" fmla="*/ 11 h 1031"/>
                <a:gd name="T50" fmla="*/ 497 w 585"/>
                <a:gd name="T51" fmla="*/ 22 h 1031"/>
                <a:gd name="T52" fmla="*/ 442 w 585"/>
                <a:gd name="T53" fmla="*/ 41 h 1031"/>
                <a:gd name="T54" fmla="*/ 388 w 585"/>
                <a:gd name="T55" fmla="*/ 71 h 1031"/>
                <a:gd name="T56" fmla="*/ 337 w 585"/>
                <a:gd name="T57" fmla="*/ 110 h 1031"/>
                <a:gd name="T58" fmla="*/ 287 w 585"/>
                <a:gd name="T59" fmla="*/ 157 h 1031"/>
                <a:gd name="T60" fmla="*/ 240 w 585"/>
                <a:gd name="T61" fmla="*/ 212 h 1031"/>
                <a:gd name="T62" fmla="*/ 198 w 585"/>
                <a:gd name="T63" fmla="*/ 275 h 1031"/>
                <a:gd name="T64" fmla="*/ 140 w 585"/>
                <a:gd name="T65" fmla="*/ 382 h 1031"/>
                <a:gd name="T66" fmla="*/ 78 w 585"/>
                <a:gd name="T67" fmla="*/ 544 h 1031"/>
                <a:gd name="T68" fmla="*/ 33 w 585"/>
                <a:gd name="T69" fmla="*/ 727 h 1031"/>
                <a:gd name="T70" fmla="*/ 11 w 585"/>
                <a:gd name="T71" fmla="*/ 925 h 1031"/>
                <a:gd name="T72" fmla="*/ 0 w 585"/>
                <a:gd name="T73" fmla="*/ 1030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85" h="1031">
                  <a:moveTo>
                    <a:pt x="0" y="1030"/>
                  </a:moveTo>
                  <a:lnTo>
                    <a:pt x="3" y="925"/>
                  </a:lnTo>
                  <a:lnTo>
                    <a:pt x="3" y="925"/>
                  </a:lnTo>
                  <a:lnTo>
                    <a:pt x="11" y="825"/>
                  </a:lnTo>
                  <a:lnTo>
                    <a:pt x="11" y="825"/>
                  </a:lnTo>
                  <a:lnTo>
                    <a:pt x="26" y="726"/>
                  </a:lnTo>
                  <a:lnTo>
                    <a:pt x="26" y="726"/>
                  </a:lnTo>
                  <a:lnTo>
                    <a:pt x="45" y="632"/>
                  </a:lnTo>
                  <a:lnTo>
                    <a:pt x="45" y="631"/>
                  </a:lnTo>
                  <a:lnTo>
                    <a:pt x="71" y="542"/>
                  </a:lnTo>
                  <a:lnTo>
                    <a:pt x="71" y="542"/>
                  </a:lnTo>
                  <a:lnTo>
                    <a:pt x="99" y="457"/>
                  </a:lnTo>
                  <a:lnTo>
                    <a:pt x="99" y="457"/>
                  </a:lnTo>
                  <a:lnTo>
                    <a:pt x="134" y="377"/>
                  </a:lnTo>
                  <a:lnTo>
                    <a:pt x="134" y="377"/>
                  </a:lnTo>
                  <a:lnTo>
                    <a:pt x="171" y="305"/>
                  </a:lnTo>
                  <a:lnTo>
                    <a:pt x="171" y="305"/>
                  </a:lnTo>
                  <a:lnTo>
                    <a:pt x="191" y="271"/>
                  </a:lnTo>
                  <a:lnTo>
                    <a:pt x="191" y="271"/>
                  </a:lnTo>
                  <a:lnTo>
                    <a:pt x="212" y="238"/>
                  </a:lnTo>
                  <a:lnTo>
                    <a:pt x="212" y="238"/>
                  </a:lnTo>
                  <a:lnTo>
                    <a:pt x="234" y="208"/>
                  </a:lnTo>
                  <a:lnTo>
                    <a:pt x="234" y="208"/>
                  </a:lnTo>
                  <a:lnTo>
                    <a:pt x="257" y="179"/>
                  </a:lnTo>
                  <a:lnTo>
                    <a:pt x="257" y="179"/>
                  </a:lnTo>
                  <a:lnTo>
                    <a:pt x="281" y="152"/>
                  </a:lnTo>
                  <a:lnTo>
                    <a:pt x="281" y="152"/>
                  </a:lnTo>
                  <a:lnTo>
                    <a:pt x="305" y="127"/>
                  </a:lnTo>
                  <a:lnTo>
                    <a:pt x="305" y="127"/>
                  </a:lnTo>
                  <a:lnTo>
                    <a:pt x="330" y="104"/>
                  </a:lnTo>
                  <a:lnTo>
                    <a:pt x="330" y="104"/>
                  </a:lnTo>
                  <a:lnTo>
                    <a:pt x="356" y="83"/>
                  </a:lnTo>
                  <a:lnTo>
                    <a:pt x="356" y="83"/>
                  </a:lnTo>
                  <a:lnTo>
                    <a:pt x="383" y="65"/>
                  </a:lnTo>
                  <a:lnTo>
                    <a:pt x="383" y="65"/>
                  </a:lnTo>
                  <a:lnTo>
                    <a:pt x="410" y="49"/>
                  </a:lnTo>
                  <a:lnTo>
                    <a:pt x="410" y="49"/>
                  </a:lnTo>
                  <a:lnTo>
                    <a:pt x="439" y="34"/>
                  </a:lnTo>
                  <a:lnTo>
                    <a:pt x="439" y="34"/>
                  </a:lnTo>
                  <a:lnTo>
                    <a:pt x="466" y="23"/>
                  </a:lnTo>
                  <a:lnTo>
                    <a:pt x="466" y="23"/>
                  </a:lnTo>
                  <a:lnTo>
                    <a:pt x="496" y="12"/>
                  </a:lnTo>
                  <a:lnTo>
                    <a:pt x="496" y="12"/>
                  </a:lnTo>
                  <a:lnTo>
                    <a:pt x="524" y="6"/>
                  </a:lnTo>
                  <a:lnTo>
                    <a:pt x="524" y="6"/>
                  </a:lnTo>
                  <a:lnTo>
                    <a:pt x="554" y="2"/>
                  </a:lnTo>
                  <a:lnTo>
                    <a:pt x="554" y="2"/>
                  </a:lnTo>
                  <a:lnTo>
                    <a:pt x="584" y="0"/>
                  </a:lnTo>
                  <a:lnTo>
                    <a:pt x="584" y="9"/>
                  </a:lnTo>
                  <a:lnTo>
                    <a:pt x="554" y="11"/>
                  </a:lnTo>
                  <a:lnTo>
                    <a:pt x="526" y="14"/>
                  </a:lnTo>
                  <a:lnTo>
                    <a:pt x="497" y="22"/>
                  </a:lnTo>
                  <a:lnTo>
                    <a:pt x="469" y="31"/>
                  </a:lnTo>
                  <a:lnTo>
                    <a:pt x="442" y="41"/>
                  </a:lnTo>
                  <a:lnTo>
                    <a:pt x="415" y="55"/>
                  </a:lnTo>
                  <a:lnTo>
                    <a:pt x="388" y="71"/>
                  </a:lnTo>
                  <a:lnTo>
                    <a:pt x="362" y="89"/>
                  </a:lnTo>
                  <a:lnTo>
                    <a:pt x="337" y="110"/>
                  </a:lnTo>
                  <a:lnTo>
                    <a:pt x="311" y="133"/>
                  </a:lnTo>
                  <a:lnTo>
                    <a:pt x="287" y="157"/>
                  </a:lnTo>
                  <a:lnTo>
                    <a:pt x="263" y="184"/>
                  </a:lnTo>
                  <a:lnTo>
                    <a:pt x="240" y="212"/>
                  </a:lnTo>
                  <a:lnTo>
                    <a:pt x="219" y="242"/>
                  </a:lnTo>
                  <a:lnTo>
                    <a:pt x="198" y="275"/>
                  </a:lnTo>
                  <a:lnTo>
                    <a:pt x="177" y="308"/>
                  </a:lnTo>
                  <a:lnTo>
                    <a:pt x="140" y="382"/>
                  </a:lnTo>
                  <a:lnTo>
                    <a:pt x="107" y="460"/>
                  </a:lnTo>
                  <a:lnTo>
                    <a:pt x="78" y="544"/>
                  </a:lnTo>
                  <a:lnTo>
                    <a:pt x="53" y="634"/>
                  </a:lnTo>
                  <a:lnTo>
                    <a:pt x="33" y="727"/>
                  </a:lnTo>
                  <a:lnTo>
                    <a:pt x="20" y="825"/>
                  </a:lnTo>
                  <a:lnTo>
                    <a:pt x="11" y="925"/>
                  </a:lnTo>
                  <a:lnTo>
                    <a:pt x="8" y="1030"/>
                  </a:lnTo>
                  <a:lnTo>
                    <a:pt x="0" y="10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79" name="Freeform 439"/>
            <p:cNvSpPr>
              <a:spLocks/>
            </p:cNvSpPr>
            <p:nvPr/>
          </p:nvSpPr>
          <p:spPr bwMode="auto">
            <a:xfrm>
              <a:off x="711" y="1107"/>
              <a:ext cx="447" cy="429"/>
            </a:xfrm>
            <a:custGeom>
              <a:avLst/>
              <a:gdLst>
                <a:gd name="T0" fmla="*/ 0 w 398"/>
                <a:gd name="T1" fmla="*/ 428 h 429"/>
                <a:gd name="T2" fmla="*/ 2 w 398"/>
                <a:gd name="T3" fmla="*/ 384 h 429"/>
                <a:gd name="T4" fmla="*/ 2 w 398"/>
                <a:gd name="T5" fmla="*/ 384 h 429"/>
                <a:gd name="T6" fmla="*/ 8 w 398"/>
                <a:gd name="T7" fmla="*/ 342 h 429"/>
                <a:gd name="T8" fmla="*/ 8 w 398"/>
                <a:gd name="T9" fmla="*/ 342 h 429"/>
                <a:gd name="T10" fmla="*/ 18 w 398"/>
                <a:gd name="T11" fmla="*/ 302 h 429"/>
                <a:gd name="T12" fmla="*/ 18 w 398"/>
                <a:gd name="T13" fmla="*/ 302 h 429"/>
                <a:gd name="T14" fmla="*/ 32 w 398"/>
                <a:gd name="T15" fmla="*/ 263 h 429"/>
                <a:gd name="T16" fmla="*/ 32 w 398"/>
                <a:gd name="T17" fmla="*/ 261 h 429"/>
                <a:gd name="T18" fmla="*/ 48 w 398"/>
                <a:gd name="T19" fmla="*/ 225 h 429"/>
                <a:gd name="T20" fmla="*/ 48 w 398"/>
                <a:gd name="T21" fmla="*/ 225 h 429"/>
                <a:gd name="T22" fmla="*/ 68 w 398"/>
                <a:gd name="T23" fmla="*/ 189 h 429"/>
                <a:gd name="T24" fmla="*/ 68 w 398"/>
                <a:gd name="T25" fmla="*/ 189 h 429"/>
                <a:gd name="T26" fmla="*/ 90 w 398"/>
                <a:gd name="T27" fmla="*/ 156 h 429"/>
                <a:gd name="T28" fmla="*/ 90 w 398"/>
                <a:gd name="T29" fmla="*/ 156 h 429"/>
                <a:gd name="T30" fmla="*/ 116 w 398"/>
                <a:gd name="T31" fmla="*/ 126 h 429"/>
                <a:gd name="T32" fmla="*/ 117 w 398"/>
                <a:gd name="T33" fmla="*/ 126 h 429"/>
                <a:gd name="T34" fmla="*/ 144 w 398"/>
                <a:gd name="T35" fmla="*/ 98 h 429"/>
                <a:gd name="T36" fmla="*/ 144 w 398"/>
                <a:gd name="T37" fmla="*/ 98 h 429"/>
                <a:gd name="T38" fmla="*/ 176 w 398"/>
                <a:gd name="T39" fmla="*/ 73 h 429"/>
                <a:gd name="T40" fmla="*/ 176 w 398"/>
                <a:gd name="T41" fmla="*/ 73 h 429"/>
                <a:gd name="T42" fmla="*/ 207 w 398"/>
                <a:gd name="T43" fmla="*/ 51 h 429"/>
                <a:gd name="T44" fmla="*/ 207 w 398"/>
                <a:gd name="T45" fmla="*/ 51 h 429"/>
                <a:gd name="T46" fmla="*/ 242 w 398"/>
                <a:gd name="T47" fmla="*/ 33 h 429"/>
                <a:gd name="T48" fmla="*/ 242 w 398"/>
                <a:gd name="T49" fmla="*/ 33 h 429"/>
                <a:gd name="T50" fmla="*/ 279 w 398"/>
                <a:gd name="T51" fmla="*/ 19 h 429"/>
                <a:gd name="T52" fmla="*/ 279 w 398"/>
                <a:gd name="T53" fmla="*/ 19 h 429"/>
                <a:gd name="T54" fmla="*/ 317 w 398"/>
                <a:gd name="T55" fmla="*/ 9 h 429"/>
                <a:gd name="T56" fmla="*/ 317 w 398"/>
                <a:gd name="T57" fmla="*/ 9 h 429"/>
                <a:gd name="T58" fmla="*/ 356 w 398"/>
                <a:gd name="T59" fmla="*/ 1 h 429"/>
                <a:gd name="T60" fmla="*/ 356 w 398"/>
                <a:gd name="T61" fmla="*/ 1 h 429"/>
                <a:gd name="T62" fmla="*/ 397 w 398"/>
                <a:gd name="T63" fmla="*/ 0 h 429"/>
                <a:gd name="T64" fmla="*/ 397 w 398"/>
                <a:gd name="T65" fmla="*/ 7 h 429"/>
                <a:gd name="T66" fmla="*/ 358 w 398"/>
                <a:gd name="T67" fmla="*/ 10 h 429"/>
                <a:gd name="T68" fmla="*/ 318 w 398"/>
                <a:gd name="T69" fmla="*/ 16 h 429"/>
                <a:gd name="T70" fmla="*/ 281 w 398"/>
                <a:gd name="T71" fmla="*/ 27 h 429"/>
                <a:gd name="T72" fmla="*/ 246 w 398"/>
                <a:gd name="T73" fmla="*/ 40 h 429"/>
                <a:gd name="T74" fmla="*/ 212 w 398"/>
                <a:gd name="T75" fmla="*/ 58 h 429"/>
                <a:gd name="T76" fmla="*/ 180 w 398"/>
                <a:gd name="T77" fmla="*/ 79 h 429"/>
                <a:gd name="T78" fmla="*/ 150 w 398"/>
                <a:gd name="T79" fmla="*/ 104 h 429"/>
                <a:gd name="T80" fmla="*/ 122 w 398"/>
                <a:gd name="T81" fmla="*/ 131 h 429"/>
                <a:gd name="T82" fmla="*/ 98 w 398"/>
                <a:gd name="T83" fmla="*/ 161 h 429"/>
                <a:gd name="T84" fmla="*/ 75 w 398"/>
                <a:gd name="T85" fmla="*/ 194 h 429"/>
                <a:gd name="T86" fmla="*/ 56 w 398"/>
                <a:gd name="T87" fmla="*/ 228 h 429"/>
                <a:gd name="T88" fmla="*/ 39 w 398"/>
                <a:gd name="T89" fmla="*/ 264 h 429"/>
                <a:gd name="T90" fmla="*/ 26 w 398"/>
                <a:gd name="T91" fmla="*/ 303 h 429"/>
                <a:gd name="T92" fmla="*/ 17 w 398"/>
                <a:gd name="T93" fmla="*/ 344 h 429"/>
                <a:gd name="T94" fmla="*/ 11 w 398"/>
                <a:gd name="T95" fmla="*/ 386 h 429"/>
                <a:gd name="T96" fmla="*/ 8 w 398"/>
                <a:gd name="T97" fmla="*/ 428 h 429"/>
                <a:gd name="T98" fmla="*/ 0 w 398"/>
                <a:gd name="T99" fmla="*/ 42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98" h="429">
                  <a:moveTo>
                    <a:pt x="0" y="428"/>
                  </a:moveTo>
                  <a:lnTo>
                    <a:pt x="2" y="384"/>
                  </a:lnTo>
                  <a:lnTo>
                    <a:pt x="2" y="384"/>
                  </a:lnTo>
                  <a:lnTo>
                    <a:pt x="8" y="342"/>
                  </a:lnTo>
                  <a:lnTo>
                    <a:pt x="8" y="342"/>
                  </a:lnTo>
                  <a:lnTo>
                    <a:pt x="18" y="302"/>
                  </a:lnTo>
                  <a:lnTo>
                    <a:pt x="18" y="302"/>
                  </a:lnTo>
                  <a:lnTo>
                    <a:pt x="32" y="263"/>
                  </a:lnTo>
                  <a:lnTo>
                    <a:pt x="32" y="261"/>
                  </a:lnTo>
                  <a:lnTo>
                    <a:pt x="48" y="225"/>
                  </a:lnTo>
                  <a:lnTo>
                    <a:pt x="48" y="225"/>
                  </a:lnTo>
                  <a:lnTo>
                    <a:pt x="68" y="189"/>
                  </a:lnTo>
                  <a:lnTo>
                    <a:pt x="68" y="189"/>
                  </a:lnTo>
                  <a:lnTo>
                    <a:pt x="90" y="156"/>
                  </a:lnTo>
                  <a:lnTo>
                    <a:pt x="90" y="156"/>
                  </a:lnTo>
                  <a:lnTo>
                    <a:pt x="116" y="126"/>
                  </a:lnTo>
                  <a:lnTo>
                    <a:pt x="117" y="126"/>
                  </a:lnTo>
                  <a:lnTo>
                    <a:pt x="144" y="98"/>
                  </a:lnTo>
                  <a:lnTo>
                    <a:pt x="144" y="98"/>
                  </a:lnTo>
                  <a:lnTo>
                    <a:pt x="176" y="73"/>
                  </a:lnTo>
                  <a:lnTo>
                    <a:pt x="176" y="73"/>
                  </a:lnTo>
                  <a:lnTo>
                    <a:pt x="207" y="51"/>
                  </a:lnTo>
                  <a:lnTo>
                    <a:pt x="207" y="51"/>
                  </a:lnTo>
                  <a:lnTo>
                    <a:pt x="242" y="33"/>
                  </a:lnTo>
                  <a:lnTo>
                    <a:pt x="242" y="33"/>
                  </a:lnTo>
                  <a:lnTo>
                    <a:pt x="279" y="19"/>
                  </a:lnTo>
                  <a:lnTo>
                    <a:pt x="279" y="19"/>
                  </a:lnTo>
                  <a:lnTo>
                    <a:pt x="317" y="9"/>
                  </a:lnTo>
                  <a:lnTo>
                    <a:pt x="317" y="9"/>
                  </a:lnTo>
                  <a:lnTo>
                    <a:pt x="356" y="1"/>
                  </a:lnTo>
                  <a:lnTo>
                    <a:pt x="356" y="1"/>
                  </a:lnTo>
                  <a:lnTo>
                    <a:pt x="397" y="0"/>
                  </a:lnTo>
                  <a:lnTo>
                    <a:pt x="397" y="7"/>
                  </a:lnTo>
                  <a:lnTo>
                    <a:pt x="358" y="10"/>
                  </a:lnTo>
                  <a:lnTo>
                    <a:pt x="318" y="16"/>
                  </a:lnTo>
                  <a:lnTo>
                    <a:pt x="281" y="27"/>
                  </a:lnTo>
                  <a:lnTo>
                    <a:pt x="246" y="40"/>
                  </a:lnTo>
                  <a:lnTo>
                    <a:pt x="212" y="58"/>
                  </a:lnTo>
                  <a:lnTo>
                    <a:pt x="180" y="79"/>
                  </a:lnTo>
                  <a:lnTo>
                    <a:pt x="150" y="104"/>
                  </a:lnTo>
                  <a:lnTo>
                    <a:pt x="122" y="131"/>
                  </a:lnTo>
                  <a:lnTo>
                    <a:pt x="98" y="161"/>
                  </a:lnTo>
                  <a:lnTo>
                    <a:pt x="75" y="194"/>
                  </a:lnTo>
                  <a:lnTo>
                    <a:pt x="56" y="228"/>
                  </a:lnTo>
                  <a:lnTo>
                    <a:pt x="39" y="264"/>
                  </a:lnTo>
                  <a:lnTo>
                    <a:pt x="26" y="303"/>
                  </a:lnTo>
                  <a:lnTo>
                    <a:pt x="17" y="344"/>
                  </a:lnTo>
                  <a:lnTo>
                    <a:pt x="11" y="386"/>
                  </a:lnTo>
                  <a:lnTo>
                    <a:pt x="8" y="428"/>
                  </a:lnTo>
                  <a:lnTo>
                    <a:pt x="0" y="42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0" name="Freeform 440"/>
            <p:cNvSpPr>
              <a:spLocks/>
            </p:cNvSpPr>
            <p:nvPr/>
          </p:nvSpPr>
          <p:spPr bwMode="auto">
            <a:xfrm>
              <a:off x="346" y="1002"/>
              <a:ext cx="366" cy="517"/>
            </a:xfrm>
            <a:custGeom>
              <a:avLst/>
              <a:gdLst>
                <a:gd name="T0" fmla="*/ 0 w 325"/>
                <a:gd name="T1" fmla="*/ 0 h 517"/>
                <a:gd name="T2" fmla="*/ 33 w 325"/>
                <a:gd name="T3" fmla="*/ 3 h 517"/>
                <a:gd name="T4" fmla="*/ 33 w 325"/>
                <a:gd name="T5" fmla="*/ 3 h 517"/>
                <a:gd name="T6" fmla="*/ 65 w 325"/>
                <a:gd name="T7" fmla="*/ 10 h 517"/>
                <a:gd name="T8" fmla="*/ 65 w 325"/>
                <a:gd name="T9" fmla="*/ 10 h 517"/>
                <a:gd name="T10" fmla="*/ 96 w 325"/>
                <a:gd name="T11" fmla="*/ 24 h 517"/>
                <a:gd name="T12" fmla="*/ 96 w 325"/>
                <a:gd name="T13" fmla="*/ 24 h 517"/>
                <a:gd name="T14" fmla="*/ 126 w 325"/>
                <a:gd name="T15" fmla="*/ 42 h 517"/>
                <a:gd name="T16" fmla="*/ 126 w 325"/>
                <a:gd name="T17" fmla="*/ 42 h 517"/>
                <a:gd name="T18" fmla="*/ 155 w 325"/>
                <a:gd name="T19" fmla="*/ 63 h 517"/>
                <a:gd name="T20" fmla="*/ 155 w 325"/>
                <a:gd name="T21" fmla="*/ 63 h 517"/>
                <a:gd name="T22" fmla="*/ 182 w 325"/>
                <a:gd name="T23" fmla="*/ 90 h 517"/>
                <a:gd name="T24" fmla="*/ 182 w 325"/>
                <a:gd name="T25" fmla="*/ 90 h 517"/>
                <a:gd name="T26" fmla="*/ 206 w 325"/>
                <a:gd name="T27" fmla="*/ 120 h 517"/>
                <a:gd name="T28" fmla="*/ 206 w 325"/>
                <a:gd name="T29" fmla="*/ 120 h 517"/>
                <a:gd name="T30" fmla="*/ 230 w 325"/>
                <a:gd name="T31" fmla="*/ 153 h 517"/>
                <a:gd name="T32" fmla="*/ 230 w 325"/>
                <a:gd name="T33" fmla="*/ 153 h 517"/>
                <a:gd name="T34" fmla="*/ 251 w 325"/>
                <a:gd name="T35" fmla="*/ 189 h 517"/>
                <a:gd name="T36" fmla="*/ 251 w 325"/>
                <a:gd name="T37" fmla="*/ 190 h 517"/>
                <a:gd name="T38" fmla="*/ 269 w 325"/>
                <a:gd name="T39" fmla="*/ 230 h 517"/>
                <a:gd name="T40" fmla="*/ 269 w 325"/>
                <a:gd name="T41" fmla="*/ 230 h 517"/>
                <a:gd name="T42" fmla="*/ 285 w 325"/>
                <a:gd name="T43" fmla="*/ 272 h 517"/>
                <a:gd name="T44" fmla="*/ 285 w 325"/>
                <a:gd name="T45" fmla="*/ 272 h 517"/>
                <a:gd name="T46" fmla="*/ 299 w 325"/>
                <a:gd name="T47" fmla="*/ 317 h 517"/>
                <a:gd name="T48" fmla="*/ 299 w 325"/>
                <a:gd name="T49" fmla="*/ 317 h 517"/>
                <a:gd name="T50" fmla="*/ 309 w 325"/>
                <a:gd name="T51" fmla="*/ 365 h 517"/>
                <a:gd name="T52" fmla="*/ 309 w 325"/>
                <a:gd name="T53" fmla="*/ 365 h 517"/>
                <a:gd name="T54" fmla="*/ 317 w 325"/>
                <a:gd name="T55" fmla="*/ 414 h 517"/>
                <a:gd name="T56" fmla="*/ 318 w 325"/>
                <a:gd name="T57" fmla="*/ 414 h 517"/>
                <a:gd name="T58" fmla="*/ 323 w 325"/>
                <a:gd name="T59" fmla="*/ 464 h 517"/>
                <a:gd name="T60" fmla="*/ 323 w 325"/>
                <a:gd name="T61" fmla="*/ 465 h 517"/>
                <a:gd name="T62" fmla="*/ 324 w 325"/>
                <a:gd name="T63" fmla="*/ 516 h 517"/>
                <a:gd name="T64" fmla="*/ 317 w 325"/>
                <a:gd name="T65" fmla="*/ 516 h 517"/>
                <a:gd name="T66" fmla="*/ 314 w 325"/>
                <a:gd name="T67" fmla="*/ 465 h 517"/>
                <a:gd name="T68" fmla="*/ 309 w 325"/>
                <a:gd name="T69" fmla="*/ 414 h 517"/>
                <a:gd name="T70" fmla="*/ 302 w 325"/>
                <a:gd name="T71" fmla="*/ 366 h 517"/>
                <a:gd name="T72" fmla="*/ 291 w 325"/>
                <a:gd name="T73" fmla="*/ 320 h 517"/>
                <a:gd name="T74" fmla="*/ 278 w 325"/>
                <a:gd name="T75" fmla="*/ 275 h 517"/>
                <a:gd name="T76" fmla="*/ 261 w 325"/>
                <a:gd name="T77" fmla="*/ 233 h 517"/>
                <a:gd name="T78" fmla="*/ 243 w 325"/>
                <a:gd name="T79" fmla="*/ 193 h 517"/>
                <a:gd name="T80" fmla="*/ 222 w 325"/>
                <a:gd name="T81" fmla="*/ 157 h 517"/>
                <a:gd name="T82" fmla="*/ 200 w 325"/>
                <a:gd name="T83" fmla="*/ 124 h 517"/>
                <a:gd name="T84" fmla="*/ 176 w 325"/>
                <a:gd name="T85" fmla="*/ 94 h 517"/>
                <a:gd name="T86" fmla="*/ 149 w 325"/>
                <a:gd name="T87" fmla="*/ 70 h 517"/>
                <a:gd name="T88" fmla="*/ 122 w 325"/>
                <a:gd name="T89" fmla="*/ 48 h 517"/>
                <a:gd name="T90" fmla="*/ 93 w 325"/>
                <a:gd name="T91" fmla="*/ 31 h 517"/>
                <a:gd name="T92" fmla="*/ 63 w 325"/>
                <a:gd name="T93" fmla="*/ 19 h 517"/>
                <a:gd name="T94" fmla="*/ 31 w 325"/>
                <a:gd name="T95" fmla="*/ 10 h 517"/>
                <a:gd name="T96" fmla="*/ 0 w 325"/>
                <a:gd name="T97" fmla="*/ 9 h 517"/>
                <a:gd name="T98" fmla="*/ 0 w 325"/>
                <a:gd name="T99" fmla="*/ 0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25" h="517">
                  <a:moveTo>
                    <a:pt x="0" y="0"/>
                  </a:moveTo>
                  <a:lnTo>
                    <a:pt x="33" y="3"/>
                  </a:lnTo>
                  <a:lnTo>
                    <a:pt x="33" y="3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26" y="42"/>
                  </a:lnTo>
                  <a:lnTo>
                    <a:pt x="126" y="42"/>
                  </a:lnTo>
                  <a:lnTo>
                    <a:pt x="155" y="63"/>
                  </a:lnTo>
                  <a:lnTo>
                    <a:pt x="155" y="63"/>
                  </a:lnTo>
                  <a:lnTo>
                    <a:pt x="182" y="90"/>
                  </a:lnTo>
                  <a:lnTo>
                    <a:pt x="182" y="90"/>
                  </a:lnTo>
                  <a:lnTo>
                    <a:pt x="206" y="120"/>
                  </a:lnTo>
                  <a:lnTo>
                    <a:pt x="206" y="120"/>
                  </a:lnTo>
                  <a:lnTo>
                    <a:pt x="230" y="153"/>
                  </a:lnTo>
                  <a:lnTo>
                    <a:pt x="230" y="153"/>
                  </a:lnTo>
                  <a:lnTo>
                    <a:pt x="251" y="189"/>
                  </a:lnTo>
                  <a:lnTo>
                    <a:pt x="251" y="190"/>
                  </a:lnTo>
                  <a:lnTo>
                    <a:pt x="269" y="230"/>
                  </a:lnTo>
                  <a:lnTo>
                    <a:pt x="269" y="230"/>
                  </a:lnTo>
                  <a:lnTo>
                    <a:pt x="285" y="272"/>
                  </a:lnTo>
                  <a:lnTo>
                    <a:pt x="285" y="272"/>
                  </a:lnTo>
                  <a:lnTo>
                    <a:pt x="299" y="317"/>
                  </a:lnTo>
                  <a:lnTo>
                    <a:pt x="299" y="317"/>
                  </a:lnTo>
                  <a:lnTo>
                    <a:pt x="309" y="365"/>
                  </a:lnTo>
                  <a:lnTo>
                    <a:pt x="309" y="365"/>
                  </a:lnTo>
                  <a:lnTo>
                    <a:pt x="317" y="414"/>
                  </a:lnTo>
                  <a:lnTo>
                    <a:pt x="318" y="414"/>
                  </a:lnTo>
                  <a:lnTo>
                    <a:pt x="323" y="464"/>
                  </a:lnTo>
                  <a:lnTo>
                    <a:pt x="323" y="465"/>
                  </a:lnTo>
                  <a:lnTo>
                    <a:pt x="324" y="516"/>
                  </a:lnTo>
                  <a:lnTo>
                    <a:pt x="317" y="516"/>
                  </a:lnTo>
                  <a:lnTo>
                    <a:pt x="314" y="465"/>
                  </a:lnTo>
                  <a:lnTo>
                    <a:pt x="309" y="414"/>
                  </a:lnTo>
                  <a:lnTo>
                    <a:pt x="302" y="366"/>
                  </a:lnTo>
                  <a:lnTo>
                    <a:pt x="291" y="320"/>
                  </a:lnTo>
                  <a:lnTo>
                    <a:pt x="278" y="275"/>
                  </a:lnTo>
                  <a:lnTo>
                    <a:pt x="261" y="233"/>
                  </a:lnTo>
                  <a:lnTo>
                    <a:pt x="243" y="193"/>
                  </a:lnTo>
                  <a:lnTo>
                    <a:pt x="222" y="157"/>
                  </a:lnTo>
                  <a:lnTo>
                    <a:pt x="200" y="124"/>
                  </a:lnTo>
                  <a:lnTo>
                    <a:pt x="176" y="94"/>
                  </a:lnTo>
                  <a:lnTo>
                    <a:pt x="149" y="70"/>
                  </a:lnTo>
                  <a:lnTo>
                    <a:pt x="122" y="48"/>
                  </a:lnTo>
                  <a:lnTo>
                    <a:pt x="93" y="31"/>
                  </a:lnTo>
                  <a:lnTo>
                    <a:pt x="63" y="19"/>
                  </a:lnTo>
                  <a:lnTo>
                    <a:pt x="31" y="10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1" name="Freeform 441"/>
            <p:cNvSpPr>
              <a:spLocks/>
            </p:cNvSpPr>
            <p:nvPr/>
          </p:nvSpPr>
          <p:spPr bwMode="auto">
            <a:xfrm>
              <a:off x="747" y="314"/>
              <a:ext cx="392" cy="749"/>
            </a:xfrm>
            <a:custGeom>
              <a:avLst/>
              <a:gdLst>
                <a:gd name="T0" fmla="*/ 0 w 349"/>
                <a:gd name="T1" fmla="*/ 748 h 749"/>
                <a:gd name="T2" fmla="*/ 1 w 349"/>
                <a:gd name="T3" fmla="*/ 673 h 749"/>
                <a:gd name="T4" fmla="*/ 1 w 349"/>
                <a:gd name="T5" fmla="*/ 673 h 749"/>
                <a:gd name="T6" fmla="*/ 7 w 349"/>
                <a:gd name="T7" fmla="*/ 599 h 749"/>
                <a:gd name="T8" fmla="*/ 7 w 349"/>
                <a:gd name="T9" fmla="*/ 599 h 749"/>
                <a:gd name="T10" fmla="*/ 16 w 349"/>
                <a:gd name="T11" fmla="*/ 527 h 749"/>
                <a:gd name="T12" fmla="*/ 16 w 349"/>
                <a:gd name="T13" fmla="*/ 527 h 749"/>
                <a:gd name="T14" fmla="*/ 27 w 349"/>
                <a:gd name="T15" fmla="*/ 460 h 749"/>
                <a:gd name="T16" fmla="*/ 27 w 349"/>
                <a:gd name="T17" fmla="*/ 460 h 749"/>
                <a:gd name="T18" fmla="*/ 42 w 349"/>
                <a:gd name="T19" fmla="*/ 394 h 749"/>
                <a:gd name="T20" fmla="*/ 42 w 349"/>
                <a:gd name="T21" fmla="*/ 394 h 749"/>
                <a:gd name="T22" fmla="*/ 60 w 349"/>
                <a:gd name="T23" fmla="*/ 332 h 749"/>
                <a:gd name="T24" fmla="*/ 60 w 349"/>
                <a:gd name="T25" fmla="*/ 332 h 749"/>
                <a:gd name="T26" fmla="*/ 79 w 349"/>
                <a:gd name="T27" fmla="*/ 275 h 749"/>
                <a:gd name="T28" fmla="*/ 79 w 349"/>
                <a:gd name="T29" fmla="*/ 275 h 749"/>
                <a:gd name="T30" fmla="*/ 102 w 349"/>
                <a:gd name="T31" fmla="*/ 221 h 749"/>
                <a:gd name="T32" fmla="*/ 102 w 349"/>
                <a:gd name="T33" fmla="*/ 221 h 749"/>
                <a:gd name="T34" fmla="*/ 126 w 349"/>
                <a:gd name="T35" fmla="*/ 173 h 749"/>
                <a:gd name="T36" fmla="*/ 126 w 349"/>
                <a:gd name="T37" fmla="*/ 173 h 749"/>
                <a:gd name="T38" fmla="*/ 153 w 349"/>
                <a:gd name="T39" fmla="*/ 129 h 749"/>
                <a:gd name="T40" fmla="*/ 153 w 349"/>
                <a:gd name="T41" fmla="*/ 129 h 749"/>
                <a:gd name="T42" fmla="*/ 181 w 349"/>
                <a:gd name="T43" fmla="*/ 92 h 749"/>
                <a:gd name="T44" fmla="*/ 181 w 349"/>
                <a:gd name="T45" fmla="*/ 92 h 749"/>
                <a:gd name="T46" fmla="*/ 211 w 349"/>
                <a:gd name="T47" fmla="*/ 60 h 749"/>
                <a:gd name="T48" fmla="*/ 213 w 349"/>
                <a:gd name="T49" fmla="*/ 60 h 749"/>
                <a:gd name="T50" fmla="*/ 244 w 349"/>
                <a:gd name="T51" fmla="*/ 35 h 749"/>
                <a:gd name="T52" fmla="*/ 244 w 349"/>
                <a:gd name="T53" fmla="*/ 35 h 749"/>
                <a:gd name="T54" fmla="*/ 277 w 349"/>
                <a:gd name="T55" fmla="*/ 15 h 749"/>
                <a:gd name="T56" fmla="*/ 277 w 349"/>
                <a:gd name="T57" fmla="*/ 15 h 749"/>
                <a:gd name="T58" fmla="*/ 295 w 349"/>
                <a:gd name="T59" fmla="*/ 9 h 749"/>
                <a:gd name="T60" fmla="*/ 295 w 349"/>
                <a:gd name="T61" fmla="*/ 9 h 749"/>
                <a:gd name="T62" fmla="*/ 312 w 349"/>
                <a:gd name="T63" fmla="*/ 3 h 749"/>
                <a:gd name="T64" fmla="*/ 312 w 349"/>
                <a:gd name="T65" fmla="*/ 3 h 749"/>
                <a:gd name="T66" fmla="*/ 330 w 349"/>
                <a:gd name="T67" fmla="*/ 0 h 749"/>
                <a:gd name="T68" fmla="*/ 330 w 349"/>
                <a:gd name="T69" fmla="*/ 0 h 749"/>
                <a:gd name="T70" fmla="*/ 348 w 349"/>
                <a:gd name="T71" fmla="*/ 0 h 749"/>
                <a:gd name="T72" fmla="*/ 348 w 349"/>
                <a:gd name="T73" fmla="*/ 8 h 749"/>
                <a:gd name="T74" fmla="*/ 332 w 349"/>
                <a:gd name="T75" fmla="*/ 9 h 749"/>
                <a:gd name="T76" fmla="*/ 315 w 349"/>
                <a:gd name="T77" fmla="*/ 12 h 749"/>
                <a:gd name="T78" fmla="*/ 297 w 349"/>
                <a:gd name="T79" fmla="*/ 17 h 749"/>
                <a:gd name="T80" fmla="*/ 280 w 349"/>
                <a:gd name="T81" fmla="*/ 23 h 749"/>
                <a:gd name="T82" fmla="*/ 249 w 349"/>
                <a:gd name="T83" fmla="*/ 41 h 749"/>
                <a:gd name="T84" fmla="*/ 217 w 349"/>
                <a:gd name="T85" fmla="*/ 66 h 749"/>
                <a:gd name="T86" fmla="*/ 187 w 349"/>
                <a:gd name="T87" fmla="*/ 96 h 749"/>
                <a:gd name="T88" fmla="*/ 160 w 349"/>
                <a:gd name="T89" fmla="*/ 134 h 749"/>
                <a:gd name="T90" fmla="*/ 133 w 349"/>
                <a:gd name="T91" fmla="*/ 177 h 749"/>
                <a:gd name="T92" fmla="*/ 109 w 349"/>
                <a:gd name="T93" fmla="*/ 224 h 749"/>
                <a:gd name="T94" fmla="*/ 87 w 349"/>
                <a:gd name="T95" fmla="*/ 278 h 749"/>
                <a:gd name="T96" fmla="*/ 67 w 349"/>
                <a:gd name="T97" fmla="*/ 335 h 749"/>
                <a:gd name="T98" fmla="*/ 49 w 349"/>
                <a:gd name="T99" fmla="*/ 395 h 749"/>
                <a:gd name="T100" fmla="*/ 36 w 349"/>
                <a:gd name="T101" fmla="*/ 461 h 749"/>
                <a:gd name="T102" fmla="*/ 24 w 349"/>
                <a:gd name="T103" fmla="*/ 529 h 749"/>
                <a:gd name="T104" fmla="*/ 15 w 349"/>
                <a:gd name="T105" fmla="*/ 599 h 749"/>
                <a:gd name="T106" fmla="*/ 10 w 349"/>
                <a:gd name="T107" fmla="*/ 673 h 749"/>
                <a:gd name="T108" fmla="*/ 9 w 349"/>
                <a:gd name="T109" fmla="*/ 748 h 749"/>
                <a:gd name="T110" fmla="*/ 0 w 349"/>
                <a:gd name="T111" fmla="*/ 748 h 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9" h="749">
                  <a:moveTo>
                    <a:pt x="0" y="748"/>
                  </a:moveTo>
                  <a:lnTo>
                    <a:pt x="1" y="673"/>
                  </a:lnTo>
                  <a:lnTo>
                    <a:pt x="1" y="673"/>
                  </a:lnTo>
                  <a:lnTo>
                    <a:pt x="7" y="599"/>
                  </a:lnTo>
                  <a:lnTo>
                    <a:pt x="7" y="599"/>
                  </a:lnTo>
                  <a:lnTo>
                    <a:pt x="16" y="527"/>
                  </a:lnTo>
                  <a:lnTo>
                    <a:pt x="16" y="527"/>
                  </a:lnTo>
                  <a:lnTo>
                    <a:pt x="27" y="460"/>
                  </a:lnTo>
                  <a:lnTo>
                    <a:pt x="27" y="460"/>
                  </a:lnTo>
                  <a:lnTo>
                    <a:pt x="42" y="394"/>
                  </a:lnTo>
                  <a:lnTo>
                    <a:pt x="42" y="394"/>
                  </a:lnTo>
                  <a:lnTo>
                    <a:pt x="60" y="332"/>
                  </a:lnTo>
                  <a:lnTo>
                    <a:pt x="60" y="332"/>
                  </a:lnTo>
                  <a:lnTo>
                    <a:pt x="79" y="275"/>
                  </a:lnTo>
                  <a:lnTo>
                    <a:pt x="79" y="275"/>
                  </a:lnTo>
                  <a:lnTo>
                    <a:pt x="102" y="221"/>
                  </a:lnTo>
                  <a:lnTo>
                    <a:pt x="102" y="221"/>
                  </a:lnTo>
                  <a:lnTo>
                    <a:pt x="126" y="173"/>
                  </a:lnTo>
                  <a:lnTo>
                    <a:pt x="126" y="173"/>
                  </a:lnTo>
                  <a:lnTo>
                    <a:pt x="153" y="129"/>
                  </a:lnTo>
                  <a:lnTo>
                    <a:pt x="153" y="129"/>
                  </a:lnTo>
                  <a:lnTo>
                    <a:pt x="181" y="92"/>
                  </a:lnTo>
                  <a:lnTo>
                    <a:pt x="181" y="92"/>
                  </a:lnTo>
                  <a:lnTo>
                    <a:pt x="211" y="60"/>
                  </a:lnTo>
                  <a:lnTo>
                    <a:pt x="213" y="60"/>
                  </a:lnTo>
                  <a:lnTo>
                    <a:pt x="244" y="35"/>
                  </a:lnTo>
                  <a:lnTo>
                    <a:pt x="244" y="35"/>
                  </a:lnTo>
                  <a:lnTo>
                    <a:pt x="277" y="15"/>
                  </a:lnTo>
                  <a:lnTo>
                    <a:pt x="277" y="15"/>
                  </a:lnTo>
                  <a:lnTo>
                    <a:pt x="295" y="9"/>
                  </a:lnTo>
                  <a:lnTo>
                    <a:pt x="295" y="9"/>
                  </a:lnTo>
                  <a:lnTo>
                    <a:pt x="312" y="3"/>
                  </a:lnTo>
                  <a:lnTo>
                    <a:pt x="312" y="3"/>
                  </a:lnTo>
                  <a:lnTo>
                    <a:pt x="330" y="0"/>
                  </a:lnTo>
                  <a:lnTo>
                    <a:pt x="330" y="0"/>
                  </a:lnTo>
                  <a:lnTo>
                    <a:pt x="348" y="0"/>
                  </a:lnTo>
                  <a:lnTo>
                    <a:pt x="348" y="8"/>
                  </a:lnTo>
                  <a:lnTo>
                    <a:pt x="332" y="9"/>
                  </a:lnTo>
                  <a:lnTo>
                    <a:pt x="315" y="12"/>
                  </a:lnTo>
                  <a:lnTo>
                    <a:pt x="297" y="17"/>
                  </a:lnTo>
                  <a:lnTo>
                    <a:pt x="280" y="23"/>
                  </a:lnTo>
                  <a:lnTo>
                    <a:pt x="249" y="41"/>
                  </a:lnTo>
                  <a:lnTo>
                    <a:pt x="217" y="66"/>
                  </a:lnTo>
                  <a:lnTo>
                    <a:pt x="187" y="96"/>
                  </a:lnTo>
                  <a:lnTo>
                    <a:pt x="160" y="134"/>
                  </a:lnTo>
                  <a:lnTo>
                    <a:pt x="133" y="177"/>
                  </a:lnTo>
                  <a:lnTo>
                    <a:pt x="109" y="224"/>
                  </a:lnTo>
                  <a:lnTo>
                    <a:pt x="87" y="278"/>
                  </a:lnTo>
                  <a:lnTo>
                    <a:pt x="67" y="335"/>
                  </a:lnTo>
                  <a:lnTo>
                    <a:pt x="49" y="395"/>
                  </a:lnTo>
                  <a:lnTo>
                    <a:pt x="36" y="461"/>
                  </a:lnTo>
                  <a:lnTo>
                    <a:pt x="24" y="529"/>
                  </a:lnTo>
                  <a:lnTo>
                    <a:pt x="15" y="599"/>
                  </a:lnTo>
                  <a:lnTo>
                    <a:pt x="10" y="673"/>
                  </a:lnTo>
                  <a:lnTo>
                    <a:pt x="9" y="748"/>
                  </a:lnTo>
                  <a:lnTo>
                    <a:pt x="0" y="74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2" name="Freeform 442"/>
            <p:cNvSpPr>
              <a:spLocks/>
            </p:cNvSpPr>
            <p:nvPr/>
          </p:nvSpPr>
          <p:spPr bwMode="auto">
            <a:xfrm>
              <a:off x="679" y="434"/>
              <a:ext cx="133" cy="237"/>
            </a:xfrm>
            <a:custGeom>
              <a:avLst/>
              <a:gdLst>
                <a:gd name="T0" fmla="*/ 1 w 118"/>
                <a:gd name="T1" fmla="*/ 0 h 237"/>
                <a:gd name="T2" fmla="*/ 12 w 118"/>
                <a:gd name="T3" fmla="*/ 2 h 237"/>
                <a:gd name="T4" fmla="*/ 12 w 118"/>
                <a:gd name="T5" fmla="*/ 2 h 237"/>
                <a:gd name="T6" fmla="*/ 24 w 118"/>
                <a:gd name="T7" fmla="*/ 5 h 237"/>
                <a:gd name="T8" fmla="*/ 24 w 118"/>
                <a:gd name="T9" fmla="*/ 5 h 237"/>
                <a:gd name="T10" fmla="*/ 36 w 118"/>
                <a:gd name="T11" fmla="*/ 11 h 237"/>
                <a:gd name="T12" fmla="*/ 36 w 118"/>
                <a:gd name="T13" fmla="*/ 11 h 237"/>
                <a:gd name="T14" fmla="*/ 46 w 118"/>
                <a:gd name="T15" fmla="*/ 18 h 237"/>
                <a:gd name="T16" fmla="*/ 46 w 118"/>
                <a:gd name="T17" fmla="*/ 20 h 237"/>
                <a:gd name="T18" fmla="*/ 57 w 118"/>
                <a:gd name="T19" fmla="*/ 29 h 237"/>
                <a:gd name="T20" fmla="*/ 57 w 118"/>
                <a:gd name="T21" fmla="*/ 29 h 237"/>
                <a:gd name="T22" fmla="*/ 66 w 118"/>
                <a:gd name="T23" fmla="*/ 41 h 237"/>
                <a:gd name="T24" fmla="*/ 66 w 118"/>
                <a:gd name="T25" fmla="*/ 41 h 237"/>
                <a:gd name="T26" fmla="*/ 75 w 118"/>
                <a:gd name="T27" fmla="*/ 54 h 237"/>
                <a:gd name="T28" fmla="*/ 75 w 118"/>
                <a:gd name="T29" fmla="*/ 56 h 237"/>
                <a:gd name="T30" fmla="*/ 82 w 118"/>
                <a:gd name="T31" fmla="*/ 71 h 237"/>
                <a:gd name="T32" fmla="*/ 82 w 118"/>
                <a:gd name="T33" fmla="*/ 71 h 237"/>
                <a:gd name="T34" fmla="*/ 97 w 118"/>
                <a:gd name="T35" fmla="*/ 106 h 237"/>
                <a:gd name="T36" fmla="*/ 97 w 118"/>
                <a:gd name="T37" fmla="*/ 106 h 237"/>
                <a:gd name="T38" fmla="*/ 108 w 118"/>
                <a:gd name="T39" fmla="*/ 145 h 237"/>
                <a:gd name="T40" fmla="*/ 108 w 118"/>
                <a:gd name="T41" fmla="*/ 146 h 237"/>
                <a:gd name="T42" fmla="*/ 114 w 118"/>
                <a:gd name="T43" fmla="*/ 190 h 237"/>
                <a:gd name="T44" fmla="*/ 114 w 118"/>
                <a:gd name="T45" fmla="*/ 190 h 237"/>
                <a:gd name="T46" fmla="*/ 117 w 118"/>
                <a:gd name="T47" fmla="*/ 236 h 237"/>
                <a:gd name="T48" fmla="*/ 108 w 118"/>
                <a:gd name="T49" fmla="*/ 236 h 237"/>
                <a:gd name="T50" fmla="*/ 106 w 118"/>
                <a:gd name="T51" fmla="*/ 190 h 237"/>
                <a:gd name="T52" fmla="*/ 99 w 118"/>
                <a:gd name="T53" fmla="*/ 148 h 237"/>
                <a:gd name="T54" fmla="*/ 90 w 118"/>
                <a:gd name="T55" fmla="*/ 109 h 237"/>
                <a:gd name="T56" fmla="*/ 75 w 118"/>
                <a:gd name="T57" fmla="*/ 74 h 237"/>
                <a:gd name="T58" fmla="*/ 67 w 118"/>
                <a:gd name="T59" fmla="*/ 59 h 237"/>
                <a:gd name="T60" fmla="*/ 60 w 118"/>
                <a:gd name="T61" fmla="*/ 45 h 237"/>
                <a:gd name="T62" fmla="*/ 51 w 118"/>
                <a:gd name="T63" fmla="*/ 35 h 237"/>
                <a:gd name="T64" fmla="*/ 40 w 118"/>
                <a:gd name="T65" fmla="*/ 26 h 237"/>
                <a:gd name="T66" fmla="*/ 31 w 118"/>
                <a:gd name="T67" fmla="*/ 18 h 237"/>
                <a:gd name="T68" fmla="*/ 21 w 118"/>
                <a:gd name="T69" fmla="*/ 12 h 237"/>
                <a:gd name="T70" fmla="*/ 10 w 118"/>
                <a:gd name="T71" fmla="*/ 9 h 237"/>
                <a:gd name="T72" fmla="*/ 0 w 118"/>
                <a:gd name="T73" fmla="*/ 8 h 237"/>
                <a:gd name="T74" fmla="*/ 1 w 118"/>
                <a:gd name="T75" fmla="*/ 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237">
                  <a:moveTo>
                    <a:pt x="1" y="0"/>
                  </a:moveTo>
                  <a:lnTo>
                    <a:pt x="12" y="2"/>
                  </a:lnTo>
                  <a:lnTo>
                    <a:pt x="12" y="2"/>
                  </a:lnTo>
                  <a:lnTo>
                    <a:pt x="24" y="5"/>
                  </a:lnTo>
                  <a:lnTo>
                    <a:pt x="24" y="5"/>
                  </a:lnTo>
                  <a:lnTo>
                    <a:pt x="36" y="11"/>
                  </a:lnTo>
                  <a:lnTo>
                    <a:pt x="36" y="11"/>
                  </a:lnTo>
                  <a:lnTo>
                    <a:pt x="46" y="18"/>
                  </a:lnTo>
                  <a:lnTo>
                    <a:pt x="46" y="20"/>
                  </a:lnTo>
                  <a:lnTo>
                    <a:pt x="57" y="29"/>
                  </a:lnTo>
                  <a:lnTo>
                    <a:pt x="57" y="29"/>
                  </a:lnTo>
                  <a:lnTo>
                    <a:pt x="66" y="41"/>
                  </a:lnTo>
                  <a:lnTo>
                    <a:pt x="66" y="41"/>
                  </a:lnTo>
                  <a:lnTo>
                    <a:pt x="75" y="54"/>
                  </a:lnTo>
                  <a:lnTo>
                    <a:pt x="75" y="56"/>
                  </a:lnTo>
                  <a:lnTo>
                    <a:pt x="82" y="71"/>
                  </a:lnTo>
                  <a:lnTo>
                    <a:pt x="82" y="71"/>
                  </a:lnTo>
                  <a:lnTo>
                    <a:pt x="97" y="106"/>
                  </a:lnTo>
                  <a:lnTo>
                    <a:pt x="97" y="106"/>
                  </a:lnTo>
                  <a:lnTo>
                    <a:pt x="108" y="145"/>
                  </a:lnTo>
                  <a:lnTo>
                    <a:pt x="108" y="146"/>
                  </a:lnTo>
                  <a:lnTo>
                    <a:pt x="114" y="190"/>
                  </a:lnTo>
                  <a:lnTo>
                    <a:pt x="114" y="190"/>
                  </a:lnTo>
                  <a:lnTo>
                    <a:pt x="117" y="236"/>
                  </a:lnTo>
                  <a:lnTo>
                    <a:pt x="108" y="236"/>
                  </a:lnTo>
                  <a:lnTo>
                    <a:pt x="106" y="190"/>
                  </a:lnTo>
                  <a:lnTo>
                    <a:pt x="99" y="148"/>
                  </a:lnTo>
                  <a:lnTo>
                    <a:pt x="90" y="109"/>
                  </a:lnTo>
                  <a:lnTo>
                    <a:pt x="75" y="74"/>
                  </a:lnTo>
                  <a:lnTo>
                    <a:pt x="67" y="59"/>
                  </a:lnTo>
                  <a:lnTo>
                    <a:pt x="60" y="45"/>
                  </a:lnTo>
                  <a:lnTo>
                    <a:pt x="51" y="35"/>
                  </a:lnTo>
                  <a:lnTo>
                    <a:pt x="40" y="26"/>
                  </a:lnTo>
                  <a:lnTo>
                    <a:pt x="31" y="18"/>
                  </a:lnTo>
                  <a:lnTo>
                    <a:pt x="21" y="12"/>
                  </a:lnTo>
                  <a:lnTo>
                    <a:pt x="10" y="9"/>
                  </a:lnTo>
                  <a:lnTo>
                    <a:pt x="0" y="8"/>
                  </a:lnTo>
                  <a:lnTo>
                    <a:pt x="1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3" name="Freeform 443"/>
            <p:cNvSpPr>
              <a:spLocks/>
            </p:cNvSpPr>
            <p:nvPr/>
          </p:nvSpPr>
          <p:spPr bwMode="auto">
            <a:xfrm>
              <a:off x="986" y="609"/>
              <a:ext cx="297" cy="62"/>
            </a:xfrm>
            <a:custGeom>
              <a:avLst/>
              <a:gdLst>
                <a:gd name="T0" fmla="*/ 257 w 264"/>
                <a:gd name="T1" fmla="*/ 42 h 62"/>
                <a:gd name="T2" fmla="*/ 249 w 264"/>
                <a:gd name="T3" fmla="*/ 33 h 62"/>
                <a:gd name="T4" fmla="*/ 242 w 264"/>
                <a:gd name="T5" fmla="*/ 25 h 62"/>
                <a:gd name="T6" fmla="*/ 231 w 264"/>
                <a:gd name="T7" fmla="*/ 19 h 62"/>
                <a:gd name="T8" fmla="*/ 221 w 264"/>
                <a:gd name="T9" fmla="*/ 15 h 62"/>
                <a:gd name="T10" fmla="*/ 207 w 264"/>
                <a:gd name="T11" fmla="*/ 10 h 62"/>
                <a:gd name="T12" fmla="*/ 194 w 264"/>
                <a:gd name="T13" fmla="*/ 9 h 62"/>
                <a:gd name="T14" fmla="*/ 177 w 264"/>
                <a:gd name="T15" fmla="*/ 7 h 62"/>
                <a:gd name="T16" fmla="*/ 161 w 264"/>
                <a:gd name="T17" fmla="*/ 9 h 62"/>
                <a:gd name="T18" fmla="*/ 125 w 264"/>
                <a:gd name="T19" fmla="*/ 13 h 62"/>
                <a:gd name="T20" fmla="*/ 85 w 264"/>
                <a:gd name="T21" fmla="*/ 24 h 62"/>
                <a:gd name="T22" fmla="*/ 45 w 264"/>
                <a:gd name="T23" fmla="*/ 40 h 62"/>
                <a:gd name="T24" fmla="*/ 4 w 264"/>
                <a:gd name="T25" fmla="*/ 61 h 62"/>
                <a:gd name="T26" fmla="*/ 0 w 264"/>
                <a:gd name="T27" fmla="*/ 54 h 62"/>
                <a:gd name="T28" fmla="*/ 42 w 264"/>
                <a:gd name="T29" fmla="*/ 33 h 62"/>
                <a:gd name="T30" fmla="*/ 42 w 264"/>
                <a:gd name="T31" fmla="*/ 33 h 62"/>
                <a:gd name="T32" fmla="*/ 84 w 264"/>
                <a:gd name="T33" fmla="*/ 16 h 62"/>
                <a:gd name="T34" fmla="*/ 84 w 264"/>
                <a:gd name="T35" fmla="*/ 16 h 62"/>
                <a:gd name="T36" fmla="*/ 123 w 264"/>
                <a:gd name="T37" fmla="*/ 6 h 62"/>
                <a:gd name="T38" fmla="*/ 123 w 264"/>
                <a:gd name="T39" fmla="*/ 6 h 62"/>
                <a:gd name="T40" fmla="*/ 161 w 264"/>
                <a:gd name="T41" fmla="*/ 1 h 62"/>
                <a:gd name="T42" fmla="*/ 161 w 264"/>
                <a:gd name="T43" fmla="*/ 1 h 62"/>
                <a:gd name="T44" fmla="*/ 177 w 264"/>
                <a:gd name="T45" fmla="*/ 0 h 62"/>
                <a:gd name="T46" fmla="*/ 177 w 264"/>
                <a:gd name="T47" fmla="*/ 0 h 62"/>
                <a:gd name="T48" fmla="*/ 194 w 264"/>
                <a:gd name="T49" fmla="*/ 1 h 62"/>
                <a:gd name="T50" fmla="*/ 194 w 264"/>
                <a:gd name="T51" fmla="*/ 1 h 62"/>
                <a:gd name="T52" fmla="*/ 209 w 264"/>
                <a:gd name="T53" fmla="*/ 3 h 62"/>
                <a:gd name="T54" fmla="*/ 209 w 264"/>
                <a:gd name="T55" fmla="*/ 3 h 62"/>
                <a:gd name="T56" fmla="*/ 224 w 264"/>
                <a:gd name="T57" fmla="*/ 7 h 62"/>
                <a:gd name="T58" fmla="*/ 224 w 264"/>
                <a:gd name="T59" fmla="*/ 7 h 62"/>
                <a:gd name="T60" fmla="*/ 236 w 264"/>
                <a:gd name="T61" fmla="*/ 12 h 62"/>
                <a:gd name="T62" fmla="*/ 236 w 264"/>
                <a:gd name="T63" fmla="*/ 12 h 62"/>
                <a:gd name="T64" fmla="*/ 246 w 264"/>
                <a:gd name="T65" fmla="*/ 19 h 62"/>
                <a:gd name="T66" fmla="*/ 246 w 264"/>
                <a:gd name="T67" fmla="*/ 19 h 62"/>
                <a:gd name="T68" fmla="*/ 255 w 264"/>
                <a:gd name="T69" fmla="*/ 27 h 62"/>
                <a:gd name="T70" fmla="*/ 255 w 264"/>
                <a:gd name="T71" fmla="*/ 27 h 62"/>
                <a:gd name="T72" fmla="*/ 263 w 264"/>
                <a:gd name="T73" fmla="*/ 37 h 62"/>
                <a:gd name="T74" fmla="*/ 257 w 264"/>
                <a:gd name="T75" fmla="*/ 4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64" h="62">
                  <a:moveTo>
                    <a:pt x="257" y="42"/>
                  </a:moveTo>
                  <a:lnTo>
                    <a:pt x="249" y="33"/>
                  </a:lnTo>
                  <a:lnTo>
                    <a:pt x="242" y="25"/>
                  </a:lnTo>
                  <a:lnTo>
                    <a:pt x="231" y="19"/>
                  </a:lnTo>
                  <a:lnTo>
                    <a:pt x="221" y="15"/>
                  </a:lnTo>
                  <a:lnTo>
                    <a:pt x="207" y="10"/>
                  </a:lnTo>
                  <a:lnTo>
                    <a:pt x="194" y="9"/>
                  </a:lnTo>
                  <a:lnTo>
                    <a:pt x="177" y="7"/>
                  </a:lnTo>
                  <a:lnTo>
                    <a:pt x="161" y="9"/>
                  </a:lnTo>
                  <a:lnTo>
                    <a:pt x="125" y="13"/>
                  </a:lnTo>
                  <a:lnTo>
                    <a:pt x="85" y="24"/>
                  </a:lnTo>
                  <a:lnTo>
                    <a:pt x="45" y="40"/>
                  </a:lnTo>
                  <a:lnTo>
                    <a:pt x="4" y="61"/>
                  </a:lnTo>
                  <a:lnTo>
                    <a:pt x="0" y="54"/>
                  </a:lnTo>
                  <a:lnTo>
                    <a:pt x="42" y="33"/>
                  </a:lnTo>
                  <a:lnTo>
                    <a:pt x="42" y="33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61" y="1"/>
                  </a:lnTo>
                  <a:lnTo>
                    <a:pt x="161" y="1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209" y="3"/>
                  </a:lnTo>
                  <a:lnTo>
                    <a:pt x="209" y="3"/>
                  </a:lnTo>
                  <a:lnTo>
                    <a:pt x="224" y="7"/>
                  </a:lnTo>
                  <a:lnTo>
                    <a:pt x="224" y="7"/>
                  </a:lnTo>
                  <a:lnTo>
                    <a:pt x="236" y="12"/>
                  </a:lnTo>
                  <a:lnTo>
                    <a:pt x="236" y="12"/>
                  </a:lnTo>
                  <a:lnTo>
                    <a:pt x="246" y="19"/>
                  </a:lnTo>
                  <a:lnTo>
                    <a:pt x="246" y="19"/>
                  </a:lnTo>
                  <a:lnTo>
                    <a:pt x="255" y="27"/>
                  </a:lnTo>
                  <a:lnTo>
                    <a:pt x="255" y="27"/>
                  </a:lnTo>
                  <a:lnTo>
                    <a:pt x="263" y="37"/>
                  </a:lnTo>
                  <a:lnTo>
                    <a:pt x="257" y="4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4" name="Freeform 444"/>
            <p:cNvSpPr>
              <a:spLocks/>
            </p:cNvSpPr>
            <p:nvPr/>
          </p:nvSpPr>
          <p:spPr bwMode="auto">
            <a:xfrm>
              <a:off x="498" y="961"/>
              <a:ext cx="133" cy="238"/>
            </a:xfrm>
            <a:custGeom>
              <a:avLst/>
              <a:gdLst>
                <a:gd name="T0" fmla="*/ 2 w 118"/>
                <a:gd name="T1" fmla="*/ 0 h 238"/>
                <a:gd name="T2" fmla="*/ 12 w 118"/>
                <a:gd name="T3" fmla="*/ 2 h 238"/>
                <a:gd name="T4" fmla="*/ 14 w 118"/>
                <a:gd name="T5" fmla="*/ 2 h 238"/>
                <a:gd name="T6" fmla="*/ 24 w 118"/>
                <a:gd name="T7" fmla="*/ 5 h 238"/>
                <a:gd name="T8" fmla="*/ 26 w 118"/>
                <a:gd name="T9" fmla="*/ 5 h 238"/>
                <a:gd name="T10" fmla="*/ 36 w 118"/>
                <a:gd name="T11" fmla="*/ 11 h 238"/>
                <a:gd name="T12" fmla="*/ 36 w 118"/>
                <a:gd name="T13" fmla="*/ 12 h 238"/>
                <a:gd name="T14" fmla="*/ 47 w 118"/>
                <a:gd name="T15" fmla="*/ 20 h 238"/>
                <a:gd name="T16" fmla="*/ 47 w 118"/>
                <a:gd name="T17" fmla="*/ 20 h 238"/>
                <a:gd name="T18" fmla="*/ 57 w 118"/>
                <a:gd name="T19" fmla="*/ 30 h 238"/>
                <a:gd name="T20" fmla="*/ 57 w 118"/>
                <a:gd name="T21" fmla="*/ 30 h 238"/>
                <a:gd name="T22" fmla="*/ 66 w 118"/>
                <a:gd name="T23" fmla="*/ 42 h 238"/>
                <a:gd name="T24" fmla="*/ 66 w 118"/>
                <a:gd name="T25" fmla="*/ 42 h 238"/>
                <a:gd name="T26" fmla="*/ 75 w 118"/>
                <a:gd name="T27" fmla="*/ 56 h 238"/>
                <a:gd name="T28" fmla="*/ 75 w 118"/>
                <a:gd name="T29" fmla="*/ 56 h 238"/>
                <a:gd name="T30" fmla="*/ 84 w 118"/>
                <a:gd name="T31" fmla="*/ 71 h 238"/>
                <a:gd name="T32" fmla="*/ 84 w 118"/>
                <a:gd name="T33" fmla="*/ 71 h 238"/>
                <a:gd name="T34" fmla="*/ 98 w 118"/>
                <a:gd name="T35" fmla="*/ 105 h 238"/>
                <a:gd name="T36" fmla="*/ 98 w 118"/>
                <a:gd name="T37" fmla="*/ 105 h 238"/>
                <a:gd name="T38" fmla="*/ 108 w 118"/>
                <a:gd name="T39" fmla="*/ 146 h 238"/>
                <a:gd name="T40" fmla="*/ 108 w 118"/>
                <a:gd name="T41" fmla="*/ 146 h 238"/>
                <a:gd name="T42" fmla="*/ 114 w 118"/>
                <a:gd name="T43" fmla="*/ 189 h 238"/>
                <a:gd name="T44" fmla="*/ 114 w 118"/>
                <a:gd name="T45" fmla="*/ 189 h 238"/>
                <a:gd name="T46" fmla="*/ 117 w 118"/>
                <a:gd name="T47" fmla="*/ 236 h 238"/>
                <a:gd name="T48" fmla="*/ 110 w 118"/>
                <a:gd name="T49" fmla="*/ 237 h 238"/>
                <a:gd name="T50" fmla="*/ 107 w 118"/>
                <a:gd name="T51" fmla="*/ 191 h 238"/>
                <a:gd name="T52" fmla="*/ 101 w 118"/>
                <a:gd name="T53" fmla="*/ 147 h 238"/>
                <a:gd name="T54" fmla="*/ 90 w 118"/>
                <a:gd name="T55" fmla="*/ 108 h 238"/>
                <a:gd name="T56" fmla="*/ 77 w 118"/>
                <a:gd name="T57" fmla="*/ 74 h 238"/>
                <a:gd name="T58" fmla="*/ 69 w 118"/>
                <a:gd name="T59" fmla="*/ 60 h 238"/>
                <a:gd name="T60" fmla="*/ 60 w 118"/>
                <a:gd name="T61" fmla="*/ 47 h 238"/>
                <a:gd name="T62" fmla="*/ 51 w 118"/>
                <a:gd name="T63" fmla="*/ 35 h 238"/>
                <a:gd name="T64" fmla="*/ 42 w 118"/>
                <a:gd name="T65" fmla="*/ 26 h 238"/>
                <a:gd name="T66" fmla="*/ 32 w 118"/>
                <a:gd name="T67" fmla="*/ 18 h 238"/>
                <a:gd name="T68" fmla="*/ 23 w 118"/>
                <a:gd name="T69" fmla="*/ 12 h 238"/>
                <a:gd name="T70" fmla="*/ 12 w 118"/>
                <a:gd name="T71" fmla="*/ 9 h 238"/>
                <a:gd name="T72" fmla="*/ 0 w 118"/>
                <a:gd name="T73" fmla="*/ 8 h 238"/>
                <a:gd name="T74" fmla="*/ 2 w 118"/>
                <a:gd name="T7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8" h="238">
                  <a:moveTo>
                    <a:pt x="2" y="0"/>
                  </a:moveTo>
                  <a:lnTo>
                    <a:pt x="12" y="2"/>
                  </a:lnTo>
                  <a:lnTo>
                    <a:pt x="14" y="2"/>
                  </a:lnTo>
                  <a:lnTo>
                    <a:pt x="24" y="5"/>
                  </a:lnTo>
                  <a:lnTo>
                    <a:pt x="26" y="5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47" y="20"/>
                  </a:lnTo>
                  <a:lnTo>
                    <a:pt x="47" y="20"/>
                  </a:lnTo>
                  <a:lnTo>
                    <a:pt x="57" y="30"/>
                  </a:lnTo>
                  <a:lnTo>
                    <a:pt x="57" y="30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75" y="56"/>
                  </a:lnTo>
                  <a:lnTo>
                    <a:pt x="75" y="56"/>
                  </a:lnTo>
                  <a:lnTo>
                    <a:pt x="84" y="71"/>
                  </a:lnTo>
                  <a:lnTo>
                    <a:pt x="84" y="71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108" y="146"/>
                  </a:lnTo>
                  <a:lnTo>
                    <a:pt x="108" y="146"/>
                  </a:lnTo>
                  <a:lnTo>
                    <a:pt x="114" y="189"/>
                  </a:lnTo>
                  <a:lnTo>
                    <a:pt x="114" y="189"/>
                  </a:lnTo>
                  <a:lnTo>
                    <a:pt x="117" y="236"/>
                  </a:lnTo>
                  <a:lnTo>
                    <a:pt x="110" y="237"/>
                  </a:lnTo>
                  <a:lnTo>
                    <a:pt x="107" y="191"/>
                  </a:lnTo>
                  <a:lnTo>
                    <a:pt x="101" y="147"/>
                  </a:lnTo>
                  <a:lnTo>
                    <a:pt x="90" y="108"/>
                  </a:lnTo>
                  <a:lnTo>
                    <a:pt x="77" y="74"/>
                  </a:lnTo>
                  <a:lnTo>
                    <a:pt x="69" y="60"/>
                  </a:lnTo>
                  <a:lnTo>
                    <a:pt x="60" y="47"/>
                  </a:lnTo>
                  <a:lnTo>
                    <a:pt x="51" y="35"/>
                  </a:lnTo>
                  <a:lnTo>
                    <a:pt x="42" y="26"/>
                  </a:lnTo>
                  <a:lnTo>
                    <a:pt x="32" y="18"/>
                  </a:lnTo>
                  <a:lnTo>
                    <a:pt x="23" y="12"/>
                  </a:lnTo>
                  <a:lnTo>
                    <a:pt x="12" y="9"/>
                  </a:lnTo>
                  <a:lnTo>
                    <a:pt x="0" y="8"/>
                  </a:lnTo>
                  <a:lnTo>
                    <a:pt x="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5" name="Freeform 445"/>
            <p:cNvSpPr>
              <a:spLocks/>
            </p:cNvSpPr>
            <p:nvPr/>
          </p:nvSpPr>
          <p:spPr bwMode="auto">
            <a:xfrm>
              <a:off x="765" y="957"/>
              <a:ext cx="131" cy="238"/>
            </a:xfrm>
            <a:custGeom>
              <a:avLst/>
              <a:gdLst>
                <a:gd name="T0" fmla="*/ 0 w 117"/>
                <a:gd name="T1" fmla="*/ 0 h 238"/>
                <a:gd name="T2" fmla="*/ 12 w 117"/>
                <a:gd name="T3" fmla="*/ 1 h 238"/>
                <a:gd name="T4" fmla="*/ 12 w 117"/>
                <a:gd name="T5" fmla="*/ 1 h 238"/>
                <a:gd name="T6" fmla="*/ 24 w 117"/>
                <a:gd name="T7" fmla="*/ 6 h 238"/>
                <a:gd name="T8" fmla="*/ 24 w 117"/>
                <a:gd name="T9" fmla="*/ 6 h 238"/>
                <a:gd name="T10" fmla="*/ 35 w 117"/>
                <a:gd name="T11" fmla="*/ 12 h 238"/>
                <a:gd name="T12" fmla="*/ 36 w 117"/>
                <a:gd name="T13" fmla="*/ 12 h 238"/>
                <a:gd name="T14" fmla="*/ 47 w 117"/>
                <a:gd name="T15" fmla="*/ 19 h 238"/>
                <a:gd name="T16" fmla="*/ 47 w 117"/>
                <a:gd name="T17" fmla="*/ 19 h 238"/>
                <a:gd name="T18" fmla="*/ 56 w 117"/>
                <a:gd name="T19" fmla="*/ 30 h 238"/>
                <a:gd name="T20" fmla="*/ 56 w 117"/>
                <a:gd name="T21" fmla="*/ 30 h 238"/>
                <a:gd name="T22" fmla="*/ 66 w 117"/>
                <a:gd name="T23" fmla="*/ 42 h 238"/>
                <a:gd name="T24" fmla="*/ 66 w 117"/>
                <a:gd name="T25" fmla="*/ 42 h 238"/>
                <a:gd name="T26" fmla="*/ 75 w 117"/>
                <a:gd name="T27" fmla="*/ 55 h 238"/>
                <a:gd name="T28" fmla="*/ 75 w 117"/>
                <a:gd name="T29" fmla="*/ 55 h 238"/>
                <a:gd name="T30" fmla="*/ 83 w 117"/>
                <a:gd name="T31" fmla="*/ 70 h 238"/>
                <a:gd name="T32" fmla="*/ 83 w 117"/>
                <a:gd name="T33" fmla="*/ 70 h 238"/>
                <a:gd name="T34" fmla="*/ 96 w 117"/>
                <a:gd name="T35" fmla="*/ 106 h 238"/>
                <a:gd name="T36" fmla="*/ 96 w 117"/>
                <a:gd name="T37" fmla="*/ 106 h 238"/>
                <a:gd name="T38" fmla="*/ 107 w 117"/>
                <a:gd name="T39" fmla="*/ 145 h 238"/>
                <a:gd name="T40" fmla="*/ 107 w 117"/>
                <a:gd name="T41" fmla="*/ 145 h 238"/>
                <a:gd name="T42" fmla="*/ 114 w 117"/>
                <a:gd name="T43" fmla="*/ 189 h 238"/>
                <a:gd name="T44" fmla="*/ 114 w 117"/>
                <a:gd name="T45" fmla="*/ 189 h 238"/>
                <a:gd name="T46" fmla="*/ 116 w 117"/>
                <a:gd name="T47" fmla="*/ 237 h 238"/>
                <a:gd name="T48" fmla="*/ 108 w 117"/>
                <a:gd name="T49" fmla="*/ 237 h 238"/>
                <a:gd name="T50" fmla="*/ 105 w 117"/>
                <a:gd name="T51" fmla="*/ 190 h 238"/>
                <a:gd name="T52" fmla="*/ 99 w 117"/>
                <a:gd name="T53" fmla="*/ 147 h 238"/>
                <a:gd name="T54" fmla="*/ 89 w 117"/>
                <a:gd name="T55" fmla="*/ 108 h 238"/>
                <a:gd name="T56" fmla="*/ 75 w 117"/>
                <a:gd name="T57" fmla="*/ 75 h 238"/>
                <a:gd name="T58" fmla="*/ 68 w 117"/>
                <a:gd name="T59" fmla="*/ 60 h 238"/>
                <a:gd name="T60" fmla="*/ 59 w 117"/>
                <a:gd name="T61" fmla="*/ 46 h 238"/>
                <a:gd name="T62" fmla="*/ 50 w 117"/>
                <a:gd name="T63" fmla="*/ 36 h 238"/>
                <a:gd name="T64" fmla="*/ 41 w 117"/>
                <a:gd name="T65" fmla="*/ 25 h 238"/>
                <a:gd name="T66" fmla="*/ 32 w 117"/>
                <a:gd name="T67" fmla="*/ 18 h 238"/>
                <a:gd name="T68" fmla="*/ 21 w 117"/>
                <a:gd name="T69" fmla="*/ 13 h 238"/>
                <a:gd name="T70" fmla="*/ 11 w 117"/>
                <a:gd name="T71" fmla="*/ 10 h 238"/>
                <a:gd name="T72" fmla="*/ 0 w 117"/>
                <a:gd name="T73" fmla="*/ 9 h 238"/>
                <a:gd name="T74" fmla="*/ 0 w 117"/>
                <a:gd name="T75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238">
                  <a:moveTo>
                    <a:pt x="0" y="0"/>
                  </a:moveTo>
                  <a:lnTo>
                    <a:pt x="12" y="1"/>
                  </a:lnTo>
                  <a:lnTo>
                    <a:pt x="12" y="1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5" y="12"/>
                  </a:lnTo>
                  <a:lnTo>
                    <a:pt x="36" y="12"/>
                  </a:lnTo>
                  <a:lnTo>
                    <a:pt x="47" y="19"/>
                  </a:lnTo>
                  <a:lnTo>
                    <a:pt x="47" y="19"/>
                  </a:lnTo>
                  <a:lnTo>
                    <a:pt x="56" y="30"/>
                  </a:lnTo>
                  <a:lnTo>
                    <a:pt x="56" y="30"/>
                  </a:lnTo>
                  <a:lnTo>
                    <a:pt x="66" y="42"/>
                  </a:lnTo>
                  <a:lnTo>
                    <a:pt x="66" y="42"/>
                  </a:lnTo>
                  <a:lnTo>
                    <a:pt x="75" y="55"/>
                  </a:lnTo>
                  <a:lnTo>
                    <a:pt x="75" y="55"/>
                  </a:lnTo>
                  <a:lnTo>
                    <a:pt x="83" y="70"/>
                  </a:lnTo>
                  <a:lnTo>
                    <a:pt x="83" y="70"/>
                  </a:lnTo>
                  <a:lnTo>
                    <a:pt x="96" y="106"/>
                  </a:lnTo>
                  <a:lnTo>
                    <a:pt x="96" y="106"/>
                  </a:lnTo>
                  <a:lnTo>
                    <a:pt x="107" y="145"/>
                  </a:lnTo>
                  <a:lnTo>
                    <a:pt x="107" y="145"/>
                  </a:lnTo>
                  <a:lnTo>
                    <a:pt x="114" y="189"/>
                  </a:lnTo>
                  <a:lnTo>
                    <a:pt x="114" y="189"/>
                  </a:lnTo>
                  <a:lnTo>
                    <a:pt x="116" y="237"/>
                  </a:lnTo>
                  <a:lnTo>
                    <a:pt x="108" y="237"/>
                  </a:lnTo>
                  <a:lnTo>
                    <a:pt x="105" y="190"/>
                  </a:lnTo>
                  <a:lnTo>
                    <a:pt x="99" y="147"/>
                  </a:lnTo>
                  <a:lnTo>
                    <a:pt x="89" y="108"/>
                  </a:lnTo>
                  <a:lnTo>
                    <a:pt x="75" y="75"/>
                  </a:lnTo>
                  <a:lnTo>
                    <a:pt x="68" y="60"/>
                  </a:lnTo>
                  <a:lnTo>
                    <a:pt x="59" y="46"/>
                  </a:lnTo>
                  <a:lnTo>
                    <a:pt x="50" y="36"/>
                  </a:lnTo>
                  <a:lnTo>
                    <a:pt x="41" y="25"/>
                  </a:lnTo>
                  <a:lnTo>
                    <a:pt x="32" y="18"/>
                  </a:lnTo>
                  <a:lnTo>
                    <a:pt x="21" y="13"/>
                  </a:lnTo>
                  <a:lnTo>
                    <a:pt x="11" y="10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6" name="Freeform 446"/>
            <p:cNvSpPr>
              <a:spLocks/>
            </p:cNvSpPr>
            <p:nvPr/>
          </p:nvSpPr>
          <p:spPr bwMode="auto">
            <a:xfrm>
              <a:off x="400" y="855"/>
              <a:ext cx="62" cy="55"/>
            </a:xfrm>
            <a:custGeom>
              <a:avLst/>
              <a:gdLst>
                <a:gd name="T0" fmla="*/ 51 w 55"/>
                <a:gd name="T1" fmla="*/ 4 h 55"/>
                <a:gd name="T2" fmla="*/ 54 w 55"/>
                <a:gd name="T3" fmla="*/ 12 h 55"/>
                <a:gd name="T4" fmla="*/ 54 w 55"/>
                <a:gd name="T5" fmla="*/ 22 h 55"/>
                <a:gd name="T6" fmla="*/ 51 w 55"/>
                <a:gd name="T7" fmla="*/ 33 h 55"/>
                <a:gd name="T8" fmla="*/ 44 w 55"/>
                <a:gd name="T9" fmla="*/ 43 h 55"/>
                <a:gd name="T10" fmla="*/ 44 w 55"/>
                <a:gd name="T11" fmla="*/ 43 h 55"/>
                <a:gd name="T12" fmla="*/ 33 w 55"/>
                <a:gd name="T13" fmla="*/ 51 h 55"/>
                <a:gd name="T14" fmla="*/ 23 w 55"/>
                <a:gd name="T15" fmla="*/ 54 h 55"/>
                <a:gd name="T16" fmla="*/ 12 w 55"/>
                <a:gd name="T17" fmla="*/ 54 h 55"/>
                <a:gd name="T18" fmla="*/ 5 w 55"/>
                <a:gd name="T19" fmla="*/ 51 h 55"/>
                <a:gd name="T20" fmla="*/ 5 w 55"/>
                <a:gd name="T21" fmla="*/ 51 h 55"/>
                <a:gd name="T22" fmla="*/ 0 w 55"/>
                <a:gd name="T23" fmla="*/ 42 h 55"/>
                <a:gd name="T24" fmla="*/ 0 w 55"/>
                <a:gd name="T25" fmla="*/ 33 h 55"/>
                <a:gd name="T26" fmla="*/ 5 w 55"/>
                <a:gd name="T27" fmla="*/ 22 h 55"/>
                <a:gd name="T28" fmla="*/ 12 w 55"/>
                <a:gd name="T29" fmla="*/ 12 h 55"/>
                <a:gd name="T30" fmla="*/ 12 w 55"/>
                <a:gd name="T31" fmla="*/ 12 h 55"/>
                <a:gd name="T32" fmla="*/ 23 w 55"/>
                <a:gd name="T33" fmla="*/ 4 h 55"/>
                <a:gd name="T34" fmla="*/ 33 w 55"/>
                <a:gd name="T35" fmla="*/ 0 h 55"/>
                <a:gd name="T36" fmla="*/ 42 w 55"/>
                <a:gd name="T37" fmla="*/ 0 h 55"/>
                <a:gd name="T38" fmla="*/ 51 w 55"/>
                <a:gd name="T39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5">
                  <a:moveTo>
                    <a:pt x="51" y="4"/>
                  </a:moveTo>
                  <a:lnTo>
                    <a:pt x="54" y="12"/>
                  </a:lnTo>
                  <a:lnTo>
                    <a:pt x="54" y="22"/>
                  </a:lnTo>
                  <a:lnTo>
                    <a:pt x="51" y="3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33" y="51"/>
                  </a:lnTo>
                  <a:lnTo>
                    <a:pt x="23" y="54"/>
                  </a:lnTo>
                  <a:lnTo>
                    <a:pt x="12" y="54"/>
                  </a:lnTo>
                  <a:lnTo>
                    <a:pt x="5" y="51"/>
                  </a:lnTo>
                  <a:lnTo>
                    <a:pt x="5" y="51"/>
                  </a:lnTo>
                  <a:lnTo>
                    <a:pt x="0" y="42"/>
                  </a:lnTo>
                  <a:lnTo>
                    <a:pt x="0" y="33"/>
                  </a:lnTo>
                  <a:lnTo>
                    <a:pt x="5" y="2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23" y="4"/>
                  </a:lnTo>
                  <a:lnTo>
                    <a:pt x="33" y="0"/>
                  </a:lnTo>
                  <a:lnTo>
                    <a:pt x="42" y="0"/>
                  </a:lnTo>
                  <a:lnTo>
                    <a:pt x="51" y="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7" name="Freeform 447"/>
            <p:cNvSpPr>
              <a:spLocks/>
            </p:cNvSpPr>
            <p:nvPr/>
          </p:nvSpPr>
          <p:spPr bwMode="auto">
            <a:xfrm>
              <a:off x="402" y="798"/>
              <a:ext cx="63" cy="59"/>
            </a:xfrm>
            <a:custGeom>
              <a:avLst/>
              <a:gdLst>
                <a:gd name="T0" fmla="*/ 3 w 56"/>
                <a:gd name="T1" fmla="*/ 3 h 59"/>
                <a:gd name="T2" fmla="*/ 10 w 56"/>
                <a:gd name="T3" fmla="*/ 0 h 59"/>
                <a:gd name="T4" fmla="*/ 21 w 56"/>
                <a:gd name="T5" fmla="*/ 1 h 59"/>
                <a:gd name="T6" fmla="*/ 31 w 56"/>
                <a:gd name="T7" fmla="*/ 7 h 59"/>
                <a:gd name="T8" fmla="*/ 42 w 56"/>
                <a:gd name="T9" fmla="*/ 16 h 59"/>
                <a:gd name="T10" fmla="*/ 42 w 56"/>
                <a:gd name="T11" fmla="*/ 16 h 59"/>
                <a:gd name="T12" fmla="*/ 51 w 56"/>
                <a:gd name="T13" fmla="*/ 27 h 59"/>
                <a:gd name="T14" fmla="*/ 55 w 56"/>
                <a:gd name="T15" fmla="*/ 39 h 59"/>
                <a:gd name="T16" fmla="*/ 55 w 56"/>
                <a:gd name="T17" fmla="*/ 48 h 59"/>
                <a:gd name="T18" fmla="*/ 52 w 56"/>
                <a:gd name="T19" fmla="*/ 55 h 59"/>
                <a:gd name="T20" fmla="*/ 52 w 56"/>
                <a:gd name="T21" fmla="*/ 55 h 59"/>
                <a:gd name="T22" fmla="*/ 45 w 56"/>
                <a:gd name="T23" fmla="*/ 58 h 59"/>
                <a:gd name="T24" fmla="*/ 36 w 56"/>
                <a:gd name="T25" fmla="*/ 57 h 59"/>
                <a:gd name="T26" fmla="*/ 25 w 56"/>
                <a:gd name="T27" fmla="*/ 51 h 59"/>
                <a:gd name="T28" fmla="*/ 13 w 56"/>
                <a:gd name="T29" fmla="*/ 42 h 59"/>
                <a:gd name="T30" fmla="*/ 13 w 56"/>
                <a:gd name="T31" fmla="*/ 42 h 59"/>
                <a:gd name="T32" fmla="*/ 6 w 56"/>
                <a:gd name="T33" fmla="*/ 31 h 59"/>
                <a:gd name="T34" fmla="*/ 1 w 56"/>
                <a:gd name="T35" fmla="*/ 19 h 59"/>
                <a:gd name="T36" fmla="*/ 0 w 56"/>
                <a:gd name="T37" fmla="*/ 10 h 59"/>
                <a:gd name="T38" fmla="*/ 3 w 56"/>
                <a:gd name="T3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" h="59">
                  <a:moveTo>
                    <a:pt x="3" y="3"/>
                  </a:moveTo>
                  <a:lnTo>
                    <a:pt x="10" y="0"/>
                  </a:lnTo>
                  <a:lnTo>
                    <a:pt x="21" y="1"/>
                  </a:lnTo>
                  <a:lnTo>
                    <a:pt x="31" y="7"/>
                  </a:lnTo>
                  <a:lnTo>
                    <a:pt x="42" y="16"/>
                  </a:lnTo>
                  <a:lnTo>
                    <a:pt x="42" y="16"/>
                  </a:lnTo>
                  <a:lnTo>
                    <a:pt x="51" y="27"/>
                  </a:lnTo>
                  <a:lnTo>
                    <a:pt x="55" y="39"/>
                  </a:lnTo>
                  <a:lnTo>
                    <a:pt x="55" y="48"/>
                  </a:lnTo>
                  <a:lnTo>
                    <a:pt x="52" y="55"/>
                  </a:lnTo>
                  <a:lnTo>
                    <a:pt x="52" y="55"/>
                  </a:lnTo>
                  <a:lnTo>
                    <a:pt x="45" y="58"/>
                  </a:lnTo>
                  <a:lnTo>
                    <a:pt x="36" y="57"/>
                  </a:lnTo>
                  <a:lnTo>
                    <a:pt x="25" y="51"/>
                  </a:lnTo>
                  <a:lnTo>
                    <a:pt x="13" y="42"/>
                  </a:lnTo>
                  <a:lnTo>
                    <a:pt x="13" y="42"/>
                  </a:lnTo>
                  <a:lnTo>
                    <a:pt x="6" y="31"/>
                  </a:lnTo>
                  <a:lnTo>
                    <a:pt x="1" y="19"/>
                  </a:lnTo>
                  <a:lnTo>
                    <a:pt x="0" y="10"/>
                  </a:lnTo>
                  <a:lnTo>
                    <a:pt x="3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8" name="Freeform 448"/>
            <p:cNvSpPr>
              <a:spLocks/>
            </p:cNvSpPr>
            <p:nvPr/>
          </p:nvSpPr>
          <p:spPr bwMode="auto">
            <a:xfrm>
              <a:off x="478" y="802"/>
              <a:ext cx="72" cy="52"/>
            </a:xfrm>
            <a:custGeom>
              <a:avLst/>
              <a:gdLst>
                <a:gd name="T0" fmla="*/ 2 w 64"/>
                <a:gd name="T1" fmla="*/ 5 h 52"/>
                <a:gd name="T2" fmla="*/ 9 w 64"/>
                <a:gd name="T3" fmla="*/ 0 h 52"/>
                <a:gd name="T4" fmla="*/ 18 w 64"/>
                <a:gd name="T5" fmla="*/ 0 h 52"/>
                <a:gd name="T6" fmla="*/ 30 w 64"/>
                <a:gd name="T7" fmla="*/ 3 h 52"/>
                <a:gd name="T8" fmla="*/ 42 w 64"/>
                <a:gd name="T9" fmla="*/ 11 h 52"/>
                <a:gd name="T10" fmla="*/ 42 w 64"/>
                <a:gd name="T11" fmla="*/ 11 h 52"/>
                <a:gd name="T12" fmla="*/ 53 w 64"/>
                <a:gd name="T13" fmla="*/ 20 h 52"/>
                <a:gd name="T14" fmla="*/ 60 w 64"/>
                <a:gd name="T15" fmla="*/ 29 h 52"/>
                <a:gd name="T16" fmla="*/ 63 w 64"/>
                <a:gd name="T17" fmla="*/ 39 h 52"/>
                <a:gd name="T18" fmla="*/ 60 w 64"/>
                <a:gd name="T19" fmla="*/ 47 h 52"/>
                <a:gd name="T20" fmla="*/ 60 w 64"/>
                <a:gd name="T21" fmla="*/ 47 h 52"/>
                <a:gd name="T22" fmla="*/ 54 w 64"/>
                <a:gd name="T23" fmla="*/ 51 h 52"/>
                <a:gd name="T24" fmla="*/ 44 w 64"/>
                <a:gd name="T25" fmla="*/ 51 h 52"/>
                <a:gd name="T26" fmla="*/ 33 w 64"/>
                <a:gd name="T27" fmla="*/ 48 h 52"/>
                <a:gd name="T28" fmla="*/ 21 w 64"/>
                <a:gd name="T29" fmla="*/ 41 h 52"/>
                <a:gd name="T30" fmla="*/ 21 w 64"/>
                <a:gd name="T31" fmla="*/ 41 h 52"/>
                <a:gd name="T32" fmla="*/ 11 w 64"/>
                <a:gd name="T33" fmla="*/ 32 h 52"/>
                <a:gd name="T34" fmla="*/ 3 w 64"/>
                <a:gd name="T35" fmla="*/ 23 h 52"/>
                <a:gd name="T36" fmla="*/ 0 w 64"/>
                <a:gd name="T37" fmla="*/ 12 h 52"/>
                <a:gd name="T38" fmla="*/ 2 w 64"/>
                <a:gd name="T39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52">
                  <a:moveTo>
                    <a:pt x="2" y="5"/>
                  </a:moveTo>
                  <a:lnTo>
                    <a:pt x="9" y="0"/>
                  </a:lnTo>
                  <a:lnTo>
                    <a:pt x="18" y="0"/>
                  </a:lnTo>
                  <a:lnTo>
                    <a:pt x="30" y="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53" y="20"/>
                  </a:lnTo>
                  <a:lnTo>
                    <a:pt x="60" y="29"/>
                  </a:lnTo>
                  <a:lnTo>
                    <a:pt x="63" y="39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54" y="51"/>
                  </a:lnTo>
                  <a:lnTo>
                    <a:pt x="44" y="51"/>
                  </a:lnTo>
                  <a:lnTo>
                    <a:pt x="33" y="48"/>
                  </a:lnTo>
                  <a:lnTo>
                    <a:pt x="21" y="41"/>
                  </a:lnTo>
                  <a:lnTo>
                    <a:pt x="21" y="41"/>
                  </a:lnTo>
                  <a:lnTo>
                    <a:pt x="11" y="32"/>
                  </a:lnTo>
                  <a:lnTo>
                    <a:pt x="3" y="23"/>
                  </a:lnTo>
                  <a:lnTo>
                    <a:pt x="0" y="12"/>
                  </a:lnTo>
                  <a:lnTo>
                    <a:pt x="2" y="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89" name="Freeform 449"/>
            <p:cNvSpPr>
              <a:spLocks/>
            </p:cNvSpPr>
            <p:nvPr/>
          </p:nvSpPr>
          <p:spPr bwMode="auto">
            <a:xfrm>
              <a:off x="510" y="855"/>
              <a:ext cx="47" cy="58"/>
            </a:xfrm>
            <a:custGeom>
              <a:avLst/>
              <a:gdLst>
                <a:gd name="T0" fmla="*/ 28 w 41"/>
                <a:gd name="T1" fmla="*/ 0 h 58"/>
                <a:gd name="T2" fmla="*/ 36 w 41"/>
                <a:gd name="T3" fmla="*/ 3 h 58"/>
                <a:gd name="T4" fmla="*/ 39 w 41"/>
                <a:gd name="T5" fmla="*/ 12 h 58"/>
                <a:gd name="T6" fmla="*/ 40 w 41"/>
                <a:gd name="T7" fmla="*/ 22 h 58"/>
                <a:gd name="T8" fmla="*/ 37 w 41"/>
                <a:gd name="T9" fmla="*/ 33 h 58"/>
                <a:gd name="T10" fmla="*/ 37 w 41"/>
                <a:gd name="T11" fmla="*/ 33 h 58"/>
                <a:gd name="T12" fmla="*/ 33 w 41"/>
                <a:gd name="T13" fmla="*/ 45 h 58"/>
                <a:gd name="T14" fmla="*/ 27 w 41"/>
                <a:gd name="T15" fmla="*/ 52 h 58"/>
                <a:gd name="T16" fmla="*/ 19 w 41"/>
                <a:gd name="T17" fmla="*/ 57 h 58"/>
                <a:gd name="T18" fmla="*/ 12 w 41"/>
                <a:gd name="T19" fmla="*/ 57 h 58"/>
                <a:gd name="T20" fmla="*/ 12 w 41"/>
                <a:gd name="T21" fmla="*/ 57 h 58"/>
                <a:gd name="T22" fmla="*/ 6 w 41"/>
                <a:gd name="T23" fmla="*/ 52 h 58"/>
                <a:gd name="T24" fmla="*/ 1 w 41"/>
                <a:gd name="T25" fmla="*/ 45 h 58"/>
                <a:gd name="T26" fmla="*/ 0 w 41"/>
                <a:gd name="T27" fmla="*/ 34 h 58"/>
                <a:gd name="T28" fmla="*/ 3 w 41"/>
                <a:gd name="T29" fmla="*/ 22 h 58"/>
                <a:gd name="T30" fmla="*/ 3 w 41"/>
                <a:gd name="T31" fmla="*/ 22 h 58"/>
                <a:gd name="T32" fmla="*/ 7 w 41"/>
                <a:gd name="T33" fmla="*/ 12 h 58"/>
                <a:gd name="T34" fmla="*/ 13 w 41"/>
                <a:gd name="T35" fmla="*/ 4 h 58"/>
                <a:gd name="T36" fmla="*/ 21 w 41"/>
                <a:gd name="T37" fmla="*/ 0 h 58"/>
                <a:gd name="T38" fmla="*/ 28 w 41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58">
                  <a:moveTo>
                    <a:pt x="28" y="0"/>
                  </a:moveTo>
                  <a:lnTo>
                    <a:pt x="36" y="3"/>
                  </a:lnTo>
                  <a:lnTo>
                    <a:pt x="39" y="12"/>
                  </a:lnTo>
                  <a:lnTo>
                    <a:pt x="40" y="22"/>
                  </a:lnTo>
                  <a:lnTo>
                    <a:pt x="37" y="33"/>
                  </a:lnTo>
                  <a:lnTo>
                    <a:pt x="37" y="33"/>
                  </a:lnTo>
                  <a:lnTo>
                    <a:pt x="33" y="45"/>
                  </a:lnTo>
                  <a:lnTo>
                    <a:pt x="27" y="52"/>
                  </a:lnTo>
                  <a:lnTo>
                    <a:pt x="19" y="57"/>
                  </a:lnTo>
                  <a:lnTo>
                    <a:pt x="12" y="57"/>
                  </a:lnTo>
                  <a:lnTo>
                    <a:pt x="12" y="57"/>
                  </a:lnTo>
                  <a:lnTo>
                    <a:pt x="6" y="52"/>
                  </a:lnTo>
                  <a:lnTo>
                    <a:pt x="1" y="45"/>
                  </a:lnTo>
                  <a:lnTo>
                    <a:pt x="0" y="34"/>
                  </a:lnTo>
                  <a:lnTo>
                    <a:pt x="3" y="22"/>
                  </a:lnTo>
                  <a:lnTo>
                    <a:pt x="3" y="22"/>
                  </a:lnTo>
                  <a:lnTo>
                    <a:pt x="7" y="12"/>
                  </a:lnTo>
                  <a:lnTo>
                    <a:pt x="13" y="4"/>
                  </a:lnTo>
                  <a:lnTo>
                    <a:pt x="21" y="0"/>
                  </a:lnTo>
                  <a:lnTo>
                    <a:pt x="28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0" name="Freeform 450"/>
            <p:cNvSpPr>
              <a:spLocks/>
            </p:cNvSpPr>
            <p:nvPr/>
          </p:nvSpPr>
          <p:spPr bwMode="auto">
            <a:xfrm>
              <a:off x="589" y="870"/>
              <a:ext cx="58" cy="53"/>
            </a:xfrm>
            <a:custGeom>
              <a:avLst/>
              <a:gdLst>
                <a:gd name="T0" fmla="*/ 45 w 51"/>
                <a:gd name="T1" fmla="*/ 3 h 53"/>
                <a:gd name="T2" fmla="*/ 50 w 51"/>
                <a:gd name="T3" fmla="*/ 9 h 53"/>
                <a:gd name="T4" fmla="*/ 50 w 51"/>
                <a:gd name="T5" fmla="*/ 18 h 53"/>
                <a:gd name="T6" fmla="*/ 45 w 51"/>
                <a:gd name="T7" fmla="*/ 28 h 53"/>
                <a:gd name="T8" fmla="*/ 39 w 51"/>
                <a:gd name="T9" fmla="*/ 39 h 53"/>
                <a:gd name="T10" fmla="*/ 39 w 51"/>
                <a:gd name="T11" fmla="*/ 39 h 53"/>
                <a:gd name="T12" fmla="*/ 29 w 51"/>
                <a:gd name="T13" fmla="*/ 46 h 53"/>
                <a:gd name="T14" fmla="*/ 20 w 51"/>
                <a:gd name="T15" fmla="*/ 52 h 53"/>
                <a:gd name="T16" fmla="*/ 11 w 51"/>
                <a:gd name="T17" fmla="*/ 52 h 53"/>
                <a:gd name="T18" fmla="*/ 3 w 51"/>
                <a:gd name="T19" fmla="*/ 49 h 53"/>
                <a:gd name="T20" fmla="*/ 3 w 51"/>
                <a:gd name="T21" fmla="*/ 49 h 53"/>
                <a:gd name="T22" fmla="*/ 0 w 51"/>
                <a:gd name="T23" fmla="*/ 43 h 53"/>
                <a:gd name="T24" fmla="*/ 0 w 51"/>
                <a:gd name="T25" fmla="*/ 34 h 53"/>
                <a:gd name="T26" fmla="*/ 3 w 51"/>
                <a:gd name="T27" fmla="*/ 24 h 53"/>
                <a:gd name="T28" fmla="*/ 11 w 51"/>
                <a:gd name="T29" fmla="*/ 13 h 53"/>
                <a:gd name="T30" fmla="*/ 11 w 51"/>
                <a:gd name="T31" fmla="*/ 13 h 53"/>
                <a:gd name="T32" fmla="*/ 20 w 51"/>
                <a:gd name="T33" fmla="*/ 6 h 53"/>
                <a:gd name="T34" fmla="*/ 30 w 51"/>
                <a:gd name="T35" fmla="*/ 1 h 53"/>
                <a:gd name="T36" fmla="*/ 39 w 51"/>
                <a:gd name="T37" fmla="*/ 0 h 53"/>
                <a:gd name="T38" fmla="*/ 45 w 51"/>
                <a:gd name="T39" fmla="*/ 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53">
                  <a:moveTo>
                    <a:pt x="45" y="3"/>
                  </a:moveTo>
                  <a:lnTo>
                    <a:pt x="50" y="9"/>
                  </a:lnTo>
                  <a:lnTo>
                    <a:pt x="50" y="18"/>
                  </a:lnTo>
                  <a:lnTo>
                    <a:pt x="45" y="28"/>
                  </a:lnTo>
                  <a:lnTo>
                    <a:pt x="39" y="39"/>
                  </a:lnTo>
                  <a:lnTo>
                    <a:pt x="39" y="39"/>
                  </a:lnTo>
                  <a:lnTo>
                    <a:pt x="29" y="46"/>
                  </a:lnTo>
                  <a:lnTo>
                    <a:pt x="20" y="52"/>
                  </a:lnTo>
                  <a:lnTo>
                    <a:pt x="11" y="52"/>
                  </a:lnTo>
                  <a:lnTo>
                    <a:pt x="3" y="49"/>
                  </a:lnTo>
                  <a:lnTo>
                    <a:pt x="3" y="49"/>
                  </a:lnTo>
                  <a:lnTo>
                    <a:pt x="0" y="43"/>
                  </a:lnTo>
                  <a:lnTo>
                    <a:pt x="0" y="34"/>
                  </a:lnTo>
                  <a:lnTo>
                    <a:pt x="3" y="24"/>
                  </a:lnTo>
                  <a:lnTo>
                    <a:pt x="11" y="13"/>
                  </a:lnTo>
                  <a:lnTo>
                    <a:pt x="11" y="13"/>
                  </a:lnTo>
                  <a:lnTo>
                    <a:pt x="20" y="6"/>
                  </a:lnTo>
                  <a:lnTo>
                    <a:pt x="30" y="1"/>
                  </a:lnTo>
                  <a:lnTo>
                    <a:pt x="39" y="0"/>
                  </a:lnTo>
                  <a:lnTo>
                    <a:pt x="45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1" name="Freeform 451"/>
            <p:cNvSpPr>
              <a:spLocks/>
            </p:cNvSpPr>
            <p:nvPr/>
          </p:nvSpPr>
          <p:spPr bwMode="auto">
            <a:xfrm>
              <a:off x="588" y="813"/>
              <a:ext cx="66" cy="62"/>
            </a:xfrm>
            <a:custGeom>
              <a:avLst/>
              <a:gdLst>
                <a:gd name="T0" fmla="*/ 54 w 59"/>
                <a:gd name="T1" fmla="*/ 58 h 62"/>
                <a:gd name="T2" fmla="*/ 46 w 59"/>
                <a:gd name="T3" fmla="*/ 61 h 62"/>
                <a:gd name="T4" fmla="*/ 37 w 59"/>
                <a:gd name="T5" fmla="*/ 58 h 62"/>
                <a:gd name="T6" fmla="*/ 25 w 59"/>
                <a:gd name="T7" fmla="*/ 52 h 62"/>
                <a:gd name="T8" fmla="*/ 15 w 59"/>
                <a:gd name="T9" fmla="*/ 43 h 62"/>
                <a:gd name="T10" fmla="*/ 15 w 59"/>
                <a:gd name="T11" fmla="*/ 43 h 62"/>
                <a:gd name="T12" fmla="*/ 6 w 59"/>
                <a:gd name="T13" fmla="*/ 31 h 62"/>
                <a:gd name="T14" fmla="*/ 1 w 59"/>
                <a:gd name="T15" fmla="*/ 21 h 62"/>
                <a:gd name="T16" fmla="*/ 0 w 59"/>
                <a:gd name="T17" fmla="*/ 10 h 62"/>
                <a:gd name="T18" fmla="*/ 3 w 59"/>
                <a:gd name="T19" fmla="*/ 3 h 62"/>
                <a:gd name="T20" fmla="*/ 3 w 59"/>
                <a:gd name="T21" fmla="*/ 3 h 62"/>
                <a:gd name="T22" fmla="*/ 10 w 59"/>
                <a:gd name="T23" fmla="*/ 0 h 62"/>
                <a:gd name="T24" fmla="*/ 21 w 59"/>
                <a:gd name="T25" fmla="*/ 1 h 62"/>
                <a:gd name="T26" fmla="*/ 31 w 59"/>
                <a:gd name="T27" fmla="*/ 7 h 62"/>
                <a:gd name="T28" fmla="*/ 43 w 59"/>
                <a:gd name="T29" fmla="*/ 18 h 62"/>
                <a:gd name="T30" fmla="*/ 43 w 59"/>
                <a:gd name="T31" fmla="*/ 18 h 62"/>
                <a:gd name="T32" fmla="*/ 51 w 59"/>
                <a:gd name="T33" fmla="*/ 28 h 62"/>
                <a:gd name="T34" fmla="*/ 57 w 59"/>
                <a:gd name="T35" fmla="*/ 40 h 62"/>
                <a:gd name="T36" fmla="*/ 58 w 59"/>
                <a:gd name="T37" fmla="*/ 51 h 62"/>
                <a:gd name="T38" fmla="*/ 54 w 59"/>
                <a:gd name="T39" fmla="*/ 5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62">
                  <a:moveTo>
                    <a:pt x="54" y="58"/>
                  </a:moveTo>
                  <a:lnTo>
                    <a:pt x="46" y="61"/>
                  </a:lnTo>
                  <a:lnTo>
                    <a:pt x="37" y="58"/>
                  </a:lnTo>
                  <a:lnTo>
                    <a:pt x="25" y="52"/>
                  </a:lnTo>
                  <a:lnTo>
                    <a:pt x="15" y="43"/>
                  </a:lnTo>
                  <a:lnTo>
                    <a:pt x="15" y="43"/>
                  </a:lnTo>
                  <a:lnTo>
                    <a:pt x="6" y="31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3" y="3"/>
                  </a:lnTo>
                  <a:lnTo>
                    <a:pt x="3" y="3"/>
                  </a:lnTo>
                  <a:lnTo>
                    <a:pt x="10" y="0"/>
                  </a:lnTo>
                  <a:lnTo>
                    <a:pt x="21" y="1"/>
                  </a:lnTo>
                  <a:lnTo>
                    <a:pt x="31" y="7"/>
                  </a:lnTo>
                  <a:lnTo>
                    <a:pt x="43" y="18"/>
                  </a:lnTo>
                  <a:lnTo>
                    <a:pt x="43" y="18"/>
                  </a:lnTo>
                  <a:lnTo>
                    <a:pt x="51" y="28"/>
                  </a:lnTo>
                  <a:lnTo>
                    <a:pt x="57" y="40"/>
                  </a:lnTo>
                  <a:lnTo>
                    <a:pt x="58" y="51"/>
                  </a:lnTo>
                  <a:lnTo>
                    <a:pt x="54" y="5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2" name="Freeform 452"/>
            <p:cNvSpPr>
              <a:spLocks/>
            </p:cNvSpPr>
            <p:nvPr/>
          </p:nvSpPr>
          <p:spPr bwMode="auto">
            <a:xfrm>
              <a:off x="728" y="413"/>
              <a:ext cx="81" cy="49"/>
            </a:xfrm>
            <a:custGeom>
              <a:avLst/>
              <a:gdLst>
                <a:gd name="T0" fmla="*/ 71 w 72"/>
                <a:gd name="T1" fmla="*/ 8 h 49"/>
                <a:gd name="T2" fmla="*/ 71 w 72"/>
                <a:gd name="T3" fmla="*/ 17 h 49"/>
                <a:gd name="T4" fmla="*/ 65 w 72"/>
                <a:gd name="T5" fmla="*/ 26 h 49"/>
                <a:gd name="T6" fmla="*/ 56 w 72"/>
                <a:gd name="T7" fmla="*/ 35 h 49"/>
                <a:gd name="T8" fmla="*/ 44 w 72"/>
                <a:gd name="T9" fmla="*/ 42 h 49"/>
                <a:gd name="T10" fmla="*/ 44 w 72"/>
                <a:gd name="T11" fmla="*/ 42 h 49"/>
                <a:gd name="T12" fmla="*/ 29 w 72"/>
                <a:gd name="T13" fmla="*/ 47 h 49"/>
                <a:gd name="T14" fmla="*/ 17 w 72"/>
                <a:gd name="T15" fmla="*/ 48 h 49"/>
                <a:gd name="T16" fmla="*/ 6 w 72"/>
                <a:gd name="T17" fmla="*/ 47 h 49"/>
                <a:gd name="T18" fmla="*/ 0 w 72"/>
                <a:gd name="T19" fmla="*/ 41 h 49"/>
                <a:gd name="T20" fmla="*/ 0 w 72"/>
                <a:gd name="T21" fmla="*/ 41 h 49"/>
                <a:gd name="T22" fmla="*/ 0 w 72"/>
                <a:gd name="T23" fmla="*/ 33 h 49"/>
                <a:gd name="T24" fmla="*/ 5 w 72"/>
                <a:gd name="T25" fmla="*/ 24 h 49"/>
                <a:gd name="T26" fmla="*/ 14 w 72"/>
                <a:gd name="T27" fmla="*/ 15 h 49"/>
                <a:gd name="T28" fmla="*/ 27 w 72"/>
                <a:gd name="T29" fmla="*/ 8 h 49"/>
                <a:gd name="T30" fmla="*/ 27 w 72"/>
                <a:gd name="T31" fmla="*/ 8 h 49"/>
                <a:gd name="T32" fmla="*/ 41 w 72"/>
                <a:gd name="T33" fmla="*/ 2 h 49"/>
                <a:gd name="T34" fmla="*/ 54 w 72"/>
                <a:gd name="T35" fmla="*/ 0 h 49"/>
                <a:gd name="T36" fmla="*/ 65 w 72"/>
                <a:gd name="T37" fmla="*/ 3 h 49"/>
                <a:gd name="T38" fmla="*/ 71 w 72"/>
                <a:gd name="T39" fmla="*/ 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49">
                  <a:moveTo>
                    <a:pt x="71" y="8"/>
                  </a:moveTo>
                  <a:lnTo>
                    <a:pt x="71" y="17"/>
                  </a:lnTo>
                  <a:lnTo>
                    <a:pt x="65" y="26"/>
                  </a:lnTo>
                  <a:lnTo>
                    <a:pt x="56" y="35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29" y="47"/>
                  </a:lnTo>
                  <a:lnTo>
                    <a:pt x="17" y="48"/>
                  </a:lnTo>
                  <a:lnTo>
                    <a:pt x="6" y="47"/>
                  </a:lnTo>
                  <a:lnTo>
                    <a:pt x="0" y="41"/>
                  </a:lnTo>
                  <a:lnTo>
                    <a:pt x="0" y="41"/>
                  </a:lnTo>
                  <a:lnTo>
                    <a:pt x="0" y="33"/>
                  </a:lnTo>
                  <a:lnTo>
                    <a:pt x="5" y="24"/>
                  </a:lnTo>
                  <a:lnTo>
                    <a:pt x="14" y="15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41" y="2"/>
                  </a:lnTo>
                  <a:lnTo>
                    <a:pt x="54" y="0"/>
                  </a:lnTo>
                  <a:lnTo>
                    <a:pt x="65" y="3"/>
                  </a:lnTo>
                  <a:lnTo>
                    <a:pt x="71" y="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3" name="Freeform 453"/>
            <p:cNvSpPr>
              <a:spLocks/>
            </p:cNvSpPr>
            <p:nvPr/>
          </p:nvSpPr>
          <p:spPr bwMode="auto">
            <a:xfrm>
              <a:off x="620" y="424"/>
              <a:ext cx="84" cy="41"/>
            </a:xfrm>
            <a:custGeom>
              <a:avLst/>
              <a:gdLst>
                <a:gd name="T0" fmla="*/ 74 w 75"/>
                <a:gd name="T1" fmla="*/ 28 h 41"/>
                <a:gd name="T2" fmla="*/ 69 w 75"/>
                <a:gd name="T3" fmla="*/ 34 h 41"/>
                <a:gd name="T4" fmla="*/ 60 w 75"/>
                <a:gd name="T5" fmla="*/ 39 h 41"/>
                <a:gd name="T6" fmla="*/ 47 w 75"/>
                <a:gd name="T7" fmla="*/ 40 h 41"/>
                <a:gd name="T8" fmla="*/ 33 w 75"/>
                <a:gd name="T9" fmla="*/ 39 h 41"/>
                <a:gd name="T10" fmla="*/ 33 w 75"/>
                <a:gd name="T11" fmla="*/ 39 h 41"/>
                <a:gd name="T12" fmla="*/ 18 w 75"/>
                <a:gd name="T13" fmla="*/ 34 h 41"/>
                <a:gd name="T14" fmla="*/ 8 w 75"/>
                <a:gd name="T15" fmla="*/ 27 h 41"/>
                <a:gd name="T16" fmla="*/ 2 w 75"/>
                <a:gd name="T17" fmla="*/ 19 h 41"/>
                <a:gd name="T18" fmla="*/ 0 w 75"/>
                <a:gd name="T19" fmla="*/ 12 h 41"/>
                <a:gd name="T20" fmla="*/ 0 w 75"/>
                <a:gd name="T21" fmla="*/ 12 h 41"/>
                <a:gd name="T22" fmla="*/ 5 w 75"/>
                <a:gd name="T23" fmla="*/ 6 h 41"/>
                <a:gd name="T24" fmla="*/ 14 w 75"/>
                <a:gd name="T25" fmla="*/ 1 h 41"/>
                <a:gd name="T26" fmla="*/ 26 w 75"/>
                <a:gd name="T27" fmla="*/ 0 h 41"/>
                <a:gd name="T28" fmla="*/ 41 w 75"/>
                <a:gd name="T29" fmla="*/ 1 h 41"/>
                <a:gd name="T30" fmla="*/ 41 w 75"/>
                <a:gd name="T31" fmla="*/ 1 h 41"/>
                <a:gd name="T32" fmla="*/ 54 w 75"/>
                <a:gd name="T33" fmla="*/ 6 h 41"/>
                <a:gd name="T34" fmla="*/ 65 w 75"/>
                <a:gd name="T35" fmla="*/ 12 h 41"/>
                <a:gd name="T36" fmla="*/ 72 w 75"/>
                <a:gd name="T37" fmla="*/ 19 h 41"/>
                <a:gd name="T38" fmla="*/ 74 w 75"/>
                <a:gd name="T3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5" h="41">
                  <a:moveTo>
                    <a:pt x="74" y="28"/>
                  </a:moveTo>
                  <a:lnTo>
                    <a:pt x="69" y="34"/>
                  </a:lnTo>
                  <a:lnTo>
                    <a:pt x="60" y="39"/>
                  </a:lnTo>
                  <a:lnTo>
                    <a:pt x="47" y="40"/>
                  </a:lnTo>
                  <a:lnTo>
                    <a:pt x="33" y="39"/>
                  </a:lnTo>
                  <a:lnTo>
                    <a:pt x="33" y="39"/>
                  </a:lnTo>
                  <a:lnTo>
                    <a:pt x="18" y="34"/>
                  </a:lnTo>
                  <a:lnTo>
                    <a:pt x="8" y="27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" y="6"/>
                  </a:lnTo>
                  <a:lnTo>
                    <a:pt x="14" y="1"/>
                  </a:lnTo>
                  <a:lnTo>
                    <a:pt x="26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54" y="6"/>
                  </a:lnTo>
                  <a:lnTo>
                    <a:pt x="65" y="12"/>
                  </a:lnTo>
                  <a:lnTo>
                    <a:pt x="72" y="19"/>
                  </a:lnTo>
                  <a:lnTo>
                    <a:pt x="74" y="2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4" name="Freeform 454"/>
            <p:cNvSpPr>
              <a:spLocks/>
            </p:cNvSpPr>
            <p:nvPr/>
          </p:nvSpPr>
          <p:spPr bwMode="auto">
            <a:xfrm>
              <a:off x="683" y="528"/>
              <a:ext cx="99" cy="53"/>
            </a:xfrm>
            <a:custGeom>
              <a:avLst/>
              <a:gdLst>
                <a:gd name="T0" fmla="*/ 87 w 88"/>
                <a:gd name="T1" fmla="*/ 6 h 53"/>
                <a:gd name="T2" fmla="*/ 85 w 88"/>
                <a:gd name="T3" fmla="*/ 15 h 53"/>
                <a:gd name="T4" fmla="*/ 79 w 88"/>
                <a:gd name="T5" fmla="*/ 24 h 53"/>
                <a:gd name="T6" fmla="*/ 67 w 88"/>
                <a:gd name="T7" fmla="*/ 34 h 53"/>
                <a:gd name="T8" fmla="*/ 51 w 88"/>
                <a:gd name="T9" fmla="*/ 43 h 53"/>
                <a:gd name="T10" fmla="*/ 51 w 88"/>
                <a:gd name="T11" fmla="*/ 43 h 53"/>
                <a:gd name="T12" fmla="*/ 34 w 88"/>
                <a:gd name="T13" fmla="*/ 49 h 53"/>
                <a:gd name="T14" fmla="*/ 18 w 88"/>
                <a:gd name="T15" fmla="*/ 52 h 53"/>
                <a:gd name="T16" fmla="*/ 7 w 88"/>
                <a:gd name="T17" fmla="*/ 51 h 53"/>
                <a:gd name="T18" fmla="*/ 0 w 88"/>
                <a:gd name="T19" fmla="*/ 46 h 53"/>
                <a:gd name="T20" fmla="*/ 0 w 88"/>
                <a:gd name="T21" fmla="*/ 46 h 53"/>
                <a:gd name="T22" fmla="*/ 0 w 88"/>
                <a:gd name="T23" fmla="*/ 39 h 53"/>
                <a:gd name="T24" fmla="*/ 7 w 88"/>
                <a:gd name="T25" fmla="*/ 28 h 53"/>
                <a:gd name="T26" fmla="*/ 19 w 88"/>
                <a:gd name="T27" fmla="*/ 18 h 53"/>
                <a:gd name="T28" fmla="*/ 36 w 88"/>
                <a:gd name="T29" fmla="*/ 9 h 53"/>
                <a:gd name="T30" fmla="*/ 36 w 88"/>
                <a:gd name="T31" fmla="*/ 9 h 53"/>
                <a:gd name="T32" fmla="*/ 52 w 88"/>
                <a:gd name="T33" fmla="*/ 3 h 53"/>
                <a:gd name="T34" fmla="*/ 67 w 88"/>
                <a:gd name="T35" fmla="*/ 0 h 53"/>
                <a:gd name="T36" fmla="*/ 79 w 88"/>
                <a:gd name="T37" fmla="*/ 1 h 53"/>
                <a:gd name="T38" fmla="*/ 87 w 88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53">
                  <a:moveTo>
                    <a:pt x="87" y="6"/>
                  </a:moveTo>
                  <a:lnTo>
                    <a:pt x="85" y="15"/>
                  </a:lnTo>
                  <a:lnTo>
                    <a:pt x="79" y="24"/>
                  </a:lnTo>
                  <a:lnTo>
                    <a:pt x="67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4" y="49"/>
                  </a:lnTo>
                  <a:lnTo>
                    <a:pt x="18" y="52"/>
                  </a:lnTo>
                  <a:lnTo>
                    <a:pt x="7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7" y="28"/>
                  </a:lnTo>
                  <a:lnTo>
                    <a:pt x="19" y="1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52" y="3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87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5" name="Freeform 455"/>
            <p:cNvSpPr>
              <a:spLocks/>
            </p:cNvSpPr>
            <p:nvPr/>
          </p:nvSpPr>
          <p:spPr bwMode="auto">
            <a:xfrm>
              <a:off x="755" y="469"/>
              <a:ext cx="105" cy="43"/>
            </a:xfrm>
            <a:custGeom>
              <a:avLst/>
              <a:gdLst>
                <a:gd name="T0" fmla="*/ 93 w 94"/>
                <a:gd name="T1" fmla="*/ 10 h 43"/>
                <a:gd name="T2" fmla="*/ 92 w 94"/>
                <a:gd name="T3" fmla="*/ 18 h 43"/>
                <a:gd name="T4" fmla="*/ 83 w 94"/>
                <a:gd name="T5" fmla="*/ 27 h 43"/>
                <a:gd name="T6" fmla="*/ 69 w 94"/>
                <a:gd name="T7" fmla="*/ 35 h 43"/>
                <a:gd name="T8" fmla="*/ 51 w 94"/>
                <a:gd name="T9" fmla="*/ 39 h 43"/>
                <a:gd name="T10" fmla="*/ 51 w 94"/>
                <a:gd name="T11" fmla="*/ 39 h 43"/>
                <a:gd name="T12" fmla="*/ 33 w 94"/>
                <a:gd name="T13" fmla="*/ 42 h 43"/>
                <a:gd name="T14" fmla="*/ 17 w 94"/>
                <a:gd name="T15" fmla="*/ 42 h 43"/>
                <a:gd name="T16" fmla="*/ 6 w 94"/>
                <a:gd name="T17" fmla="*/ 38 h 43"/>
                <a:gd name="T18" fmla="*/ 0 w 94"/>
                <a:gd name="T19" fmla="*/ 32 h 43"/>
                <a:gd name="T20" fmla="*/ 0 w 94"/>
                <a:gd name="T21" fmla="*/ 32 h 43"/>
                <a:gd name="T22" fmla="*/ 3 w 94"/>
                <a:gd name="T23" fmla="*/ 24 h 43"/>
                <a:gd name="T24" fmla="*/ 11 w 94"/>
                <a:gd name="T25" fmla="*/ 15 h 43"/>
                <a:gd name="T26" fmla="*/ 26 w 94"/>
                <a:gd name="T27" fmla="*/ 7 h 43"/>
                <a:gd name="T28" fmla="*/ 42 w 94"/>
                <a:gd name="T29" fmla="*/ 3 h 43"/>
                <a:gd name="T30" fmla="*/ 42 w 94"/>
                <a:gd name="T31" fmla="*/ 3 h 43"/>
                <a:gd name="T32" fmla="*/ 62 w 94"/>
                <a:gd name="T33" fmla="*/ 0 h 43"/>
                <a:gd name="T34" fmla="*/ 77 w 94"/>
                <a:gd name="T35" fmla="*/ 0 h 43"/>
                <a:gd name="T36" fmla="*/ 89 w 94"/>
                <a:gd name="T37" fmla="*/ 4 h 43"/>
                <a:gd name="T38" fmla="*/ 93 w 94"/>
                <a:gd name="T3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10"/>
                  </a:moveTo>
                  <a:lnTo>
                    <a:pt x="92" y="18"/>
                  </a:lnTo>
                  <a:lnTo>
                    <a:pt x="83" y="27"/>
                  </a:lnTo>
                  <a:lnTo>
                    <a:pt x="69" y="35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7" y="42"/>
                  </a:lnTo>
                  <a:lnTo>
                    <a:pt x="6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3" y="24"/>
                  </a:lnTo>
                  <a:lnTo>
                    <a:pt x="11" y="15"/>
                  </a:lnTo>
                  <a:lnTo>
                    <a:pt x="26" y="7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89" y="4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6" name="Freeform 456"/>
            <p:cNvSpPr>
              <a:spLocks/>
            </p:cNvSpPr>
            <p:nvPr/>
          </p:nvSpPr>
          <p:spPr bwMode="auto">
            <a:xfrm>
              <a:off x="666" y="467"/>
              <a:ext cx="82" cy="42"/>
            </a:xfrm>
            <a:custGeom>
              <a:avLst/>
              <a:gdLst>
                <a:gd name="T0" fmla="*/ 72 w 73"/>
                <a:gd name="T1" fmla="*/ 12 h 42"/>
                <a:gd name="T2" fmla="*/ 72 w 73"/>
                <a:gd name="T3" fmla="*/ 20 h 42"/>
                <a:gd name="T4" fmla="*/ 64 w 73"/>
                <a:gd name="T5" fmla="*/ 27 h 42"/>
                <a:gd name="T6" fmla="*/ 54 w 73"/>
                <a:gd name="T7" fmla="*/ 35 h 42"/>
                <a:gd name="T8" fmla="*/ 40 w 73"/>
                <a:gd name="T9" fmla="*/ 40 h 42"/>
                <a:gd name="T10" fmla="*/ 40 w 73"/>
                <a:gd name="T11" fmla="*/ 40 h 42"/>
                <a:gd name="T12" fmla="*/ 27 w 73"/>
                <a:gd name="T13" fmla="*/ 41 h 42"/>
                <a:gd name="T14" fmla="*/ 13 w 73"/>
                <a:gd name="T15" fmla="*/ 40 h 42"/>
                <a:gd name="T16" fmla="*/ 4 w 73"/>
                <a:gd name="T17" fmla="*/ 35 h 42"/>
                <a:gd name="T18" fmla="*/ 0 w 73"/>
                <a:gd name="T19" fmla="*/ 29 h 42"/>
                <a:gd name="T20" fmla="*/ 0 w 73"/>
                <a:gd name="T21" fmla="*/ 29 h 42"/>
                <a:gd name="T22" fmla="*/ 1 w 73"/>
                <a:gd name="T23" fmla="*/ 21 h 42"/>
                <a:gd name="T24" fmla="*/ 7 w 73"/>
                <a:gd name="T25" fmla="*/ 14 h 42"/>
                <a:gd name="T26" fmla="*/ 18 w 73"/>
                <a:gd name="T27" fmla="*/ 6 h 42"/>
                <a:gd name="T28" fmla="*/ 31 w 73"/>
                <a:gd name="T29" fmla="*/ 2 h 42"/>
                <a:gd name="T30" fmla="*/ 31 w 73"/>
                <a:gd name="T31" fmla="*/ 2 h 42"/>
                <a:gd name="T32" fmla="*/ 46 w 73"/>
                <a:gd name="T33" fmla="*/ 0 h 42"/>
                <a:gd name="T34" fmla="*/ 58 w 73"/>
                <a:gd name="T35" fmla="*/ 2 h 42"/>
                <a:gd name="T36" fmla="*/ 67 w 73"/>
                <a:gd name="T37" fmla="*/ 6 h 42"/>
                <a:gd name="T38" fmla="*/ 72 w 73"/>
                <a:gd name="T3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2">
                  <a:moveTo>
                    <a:pt x="72" y="12"/>
                  </a:moveTo>
                  <a:lnTo>
                    <a:pt x="72" y="20"/>
                  </a:lnTo>
                  <a:lnTo>
                    <a:pt x="64" y="27"/>
                  </a:lnTo>
                  <a:lnTo>
                    <a:pt x="54" y="3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27" y="41"/>
                  </a:lnTo>
                  <a:lnTo>
                    <a:pt x="13" y="40"/>
                  </a:lnTo>
                  <a:lnTo>
                    <a:pt x="4" y="35"/>
                  </a:lnTo>
                  <a:lnTo>
                    <a:pt x="0" y="29"/>
                  </a:lnTo>
                  <a:lnTo>
                    <a:pt x="0" y="29"/>
                  </a:lnTo>
                  <a:lnTo>
                    <a:pt x="1" y="21"/>
                  </a:lnTo>
                  <a:lnTo>
                    <a:pt x="7" y="14"/>
                  </a:lnTo>
                  <a:lnTo>
                    <a:pt x="18" y="6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46" y="0"/>
                  </a:lnTo>
                  <a:lnTo>
                    <a:pt x="58" y="2"/>
                  </a:lnTo>
                  <a:lnTo>
                    <a:pt x="67" y="6"/>
                  </a:lnTo>
                  <a:lnTo>
                    <a:pt x="72" y="1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7" name="Freeform 457"/>
            <p:cNvSpPr>
              <a:spLocks/>
            </p:cNvSpPr>
            <p:nvPr/>
          </p:nvSpPr>
          <p:spPr bwMode="auto">
            <a:xfrm>
              <a:off x="778" y="517"/>
              <a:ext cx="105" cy="43"/>
            </a:xfrm>
            <a:custGeom>
              <a:avLst/>
              <a:gdLst>
                <a:gd name="T0" fmla="*/ 92 w 93"/>
                <a:gd name="T1" fmla="*/ 11 h 43"/>
                <a:gd name="T2" fmla="*/ 90 w 93"/>
                <a:gd name="T3" fmla="*/ 18 h 43"/>
                <a:gd name="T4" fmla="*/ 81 w 93"/>
                <a:gd name="T5" fmla="*/ 27 h 43"/>
                <a:gd name="T6" fmla="*/ 68 w 93"/>
                <a:gd name="T7" fmla="*/ 35 h 43"/>
                <a:gd name="T8" fmla="*/ 50 w 93"/>
                <a:gd name="T9" fmla="*/ 39 h 43"/>
                <a:gd name="T10" fmla="*/ 50 w 93"/>
                <a:gd name="T11" fmla="*/ 39 h 43"/>
                <a:gd name="T12" fmla="*/ 32 w 93"/>
                <a:gd name="T13" fmla="*/ 42 h 43"/>
                <a:gd name="T14" fmla="*/ 17 w 93"/>
                <a:gd name="T15" fmla="*/ 42 h 43"/>
                <a:gd name="T16" fmla="*/ 5 w 93"/>
                <a:gd name="T17" fmla="*/ 38 h 43"/>
                <a:gd name="T18" fmla="*/ 0 w 93"/>
                <a:gd name="T19" fmla="*/ 32 h 43"/>
                <a:gd name="T20" fmla="*/ 0 w 93"/>
                <a:gd name="T21" fmla="*/ 32 h 43"/>
                <a:gd name="T22" fmla="*/ 2 w 93"/>
                <a:gd name="T23" fmla="*/ 24 h 43"/>
                <a:gd name="T24" fmla="*/ 11 w 93"/>
                <a:gd name="T25" fmla="*/ 15 h 43"/>
                <a:gd name="T26" fmla="*/ 24 w 93"/>
                <a:gd name="T27" fmla="*/ 8 h 43"/>
                <a:gd name="T28" fmla="*/ 42 w 93"/>
                <a:gd name="T29" fmla="*/ 3 h 43"/>
                <a:gd name="T30" fmla="*/ 42 w 93"/>
                <a:gd name="T31" fmla="*/ 3 h 43"/>
                <a:gd name="T32" fmla="*/ 60 w 93"/>
                <a:gd name="T33" fmla="*/ 0 h 43"/>
                <a:gd name="T34" fmla="*/ 75 w 93"/>
                <a:gd name="T35" fmla="*/ 0 h 43"/>
                <a:gd name="T36" fmla="*/ 87 w 93"/>
                <a:gd name="T37" fmla="*/ 5 h 43"/>
                <a:gd name="T38" fmla="*/ 92 w 93"/>
                <a:gd name="T39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3">
                  <a:moveTo>
                    <a:pt x="92" y="11"/>
                  </a:moveTo>
                  <a:lnTo>
                    <a:pt x="90" y="18"/>
                  </a:lnTo>
                  <a:lnTo>
                    <a:pt x="81" y="27"/>
                  </a:lnTo>
                  <a:lnTo>
                    <a:pt x="68" y="35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32" y="42"/>
                  </a:lnTo>
                  <a:lnTo>
                    <a:pt x="17" y="42"/>
                  </a:lnTo>
                  <a:lnTo>
                    <a:pt x="5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11" y="15"/>
                  </a:lnTo>
                  <a:lnTo>
                    <a:pt x="24" y="8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5" y="0"/>
                  </a:lnTo>
                  <a:lnTo>
                    <a:pt x="87" y="5"/>
                  </a:lnTo>
                  <a:lnTo>
                    <a:pt x="92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8" name="Freeform 458"/>
            <p:cNvSpPr>
              <a:spLocks/>
            </p:cNvSpPr>
            <p:nvPr/>
          </p:nvSpPr>
          <p:spPr bwMode="auto">
            <a:xfrm>
              <a:off x="839" y="702"/>
              <a:ext cx="108" cy="40"/>
            </a:xfrm>
            <a:custGeom>
              <a:avLst/>
              <a:gdLst>
                <a:gd name="T0" fmla="*/ 95 w 96"/>
                <a:gd name="T1" fmla="*/ 19 h 40"/>
                <a:gd name="T2" fmla="*/ 92 w 96"/>
                <a:gd name="T3" fmla="*/ 27 h 40"/>
                <a:gd name="T4" fmla="*/ 81 w 96"/>
                <a:gd name="T5" fmla="*/ 33 h 40"/>
                <a:gd name="T6" fmla="*/ 66 w 96"/>
                <a:gd name="T7" fmla="*/ 37 h 40"/>
                <a:gd name="T8" fmla="*/ 48 w 96"/>
                <a:gd name="T9" fmla="*/ 39 h 40"/>
                <a:gd name="T10" fmla="*/ 48 w 96"/>
                <a:gd name="T11" fmla="*/ 39 h 40"/>
                <a:gd name="T12" fmla="*/ 29 w 96"/>
                <a:gd name="T13" fmla="*/ 37 h 40"/>
                <a:gd name="T14" fmla="*/ 14 w 96"/>
                <a:gd name="T15" fmla="*/ 33 h 40"/>
                <a:gd name="T16" fmla="*/ 3 w 96"/>
                <a:gd name="T17" fmla="*/ 27 h 40"/>
                <a:gd name="T18" fmla="*/ 0 w 96"/>
                <a:gd name="T19" fmla="*/ 19 h 40"/>
                <a:gd name="T20" fmla="*/ 0 w 96"/>
                <a:gd name="T21" fmla="*/ 19 h 40"/>
                <a:gd name="T22" fmla="*/ 3 w 96"/>
                <a:gd name="T23" fmla="*/ 12 h 40"/>
                <a:gd name="T24" fmla="*/ 14 w 96"/>
                <a:gd name="T25" fmla="*/ 6 h 40"/>
                <a:gd name="T26" fmla="*/ 29 w 96"/>
                <a:gd name="T27" fmla="*/ 1 h 40"/>
                <a:gd name="T28" fmla="*/ 48 w 96"/>
                <a:gd name="T29" fmla="*/ 0 h 40"/>
                <a:gd name="T30" fmla="*/ 48 w 96"/>
                <a:gd name="T31" fmla="*/ 0 h 40"/>
                <a:gd name="T32" fmla="*/ 66 w 96"/>
                <a:gd name="T33" fmla="*/ 1 h 40"/>
                <a:gd name="T34" fmla="*/ 81 w 96"/>
                <a:gd name="T35" fmla="*/ 6 h 40"/>
                <a:gd name="T36" fmla="*/ 92 w 96"/>
                <a:gd name="T37" fmla="*/ 12 h 40"/>
                <a:gd name="T38" fmla="*/ 95 w 96"/>
                <a:gd name="T39" fmla="*/ 19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40">
                  <a:moveTo>
                    <a:pt x="95" y="19"/>
                  </a:moveTo>
                  <a:lnTo>
                    <a:pt x="92" y="27"/>
                  </a:lnTo>
                  <a:lnTo>
                    <a:pt x="81" y="33"/>
                  </a:lnTo>
                  <a:lnTo>
                    <a:pt x="66" y="37"/>
                  </a:lnTo>
                  <a:lnTo>
                    <a:pt x="48" y="39"/>
                  </a:lnTo>
                  <a:lnTo>
                    <a:pt x="48" y="39"/>
                  </a:lnTo>
                  <a:lnTo>
                    <a:pt x="29" y="37"/>
                  </a:lnTo>
                  <a:lnTo>
                    <a:pt x="14" y="33"/>
                  </a:lnTo>
                  <a:lnTo>
                    <a:pt x="3" y="27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3" y="12"/>
                  </a:lnTo>
                  <a:lnTo>
                    <a:pt x="14" y="6"/>
                  </a:lnTo>
                  <a:lnTo>
                    <a:pt x="29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6" y="1"/>
                  </a:lnTo>
                  <a:lnTo>
                    <a:pt x="81" y="6"/>
                  </a:lnTo>
                  <a:lnTo>
                    <a:pt x="92" y="12"/>
                  </a:lnTo>
                  <a:lnTo>
                    <a:pt x="95" y="1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699" name="Freeform 459"/>
            <p:cNvSpPr>
              <a:spLocks/>
            </p:cNvSpPr>
            <p:nvPr/>
          </p:nvSpPr>
          <p:spPr bwMode="auto">
            <a:xfrm>
              <a:off x="886" y="470"/>
              <a:ext cx="89" cy="50"/>
            </a:xfrm>
            <a:custGeom>
              <a:avLst/>
              <a:gdLst>
                <a:gd name="T0" fmla="*/ 78 w 79"/>
                <a:gd name="T1" fmla="*/ 24 h 50"/>
                <a:gd name="T2" fmla="*/ 75 w 79"/>
                <a:gd name="T3" fmla="*/ 35 h 50"/>
                <a:gd name="T4" fmla="*/ 68 w 79"/>
                <a:gd name="T5" fmla="*/ 43 h 50"/>
                <a:gd name="T6" fmla="*/ 54 w 79"/>
                <a:gd name="T7" fmla="*/ 47 h 50"/>
                <a:gd name="T8" fmla="*/ 39 w 79"/>
                <a:gd name="T9" fmla="*/ 49 h 50"/>
                <a:gd name="T10" fmla="*/ 39 w 79"/>
                <a:gd name="T11" fmla="*/ 49 h 50"/>
                <a:gd name="T12" fmla="*/ 24 w 79"/>
                <a:gd name="T13" fmla="*/ 47 h 50"/>
                <a:gd name="T14" fmla="*/ 12 w 79"/>
                <a:gd name="T15" fmla="*/ 43 h 50"/>
                <a:gd name="T16" fmla="*/ 3 w 79"/>
                <a:gd name="T17" fmla="*/ 35 h 50"/>
                <a:gd name="T18" fmla="*/ 0 w 79"/>
                <a:gd name="T19" fmla="*/ 24 h 50"/>
                <a:gd name="T20" fmla="*/ 0 w 79"/>
                <a:gd name="T21" fmla="*/ 24 h 50"/>
                <a:gd name="T22" fmla="*/ 3 w 79"/>
                <a:gd name="T23" fmla="*/ 15 h 50"/>
                <a:gd name="T24" fmla="*/ 12 w 79"/>
                <a:gd name="T25" fmla="*/ 8 h 50"/>
                <a:gd name="T26" fmla="*/ 24 w 79"/>
                <a:gd name="T27" fmla="*/ 3 h 50"/>
                <a:gd name="T28" fmla="*/ 39 w 79"/>
                <a:gd name="T29" fmla="*/ 0 h 50"/>
                <a:gd name="T30" fmla="*/ 39 w 79"/>
                <a:gd name="T31" fmla="*/ 0 h 50"/>
                <a:gd name="T32" fmla="*/ 54 w 79"/>
                <a:gd name="T33" fmla="*/ 3 h 50"/>
                <a:gd name="T34" fmla="*/ 68 w 79"/>
                <a:gd name="T35" fmla="*/ 8 h 50"/>
                <a:gd name="T36" fmla="*/ 75 w 79"/>
                <a:gd name="T37" fmla="*/ 15 h 50"/>
                <a:gd name="T38" fmla="*/ 78 w 79"/>
                <a:gd name="T39" fmla="*/ 2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50">
                  <a:moveTo>
                    <a:pt x="78" y="24"/>
                  </a:moveTo>
                  <a:lnTo>
                    <a:pt x="75" y="35"/>
                  </a:lnTo>
                  <a:lnTo>
                    <a:pt x="68" y="43"/>
                  </a:lnTo>
                  <a:lnTo>
                    <a:pt x="54" y="47"/>
                  </a:lnTo>
                  <a:lnTo>
                    <a:pt x="39" y="49"/>
                  </a:lnTo>
                  <a:lnTo>
                    <a:pt x="39" y="49"/>
                  </a:lnTo>
                  <a:lnTo>
                    <a:pt x="24" y="47"/>
                  </a:lnTo>
                  <a:lnTo>
                    <a:pt x="12" y="43"/>
                  </a:lnTo>
                  <a:lnTo>
                    <a:pt x="3" y="35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3" y="15"/>
                  </a:lnTo>
                  <a:lnTo>
                    <a:pt x="12" y="8"/>
                  </a:lnTo>
                  <a:lnTo>
                    <a:pt x="24" y="3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54" y="3"/>
                  </a:lnTo>
                  <a:lnTo>
                    <a:pt x="68" y="8"/>
                  </a:lnTo>
                  <a:lnTo>
                    <a:pt x="75" y="15"/>
                  </a:lnTo>
                  <a:lnTo>
                    <a:pt x="78" y="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0" name="Freeform 460"/>
            <p:cNvSpPr>
              <a:spLocks/>
            </p:cNvSpPr>
            <p:nvPr/>
          </p:nvSpPr>
          <p:spPr bwMode="auto">
            <a:xfrm>
              <a:off x="636" y="984"/>
              <a:ext cx="110" cy="38"/>
            </a:xfrm>
            <a:custGeom>
              <a:avLst/>
              <a:gdLst>
                <a:gd name="T0" fmla="*/ 96 w 97"/>
                <a:gd name="T1" fmla="*/ 18 h 38"/>
                <a:gd name="T2" fmla="*/ 92 w 97"/>
                <a:gd name="T3" fmla="*/ 25 h 38"/>
                <a:gd name="T4" fmla="*/ 81 w 97"/>
                <a:gd name="T5" fmla="*/ 31 h 38"/>
                <a:gd name="T6" fmla="*/ 66 w 97"/>
                <a:gd name="T7" fmla="*/ 36 h 38"/>
                <a:gd name="T8" fmla="*/ 48 w 97"/>
                <a:gd name="T9" fmla="*/ 37 h 38"/>
                <a:gd name="T10" fmla="*/ 48 w 97"/>
                <a:gd name="T11" fmla="*/ 37 h 38"/>
                <a:gd name="T12" fmla="*/ 30 w 97"/>
                <a:gd name="T13" fmla="*/ 36 h 38"/>
                <a:gd name="T14" fmla="*/ 15 w 97"/>
                <a:gd name="T15" fmla="*/ 31 h 38"/>
                <a:gd name="T16" fmla="*/ 5 w 97"/>
                <a:gd name="T17" fmla="*/ 25 h 38"/>
                <a:gd name="T18" fmla="*/ 0 w 97"/>
                <a:gd name="T19" fmla="*/ 18 h 38"/>
                <a:gd name="T20" fmla="*/ 0 w 97"/>
                <a:gd name="T21" fmla="*/ 18 h 38"/>
                <a:gd name="T22" fmla="*/ 5 w 97"/>
                <a:gd name="T23" fmla="*/ 10 h 38"/>
                <a:gd name="T24" fmla="*/ 15 w 97"/>
                <a:gd name="T25" fmla="*/ 4 h 38"/>
                <a:gd name="T26" fmla="*/ 30 w 97"/>
                <a:gd name="T27" fmla="*/ 1 h 38"/>
                <a:gd name="T28" fmla="*/ 48 w 97"/>
                <a:gd name="T29" fmla="*/ 0 h 38"/>
                <a:gd name="T30" fmla="*/ 48 w 97"/>
                <a:gd name="T31" fmla="*/ 0 h 38"/>
                <a:gd name="T32" fmla="*/ 66 w 97"/>
                <a:gd name="T33" fmla="*/ 1 h 38"/>
                <a:gd name="T34" fmla="*/ 81 w 97"/>
                <a:gd name="T35" fmla="*/ 4 h 38"/>
                <a:gd name="T36" fmla="*/ 92 w 97"/>
                <a:gd name="T37" fmla="*/ 10 h 38"/>
                <a:gd name="T38" fmla="*/ 96 w 97"/>
                <a:gd name="T39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38">
                  <a:moveTo>
                    <a:pt x="96" y="18"/>
                  </a:moveTo>
                  <a:lnTo>
                    <a:pt x="92" y="25"/>
                  </a:lnTo>
                  <a:lnTo>
                    <a:pt x="81" y="31"/>
                  </a:lnTo>
                  <a:lnTo>
                    <a:pt x="66" y="36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0" y="36"/>
                  </a:lnTo>
                  <a:lnTo>
                    <a:pt x="15" y="31"/>
                  </a:lnTo>
                  <a:lnTo>
                    <a:pt x="5" y="2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10"/>
                  </a:lnTo>
                  <a:lnTo>
                    <a:pt x="15" y="4"/>
                  </a:lnTo>
                  <a:lnTo>
                    <a:pt x="30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6" y="1"/>
                  </a:lnTo>
                  <a:lnTo>
                    <a:pt x="81" y="4"/>
                  </a:lnTo>
                  <a:lnTo>
                    <a:pt x="92" y="10"/>
                  </a:lnTo>
                  <a:lnTo>
                    <a:pt x="96" y="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1" name="Freeform 461"/>
            <p:cNvSpPr>
              <a:spLocks/>
            </p:cNvSpPr>
            <p:nvPr/>
          </p:nvSpPr>
          <p:spPr bwMode="auto">
            <a:xfrm>
              <a:off x="778" y="1129"/>
              <a:ext cx="112" cy="49"/>
            </a:xfrm>
            <a:custGeom>
              <a:avLst/>
              <a:gdLst>
                <a:gd name="T0" fmla="*/ 98 w 99"/>
                <a:gd name="T1" fmla="*/ 24 h 49"/>
                <a:gd name="T2" fmla="*/ 93 w 99"/>
                <a:gd name="T3" fmla="*/ 33 h 49"/>
                <a:gd name="T4" fmla="*/ 83 w 99"/>
                <a:gd name="T5" fmla="*/ 41 h 49"/>
                <a:gd name="T6" fmla="*/ 68 w 99"/>
                <a:gd name="T7" fmla="*/ 47 h 49"/>
                <a:gd name="T8" fmla="*/ 50 w 99"/>
                <a:gd name="T9" fmla="*/ 48 h 49"/>
                <a:gd name="T10" fmla="*/ 50 w 99"/>
                <a:gd name="T11" fmla="*/ 48 h 49"/>
                <a:gd name="T12" fmla="*/ 30 w 99"/>
                <a:gd name="T13" fmla="*/ 47 h 49"/>
                <a:gd name="T14" fmla="*/ 15 w 99"/>
                <a:gd name="T15" fmla="*/ 41 h 49"/>
                <a:gd name="T16" fmla="*/ 5 w 99"/>
                <a:gd name="T17" fmla="*/ 33 h 49"/>
                <a:gd name="T18" fmla="*/ 0 w 99"/>
                <a:gd name="T19" fmla="*/ 24 h 49"/>
                <a:gd name="T20" fmla="*/ 0 w 99"/>
                <a:gd name="T21" fmla="*/ 24 h 49"/>
                <a:gd name="T22" fmla="*/ 5 w 99"/>
                <a:gd name="T23" fmla="*/ 15 h 49"/>
                <a:gd name="T24" fmla="*/ 15 w 99"/>
                <a:gd name="T25" fmla="*/ 8 h 49"/>
                <a:gd name="T26" fmla="*/ 30 w 99"/>
                <a:gd name="T27" fmla="*/ 2 h 49"/>
                <a:gd name="T28" fmla="*/ 50 w 99"/>
                <a:gd name="T29" fmla="*/ 0 h 49"/>
                <a:gd name="T30" fmla="*/ 50 w 99"/>
                <a:gd name="T31" fmla="*/ 0 h 49"/>
                <a:gd name="T32" fmla="*/ 68 w 99"/>
                <a:gd name="T33" fmla="*/ 2 h 49"/>
                <a:gd name="T34" fmla="*/ 83 w 99"/>
                <a:gd name="T35" fmla="*/ 8 h 49"/>
                <a:gd name="T36" fmla="*/ 93 w 99"/>
                <a:gd name="T37" fmla="*/ 15 h 49"/>
                <a:gd name="T38" fmla="*/ 98 w 99"/>
                <a:gd name="T39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9" h="49">
                  <a:moveTo>
                    <a:pt x="98" y="24"/>
                  </a:moveTo>
                  <a:lnTo>
                    <a:pt x="93" y="33"/>
                  </a:lnTo>
                  <a:lnTo>
                    <a:pt x="83" y="41"/>
                  </a:lnTo>
                  <a:lnTo>
                    <a:pt x="68" y="47"/>
                  </a:lnTo>
                  <a:lnTo>
                    <a:pt x="50" y="48"/>
                  </a:lnTo>
                  <a:lnTo>
                    <a:pt x="50" y="48"/>
                  </a:lnTo>
                  <a:lnTo>
                    <a:pt x="30" y="47"/>
                  </a:lnTo>
                  <a:lnTo>
                    <a:pt x="15" y="41"/>
                  </a:lnTo>
                  <a:lnTo>
                    <a:pt x="5" y="33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5" y="15"/>
                  </a:lnTo>
                  <a:lnTo>
                    <a:pt x="15" y="8"/>
                  </a:lnTo>
                  <a:lnTo>
                    <a:pt x="30" y="2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8" y="2"/>
                  </a:lnTo>
                  <a:lnTo>
                    <a:pt x="83" y="8"/>
                  </a:lnTo>
                  <a:lnTo>
                    <a:pt x="93" y="15"/>
                  </a:lnTo>
                  <a:lnTo>
                    <a:pt x="98" y="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2" name="Freeform 462"/>
            <p:cNvSpPr>
              <a:spLocks/>
            </p:cNvSpPr>
            <p:nvPr/>
          </p:nvSpPr>
          <p:spPr bwMode="auto">
            <a:xfrm>
              <a:off x="353" y="1027"/>
              <a:ext cx="109" cy="39"/>
            </a:xfrm>
            <a:custGeom>
              <a:avLst/>
              <a:gdLst>
                <a:gd name="T0" fmla="*/ 96 w 97"/>
                <a:gd name="T1" fmla="*/ 20 h 39"/>
                <a:gd name="T2" fmla="*/ 92 w 97"/>
                <a:gd name="T3" fmla="*/ 27 h 39"/>
                <a:gd name="T4" fmla="*/ 81 w 97"/>
                <a:gd name="T5" fmla="*/ 33 h 39"/>
                <a:gd name="T6" fmla="*/ 66 w 97"/>
                <a:gd name="T7" fmla="*/ 36 h 39"/>
                <a:gd name="T8" fmla="*/ 48 w 97"/>
                <a:gd name="T9" fmla="*/ 38 h 39"/>
                <a:gd name="T10" fmla="*/ 48 w 97"/>
                <a:gd name="T11" fmla="*/ 38 h 39"/>
                <a:gd name="T12" fmla="*/ 30 w 97"/>
                <a:gd name="T13" fmla="*/ 36 h 39"/>
                <a:gd name="T14" fmla="*/ 15 w 97"/>
                <a:gd name="T15" fmla="*/ 33 h 39"/>
                <a:gd name="T16" fmla="*/ 4 w 97"/>
                <a:gd name="T17" fmla="*/ 27 h 39"/>
                <a:gd name="T18" fmla="*/ 0 w 97"/>
                <a:gd name="T19" fmla="*/ 20 h 39"/>
                <a:gd name="T20" fmla="*/ 0 w 97"/>
                <a:gd name="T21" fmla="*/ 20 h 39"/>
                <a:gd name="T22" fmla="*/ 4 w 97"/>
                <a:gd name="T23" fmla="*/ 12 h 39"/>
                <a:gd name="T24" fmla="*/ 15 w 97"/>
                <a:gd name="T25" fmla="*/ 6 h 39"/>
                <a:gd name="T26" fmla="*/ 30 w 97"/>
                <a:gd name="T27" fmla="*/ 2 h 39"/>
                <a:gd name="T28" fmla="*/ 48 w 97"/>
                <a:gd name="T29" fmla="*/ 0 h 39"/>
                <a:gd name="T30" fmla="*/ 48 w 97"/>
                <a:gd name="T31" fmla="*/ 0 h 39"/>
                <a:gd name="T32" fmla="*/ 66 w 97"/>
                <a:gd name="T33" fmla="*/ 2 h 39"/>
                <a:gd name="T34" fmla="*/ 81 w 97"/>
                <a:gd name="T35" fmla="*/ 6 h 39"/>
                <a:gd name="T36" fmla="*/ 92 w 97"/>
                <a:gd name="T37" fmla="*/ 12 h 39"/>
                <a:gd name="T38" fmla="*/ 96 w 97"/>
                <a:gd name="T3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39">
                  <a:moveTo>
                    <a:pt x="96" y="20"/>
                  </a:moveTo>
                  <a:lnTo>
                    <a:pt x="92" y="27"/>
                  </a:lnTo>
                  <a:lnTo>
                    <a:pt x="81" y="33"/>
                  </a:lnTo>
                  <a:lnTo>
                    <a:pt x="66" y="36"/>
                  </a:lnTo>
                  <a:lnTo>
                    <a:pt x="48" y="38"/>
                  </a:lnTo>
                  <a:lnTo>
                    <a:pt x="48" y="38"/>
                  </a:lnTo>
                  <a:lnTo>
                    <a:pt x="30" y="36"/>
                  </a:lnTo>
                  <a:lnTo>
                    <a:pt x="15" y="33"/>
                  </a:lnTo>
                  <a:lnTo>
                    <a:pt x="4" y="2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12"/>
                  </a:lnTo>
                  <a:lnTo>
                    <a:pt x="15" y="6"/>
                  </a:lnTo>
                  <a:lnTo>
                    <a:pt x="30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6" y="2"/>
                  </a:lnTo>
                  <a:lnTo>
                    <a:pt x="81" y="6"/>
                  </a:lnTo>
                  <a:lnTo>
                    <a:pt x="92" y="12"/>
                  </a:lnTo>
                  <a:lnTo>
                    <a:pt x="96" y="2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3" name="Freeform 463"/>
            <p:cNvSpPr>
              <a:spLocks/>
            </p:cNvSpPr>
            <p:nvPr/>
          </p:nvSpPr>
          <p:spPr bwMode="auto">
            <a:xfrm>
              <a:off x="1304" y="440"/>
              <a:ext cx="72" cy="46"/>
            </a:xfrm>
            <a:custGeom>
              <a:avLst/>
              <a:gdLst>
                <a:gd name="T0" fmla="*/ 63 w 64"/>
                <a:gd name="T1" fmla="*/ 9 h 46"/>
                <a:gd name="T2" fmla="*/ 63 w 64"/>
                <a:gd name="T3" fmla="*/ 17 h 46"/>
                <a:gd name="T4" fmla="*/ 60 w 64"/>
                <a:gd name="T5" fmla="*/ 26 h 46"/>
                <a:gd name="T6" fmla="*/ 51 w 64"/>
                <a:gd name="T7" fmla="*/ 33 h 46"/>
                <a:gd name="T8" fmla="*/ 39 w 64"/>
                <a:gd name="T9" fmla="*/ 41 h 46"/>
                <a:gd name="T10" fmla="*/ 39 w 64"/>
                <a:gd name="T11" fmla="*/ 41 h 46"/>
                <a:gd name="T12" fmla="*/ 27 w 64"/>
                <a:gd name="T13" fmla="*/ 45 h 46"/>
                <a:gd name="T14" fmla="*/ 15 w 64"/>
                <a:gd name="T15" fmla="*/ 45 h 46"/>
                <a:gd name="T16" fmla="*/ 6 w 64"/>
                <a:gd name="T17" fmla="*/ 44 h 46"/>
                <a:gd name="T18" fmla="*/ 0 w 64"/>
                <a:gd name="T19" fmla="*/ 38 h 46"/>
                <a:gd name="T20" fmla="*/ 0 w 64"/>
                <a:gd name="T21" fmla="*/ 38 h 46"/>
                <a:gd name="T22" fmla="*/ 0 w 64"/>
                <a:gd name="T23" fmla="*/ 30 h 46"/>
                <a:gd name="T24" fmla="*/ 5 w 64"/>
                <a:gd name="T25" fmla="*/ 21 h 46"/>
                <a:gd name="T26" fmla="*/ 12 w 64"/>
                <a:gd name="T27" fmla="*/ 14 h 46"/>
                <a:gd name="T28" fmla="*/ 24 w 64"/>
                <a:gd name="T29" fmla="*/ 6 h 46"/>
                <a:gd name="T30" fmla="*/ 24 w 64"/>
                <a:gd name="T31" fmla="*/ 6 h 46"/>
                <a:gd name="T32" fmla="*/ 36 w 64"/>
                <a:gd name="T33" fmla="*/ 2 h 46"/>
                <a:gd name="T34" fmla="*/ 48 w 64"/>
                <a:gd name="T35" fmla="*/ 0 h 46"/>
                <a:gd name="T36" fmla="*/ 57 w 64"/>
                <a:gd name="T37" fmla="*/ 3 h 46"/>
                <a:gd name="T38" fmla="*/ 63 w 64"/>
                <a:gd name="T39" fmla="*/ 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46">
                  <a:moveTo>
                    <a:pt x="63" y="9"/>
                  </a:moveTo>
                  <a:lnTo>
                    <a:pt x="63" y="17"/>
                  </a:lnTo>
                  <a:lnTo>
                    <a:pt x="60" y="26"/>
                  </a:lnTo>
                  <a:lnTo>
                    <a:pt x="51" y="33"/>
                  </a:lnTo>
                  <a:lnTo>
                    <a:pt x="39" y="41"/>
                  </a:lnTo>
                  <a:lnTo>
                    <a:pt x="39" y="41"/>
                  </a:lnTo>
                  <a:lnTo>
                    <a:pt x="27" y="45"/>
                  </a:lnTo>
                  <a:lnTo>
                    <a:pt x="15" y="45"/>
                  </a:lnTo>
                  <a:lnTo>
                    <a:pt x="6" y="44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0"/>
                  </a:lnTo>
                  <a:lnTo>
                    <a:pt x="5" y="21"/>
                  </a:lnTo>
                  <a:lnTo>
                    <a:pt x="12" y="1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36" y="2"/>
                  </a:lnTo>
                  <a:lnTo>
                    <a:pt x="48" y="0"/>
                  </a:lnTo>
                  <a:lnTo>
                    <a:pt x="57" y="3"/>
                  </a:lnTo>
                  <a:lnTo>
                    <a:pt x="63" y="9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4" name="Freeform 464"/>
            <p:cNvSpPr>
              <a:spLocks/>
            </p:cNvSpPr>
            <p:nvPr/>
          </p:nvSpPr>
          <p:spPr bwMode="auto">
            <a:xfrm>
              <a:off x="1115" y="1054"/>
              <a:ext cx="114" cy="60"/>
            </a:xfrm>
            <a:custGeom>
              <a:avLst/>
              <a:gdLst>
                <a:gd name="T0" fmla="*/ 99 w 102"/>
                <a:gd name="T1" fmla="*/ 6 h 60"/>
                <a:gd name="T2" fmla="*/ 101 w 102"/>
                <a:gd name="T3" fmla="*/ 11 h 60"/>
                <a:gd name="T4" fmla="*/ 99 w 102"/>
                <a:gd name="T5" fmla="*/ 15 h 60"/>
                <a:gd name="T6" fmla="*/ 96 w 102"/>
                <a:gd name="T7" fmla="*/ 20 h 60"/>
                <a:gd name="T8" fmla="*/ 90 w 102"/>
                <a:gd name="T9" fmla="*/ 26 h 60"/>
                <a:gd name="T10" fmla="*/ 77 w 102"/>
                <a:gd name="T11" fmla="*/ 36 h 60"/>
                <a:gd name="T12" fmla="*/ 59 w 102"/>
                <a:gd name="T13" fmla="*/ 47 h 60"/>
                <a:gd name="T14" fmla="*/ 59 w 102"/>
                <a:gd name="T15" fmla="*/ 47 h 60"/>
                <a:gd name="T16" fmla="*/ 38 w 102"/>
                <a:gd name="T17" fmla="*/ 54 h 60"/>
                <a:gd name="T18" fmla="*/ 21 w 102"/>
                <a:gd name="T19" fmla="*/ 57 h 60"/>
                <a:gd name="T20" fmla="*/ 14 w 102"/>
                <a:gd name="T21" fmla="*/ 59 h 60"/>
                <a:gd name="T22" fmla="*/ 8 w 102"/>
                <a:gd name="T23" fmla="*/ 57 h 60"/>
                <a:gd name="T24" fmla="*/ 3 w 102"/>
                <a:gd name="T25" fmla="*/ 56 h 60"/>
                <a:gd name="T26" fmla="*/ 0 w 102"/>
                <a:gd name="T27" fmla="*/ 53 h 60"/>
                <a:gd name="T28" fmla="*/ 0 w 102"/>
                <a:gd name="T29" fmla="*/ 53 h 60"/>
                <a:gd name="T30" fmla="*/ 0 w 102"/>
                <a:gd name="T31" fmla="*/ 48 h 60"/>
                <a:gd name="T32" fmla="*/ 2 w 102"/>
                <a:gd name="T33" fmla="*/ 44 h 60"/>
                <a:gd name="T34" fmla="*/ 5 w 102"/>
                <a:gd name="T35" fmla="*/ 39 h 60"/>
                <a:gd name="T36" fmla="*/ 9 w 102"/>
                <a:gd name="T37" fmla="*/ 33 h 60"/>
                <a:gd name="T38" fmla="*/ 24 w 102"/>
                <a:gd name="T39" fmla="*/ 23 h 60"/>
                <a:gd name="T40" fmla="*/ 42 w 102"/>
                <a:gd name="T41" fmla="*/ 12 h 60"/>
                <a:gd name="T42" fmla="*/ 42 w 102"/>
                <a:gd name="T43" fmla="*/ 12 h 60"/>
                <a:gd name="T44" fmla="*/ 62 w 102"/>
                <a:gd name="T45" fmla="*/ 5 h 60"/>
                <a:gd name="T46" fmla="*/ 80 w 102"/>
                <a:gd name="T47" fmla="*/ 0 h 60"/>
                <a:gd name="T48" fmla="*/ 87 w 102"/>
                <a:gd name="T49" fmla="*/ 0 h 60"/>
                <a:gd name="T50" fmla="*/ 93 w 102"/>
                <a:gd name="T51" fmla="*/ 2 h 60"/>
                <a:gd name="T52" fmla="*/ 98 w 102"/>
                <a:gd name="T53" fmla="*/ 3 h 60"/>
                <a:gd name="T54" fmla="*/ 99 w 102"/>
                <a:gd name="T55" fmla="*/ 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2" h="60">
                  <a:moveTo>
                    <a:pt x="99" y="6"/>
                  </a:moveTo>
                  <a:lnTo>
                    <a:pt x="101" y="11"/>
                  </a:lnTo>
                  <a:lnTo>
                    <a:pt x="99" y="15"/>
                  </a:lnTo>
                  <a:lnTo>
                    <a:pt x="96" y="20"/>
                  </a:lnTo>
                  <a:lnTo>
                    <a:pt x="90" y="26"/>
                  </a:lnTo>
                  <a:lnTo>
                    <a:pt x="77" y="36"/>
                  </a:lnTo>
                  <a:lnTo>
                    <a:pt x="59" y="47"/>
                  </a:lnTo>
                  <a:lnTo>
                    <a:pt x="59" y="47"/>
                  </a:lnTo>
                  <a:lnTo>
                    <a:pt x="38" y="54"/>
                  </a:lnTo>
                  <a:lnTo>
                    <a:pt x="21" y="57"/>
                  </a:lnTo>
                  <a:lnTo>
                    <a:pt x="14" y="59"/>
                  </a:lnTo>
                  <a:lnTo>
                    <a:pt x="8" y="57"/>
                  </a:lnTo>
                  <a:lnTo>
                    <a:pt x="3" y="56"/>
                  </a:lnTo>
                  <a:lnTo>
                    <a:pt x="0" y="53"/>
                  </a:lnTo>
                  <a:lnTo>
                    <a:pt x="0" y="53"/>
                  </a:lnTo>
                  <a:lnTo>
                    <a:pt x="0" y="48"/>
                  </a:lnTo>
                  <a:lnTo>
                    <a:pt x="2" y="44"/>
                  </a:lnTo>
                  <a:lnTo>
                    <a:pt x="5" y="39"/>
                  </a:lnTo>
                  <a:lnTo>
                    <a:pt x="9" y="33"/>
                  </a:lnTo>
                  <a:lnTo>
                    <a:pt x="24" y="23"/>
                  </a:lnTo>
                  <a:lnTo>
                    <a:pt x="42" y="12"/>
                  </a:lnTo>
                  <a:lnTo>
                    <a:pt x="42" y="12"/>
                  </a:lnTo>
                  <a:lnTo>
                    <a:pt x="62" y="5"/>
                  </a:lnTo>
                  <a:lnTo>
                    <a:pt x="80" y="0"/>
                  </a:lnTo>
                  <a:lnTo>
                    <a:pt x="87" y="0"/>
                  </a:lnTo>
                  <a:lnTo>
                    <a:pt x="93" y="2"/>
                  </a:lnTo>
                  <a:lnTo>
                    <a:pt x="98" y="3"/>
                  </a:lnTo>
                  <a:lnTo>
                    <a:pt x="99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5" name="Freeform 465"/>
            <p:cNvSpPr>
              <a:spLocks/>
            </p:cNvSpPr>
            <p:nvPr/>
          </p:nvSpPr>
          <p:spPr bwMode="auto">
            <a:xfrm>
              <a:off x="535" y="781"/>
              <a:ext cx="105" cy="43"/>
            </a:xfrm>
            <a:custGeom>
              <a:avLst/>
              <a:gdLst>
                <a:gd name="T0" fmla="*/ 92 w 93"/>
                <a:gd name="T1" fmla="*/ 11 h 43"/>
                <a:gd name="T2" fmla="*/ 90 w 93"/>
                <a:gd name="T3" fmla="*/ 18 h 43"/>
                <a:gd name="T4" fmla="*/ 81 w 93"/>
                <a:gd name="T5" fmla="*/ 27 h 43"/>
                <a:gd name="T6" fmla="*/ 68 w 93"/>
                <a:gd name="T7" fmla="*/ 35 h 43"/>
                <a:gd name="T8" fmla="*/ 50 w 93"/>
                <a:gd name="T9" fmla="*/ 39 h 43"/>
                <a:gd name="T10" fmla="*/ 50 w 93"/>
                <a:gd name="T11" fmla="*/ 39 h 43"/>
                <a:gd name="T12" fmla="*/ 32 w 93"/>
                <a:gd name="T13" fmla="*/ 42 h 43"/>
                <a:gd name="T14" fmla="*/ 17 w 93"/>
                <a:gd name="T15" fmla="*/ 42 h 43"/>
                <a:gd name="T16" fmla="*/ 5 w 93"/>
                <a:gd name="T17" fmla="*/ 38 h 43"/>
                <a:gd name="T18" fmla="*/ 0 w 93"/>
                <a:gd name="T19" fmla="*/ 32 h 43"/>
                <a:gd name="T20" fmla="*/ 0 w 93"/>
                <a:gd name="T21" fmla="*/ 32 h 43"/>
                <a:gd name="T22" fmla="*/ 2 w 93"/>
                <a:gd name="T23" fmla="*/ 24 h 43"/>
                <a:gd name="T24" fmla="*/ 11 w 93"/>
                <a:gd name="T25" fmla="*/ 15 h 43"/>
                <a:gd name="T26" fmla="*/ 24 w 93"/>
                <a:gd name="T27" fmla="*/ 8 h 43"/>
                <a:gd name="T28" fmla="*/ 42 w 93"/>
                <a:gd name="T29" fmla="*/ 3 h 43"/>
                <a:gd name="T30" fmla="*/ 42 w 93"/>
                <a:gd name="T31" fmla="*/ 3 h 43"/>
                <a:gd name="T32" fmla="*/ 60 w 93"/>
                <a:gd name="T33" fmla="*/ 0 h 43"/>
                <a:gd name="T34" fmla="*/ 75 w 93"/>
                <a:gd name="T35" fmla="*/ 0 h 43"/>
                <a:gd name="T36" fmla="*/ 87 w 93"/>
                <a:gd name="T37" fmla="*/ 5 h 43"/>
                <a:gd name="T38" fmla="*/ 92 w 93"/>
                <a:gd name="T39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3">
                  <a:moveTo>
                    <a:pt x="92" y="11"/>
                  </a:moveTo>
                  <a:lnTo>
                    <a:pt x="90" y="18"/>
                  </a:lnTo>
                  <a:lnTo>
                    <a:pt x="81" y="27"/>
                  </a:lnTo>
                  <a:lnTo>
                    <a:pt x="68" y="35"/>
                  </a:lnTo>
                  <a:lnTo>
                    <a:pt x="50" y="39"/>
                  </a:lnTo>
                  <a:lnTo>
                    <a:pt x="50" y="39"/>
                  </a:lnTo>
                  <a:lnTo>
                    <a:pt x="32" y="42"/>
                  </a:lnTo>
                  <a:lnTo>
                    <a:pt x="17" y="42"/>
                  </a:lnTo>
                  <a:lnTo>
                    <a:pt x="5" y="3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24"/>
                  </a:lnTo>
                  <a:lnTo>
                    <a:pt x="11" y="15"/>
                  </a:lnTo>
                  <a:lnTo>
                    <a:pt x="24" y="8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5" y="0"/>
                  </a:lnTo>
                  <a:lnTo>
                    <a:pt x="87" y="5"/>
                  </a:lnTo>
                  <a:lnTo>
                    <a:pt x="92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6" name="Freeform 466"/>
            <p:cNvSpPr>
              <a:spLocks/>
            </p:cNvSpPr>
            <p:nvPr/>
          </p:nvSpPr>
          <p:spPr bwMode="auto">
            <a:xfrm>
              <a:off x="1304" y="487"/>
              <a:ext cx="65" cy="46"/>
            </a:xfrm>
            <a:custGeom>
              <a:avLst/>
              <a:gdLst>
                <a:gd name="T0" fmla="*/ 56 w 58"/>
                <a:gd name="T1" fmla="*/ 38 h 46"/>
                <a:gd name="T2" fmla="*/ 50 w 58"/>
                <a:gd name="T3" fmla="*/ 44 h 46"/>
                <a:gd name="T4" fmla="*/ 41 w 58"/>
                <a:gd name="T5" fmla="*/ 45 h 46"/>
                <a:gd name="T6" fmla="*/ 30 w 58"/>
                <a:gd name="T7" fmla="*/ 44 h 46"/>
                <a:gd name="T8" fmla="*/ 20 w 58"/>
                <a:gd name="T9" fmla="*/ 39 h 46"/>
                <a:gd name="T10" fmla="*/ 20 w 58"/>
                <a:gd name="T11" fmla="*/ 39 h 46"/>
                <a:gd name="T12" fmla="*/ 9 w 58"/>
                <a:gd name="T13" fmla="*/ 32 h 46"/>
                <a:gd name="T14" fmla="*/ 3 w 58"/>
                <a:gd name="T15" fmla="*/ 24 h 46"/>
                <a:gd name="T16" fmla="*/ 0 w 58"/>
                <a:gd name="T17" fmla="*/ 15 h 46"/>
                <a:gd name="T18" fmla="*/ 2 w 58"/>
                <a:gd name="T19" fmla="*/ 7 h 46"/>
                <a:gd name="T20" fmla="*/ 2 w 58"/>
                <a:gd name="T21" fmla="*/ 7 h 46"/>
                <a:gd name="T22" fmla="*/ 8 w 58"/>
                <a:gd name="T23" fmla="*/ 1 h 46"/>
                <a:gd name="T24" fmla="*/ 17 w 58"/>
                <a:gd name="T25" fmla="*/ 0 h 46"/>
                <a:gd name="T26" fmla="*/ 27 w 58"/>
                <a:gd name="T27" fmla="*/ 1 h 46"/>
                <a:gd name="T28" fmla="*/ 38 w 58"/>
                <a:gd name="T29" fmla="*/ 6 h 46"/>
                <a:gd name="T30" fmla="*/ 38 w 58"/>
                <a:gd name="T31" fmla="*/ 6 h 46"/>
                <a:gd name="T32" fmla="*/ 48 w 58"/>
                <a:gd name="T33" fmla="*/ 14 h 46"/>
                <a:gd name="T34" fmla="*/ 54 w 58"/>
                <a:gd name="T35" fmla="*/ 23 h 46"/>
                <a:gd name="T36" fmla="*/ 57 w 58"/>
                <a:gd name="T37" fmla="*/ 30 h 46"/>
                <a:gd name="T38" fmla="*/ 56 w 58"/>
                <a:gd name="T39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8" h="46">
                  <a:moveTo>
                    <a:pt x="56" y="38"/>
                  </a:moveTo>
                  <a:lnTo>
                    <a:pt x="50" y="44"/>
                  </a:lnTo>
                  <a:lnTo>
                    <a:pt x="41" y="45"/>
                  </a:lnTo>
                  <a:lnTo>
                    <a:pt x="30" y="44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9" y="32"/>
                  </a:lnTo>
                  <a:lnTo>
                    <a:pt x="3" y="24"/>
                  </a:lnTo>
                  <a:lnTo>
                    <a:pt x="0" y="15"/>
                  </a:lnTo>
                  <a:lnTo>
                    <a:pt x="2" y="7"/>
                  </a:lnTo>
                  <a:lnTo>
                    <a:pt x="2" y="7"/>
                  </a:lnTo>
                  <a:lnTo>
                    <a:pt x="8" y="1"/>
                  </a:lnTo>
                  <a:lnTo>
                    <a:pt x="17" y="0"/>
                  </a:lnTo>
                  <a:lnTo>
                    <a:pt x="27" y="1"/>
                  </a:lnTo>
                  <a:lnTo>
                    <a:pt x="38" y="6"/>
                  </a:lnTo>
                  <a:lnTo>
                    <a:pt x="38" y="6"/>
                  </a:lnTo>
                  <a:lnTo>
                    <a:pt x="48" y="14"/>
                  </a:lnTo>
                  <a:lnTo>
                    <a:pt x="54" y="23"/>
                  </a:lnTo>
                  <a:lnTo>
                    <a:pt x="57" y="30"/>
                  </a:lnTo>
                  <a:lnTo>
                    <a:pt x="56" y="3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7" name="Freeform 467"/>
            <p:cNvSpPr>
              <a:spLocks/>
            </p:cNvSpPr>
            <p:nvPr/>
          </p:nvSpPr>
          <p:spPr bwMode="auto">
            <a:xfrm>
              <a:off x="937" y="721"/>
              <a:ext cx="94" cy="58"/>
            </a:xfrm>
            <a:custGeom>
              <a:avLst/>
              <a:gdLst>
                <a:gd name="T0" fmla="*/ 83 w 84"/>
                <a:gd name="T1" fmla="*/ 53 h 58"/>
                <a:gd name="T2" fmla="*/ 75 w 84"/>
                <a:gd name="T3" fmla="*/ 57 h 58"/>
                <a:gd name="T4" fmla="*/ 63 w 84"/>
                <a:gd name="T5" fmla="*/ 57 h 58"/>
                <a:gd name="T6" fmla="*/ 48 w 84"/>
                <a:gd name="T7" fmla="*/ 54 h 58"/>
                <a:gd name="T8" fmla="*/ 32 w 84"/>
                <a:gd name="T9" fmla="*/ 45 h 58"/>
                <a:gd name="T10" fmla="*/ 32 w 84"/>
                <a:gd name="T11" fmla="*/ 45 h 58"/>
                <a:gd name="T12" fmla="*/ 17 w 84"/>
                <a:gd name="T13" fmla="*/ 35 h 58"/>
                <a:gd name="T14" fmla="*/ 5 w 84"/>
                <a:gd name="T15" fmla="*/ 24 h 58"/>
                <a:gd name="T16" fmla="*/ 0 w 84"/>
                <a:gd name="T17" fmla="*/ 14 h 58"/>
                <a:gd name="T18" fmla="*/ 0 w 84"/>
                <a:gd name="T19" fmla="*/ 6 h 58"/>
                <a:gd name="T20" fmla="*/ 0 w 84"/>
                <a:gd name="T21" fmla="*/ 6 h 58"/>
                <a:gd name="T22" fmla="*/ 6 w 84"/>
                <a:gd name="T23" fmla="*/ 2 h 58"/>
                <a:gd name="T24" fmla="*/ 18 w 84"/>
                <a:gd name="T25" fmla="*/ 0 h 58"/>
                <a:gd name="T26" fmla="*/ 33 w 84"/>
                <a:gd name="T27" fmla="*/ 5 h 58"/>
                <a:gd name="T28" fmla="*/ 51 w 84"/>
                <a:gd name="T29" fmla="*/ 12 h 58"/>
                <a:gd name="T30" fmla="*/ 51 w 84"/>
                <a:gd name="T31" fmla="*/ 12 h 58"/>
                <a:gd name="T32" fmla="*/ 66 w 84"/>
                <a:gd name="T33" fmla="*/ 23 h 58"/>
                <a:gd name="T34" fmla="*/ 77 w 84"/>
                <a:gd name="T35" fmla="*/ 35 h 58"/>
                <a:gd name="T36" fmla="*/ 83 w 84"/>
                <a:gd name="T37" fmla="*/ 45 h 58"/>
                <a:gd name="T38" fmla="*/ 83 w 84"/>
                <a:gd name="T39" fmla="*/ 5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4" h="58">
                  <a:moveTo>
                    <a:pt x="83" y="53"/>
                  </a:moveTo>
                  <a:lnTo>
                    <a:pt x="75" y="57"/>
                  </a:lnTo>
                  <a:lnTo>
                    <a:pt x="63" y="57"/>
                  </a:lnTo>
                  <a:lnTo>
                    <a:pt x="48" y="54"/>
                  </a:lnTo>
                  <a:lnTo>
                    <a:pt x="32" y="45"/>
                  </a:lnTo>
                  <a:lnTo>
                    <a:pt x="32" y="45"/>
                  </a:lnTo>
                  <a:lnTo>
                    <a:pt x="17" y="35"/>
                  </a:lnTo>
                  <a:lnTo>
                    <a:pt x="5" y="24"/>
                  </a:lnTo>
                  <a:lnTo>
                    <a:pt x="0" y="14"/>
                  </a:lnTo>
                  <a:lnTo>
                    <a:pt x="0" y="6"/>
                  </a:lnTo>
                  <a:lnTo>
                    <a:pt x="0" y="6"/>
                  </a:lnTo>
                  <a:lnTo>
                    <a:pt x="6" y="2"/>
                  </a:lnTo>
                  <a:lnTo>
                    <a:pt x="18" y="0"/>
                  </a:lnTo>
                  <a:lnTo>
                    <a:pt x="33" y="5"/>
                  </a:lnTo>
                  <a:lnTo>
                    <a:pt x="51" y="12"/>
                  </a:lnTo>
                  <a:lnTo>
                    <a:pt x="51" y="12"/>
                  </a:lnTo>
                  <a:lnTo>
                    <a:pt x="66" y="23"/>
                  </a:lnTo>
                  <a:lnTo>
                    <a:pt x="77" y="35"/>
                  </a:lnTo>
                  <a:lnTo>
                    <a:pt x="83" y="45"/>
                  </a:lnTo>
                  <a:lnTo>
                    <a:pt x="83" y="5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8" name="Freeform 468"/>
            <p:cNvSpPr>
              <a:spLocks/>
            </p:cNvSpPr>
            <p:nvPr/>
          </p:nvSpPr>
          <p:spPr bwMode="auto">
            <a:xfrm>
              <a:off x="660" y="1075"/>
              <a:ext cx="108" cy="39"/>
            </a:xfrm>
            <a:custGeom>
              <a:avLst/>
              <a:gdLst>
                <a:gd name="T0" fmla="*/ 95 w 96"/>
                <a:gd name="T1" fmla="*/ 20 h 39"/>
                <a:gd name="T2" fmla="*/ 90 w 96"/>
                <a:gd name="T3" fmla="*/ 27 h 39"/>
                <a:gd name="T4" fmla="*/ 81 w 96"/>
                <a:gd name="T5" fmla="*/ 33 h 39"/>
                <a:gd name="T6" fmla="*/ 66 w 96"/>
                <a:gd name="T7" fmla="*/ 36 h 39"/>
                <a:gd name="T8" fmla="*/ 47 w 96"/>
                <a:gd name="T9" fmla="*/ 38 h 39"/>
                <a:gd name="T10" fmla="*/ 47 w 96"/>
                <a:gd name="T11" fmla="*/ 38 h 39"/>
                <a:gd name="T12" fmla="*/ 29 w 96"/>
                <a:gd name="T13" fmla="*/ 36 h 39"/>
                <a:gd name="T14" fmla="*/ 14 w 96"/>
                <a:gd name="T15" fmla="*/ 33 h 39"/>
                <a:gd name="T16" fmla="*/ 3 w 96"/>
                <a:gd name="T17" fmla="*/ 27 h 39"/>
                <a:gd name="T18" fmla="*/ 0 w 96"/>
                <a:gd name="T19" fmla="*/ 20 h 39"/>
                <a:gd name="T20" fmla="*/ 0 w 96"/>
                <a:gd name="T21" fmla="*/ 20 h 39"/>
                <a:gd name="T22" fmla="*/ 3 w 96"/>
                <a:gd name="T23" fmla="*/ 12 h 39"/>
                <a:gd name="T24" fmla="*/ 14 w 96"/>
                <a:gd name="T25" fmla="*/ 6 h 39"/>
                <a:gd name="T26" fmla="*/ 29 w 96"/>
                <a:gd name="T27" fmla="*/ 2 h 39"/>
                <a:gd name="T28" fmla="*/ 47 w 96"/>
                <a:gd name="T29" fmla="*/ 0 h 39"/>
                <a:gd name="T30" fmla="*/ 47 w 96"/>
                <a:gd name="T31" fmla="*/ 0 h 39"/>
                <a:gd name="T32" fmla="*/ 66 w 96"/>
                <a:gd name="T33" fmla="*/ 2 h 39"/>
                <a:gd name="T34" fmla="*/ 81 w 96"/>
                <a:gd name="T35" fmla="*/ 6 h 39"/>
                <a:gd name="T36" fmla="*/ 90 w 96"/>
                <a:gd name="T37" fmla="*/ 12 h 39"/>
                <a:gd name="T38" fmla="*/ 95 w 96"/>
                <a:gd name="T3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39">
                  <a:moveTo>
                    <a:pt x="95" y="20"/>
                  </a:moveTo>
                  <a:lnTo>
                    <a:pt x="90" y="27"/>
                  </a:lnTo>
                  <a:lnTo>
                    <a:pt x="81" y="33"/>
                  </a:lnTo>
                  <a:lnTo>
                    <a:pt x="66" y="36"/>
                  </a:lnTo>
                  <a:lnTo>
                    <a:pt x="47" y="38"/>
                  </a:lnTo>
                  <a:lnTo>
                    <a:pt x="47" y="38"/>
                  </a:lnTo>
                  <a:lnTo>
                    <a:pt x="29" y="36"/>
                  </a:lnTo>
                  <a:lnTo>
                    <a:pt x="14" y="33"/>
                  </a:lnTo>
                  <a:lnTo>
                    <a:pt x="3" y="27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3" y="12"/>
                  </a:lnTo>
                  <a:lnTo>
                    <a:pt x="14" y="6"/>
                  </a:lnTo>
                  <a:lnTo>
                    <a:pt x="29" y="2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66" y="2"/>
                  </a:lnTo>
                  <a:lnTo>
                    <a:pt x="81" y="6"/>
                  </a:lnTo>
                  <a:lnTo>
                    <a:pt x="90" y="12"/>
                  </a:lnTo>
                  <a:lnTo>
                    <a:pt x="95" y="2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09" name="Freeform 469"/>
            <p:cNvSpPr>
              <a:spLocks/>
            </p:cNvSpPr>
            <p:nvPr/>
          </p:nvSpPr>
          <p:spPr bwMode="auto">
            <a:xfrm>
              <a:off x="461" y="1104"/>
              <a:ext cx="109" cy="38"/>
            </a:xfrm>
            <a:custGeom>
              <a:avLst/>
              <a:gdLst>
                <a:gd name="T0" fmla="*/ 96 w 97"/>
                <a:gd name="T1" fmla="*/ 18 h 38"/>
                <a:gd name="T2" fmla="*/ 92 w 97"/>
                <a:gd name="T3" fmla="*/ 25 h 38"/>
                <a:gd name="T4" fmla="*/ 81 w 97"/>
                <a:gd name="T5" fmla="*/ 31 h 38"/>
                <a:gd name="T6" fmla="*/ 66 w 97"/>
                <a:gd name="T7" fmla="*/ 36 h 38"/>
                <a:gd name="T8" fmla="*/ 48 w 97"/>
                <a:gd name="T9" fmla="*/ 37 h 38"/>
                <a:gd name="T10" fmla="*/ 48 w 97"/>
                <a:gd name="T11" fmla="*/ 37 h 38"/>
                <a:gd name="T12" fmla="*/ 30 w 97"/>
                <a:gd name="T13" fmla="*/ 36 h 38"/>
                <a:gd name="T14" fmla="*/ 15 w 97"/>
                <a:gd name="T15" fmla="*/ 31 h 38"/>
                <a:gd name="T16" fmla="*/ 5 w 97"/>
                <a:gd name="T17" fmla="*/ 25 h 38"/>
                <a:gd name="T18" fmla="*/ 0 w 97"/>
                <a:gd name="T19" fmla="*/ 18 h 38"/>
                <a:gd name="T20" fmla="*/ 0 w 97"/>
                <a:gd name="T21" fmla="*/ 18 h 38"/>
                <a:gd name="T22" fmla="*/ 5 w 97"/>
                <a:gd name="T23" fmla="*/ 10 h 38"/>
                <a:gd name="T24" fmla="*/ 15 w 97"/>
                <a:gd name="T25" fmla="*/ 4 h 38"/>
                <a:gd name="T26" fmla="*/ 30 w 97"/>
                <a:gd name="T27" fmla="*/ 1 h 38"/>
                <a:gd name="T28" fmla="*/ 48 w 97"/>
                <a:gd name="T29" fmla="*/ 0 h 38"/>
                <a:gd name="T30" fmla="*/ 48 w 97"/>
                <a:gd name="T31" fmla="*/ 0 h 38"/>
                <a:gd name="T32" fmla="*/ 66 w 97"/>
                <a:gd name="T33" fmla="*/ 1 h 38"/>
                <a:gd name="T34" fmla="*/ 81 w 97"/>
                <a:gd name="T35" fmla="*/ 4 h 38"/>
                <a:gd name="T36" fmla="*/ 92 w 97"/>
                <a:gd name="T37" fmla="*/ 10 h 38"/>
                <a:gd name="T38" fmla="*/ 96 w 97"/>
                <a:gd name="T39" fmla="*/ 1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38">
                  <a:moveTo>
                    <a:pt x="96" y="18"/>
                  </a:moveTo>
                  <a:lnTo>
                    <a:pt x="92" y="25"/>
                  </a:lnTo>
                  <a:lnTo>
                    <a:pt x="81" y="31"/>
                  </a:lnTo>
                  <a:lnTo>
                    <a:pt x="66" y="36"/>
                  </a:lnTo>
                  <a:lnTo>
                    <a:pt x="48" y="37"/>
                  </a:lnTo>
                  <a:lnTo>
                    <a:pt x="48" y="37"/>
                  </a:lnTo>
                  <a:lnTo>
                    <a:pt x="30" y="36"/>
                  </a:lnTo>
                  <a:lnTo>
                    <a:pt x="15" y="31"/>
                  </a:lnTo>
                  <a:lnTo>
                    <a:pt x="5" y="25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5" y="10"/>
                  </a:lnTo>
                  <a:lnTo>
                    <a:pt x="15" y="4"/>
                  </a:lnTo>
                  <a:lnTo>
                    <a:pt x="30" y="1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66" y="1"/>
                  </a:lnTo>
                  <a:lnTo>
                    <a:pt x="81" y="4"/>
                  </a:lnTo>
                  <a:lnTo>
                    <a:pt x="92" y="10"/>
                  </a:lnTo>
                  <a:lnTo>
                    <a:pt x="96" y="1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0" name="Freeform 470"/>
            <p:cNvSpPr>
              <a:spLocks/>
            </p:cNvSpPr>
            <p:nvPr/>
          </p:nvSpPr>
          <p:spPr bwMode="auto">
            <a:xfrm>
              <a:off x="855" y="856"/>
              <a:ext cx="103" cy="61"/>
            </a:xfrm>
            <a:custGeom>
              <a:avLst/>
              <a:gdLst>
                <a:gd name="T0" fmla="*/ 91 w 92"/>
                <a:gd name="T1" fmla="*/ 56 h 61"/>
                <a:gd name="T2" fmla="*/ 85 w 92"/>
                <a:gd name="T3" fmla="*/ 60 h 61"/>
                <a:gd name="T4" fmla="*/ 72 w 92"/>
                <a:gd name="T5" fmla="*/ 59 h 61"/>
                <a:gd name="T6" fmla="*/ 55 w 92"/>
                <a:gd name="T7" fmla="*/ 54 h 61"/>
                <a:gd name="T8" fmla="*/ 37 w 92"/>
                <a:gd name="T9" fmla="*/ 45 h 61"/>
                <a:gd name="T10" fmla="*/ 37 w 92"/>
                <a:gd name="T11" fmla="*/ 45 h 61"/>
                <a:gd name="T12" fmla="*/ 21 w 92"/>
                <a:gd name="T13" fmla="*/ 33 h 61"/>
                <a:gd name="T14" fmla="*/ 7 w 92"/>
                <a:gd name="T15" fmla="*/ 23 h 61"/>
                <a:gd name="T16" fmla="*/ 1 w 92"/>
                <a:gd name="T17" fmla="*/ 12 h 61"/>
                <a:gd name="T18" fmla="*/ 0 w 92"/>
                <a:gd name="T19" fmla="*/ 3 h 61"/>
                <a:gd name="T20" fmla="*/ 0 w 92"/>
                <a:gd name="T21" fmla="*/ 3 h 61"/>
                <a:gd name="T22" fmla="*/ 7 w 92"/>
                <a:gd name="T23" fmla="*/ 0 h 61"/>
                <a:gd name="T24" fmla="*/ 21 w 92"/>
                <a:gd name="T25" fmla="*/ 0 h 61"/>
                <a:gd name="T26" fmla="*/ 37 w 92"/>
                <a:gd name="T27" fmla="*/ 5 h 61"/>
                <a:gd name="T28" fmla="*/ 55 w 92"/>
                <a:gd name="T29" fmla="*/ 14 h 61"/>
                <a:gd name="T30" fmla="*/ 55 w 92"/>
                <a:gd name="T31" fmla="*/ 14 h 61"/>
                <a:gd name="T32" fmla="*/ 72 w 92"/>
                <a:gd name="T33" fmla="*/ 26 h 61"/>
                <a:gd name="T34" fmla="*/ 85 w 92"/>
                <a:gd name="T35" fmla="*/ 38 h 61"/>
                <a:gd name="T36" fmla="*/ 91 w 92"/>
                <a:gd name="T37" fmla="*/ 48 h 61"/>
                <a:gd name="T38" fmla="*/ 91 w 92"/>
                <a:gd name="T39" fmla="*/ 56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61">
                  <a:moveTo>
                    <a:pt x="91" y="56"/>
                  </a:moveTo>
                  <a:lnTo>
                    <a:pt x="85" y="60"/>
                  </a:lnTo>
                  <a:lnTo>
                    <a:pt x="72" y="59"/>
                  </a:lnTo>
                  <a:lnTo>
                    <a:pt x="55" y="54"/>
                  </a:lnTo>
                  <a:lnTo>
                    <a:pt x="37" y="45"/>
                  </a:lnTo>
                  <a:lnTo>
                    <a:pt x="37" y="45"/>
                  </a:lnTo>
                  <a:lnTo>
                    <a:pt x="21" y="33"/>
                  </a:lnTo>
                  <a:lnTo>
                    <a:pt x="7" y="23"/>
                  </a:lnTo>
                  <a:lnTo>
                    <a:pt x="1" y="12"/>
                  </a:lnTo>
                  <a:lnTo>
                    <a:pt x="0" y="3"/>
                  </a:lnTo>
                  <a:lnTo>
                    <a:pt x="0" y="3"/>
                  </a:lnTo>
                  <a:lnTo>
                    <a:pt x="7" y="0"/>
                  </a:lnTo>
                  <a:lnTo>
                    <a:pt x="21" y="0"/>
                  </a:lnTo>
                  <a:lnTo>
                    <a:pt x="37" y="5"/>
                  </a:lnTo>
                  <a:lnTo>
                    <a:pt x="55" y="14"/>
                  </a:lnTo>
                  <a:lnTo>
                    <a:pt x="55" y="14"/>
                  </a:lnTo>
                  <a:lnTo>
                    <a:pt x="72" y="26"/>
                  </a:lnTo>
                  <a:lnTo>
                    <a:pt x="85" y="38"/>
                  </a:lnTo>
                  <a:lnTo>
                    <a:pt x="91" y="48"/>
                  </a:lnTo>
                  <a:lnTo>
                    <a:pt x="91" y="5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1" name="Freeform 471"/>
            <p:cNvSpPr>
              <a:spLocks/>
            </p:cNvSpPr>
            <p:nvPr/>
          </p:nvSpPr>
          <p:spPr bwMode="auto">
            <a:xfrm>
              <a:off x="423" y="642"/>
              <a:ext cx="105" cy="43"/>
            </a:xfrm>
            <a:custGeom>
              <a:avLst/>
              <a:gdLst>
                <a:gd name="T0" fmla="*/ 93 w 94"/>
                <a:gd name="T1" fmla="*/ 30 h 43"/>
                <a:gd name="T2" fmla="*/ 87 w 94"/>
                <a:gd name="T3" fmla="*/ 37 h 43"/>
                <a:gd name="T4" fmla="*/ 76 w 94"/>
                <a:gd name="T5" fmla="*/ 40 h 43"/>
                <a:gd name="T6" fmla="*/ 60 w 94"/>
                <a:gd name="T7" fmla="*/ 42 h 43"/>
                <a:gd name="T8" fmla="*/ 42 w 94"/>
                <a:gd name="T9" fmla="*/ 39 h 43"/>
                <a:gd name="T10" fmla="*/ 42 w 94"/>
                <a:gd name="T11" fmla="*/ 39 h 43"/>
                <a:gd name="T12" fmla="*/ 24 w 94"/>
                <a:gd name="T13" fmla="*/ 34 h 43"/>
                <a:gd name="T14" fmla="*/ 10 w 94"/>
                <a:gd name="T15" fmla="*/ 27 h 43"/>
                <a:gd name="T16" fmla="*/ 1 w 94"/>
                <a:gd name="T17" fmla="*/ 18 h 43"/>
                <a:gd name="T18" fmla="*/ 0 w 94"/>
                <a:gd name="T19" fmla="*/ 10 h 43"/>
                <a:gd name="T20" fmla="*/ 0 w 94"/>
                <a:gd name="T21" fmla="*/ 10 h 43"/>
                <a:gd name="T22" fmla="*/ 4 w 94"/>
                <a:gd name="T23" fmla="*/ 4 h 43"/>
                <a:gd name="T24" fmla="*/ 16 w 94"/>
                <a:gd name="T25" fmla="*/ 0 h 43"/>
                <a:gd name="T26" fmla="*/ 31 w 94"/>
                <a:gd name="T27" fmla="*/ 0 h 43"/>
                <a:gd name="T28" fmla="*/ 51 w 94"/>
                <a:gd name="T29" fmla="*/ 1 h 43"/>
                <a:gd name="T30" fmla="*/ 51 w 94"/>
                <a:gd name="T31" fmla="*/ 1 h 43"/>
                <a:gd name="T32" fmla="*/ 67 w 94"/>
                <a:gd name="T33" fmla="*/ 7 h 43"/>
                <a:gd name="T34" fmla="*/ 82 w 94"/>
                <a:gd name="T35" fmla="*/ 15 h 43"/>
                <a:gd name="T36" fmla="*/ 90 w 94"/>
                <a:gd name="T37" fmla="*/ 22 h 43"/>
                <a:gd name="T38" fmla="*/ 93 w 94"/>
                <a:gd name="T3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0"/>
                  </a:moveTo>
                  <a:lnTo>
                    <a:pt x="87" y="37"/>
                  </a:lnTo>
                  <a:lnTo>
                    <a:pt x="76" y="40"/>
                  </a:lnTo>
                  <a:lnTo>
                    <a:pt x="60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24" y="34"/>
                  </a:lnTo>
                  <a:lnTo>
                    <a:pt x="10" y="27"/>
                  </a:lnTo>
                  <a:lnTo>
                    <a:pt x="1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4"/>
                  </a:lnTo>
                  <a:lnTo>
                    <a:pt x="16" y="0"/>
                  </a:lnTo>
                  <a:lnTo>
                    <a:pt x="31" y="0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67" y="7"/>
                  </a:lnTo>
                  <a:lnTo>
                    <a:pt x="82" y="15"/>
                  </a:lnTo>
                  <a:lnTo>
                    <a:pt x="90" y="22"/>
                  </a:lnTo>
                  <a:lnTo>
                    <a:pt x="93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2" name="Freeform 472"/>
            <p:cNvSpPr>
              <a:spLocks/>
            </p:cNvSpPr>
            <p:nvPr/>
          </p:nvSpPr>
          <p:spPr bwMode="auto">
            <a:xfrm>
              <a:off x="287" y="553"/>
              <a:ext cx="105" cy="43"/>
            </a:xfrm>
            <a:custGeom>
              <a:avLst/>
              <a:gdLst>
                <a:gd name="T0" fmla="*/ 93 w 94"/>
                <a:gd name="T1" fmla="*/ 32 h 43"/>
                <a:gd name="T2" fmla="*/ 87 w 94"/>
                <a:gd name="T3" fmla="*/ 38 h 43"/>
                <a:gd name="T4" fmla="*/ 77 w 94"/>
                <a:gd name="T5" fmla="*/ 41 h 43"/>
                <a:gd name="T6" fmla="*/ 60 w 94"/>
                <a:gd name="T7" fmla="*/ 42 h 43"/>
                <a:gd name="T8" fmla="*/ 42 w 94"/>
                <a:gd name="T9" fmla="*/ 39 h 43"/>
                <a:gd name="T10" fmla="*/ 42 w 94"/>
                <a:gd name="T11" fmla="*/ 39 h 43"/>
                <a:gd name="T12" fmla="*/ 24 w 94"/>
                <a:gd name="T13" fmla="*/ 35 h 43"/>
                <a:gd name="T14" fmla="*/ 11 w 94"/>
                <a:gd name="T15" fmla="*/ 27 h 43"/>
                <a:gd name="T16" fmla="*/ 2 w 94"/>
                <a:gd name="T17" fmla="*/ 20 h 43"/>
                <a:gd name="T18" fmla="*/ 0 w 94"/>
                <a:gd name="T19" fmla="*/ 11 h 43"/>
                <a:gd name="T20" fmla="*/ 0 w 94"/>
                <a:gd name="T21" fmla="*/ 11 h 43"/>
                <a:gd name="T22" fmla="*/ 5 w 94"/>
                <a:gd name="T23" fmla="*/ 5 h 43"/>
                <a:gd name="T24" fmla="*/ 17 w 94"/>
                <a:gd name="T25" fmla="*/ 2 h 43"/>
                <a:gd name="T26" fmla="*/ 32 w 94"/>
                <a:gd name="T27" fmla="*/ 0 h 43"/>
                <a:gd name="T28" fmla="*/ 51 w 94"/>
                <a:gd name="T29" fmla="*/ 3 h 43"/>
                <a:gd name="T30" fmla="*/ 51 w 94"/>
                <a:gd name="T31" fmla="*/ 3 h 43"/>
                <a:gd name="T32" fmla="*/ 68 w 94"/>
                <a:gd name="T33" fmla="*/ 8 h 43"/>
                <a:gd name="T34" fmla="*/ 83 w 94"/>
                <a:gd name="T35" fmla="*/ 15 h 43"/>
                <a:gd name="T36" fmla="*/ 90 w 94"/>
                <a:gd name="T37" fmla="*/ 23 h 43"/>
                <a:gd name="T38" fmla="*/ 93 w 94"/>
                <a:gd name="T39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2"/>
                  </a:moveTo>
                  <a:lnTo>
                    <a:pt x="87" y="38"/>
                  </a:lnTo>
                  <a:lnTo>
                    <a:pt x="77" y="41"/>
                  </a:lnTo>
                  <a:lnTo>
                    <a:pt x="60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24" y="35"/>
                  </a:lnTo>
                  <a:lnTo>
                    <a:pt x="11" y="27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5" y="5"/>
                  </a:lnTo>
                  <a:lnTo>
                    <a:pt x="17" y="2"/>
                  </a:lnTo>
                  <a:lnTo>
                    <a:pt x="32" y="0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68" y="8"/>
                  </a:lnTo>
                  <a:lnTo>
                    <a:pt x="83" y="15"/>
                  </a:lnTo>
                  <a:lnTo>
                    <a:pt x="90" y="23"/>
                  </a:lnTo>
                  <a:lnTo>
                    <a:pt x="93" y="3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3" name="Freeform 473"/>
            <p:cNvSpPr>
              <a:spLocks/>
            </p:cNvSpPr>
            <p:nvPr/>
          </p:nvSpPr>
          <p:spPr bwMode="auto">
            <a:xfrm>
              <a:off x="1211" y="565"/>
              <a:ext cx="70" cy="52"/>
            </a:xfrm>
            <a:custGeom>
              <a:avLst/>
              <a:gdLst>
                <a:gd name="T0" fmla="*/ 60 w 62"/>
                <a:gd name="T1" fmla="*/ 5 h 52"/>
                <a:gd name="T2" fmla="*/ 54 w 62"/>
                <a:gd name="T3" fmla="*/ 0 h 52"/>
                <a:gd name="T4" fmla="*/ 43 w 62"/>
                <a:gd name="T5" fmla="*/ 0 h 52"/>
                <a:gd name="T6" fmla="*/ 31 w 62"/>
                <a:gd name="T7" fmla="*/ 3 h 52"/>
                <a:gd name="T8" fmla="*/ 19 w 62"/>
                <a:gd name="T9" fmla="*/ 9 h 52"/>
                <a:gd name="T10" fmla="*/ 19 w 62"/>
                <a:gd name="T11" fmla="*/ 9 h 52"/>
                <a:gd name="T12" fmla="*/ 9 w 62"/>
                <a:gd name="T13" fmla="*/ 18 h 52"/>
                <a:gd name="T14" fmla="*/ 1 w 62"/>
                <a:gd name="T15" fmla="*/ 29 h 52"/>
                <a:gd name="T16" fmla="*/ 0 w 62"/>
                <a:gd name="T17" fmla="*/ 38 h 52"/>
                <a:gd name="T18" fmla="*/ 1 w 62"/>
                <a:gd name="T19" fmla="*/ 45 h 52"/>
                <a:gd name="T20" fmla="*/ 1 w 62"/>
                <a:gd name="T21" fmla="*/ 45 h 52"/>
                <a:gd name="T22" fmla="*/ 7 w 62"/>
                <a:gd name="T23" fmla="*/ 50 h 52"/>
                <a:gd name="T24" fmla="*/ 18 w 62"/>
                <a:gd name="T25" fmla="*/ 51 h 52"/>
                <a:gd name="T26" fmla="*/ 28 w 62"/>
                <a:gd name="T27" fmla="*/ 47 h 52"/>
                <a:gd name="T28" fmla="*/ 42 w 62"/>
                <a:gd name="T29" fmla="*/ 41 h 52"/>
                <a:gd name="T30" fmla="*/ 42 w 62"/>
                <a:gd name="T31" fmla="*/ 41 h 52"/>
                <a:gd name="T32" fmla="*/ 52 w 62"/>
                <a:gd name="T33" fmla="*/ 32 h 52"/>
                <a:gd name="T34" fmla="*/ 58 w 62"/>
                <a:gd name="T35" fmla="*/ 21 h 52"/>
                <a:gd name="T36" fmla="*/ 61 w 62"/>
                <a:gd name="T37" fmla="*/ 12 h 52"/>
                <a:gd name="T38" fmla="*/ 60 w 62"/>
                <a:gd name="T39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52">
                  <a:moveTo>
                    <a:pt x="60" y="5"/>
                  </a:moveTo>
                  <a:lnTo>
                    <a:pt x="54" y="0"/>
                  </a:lnTo>
                  <a:lnTo>
                    <a:pt x="43" y="0"/>
                  </a:lnTo>
                  <a:lnTo>
                    <a:pt x="31" y="3"/>
                  </a:lnTo>
                  <a:lnTo>
                    <a:pt x="19" y="9"/>
                  </a:lnTo>
                  <a:lnTo>
                    <a:pt x="19" y="9"/>
                  </a:lnTo>
                  <a:lnTo>
                    <a:pt x="9" y="18"/>
                  </a:lnTo>
                  <a:lnTo>
                    <a:pt x="1" y="29"/>
                  </a:lnTo>
                  <a:lnTo>
                    <a:pt x="0" y="38"/>
                  </a:lnTo>
                  <a:lnTo>
                    <a:pt x="1" y="45"/>
                  </a:lnTo>
                  <a:lnTo>
                    <a:pt x="1" y="45"/>
                  </a:lnTo>
                  <a:lnTo>
                    <a:pt x="7" y="50"/>
                  </a:lnTo>
                  <a:lnTo>
                    <a:pt x="18" y="51"/>
                  </a:lnTo>
                  <a:lnTo>
                    <a:pt x="28" y="47"/>
                  </a:lnTo>
                  <a:lnTo>
                    <a:pt x="42" y="41"/>
                  </a:lnTo>
                  <a:lnTo>
                    <a:pt x="42" y="41"/>
                  </a:lnTo>
                  <a:lnTo>
                    <a:pt x="52" y="32"/>
                  </a:lnTo>
                  <a:lnTo>
                    <a:pt x="58" y="21"/>
                  </a:lnTo>
                  <a:lnTo>
                    <a:pt x="61" y="12"/>
                  </a:lnTo>
                  <a:lnTo>
                    <a:pt x="60" y="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4" name="Freeform 474"/>
            <p:cNvSpPr>
              <a:spLocks/>
            </p:cNvSpPr>
            <p:nvPr/>
          </p:nvSpPr>
          <p:spPr bwMode="auto">
            <a:xfrm>
              <a:off x="1248" y="634"/>
              <a:ext cx="59" cy="54"/>
            </a:xfrm>
            <a:custGeom>
              <a:avLst/>
              <a:gdLst>
                <a:gd name="T0" fmla="*/ 4 w 52"/>
                <a:gd name="T1" fmla="*/ 3 h 54"/>
                <a:gd name="T2" fmla="*/ 0 w 52"/>
                <a:gd name="T3" fmla="*/ 9 h 54"/>
                <a:gd name="T4" fmla="*/ 0 w 52"/>
                <a:gd name="T5" fmla="*/ 18 h 54"/>
                <a:gd name="T6" fmla="*/ 4 w 52"/>
                <a:gd name="T7" fmla="*/ 29 h 54"/>
                <a:gd name="T8" fmla="*/ 12 w 52"/>
                <a:gd name="T9" fmla="*/ 39 h 54"/>
                <a:gd name="T10" fmla="*/ 12 w 52"/>
                <a:gd name="T11" fmla="*/ 39 h 54"/>
                <a:gd name="T12" fmla="*/ 21 w 52"/>
                <a:gd name="T13" fmla="*/ 47 h 54"/>
                <a:gd name="T14" fmla="*/ 30 w 52"/>
                <a:gd name="T15" fmla="*/ 53 h 54"/>
                <a:gd name="T16" fmla="*/ 39 w 52"/>
                <a:gd name="T17" fmla="*/ 53 h 54"/>
                <a:gd name="T18" fmla="*/ 46 w 52"/>
                <a:gd name="T19" fmla="*/ 50 h 54"/>
                <a:gd name="T20" fmla="*/ 46 w 52"/>
                <a:gd name="T21" fmla="*/ 50 h 54"/>
                <a:gd name="T22" fmla="*/ 51 w 52"/>
                <a:gd name="T23" fmla="*/ 44 h 54"/>
                <a:gd name="T24" fmla="*/ 51 w 52"/>
                <a:gd name="T25" fmla="*/ 35 h 54"/>
                <a:gd name="T26" fmla="*/ 46 w 52"/>
                <a:gd name="T27" fmla="*/ 24 h 54"/>
                <a:gd name="T28" fmla="*/ 39 w 52"/>
                <a:gd name="T29" fmla="*/ 14 h 54"/>
                <a:gd name="T30" fmla="*/ 39 w 52"/>
                <a:gd name="T31" fmla="*/ 14 h 54"/>
                <a:gd name="T32" fmla="*/ 30 w 52"/>
                <a:gd name="T33" fmla="*/ 6 h 54"/>
                <a:gd name="T34" fmla="*/ 21 w 52"/>
                <a:gd name="T35" fmla="*/ 2 h 54"/>
                <a:gd name="T36" fmla="*/ 12 w 52"/>
                <a:gd name="T37" fmla="*/ 0 h 54"/>
                <a:gd name="T38" fmla="*/ 4 w 52"/>
                <a:gd name="T39" fmla="*/ 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4">
                  <a:moveTo>
                    <a:pt x="4" y="3"/>
                  </a:moveTo>
                  <a:lnTo>
                    <a:pt x="0" y="9"/>
                  </a:lnTo>
                  <a:lnTo>
                    <a:pt x="0" y="18"/>
                  </a:lnTo>
                  <a:lnTo>
                    <a:pt x="4" y="2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21" y="47"/>
                  </a:lnTo>
                  <a:lnTo>
                    <a:pt x="30" y="53"/>
                  </a:lnTo>
                  <a:lnTo>
                    <a:pt x="39" y="53"/>
                  </a:lnTo>
                  <a:lnTo>
                    <a:pt x="46" y="50"/>
                  </a:lnTo>
                  <a:lnTo>
                    <a:pt x="46" y="50"/>
                  </a:lnTo>
                  <a:lnTo>
                    <a:pt x="51" y="44"/>
                  </a:lnTo>
                  <a:lnTo>
                    <a:pt x="51" y="35"/>
                  </a:lnTo>
                  <a:lnTo>
                    <a:pt x="46" y="24"/>
                  </a:lnTo>
                  <a:lnTo>
                    <a:pt x="39" y="14"/>
                  </a:lnTo>
                  <a:lnTo>
                    <a:pt x="39" y="14"/>
                  </a:lnTo>
                  <a:lnTo>
                    <a:pt x="30" y="6"/>
                  </a:lnTo>
                  <a:lnTo>
                    <a:pt x="21" y="2"/>
                  </a:lnTo>
                  <a:lnTo>
                    <a:pt x="12" y="0"/>
                  </a:lnTo>
                  <a:lnTo>
                    <a:pt x="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5" name="Freeform 475"/>
            <p:cNvSpPr>
              <a:spLocks/>
            </p:cNvSpPr>
            <p:nvPr/>
          </p:nvSpPr>
          <p:spPr bwMode="auto">
            <a:xfrm>
              <a:off x="1117" y="618"/>
              <a:ext cx="49" cy="67"/>
            </a:xfrm>
            <a:custGeom>
              <a:avLst/>
              <a:gdLst>
                <a:gd name="T0" fmla="*/ 19 w 44"/>
                <a:gd name="T1" fmla="*/ 0 h 67"/>
                <a:gd name="T2" fmla="*/ 10 w 44"/>
                <a:gd name="T3" fmla="*/ 4 h 67"/>
                <a:gd name="T4" fmla="*/ 4 w 44"/>
                <a:gd name="T5" fmla="*/ 12 h 67"/>
                <a:gd name="T6" fmla="*/ 0 w 44"/>
                <a:gd name="T7" fmla="*/ 22 h 67"/>
                <a:gd name="T8" fmla="*/ 0 w 44"/>
                <a:gd name="T9" fmla="*/ 34 h 67"/>
                <a:gd name="T10" fmla="*/ 0 w 44"/>
                <a:gd name="T11" fmla="*/ 34 h 67"/>
                <a:gd name="T12" fmla="*/ 3 w 44"/>
                <a:gd name="T13" fmla="*/ 48 h 67"/>
                <a:gd name="T14" fmla="*/ 9 w 44"/>
                <a:gd name="T15" fmla="*/ 57 h 67"/>
                <a:gd name="T16" fmla="*/ 16 w 44"/>
                <a:gd name="T17" fmla="*/ 63 h 67"/>
                <a:gd name="T18" fmla="*/ 24 w 44"/>
                <a:gd name="T19" fmla="*/ 66 h 67"/>
                <a:gd name="T20" fmla="*/ 24 w 44"/>
                <a:gd name="T21" fmla="*/ 66 h 67"/>
                <a:gd name="T22" fmla="*/ 33 w 44"/>
                <a:gd name="T23" fmla="*/ 61 h 67"/>
                <a:gd name="T24" fmla="*/ 39 w 44"/>
                <a:gd name="T25" fmla="*/ 54 h 67"/>
                <a:gd name="T26" fmla="*/ 43 w 44"/>
                <a:gd name="T27" fmla="*/ 43 h 67"/>
                <a:gd name="T28" fmla="*/ 43 w 44"/>
                <a:gd name="T29" fmla="*/ 31 h 67"/>
                <a:gd name="T30" fmla="*/ 43 w 44"/>
                <a:gd name="T31" fmla="*/ 31 h 67"/>
                <a:gd name="T32" fmla="*/ 40 w 44"/>
                <a:gd name="T33" fmla="*/ 19 h 67"/>
                <a:gd name="T34" fmla="*/ 34 w 44"/>
                <a:gd name="T35" fmla="*/ 9 h 67"/>
                <a:gd name="T36" fmla="*/ 27 w 44"/>
                <a:gd name="T37" fmla="*/ 3 h 67"/>
                <a:gd name="T38" fmla="*/ 19 w 44"/>
                <a:gd name="T3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" h="67">
                  <a:moveTo>
                    <a:pt x="19" y="0"/>
                  </a:moveTo>
                  <a:lnTo>
                    <a:pt x="10" y="4"/>
                  </a:lnTo>
                  <a:lnTo>
                    <a:pt x="4" y="1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3" y="48"/>
                  </a:lnTo>
                  <a:lnTo>
                    <a:pt x="9" y="57"/>
                  </a:lnTo>
                  <a:lnTo>
                    <a:pt x="16" y="63"/>
                  </a:lnTo>
                  <a:lnTo>
                    <a:pt x="24" y="66"/>
                  </a:lnTo>
                  <a:lnTo>
                    <a:pt x="24" y="66"/>
                  </a:lnTo>
                  <a:lnTo>
                    <a:pt x="33" y="61"/>
                  </a:lnTo>
                  <a:lnTo>
                    <a:pt x="39" y="54"/>
                  </a:lnTo>
                  <a:lnTo>
                    <a:pt x="43" y="43"/>
                  </a:lnTo>
                  <a:lnTo>
                    <a:pt x="43" y="31"/>
                  </a:lnTo>
                  <a:lnTo>
                    <a:pt x="43" y="31"/>
                  </a:lnTo>
                  <a:lnTo>
                    <a:pt x="40" y="19"/>
                  </a:lnTo>
                  <a:lnTo>
                    <a:pt x="34" y="9"/>
                  </a:lnTo>
                  <a:lnTo>
                    <a:pt x="27" y="3"/>
                  </a:lnTo>
                  <a:lnTo>
                    <a:pt x="19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6" name="Freeform 476"/>
            <p:cNvSpPr>
              <a:spLocks/>
            </p:cNvSpPr>
            <p:nvPr/>
          </p:nvSpPr>
          <p:spPr bwMode="auto">
            <a:xfrm>
              <a:off x="1124" y="564"/>
              <a:ext cx="63" cy="59"/>
            </a:xfrm>
            <a:custGeom>
              <a:avLst/>
              <a:gdLst>
                <a:gd name="T0" fmla="*/ 52 w 56"/>
                <a:gd name="T1" fmla="*/ 3 h 59"/>
                <a:gd name="T2" fmla="*/ 45 w 56"/>
                <a:gd name="T3" fmla="*/ 0 h 59"/>
                <a:gd name="T4" fmla="*/ 36 w 56"/>
                <a:gd name="T5" fmla="*/ 1 h 59"/>
                <a:gd name="T6" fmla="*/ 24 w 56"/>
                <a:gd name="T7" fmla="*/ 7 h 59"/>
                <a:gd name="T8" fmla="*/ 13 w 56"/>
                <a:gd name="T9" fmla="*/ 16 h 59"/>
                <a:gd name="T10" fmla="*/ 13 w 56"/>
                <a:gd name="T11" fmla="*/ 16 h 59"/>
                <a:gd name="T12" fmla="*/ 6 w 56"/>
                <a:gd name="T13" fmla="*/ 28 h 59"/>
                <a:gd name="T14" fmla="*/ 0 w 56"/>
                <a:gd name="T15" fmla="*/ 39 h 59"/>
                <a:gd name="T16" fmla="*/ 0 w 56"/>
                <a:gd name="T17" fmla="*/ 49 h 59"/>
                <a:gd name="T18" fmla="*/ 3 w 56"/>
                <a:gd name="T19" fmla="*/ 55 h 59"/>
                <a:gd name="T20" fmla="*/ 3 w 56"/>
                <a:gd name="T21" fmla="*/ 55 h 59"/>
                <a:gd name="T22" fmla="*/ 10 w 56"/>
                <a:gd name="T23" fmla="*/ 58 h 59"/>
                <a:gd name="T24" fmla="*/ 21 w 56"/>
                <a:gd name="T25" fmla="*/ 57 h 59"/>
                <a:gd name="T26" fmla="*/ 31 w 56"/>
                <a:gd name="T27" fmla="*/ 52 h 59"/>
                <a:gd name="T28" fmla="*/ 42 w 56"/>
                <a:gd name="T29" fmla="*/ 43 h 59"/>
                <a:gd name="T30" fmla="*/ 42 w 56"/>
                <a:gd name="T31" fmla="*/ 43 h 59"/>
                <a:gd name="T32" fmla="*/ 49 w 56"/>
                <a:gd name="T33" fmla="*/ 31 h 59"/>
                <a:gd name="T34" fmla="*/ 55 w 56"/>
                <a:gd name="T35" fmla="*/ 21 h 59"/>
                <a:gd name="T36" fmla="*/ 55 w 56"/>
                <a:gd name="T37" fmla="*/ 10 h 59"/>
                <a:gd name="T38" fmla="*/ 52 w 56"/>
                <a:gd name="T39" fmla="*/ 3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6" h="59">
                  <a:moveTo>
                    <a:pt x="52" y="3"/>
                  </a:moveTo>
                  <a:lnTo>
                    <a:pt x="45" y="0"/>
                  </a:lnTo>
                  <a:lnTo>
                    <a:pt x="36" y="1"/>
                  </a:lnTo>
                  <a:lnTo>
                    <a:pt x="24" y="7"/>
                  </a:lnTo>
                  <a:lnTo>
                    <a:pt x="13" y="16"/>
                  </a:lnTo>
                  <a:lnTo>
                    <a:pt x="13" y="16"/>
                  </a:lnTo>
                  <a:lnTo>
                    <a:pt x="6" y="28"/>
                  </a:lnTo>
                  <a:lnTo>
                    <a:pt x="0" y="39"/>
                  </a:lnTo>
                  <a:lnTo>
                    <a:pt x="0" y="49"/>
                  </a:lnTo>
                  <a:lnTo>
                    <a:pt x="3" y="55"/>
                  </a:lnTo>
                  <a:lnTo>
                    <a:pt x="3" y="55"/>
                  </a:lnTo>
                  <a:lnTo>
                    <a:pt x="10" y="58"/>
                  </a:lnTo>
                  <a:lnTo>
                    <a:pt x="21" y="57"/>
                  </a:lnTo>
                  <a:lnTo>
                    <a:pt x="31" y="52"/>
                  </a:lnTo>
                  <a:lnTo>
                    <a:pt x="42" y="43"/>
                  </a:lnTo>
                  <a:lnTo>
                    <a:pt x="42" y="43"/>
                  </a:lnTo>
                  <a:lnTo>
                    <a:pt x="49" y="31"/>
                  </a:lnTo>
                  <a:lnTo>
                    <a:pt x="55" y="21"/>
                  </a:lnTo>
                  <a:lnTo>
                    <a:pt x="55" y="10"/>
                  </a:lnTo>
                  <a:lnTo>
                    <a:pt x="52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7" name="Freeform 477"/>
            <p:cNvSpPr>
              <a:spLocks/>
            </p:cNvSpPr>
            <p:nvPr/>
          </p:nvSpPr>
          <p:spPr bwMode="auto">
            <a:xfrm>
              <a:off x="1191" y="616"/>
              <a:ext cx="45" cy="60"/>
            </a:xfrm>
            <a:custGeom>
              <a:avLst/>
              <a:gdLst>
                <a:gd name="T0" fmla="*/ 10 w 40"/>
                <a:gd name="T1" fmla="*/ 0 h 60"/>
                <a:gd name="T2" fmla="*/ 4 w 40"/>
                <a:gd name="T3" fmla="*/ 5 h 60"/>
                <a:gd name="T4" fmla="*/ 1 w 40"/>
                <a:gd name="T5" fmla="*/ 12 h 60"/>
                <a:gd name="T6" fmla="*/ 0 w 40"/>
                <a:gd name="T7" fmla="*/ 23 h 60"/>
                <a:gd name="T8" fmla="*/ 3 w 40"/>
                <a:gd name="T9" fmla="*/ 35 h 60"/>
                <a:gd name="T10" fmla="*/ 3 w 40"/>
                <a:gd name="T11" fmla="*/ 35 h 60"/>
                <a:gd name="T12" fmla="*/ 7 w 40"/>
                <a:gd name="T13" fmla="*/ 45 h 60"/>
                <a:gd name="T14" fmla="*/ 13 w 40"/>
                <a:gd name="T15" fmla="*/ 54 h 60"/>
                <a:gd name="T16" fmla="*/ 21 w 40"/>
                <a:gd name="T17" fmla="*/ 59 h 60"/>
                <a:gd name="T18" fmla="*/ 28 w 40"/>
                <a:gd name="T19" fmla="*/ 59 h 60"/>
                <a:gd name="T20" fmla="*/ 28 w 40"/>
                <a:gd name="T21" fmla="*/ 59 h 60"/>
                <a:gd name="T22" fmla="*/ 34 w 40"/>
                <a:gd name="T23" fmla="*/ 54 h 60"/>
                <a:gd name="T24" fmla="*/ 39 w 40"/>
                <a:gd name="T25" fmla="*/ 47 h 60"/>
                <a:gd name="T26" fmla="*/ 39 w 40"/>
                <a:gd name="T27" fmla="*/ 36 h 60"/>
                <a:gd name="T28" fmla="*/ 37 w 40"/>
                <a:gd name="T29" fmla="*/ 24 h 60"/>
                <a:gd name="T30" fmla="*/ 37 w 40"/>
                <a:gd name="T31" fmla="*/ 24 h 60"/>
                <a:gd name="T32" fmla="*/ 33 w 40"/>
                <a:gd name="T33" fmla="*/ 14 h 60"/>
                <a:gd name="T34" fmla="*/ 25 w 40"/>
                <a:gd name="T35" fmla="*/ 5 h 60"/>
                <a:gd name="T36" fmla="*/ 18 w 40"/>
                <a:gd name="T37" fmla="*/ 0 h 60"/>
                <a:gd name="T38" fmla="*/ 10 w 40"/>
                <a:gd name="T3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60">
                  <a:moveTo>
                    <a:pt x="10" y="0"/>
                  </a:moveTo>
                  <a:lnTo>
                    <a:pt x="4" y="5"/>
                  </a:lnTo>
                  <a:lnTo>
                    <a:pt x="1" y="12"/>
                  </a:lnTo>
                  <a:lnTo>
                    <a:pt x="0" y="23"/>
                  </a:lnTo>
                  <a:lnTo>
                    <a:pt x="3" y="35"/>
                  </a:lnTo>
                  <a:lnTo>
                    <a:pt x="3" y="35"/>
                  </a:lnTo>
                  <a:lnTo>
                    <a:pt x="7" y="45"/>
                  </a:lnTo>
                  <a:lnTo>
                    <a:pt x="13" y="54"/>
                  </a:lnTo>
                  <a:lnTo>
                    <a:pt x="21" y="59"/>
                  </a:lnTo>
                  <a:lnTo>
                    <a:pt x="28" y="59"/>
                  </a:lnTo>
                  <a:lnTo>
                    <a:pt x="28" y="59"/>
                  </a:lnTo>
                  <a:lnTo>
                    <a:pt x="34" y="54"/>
                  </a:lnTo>
                  <a:lnTo>
                    <a:pt x="39" y="47"/>
                  </a:lnTo>
                  <a:lnTo>
                    <a:pt x="39" y="36"/>
                  </a:lnTo>
                  <a:lnTo>
                    <a:pt x="37" y="24"/>
                  </a:lnTo>
                  <a:lnTo>
                    <a:pt x="37" y="24"/>
                  </a:lnTo>
                  <a:lnTo>
                    <a:pt x="33" y="14"/>
                  </a:lnTo>
                  <a:lnTo>
                    <a:pt x="25" y="5"/>
                  </a:lnTo>
                  <a:lnTo>
                    <a:pt x="18" y="0"/>
                  </a:lnTo>
                  <a:lnTo>
                    <a:pt x="1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8" name="Freeform 478"/>
            <p:cNvSpPr>
              <a:spLocks/>
            </p:cNvSpPr>
            <p:nvPr/>
          </p:nvSpPr>
          <p:spPr bwMode="auto">
            <a:xfrm>
              <a:off x="1023" y="1033"/>
              <a:ext cx="59" cy="93"/>
            </a:xfrm>
            <a:custGeom>
              <a:avLst/>
              <a:gdLst>
                <a:gd name="T0" fmla="*/ 10 w 52"/>
                <a:gd name="T1" fmla="*/ 0 h 93"/>
                <a:gd name="T2" fmla="*/ 3 w 52"/>
                <a:gd name="T3" fmla="*/ 6 h 93"/>
                <a:gd name="T4" fmla="*/ 0 w 52"/>
                <a:gd name="T5" fmla="*/ 18 h 93"/>
                <a:gd name="T6" fmla="*/ 0 w 52"/>
                <a:gd name="T7" fmla="*/ 35 h 93"/>
                <a:gd name="T8" fmla="*/ 3 w 52"/>
                <a:gd name="T9" fmla="*/ 53 h 93"/>
                <a:gd name="T10" fmla="*/ 3 w 52"/>
                <a:gd name="T11" fmla="*/ 53 h 93"/>
                <a:gd name="T12" fmla="*/ 10 w 52"/>
                <a:gd name="T13" fmla="*/ 69 h 93"/>
                <a:gd name="T14" fmla="*/ 19 w 52"/>
                <a:gd name="T15" fmla="*/ 83 h 93"/>
                <a:gd name="T16" fmla="*/ 30 w 52"/>
                <a:gd name="T17" fmla="*/ 90 h 93"/>
                <a:gd name="T18" fmla="*/ 39 w 52"/>
                <a:gd name="T19" fmla="*/ 92 h 93"/>
                <a:gd name="T20" fmla="*/ 39 w 52"/>
                <a:gd name="T21" fmla="*/ 92 h 93"/>
                <a:gd name="T22" fmla="*/ 46 w 52"/>
                <a:gd name="T23" fmla="*/ 86 h 93"/>
                <a:gd name="T24" fmla="*/ 49 w 52"/>
                <a:gd name="T25" fmla="*/ 74 h 93"/>
                <a:gd name="T26" fmla="*/ 51 w 52"/>
                <a:gd name="T27" fmla="*/ 57 h 93"/>
                <a:gd name="T28" fmla="*/ 46 w 52"/>
                <a:gd name="T29" fmla="*/ 39 h 93"/>
                <a:gd name="T30" fmla="*/ 46 w 52"/>
                <a:gd name="T31" fmla="*/ 39 h 93"/>
                <a:gd name="T32" fmla="*/ 39 w 52"/>
                <a:gd name="T33" fmla="*/ 23 h 93"/>
                <a:gd name="T34" fmla="*/ 30 w 52"/>
                <a:gd name="T35" fmla="*/ 9 h 93"/>
                <a:gd name="T36" fmla="*/ 21 w 52"/>
                <a:gd name="T37" fmla="*/ 2 h 93"/>
                <a:gd name="T38" fmla="*/ 10 w 52"/>
                <a:gd name="T3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93">
                  <a:moveTo>
                    <a:pt x="10" y="0"/>
                  </a:moveTo>
                  <a:lnTo>
                    <a:pt x="3" y="6"/>
                  </a:lnTo>
                  <a:lnTo>
                    <a:pt x="0" y="18"/>
                  </a:lnTo>
                  <a:lnTo>
                    <a:pt x="0" y="35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10" y="69"/>
                  </a:lnTo>
                  <a:lnTo>
                    <a:pt x="19" y="83"/>
                  </a:lnTo>
                  <a:lnTo>
                    <a:pt x="30" y="90"/>
                  </a:lnTo>
                  <a:lnTo>
                    <a:pt x="39" y="92"/>
                  </a:lnTo>
                  <a:lnTo>
                    <a:pt x="39" y="92"/>
                  </a:lnTo>
                  <a:lnTo>
                    <a:pt x="46" y="86"/>
                  </a:lnTo>
                  <a:lnTo>
                    <a:pt x="49" y="74"/>
                  </a:lnTo>
                  <a:lnTo>
                    <a:pt x="51" y="57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39" y="23"/>
                  </a:lnTo>
                  <a:lnTo>
                    <a:pt x="30" y="9"/>
                  </a:lnTo>
                  <a:lnTo>
                    <a:pt x="21" y="2"/>
                  </a:lnTo>
                  <a:lnTo>
                    <a:pt x="1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19" name="Freeform 479"/>
            <p:cNvSpPr>
              <a:spLocks/>
            </p:cNvSpPr>
            <p:nvPr/>
          </p:nvSpPr>
          <p:spPr bwMode="auto">
            <a:xfrm>
              <a:off x="548" y="936"/>
              <a:ext cx="99" cy="53"/>
            </a:xfrm>
            <a:custGeom>
              <a:avLst/>
              <a:gdLst>
                <a:gd name="T0" fmla="*/ 87 w 88"/>
                <a:gd name="T1" fmla="*/ 6 h 53"/>
                <a:gd name="T2" fmla="*/ 85 w 88"/>
                <a:gd name="T3" fmla="*/ 13 h 53"/>
                <a:gd name="T4" fmla="*/ 79 w 88"/>
                <a:gd name="T5" fmla="*/ 24 h 53"/>
                <a:gd name="T6" fmla="*/ 67 w 88"/>
                <a:gd name="T7" fmla="*/ 33 h 53"/>
                <a:gd name="T8" fmla="*/ 51 w 88"/>
                <a:gd name="T9" fmla="*/ 43 h 53"/>
                <a:gd name="T10" fmla="*/ 51 w 88"/>
                <a:gd name="T11" fmla="*/ 43 h 53"/>
                <a:gd name="T12" fmla="*/ 34 w 88"/>
                <a:gd name="T13" fmla="*/ 49 h 53"/>
                <a:gd name="T14" fmla="*/ 18 w 88"/>
                <a:gd name="T15" fmla="*/ 52 h 53"/>
                <a:gd name="T16" fmla="*/ 7 w 88"/>
                <a:gd name="T17" fmla="*/ 51 h 53"/>
                <a:gd name="T18" fmla="*/ 0 w 88"/>
                <a:gd name="T19" fmla="*/ 45 h 53"/>
                <a:gd name="T20" fmla="*/ 0 w 88"/>
                <a:gd name="T21" fmla="*/ 45 h 53"/>
                <a:gd name="T22" fmla="*/ 0 w 88"/>
                <a:gd name="T23" fmla="*/ 37 h 53"/>
                <a:gd name="T24" fmla="*/ 7 w 88"/>
                <a:gd name="T25" fmla="*/ 27 h 53"/>
                <a:gd name="T26" fmla="*/ 19 w 88"/>
                <a:gd name="T27" fmla="*/ 18 h 53"/>
                <a:gd name="T28" fmla="*/ 36 w 88"/>
                <a:gd name="T29" fmla="*/ 9 h 53"/>
                <a:gd name="T30" fmla="*/ 36 w 88"/>
                <a:gd name="T31" fmla="*/ 9 h 53"/>
                <a:gd name="T32" fmla="*/ 52 w 88"/>
                <a:gd name="T33" fmla="*/ 1 h 53"/>
                <a:gd name="T34" fmla="*/ 67 w 88"/>
                <a:gd name="T35" fmla="*/ 0 h 53"/>
                <a:gd name="T36" fmla="*/ 79 w 88"/>
                <a:gd name="T37" fmla="*/ 0 h 53"/>
                <a:gd name="T38" fmla="*/ 87 w 88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8" h="53">
                  <a:moveTo>
                    <a:pt x="87" y="6"/>
                  </a:moveTo>
                  <a:lnTo>
                    <a:pt x="85" y="13"/>
                  </a:lnTo>
                  <a:lnTo>
                    <a:pt x="79" y="24"/>
                  </a:lnTo>
                  <a:lnTo>
                    <a:pt x="67" y="3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4" y="49"/>
                  </a:lnTo>
                  <a:lnTo>
                    <a:pt x="18" y="52"/>
                  </a:lnTo>
                  <a:lnTo>
                    <a:pt x="7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7" y="27"/>
                  </a:lnTo>
                  <a:lnTo>
                    <a:pt x="19" y="1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52" y="1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7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0" name="Freeform 480"/>
            <p:cNvSpPr>
              <a:spLocks/>
            </p:cNvSpPr>
            <p:nvPr/>
          </p:nvSpPr>
          <p:spPr bwMode="auto">
            <a:xfrm>
              <a:off x="714" y="645"/>
              <a:ext cx="106" cy="43"/>
            </a:xfrm>
            <a:custGeom>
              <a:avLst/>
              <a:gdLst>
                <a:gd name="T0" fmla="*/ 93 w 94"/>
                <a:gd name="T1" fmla="*/ 30 h 43"/>
                <a:gd name="T2" fmla="*/ 89 w 94"/>
                <a:gd name="T3" fmla="*/ 37 h 43"/>
                <a:gd name="T4" fmla="*/ 77 w 94"/>
                <a:gd name="T5" fmla="*/ 40 h 43"/>
                <a:gd name="T6" fmla="*/ 62 w 94"/>
                <a:gd name="T7" fmla="*/ 42 h 43"/>
                <a:gd name="T8" fmla="*/ 44 w 94"/>
                <a:gd name="T9" fmla="*/ 39 h 43"/>
                <a:gd name="T10" fmla="*/ 44 w 94"/>
                <a:gd name="T11" fmla="*/ 39 h 43"/>
                <a:gd name="T12" fmla="*/ 26 w 94"/>
                <a:gd name="T13" fmla="*/ 34 h 43"/>
                <a:gd name="T14" fmla="*/ 12 w 94"/>
                <a:gd name="T15" fmla="*/ 27 h 43"/>
                <a:gd name="T16" fmla="*/ 3 w 94"/>
                <a:gd name="T17" fmla="*/ 18 h 43"/>
                <a:gd name="T18" fmla="*/ 0 w 94"/>
                <a:gd name="T19" fmla="*/ 10 h 43"/>
                <a:gd name="T20" fmla="*/ 0 w 94"/>
                <a:gd name="T21" fmla="*/ 10 h 43"/>
                <a:gd name="T22" fmla="*/ 6 w 94"/>
                <a:gd name="T23" fmla="*/ 4 h 43"/>
                <a:gd name="T24" fmla="*/ 17 w 94"/>
                <a:gd name="T25" fmla="*/ 0 h 43"/>
                <a:gd name="T26" fmla="*/ 33 w 94"/>
                <a:gd name="T27" fmla="*/ 0 h 43"/>
                <a:gd name="T28" fmla="*/ 51 w 94"/>
                <a:gd name="T29" fmla="*/ 1 h 43"/>
                <a:gd name="T30" fmla="*/ 51 w 94"/>
                <a:gd name="T31" fmla="*/ 1 h 43"/>
                <a:gd name="T32" fmla="*/ 69 w 94"/>
                <a:gd name="T33" fmla="*/ 7 h 43"/>
                <a:gd name="T34" fmla="*/ 83 w 94"/>
                <a:gd name="T35" fmla="*/ 15 h 43"/>
                <a:gd name="T36" fmla="*/ 92 w 94"/>
                <a:gd name="T37" fmla="*/ 22 h 43"/>
                <a:gd name="T38" fmla="*/ 93 w 94"/>
                <a:gd name="T3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0"/>
                  </a:moveTo>
                  <a:lnTo>
                    <a:pt x="89" y="37"/>
                  </a:lnTo>
                  <a:lnTo>
                    <a:pt x="77" y="40"/>
                  </a:lnTo>
                  <a:lnTo>
                    <a:pt x="62" y="42"/>
                  </a:lnTo>
                  <a:lnTo>
                    <a:pt x="44" y="39"/>
                  </a:lnTo>
                  <a:lnTo>
                    <a:pt x="44" y="39"/>
                  </a:lnTo>
                  <a:lnTo>
                    <a:pt x="26" y="34"/>
                  </a:lnTo>
                  <a:lnTo>
                    <a:pt x="12" y="27"/>
                  </a:lnTo>
                  <a:lnTo>
                    <a:pt x="3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4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69" y="7"/>
                  </a:lnTo>
                  <a:lnTo>
                    <a:pt x="83" y="15"/>
                  </a:lnTo>
                  <a:lnTo>
                    <a:pt x="92" y="22"/>
                  </a:lnTo>
                  <a:lnTo>
                    <a:pt x="93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1" name="Freeform 481"/>
            <p:cNvSpPr>
              <a:spLocks/>
            </p:cNvSpPr>
            <p:nvPr/>
          </p:nvSpPr>
          <p:spPr bwMode="auto">
            <a:xfrm>
              <a:off x="504" y="1056"/>
              <a:ext cx="96" cy="53"/>
            </a:xfrm>
            <a:custGeom>
              <a:avLst/>
              <a:gdLst>
                <a:gd name="T0" fmla="*/ 85 w 86"/>
                <a:gd name="T1" fmla="*/ 6 h 53"/>
                <a:gd name="T2" fmla="*/ 85 w 86"/>
                <a:gd name="T3" fmla="*/ 13 h 53"/>
                <a:gd name="T4" fmla="*/ 78 w 86"/>
                <a:gd name="T5" fmla="*/ 24 h 53"/>
                <a:gd name="T6" fmla="*/ 66 w 86"/>
                <a:gd name="T7" fmla="*/ 33 h 53"/>
                <a:gd name="T8" fmla="*/ 51 w 86"/>
                <a:gd name="T9" fmla="*/ 43 h 53"/>
                <a:gd name="T10" fmla="*/ 51 w 86"/>
                <a:gd name="T11" fmla="*/ 43 h 53"/>
                <a:gd name="T12" fmla="*/ 33 w 86"/>
                <a:gd name="T13" fmla="*/ 49 h 53"/>
                <a:gd name="T14" fmla="*/ 18 w 86"/>
                <a:gd name="T15" fmla="*/ 52 h 53"/>
                <a:gd name="T16" fmla="*/ 6 w 86"/>
                <a:gd name="T17" fmla="*/ 51 h 53"/>
                <a:gd name="T18" fmla="*/ 0 w 86"/>
                <a:gd name="T19" fmla="*/ 45 h 53"/>
                <a:gd name="T20" fmla="*/ 0 w 86"/>
                <a:gd name="T21" fmla="*/ 45 h 53"/>
                <a:gd name="T22" fmla="*/ 0 w 86"/>
                <a:gd name="T23" fmla="*/ 37 h 53"/>
                <a:gd name="T24" fmla="*/ 6 w 86"/>
                <a:gd name="T25" fmla="*/ 27 h 53"/>
                <a:gd name="T26" fmla="*/ 18 w 86"/>
                <a:gd name="T27" fmla="*/ 18 h 53"/>
                <a:gd name="T28" fmla="*/ 34 w 86"/>
                <a:gd name="T29" fmla="*/ 9 h 53"/>
                <a:gd name="T30" fmla="*/ 34 w 86"/>
                <a:gd name="T31" fmla="*/ 9 h 53"/>
                <a:gd name="T32" fmla="*/ 51 w 86"/>
                <a:gd name="T33" fmla="*/ 1 h 53"/>
                <a:gd name="T34" fmla="*/ 67 w 86"/>
                <a:gd name="T35" fmla="*/ 0 h 53"/>
                <a:gd name="T36" fmla="*/ 79 w 86"/>
                <a:gd name="T37" fmla="*/ 0 h 53"/>
                <a:gd name="T38" fmla="*/ 85 w 86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53">
                  <a:moveTo>
                    <a:pt x="85" y="6"/>
                  </a:moveTo>
                  <a:lnTo>
                    <a:pt x="85" y="13"/>
                  </a:lnTo>
                  <a:lnTo>
                    <a:pt x="78" y="24"/>
                  </a:lnTo>
                  <a:lnTo>
                    <a:pt x="66" y="33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3" y="49"/>
                  </a:lnTo>
                  <a:lnTo>
                    <a:pt x="18" y="52"/>
                  </a:lnTo>
                  <a:lnTo>
                    <a:pt x="6" y="51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6" y="27"/>
                  </a:lnTo>
                  <a:lnTo>
                    <a:pt x="18" y="18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51" y="1"/>
                  </a:lnTo>
                  <a:lnTo>
                    <a:pt x="67" y="0"/>
                  </a:lnTo>
                  <a:lnTo>
                    <a:pt x="79" y="0"/>
                  </a:lnTo>
                  <a:lnTo>
                    <a:pt x="85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2" name="Freeform 482"/>
            <p:cNvSpPr>
              <a:spLocks/>
            </p:cNvSpPr>
            <p:nvPr/>
          </p:nvSpPr>
          <p:spPr bwMode="auto">
            <a:xfrm>
              <a:off x="576" y="996"/>
              <a:ext cx="104" cy="44"/>
            </a:xfrm>
            <a:custGeom>
              <a:avLst/>
              <a:gdLst>
                <a:gd name="T0" fmla="*/ 92 w 93"/>
                <a:gd name="T1" fmla="*/ 10 h 44"/>
                <a:gd name="T2" fmla="*/ 90 w 93"/>
                <a:gd name="T3" fmla="*/ 19 h 44"/>
                <a:gd name="T4" fmla="*/ 81 w 93"/>
                <a:gd name="T5" fmla="*/ 27 h 44"/>
                <a:gd name="T6" fmla="*/ 68 w 93"/>
                <a:gd name="T7" fmla="*/ 34 h 44"/>
                <a:gd name="T8" fmla="*/ 50 w 93"/>
                <a:gd name="T9" fmla="*/ 40 h 44"/>
                <a:gd name="T10" fmla="*/ 50 w 93"/>
                <a:gd name="T11" fmla="*/ 40 h 44"/>
                <a:gd name="T12" fmla="*/ 32 w 93"/>
                <a:gd name="T13" fmla="*/ 43 h 44"/>
                <a:gd name="T14" fmla="*/ 17 w 93"/>
                <a:gd name="T15" fmla="*/ 42 h 44"/>
                <a:gd name="T16" fmla="*/ 5 w 93"/>
                <a:gd name="T17" fmla="*/ 39 h 44"/>
                <a:gd name="T18" fmla="*/ 0 w 93"/>
                <a:gd name="T19" fmla="*/ 33 h 44"/>
                <a:gd name="T20" fmla="*/ 0 w 93"/>
                <a:gd name="T21" fmla="*/ 33 h 44"/>
                <a:gd name="T22" fmla="*/ 2 w 93"/>
                <a:gd name="T23" fmla="*/ 24 h 44"/>
                <a:gd name="T24" fmla="*/ 11 w 93"/>
                <a:gd name="T25" fmla="*/ 16 h 44"/>
                <a:gd name="T26" fmla="*/ 24 w 93"/>
                <a:gd name="T27" fmla="*/ 9 h 44"/>
                <a:gd name="T28" fmla="*/ 42 w 93"/>
                <a:gd name="T29" fmla="*/ 3 h 44"/>
                <a:gd name="T30" fmla="*/ 42 w 93"/>
                <a:gd name="T31" fmla="*/ 3 h 44"/>
                <a:gd name="T32" fmla="*/ 60 w 93"/>
                <a:gd name="T33" fmla="*/ 0 h 44"/>
                <a:gd name="T34" fmla="*/ 75 w 93"/>
                <a:gd name="T35" fmla="*/ 1 h 44"/>
                <a:gd name="T36" fmla="*/ 87 w 93"/>
                <a:gd name="T37" fmla="*/ 4 h 44"/>
                <a:gd name="T38" fmla="*/ 92 w 93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4">
                  <a:moveTo>
                    <a:pt x="92" y="10"/>
                  </a:moveTo>
                  <a:lnTo>
                    <a:pt x="90" y="19"/>
                  </a:lnTo>
                  <a:lnTo>
                    <a:pt x="81" y="27"/>
                  </a:lnTo>
                  <a:lnTo>
                    <a:pt x="68" y="34"/>
                  </a:lnTo>
                  <a:lnTo>
                    <a:pt x="50" y="40"/>
                  </a:lnTo>
                  <a:lnTo>
                    <a:pt x="50" y="40"/>
                  </a:lnTo>
                  <a:lnTo>
                    <a:pt x="32" y="43"/>
                  </a:lnTo>
                  <a:lnTo>
                    <a:pt x="17" y="42"/>
                  </a:lnTo>
                  <a:lnTo>
                    <a:pt x="5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2" y="24"/>
                  </a:lnTo>
                  <a:lnTo>
                    <a:pt x="11" y="16"/>
                  </a:lnTo>
                  <a:lnTo>
                    <a:pt x="24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5" y="1"/>
                  </a:lnTo>
                  <a:lnTo>
                    <a:pt x="87" y="4"/>
                  </a:lnTo>
                  <a:lnTo>
                    <a:pt x="92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3" name="Freeform 483"/>
            <p:cNvSpPr>
              <a:spLocks/>
            </p:cNvSpPr>
            <p:nvPr/>
          </p:nvSpPr>
          <p:spPr bwMode="auto">
            <a:xfrm>
              <a:off x="463" y="996"/>
              <a:ext cx="106" cy="44"/>
            </a:xfrm>
            <a:custGeom>
              <a:avLst/>
              <a:gdLst>
                <a:gd name="T0" fmla="*/ 93 w 94"/>
                <a:gd name="T1" fmla="*/ 10 h 44"/>
                <a:gd name="T2" fmla="*/ 90 w 94"/>
                <a:gd name="T3" fmla="*/ 19 h 44"/>
                <a:gd name="T4" fmla="*/ 82 w 94"/>
                <a:gd name="T5" fmla="*/ 27 h 44"/>
                <a:gd name="T6" fmla="*/ 69 w 94"/>
                <a:gd name="T7" fmla="*/ 34 h 44"/>
                <a:gd name="T8" fmla="*/ 51 w 94"/>
                <a:gd name="T9" fmla="*/ 40 h 44"/>
                <a:gd name="T10" fmla="*/ 51 w 94"/>
                <a:gd name="T11" fmla="*/ 40 h 44"/>
                <a:gd name="T12" fmla="*/ 33 w 94"/>
                <a:gd name="T13" fmla="*/ 43 h 44"/>
                <a:gd name="T14" fmla="*/ 16 w 94"/>
                <a:gd name="T15" fmla="*/ 42 h 44"/>
                <a:gd name="T16" fmla="*/ 6 w 94"/>
                <a:gd name="T17" fmla="*/ 39 h 44"/>
                <a:gd name="T18" fmla="*/ 0 w 94"/>
                <a:gd name="T19" fmla="*/ 33 h 44"/>
                <a:gd name="T20" fmla="*/ 0 w 94"/>
                <a:gd name="T21" fmla="*/ 33 h 44"/>
                <a:gd name="T22" fmla="*/ 1 w 94"/>
                <a:gd name="T23" fmla="*/ 24 h 44"/>
                <a:gd name="T24" fmla="*/ 10 w 94"/>
                <a:gd name="T25" fmla="*/ 16 h 44"/>
                <a:gd name="T26" fmla="*/ 24 w 94"/>
                <a:gd name="T27" fmla="*/ 9 h 44"/>
                <a:gd name="T28" fmla="*/ 42 w 94"/>
                <a:gd name="T29" fmla="*/ 3 h 44"/>
                <a:gd name="T30" fmla="*/ 42 w 94"/>
                <a:gd name="T31" fmla="*/ 3 h 44"/>
                <a:gd name="T32" fmla="*/ 60 w 94"/>
                <a:gd name="T33" fmla="*/ 0 h 44"/>
                <a:gd name="T34" fmla="*/ 76 w 94"/>
                <a:gd name="T35" fmla="*/ 1 h 44"/>
                <a:gd name="T36" fmla="*/ 87 w 94"/>
                <a:gd name="T37" fmla="*/ 4 h 44"/>
                <a:gd name="T38" fmla="*/ 93 w 94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4">
                  <a:moveTo>
                    <a:pt x="93" y="10"/>
                  </a:moveTo>
                  <a:lnTo>
                    <a:pt x="90" y="19"/>
                  </a:lnTo>
                  <a:lnTo>
                    <a:pt x="82" y="27"/>
                  </a:lnTo>
                  <a:lnTo>
                    <a:pt x="69" y="34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33" y="43"/>
                  </a:lnTo>
                  <a:lnTo>
                    <a:pt x="16" y="42"/>
                  </a:lnTo>
                  <a:lnTo>
                    <a:pt x="6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0" y="16"/>
                  </a:lnTo>
                  <a:lnTo>
                    <a:pt x="24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6" y="1"/>
                  </a:lnTo>
                  <a:lnTo>
                    <a:pt x="87" y="4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4" name="Freeform 484"/>
            <p:cNvSpPr>
              <a:spLocks/>
            </p:cNvSpPr>
            <p:nvPr/>
          </p:nvSpPr>
          <p:spPr bwMode="auto">
            <a:xfrm>
              <a:off x="598" y="1044"/>
              <a:ext cx="106" cy="44"/>
            </a:xfrm>
            <a:custGeom>
              <a:avLst/>
              <a:gdLst>
                <a:gd name="T0" fmla="*/ 93 w 94"/>
                <a:gd name="T1" fmla="*/ 10 h 44"/>
                <a:gd name="T2" fmla="*/ 90 w 94"/>
                <a:gd name="T3" fmla="*/ 19 h 44"/>
                <a:gd name="T4" fmla="*/ 82 w 94"/>
                <a:gd name="T5" fmla="*/ 27 h 44"/>
                <a:gd name="T6" fmla="*/ 69 w 94"/>
                <a:gd name="T7" fmla="*/ 34 h 44"/>
                <a:gd name="T8" fmla="*/ 51 w 94"/>
                <a:gd name="T9" fmla="*/ 40 h 44"/>
                <a:gd name="T10" fmla="*/ 51 w 94"/>
                <a:gd name="T11" fmla="*/ 40 h 44"/>
                <a:gd name="T12" fmla="*/ 33 w 94"/>
                <a:gd name="T13" fmla="*/ 43 h 44"/>
                <a:gd name="T14" fmla="*/ 16 w 94"/>
                <a:gd name="T15" fmla="*/ 42 h 44"/>
                <a:gd name="T16" fmla="*/ 6 w 94"/>
                <a:gd name="T17" fmla="*/ 39 h 44"/>
                <a:gd name="T18" fmla="*/ 0 w 94"/>
                <a:gd name="T19" fmla="*/ 33 h 44"/>
                <a:gd name="T20" fmla="*/ 0 w 94"/>
                <a:gd name="T21" fmla="*/ 33 h 44"/>
                <a:gd name="T22" fmla="*/ 1 w 94"/>
                <a:gd name="T23" fmla="*/ 24 h 44"/>
                <a:gd name="T24" fmla="*/ 10 w 94"/>
                <a:gd name="T25" fmla="*/ 16 h 44"/>
                <a:gd name="T26" fmla="*/ 24 w 94"/>
                <a:gd name="T27" fmla="*/ 9 h 44"/>
                <a:gd name="T28" fmla="*/ 42 w 94"/>
                <a:gd name="T29" fmla="*/ 3 h 44"/>
                <a:gd name="T30" fmla="*/ 42 w 94"/>
                <a:gd name="T31" fmla="*/ 3 h 44"/>
                <a:gd name="T32" fmla="*/ 60 w 94"/>
                <a:gd name="T33" fmla="*/ 0 h 44"/>
                <a:gd name="T34" fmla="*/ 76 w 94"/>
                <a:gd name="T35" fmla="*/ 1 h 44"/>
                <a:gd name="T36" fmla="*/ 87 w 94"/>
                <a:gd name="T37" fmla="*/ 4 h 44"/>
                <a:gd name="T38" fmla="*/ 93 w 94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4">
                  <a:moveTo>
                    <a:pt x="93" y="10"/>
                  </a:moveTo>
                  <a:lnTo>
                    <a:pt x="90" y="19"/>
                  </a:lnTo>
                  <a:lnTo>
                    <a:pt x="82" y="27"/>
                  </a:lnTo>
                  <a:lnTo>
                    <a:pt x="69" y="34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33" y="43"/>
                  </a:lnTo>
                  <a:lnTo>
                    <a:pt x="16" y="42"/>
                  </a:lnTo>
                  <a:lnTo>
                    <a:pt x="6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1" y="24"/>
                  </a:lnTo>
                  <a:lnTo>
                    <a:pt x="10" y="16"/>
                  </a:lnTo>
                  <a:lnTo>
                    <a:pt x="24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6" y="1"/>
                  </a:lnTo>
                  <a:lnTo>
                    <a:pt x="87" y="4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5" name="Freeform 485"/>
            <p:cNvSpPr>
              <a:spLocks/>
            </p:cNvSpPr>
            <p:nvPr/>
          </p:nvSpPr>
          <p:spPr bwMode="auto">
            <a:xfrm>
              <a:off x="684" y="945"/>
              <a:ext cx="105" cy="43"/>
            </a:xfrm>
            <a:custGeom>
              <a:avLst/>
              <a:gdLst>
                <a:gd name="T0" fmla="*/ 93 w 94"/>
                <a:gd name="T1" fmla="*/ 30 h 43"/>
                <a:gd name="T2" fmla="*/ 87 w 94"/>
                <a:gd name="T3" fmla="*/ 37 h 43"/>
                <a:gd name="T4" fmla="*/ 77 w 94"/>
                <a:gd name="T5" fmla="*/ 40 h 43"/>
                <a:gd name="T6" fmla="*/ 60 w 94"/>
                <a:gd name="T7" fmla="*/ 42 h 43"/>
                <a:gd name="T8" fmla="*/ 42 w 94"/>
                <a:gd name="T9" fmla="*/ 39 h 43"/>
                <a:gd name="T10" fmla="*/ 42 w 94"/>
                <a:gd name="T11" fmla="*/ 39 h 43"/>
                <a:gd name="T12" fmla="*/ 24 w 94"/>
                <a:gd name="T13" fmla="*/ 34 h 43"/>
                <a:gd name="T14" fmla="*/ 11 w 94"/>
                <a:gd name="T15" fmla="*/ 27 h 43"/>
                <a:gd name="T16" fmla="*/ 2 w 94"/>
                <a:gd name="T17" fmla="*/ 18 h 43"/>
                <a:gd name="T18" fmla="*/ 0 w 94"/>
                <a:gd name="T19" fmla="*/ 10 h 43"/>
                <a:gd name="T20" fmla="*/ 0 w 94"/>
                <a:gd name="T21" fmla="*/ 10 h 43"/>
                <a:gd name="T22" fmla="*/ 5 w 94"/>
                <a:gd name="T23" fmla="*/ 4 h 43"/>
                <a:gd name="T24" fmla="*/ 17 w 94"/>
                <a:gd name="T25" fmla="*/ 0 h 43"/>
                <a:gd name="T26" fmla="*/ 32 w 94"/>
                <a:gd name="T27" fmla="*/ 0 h 43"/>
                <a:gd name="T28" fmla="*/ 50 w 94"/>
                <a:gd name="T29" fmla="*/ 1 h 43"/>
                <a:gd name="T30" fmla="*/ 50 w 94"/>
                <a:gd name="T31" fmla="*/ 1 h 43"/>
                <a:gd name="T32" fmla="*/ 68 w 94"/>
                <a:gd name="T33" fmla="*/ 7 h 43"/>
                <a:gd name="T34" fmla="*/ 81 w 94"/>
                <a:gd name="T35" fmla="*/ 15 h 43"/>
                <a:gd name="T36" fmla="*/ 90 w 94"/>
                <a:gd name="T37" fmla="*/ 22 h 43"/>
                <a:gd name="T38" fmla="*/ 93 w 94"/>
                <a:gd name="T39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0"/>
                  </a:moveTo>
                  <a:lnTo>
                    <a:pt x="87" y="37"/>
                  </a:lnTo>
                  <a:lnTo>
                    <a:pt x="77" y="40"/>
                  </a:lnTo>
                  <a:lnTo>
                    <a:pt x="60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24" y="34"/>
                  </a:lnTo>
                  <a:lnTo>
                    <a:pt x="11" y="27"/>
                  </a:ln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7" y="0"/>
                  </a:lnTo>
                  <a:lnTo>
                    <a:pt x="32" y="0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68" y="7"/>
                  </a:lnTo>
                  <a:lnTo>
                    <a:pt x="81" y="15"/>
                  </a:lnTo>
                  <a:lnTo>
                    <a:pt x="90" y="22"/>
                  </a:lnTo>
                  <a:lnTo>
                    <a:pt x="93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6" name="Freeform 486"/>
            <p:cNvSpPr>
              <a:spLocks/>
            </p:cNvSpPr>
            <p:nvPr/>
          </p:nvSpPr>
          <p:spPr bwMode="auto">
            <a:xfrm>
              <a:off x="768" y="1051"/>
              <a:ext cx="98" cy="54"/>
            </a:xfrm>
            <a:custGeom>
              <a:avLst/>
              <a:gdLst>
                <a:gd name="T0" fmla="*/ 86 w 87"/>
                <a:gd name="T1" fmla="*/ 6 h 54"/>
                <a:gd name="T2" fmla="*/ 86 w 87"/>
                <a:gd name="T3" fmla="*/ 15 h 54"/>
                <a:gd name="T4" fmla="*/ 80 w 87"/>
                <a:gd name="T5" fmla="*/ 24 h 54"/>
                <a:gd name="T6" fmla="*/ 68 w 87"/>
                <a:gd name="T7" fmla="*/ 35 h 54"/>
                <a:gd name="T8" fmla="*/ 51 w 87"/>
                <a:gd name="T9" fmla="*/ 44 h 54"/>
                <a:gd name="T10" fmla="*/ 51 w 87"/>
                <a:gd name="T11" fmla="*/ 44 h 54"/>
                <a:gd name="T12" fmla="*/ 33 w 87"/>
                <a:gd name="T13" fmla="*/ 50 h 54"/>
                <a:gd name="T14" fmla="*/ 18 w 87"/>
                <a:gd name="T15" fmla="*/ 53 h 54"/>
                <a:gd name="T16" fmla="*/ 6 w 87"/>
                <a:gd name="T17" fmla="*/ 51 h 54"/>
                <a:gd name="T18" fmla="*/ 0 w 87"/>
                <a:gd name="T19" fmla="*/ 47 h 54"/>
                <a:gd name="T20" fmla="*/ 0 w 87"/>
                <a:gd name="T21" fmla="*/ 47 h 54"/>
                <a:gd name="T22" fmla="*/ 0 w 87"/>
                <a:gd name="T23" fmla="*/ 38 h 54"/>
                <a:gd name="T24" fmla="*/ 8 w 87"/>
                <a:gd name="T25" fmla="*/ 29 h 54"/>
                <a:gd name="T26" fmla="*/ 20 w 87"/>
                <a:gd name="T27" fmla="*/ 18 h 54"/>
                <a:gd name="T28" fmla="*/ 35 w 87"/>
                <a:gd name="T29" fmla="*/ 9 h 54"/>
                <a:gd name="T30" fmla="*/ 35 w 87"/>
                <a:gd name="T31" fmla="*/ 9 h 54"/>
                <a:gd name="T32" fmla="*/ 53 w 87"/>
                <a:gd name="T33" fmla="*/ 3 h 54"/>
                <a:gd name="T34" fmla="*/ 68 w 87"/>
                <a:gd name="T35" fmla="*/ 0 h 54"/>
                <a:gd name="T36" fmla="*/ 80 w 87"/>
                <a:gd name="T37" fmla="*/ 2 h 54"/>
                <a:gd name="T38" fmla="*/ 86 w 87"/>
                <a:gd name="T3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54">
                  <a:moveTo>
                    <a:pt x="86" y="6"/>
                  </a:moveTo>
                  <a:lnTo>
                    <a:pt x="86" y="15"/>
                  </a:lnTo>
                  <a:lnTo>
                    <a:pt x="80" y="24"/>
                  </a:lnTo>
                  <a:lnTo>
                    <a:pt x="68" y="35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33" y="50"/>
                  </a:lnTo>
                  <a:lnTo>
                    <a:pt x="18" y="53"/>
                  </a:lnTo>
                  <a:lnTo>
                    <a:pt x="6" y="51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8" y="29"/>
                  </a:lnTo>
                  <a:lnTo>
                    <a:pt x="20" y="18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53" y="3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6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7" name="Freeform 487"/>
            <p:cNvSpPr>
              <a:spLocks/>
            </p:cNvSpPr>
            <p:nvPr/>
          </p:nvSpPr>
          <p:spPr bwMode="auto">
            <a:xfrm>
              <a:off x="841" y="993"/>
              <a:ext cx="106" cy="43"/>
            </a:xfrm>
            <a:custGeom>
              <a:avLst/>
              <a:gdLst>
                <a:gd name="T0" fmla="*/ 93 w 94"/>
                <a:gd name="T1" fmla="*/ 10 h 43"/>
                <a:gd name="T2" fmla="*/ 90 w 94"/>
                <a:gd name="T3" fmla="*/ 18 h 43"/>
                <a:gd name="T4" fmla="*/ 82 w 94"/>
                <a:gd name="T5" fmla="*/ 25 h 43"/>
                <a:gd name="T6" fmla="*/ 69 w 94"/>
                <a:gd name="T7" fmla="*/ 33 h 43"/>
                <a:gd name="T8" fmla="*/ 51 w 94"/>
                <a:gd name="T9" fmla="*/ 39 h 43"/>
                <a:gd name="T10" fmla="*/ 51 w 94"/>
                <a:gd name="T11" fmla="*/ 39 h 43"/>
                <a:gd name="T12" fmla="*/ 33 w 94"/>
                <a:gd name="T13" fmla="*/ 42 h 43"/>
                <a:gd name="T14" fmla="*/ 16 w 94"/>
                <a:gd name="T15" fmla="*/ 42 h 43"/>
                <a:gd name="T16" fmla="*/ 6 w 94"/>
                <a:gd name="T17" fmla="*/ 37 h 43"/>
                <a:gd name="T18" fmla="*/ 0 w 94"/>
                <a:gd name="T19" fmla="*/ 31 h 43"/>
                <a:gd name="T20" fmla="*/ 0 w 94"/>
                <a:gd name="T21" fmla="*/ 31 h 43"/>
                <a:gd name="T22" fmla="*/ 1 w 94"/>
                <a:gd name="T23" fmla="*/ 24 h 43"/>
                <a:gd name="T24" fmla="*/ 10 w 94"/>
                <a:gd name="T25" fmla="*/ 15 h 43"/>
                <a:gd name="T26" fmla="*/ 24 w 94"/>
                <a:gd name="T27" fmla="*/ 7 h 43"/>
                <a:gd name="T28" fmla="*/ 42 w 94"/>
                <a:gd name="T29" fmla="*/ 1 h 43"/>
                <a:gd name="T30" fmla="*/ 42 w 94"/>
                <a:gd name="T31" fmla="*/ 1 h 43"/>
                <a:gd name="T32" fmla="*/ 60 w 94"/>
                <a:gd name="T33" fmla="*/ 0 h 43"/>
                <a:gd name="T34" fmla="*/ 76 w 94"/>
                <a:gd name="T35" fmla="*/ 0 h 43"/>
                <a:gd name="T36" fmla="*/ 87 w 94"/>
                <a:gd name="T37" fmla="*/ 3 h 43"/>
                <a:gd name="T38" fmla="*/ 93 w 94"/>
                <a:gd name="T3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10"/>
                  </a:moveTo>
                  <a:lnTo>
                    <a:pt x="90" y="18"/>
                  </a:lnTo>
                  <a:lnTo>
                    <a:pt x="82" y="25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6" y="42"/>
                  </a:lnTo>
                  <a:lnTo>
                    <a:pt x="6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1" y="24"/>
                  </a:lnTo>
                  <a:lnTo>
                    <a:pt x="10" y="15"/>
                  </a:lnTo>
                  <a:lnTo>
                    <a:pt x="24" y="7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60" y="0"/>
                  </a:lnTo>
                  <a:lnTo>
                    <a:pt x="76" y="0"/>
                  </a:lnTo>
                  <a:lnTo>
                    <a:pt x="87" y="3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8" name="Freeform 488"/>
            <p:cNvSpPr>
              <a:spLocks/>
            </p:cNvSpPr>
            <p:nvPr/>
          </p:nvSpPr>
          <p:spPr bwMode="auto">
            <a:xfrm>
              <a:off x="728" y="993"/>
              <a:ext cx="105" cy="43"/>
            </a:xfrm>
            <a:custGeom>
              <a:avLst/>
              <a:gdLst>
                <a:gd name="T0" fmla="*/ 93 w 94"/>
                <a:gd name="T1" fmla="*/ 10 h 43"/>
                <a:gd name="T2" fmla="*/ 92 w 94"/>
                <a:gd name="T3" fmla="*/ 18 h 43"/>
                <a:gd name="T4" fmla="*/ 83 w 94"/>
                <a:gd name="T5" fmla="*/ 25 h 43"/>
                <a:gd name="T6" fmla="*/ 69 w 94"/>
                <a:gd name="T7" fmla="*/ 33 h 43"/>
                <a:gd name="T8" fmla="*/ 51 w 94"/>
                <a:gd name="T9" fmla="*/ 39 h 43"/>
                <a:gd name="T10" fmla="*/ 51 w 94"/>
                <a:gd name="T11" fmla="*/ 39 h 43"/>
                <a:gd name="T12" fmla="*/ 33 w 94"/>
                <a:gd name="T13" fmla="*/ 42 h 43"/>
                <a:gd name="T14" fmla="*/ 18 w 94"/>
                <a:gd name="T15" fmla="*/ 42 h 43"/>
                <a:gd name="T16" fmla="*/ 6 w 94"/>
                <a:gd name="T17" fmla="*/ 37 h 43"/>
                <a:gd name="T18" fmla="*/ 0 w 94"/>
                <a:gd name="T19" fmla="*/ 31 h 43"/>
                <a:gd name="T20" fmla="*/ 0 w 94"/>
                <a:gd name="T21" fmla="*/ 31 h 43"/>
                <a:gd name="T22" fmla="*/ 3 w 94"/>
                <a:gd name="T23" fmla="*/ 24 h 43"/>
                <a:gd name="T24" fmla="*/ 11 w 94"/>
                <a:gd name="T25" fmla="*/ 15 h 43"/>
                <a:gd name="T26" fmla="*/ 26 w 94"/>
                <a:gd name="T27" fmla="*/ 7 h 43"/>
                <a:gd name="T28" fmla="*/ 42 w 94"/>
                <a:gd name="T29" fmla="*/ 1 h 43"/>
                <a:gd name="T30" fmla="*/ 42 w 94"/>
                <a:gd name="T31" fmla="*/ 1 h 43"/>
                <a:gd name="T32" fmla="*/ 62 w 94"/>
                <a:gd name="T33" fmla="*/ 0 h 43"/>
                <a:gd name="T34" fmla="*/ 77 w 94"/>
                <a:gd name="T35" fmla="*/ 0 h 43"/>
                <a:gd name="T36" fmla="*/ 89 w 94"/>
                <a:gd name="T37" fmla="*/ 3 h 43"/>
                <a:gd name="T38" fmla="*/ 93 w 94"/>
                <a:gd name="T3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10"/>
                  </a:moveTo>
                  <a:lnTo>
                    <a:pt x="92" y="18"/>
                  </a:lnTo>
                  <a:lnTo>
                    <a:pt x="83" y="25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8" y="42"/>
                  </a:lnTo>
                  <a:lnTo>
                    <a:pt x="6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" y="24"/>
                  </a:lnTo>
                  <a:lnTo>
                    <a:pt x="11" y="15"/>
                  </a:lnTo>
                  <a:lnTo>
                    <a:pt x="26" y="7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89" y="3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29" name="Freeform 489"/>
            <p:cNvSpPr>
              <a:spLocks/>
            </p:cNvSpPr>
            <p:nvPr/>
          </p:nvSpPr>
          <p:spPr bwMode="auto">
            <a:xfrm>
              <a:off x="865" y="1039"/>
              <a:ext cx="116" cy="54"/>
            </a:xfrm>
            <a:custGeom>
              <a:avLst/>
              <a:gdLst>
                <a:gd name="T0" fmla="*/ 102 w 103"/>
                <a:gd name="T1" fmla="*/ 15 h 54"/>
                <a:gd name="T2" fmla="*/ 100 w 103"/>
                <a:gd name="T3" fmla="*/ 24 h 54"/>
                <a:gd name="T4" fmla="*/ 91 w 103"/>
                <a:gd name="T5" fmla="*/ 35 h 54"/>
                <a:gd name="T6" fmla="*/ 76 w 103"/>
                <a:gd name="T7" fmla="*/ 44 h 54"/>
                <a:gd name="T8" fmla="*/ 57 w 103"/>
                <a:gd name="T9" fmla="*/ 50 h 54"/>
                <a:gd name="T10" fmla="*/ 57 w 103"/>
                <a:gd name="T11" fmla="*/ 50 h 54"/>
                <a:gd name="T12" fmla="*/ 36 w 103"/>
                <a:gd name="T13" fmla="*/ 53 h 54"/>
                <a:gd name="T14" fmla="*/ 19 w 103"/>
                <a:gd name="T15" fmla="*/ 51 h 54"/>
                <a:gd name="T16" fmla="*/ 6 w 103"/>
                <a:gd name="T17" fmla="*/ 47 h 54"/>
                <a:gd name="T18" fmla="*/ 0 w 103"/>
                <a:gd name="T19" fmla="*/ 38 h 54"/>
                <a:gd name="T20" fmla="*/ 0 w 103"/>
                <a:gd name="T21" fmla="*/ 38 h 54"/>
                <a:gd name="T22" fmla="*/ 1 w 103"/>
                <a:gd name="T23" fmla="*/ 29 h 54"/>
                <a:gd name="T24" fmla="*/ 12 w 103"/>
                <a:gd name="T25" fmla="*/ 18 h 54"/>
                <a:gd name="T26" fmla="*/ 27 w 103"/>
                <a:gd name="T27" fmla="*/ 9 h 54"/>
                <a:gd name="T28" fmla="*/ 46 w 103"/>
                <a:gd name="T29" fmla="*/ 3 h 54"/>
                <a:gd name="T30" fmla="*/ 46 w 103"/>
                <a:gd name="T31" fmla="*/ 3 h 54"/>
                <a:gd name="T32" fmla="*/ 66 w 103"/>
                <a:gd name="T33" fmla="*/ 0 h 54"/>
                <a:gd name="T34" fmla="*/ 84 w 103"/>
                <a:gd name="T35" fmla="*/ 2 h 54"/>
                <a:gd name="T36" fmla="*/ 96 w 103"/>
                <a:gd name="T37" fmla="*/ 6 h 54"/>
                <a:gd name="T38" fmla="*/ 102 w 103"/>
                <a:gd name="T39" fmla="*/ 1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" h="54">
                  <a:moveTo>
                    <a:pt x="102" y="15"/>
                  </a:moveTo>
                  <a:lnTo>
                    <a:pt x="100" y="24"/>
                  </a:lnTo>
                  <a:lnTo>
                    <a:pt x="91" y="35"/>
                  </a:lnTo>
                  <a:lnTo>
                    <a:pt x="76" y="44"/>
                  </a:lnTo>
                  <a:lnTo>
                    <a:pt x="57" y="50"/>
                  </a:lnTo>
                  <a:lnTo>
                    <a:pt x="57" y="50"/>
                  </a:lnTo>
                  <a:lnTo>
                    <a:pt x="36" y="53"/>
                  </a:lnTo>
                  <a:lnTo>
                    <a:pt x="19" y="51"/>
                  </a:lnTo>
                  <a:lnTo>
                    <a:pt x="6" y="47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1" y="29"/>
                  </a:lnTo>
                  <a:lnTo>
                    <a:pt x="12" y="18"/>
                  </a:lnTo>
                  <a:lnTo>
                    <a:pt x="27" y="9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66" y="0"/>
                  </a:lnTo>
                  <a:lnTo>
                    <a:pt x="84" y="2"/>
                  </a:lnTo>
                  <a:lnTo>
                    <a:pt x="96" y="6"/>
                  </a:lnTo>
                  <a:lnTo>
                    <a:pt x="102" y="1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0" name="Freeform 490"/>
            <p:cNvSpPr>
              <a:spLocks/>
            </p:cNvSpPr>
            <p:nvPr/>
          </p:nvSpPr>
          <p:spPr bwMode="auto">
            <a:xfrm>
              <a:off x="812" y="663"/>
              <a:ext cx="109" cy="40"/>
            </a:xfrm>
            <a:custGeom>
              <a:avLst/>
              <a:gdLst>
                <a:gd name="T0" fmla="*/ 96 w 97"/>
                <a:gd name="T1" fmla="*/ 24 h 40"/>
                <a:gd name="T2" fmla="*/ 92 w 97"/>
                <a:gd name="T3" fmla="*/ 30 h 40"/>
                <a:gd name="T4" fmla="*/ 80 w 97"/>
                <a:gd name="T5" fmla="*/ 36 h 40"/>
                <a:gd name="T6" fmla="*/ 65 w 97"/>
                <a:gd name="T7" fmla="*/ 39 h 40"/>
                <a:gd name="T8" fmla="*/ 47 w 97"/>
                <a:gd name="T9" fmla="*/ 39 h 40"/>
                <a:gd name="T10" fmla="*/ 47 w 97"/>
                <a:gd name="T11" fmla="*/ 39 h 40"/>
                <a:gd name="T12" fmla="*/ 29 w 97"/>
                <a:gd name="T13" fmla="*/ 36 h 40"/>
                <a:gd name="T14" fmla="*/ 14 w 97"/>
                <a:gd name="T15" fmla="*/ 30 h 40"/>
                <a:gd name="T16" fmla="*/ 5 w 97"/>
                <a:gd name="T17" fmla="*/ 22 h 40"/>
                <a:gd name="T18" fmla="*/ 0 w 97"/>
                <a:gd name="T19" fmla="*/ 15 h 40"/>
                <a:gd name="T20" fmla="*/ 0 w 97"/>
                <a:gd name="T21" fmla="*/ 15 h 40"/>
                <a:gd name="T22" fmla="*/ 5 w 97"/>
                <a:gd name="T23" fmla="*/ 9 h 40"/>
                <a:gd name="T24" fmla="*/ 17 w 97"/>
                <a:gd name="T25" fmla="*/ 3 h 40"/>
                <a:gd name="T26" fmla="*/ 32 w 97"/>
                <a:gd name="T27" fmla="*/ 0 h 40"/>
                <a:gd name="T28" fmla="*/ 50 w 97"/>
                <a:gd name="T29" fmla="*/ 0 h 40"/>
                <a:gd name="T30" fmla="*/ 50 w 97"/>
                <a:gd name="T31" fmla="*/ 0 h 40"/>
                <a:gd name="T32" fmla="*/ 68 w 97"/>
                <a:gd name="T33" fmla="*/ 3 h 40"/>
                <a:gd name="T34" fmla="*/ 83 w 97"/>
                <a:gd name="T35" fmla="*/ 9 h 40"/>
                <a:gd name="T36" fmla="*/ 92 w 97"/>
                <a:gd name="T37" fmla="*/ 16 h 40"/>
                <a:gd name="T38" fmla="*/ 96 w 97"/>
                <a:gd name="T3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7" h="40">
                  <a:moveTo>
                    <a:pt x="96" y="24"/>
                  </a:moveTo>
                  <a:lnTo>
                    <a:pt x="92" y="30"/>
                  </a:lnTo>
                  <a:lnTo>
                    <a:pt x="80" y="36"/>
                  </a:lnTo>
                  <a:lnTo>
                    <a:pt x="65" y="39"/>
                  </a:lnTo>
                  <a:lnTo>
                    <a:pt x="47" y="39"/>
                  </a:lnTo>
                  <a:lnTo>
                    <a:pt x="47" y="39"/>
                  </a:lnTo>
                  <a:lnTo>
                    <a:pt x="29" y="36"/>
                  </a:lnTo>
                  <a:lnTo>
                    <a:pt x="14" y="30"/>
                  </a:lnTo>
                  <a:lnTo>
                    <a:pt x="5" y="2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5" y="9"/>
                  </a:lnTo>
                  <a:lnTo>
                    <a:pt x="17" y="3"/>
                  </a:lnTo>
                  <a:lnTo>
                    <a:pt x="32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68" y="3"/>
                  </a:lnTo>
                  <a:lnTo>
                    <a:pt x="83" y="9"/>
                  </a:lnTo>
                  <a:lnTo>
                    <a:pt x="92" y="16"/>
                  </a:lnTo>
                  <a:lnTo>
                    <a:pt x="96" y="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1" name="Freeform 491"/>
            <p:cNvSpPr>
              <a:spLocks/>
            </p:cNvSpPr>
            <p:nvPr/>
          </p:nvSpPr>
          <p:spPr bwMode="auto">
            <a:xfrm>
              <a:off x="940" y="421"/>
              <a:ext cx="106" cy="43"/>
            </a:xfrm>
            <a:custGeom>
              <a:avLst/>
              <a:gdLst>
                <a:gd name="T0" fmla="*/ 93 w 94"/>
                <a:gd name="T1" fmla="*/ 31 h 43"/>
                <a:gd name="T2" fmla="*/ 87 w 94"/>
                <a:gd name="T3" fmla="*/ 37 h 43"/>
                <a:gd name="T4" fmla="*/ 77 w 94"/>
                <a:gd name="T5" fmla="*/ 40 h 43"/>
                <a:gd name="T6" fmla="*/ 60 w 94"/>
                <a:gd name="T7" fmla="*/ 42 h 43"/>
                <a:gd name="T8" fmla="*/ 42 w 94"/>
                <a:gd name="T9" fmla="*/ 39 h 43"/>
                <a:gd name="T10" fmla="*/ 42 w 94"/>
                <a:gd name="T11" fmla="*/ 39 h 43"/>
                <a:gd name="T12" fmla="*/ 24 w 94"/>
                <a:gd name="T13" fmla="*/ 34 h 43"/>
                <a:gd name="T14" fmla="*/ 11 w 94"/>
                <a:gd name="T15" fmla="*/ 27 h 43"/>
                <a:gd name="T16" fmla="*/ 2 w 94"/>
                <a:gd name="T17" fmla="*/ 19 h 43"/>
                <a:gd name="T18" fmla="*/ 0 w 94"/>
                <a:gd name="T19" fmla="*/ 10 h 43"/>
                <a:gd name="T20" fmla="*/ 0 w 94"/>
                <a:gd name="T21" fmla="*/ 10 h 43"/>
                <a:gd name="T22" fmla="*/ 5 w 94"/>
                <a:gd name="T23" fmla="*/ 4 h 43"/>
                <a:gd name="T24" fmla="*/ 17 w 94"/>
                <a:gd name="T25" fmla="*/ 1 h 43"/>
                <a:gd name="T26" fmla="*/ 32 w 94"/>
                <a:gd name="T27" fmla="*/ 0 h 43"/>
                <a:gd name="T28" fmla="*/ 50 w 94"/>
                <a:gd name="T29" fmla="*/ 3 h 43"/>
                <a:gd name="T30" fmla="*/ 50 w 94"/>
                <a:gd name="T31" fmla="*/ 3 h 43"/>
                <a:gd name="T32" fmla="*/ 68 w 94"/>
                <a:gd name="T33" fmla="*/ 7 h 43"/>
                <a:gd name="T34" fmla="*/ 81 w 94"/>
                <a:gd name="T35" fmla="*/ 15 h 43"/>
                <a:gd name="T36" fmla="*/ 90 w 94"/>
                <a:gd name="T37" fmla="*/ 22 h 43"/>
                <a:gd name="T38" fmla="*/ 93 w 94"/>
                <a:gd name="T39" fmla="*/ 3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31"/>
                  </a:moveTo>
                  <a:lnTo>
                    <a:pt x="87" y="37"/>
                  </a:lnTo>
                  <a:lnTo>
                    <a:pt x="77" y="40"/>
                  </a:lnTo>
                  <a:lnTo>
                    <a:pt x="60" y="42"/>
                  </a:lnTo>
                  <a:lnTo>
                    <a:pt x="42" y="39"/>
                  </a:lnTo>
                  <a:lnTo>
                    <a:pt x="42" y="39"/>
                  </a:lnTo>
                  <a:lnTo>
                    <a:pt x="24" y="34"/>
                  </a:lnTo>
                  <a:lnTo>
                    <a:pt x="11" y="27"/>
                  </a:lnTo>
                  <a:lnTo>
                    <a:pt x="2" y="19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7" y="1"/>
                  </a:lnTo>
                  <a:lnTo>
                    <a:pt x="32" y="0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68" y="7"/>
                  </a:lnTo>
                  <a:lnTo>
                    <a:pt x="81" y="15"/>
                  </a:lnTo>
                  <a:lnTo>
                    <a:pt x="90" y="22"/>
                  </a:lnTo>
                  <a:lnTo>
                    <a:pt x="93" y="3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2" name="Freeform 492"/>
            <p:cNvSpPr>
              <a:spLocks/>
            </p:cNvSpPr>
            <p:nvPr/>
          </p:nvSpPr>
          <p:spPr bwMode="auto">
            <a:xfrm>
              <a:off x="912" y="627"/>
              <a:ext cx="107" cy="40"/>
            </a:xfrm>
            <a:custGeom>
              <a:avLst/>
              <a:gdLst>
                <a:gd name="T0" fmla="*/ 94 w 95"/>
                <a:gd name="T1" fmla="*/ 24 h 40"/>
                <a:gd name="T2" fmla="*/ 90 w 95"/>
                <a:gd name="T3" fmla="*/ 30 h 40"/>
                <a:gd name="T4" fmla="*/ 79 w 95"/>
                <a:gd name="T5" fmla="*/ 36 h 40"/>
                <a:gd name="T6" fmla="*/ 64 w 95"/>
                <a:gd name="T7" fmla="*/ 39 h 40"/>
                <a:gd name="T8" fmla="*/ 46 w 95"/>
                <a:gd name="T9" fmla="*/ 39 h 40"/>
                <a:gd name="T10" fmla="*/ 46 w 95"/>
                <a:gd name="T11" fmla="*/ 39 h 40"/>
                <a:gd name="T12" fmla="*/ 27 w 95"/>
                <a:gd name="T13" fmla="*/ 36 h 40"/>
                <a:gd name="T14" fmla="*/ 13 w 95"/>
                <a:gd name="T15" fmla="*/ 30 h 40"/>
                <a:gd name="T16" fmla="*/ 3 w 95"/>
                <a:gd name="T17" fmla="*/ 22 h 40"/>
                <a:gd name="T18" fmla="*/ 0 w 95"/>
                <a:gd name="T19" fmla="*/ 15 h 40"/>
                <a:gd name="T20" fmla="*/ 0 w 95"/>
                <a:gd name="T21" fmla="*/ 15 h 40"/>
                <a:gd name="T22" fmla="*/ 4 w 95"/>
                <a:gd name="T23" fmla="*/ 9 h 40"/>
                <a:gd name="T24" fmla="*/ 15 w 95"/>
                <a:gd name="T25" fmla="*/ 3 h 40"/>
                <a:gd name="T26" fmla="*/ 30 w 95"/>
                <a:gd name="T27" fmla="*/ 0 h 40"/>
                <a:gd name="T28" fmla="*/ 49 w 95"/>
                <a:gd name="T29" fmla="*/ 0 h 40"/>
                <a:gd name="T30" fmla="*/ 49 w 95"/>
                <a:gd name="T31" fmla="*/ 0 h 40"/>
                <a:gd name="T32" fmla="*/ 67 w 95"/>
                <a:gd name="T33" fmla="*/ 3 h 40"/>
                <a:gd name="T34" fmla="*/ 82 w 95"/>
                <a:gd name="T35" fmla="*/ 9 h 40"/>
                <a:gd name="T36" fmla="*/ 91 w 95"/>
                <a:gd name="T37" fmla="*/ 16 h 40"/>
                <a:gd name="T38" fmla="*/ 94 w 95"/>
                <a:gd name="T39" fmla="*/ 24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5" h="40">
                  <a:moveTo>
                    <a:pt x="94" y="24"/>
                  </a:moveTo>
                  <a:lnTo>
                    <a:pt x="90" y="30"/>
                  </a:lnTo>
                  <a:lnTo>
                    <a:pt x="79" y="36"/>
                  </a:lnTo>
                  <a:lnTo>
                    <a:pt x="64" y="39"/>
                  </a:lnTo>
                  <a:lnTo>
                    <a:pt x="46" y="39"/>
                  </a:lnTo>
                  <a:lnTo>
                    <a:pt x="46" y="39"/>
                  </a:lnTo>
                  <a:lnTo>
                    <a:pt x="27" y="36"/>
                  </a:lnTo>
                  <a:lnTo>
                    <a:pt x="13" y="30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4" y="9"/>
                  </a:lnTo>
                  <a:lnTo>
                    <a:pt x="15" y="3"/>
                  </a:lnTo>
                  <a:lnTo>
                    <a:pt x="30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67" y="3"/>
                  </a:lnTo>
                  <a:lnTo>
                    <a:pt x="82" y="9"/>
                  </a:lnTo>
                  <a:lnTo>
                    <a:pt x="91" y="16"/>
                  </a:lnTo>
                  <a:lnTo>
                    <a:pt x="94" y="24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3" name="Freeform 493"/>
            <p:cNvSpPr>
              <a:spLocks/>
            </p:cNvSpPr>
            <p:nvPr/>
          </p:nvSpPr>
          <p:spPr bwMode="auto">
            <a:xfrm>
              <a:off x="957" y="1149"/>
              <a:ext cx="113" cy="57"/>
            </a:xfrm>
            <a:custGeom>
              <a:avLst/>
              <a:gdLst>
                <a:gd name="T0" fmla="*/ 99 w 100"/>
                <a:gd name="T1" fmla="*/ 43 h 57"/>
                <a:gd name="T2" fmla="*/ 93 w 100"/>
                <a:gd name="T3" fmla="*/ 51 h 57"/>
                <a:gd name="T4" fmla="*/ 80 w 100"/>
                <a:gd name="T5" fmla="*/ 56 h 57"/>
                <a:gd name="T6" fmla="*/ 63 w 100"/>
                <a:gd name="T7" fmla="*/ 56 h 57"/>
                <a:gd name="T8" fmla="*/ 44 w 100"/>
                <a:gd name="T9" fmla="*/ 51 h 57"/>
                <a:gd name="T10" fmla="*/ 44 w 100"/>
                <a:gd name="T11" fmla="*/ 51 h 57"/>
                <a:gd name="T12" fmla="*/ 24 w 100"/>
                <a:gd name="T13" fmla="*/ 43 h 57"/>
                <a:gd name="T14" fmla="*/ 9 w 100"/>
                <a:gd name="T15" fmla="*/ 33 h 57"/>
                <a:gd name="T16" fmla="*/ 2 w 100"/>
                <a:gd name="T17" fmla="*/ 22 h 57"/>
                <a:gd name="T18" fmla="*/ 0 w 100"/>
                <a:gd name="T19" fmla="*/ 12 h 57"/>
                <a:gd name="T20" fmla="*/ 0 w 100"/>
                <a:gd name="T21" fmla="*/ 12 h 57"/>
                <a:gd name="T22" fmla="*/ 6 w 100"/>
                <a:gd name="T23" fmla="*/ 4 h 57"/>
                <a:gd name="T24" fmla="*/ 20 w 100"/>
                <a:gd name="T25" fmla="*/ 1 h 57"/>
                <a:gd name="T26" fmla="*/ 38 w 100"/>
                <a:gd name="T27" fmla="*/ 0 h 57"/>
                <a:gd name="T28" fmla="*/ 57 w 100"/>
                <a:gd name="T29" fmla="*/ 4 h 57"/>
                <a:gd name="T30" fmla="*/ 57 w 100"/>
                <a:gd name="T31" fmla="*/ 4 h 57"/>
                <a:gd name="T32" fmla="*/ 75 w 100"/>
                <a:gd name="T33" fmla="*/ 12 h 57"/>
                <a:gd name="T34" fmla="*/ 90 w 100"/>
                <a:gd name="T35" fmla="*/ 22 h 57"/>
                <a:gd name="T36" fmla="*/ 99 w 100"/>
                <a:gd name="T37" fmla="*/ 33 h 57"/>
                <a:gd name="T38" fmla="*/ 99 w 100"/>
                <a:gd name="T39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0" h="57">
                  <a:moveTo>
                    <a:pt x="99" y="43"/>
                  </a:moveTo>
                  <a:lnTo>
                    <a:pt x="93" y="51"/>
                  </a:lnTo>
                  <a:lnTo>
                    <a:pt x="80" y="56"/>
                  </a:lnTo>
                  <a:lnTo>
                    <a:pt x="63" y="56"/>
                  </a:lnTo>
                  <a:lnTo>
                    <a:pt x="44" y="51"/>
                  </a:lnTo>
                  <a:lnTo>
                    <a:pt x="44" y="51"/>
                  </a:lnTo>
                  <a:lnTo>
                    <a:pt x="24" y="43"/>
                  </a:lnTo>
                  <a:lnTo>
                    <a:pt x="9" y="33"/>
                  </a:lnTo>
                  <a:lnTo>
                    <a:pt x="2" y="2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6" y="4"/>
                  </a:lnTo>
                  <a:lnTo>
                    <a:pt x="20" y="1"/>
                  </a:lnTo>
                  <a:lnTo>
                    <a:pt x="38" y="0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75" y="12"/>
                  </a:lnTo>
                  <a:lnTo>
                    <a:pt x="90" y="22"/>
                  </a:lnTo>
                  <a:lnTo>
                    <a:pt x="99" y="33"/>
                  </a:lnTo>
                  <a:lnTo>
                    <a:pt x="99" y="4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4" name="Freeform 494"/>
            <p:cNvSpPr>
              <a:spLocks/>
            </p:cNvSpPr>
            <p:nvPr/>
          </p:nvSpPr>
          <p:spPr bwMode="auto">
            <a:xfrm>
              <a:off x="782" y="829"/>
              <a:ext cx="77" cy="43"/>
            </a:xfrm>
            <a:custGeom>
              <a:avLst/>
              <a:gdLst>
                <a:gd name="T0" fmla="*/ 68 w 69"/>
                <a:gd name="T1" fmla="*/ 32 h 43"/>
                <a:gd name="T2" fmla="*/ 63 w 69"/>
                <a:gd name="T3" fmla="*/ 38 h 43"/>
                <a:gd name="T4" fmla="*/ 54 w 69"/>
                <a:gd name="T5" fmla="*/ 41 h 43"/>
                <a:gd name="T6" fmla="*/ 42 w 69"/>
                <a:gd name="T7" fmla="*/ 42 h 43"/>
                <a:gd name="T8" fmla="*/ 29 w 69"/>
                <a:gd name="T9" fmla="*/ 39 h 43"/>
                <a:gd name="T10" fmla="*/ 29 w 69"/>
                <a:gd name="T11" fmla="*/ 39 h 43"/>
                <a:gd name="T12" fmla="*/ 17 w 69"/>
                <a:gd name="T13" fmla="*/ 33 h 43"/>
                <a:gd name="T14" fmla="*/ 6 w 69"/>
                <a:gd name="T15" fmla="*/ 26 h 43"/>
                <a:gd name="T16" fmla="*/ 2 w 69"/>
                <a:gd name="T17" fmla="*/ 18 h 43"/>
                <a:gd name="T18" fmla="*/ 0 w 69"/>
                <a:gd name="T19" fmla="*/ 11 h 43"/>
                <a:gd name="T20" fmla="*/ 0 w 69"/>
                <a:gd name="T21" fmla="*/ 11 h 43"/>
                <a:gd name="T22" fmla="*/ 5 w 69"/>
                <a:gd name="T23" fmla="*/ 5 h 43"/>
                <a:gd name="T24" fmla="*/ 14 w 69"/>
                <a:gd name="T25" fmla="*/ 2 h 43"/>
                <a:gd name="T26" fmla="*/ 26 w 69"/>
                <a:gd name="T27" fmla="*/ 0 h 43"/>
                <a:gd name="T28" fmla="*/ 39 w 69"/>
                <a:gd name="T29" fmla="*/ 3 h 43"/>
                <a:gd name="T30" fmla="*/ 39 w 69"/>
                <a:gd name="T31" fmla="*/ 3 h 43"/>
                <a:gd name="T32" fmla="*/ 53 w 69"/>
                <a:gd name="T33" fmla="*/ 9 h 43"/>
                <a:gd name="T34" fmla="*/ 62 w 69"/>
                <a:gd name="T35" fmla="*/ 17 h 43"/>
                <a:gd name="T36" fmla="*/ 68 w 69"/>
                <a:gd name="T37" fmla="*/ 24 h 43"/>
                <a:gd name="T38" fmla="*/ 68 w 69"/>
                <a:gd name="T39" fmla="*/ 3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3">
                  <a:moveTo>
                    <a:pt x="68" y="32"/>
                  </a:moveTo>
                  <a:lnTo>
                    <a:pt x="63" y="38"/>
                  </a:lnTo>
                  <a:lnTo>
                    <a:pt x="54" y="41"/>
                  </a:lnTo>
                  <a:lnTo>
                    <a:pt x="42" y="42"/>
                  </a:lnTo>
                  <a:lnTo>
                    <a:pt x="29" y="39"/>
                  </a:lnTo>
                  <a:lnTo>
                    <a:pt x="29" y="39"/>
                  </a:lnTo>
                  <a:lnTo>
                    <a:pt x="17" y="33"/>
                  </a:lnTo>
                  <a:lnTo>
                    <a:pt x="6" y="26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6" y="0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53" y="9"/>
                  </a:lnTo>
                  <a:lnTo>
                    <a:pt x="62" y="17"/>
                  </a:lnTo>
                  <a:lnTo>
                    <a:pt x="68" y="24"/>
                  </a:lnTo>
                  <a:lnTo>
                    <a:pt x="68" y="32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5" name="Freeform 495"/>
            <p:cNvSpPr>
              <a:spLocks/>
            </p:cNvSpPr>
            <p:nvPr/>
          </p:nvSpPr>
          <p:spPr bwMode="auto">
            <a:xfrm>
              <a:off x="896" y="792"/>
              <a:ext cx="103" cy="46"/>
            </a:xfrm>
            <a:custGeom>
              <a:avLst/>
              <a:gdLst>
                <a:gd name="T0" fmla="*/ 90 w 91"/>
                <a:gd name="T1" fmla="*/ 36 h 46"/>
                <a:gd name="T2" fmla="*/ 84 w 91"/>
                <a:gd name="T3" fmla="*/ 42 h 46"/>
                <a:gd name="T4" fmla="*/ 74 w 91"/>
                <a:gd name="T5" fmla="*/ 45 h 46"/>
                <a:gd name="T6" fmla="*/ 57 w 91"/>
                <a:gd name="T7" fmla="*/ 45 h 46"/>
                <a:gd name="T8" fmla="*/ 39 w 91"/>
                <a:gd name="T9" fmla="*/ 40 h 46"/>
                <a:gd name="T10" fmla="*/ 39 w 91"/>
                <a:gd name="T11" fmla="*/ 40 h 46"/>
                <a:gd name="T12" fmla="*/ 23 w 91"/>
                <a:gd name="T13" fmla="*/ 34 h 46"/>
                <a:gd name="T14" fmla="*/ 9 w 91"/>
                <a:gd name="T15" fmla="*/ 25 h 46"/>
                <a:gd name="T16" fmla="*/ 2 w 91"/>
                <a:gd name="T17" fmla="*/ 16 h 46"/>
                <a:gd name="T18" fmla="*/ 0 w 91"/>
                <a:gd name="T19" fmla="*/ 9 h 46"/>
                <a:gd name="T20" fmla="*/ 0 w 91"/>
                <a:gd name="T21" fmla="*/ 9 h 46"/>
                <a:gd name="T22" fmla="*/ 6 w 91"/>
                <a:gd name="T23" fmla="*/ 3 h 46"/>
                <a:gd name="T24" fmla="*/ 17 w 91"/>
                <a:gd name="T25" fmla="*/ 0 h 46"/>
                <a:gd name="T26" fmla="*/ 33 w 91"/>
                <a:gd name="T27" fmla="*/ 0 h 46"/>
                <a:gd name="T28" fmla="*/ 51 w 91"/>
                <a:gd name="T29" fmla="*/ 4 h 46"/>
                <a:gd name="T30" fmla="*/ 51 w 91"/>
                <a:gd name="T31" fmla="*/ 4 h 46"/>
                <a:gd name="T32" fmla="*/ 68 w 91"/>
                <a:gd name="T33" fmla="*/ 10 h 46"/>
                <a:gd name="T34" fmla="*/ 81 w 91"/>
                <a:gd name="T35" fmla="*/ 19 h 46"/>
                <a:gd name="T36" fmla="*/ 89 w 91"/>
                <a:gd name="T37" fmla="*/ 28 h 46"/>
                <a:gd name="T38" fmla="*/ 90 w 91"/>
                <a:gd name="T3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1" h="46">
                  <a:moveTo>
                    <a:pt x="90" y="36"/>
                  </a:moveTo>
                  <a:lnTo>
                    <a:pt x="84" y="42"/>
                  </a:lnTo>
                  <a:lnTo>
                    <a:pt x="74" y="45"/>
                  </a:lnTo>
                  <a:lnTo>
                    <a:pt x="57" y="45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23" y="34"/>
                  </a:lnTo>
                  <a:lnTo>
                    <a:pt x="9" y="25"/>
                  </a:lnTo>
                  <a:lnTo>
                    <a:pt x="2" y="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6" y="3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68" y="10"/>
                  </a:lnTo>
                  <a:lnTo>
                    <a:pt x="81" y="19"/>
                  </a:lnTo>
                  <a:lnTo>
                    <a:pt x="89" y="28"/>
                  </a:lnTo>
                  <a:lnTo>
                    <a:pt x="90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6" name="Freeform 496"/>
            <p:cNvSpPr>
              <a:spLocks/>
            </p:cNvSpPr>
            <p:nvPr/>
          </p:nvSpPr>
          <p:spPr bwMode="auto">
            <a:xfrm>
              <a:off x="517" y="612"/>
              <a:ext cx="97" cy="53"/>
            </a:xfrm>
            <a:custGeom>
              <a:avLst/>
              <a:gdLst>
                <a:gd name="T0" fmla="*/ 85 w 86"/>
                <a:gd name="T1" fmla="*/ 6 h 53"/>
                <a:gd name="T2" fmla="*/ 85 w 86"/>
                <a:gd name="T3" fmla="*/ 15 h 53"/>
                <a:gd name="T4" fmla="*/ 78 w 86"/>
                <a:gd name="T5" fmla="*/ 24 h 53"/>
                <a:gd name="T6" fmla="*/ 66 w 86"/>
                <a:gd name="T7" fmla="*/ 34 h 53"/>
                <a:gd name="T8" fmla="*/ 51 w 86"/>
                <a:gd name="T9" fmla="*/ 43 h 53"/>
                <a:gd name="T10" fmla="*/ 51 w 86"/>
                <a:gd name="T11" fmla="*/ 43 h 53"/>
                <a:gd name="T12" fmla="*/ 33 w 86"/>
                <a:gd name="T13" fmla="*/ 49 h 53"/>
                <a:gd name="T14" fmla="*/ 18 w 86"/>
                <a:gd name="T15" fmla="*/ 52 h 53"/>
                <a:gd name="T16" fmla="*/ 6 w 86"/>
                <a:gd name="T17" fmla="*/ 51 h 53"/>
                <a:gd name="T18" fmla="*/ 0 w 86"/>
                <a:gd name="T19" fmla="*/ 46 h 53"/>
                <a:gd name="T20" fmla="*/ 0 w 86"/>
                <a:gd name="T21" fmla="*/ 46 h 53"/>
                <a:gd name="T22" fmla="*/ 0 w 86"/>
                <a:gd name="T23" fmla="*/ 39 h 53"/>
                <a:gd name="T24" fmla="*/ 6 w 86"/>
                <a:gd name="T25" fmla="*/ 28 h 53"/>
                <a:gd name="T26" fmla="*/ 18 w 86"/>
                <a:gd name="T27" fmla="*/ 18 h 53"/>
                <a:gd name="T28" fmla="*/ 34 w 86"/>
                <a:gd name="T29" fmla="*/ 9 h 53"/>
                <a:gd name="T30" fmla="*/ 34 w 86"/>
                <a:gd name="T31" fmla="*/ 9 h 53"/>
                <a:gd name="T32" fmla="*/ 52 w 86"/>
                <a:gd name="T33" fmla="*/ 3 h 53"/>
                <a:gd name="T34" fmla="*/ 67 w 86"/>
                <a:gd name="T35" fmla="*/ 0 h 53"/>
                <a:gd name="T36" fmla="*/ 79 w 86"/>
                <a:gd name="T37" fmla="*/ 1 h 53"/>
                <a:gd name="T38" fmla="*/ 85 w 86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6" h="53">
                  <a:moveTo>
                    <a:pt x="85" y="6"/>
                  </a:moveTo>
                  <a:lnTo>
                    <a:pt x="85" y="15"/>
                  </a:lnTo>
                  <a:lnTo>
                    <a:pt x="78" y="24"/>
                  </a:lnTo>
                  <a:lnTo>
                    <a:pt x="66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3" y="49"/>
                  </a:lnTo>
                  <a:lnTo>
                    <a:pt x="18" y="52"/>
                  </a:lnTo>
                  <a:lnTo>
                    <a:pt x="6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6" y="28"/>
                  </a:lnTo>
                  <a:lnTo>
                    <a:pt x="18" y="18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52" y="3"/>
                  </a:lnTo>
                  <a:lnTo>
                    <a:pt x="67" y="0"/>
                  </a:lnTo>
                  <a:lnTo>
                    <a:pt x="79" y="1"/>
                  </a:lnTo>
                  <a:lnTo>
                    <a:pt x="85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7" name="Freeform 497"/>
            <p:cNvSpPr>
              <a:spLocks/>
            </p:cNvSpPr>
            <p:nvPr/>
          </p:nvSpPr>
          <p:spPr bwMode="auto">
            <a:xfrm>
              <a:off x="1011" y="352"/>
              <a:ext cx="80" cy="40"/>
            </a:xfrm>
            <a:custGeom>
              <a:avLst/>
              <a:gdLst>
                <a:gd name="T0" fmla="*/ 70 w 71"/>
                <a:gd name="T1" fmla="*/ 27 h 40"/>
                <a:gd name="T2" fmla="*/ 65 w 71"/>
                <a:gd name="T3" fmla="*/ 33 h 40"/>
                <a:gd name="T4" fmla="*/ 56 w 71"/>
                <a:gd name="T5" fmla="*/ 37 h 40"/>
                <a:gd name="T6" fmla="*/ 45 w 71"/>
                <a:gd name="T7" fmla="*/ 39 h 40"/>
                <a:gd name="T8" fmla="*/ 32 w 71"/>
                <a:gd name="T9" fmla="*/ 37 h 40"/>
                <a:gd name="T10" fmla="*/ 32 w 71"/>
                <a:gd name="T11" fmla="*/ 37 h 40"/>
                <a:gd name="T12" fmla="*/ 18 w 71"/>
                <a:gd name="T13" fmla="*/ 34 h 40"/>
                <a:gd name="T14" fmla="*/ 8 w 71"/>
                <a:gd name="T15" fmla="*/ 27 h 40"/>
                <a:gd name="T16" fmla="*/ 2 w 71"/>
                <a:gd name="T17" fmla="*/ 19 h 40"/>
                <a:gd name="T18" fmla="*/ 0 w 71"/>
                <a:gd name="T19" fmla="*/ 12 h 40"/>
                <a:gd name="T20" fmla="*/ 0 w 71"/>
                <a:gd name="T21" fmla="*/ 12 h 40"/>
                <a:gd name="T22" fmla="*/ 5 w 71"/>
                <a:gd name="T23" fmla="*/ 6 h 40"/>
                <a:gd name="T24" fmla="*/ 14 w 71"/>
                <a:gd name="T25" fmla="*/ 1 h 40"/>
                <a:gd name="T26" fmla="*/ 26 w 71"/>
                <a:gd name="T27" fmla="*/ 0 h 40"/>
                <a:gd name="T28" fmla="*/ 39 w 71"/>
                <a:gd name="T29" fmla="*/ 1 h 40"/>
                <a:gd name="T30" fmla="*/ 39 w 71"/>
                <a:gd name="T31" fmla="*/ 1 h 40"/>
                <a:gd name="T32" fmla="*/ 51 w 71"/>
                <a:gd name="T33" fmla="*/ 4 h 40"/>
                <a:gd name="T34" fmla="*/ 62 w 71"/>
                <a:gd name="T35" fmla="*/ 12 h 40"/>
                <a:gd name="T36" fmla="*/ 68 w 71"/>
                <a:gd name="T37" fmla="*/ 19 h 40"/>
                <a:gd name="T38" fmla="*/ 70 w 71"/>
                <a:gd name="T39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40">
                  <a:moveTo>
                    <a:pt x="70" y="27"/>
                  </a:moveTo>
                  <a:lnTo>
                    <a:pt x="65" y="33"/>
                  </a:lnTo>
                  <a:lnTo>
                    <a:pt x="56" y="37"/>
                  </a:lnTo>
                  <a:lnTo>
                    <a:pt x="45" y="39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18" y="34"/>
                  </a:lnTo>
                  <a:lnTo>
                    <a:pt x="8" y="27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" y="6"/>
                  </a:lnTo>
                  <a:lnTo>
                    <a:pt x="14" y="1"/>
                  </a:lnTo>
                  <a:lnTo>
                    <a:pt x="26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51" y="4"/>
                  </a:lnTo>
                  <a:lnTo>
                    <a:pt x="62" y="12"/>
                  </a:lnTo>
                  <a:lnTo>
                    <a:pt x="68" y="19"/>
                  </a:lnTo>
                  <a:lnTo>
                    <a:pt x="70" y="2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8" name="Freeform 498"/>
            <p:cNvSpPr>
              <a:spLocks/>
            </p:cNvSpPr>
            <p:nvPr/>
          </p:nvSpPr>
          <p:spPr bwMode="auto">
            <a:xfrm>
              <a:off x="1115" y="1116"/>
              <a:ext cx="121" cy="50"/>
            </a:xfrm>
            <a:custGeom>
              <a:avLst/>
              <a:gdLst>
                <a:gd name="T0" fmla="*/ 107 w 108"/>
                <a:gd name="T1" fmla="*/ 28 h 50"/>
                <a:gd name="T2" fmla="*/ 105 w 108"/>
                <a:gd name="T3" fmla="*/ 34 h 50"/>
                <a:gd name="T4" fmla="*/ 101 w 108"/>
                <a:gd name="T5" fmla="*/ 37 h 50"/>
                <a:gd name="T6" fmla="*/ 96 w 108"/>
                <a:gd name="T7" fmla="*/ 42 h 50"/>
                <a:gd name="T8" fmla="*/ 89 w 108"/>
                <a:gd name="T9" fmla="*/ 45 h 50"/>
                <a:gd name="T10" fmla="*/ 72 w 108"/>
                <a:gd name="T11" fmla="*/ 48 h 50"/>
                <a:gd name="T12" fmla="*/ 51 w 108"/>
                <a:gd name="T13" fmla="*/ 49 h 50"/>
                <a:gd name="T14" fmla="*/ 51 w 108"/>
                <a:gd name="T15" fmla="*/ 49 h 50"/>
                <a:gd name="T16" fmla="*/ 30 w 108"/>
                <a:gd name="T17" fmla="*/ 45 h 50"/>
                <a:gd name="T18" fmla="*/ 14 w 108"/>
                <a:gd name="T19" fmla="*/ 39 h 50"/>
                <a:gd name="T20" fmla="*/ 8 w 108"/>
                <a:gd name="T21" fmla="*/ 34 h 50"/>
                <a:gd name="T22" fmla="*/ 3 w 108"/>
                <a:gd name="T23" fmla="*/ 30 h 50"/>
                <a:gd name="T24" fmla="*/ 0 w 108"/>
                <a:gd name="T25" fmla="*/ 25 h 50"/>
                <a:gd name="T26" fmla="*/ 0 w 108"/>
                <a:gd name="T27" fmla="*/ 19 h 50"/>
                <a:gd name="T28" fmla="*/ 0 w 108"/>
                <a:gd name="T29" fmla="*/ 19 h 50"/>
                <a:gd name="T30" fmla="*/ 2 w 108"/>
                <a:gd name="T31" fmla="*/ 15 h 50"/>
                <a:gd name="T32" fmla="*/ 5 w 108"/>
                <a:gd name="T33" fmla="*/ 10 h 50"/>
                <a:gd name="T34" fmla="*/ 11 w 108"/>
                <a:gd name="T35" fmla="*/ 7 h 50"/>
                <a:gd name="T36" fmla="*/ 17 w 108"/>
                <a:gd name="T37" fmla="*/ 4 h 50"/>
                <a:gd name="T38" fmla="*/ 35 w 108"/>
                <a:gd name="T39" fmla="*/ 0 h 50"/>
                <a:gd name="T40" fmla="*/ 56 w 108"/>
                <a:gd name="T41" fmla="*/ 0 h 50"/>
                <a:gd name="T42" fmla="*/ 56 w 108"/>
                <a:gd name="T43" fmla="*/ 0 h 50"/>
                <a:gd name="T44" fmla="*/ 75 w 108"/>
                <a:gd name="T45" fmla="*/ 4 h 50"/>
                <a:gd name="T46" fmla="*/ 92 w 108"/>
                <a:gd name="T47" fmla="*/ 10 h 50"/>
                <a:gd name="T48" fmla="*/ 98 w 108"/>
                <a:gd name="T49" fmla="*/ 15 h 50"/>
                <a:gd name="T50" fmla="*/ 102 w 108"/>
                <a:gd name="T51" fmla="*/ 19 h 50"/>
                <a:gd name="T52" fmla="*/ 105 w 108"/>
                <a:gd name="T53" fmla="*/ 24 h 50"/>
                <a:gd name="T54" fmla="*/ 107 w 108"/>
                <a:gd name="T55" fmla="*/ 28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8" h="50">
                  <a:moveTo>
                    <a:pt x="107" y="28"/>
                  </a:moveTo>
                  <a:lnTo>
                    <a:pt x="105" y="34"/>
                  </a:lnTo>
                  <a:lnTo>
                    <a:pt x="101" y="37"/>
                  </a:lnTo>
                  <a:lnTo>
                    <a:pt x="96" y="42"/>
                  </a:lnTo>
                  <a:lnTo>
                    <a:pt x="89" y="45"/>
                  </a:lnTo>
                  <a:lnTo>
                    <a:pt x="72" y="48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30" y="45"/>
                  </a:lnTo>
                  <a:lnTo>
                    <a:pt x="14" y="39"/>
                  </a:lnTo>
                  <a:lnTo>
                    <a:pt x="8" y="34"/>
                  </a:lnTo>
                  <a:lnTo>
                    <a:pt x="3" y="30"/>
                  </a:lnTo>
                  <a:lnTo>
                    <a:pt x="0" y="25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2" y="15"/>
                  </a:lnTo>
                  <a:lnTo>
                    <a:pt x="5" y="10"/>
                  </a:lnTo>
                  <a:lnTo>
                    <a:pt x="11" y="7"/>
                  </a:lnTo>
                  <a:lnTo>
                    <a:pt x="17" y="4"/>
                  </a:lnTo>
                  <a:lnTo>
                    <a:pt x="3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75" y="4"/>
                  </a:lnTo>
                  <a:lnTo>
                    <a:pt x="92" y="10"/>
                  </a:lnTo>
                  <a:lnTo>
                    <a:pt x="98" y="15"/>
                  </a:lnTo>
                  <a:lnTo>
                    <a:pt x="102" y="19"/>
                  </a:lnTo>
                  <a:lnTo>
                    <a:pt x="105" y="24"/>
                  </a:lnTo>
                  <a:lnTo>
                    <a:pt x="107" y="2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39" name="Freeform 499"/>
            <p:cNvSpPr>
              <a:spLocks/>
            </p:cNvSpPr>
            <p:nvPr/>
          </p:nvSpPr>
          <p:spPr bwMode="auto">
            <a:xfrm>
              <a:off x="1040" y="511"/>
              <a:ext cx="105" cy="46"/>
            </a:xfrm>
            <a:custGeom>
              <a:avLst/>
              <a:gdLst>
                <a:gd name="T0" fmla="*/ 92 w 93"/>
                <a:gd name="T1" fmla="*/ 38 h 46"/>
                <a:gd name="T2" fmla="*/ 86 w 93"/>
                <a:gd name="T3" fmla="*/ 44 h 46"/>
                <a:gd name="T4" fmla="*/ 74 w 93"/>
                <a:gd name="T5" fmla="*/ 45 h 46"/>
                <a:gd name="T6" fmla="*/ 59 w 93"/>
                <a:gd name="T7" fmla="*/ 45 h 46"/>
                <a:gd name="T8" fmla="*/ 40 w 93"/>
                <a:gd name="T9" fmla="*/ 41 h 46"/>
                <a:gd name="T10" fmla="*/ 40 w 93"/>
                <a:gd name="T11" fmla="*/ 41 h 46"/>
                <a:gd name="T12" fmla="*/ 22 w 93"/>
                <a:gd name="T13" fmla="*/ 35 h 46"/>
                <a:gd name="T14" fmla="*/ 9 w 93"/>
                <a:gd name="T15" fmla="*/ 26 h 46"/>
                <a:gd name="T16" fmla="*/ 1 w 93"/>
                <a:gd name="T17" fmla="*/ 18 h 46"/>
                <a:gd name="T18" fmla="*/ 0 w 93"/>
                <a:gd name="T19" fmla="*/ 9 h 46"/>
                <a:gd name="T20" fmla="*/ 0 w 93"/>
                <a:gd name="T21" fmla="*/ 9 h 46"/>
                <a:gd name="T22" fmla="*/ 6 w 93"/>
                <a:gd name="T23" fmla="*/ 3 h 46"/>
                <a:gd name="T24" fmla="*/ 18 w 93"/>
                <a:gd name="T25" fmla="*/ 0 h 46"/>
                <a:gd name="T26" fmla="*/ 33 w 93"/>
                <a:gd name="T27" fmla="*/ 2 h 46"/>
                <a:gd name="T28" fmla="*/ 51 w 93"/>
                <a:gd name="T29" fmla="*/ 5 h 46"/>
                <a:gd name="T30" fmla="*/ 51 w 93"/>
                <a:gd name="T31" fmla="*/ 5 h 46"/>
                <a:gd name="T32" fmla="*/ 68 w 93"/>
                <a:gd name="T33" fmla="*/ 12 h 46"/>
                <a:gd name="T34" fmla="*/ 81 w 93"/>
                <a:gd name="T35" fmla="*/ 20 h 46"/>
                <a:gd name="T36" fmla="*/ 90 w 93"/>
                <a:gd name="T37" fmla="*/ 29 h 46"/>
                <a:gd name="T38" fmla="*/ 92 w 93"/>
                <a:gd name="T39" fmla="*/ 38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6">
                  <a:moveTo>
                    <a:pt x="92" y="38"/>
                  </a:moveTo>
                  <a:lnTo>
                    <a:pt x="86" y="44"/>
                  </a:lnTo>
                  <a:lnTo>
                    <a:pt x="74" y="45"/>
                  </a:lnTo>
                  <a:lnTo>
                    <a:pt x="59" y="45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22" y="35"/>
                  </a:lnTo>
                  <a:lnTo>
                    <a:pt x="9" y="26"/>
                  </a:lnTo>
                  <a:lnTo>
                    <a:pt x="1" y="18"/>
                  </a:lnTo>
                  <a:lnTo>
                    <a:pt x="0" y="9"/>
                  </a:lnTo>
                  <a:lnTo>
                    <a:pt x="0" y="9"/>
                  </a:lnTo>
                  <a:lnTo>
                    <a:pt x="6" y="3"/>
                  </a:lnTo>
                  <a:lnTo>
                    <a:pt x="18" y="0"/>
                  </a:lnTo>
                  <a:lnTo>
                    <a:pt x="33" y="2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8" y="12"/>
                  </a:lnTo>
                  <a:lnTo>
                    <a:pt x="81" y="20"/>
                  </a:lnTo>
                  <a:lnTo>
                    <a:pt x="90" y="29"/>
                  </a:lnTo>
                  <a:lnTo>
                    <a:pt x="92" y="38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0" name="Freeform 500"/>
            <p:cNvSpPr>
              <a:spLocks/>
            </p:cNvSpPr>
            <p:nvPr/>
          </p:nvSpPr>
          <p:spPr bwMode="auto">
            <a:xfrm>
              <a:off x="986" y="664"/>
              <a:ext cx="105" cy="46"/>
            </a:xfrm>
            <a:custGeom>
              <a:avLst/>
              <a:gdLst>
                <a:gd name="T0" fmla="*/ 92 w 93"/>
                <a:gd name="T1" fmla="*/ 36 h 46"/>
                <a:gd name="T2" fmla="*/ 85 w 93"/>
                <a:gd name="T3" fmla="*/ 42 h 46"/>
                <a:gd name="T4" fmla="*/ 73 w 93"/>
                <a:gd name="T5" fmla="*/ 45 h 46"/>
                <a:gd name="T6" fmla="*/ 58 w 93"/>
                <a:gd name="T7" fmla="*/ 44 h 46"/>
                <a:gd name="T8" fmla="*/ 40 w 93"/>
                <a:gd name="T9" fmla="*/ 41 h 46"/>
                <a:gd name="T10" fmla="*/ 40 w 93"/>
                <a:gd name="T11" fmla="*/ 41 h 46"/>
                <a:gd name="T12" fmla="*/ 22 w 93"/>
                <a:gd name="T13" fmla="*/ 33 h 46"/>
                <a:gd name="T14" fmla="*/ 9 w 93"/>
                <a:gd name="T15" fmla="*/ 26 h 46"/>
                <a:gd name="T16" fmla="*/ 1 w 93"/>
                <a:gd name="T17" fmla="*/ 17 h 46"/>
                <a:gd name="T18" fmla="*/ 0 w 93"/>
                <a:gd name="T19" fmla="*/ 8 h 46"/>
                <a:gd name="T20" fmla="*/ 0 w 93"/>
                <a:gd name="T21" fmla="*/ 8 h 46"/>
                <a:gd name="T22" fmla="*/ 6 w 93"/>
                <a:gd name="T23" fmla="*/ 2 h 46"/>
                <a:gd name="T24" fmla="*/ 18 w 93"/>
                <a:gd name="T25" fmla="*/ 0 h 46"/>
                <a:gd name="T26" fmla="*/ 33 w 93"/>
                <a:gd name="T27" fmla="*/ 0 h 46"/>
                <a:gd name="T28" fmla="*/ 51 w 93"/>
                <a:gd name="T29" fmla="*/ 5 h 46"/>
                <a:gd name="T30" fmla="*/ 51 w 93"/>
                <a:gd name="T31" fmla="*/ 5 h 46"/>
                <a:gd name="T32" fmla="*/ 67 w 93"/>
                <a:gd name="T33" fmla="*/ 11 h 46"/>
                <a:gd name="T34" fmla="*/ 81 w 93"/>
                <a:gd name="T35" fmla="*/ 20 h 46"/>
                <a:gd name="T36" fmla="*/ 90 w 93"/>
                <a:gd name="T37" fmla="*/ 29 h 46"/>
                <a:gd name="T38" fmla="*/ 92 w 93"/>
                <a:gd name="T3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3" h="46">
                  <a:moveTo>
                    <a:pt x="92" y="36"/>
                  </a:moveTo>
                  <a:lnTo>
                    <a:pt x="85" y="42"/>
                  </a:lnTo>
                  <a:lnTo>
                    <a:pt x="73" y="45"/>
                  </a:lnTo>
                  <a:lnTo>
                    <a:pt x="58" y="44"/>
                  </a:lnTo>
                  <a:lnTo>
                    <a:pt x="40" y="41"/>
                  </a:lnTo>
                  <a:lnTo>
                    <a:pt x="40" y="41"/>
                  </a:lnTo>
                  <a:lnTo>
                    <a:pt x="22" y="33"/>
                  </a:lnTo>
                  <a:lnTo>
                    <a:pt x="9" y="26"/>
                  </a:lnTo>
                  <a:lnTo>
                    <a:pt x="1" y="17"/>
                  </a:lnTo>
                  <a:lnTo>
                    <a:pt x="0" y="8"/>
                  </a:lnTo>
                  <a:lnTo>
                    <a:pt x="0" y="8"/>
                  </a:lnTo>
                  <a:lnTo>
                    <a:pt x="6" y="2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7" y="11"/>
                  </a:lnTo>
                  <a:lnTo>
                    <a:pt x="81" y="20"/>
                  </a:lnTo>
                  <a:lnTo>
                    <a:pt x="90" y="29"/>
                  </a:lnTo>
                  <a:lnTo>
                    <a:pt x="92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1" name="Freeform 501"/>
            <p:cNvSpPr>
              <a:spLocks/>
            </p:cNvSpPr>
            <p:nvPr/>
          </p:nvSpPr>
          <p:spPr bwMode="auto">
            <a:xfrm>
              <a:off x="265" y="972"/>
              <a:ext cx="104" cy="46"/>
            </a:xfrm>
            <a:custGeom>
              <a:avLst/>
              <a:gdLst>
                <a:gd name="T0" fmla="*/ 91 w 92"/>
                <a:gd name="T1" fmla="*/ 36 h 46"/>
                <a:gd name="T2" fmla="*/ 85 w 92"/>
                <a:gd name="T3" fmla="*/ 42 h 46"/>
                <a:gd name="T4" fmla="*/ 73 w 92"/>
                <a:gd name="T5" fmla="*/ 45 h 46"/>
                <a:gd name="T6" fmla="*/ 58 w 92"/>
                <a:gd name="T7" fmla="*/ 45 h 46"/>
                <a:gd name="T8" fmla="*/ 40 w 92"/>
                <a:gd name="T9" fmla="*/ 40 h 46"/>
                <a:gd name="T10" fmla="*/ 40 w 92"/>
                <a:gd name="T11" fmla="*/ 40 h 46"/>
                <a:gd name="T12" fmla="*/ 22 w 92"/>
                <a:gd name="T13" fmla="*/ 34 h 46"/>
                <a:gd name="T14" fmla="*/ 10 w 92"/>
                <a:gd name="T15" fmla="*/ 25 h 46"/>
                <a:gd name="T16" fmla="*/ 1 w 92"/>
                <a:gd name="T17" fmla="*/ 16 h 46"/>
                <a:gd name="T18" fmla="*/ 0 w 92"/>
                <a:gd name="T19" fmla="*/ 9 h 46"/>
                <a:gd name="T20" fmla="*/ 0 w 92"/>
                <a:gd name="T21" fmla="*/ 9 h 46"/>
                <a:gd name="T22" fmla="*/ 6 w 92"/>
                <a:gd name="T23" fmla="*/ 3 h 46"/>
                <a:gd name="T24" fmla="*/ 18 w 92"/>
                <a:gd name="T25" fmla="*/ 0 h 46"/>
                <a:gd name="T26" fmla="*/ 33 w 92"/>
                <a:gd name="T27" fmla="*/ 0 h 46"/>
                <a:gd name="T28" fmla="*/ 51 w 92"/>
                <a:gd name="T29" fmla="*/ 4 h 46"/>
                <a:gd name="T30" fmla="*/ 51 w 92"/>
                <a:gd name="T31" fmla="*/ 4 h 46"/>
                <a:gd name="T32" fmla="*/ 69 w 92"/>
                <a:gd name="T33" fmla="*/ 10 h 46"/>
                <a:gd name="T34" fmla="*/ 82 w 92"/>
                <a:gd name="T35" fmla="*/ 19 h 46"/>
                <a:gd name="T36" fmla="*/ 90 w 92"/>
                <a:gd name="T37" fmla="*/ 28 h 46"/>
                <a:gd name="T38" fmla="*/ 91 w 92"/>
                <a:gd name="T39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46">
                  <a:moveTo>
                    <a:pt x="91" y="36"/>
                  </a:moveTo>
                  <a:lnTo>
                    <a:pt x="85" y="42"/>
                  </a:lnTo>
                  <a:lnTo>
                    <a:pt x="73" y="45"/>
                  </a:lnTo>
                  <a:lnTo>
                    <a:pt x="58" y="45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22" y="34"/>
                  </a:lnTo>
                  <a:lnTo>
                    <a:pt x="10" y="25"/>
                  </a:lnTo>
                  <a:lnTo>
                    <a:pt x="1" y="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6" y="3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69" y="10"/>
                  </a:lnTo>
                  <a:lnTo>
                    <a:pt x="82" y="19"/>
                  </a:lnTo>
                  <a:lnTo>
                    <a:pt x="90" y="28"/>
                  </a:lnTo>
                  <a:lnTo>
                    <a:pt x="91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2" name="Freeform 502"/>
            <p:cNvSpPr>
              <a:spLocks/>
            </p:cNvSpPr>
            <p:nvPr/>
          </p:nvSpPr>
          <p:spPr bwMode="auto">
            <a:xfrm>
              <a:off x="431" y="552"/>
              <a:ext cx="97" cy="53"/>
            </a:xfrm>
            <a:custGeom>
              <a:avLst/>
              <a:gdLst>
                <a:gd name="T0" fmla="*/ 86 w 87"/>
                <a:gd name="T1" fmla="*/ 6 h 53"/>
                <a:gd name="T2" fmla="*/ 86 w 87"/>
                <a:gd name="T3" fmla="*/ 15 h 53"/>
                <a:gd name="T4" fmla="*/ 80 w 87"/>
                <a:gd name="T5" fmla="*/ 24 h 53"/>
                <a:gd name="T6" fmla="*/ 68 w 87"/>
                <a:gd name="T7" fmla="*/ 34 h 53"/>
                <a:gd name="T8" fmla="*/ 51 w 87"/>
                <a:gd name="T9" fmla="*/ 43 h 53"/>
                <a:gd name="T10" fmla="*/ 51 w 87"/>
                <a:gd name="T11" fmla="*/ 43 h 53"/>
                <a:gd name="T12" fmla="*/ 33 w 87"/>
                <a:gd name="T13" fmla="*/ 49 h 53"/>
                <a:gd name="T14" fmla="*/ 18 w 87"/>
                <a:gd name="T15" fmla="*/ 52 h 53"/>
                <a:gd name="T16" fmla="*/ 6 w 87"/>
                <a:gd name="T17" fmla="*/ 51 h 53"/>
                <a:gd name="T18" fmla="*/ 0 w 87"/>
                <a:gd name="T19" fmla="*/ 46 h 53"/>
                <a:gd name="T20" fmla="*/ 0 w 87"/>
                <a:gd name="T21" fmla="*/ 46 h 53"/>
                <a:gd name="T22" fmla="*/ 0 w 87"/>
                <a:gd name="T23" fmla="*/ 39 h 53"/>
                <a:gd name="T24" fmla="*/ 8 w 87"/>
                <a:gd name="T25" fmla="*/ 28 h 53"/>
                <a:gd name="T26" fmla="*/ 20 w 87"/>
                <a:gd name="T27" fmla="*/ 18 h 53"/>
                <a:gd name="T28" fmla="*/ 35 w 87"/>
                <a:gd name="T29" fmla="*/ 9 h 53"/>
                <a:gd name="T30" fmla="*/ 35 w 87"/>
                <a:gd name="T31" fmla="*/ 9 h 53"/>
                <a:gd name="T32" fmla="*/ 53 w 87"/>
                <a:gd name="T33" fmla="*/ 3 h 53"/>
                <a:gd name="T34" fmla="*/ 68 w 87"/>
                <a:gd name="T35" fmla="*/ 0 h 53"/>
                <a:gd name="T36" fmla="*/ 80 w 87"/>
                <a:gd name="T37" fmla="*/ 1 h 53"/>
                <a:gd name="T38" fmla="*/ 86 w 87"/>
                <a:gd name="T39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53">
                  <a:moveTo>
                    <a:pt x="86" y="6"/>
                  </a:moveTo>
                  <a:lnTo>
                    <a:pt x="86" y="15"/>
                  </a:lnTo>
                  <a:lnTo>
                    <a:pt x="80" y="24"/>
                  </a:lnTo>
                  <a:lnTo>
                    <a:pt x="68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3" y="49"/>
                  </a:lnTo>
                  <a:lnTo>
                    <a:pt x="18" y="52"/>
                  </a:lnTo>
                  <a:lnTo>
                    <a:pt x="6" y="51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39"/>
                  </a:lnTo>
                  <a:lnTo>
                    <a:pt x="8" y="28"/>
                  </a:lnTo>
                  <a:lnTo>
                    <a:pt x="20" y="18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53" y="3"/>
                  </a:lnTo>
                  <a:lnTo>
                    <a:pt x="68" y="0"/>
                  </a:lnTo>
                  <a:lnTo>
                    <a:pt x="80" y="1"/>
                  </a:lnTo>
                  <a:lnTo>
                    <a:pt x="86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3" name="Freeform 503"/>
            <p:cNvSpPr>
              <a:spLocks/>
            </p:cNvSpPr>
            <p:nvPr/>
          </p:nvSpPr>
          <p:spPr bwMode="auto">
            <a:xfrm>
              <a:off x="927" y="317"/>
              <a:ext cx="91" cy="51"/>
            </a:xfrm>
            <a:custGeom>
              <a:avLst/>
              <a:gdLst>
                <a:gd name="T0" fmla="*/ 80 w 81"/>
                <a:gd name="T1" fmla="*/ 35 h 51"/>
                <a:gd name="T2" fmla="*/ 75 w 81"/>
                <a:gd name="T3" fmla="*/ 42 h 51"/>
                <a:gd name="T4" fmla="*/ 65 w 81"/>
                <a:gd name="T5" fmla="*/ 48 h 51"/>
                <a:gd name="T6" fmla="*/ 51 w 81"/>
                <a:gd name="T7" fmla="*/ 50 h 51"/>
                <a:gd name="T8" fmla="*/ 35 w 81"/>
                <a:gd name="T9" fmla="*/ 48 h 51"/>
                <a:gd name="T10" fmla="*/ 35 w 81"/>
                <a:gd name="T11" fmla="*/ 48 h 51"/>
                <a:gd name="T12" fmla="*/ 20 w 81"/>
                <a:gd name="T13" fmla="*/ 44 h 51"/>
                <a:gd name="T14" fmla="*/ 8 w 81"/>
                <a:gd name="T15" fmla="*/ 36 h 51"/>
                <a:gd name="T16" fmla="*/ 2 w 81"/>
                <a:gd name="T17" fmla="*/ 27 h 51"/>
                <a:gd name="T18" fmla="*/ 0 w 81"/>
                <a:gd name="T19" fmla="*/ 17 h 51"/>
                <a:gd name="T20" fmla="*/ 0 w 81"/>
                <a:gd name="T21" fmla="*/ 17 h 51"/>
                <a:gd name="T22" fmla="*/ 5 w 81"/>
                <a:gd name="T23" fmla="*/ 9 h 51"/>
                <a:gd name="T24" fmla="*/ 15 w 81"/>
                <a:gd name="T25" fmla="*/ 3 h 51"/>
                <a:gd name="T26" fmla="*/ 29 w 81"/>
                <a:gd name="T27" fmla="*/ 0 h 51"/>
                <a:gd name="T28" fmla="*/ 45 w 81"/>
                <a:gd name="T29" fmla="*/ 2 h 51"/>
                <a:gd name="T30" fmla="*/ 45 w 81"/>
                <a:gd name="T31" fmla="*/ 2 h 51"/>
                <a:gd name="T32" fmla="*/ 60 w 81"/>
                <a:gd name="T33" fmla="*/ 8 h 51"/>
                <a:gd name="T34" fmla="*/ 71 w 81"/>
                <a:gd name="T35" fmla="*/ 15 h 51"/>
                <a:gd name="T36" fmla="*/ 78 w 81"/>
                <a:gd name="T37" fmla="*/ 24 h 51"/>
                <a:gd name="T38" fmla="*/ 80 w 81"/>
                <a:gd name="T39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51">
                  <a:moveTo>
                    <a:pt x="80" y="35"/>
                  </a:moveTo>
                  <a:lnTo>
                    <a:pt x="75" y="42"/>
                  </a:lnTo>
                  <a:lnTo>
                    <a:pt x="65" y="48"/>
                  </a:lnTo>
                  <a:lnTo>
                    <a:pt x="51" y="50"/>
                  </a:lnTo>
                  <a:lnTo>
                    <a:pt x="35" y="48"/>
                  </a:lnTo>
                  <a:lnTo>
                    <a:pt x="35" y="48"/>
                  </a:lnTo>
                  <a:lnTo>
                    <a:pt x="20" y="44"/>
                  </a:lnTo>
                  <a:lnTo>
                    <a:pt x="8" y="36"/>
                  </a:lnTo>
                  <a:lnTo>
                    <a:pt x="2" y="27"/>
                  </a:lnTo>
                  <a:lnTo>
                    <a:pt x="0" y="17"/>
                  </a:lnTo>
                  <a:lnTo>
                    <a:pt x="0" y="17"/>
                  </a:lnTo>
                  <a:lnTo>
                    <a:pt x="5" y="9"/>
                  </a:lnTo>
                  <a:lnTo>
                    <a:pt x="15" y="3"/>
                  </a:lnTo>
                  <a:lnTo>
                    <a:pt x="29" y="0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60" y="8"/>
                  </a:lnTo>
                  <a:lnTo>
                    <a:pt x="71" y="15"/>
                  </a:lnTo>
                  <a:lnTo>
                    <a:pt x="78" y="24"/>
                  </a:lnTo>
                  <a:lnTo>
                    <a:pt x="80" y="35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4" name="Freeform 504"/>
            <p:cNvSpPr>
              <a:spLocks/>
            </p:cNvSpPr>
            <p:nvPr/>
          </p:nvSpPr>
          <p:spPr bwMode="auto">
            <a:xfrm>
              <a:off x="336" y="592"/>
              <a:ext cx="98" cy="54"/>
            </a:xfrm>
            <a:custGeom>
              <a:avLst/>
              <a:gdLst>
                <a:gd name="T0" fmla="*/ 86 w 87"/>
                <a:gd name="T1" fmla="*/ 6 h 54"/>
                <a:gd name="T2" fmla="*/ 86 w 87"/>
                <a:gd name="T3" fmla="*/ 15 h 54"/>
                <a:gd name="T4" fmla="*/ 80 w 87"/>
                <a:gd name="T5" fmla="*/ 24 h 54"/>
                <a:gd name="T6" fmla="*/ 68 w 87"/>
                <a:gd name="T7" fmla="*/ 35 h 54"/>
                <a:gd name="T8" fmla="*/ 51 w 87"/>
                <a:gd name="T9" fmla="*/ 44 h 54"/>
                <a:gd name="T10" fmla="*/ 51 w 87"/>
                <a:gd name="T11" fmla="*/ 44 h 54"/>
                <a:gd name="T12" fmla="*/ 33 w 87"/>
                <a:gd name="T13" fmla="*/ 50 h 54"/>
                <a:gd name="T14" fmla="*/ 18 w 87"/>
                <a:gd name="T15" fmla="*/ 53 h 54"/>
                <a:gd name="T16" fmla="*/ 6 w 87"/>
                <a:gd name="T17" fmla="*/ 51 h 54"/>
                <a:gd name="T18" fmla="*/ 0 w 87"/>
                <a:gd name="T19" fmla="*/ 47 h 54"/>
                <a:gd name="T20" fmla="*/ 0 w 87"/>
                <a:gd name="T21" fmla="*/ 47 h 54"/>
                <a:gd name="T22" fmla="*/ 0 w 87"/>
                <a:gd name="T23" fmla="*/ 38 h 54"/>
                <a:gd name="T24" fmla="*/ 7 w 87"/>
                <a:gd name="T25" fmla="*/ 29 h 54"/>
                <a:gd name="T26" fmla="*/ 19 w 87"/>
                <a:gd name="T27" fmla="*/ 18 h 54"/>
                <a:gd name="T28" fmla="*/ 34 w 87"/>
                <a:gd name="T29" fmla="*/ 9 h 54"/>
                <a:gd name="T30" fmla="*/ 34 w 87"/>
                <a:gd name="T31" fmla="*/ 9 h 54"/>
                <a:gd name="T32" fmla="*/ 52 w 87"/>
                <a:gd name="T33" fmla="*/ 3 h 54"/>
                <a:gd name="T34" fmla="*/ 68 w 87"/>
                <a:gd name="T35" fmla="*/ 0 h 54"/>
                <a:gd name="T36" fmla="*/ 80 w 87"/>
                <a:gd name="T37" fmla="*/ 2 h 54"/>
                <a:gd name="T38" fmla="*/ 86 w 87"/>
                <a:gd name="T39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7" h="54">
                  <a:moveTo>
                    <a:pt x="86" y="6"/>
                  </a:moveTo>
                  <a:lnTo>
                    <a:pt x="86" y="15"/>
                  </a:lnTo>
                  <a:lnTo>
                    <a:pt x="80" y="24"/>
                  </a:lnTo>
                  <a:lnTo>
                    <a:pt x="68" y="35"/>
                  </a:lnTo>
                  <a:lnTo>
                    <a:pt x="51" y="44"/>
                  </a:lnTo>
                  <a:lnTo>
                    <a:pt x="51" y="44"/>
                  </a:lnTo>
                  <a:lnTo>
                    <a:pt x="33" y="50"/>
                  </a:lnTo>
                  <a:lnTo>
                    <a:pt x="18" y="53"/>
                  </a:lnTo>
                  <a:lnTo>
                    <a:pt x="6" y="51"/>
                  </a:lnTo>
                  <a:lnTo>
                    <a:pt x="0" y="47"/>
                  </a:lnTo>
                  <a:lnTo>
                    <a:pt x="0" y="47"/>
                  </a:lnTo>
                  <a:lnTo>
                    <a:pt x="0" y="38"/>
                  </a:lnTo>
                  <a:lnTo>
                    <a:pt x="7" y="29"/>
                  </a:lnTo>
                  <a:lnTo>
                    <a:pt x="19" y="18"/>
                  </a:lnTo>
                  <a:lnTo>
                    <a:pt x="34" y="9"/>
                  </a:lnTo>
                  <a:lnTo>
                    <a:pt x="34" y="9"/>
                  </a:lnTo>
                  <a:lnTo>
                    <a:pt x="52" y="3"/>
                  </a:lnTo>
                  <a:lnTo>
                    <a:pt x="68" y="0"/>
                  </a:lnTo>
                  <a:lnTo>
                    <a:pt x="80" y="2"/>
                  </a:lnTo>
                  <a:lnTo>
                    <a:pt x="86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5" name="Freeform 505"/>
            <p:cNvSpPr>
              <a:spLocks/>
            </p:cNvSpPr>
            <p:nvPr/>
          </p:nvSpPr>
          <p:spPr bwMode="auto">
            <a:xfrm>
              <a:off x="404" y="954"/>
              <a:ext cx="105" cy="43"/>
            </a:xfrm>
            <a:custGeom>
              <a:avLst/>
              <a:gdLst>
                <a:gd name="T0" fmla="*/ 93 w 94"/>
                <a:gd name="T1" fmla="*/ 10 h 43"/>
                <a:gd name="T2" fmla="*/ 92 w 94"/>
                <a:gd name="T3" fmla="*/ 18 h 43"/>
                <a:gd name="T4" fmla="*/ 83 w 94"/>
                <a:gd name="T5" fmla="*/ 25 h 43"/>
                <a:gd name="T6" fmla="*/ 69 w 94"/>
                <a:gd name="T7" fmla="*/ 33 h 43"/>
                <a:gd name="T8" fmla="*/ 51 w 94"/>
                <a:gd name="T9" fmla="*/ 39 h 43"/>
                <a:gd name="T10" fmla="*/ 51 w 94"/>
                <a:gd name="T11" fmla="*/ 39 h 43"/>
                <a:gd name="T12" fmla="*/ 33 w 94"/>
                <a:gd name="T13" fmla="*/ 42 h 43"/>
                <a:gd name="T14" fmla="*/ 18 w 94"/>
                <a:gd name="T15" fmla="*/ 40 h 43"/>
                <a:gd name="T16" fmla="*/ 6 w 94"/>
                <a:gd name="T17" fmla="*/ 37 h 43"/>
                <a:gd name="T18" fmla="*/ 0 w 94"/>
                <a:gd name="T19" fmla="*/ 31 h 43"/>
                <a:gd name="T20" fmla="*/ 0 w 94"/>
                <a:gd name="T21" fmla="*/ 31 h 43"/>
                <a:gd name="T22" fmla="*/ 3 w 94"/>
                <a:gd name="T23" fmla="*/ 24 h 43"/>
                <a:gd name="T24" fmla="*/ 11 w 94"/>
                <a:gd name="T25" fmla="*/ 15 h 43"/>
                <a:gd name="T26" fmla="*/ 26 w 94"/>
                <a:gd name="T27" fmla="*/ 7 h 43"/>
                <a:gd name="T28" fmla="*/ 42 w 94"/>
                <a:gd name="T29" fmla="*/ 1 h 43"/>
                <a:gd name="T30" fmla="*/ 42 w 94"/>
                <a:gd name="T31" fmla="*/ 1 h 43"/>
                <a:gd name="T32" fmla="*/ 62 w 94"/>
                <a:gd name="T33" fmla="*/ 0 h 43"/>
                <a:gd name="T34" fmla="*/ 77 w 94"/>
                <a:gd name="T35" fmla="*/ 0 h 43"/>
                <a:gd name="T36" fmla="*/ 89 w 94"/>
                <a:gd name="T37" fmla="*/ 3 h 43"/>
                <a:gd name="T38" fmla="*/ 93 w 94"/>
                <a:gd name="T39" fmla="*/ 1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3">
                  <a:moveTo>
                    <a:pt x="93" y="10"/>
                  </a:moveTo>
                  <a:lnTo>
                    <a:pt x="92" y="18"/>
                  </a:lnTo>
                  <a:lnTo>
                    <a:pt x="83" y="25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8" y="40"/>
                  </a:lnTo>
                  <a:lnTo>
                    <a:pt x="6" y="37"/>
                  </a:lnTo>
                  <a:lnTo>
                    <a:pt x="0" y="31"/>
                  </a:lnTo>
                  <a:lnTo>
                    <a:pt x="0" y="31"/>
                  </a:lnTo>
                  <a:lnTo>
                    <a:pt x="3" y="24"/>
                  </a:lnTo>
                  <a:lnTo>
                    <a:pt x="11" y="15"/>
                  </a:lnTo>
                  <a:lnTo>
                    <a:pt x="26" y="7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89" y="3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6" name="Freeform 506"/>
            <p:cNvSpPr>
              <a:spLocks/>
            </p:cNvSpPr>
            <p:nvPr/>
          </p:nvSpPr>
          <p:spPr bwMode="auto">
            <a:xfrm>
              <a:off x="343" y="513"/>
              <a:ext cx="106" cy="44"/>
            </a:xfrm>
            <a:custGeom>
              <a:avLst/>
              <a:gdLst>
                <a:gd name="T0" fmla="*/ 93 w 94"/>
                <a:gd name="T1" fmla="*/ 10 h 44"/>
                <a:gd name="T2" fmla="*/ 92 w 94"/>
                <a:gd name="T3" fmla="*/ 19 h 44"/>
                <a:gd name="T4" fmla="*/ 83 w 94"/>
                <a:gd name="T5" fmla="*/ 27 h 44"/>
                <a:gd name="T6" fmla="*/ 69 w 94"/>
                <a:gd name="T7" fmla="*/ 34 h 44"/>
                <a:gd name="T8" fmla="*/ 51 w 94"/>
                <a:gd name="T9" fmla="*/ 40 h 44"/>
                <a:gd name="T10" fmla="*/ 51 w 94"/>
                <a:gd name="T11" fmla="*/ 40 h 44"/>
                <a:gd name="T12" fmla="*/ 33 w 94"/>
                <a:gd name="T13" fmla="*/ 43 h 44"/>
                <a:gd name="T14" fmla="*/ 18 w 94"/>
                <a:gd name="T15" fmla="*/ 42 h 44"/>
                <a:gd name="T16" fmla="*/ 6 w 94"/>
                <a:gd name="T17" fmla="*/ 39 h 44"/>
                <a:gd name="T18" fmla="*/ 0 w 94"/>
                <a:gd name="T19" fmla="*/ 33 h 44"/>
                <a:gd name="T20" fmla="*/ 0 w 94"/>
                <a:gd name="T21" fmla="*/ 33 h 44"/>
                <a:gd name="T22" fmla="*/ 3 w 94"/>
                <a:gd name="T23" fmla="*/ 24 h 44"/>
                <a:gd name="T24" fmla="*/ 10 w 94"/>
                <a:gd name="T25" fmla="*/ 16 h 44"/>
                <a:gd name="T26" fmla="*/ 25 w 94"/>
                <a:gd name="T27" fmla="*/ 9 h 44"/>
                <a:gd name="T28" fmla="*/ 42 w 94"/>
                <a:gd name="T29" fmla="*/ 3 h 44"/>
                <a:gd name="T30" fmla="*/ 42 w 94"/>
                <a:gd name="T31" fmla="*/ 3 h 44"/>
                <a:gd name="T32" fmla="*/ 62 w 94"/>
                <a:gd name="T33" fmla="*/ 0 h 44"/>
                <a:gd name="T34" fmla="*/ 77 w 94"/>
                <a:gd name="T35" fmla="*/ 1 h 44"/>
                <a:gd name="T36" fmla="*/ 89 w 94"/>
                <a:gd name="T37" fmla="*/ 4 h 44"/>
                <a:gd name="T38" fmla="*/ 93 w 94"/>
                <a:gd name="T39" fmla="*/ 1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4" h="44">
                  <a:moveTo>
                    <a:pt x="93" y="10"/>
                  </a:moveTo>
                  <a:lnTo>
                    <a:pt x="92" y="19"/>
                  </a:lnTo>
                  <a:lnTo>
                    <a:pt x="83" y="27"/>
                  </a:lnTo>
                  <a:lnTo>
                    <a:pt x="69" y="34"/>
                  </a:lnTo>
                  <a:lnTo>
                    <a:pt x="51" y="40"/>
                  </a:lnTo>
                  <a:lnTo>
                    <a:pt x="51" y="40"/>
                  </a:lnTo>
                  <a:lnTo>
                    <a:pt x="33" y="43"/>
                  </a:lnTo>
                  <a:lnTo>
                    <a:pt x="18" y="42"/>
                  </a:lnTo>
                  <a:lnTo>
                    <a:pt x="6" y="39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3" y="24"/>
                  </a:lnTo>
                  <a:lnTo>
                    <a:pt x="10" y="16"/>
                  </a:lnTo>
                  <a:lnTo>
                    <a:pt x="25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2" y="0"/>
                  </a:lnTo>
                  <a:lnTo>
                    <a:pt x="77" y="1"/>
                  </a:lnTo>
                  <a:lnTo>
                    <a:pt x="89" y="4"/>
                  </a:lnTo>
                  <a:lnTo>
                    <a:pt x="93" y="1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7" name="Freeform 507"/>
            <p:cNvSpPr>
              <a:spLocks/>
            </p:cNvSpPr>
            <p:nvPr/>
          </p:nvSpPr>
          <p:spPr bwMode="auto">
            <a:xfrm>
              <a:off x="1117" y="298"/>
              <a:ext cx="68" cy="40"/>
            </a:xfrm>
            <a:custGeom>
              <a:avLst/>
              <a:gdLst>
                <a:gd name="T0" fmla="*/ 60 w 61"/>
                <a:gd name="T1" fmla="*/ 13 h 40"/>
                <a:gd name="T2" fmla="*/ 60 w 61"/>
                <a:gd name="T3" fmla="*/ 21 h 40"/>
                <a:gd name="T4" fmla="*/ 54 w 61"/>
                <a:gd name="T5" fmla="*/ 28 h 40"/>
                <a:gd name="T6" fmla="*/ 45 w 61"/>
                <a:gd name="T7" fmla="*/ 34 h 40"/>
                <a:gd name="T8" fmla="*/ 34 w 61"/>
                <a:gd name="T9" fmla="*/ 39 h 40"/>
                <a:gd name="T10" fmla="*/ 34 w 61"/>
                <a:gd name="T11" fmla="*/ 39 h 40"/>
                <a:gd name="T12" fmla="*/ 22 w 61"/>
                <a:gd name="T13" fmla="*/ 39 h 40"/>
                <a:gd name="T14" fmla="*/ 12 w 61"/>
                <a:gd name="T15" fmla="*/ 37 h 40"/>
                <a:gd name="T16" fmla="*/ 3 w 61"/>
                <a:gd name="T17" fmla="*/ 33 h 40"/>
                <a:gd name="T18" fmla="*/ 0 w 61"/>
                <a:gd name="T19" fmla="*/ 27 h 40"/>
                <a:gd name="T20" fmla="*/ 0 w 61"/>
                <a:gd name="T21" fmla="*/ 27 h 40"/>
                <a:gd name="T22" fmla="*/ 0 w 61"/>
                <a:gd name="T23" fmla="*/ 19 h 40"/>
                <a:gd name="T24" fmla="*/ 6 w 61"/>
                <a:gd name="T25" fmla="*/ 12 h 40"/>
                <a:gd name="T26" fmla="*/ 13 w 61"/>
                <a:gd name="T27" fmla="*/ 6 h 40"/>
                <a:gd name="T28" fmla="*/ 25 w 61"/>
                <a:gd name="T29" fmla="*/ 1 h 40"/>
                <a:gd name="T30" fmla="*/ 25 w 61"/>
                <a:gd name="T31" fmla="*/ 1 h 40"/>
                <a:gd name="T32" fmla="*/ 37 w 61"/>
                <a:gd name="T33" fmla="*/ 0 h 40"/>
                <a:gd name="T34" fmla="*/ 48 w 61"/>
                <a:gd name="T35" fmla="*/ 1 h 40"/>
                <a:gd name="T36" fmla="*/ 55 w 61"/>
                <a:gd name="T37" fmla="*/ 6 h 40"/>
                <a:gd name="T38" fmla="*/ 60 w 61"/>
                <a:gd name="T39" fmla="*/ 1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1" h="40">
                  <a:moveTo>
                    <a:pt x="60" y="13"/>
                  </a:moveTo>
                  <a:lnTo>
                    <a:pt x="60" y="21"/>
                  </a:lnTo>
                  <a:lnTo>
                    <a:pt x="54" y="28"/>
                  </a:lnTo>
                  <a:lnTo>
                    <a:pt x="45" y="34"/>
                  </a:lnTo>
                  <a:lnTo>
                    <a:pt x="34" y="39"/>
                  </a:lnTo>
                  <a:lnTo>
                    <a:pt x="34" y="39"/>
                  </a:lnTo>
                  <a:lnTo>
                    <a:pt x="22" y="39"/>
                  </a:lnTo>
                  <a:lnTo>
                    <a:pt x="12" y="37"/>
                  </a:lnTo>
                  <a:lnTo>
                    <a:pt x="3" y="33"/>
                  </a:lnTo>
                  <a:lnTo>
                    <a:pt x="0" y="27"/>
                  </a:lnTo>
                  <a:lnTo>
                    <a:pt x="0" y="27"/>
                  </a:lnTo>
                  <a:lnTo>
                    <a:pt x="0" y="19"/>
                  </a:lnTo>
                  <a:lnTo>
                    <a:pt x="6" y="12"/>
                  </a:lnTo>
                  <a:lnTo>
                    <a:pt x="13" y="6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37" y="0"/>
                  </a:lnTo>
                  <a:lnTo>
                    <a:pt x="48" y="1"/>
                  </a:lnTo>
                  <a:lnTo>
                    <a:pt x="55" y="6"/>
                  </a:lnTo>
                  <a:lnTo>
                    <a:pt x="60" y="1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8" name="Freeform 508"/>
            <p:cNvSpPr>
              <a:spLocks/>
            </p:cNvSpPr>
            <p:nvPr/>
          </p:nvSpPr>
          <p:spPr bwMode="auto">
            <a:xfrm>
              <a:off x="497" y="723"/>
              <a:ext cx="100" cy="55"/>
            </a:xfrm>
            <a:custGeom>
              <a:avLst/>
              <a:gdLst>
                <a:gd name="T0" fmla="*/ 87 w 89"/>
                <a:gd name="T1" fmla="*/ 7 h 55"/>
                <a:gd name="T2" fmla="*/ 88 w 89"/>
                <a:gd name="T3" fmla="*/ 10 h 55"/>
                <a:gd name="T4" fmla="*/ 87 w 89"/>
                <a:gd name="T5" fmla="*/ 15 h 55"/>
                <a:gd name="T6" fmla="*/ 84 w 89"/>
                <a:gd name="T7" fmla="*/ 19 h 55"/>
                <a:gd name="T8" fmla="*/ 81 w 89"/>
                <a:gd name="T9" fmla="*/ 25 h 55"/>
                <a:gd name="T10" fmla="*/ 69 w 89"/>
                <a:gd name="T11" fmla="*/ 34 h 55"/>
                <a:gd name="T12" fmla="*/ 52 w 89"/>
                <a:gd name="T13" fmla="*/ 45 h 55"/>
                <a:gd name="T14" fmla="*/ 52 w 89"/>
                <a:gd name="T15" fmla="*/ 45 h 55"/>
                <a:gd name="T16" fmla="*/ 34 w 89"/>
                <a:gd name="T17" fmla="*/ 51 h 55"/>
                <a:gd name="T18" fmla="*/ 19 w 89"/>
                <a:gd name="T19" fmla="*/ 54 h 55"/>
                <a:gd name="T20" fmla="*/ 13 w 89"/>
                <a:gd name="T21" fmla="*/ 54 h 55"/>
                <a:gd name="T22" fmla="*/ 7 w 89"/>
                <a:gd name="T23" fmla="*/ 52 h 55"/>
                <a:gd name="T24" fmla="*/ 4 w 89"/>
                <a:gd name="T25" fmla="*/ 49 h 55"/>
                <a:gd name="T26" fmla="*/ 1 w 89"/>
                <a:gd name="T27" fmla="*/ 46 h 55"/>
                <a:gd name="T28" fmla="*/ 1 w 89"/>
                <a:gd name="T29" fmla="*/ 46 h 55"/>
                <a:gd name="T30" fmla="*/ 0 w 89"/>
                <a:gd name="T31" fmla="*/ 43 h 55"/>
                <a:gd name="T32" fmla="*/ 1 w 89"/>
                <a:gd name="T33" fmla="*/ 39 h 55"/>
                <a:gd name="T34" fmla="*/ 4 w 89"/>
                <a:gd name="T35" fmla="*/ 34 h 55"/>
                <a:gd name="T36" fmla="*/ 9 w 89"/>
                <a:gd name="T37" fmla="*/ 28 h 55"/>
                <a:gd name="T38" fmla="*/ 21 w 89"/>
                <a:gd name="T39" fmla="*/ 19 h 55"/>
                <a:gd name="T40" fmla="*/ 36 w 89"/>
                <a:gd name="T41" fmla="*/ 10 h 55"/>
                <a:gd name="T42" fmla="*/ 36 w 89"/>
                <a:gd name="T43" fmla="*/ 10 h 55"/>
                <a:gd name="T44" fmla="*/ 54 w 89"/>
                <a:gd name="T45" fmla="*/ 3 h 55"/>
                <a:gd name="T46" fmla="*/ 69 w 89"/>
                <a:gd name="T47" fmla="*/ 0 h 55"/>
                <a:gd name="T48" fmla="*/ 75 w 89"/>
                <a:gd name="T49" fmla="*/ 1 h 55"/>
                <a:gd name="T50" fmla="*/ 81 w 89"/>
                <a:gd name="T51" fmla="*/ 1 h 55"/>
                <a:gd name="T52" fmla="*/ 85 w 89"/>
                <a:gd name="T53" fmla="*/ 4 h 55"/>
                <a:gd name="T54" fmla="*/ 87 w 89"/>
                <a:gd name="T55" fmla="*/ 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9" h="55">
                  <a:moveTo>
                    <a:pt x="87" y="7"/>
                  </a:moveTo>
                  <a:lnTo>
                    <a:pt x="88" y="10"/>
                  </a:lnTo>
                  <a:lnTo>
                    <a:pt x="87" y="15"/>
                  </a:lnTo>
                  <a:lnTo>
                    <a:pt x="84" y="19"/>
                  </a:lnTo>
                  <a:lnTo>
                    <a:pt x="81" y="25"/>
                  </a:lnTo>
                  <a:lnTo>
                    <a:pt x="69" y="34"/>
                  </a:lnTo>
                  <a:lnTo>
                    <a:pt x="52" y="45"/>
                  </a:lnTo>
                  <a:lnTo>
                    <a:pt x="52" y="45"/>
                  </a:lnTo>
                  <a:lnTo>
                    <a:pt x="34" y="51"/>
                  </a:lnTo>
                  <a:lnTo>
                    <a:pt x="19" y="54"/>
                  </a:lnTo>
                  <a:lnTo>
                    <a:pt x="13" y="54"/>
                  </a:lnTo>
                  <a:lnTo>
                    <a:pt x="7" y="52"/>
                  </a:lnTo>
                  <a:lnTo>
                    <a:pt x="4" y="49"/>
                  </a:lnTo>
                  <a:lnTo>
                    <a:pt x="1" y="46"/>
                  </a:lnTo>
                  <a:lnTo>
                    <a:pt x="1" y="46"/>
                  </a:lnTo>
                  <a:lnTo>
                    <a:pt x="0" y="43"/>
                  </a:lnTo>
                  <a:lnTo>
                    <a:pt x="1" y="39"/>
                  </a:lnTo>
                  <a:lnTo>
                    <a:pt x="4" y="34"/>
                  </a:lnTo>
                  <a:lnTo>
                    <a:pt x="9" y="28"/>
                  </a:lnTo>
                  <a:lnTo>
                    <a:pt x="21" y="19"/>
                  </a:lnTo>
                  <a:lnTo>
                    <a:pt x="36" y="10"/>
                  </a:lnTo>
                  <a:lnTo>
                    <a:pt x="36" y="10"/>
                  </a:lnTo>
                  <a:lnTo>
                    <a:pt x="54" y="3"/>
                  </a:lnTo>
                  <a:lnTo>
                    <a:pt x="69" y="0"/>
                  </a:lnTo>
                  <a:lnTo>
                    <a:pt x="75" y="1"/>
                  </a:lnTo>
                  <a:lnTo>
                    <a:pt x="81" y="1"/>
                  </a:lnTo>
                  <a:lnTo>
                    <a:pt x="85" y="4"/>
                  </a:lnTo>
                  <a:lnTo>
                    <a:pt x="87" y="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49" name="Freeform 509"/>
            <p:cNvSpPr>
              <a:spLocks/>
            </p:cNvSpPr>
            <p:nvPr/>
          </p:nvSpPr>
          <p:spPr bwMode="auto">
            <a:xfrm>
              <a:off x="582" y="682"/>
              <a:ext cx="105" cy="45"/>
            </a:xfrm>
            <a:custGeom>
              <a:avLst/>
              <a:gdLst>
                <a:gd name="T0" fmla="*/ 92 w 93"/>
                <a:gd name="T1" fmla="*/ 11 h 45"/>
                <a:gd name="T2" fmla="*/ 92 w 93"/>
                <a:gd name="T3" fmla="*/ 15 h 45"/>
                <a:gd name="T4" fmla="*/ 90 w 93"/>
                <a:gd name="T5" fmla="*/ 20 h 45"/>
                <a:gd name="T6" fmla="*/ 87 w 93"/>
                <a:gd name="T7" fmla="*/ 23 h 45"/>
                <a:gd name="T8" fmla="*/ 81 w 93"/>
                <a:gd name="T9" fmla="*/ 27 h 45"/>
                <a:gd name="T10" fmla="*/ 68 w 93"/>
                <a:gd name="T11" fmla="*/ 35 h 45"/>
                <a:gd name="T12" fmla="*/ 50 w 93"/>
                <a:gd name="T13" fmla="*/ 41 h 45"/>
                <a:gd name="T14" fmla="*/ 50 w 93"/>
                <a:gd name="T15" fmla="*/ 41 h 45"/>
                <a:gd name="T16" fmla="*/ 32 w 93"/>
                <a:gd name="T17" fmla="*/ 44 h 45"/>
                <a:gd name="T18" fmla="*/ 17 w 93"/>
                <a:gd name="T19" fmla="*/ 42 h 45"/>
                <a:gd name="T20" fmla="*/ 11 w 93"/>
                <a:gd name="T21" fmla="*/ 41 h 45"/>
                <a:gd name="T22" fmla="*/ 5 w 93"/>
                <a:gd name="T23" fmla="*/ 39 h 45"/>
                <a:gd name="T24" fmla="*/ 2 w 93"/>
                <a:gd name="T25" fmla="*/ 36 h 45"/>
                <a:gd name="T26" fmla="*/ 0 w 93"/>
                <a:gd name="T27" fmla="*/ 33 h 45"/>
                <a:gd name="T28" fmla="*/ 0 w 93"/>
                <a:gd name="T29" fmla="*/ 33 h 45"/>
                <a:gd name="T30" fmla="*/ 0 w 93"/>
                <a:gd name="T31" fmla="*/ 29 h 45"/>
                <a:gd name="T32" fmla="*/ 2 w 93"/>
                <a:gd name="T33" fmla="*/ 24 h 45"/>
                <a:gd name="T34" fmla="*/ 5 w 93"/>
                <a:gd name="T35" fmla="*/ 20 h 45"/>
                <a:gd name="T36" fmla="*/ 11 w 93"/>
                <a:gd name="T37" fmla="*/ 17 h 45"/>
                <a:gd name="T38" fmla="*/ 24 w 93"/>
                <a:gd name="T39" fmla="*/ 9 h 45"/>
                <a:gd name="T40" fmla="*/ 42 w 93"/>
                <a:gd name="T41" fmla="*/ 3 h 45"/>
                <a:gd name="T42" fmla="*/ 42 w 93"/>
                <a:gd name="T43" fmla="*/ 3 h 45"/>
                <a:gd name="T44" fmla="*/ 60 w 93"/>
                <a:gd name="T45" fmla="*/ 0 h 45"/>
                <a:gd name="T46" fmla="*/ 75 w 93"/>
                <a:gd name="T47" fmla="*/ 2 h 45"/>
                <a:gd name="T48" fmla="*/ 83 w 93"/>
                <a:gd name="T49" fmla="*/ 3 h 45"/>
                <a:gd name="T50" fmla="*/ 87 w 93"/>
                <a:gd name="T51" fmla="*/ 5 h 45"/>
                <a:gd name="T52" fmla="*/ 90 w 93"/>
                <a:gd name="T53" fmla="*/ 8 h 45"/>
                <a:gd name="T54" fmla="*/ 92 w 93"/>
                <a:gd name="T55" fmla="*/ 1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5">
                  <a:moveTo>
                    <a:pt x="92" y="11"/>
                  </a:moveTo>
                  <a:lnTo>
                    <a:pt x="92" y="15"/>
                  </a:lnTo>
                  <a:lnTo>
                    <a:pt x="90" y="20"/>
                  </a:lnTo>
                  <a:lnTo>
                    <a:pt x="87" y="23"/>
                  </a:lnTo>
                  <a:lnTo>
                    <a:pt x="81" y="27"/>
                  </a:lnTo>
                  <a:lnTo>
                    <a:pt x="68" y="35"/>
                  </a:lnTo>
                  <a:lnTo>
                    <a:pt x="50" y="41"/>
                  </a:lnTo>
                  <a:lnTo>
                    <a:pt x="50" y="41"/>
                  </a:lnTo>
                  <a:lnTo>
                    <a:pt x="32" y="44"/>
                  </a:lnTo>
                  <a:lnTo>
                    <a:pt x="17" y="42"/>
                  </a:lnTo>
                  <a:lnTo>
                    <a:pt x="11" y="41"/>
                  </a:lnTo>
                  <a:lnTo>
                    <a:pt x="5" y="39"/>
                  </a:lnTo>
                  <a:lnTo>
                    <a:pt x="2" y="36"/>
                  </a:lnTo>
                  <a:lnTo>
                    <a:pt x="0" y="33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2" y="24"/>
                  </a:lnTo>
                  <a:lnTo>
                    <a:pt x="5" y="20"/>
                  </a:lnTo>
                  <a:lnTo>
                    <a:pt x="11" y="17"/>
                  </a:lnTo>
                  <a:lnTo>
                    <a:pt x="24" y="9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60" y="0"/>
                  </a:lnTo>
                  <a:lnTo>
                    <a:pt x="75" y="2"/>
                  </a:lnTo>
                  <a:lnTo>
                    <a:pt x="83" y="3"/>
                  </a:lnTo>
                  <a:lnTo>
                    <a:pt x="87" y="5"/>
                  </a:lnTo>
                  <a:lnTo>
                    <a:pt x="90" y="8"/>
                  </a:lnTo>
                  <a:lnTo>
                    <a:pt x="92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0" name="Freeform 510"/>
            <p:cNvSpPr>
              <a:spLocks/>
            </p:cNvSpPr>
            <p:nvPr/>
          </p:nvSpPr>
          <p:spPr bwMode="auto">
            <a:xfrm>
              <a:off x="647" y="757"/>
              <a:ext cx="105" cy="43"/>
            </a:xfrm>
            <a:custGeom>
              <a:avLst/>
              <a:gdLst>
                <a:gd name="T0" fmla="*/ 93 w 94"/>
                <a:gd name="T1" fmla="*/ 11 h 43"/>
                <a:gd name="T2" fmla="*/ 93 w 94"/>
                <a:gd name="T3" fmla="*/ 14 h 43"/>
                <a:gd name="T4" fmla="*/ 92 w 94"/>
                <a:gd name="T5" fmla="*/ 18 h 43"/>
                <a:gd name="T6" fmla="*/ 87 w 94"/>
                <a:gd name="T7" fmla="*/ 23 h 43"/>
                <a:gd name="T8" fmla="*/ 83 w 94"/>
                <a:gd name="T9" fmla="*/ 26 h 43"/>
                <a:gd name="T10" fmla="*/ 69 w 94"/>
                <a:gd name="T11" fmla="*/ 33 h 43"/>
                <a:gd name="T12" fmla="*/ 51 w 94"/>
                <a:gd name="T13" fmla="*/ 39 h 43"/>
                <a:gd name="T14" fmla="*/ 51 w 94"/>
                <a:gd name="T15" fmla="*/ 39 h 43"/>
                <a:gd name="T16" fmla="*/ 33 w 94"/>
                <a:gd name="T17" fmla="*/ 42 h 43"/>
                <a:gd name="T18" fmla="*/ 17 w 94"/>
                <a:gd name="T19" fmla="*/ 41 h 43"/>
                <a:gd name="T20" fmla="*/ 11 w 94"/>
                <a:gd name="T21" fmla="*/ 41 h 43"/>
                <a:gd name="T22" fmla="*/ 6 w 94"/>
                <a:gd name="T23" fmla="*/ 38 h 43"/>
                <a:gd name="T24" fmla="*/ 3 w 94"/>
                <a:gd name="T25" fmla="*/ 35 h 43"/>
                <a:gd name="T26" fmla="*/ 0 w 94"/>
                <a:gd name="T27" fmla="*/ 32 h 43"/>
                <a:gd name="T28" fmla="*/ 0 w 94"/>
                <a:gd name="T29" fmla="*/ 32 h 43"/>
                <a:gd name="T30" fmla="*/ 0 w 94"/>
                <a:gd name="T31" fmla="*/ 27 h 43"/>
                <a:gd name="T32" fmla="*/ 3 w 94"/>
                <a:gd name="T33" fmla="*/ 23 h 43"/>
                <a:gd name="T34" fmla="*/ 6 w 94"/>
                <a:gd name="T35" fmla="*/ 20 h 43"/>
                <a:gd name="T36" fmla="*/ 11 w 94"/>
                <a:gd name="T37" fmla="*/ 15 h 43"/>
                <a:gd name="T38" fmla="*/ 26 w 94"/>
                <a:gd name="T39" fmla="*/ 8 h 43"/>
                <a:gd name="T40" fmla="*/ 42 w 94"/>
                <a:gd name="T41" fmla="*/ 2 h 43"/>
                <a:gd name="T42" fmla="*/ 42 w 94"/>
                <a:gd name="T43" fmla="*/ 2 h 43"/>
                <a:gd name="T44" fmla="*/ 62 w 94"/>
                <a:gd name="T45" fmla="*/ 0 h 43"/>
                <a:gd name="T46" fmla="*/ 77 w 94"/>
                <a:gd name="T47" fmla="*/ 0 h 43"/>
                <a:gd name="T48" fmla="*/ 83 w 94"/>
                <a:gd name="T49" fmla="*/ 2 h 43"/>
                <a:gd name="T50" fmla="*/ 89 w 94"/>
                <a:gd name="T51" fmla="*/ 3 h 43"/>
                <a:gd name="T52" fmla="*/ 92 w 94"/>
                <a:gd name="T53" fmla="*/ 6 h 43"/>
                <a:gd name="T54" fmla="*/ 93 w 94"/>
                <a:gd name="T55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43">
                  <a:moveTo>
                    <a:pt x="93" y="11"/>
                  </a:moveTo>
                  <a:lnTo>
                    <a:pt x="93" y="14"/>
                  </a:lnTo>
                  <a:lnTo>
                    <a:pt x="92" y="18"/>
                  </a:lnTo>
                  <a:lnTo>
                    <a:pt x="87" y="23"/>
                  </a:lnTo>
                  <a:lnTo>
                    <a:pt x="83" y="26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7" y="41"/>
                  </a:lnTo>
                  <a:lnTo>
                    <a:pt x="11" y="41"/>
                  </a:lnTo>
                  <a:lnTo>
                    <a:pt x="6" y="38"/>
                  </a:lnTo>
                  <a:lnTo>
                    <a:pt x="3" y="35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3" y="23"/>
                  </a:lnTo>
                  <a:lnTo>
                    <a:pt x="6" y="20"/>
                  </a:lnTo>
                  <a:lnTo>
                    <a:pt x="11" y="15"/>
                  </a:lnTo>
                  <a:lnTo>
                    <a:pt x="26" y="8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62" y="0"/>
                  </a:lnTo>
                  <a:lnTo>
                    <a:pt x="77" y="0"/>
                  </a:lnTo>
                  <a:lnTo>
                    <a:pt x="83" y="2"/>
                  </a:lnTo>
                  <a:lnTo>
                    <a:pt x="89" y="3"/>
                  </a:lnTo>
                  <a:lnTo>
                    <a:pt x="92" y="6"/>
                  </a:lnTo>
                  <a:lnTo>
                    <a:pt x="93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1" name="Freeform 511"/>
            <p:cNvSpPr>
              <a:spLocks/>
            </p:cNvSpPr>
            <p:nvPr/>
          </p:nvSpPr>
          <p:spPr bwMode="auto">
            <a:xfrm>
              <a:off x="770" y="912"/>
              <a:ext cx="99" cy="53"/>
            </a:xfrm>
            <a:custGeom>
              <a:avLst/>
              <a:gdLst>
                <a:gd name="T0" fmla="*/ 87 w 88"/>
                <a:gd name="T1" fmla="*/ 6 h 53"/>
                <a:gd name="T2" fmla="*/ 87 w 88"/>
                <a:gd name="T3" fmla="*/ 10 h 53"/>
                <a:gd name="T4" fmla="*/ 85 w 88"/>
                <a:gd name="T5" fmla="*/ 13 h 53"/>
                <a:gd name="T6" fmla="*/ 84 w 88"/>
                <a:gd name="T7" fmla="*/ 19 h 53"/>
                <a:gd name="T8" fmla="*/ 79 w 88"/>
                <a:gd name="T9" fmla="*/ 24 h 53"/>
                <a:gd name="T10" fmla="*/ 67 w 88"/>
                <a:gd name="T11" fmla="*/ 34 h 53"/>
                <a:gd name="T12" fmla="*/ 51 w 88"/>
                <a:gd name="T13" fmla="*/ 43 h 53"/>
                <a:gd name="T14" fmla="*/ 51 w 88"/>
                <a:gd name="T15" fmla="*/ 43 h 53"/>
                <a:gd name="T16" fmla="*/ 34 w 88"/>
                <a:gd name="T17" fmla="*/ 49 h 53"/>
                <a:gd name="T18" fmla="*/ 18 w 88"/>
                <a:gd name="T19" fmla="*/ 52 h 53"/>
                <a:gd name="T20" fmla="*/ 12 w 88"/>
                <a:gd name="T21" fmla="*/ 52 h 53"/>
                <a:gd name="T22" fmla="*/ 7 w 88"/>
                <a:gd name="T23" fmla="*/ 51 h 53"/>
                <a:gd name="T24" fmla="*/ 3 w 88"/>
                <a:gd name="T25" fmla="*/ 49 h 53"/>
                <a:gd name="T26" fmla="*/ 0 w 88"/>
                <a:gd name="T27" fmla="*/ 46 h 53"/>
                <a:gd name="T28" fmla="*/ 0 w 88"/>
                <a:gd name="T29" fmla="*/ 46 h 53"/>
                <a:gd name="T30" fmla="*/ 0 w 88"/>
                <a:gd name="T31" fmla="*/ 42 h 53"/>
                <a:gd name="T32" fmla="*/ 0 w 88"/>
                <a:gd name="T33" fmla="*/ 37 h 53"/>
                <a:gd name="T34" fmla="*/ 3 w 88"/>
                <a:gd name="T35" fmla="*/ 33 h 53"/>
                <a:gd name="T36" fmla="*/ 7 w 88"/>
                <a:gd name="T37" fmla="*/ 28 h 53"/>
                <a:gd name="T38" fmla="*/ 19 w 88"/>
                <a:gd name="T39" fmla="*/ 18 h 53"/>
                <a:gd name="T40" fmla="*/ 36 w 88"/>
                <a:gd name="T41" fmla="*/ 9 h 53"/>
                <a:gd name="T42" fmla="*/ 36 w 88"/>
                <a:gd name="T43" fmla="*/ 9 h 53"/>
                <a:gd name="T44" fmla="*/ 52 w 88"/>
                <a:gd name="T45" fmla="*/ 3 h 53"/>
                <a:gd name="T46" fmla="*/ 67 w 88"/>
                <a:gd name="T47" fmla="*/ 0 h 53"/>
                <a:gd name="T48" fmla="*/ 75 w 88"/>
                <a:gd name="T49" fmla="*/ 0 h 53"/>
                <a:gd name="T50" fmla="*/ 79 w 88"/>
                <a:gd name="T51" fmla="*/ 1 h 53"/>
                <a:gd name="T52" fmla="*/ 84 w 88"/>
                <a:gd name="T53" fmla="*/ 3 h 53"/>
                <a:gd name="T54" fmla="*/ 87 w 88"/>
                <a:gd name="T55" fmla="*/ 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8" h="53">
                  <a:moveTo>
                    <a:pt x="87" y="6"/>
                  </a:moveTo>
                  <a:lnTo>
                    <a:pt x="87" y="10"/>
                  </a:lnTo>
                  <a:lnTo>
                    <a:pt x="85" y="13"/>
                  </a:lnTo>
                  <a:lnTo>
                    <a:pt x="84" y="19"/>
                  </a:lnTo>
                  <a:lnTo>
                    <a:pt x="79" y="24"/>
                  </a:lnTo>
                  <a:lnTo>
                    <a:pt x="67" y="34"/>
                  </a:lnTo>
                  <a:lnTo>
                    <a:pt x="51" y="43"/>
                  </a:lnTo>
                  <a:lnTo>
                    <a:pt x="51" y="43"/>
                  </a:lnTo>
                  <a:lnTo>
                    <a:pt x="34" y="49"/>
                  </a:lnTo>
                  <a:lnTo>
                    <a:pt x="18" y="52"/>
                  </a:lnTo>
                  <a:lnTo>
                    <a:pt x="12" y="52"/>
                  </a:lnTo>
                  <a:lnTo>
                    <a:pt x="7" y="51"/>
                  </a:lnTo>
                  <a:lnTo>
                    <a:pt x="3" y="49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0" y="42"/>
                  </a:lnTo>
                  <a:lnTo>
                    <a:pt x="0" y="37"/>
                  </a:lnTo>
                  <a:lnTo>
                    <a:pt x="3" y="33"/>
                  </a:lnTo>
                  <a:lnTo>
                    <a:pt x="7" y="28"/>
                  </a:lnTo>
                  <a:lnTo>
                    <a:pt x="19" y="18"/>
                  </a:lnTo>
                  <a:lnTo>
                    <a:pt x="36" y="9"/>
                  </a:lnTo>
                  <a:lnTo>
                    <a:pt x="36" y="9"/>
                  </a:lnTo>
                  <a:lnTo>
                    <a:pt x="52" y="3"/>
                  </a:lnTo>
                  <a:lnTo>
                    <a:pt x="67" y="0"/>
                  </a:lnTo>
                  <a:lnTo>
                    <a:pt x="75" y="0"/>
                  </a:lnTo>
                  <a:lnTo>
                    <a:pt x="79" y="1"/>
                  </a:lnTo>
                  <a:lnTo>
                    <a:pt x="84" y="3"/>
                  </a:lnTo>
                  <a:lnTo>
                    <a:pt x="87" y="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2" name="Freeform 512"/>
            <p:cNvSpPr>
              <a:spLocks/>
            </p:cNvSpPr>
            <p:nvPr/>
          </p:nvSpPr>
          <p:spPr bwMode="auto">
            <a:xfrm>
              <a:off x="612" y="721"/>
              <a:ext cx="105" cy="43"/>
            </a:xfrm>
            <a:custGeom>
              <a:avLst/>
              <a:gdLst>
                <a:gd name="T0" fmla="*/ 93 w 94"/>
                <a:gd name="T1" fmla="*/ 11 h 43"/>
                <a:gd name="T2" fmla="*/ 93 w 94"/>
                <a:gd name="T3" fmla="*/ 14 h 43"/>
                <a:gd name="T4" fmla="*/ 90 w 94"/>
                <a:gd name="T5" fmla="*/ 18 h 43"/>
                <a:gd name="T6" fmla="*/ 87 w 94"/>
                <a:gd name="T7" fmla="*/ 23 h 43"/>
                <a:gd name="T8" fmla="*/ 82 w 94"/>
                <a:gd name="T9" fmla="*/ 26 h 43"/>
                <a:gd name="T10" fmla="*/ 69 w 94"/>
                <a:gd name="T11" fmla="*/ 33 h 43"/>
                <a:gd name="T12" fmla="*/ 51 w 94"/>
                <a:gd name="T13" fmla="*/ 39 h 43"/>
                <a:gd name="T14" fmla="*/ 51 w 94"/>
                <a:gd name="T15" fmla="*/ 39 h 43"/>
                <a:gd name="T16" fmla="*/ 33 w 94"/>
                <a:gd name="T17" fmla="*/ 42 h 43"/>
                <a:gd name="T18" fmla="*/ 16 w 94"/>
                <a:gd name="T19" fmla="*/ 41 h 43"/>
                <a:gd name="T20" fmla="*/ 10 w 94"/>
                <a:gd name="T21" fmla="*/ 39 h 43"/>
                <a:gd name="T22" fmla="*/ 6 w 94"/>
                <a:gd name="T23" fmla="*/ 38 h 43"/>
                <a:gd name="T24" fmla="*/ 1 w 94"/>
                <a:gd name="T25" fmla="*/ 35 h 43"/>
                <a:gd name="T26" fmla="*/ 0 w 94"/>
                <a:gd name="T27" fmla="*/ 32 h 43"/>
                <a:gd name="T28" fmla="*/ 0 w 94"/>
                <a:gd name="T29" fmla="*/ 32 h 43"/>
                <a:gd name="T30" fmla="*/ 0 w 94"/>
                <a:gd name="T31" fmla="*/ 27 h 43"/>
                <a:gd name="T32" fmla="*/ 1 w 94"/>
                <a:gd name="T33" fmla="*/ 23 h 43"/>
                <a:gd name="T34" fmla="*/ 6 w 94"/>
                <a:gd name="T35" fmla="*/ 20 h 43"/>
                <a:gd name="T36" fmla="*/ 10 w 94"/>
                <a:gd name="T37" fmla="*/ 15 h 43"/>
                <a:gd name="T38" fmla="*/ 24 w 94"/>
                <a:gd name="T39" fmla="*/ 8 h 43"/>
                <a:gd name="T40" fmla="*/ 42 w 94"/>
                <a:gd name="T41" fmla="*/ 2 h 43"/>
                <a:gd name="T42" fmla="*/ 42 w 94"/>
                <a:gd name="T43" fmla="*/ 2 h 43"/>
                <a:gd name="T44" fmla="*/ 60 w 94"/>
                <a:gd name="T45" fmla="*/ 0 h 43"/>
                <a:gd name="T46" fmla="*/ 76 w 94"/>
                <a:gd name="T47" fmla="*/ 0 h 43"/>
                <a:gd name="T48" fmla="*/ 82 w 94"/>
                <a:gd name="T49" fmla="*/ 2 h 43"/>
                <a:gd name="T50" fmla="*/ 87 w 94"/>
                <a:gd name="T51" fmla="*/ 3 h 43"/>
                <a:gd name="T52" fmla="*/ 91 w 94"/>
                <a:gd name="T53" fmla="*/ 6 h 43"/>
                <a:gd name="T54" fmla="*/ 93 w 94"/>
                <a:gd name="T55" fmla="*/ 1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" h="43">
                  <a:moveTo>
                    <a:pt x="93" y="11"/>
                  </a:moveTo>
                  <a:lnTo>
                    <a:pt x="93" y="14"/>
                  </a:lnTo>
                  <a:lnTo>
                    <a:pt x="90" y="18"/>
                  </a:lnTo>
                  <a:lnTo>
                    <a:pt x="87" y="23"/>
                  </a:lnTo>
                  <a:lnTo>
                    <a:pt x="82" y="26"/>
                  </a:lnTo>
                  <a:lnTo>
                    <a:pt x="69" y="33"/>
                  </a:lnTo>
                  <a:lnTo>
                    <a:pt x="51" y="39"/>
                  </a:lnTo>
                  <a:lnTo>
                    <a:pt x="51" y="39"/>
                  </a:lnTo>
                  <a:lnTo>
                    <a:pt x="33" y="42"/>
                  </a:lnTo>
                  <a:lnTo>
                    <a:pt x="16" y="41"/>
                  </a:lnTo>
                  <a:lnTo>
                    <a:pt x="10" y="39"/>
                  </a:lnTo>
                  <a:lnTo>
                    <a:pt x="6" y="38"/>
                  </a:lnTo>
                  <a:lnTo>
                    <a:pt x="1" y="35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7"/>
                  </a:lnTo>
                  <a:lnTo>
                    <a:pt x="1" y="23"/>
                  </a:lnTo>
                  <a:lnTo>
                    <a:pt x="6" y="20"/>
                  </a:lnTo>
                  <a:lnTo>
                    <a:pt x="10" y="15"/>
                  </a:lnTo>
                  <a:lnTo>
                    <a:pt x="24" y="8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60" y="0"/>
                  </a:lnTo>
                  <a:lnTo>
                    <a:pt x="76" y="0"/>
                  </a:lnTo>
                  <a:lnTo>
                    <a:pt x="82" y="2"/>
                  </a:lnTo>
                  <a:lnTo>
                    <a:pt x="87" y="3"/>
                  </a:lnTo>
                  <a:lnTo>
                    <a:pt x="91" y="6"/>
                  </a:lnTo>
                  <a:lnTo>
                    <a:pt x="93" y="11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3" name="Freeform 513"/>
            <p:cNvSpPr>
              <a:spLocks/>
            </p:cNvSpPr>
            <p:nvPr/>
          </p:nvSpPr>
          <p:spPr bwMode="auto">
            <a:xfrm>
              <a:off x="1219" y="455"/>
              <a:ext cx="71" cy="42"/>
            </a:xfrm>
            <a:custGeom>
              <a:avLst/>
              <a:gdLst>
                <a:gd name="T0" fmla="*/ 62 w 63"/>
                <a:gd name="T1" fmla="*/ 30 h 42"/>
                <a:gd name="T2" fmla="*/ 57 w 63"/>
                <a:gd name="T3" fmla="*/ 36 h 42"/>
                <a:gd name="T4" fmla="*/ 50 w 63"/>
                <a:gd name="T5" fmla="*/ 41 h 42"/>
                <a:gd name="T6" fmla="*/ 38 w 63"/>
                <a:gd name="T7" fmla="*/ 41 h 42"/>
                <a:gd name="T8" fmla="*/ 26 w 63"/>
                <a:gd name="T9" fmla="*/ 39 h 42"/>
                <a:gd name="T10" fmla="*/ 26 w 63"/>
                <a:gd name="T11" fmla="*/ 39 h 42"/>
                <a:gd name="T12" fmla="*/ 14 w 63"/>
                <a:gd name="T13" fmla="*/ 33 h 42"/>
                <a:gd name="T14" fmla="*/ 5 w 63"/>
                <a:gd name="T15" fmla="*/ 27 h 42"/>
                <a:gd name="T16" fmla="*/ 0 w 63"/>
                <a:gd name="T17" fmla="*/ 20 h 42"/>
                <a:gd name="T18" fmla="*/ 0 w 63"/>
                <a:gd name="T19" fmla="*/ 11 h 42"/>
                <a:gd name="T20" fmla="*/ 0 w 63"/>
                <a:gd name="T21" fmla="*/ 11 h 42"/>
                <a:gd name="T22" fmla="*/ 5 w 63"/>
                <a:gd name="T23" fmla="*/ 5 h 42"/>
                <a:gd name="T24" fmla="*/ 14 w 63"/>
                <a:gd name="T25" fmla="*/ 2 h 42"/>
                <a:gd name="T26" fmla="*/ 24 w 63"/>
                <a:gd name="T27" fmla="*/ 0 h 42"/>
                <a:gd name="T28" fmla="*/ 36 w 63"/>
                <a:gd name="T29" fmla="*/ 3 h 42"/>
                <a:gd name="T30" fmla="*/ 36 w 63"/>
                <a:gd name="T31" fmla="*/ 3 h 42"/>
                <a:gd name="T32" fmla="*/ 48 w 63"/>
                <a:gd name="T33" fmla="*/ 8 h 42"/>
                <a:gd name="T34" fmla="*/ 57 w 63"/>
                <a:gd name="T35" fmla="*/ 15 h 42"/>
                <a:gd name="T36" fmla="*/ 62 w 63"/>
                <a:gd name="T37" fmla="*/ 23 h 42"/>
                <a:gd name="T38" fmla="*/ 62 w 63"/>
                <a:gd name="T3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3" h="42">
                  <a:moveTo>
                    <a:pt x="62" y="30"/>
                  </a:moveTo>
                  <a:lnTo>
                    <a:pt x="57" y="36"/>
                  </a:lnTo>
                  <a:lnTo>
                    <a:pt x="50" y="41"/>
                  </a:lnTo>
                  <a:lnTo>
                    <a:pt x="38" y="41"/>
                  </a:lnTo>
                  <a:lnTo>
                    <a:pt x="26" y="39"/>
                  </a:lnTo>
                  <a:lnTo>
                    <a:pt x="26" y="39"/>
                  </a:lnTo>
                  <a:lnTo>
                    <a:pt x="14" y="33"/>
                  </a:lnTo>
                  <a:lnTo>
                    <a:pt x="5" y="27"/>
                  </a:lnTo>
                  <a:lnTo>
                    <a:pt x="0" y="20"/>
                  </a:lnTo>
                  <a:lnTo>
                    <a:pt x="0" y="11"/>
                  </a:lnTo>
                  <a:lnTo>
                    <a:pt x="0" y="11"/>
                  </a:lnTo>
                  <a:lnTo>
                    <a:pt x="5" y="5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48" y="8"/>
                  </a:lnTo>
                  <a:lnTo>
                    <a:pt x="57" y="15"/>
                  </a:lnTo>
                  <a:lnTo>
                    <a:pt x="62" y="23"/>
                  </a:lnTo>
                  <a:lnTo>
                    <a:pt x="62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4" name="Freeform 514"/>
            <p:cNvSpPr>
              <a:spLocks/>
            </p:cNvSpPr>
            <p:nvPr/>
          </p:nvSpPr>
          <p:spPr bwMode="auto">
            <a:xfrm>
              <a:off x="1364" y="469"/>
              <a:ext cx="78" cy="42"/>
            </a:xfrm>
            <a:custGeom>
              <a:avLst/>
              <a:gdLst>
                <a:gd name="T0" fmla="*/ 68 w 69"/>
                <a:gd name="T1" fmla="*/ 30 h 42"/>
                <a:gd name="T2" fmla="*/ 62 w 69"/>
                <a:gd name="T3" fmla="*/ 38 h 42"/>
                <a:gd name="T4" fmla="*/ 53 w 69"/>
                <a:gd name="T5" fmla="*/ 41 h 42"/>
                <a:gd name="T6" fmla="*/ 41 w 69"/>
                <a:gd name="T7" fmla="*/ 41 h 42"/>
                <a:gd name="T8" fmla="*/ 27 w 69"/>
                <a:gd name="T9" fmla="*/ 39 h 42"/>
                <a:gd name="T10" fmla="*/ 27 w 69"/>
                <a:gd name="T11" fmla="*/ 39 h 42"/>
                <a:gd name="T12" fmla="*/ 15 w 69"/>
                <a:gd name="T13" fmla="*/ 33 h 42"/>
                <a:gd name="T14" fmla="*/ 6 w 69"/>
                <a:gd name="T15" fmla="*/ 25 h 42"/>
                <a:gd name="T16" fmla="*/ 0 w 69"/>
                <a:gd name="T17" fmla="*/ 18 h 42"/>
                <a:gd name="T18" fmla="*/ 0 w 69"/>
                <a:gd name="T19" fmla="*/ 10 h 42"/>
                <a:gd name="T20" fmla="*/ 0 w 69"/>
                <a:gd name="T21" fmla="*/ 10 h 42"/>
                <a:gd name="T22" fmla="*/ 5 w 69"/>
                <a:gd name="T23" fmla="*/ 4 h 42"/>
                <a:gd name="T24" fmla="*/ 14 w 69"/>
                <a:gd name="T25" fmla="*/ 0 h 42"/>
                <a:gd name="T26" fmla="*/ 26 w 69"/>
                <a:gd name="T27" fmla="*/ 0 h 42"/>
                <a:gd name="T28" fmla="*/ 39 w 69"/>
                <a:gd name="T29" fmla="*/ 1 h 42"/>
                <a:gd name="T30" fmla="*/ 39 w 69"/>
                <a:gd name="T31" fmla="*/ 1 h 42"/>
                <a:gd name="T32" fmla="*/ 51 w 69"/>
                <a:gd name="T33" fmla="*/ 7 h 42"/>
                <a:gd name="T34" fmla="*/ 62 w 69"/>
                <a:gd name="T35" fmla="*/ 15 h 42"/>
                <a:gd name="T36" fmla="*/ 66 w 69"/>
                <a:gd name="T37" fmla="*/ 22 h 42"/>
                <a:gd name="T38" fmla="*/ 68 w 69"/>
                <a:gd name="T39" fmla="*/ 3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42">
                  <a:moveTo>
                    <a:pt x="68" y="30"/>
                  </a:moveTo>
                  <a:lnTo>
                    <a:pt x="62" y="38"/>
                  </a:lnTo>
                  <a:lnTo>
                    <a:pt x="53" y="41"/>
                  </a:lnTo>
                  <a:lnTo>
                    <a:pt x="41" y="41"/>
                  </a:lnTo>
                  <a:lnTo>
                    <a:pt x="27" y="39"/>
                  </a:lnTo>
                  <a:lnTo>
                    <a:pt x="27" y="39"/>
                  </a:lnTo>
                  <a:lnTo>
                    <a:pt x="15" y="33"/>
                  </a:lnTo>
                  <a:lnTo>
                    <a:pt x="6" y="25"/>
                  </a:lnTo>
                  <a:lnTo>
                    <a:pt x="0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5" y="4"/>
                  </a:lnTo>
                  <a:lnTo>
                    <a:pt x="14" y="0"/>
                  </a:lnTo>
                  <a:lnTo>
                    <a:pt x="26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51" y="7"/>
                  </a:lnTo>
                  <a:lnTo>
                    <a:pt x="62" y="15"/>
                  </a:lnTo>
                  <a:lnTo>
                    <a:pt x="66" y="22"/>
                  </a:lnTo>
                  <a:lnTo>
                    <a:pt x="68" y="3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5" name="Freeform 515"/>
            <p:cNvSpPr>
              <a:spLocks/>
            </p:cNvSpPr>
            <p:nvPr/>
          </p:nvSpPr>
          <p:spPr bwMode="auto">
            <a:xfrm>
              <a:off x="845" y="382"/>
              <a:ext cx="102" cy="46"/>
            </a:xfrm>
            <a:custGeom>
              <a:avLst/>
              <a:gdLst>
                <a:gd name="T0" fmla="*/ 90 w 91"/>
                <a:gd name="T1" fmla="*/ 37 h 46"/>
                <a:gd name="T2" fmla="*/ 88 w 91"/>
                <a:gd name="T3" fmla="*/ 40 h 46"/>
                <a:gd name="T4" fmla="*/ 84 w 91"/>
                <a:gd name="T5" fmla="*/ 43 h 46"/>
                <a:gd name="T6" fmla="*/ 79 w 91"/>
                <a:gd name="T7" fmla="*/ 45 h 46"/>
                <a:gd name="T8" fmla="*/ 73 w 91"/>
                <a:gd name="T9" fmla="*/ 45 h 46"/>
                <a:gd name="T10" fmla="*/ 57 w 91"/>
                <a:gd name="T11" fmla="*/ 45 h 46"/>
                <a:gd name="T12" fmla="*/ 39 w 91"/>
                <a:gd name="T13" fmla="*/ 40 h 46"/>
                <a:gd name="T14" fmla="*/ 39 w 91"/>
                <a:gd name="T15" fmla="*/ 40 h 46"/>
                <a:gd name="T16" fmla="*/ 22 w 91"/>
                <a:gd name="T17" fmla="*/ 34 h 46"/>
                <a:gd name="T18" fmla="*/ 9 w 91"/>
                <a:gd name="T19" fmla="*/ 25 h 46"/>
                <a:gd name="T20" fmla="*/ 4 w 91"/>
                <a:gd name="T21" fmla="*/ 21 h 46"/>
                <a:gd name="T22" fmla="*/ 1 w 91"/>
                <a:gd name="T23" fmla="*/ 18 h 46"/>
                <a:gd name="T24" fmla="*/ 0 w 91"/>
                <a:gd name="T25" fmla="*/ 13 h 46"/>
                <a:gd name="T26" fmla="*/ 0 w 91"/>
                <a:gd name="T27" fmla="*/ 9 h 46"/>
                <a:gd name="T28" fmla="*/ 0 w 91"/>
                <a:gd name="T29" fmla="*/ 9 h 46"/>
                <a:gd name="T30" fmla="*/ 1 w 91"/>
                <a:gd name="T31" fmla="*/ 6 h 46"/>
                <a:gd name="T32" fmla="*/ 6 w 91"/>
                <a:gd name="T33" fmla="*/ 3 h 46"/>
                <a:gd name="T34" fmla="*/ 10 w 91"/>
                <a:gd name="T35" fmla="*/ 1 h 46"/>
                <a:gd name="T36" fmla="*/ 16 w 91"/>
                <a:gd name="T37" fmla="*/ 0 h 46"/>
                <a:gd name="T38" fmla="*/ 33 w 91"/>
                <a:gd name="T39" fmla="*/ 1 h 46"/>
                <a:gd name="T40" fmla="*/ 51 w 91"/>
                <a:gd name="T41" fmla="*/ 4 h 46"/>
                <a:gd name="T42" fmla="*/ 51 w 91"/>
                <a:gd name="T43" fmla="*/ 4 h 46"/>
                <a:gd name="T44" fmla="*/ 67 w 91"/>
                <a:gd name="T45" fmla="*/ 12 h 46"/>
                <a:gd name="T46" fmla="*/ 81 w 91"/>
                <a:gd name="T47" fmla="*/ 19 h 46"/>
                <a:gd name="T48" fmla="*/ 85 w 91"/>
                <a:gd name="T49" fmla="*/ 24 h 46"/>
                <a:gd name="T50" fmla="*/ 88 w 91"/>
                <a:gd name="T51" fmla="*/ 28 h 46"/>
                <a:gd name="T52" fmla="*/ 90 w 91"/>
                <a:gd name="T53" fmla="*/ 33 h 46"/>
                <a:gd name="T54" fmla="*/ 90 w 91"/>
                <a:gd name="T55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1" h="46">
                  <a:moveTo>
                    <a:pt x="90" y="37"/>
                  </a:moveTo>
                  <a:lnTo>
                    <a:pt x="88" y="40"/>
                  </a:lnTo>
                  <a:lnTo>
                    <a:pt x="84" y="43"/>
                  </a:lnTo>
                  <a:lnTo>
                    <a:pt x="79" y="45"/>
                  </a:lnTo>
                  <a:lnTo>
                    <a:pt x="73" y="45"/>
                  </a:lnTo>
                  <a:lnTo>
                    <a:pt x="57" y="45"/>
                  </a:lnTo>
                  <a:lnTo>
                    <a:pt x="39" y="40"/>
                  </a:lnTo>
                  <a:lnTo>
                    <a:pt x="39" y="40"/>
                  </a:lnTo>
                  <a:lnTo>
                    <a:pt x="22" y="34"/>
                  </a:lnTo>
                  <a:lnTo>
                    <a:pt x="9" y="25"/>
                  </a:lnTo>
                  <a:lnTo>
                    <a:pt x="4" y="21"/>
                  </a:lnTo>
                  <a:lnTo>
                    <a:pt x="1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9"/>
                  </a:lnTo>
                  <a:lnTo>
                    <a:pt x="1" y="6"/>
                  </a:lnTo>
                  <a:lnTo>
                    <a:pt x="6" y="3"/>
                  </a:lnTo>
                  <a:lnTo>
                    <a:pt x="10" y="1"/>
                  </a:lnTo>
                  <a:lnTo>
                    <a:pt x="16" y="0"/>
                  </a:lnTo>
                  <a:lnTo>
                    <a:pt x="33" y="1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67" y="12"/>
                  </a:lnTo>
                  <a:lnTo>
                    <a:pt x="81" y="19"/>
                  </a:lnTo>
                  <a:lnTo>
                    <a:pt x="85" y="24"/>
                  </a:lnTo>
                  <a:lnTo>
                    <a:pt x="88" y="28"/>
                  </a:lnTo>
                  <a:lnTo>
                    <a:pt x="90" y="33"/>
                  </a:lnTo>
                  <a:lnTo>
                    <a:pt x="90" y="3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6" name="Freeform 516"/>
            <p:cNvSpPr>
              <a:spLocks/>
            </p:cNvSpPr>
            <p:nvPr/>
          </p:nvSpPr>
          <p:spPr bwMode="auto">
            <a:xfrm>
              <a:off x="1007" y="278"/>
              <a:ext cx="66" cy="61"/>
            </a:xfrm>
            <a:custGeom>
              <a:avLst/>
              <a:gdLst>
                <a:gd name="T0" fmla="*/ 55 w 59"/>
                <a:gd name="T1" fmla="*/ 57 h 61"/>
                <a:gd name="T2" fmla="*/ 48 w 59"/>
                <a:gd name="T3" fmla="*/ 60 h 61"/>
                <a:gd name="T4" fmla="*/ 37 w 59"/>
                <a:gd name="T5" fmla="*/ 59 h 61"/>
                <a:gd name="T6" fmla="*/ 27 w 59"/>
                <a:gd name="T7" fmla="*/ 53 h 61"/>
                <a:gd name="T8" fmla="*/ 15 w 59"/>
                <a:gd name="T9" fmla="*/ 42 h 61"/>
                <a:gd name="T10" fmla="*/ 15 w 59"/>
                <a:gd name="T11" fmla="*/ 42 h 61"/>
                <a:gd name="T12" fmla="*/ 7 w 59"/>
                <a:gd name="T13" fmla="*/ 32 h 61"/>
                <a:gd name="T14" fmla="*/ 1 w 59"/>
                <a:gd name="T15" fmla="*/ 20 h 61"/>
                <a:gd name="T16" fmla="*/ 0 w 59"/>
                <a:gd name="T17" fmla="*/ 9 h 61"/>
                <a:gd name="T18" fmla="*/ 4 w 59"/>
                <a:gd name="T19" fmla="*/ 2 h 61"/>
                <a:gd name="T20" fmla="*/ 4 w 59"/>
                <a:gd name="T21" fmla="*/ 2 h 61"/>
                <a:gd name="T22" fmla="*/ 12 w 59"/>
                <a:gd name="T23" fmla="*/ 0 h 61"/>
                <a:gd name="T24" fmla="*/ 21 w 59"/>
                <a:gd name="T25" fmla="*/ 2 h 61"/>
                <a:gd name="T26" fmla="*/ 33 w 59"/>
                <a:gd name="T27" fmla="*/ 8 h 61"/>
                <a:gd name="T28" fmla="*/ 43 w 59"/>
                <a:gd name="T29" fmla="*/ 17 h 61"/>
                <a:gd name="T30" fmla="*/ 43 w 59"/>
                <a:gd name="T31" fmla="*/ 17 h 61"/>
                <a:gd name="T32" fmla="*/ 52 w 59"/>
                <a:gd name="T33" fmla="*/ 29 h 61"/>
                <a:gd name="T34" fmla="*/ 57 w 59"/>
                <a:gd name="T35" fmla="*/ 41 h 61"/>
                <a:gd name="T36" fmla="*/ 58 w 59"/>
                <a:gd name="T37" fmla="*/ 50 h 61"/>
                <a:gd name="T38" fmla="*/ 55 w 59"/>
                <a:gd name="T39" fmla="*/ 57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9" h="61">
                  <a:moveTo>
                    <a:pt x="55" y="57"/>
                  </a:moveTo>
                  <a:lnTo>
                    <a:pt x="48" y="60"/>
                  </a:lnTo>
                  <a:lnTo>
                    <a:pt x="37" y="59"/>
                  </a:lnTo>
                  <a:lnTo>
                    <a:pt x="27" y="53"/>
                  </a:lnTo>
                  <a:lnTo>
                    <a:pt x="15" y="42"/>
                  </a:lnTo>
                  <a:lnTo>
                    <a:pt x="15" y="42"/>
                  </a:lnTo>
                  <a:lnTo>
                    <a:pt x="7" y="32"/>
                  </a:lnTo>
                  <a:lnTo>
                    <a:pt x="1" y="20"/>
                  </a:lnTo>
                  <a:lnTo>
                    <a:pt x="0" y="9"/>
                  </a:lnTo>
                  <a:lnTo>
                    <a:pt x="4" y="2"/>
                  </a:lnTo>
                  <a:lnTo>
                    <a:pt x="4" y="2"/>
                  </a:lnTo>
                  <a:lnTo>
                    <a:pt x="12" y="0"/>
                  </a:lnTo>
                  <a:lnTo>
                    <a:pt x="21" y="2"/>
                  </a:lnTo>
                  <a:lnTo>
                    <a:pt x="33" y="8"/>
                  </a:lnTo>
                  <a:lnTo>
                    <a:pt x="43" y="17"/>
                  </a:lnTo>
                  <a:lnTo>
                    <a:pt x="43" y="17"/>
                  </a:lnTo>
                  <a:lnTo>
                    <a:pt x="52" y="29"/>
                  </a:lnTo>
                  <a:lnTo>
                    <a:pt x="57" y="41"/>
                  </a:lnTo>
                  <a:lnTo>
                    <a:pt x="58" y="50"/>
                  </a:lnTo>
                  <a:lnTo>
                    <a:pt x="55" y="5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7" name="Freeform 517"/>
            <p:cNvSpPr>
              <a:spLocks/>
            </p:cNvSpPr>
            <p:nvPr/>
          </p:nvSpPr>
          <p:spPr bwMode="auto">
            <a:xfrm>
              <a:off x="219" y="505"/>
              <a:ext cx="105" cy="46"/>
            </a:xfrm>
            <a:custGeom>
              <a:avLst/>
              <a:gdLst>
                <a:gd name="T0" fmla="*/ 92 w 93"/>
                <a:gd name="T1" fmla="*/ 36 h 46"/>
                <a:gd name="T2" fmla="*/ 90 w 93"/>
                <a:gd name="T3" fmla="*/ 39 h 46"/>
                <a:gd name="T4" fmla="*/ 86 w 93"/>
                <a:gd name="T5" fmla="*/ 42 h 46"/>
                <a:gd name="T6" fmla="*/ 81 w 93"/>
                <a:gd name="T7" fmla="*/ 44 h 46"/>
                <a:gd name="T8" fmla="*/ 74 w 93"/>
                <a:gd name="T9" fmla="*/ 45 h 46"/>
                <a:gd name="T10" fmla="*/ 59 w 93"/>
                <a:gd name="T11" fmla="*/ 44 h 46"/>
                <a:gd name="T12" fmla="*/ 41 w 93"/>
                <a:gd name="T13" fmla="*/ 41 h 46"/>
                <a:gd name="T14" fmla="*/ 41 w 93"/>
                <a:gd name="T15" fmla="*/ 41 h 46"/>
                <a:gd name="T16" fmla="*/ 24 w 93"/>
                <a:gd name="T17" fmla="*/ 33 h 46"/>
                <a:gd name="T18" fmla="*/ 11 w 93"/>
                <a:gd name="T19" fmla="*/ 26 h 46"/>
                <a:gd name="T20" fmla="*/ 6 w 93"/>
                <a:gd name="T21" fmla="*/ 21 h 46"/>
                <a:gd name="T22" fmla="*/ 2 w 93"/>
                <a:gd name="T23" fmla="*/ 17 h 46"/>
                <a:gd name="T24" fmla="*/ 0 w 93"/>
                <a:gd name="T25" fmla="*/ 12 h 46"/>
                <a:gd name="T26" fmla="*/ 0 w 93"/>
                <a:gd name="T27" fmla="*/ 8 h 46"/>
                <a:gd name="T28" fmla="*/ 0 w 93"/>
                <a:gd name="T29" fmla="*/ 8 h 46"/>
                <a:gd name="T30" fmla="*/ 3 w 93"/>
                <a:gd name="T31" fmla="*/ 5 h 46"/>
                <a:gd name="T32" fmla="*/ 6 w 93"/>
                <a:gd name="T33" fmla="*/ 2 h 46"/>
                <a:gd name="T34" fmla="*/ 12 w 93"/>
                <a:gd name="T35" fmla="*/ 0 h 46"/>
                <a:gd name="T36" fmla="*/ 18 w 93"/>
                <a:gd name="T37" fmla="*/ 0 h 46"/>
                <a:gd name="T38" fmla="*/ 33 w 93"/>
                <a:gd name="T39" fmla="*/ 0 h 46"/>
                <a:gd name="T40" fmla="*/ 51 w 93"/>
                <a:gd name="T41" fmla="*/ 5 h 46"/>
                <a:gd name="T42" fmla="*/ 51 w 93"/>
                <a:gd name="T43" fmla="*/ 5 h 46"/>
                <a:gd name="T44" fmla="*/ 69 w 93"/>
                <a:gd name="T45" fmla="*/ 11 h 46"/>
                <a:gd name="T46" fmla="*/ 83 w 93"/>
                <a:gd name="T47" fmla="*/ 20 h 46"/>
                <a:gd name="T48" fmla="*/ 87 w 93"/>
                <a:gd name="T49" fmla="*/ 24 h 46"/>
                <a:gd name="T50" fmla="*/ 90 w 93"/>
                <a:gd name="T51" fmla="*/ 27 h 46"/>
                <a:gd name="T52" fmla="*/ 92 w 93"/>
                <a:gd name="T53" fmla="*/ 32 h 46"/>
                <a:gd name="T54" fmla="*/ 92 w 93"/>
                <a:gd name="T5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6">
                  <a:moveTo>
                    <a:pt x="92" y="36"/>
                  </a:moveTo>
                  <a:lnTo>
                    <a:pt x="90" y="39"/>
                  </a:lnTo>
                  <a:lnTo>
                    <a:pt x="86" y="42"/>
                  </a:lnTo>
                  <a:lnTo>
                    <a:pt x="81" y="44"/>
                  </a:lnTo>
                  <a:lnTo>
                    <a:pt x="74" y="45"/>
                  </a:lnTo>
                  <a:lnTo>
                    <a:pt x="59" y="44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24" y="33"/>
                  </a:lnTo>
                  <a:lnTo>
                    <a:pt x="11" y="26"/>
                  </a:lnTo>
                  <a:lnTo>
                    <a:pt x="6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3" y="5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9" y="11"/>
                  </a:lnTo>
                  <a:lnTo>
                    <a:pt x="83" y="20"/>
                  </a:lnTo>
                  <a:lnTo>
                    <a:pt x="87" y="24"/>
                  </a:lnTo>
                  <a:lnTo>
                    <a:pt x="90" y="27"/>
                  </a:lnTo>
                  <a:lnTo>
                    <a:pt x="92" y="32"/>
                  </a:lnTo>
                  <a:lnTo>
                    <a:pt x="92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8" name="Freeform 518"/>
            <p:cNvSpPr>
              <a:spLocks/>
            </p:cNvSpPr>
            <p:nvPr/>
          </p:nvSpPr>
          <p:spPr bwMode="auto">
            <a:xfrm>
              <a:off x="1117" y="472"/>
              <a:ext cx="90" cy="51"/>
            </a:xfrm>
            <a:custGeom>
              <a:avLst/>
              <a:gdLst>
                <a:gd name="T0" fmla="*/ 79 w 80"/>
                <a:gd name="T1" fmla="*/ 33 h 51"/>
                <a:gd name="T2" fmla="*/ 75 w 80"/>
                <a:gd name="T3" fmla="*/ 42 h 51"/>
                <a:gd name="T4" fmla="*/ 64 w 80"/>
                <a:gd name="T5" fmla="*/ 48 h 51"/>
                <a:gd name="T6" fmla="*/ 51 w 80"/>
                <a:gd name="T7" fmla="*/ 50 h 51"/>
                <a:gd name="T8" fmla="*/ 34 w 80"/>
                <a:gd name="T9" fmla="*/ 48 h 51"/>
                <a:gd name="T10" fmla="*/ 34 w 80"/>
                <a:gd name="T11" fmla="*/ 48 h 51"/>
                <a:gd name="T12" fmla="*/ 19 w 80"/>
                <a:gd name="T13" fmla="*/ 44 h 51"/>
                <a:gd name="T14" fmla="*/ 7 w 80"/>
                <a:gd name="T15" fmla="*/ 36 h 51"/>
                <a:gd name="T16" fmla="*/ 1 w 80"/>
                <a:gd name="T17" fmla="*/ 25 h 51"/>
                <a:gd name="T18" fmla="*/ 0 w 80"/>
                <a:gd name="T19" fmla="*/ 16 h 51"/>
                <a:gd name="T20" fmla="*/ 0 w 80"/>
                <a:gd name="T21" fmla="*/ 16 h 51"/>
                <a:gd name="T22" fmla="*/ 4 w 80"/>
                <a:gd name="T23" fmla="*/ 7 h 51"/>
                <a:gd name="T24" fmla="*/ 15 w 80"/>
                <a:gd name="T25" fmla="*/ 3 h 51"/>
                <a:gd name="T26" fmla="*/ 28 w 80"/>
                <a:gd name="T27" fmla="*/ 0 h 51"/>
                <a:gd name="T28" fmla="*/ 45 w 80"/>
                <a:gd name="T29" fmla="*/ 1 h 51"/>
                <a:gd name="T30" fmla="*/ 45 w 80"/>
                <a:gd name="T31" fmla="*/ 1 h 51"/>
                <a:gd name="T32" fmla="*/ 60 w 80"/>
                <a:gd name="T33" fmla="*/ 7 h 51"/>
                <a:gd name="T34" fmla="*/ 70 w 80"/>
                <a:gd name="T35" fmla="*/ 15 h 51"/>
                <a:gd name="T36" fmla="*/ 78 w 80"/>
                <a:gd name="T37" fmla="*/ 24 h 51"/>
                <a:gd name="T38" fmla="*/ 79 w 80"/>
                <a:gd name="T39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51">
                  <a:moveTo>
                    <a:pt x="79" y="33"/>
                  </a:moveTo>
                  <a:lnTo>
                    <a:pt x="75" y="42"/>
                  </a:lnTo>
                  <a:lnTo>
                    <a:pt x="64" y="48"/>
                  </a:lnTo>
                  <a:lnTo>
                    <a:pt x="51" y="50"/>
                  </a:lnTo>
                  <a:lnTo>
                    <a:pt x="34" y="48"/>
                  </a:lnTo>
                  <a:lnTo>
                    <a:pt x="34" y="48"/>
                  </a:lnTo>
                  <a:lnTo>
                    <a:pt x="19" y="44"/>
                  </a:lnTo>
                  <a:lnTo>
                    <a:pt x="7" y="36"/>
                  </a:lnTo>
                  <a:lnTo>
                    <a:pt x="1" y="25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7"/>
                  </a:lnTo>
                  <a:lnTo>
                    <a:pt x="15" y="3"/>
                  </a:lnTo>
                  <a:lnTo>
                    <a:pt x="28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60" y="7"/>
                  </a:lnTo>
                  <a:lnTo>
                    <a:pt x="70" y="15"/>
                  </a:lnTo>
                  <a:lnTo>
                    <a:pt x="78" y="24"/>
                  </a:lnTo>
                  <a:lnTo>
                    <a:pt x="79" y="3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59" name="Freeform 519"/>
            <p:cNvSpPr>
              <a:spLocks/>
            </p:cNvSpPr>
            <p:nvPr/>
          </p:nvSpPr>
          <p:spPr bwMode="auto">
            <a:xfrm>
              <a:off x="1196" y="516"/>
              <a:ext cx="78" cy="40"/>
            </a:xfrm>
            <a:custGeom>
              <a:avLst/>
              <a:gdLst>
                <a:gd name="T0" fmla="*/ 69 w 70"/>
                <a:gd name="T1" fmla="*/ 27 h 40"/>
                <a:gd name="T2" fmla="*/ 65 w 70"/>
                <a:gd name="T3" fmla="*/ 33 h 40"/>
                <a:gd name="T4" fmla="*/ 57 w 70"/>
                <a:gd name="T5" fmla="*/ 37 h 40"/>
                <a:gd name="T6" fmla="*/ 45 w 70"/>
                <a:gd name="T7" fmla="*/ 39 h 40"/>
                <a:gd name="T8" fmla="*/ 32 w 70"/>
                <a:gd name="T9" fmla="*/ 37 h 40"/>
                <a:gd name="T10" fmla="*/ 32 w 70"/>
                <a:gd name="T11" fmla="*/ 37 h 40"/>
                <a:gd name="T12" fmla="*/ 18 w 70"/>
                <a:gd name="T13" fmla="*/ 34 h 40"/>
                <a:gd name="T14" fmla="*/ 8 w 70"/>
                <a:gd name="T15" fmla="*/ 27 h 40"/>
                <a:gd name="T16" fmla="*/ 2 w 70"/>
                <a:gd name="T17" fmla="*/ 19 h 40"/>
                <a:gd name="T18" fmla="*/ 0 w 70"/>
                <a:gd name="T19" fmla="*/ 12 h 40"/>
                <a:gd name="T20" fmla="*/ 0 w 70"/>
                <a:gd name="T21" fmla="*/ 12 h 40"/>
                <a:gd name="T22" fmla="*/ 5 w 70"/>
                <a:gd name="T23" fmla="*/ 6 h 40"/>
                <a:gd name="T24" fmla="*/ 14 w 70"/>
                <a:gd name="T25" fmla="*/ 1 h 40"/>
                <a:gd name="T26" fmla="*/ 26 w 70"/>
                <a:gd name="T27" fmla="*/ 0 h 40"/>
                <a:gd name="T28" fmla="*/ 39 w 70"/>
                <a:gd name="T29" fmla="*/ 1 h 40"/>
                <a:gd name="T30" fmla="*/ 39 w 70"/>
                <a:gd name="T31" fmla="*/ 1 h 40"/>
                <a:gd name="T32" fmla="*/ 53 w 70"/>
                <a:gd name="T33" fmla="*/ 4 h 40"/>
                <a:gd name="T34" fmla="*/ 62 w 70"/>
                <a:gd name="T35" fmla="*/ 12 h 40"/>
                <a:gd name="T36" fmla="*/ 68 w 70"/>
                <a:gd name="T37" fmla="*/ 19 h 40"/>
                <a:gd name="T38" fmla="*/ 69 w 70"/>
                <a:gd name="T39" fmla="*/ 2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0" h="40">
                  <a:moveTo>
                    <a:pt x="69" y="27"/>
                  </a:moveTo>
                  <a:lnTo>
                    <a:pt x="65" y="33"/>
                  </a:lnTo>
                  <a:lnTo>
                    <a:pt x="57" y="37"/>
                  </a:lnTo>
                  <a:lnTo>
                    <a:pt x="45" y="39"/>
                  </a:lnTo>
                  <a:lnTo>
                    <a:pt x="32" y="37"/>
                  </a:lnTo>
                  <a:lnTo>
                    <a:pt x="32" y="37"/>
                  </a:lnTo>
                  <a:lnTo>
                    <a:pt x="18" y="34"/>
                  </a:lnTo>
                  <a:lnTo>
                    <a:pt x="8" y="27"/>
                  </a:lnTo>
                  <a:lnTo>
                    <a:pt x="2" y="19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5" y="6"/>
                  </a:lnTo>
                  <a:lnTo>
                    <a:pt x="14" y="1"/>
                  </a:lnTo>
                  <a:lnTo>
                    <a:pt x="26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53" y="4"/>
                  </a:lnTo>
                  <a:lnTo>
                    <a:pt x="62" y="12"/>
                  </a:lnTo>
                  <a:lnTo>
                    <a:pt x="68" y="19"/>
                  </a:lnTo>
                  <a:lnTo>
                    <a:pt x="69" y="27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60" name="Freeform 520"/>
            <p:cNvSpPr>
              <a:spLocks/>
            </p:cNvSpPr>
            <p:nvPr/>
          </p:nvSpPr>
          <p:spPr bwMode="auto">
            <a:xfrm>
              <a:off x="798" y="763"/>
              <a:ext cx="105" cy="46"/>
            </a:xfrm>
            <a:custGeom>
              <a:avLst/>
              <a:gdLst>
                <a:gd name="T0" fmla="*/ 92 w 93"/>
                <a:gd name="T1" fmla="*/ 36 h 46"/>
                <a:gd name="T2" fmla="*/ 89 w 93"/>
                <a:gd name="T3" fmla="*/ 39 h 46"/>
                <a:gd name="T4" fmla="*/ 86 w 93"/>
                <a:gd name="T5" fmla="*/ 42 h 46"/>
                <a:gd name="T6" fmla="*/ 80 w 93"/>
                <a:gd name="T7" fmla="*/ 44 h 46"/>
                <a:gd name="T8" fmla="*/ 74 w 93"/>
                <a:gd name="T9" fmla="*/ 45 h 46"/>
                <a:gd name="T10" fmla="*/ 59 w 93"/>
                <a:gd name="T11" fmla="*/ 44 h 46"/>
                <a:gd name="T12" fmla="*/ 41 w 93"/>
                <a:gd name="T13" fmla="*/ 41 h 46"/>
                <a:gd name="T14" fmla="*/ 41 w 93"/>
                <a:gd name="T15" fmla="*/ 41 h 46"/>
                <a:gd name="T16" fmla="*/ 23 w 93"/>
                <a:gd name="T17" fmla="*/ 33 h 46"/>
                <a:gd name="T18" fmla="*/ 9 w 93"/>
                <a:gd name="T19" fmla="*/ 26 h 46"/>
                <a:gd name="T20" fmla="*/ 5 w 93"/>
                <a:gd name="T21" fmla="*/ 21 h 46"/>
                <a:gd name="T22" fmla="*/ 2 w 93"/>
                <a:gd name="T23" fmla="*/ 17 h 46"/>
                <a:gd name="T24" fmla="*/ 0 w 93"/>
                <a:gd name="T25" fmla="*/ 12 h 46"/>
                <a:gd name="T26" fmla="*/ 0 w 93"/>
                <a:gd name="T27" fmla="*/ 8 h 46"/>
                <a:gd name="T28" fmla="*/ 0 w 93"/>
                <a:gd name="T29" fmla="*/ 8 h 46"/>
                <a:gd name="T30" fmla="*/ 2 w 93"/>
                <a:gd name="T31" fmla="*/ 5 h 46"/>
                <a:gd name="T32" fmla="*/ 6 w 93"/>
                <a:gd name="T33" fmla="*/ 2 h 46"/>
                <a:gd name="T34" fmla="*/ 11 w 93"/>
                <a:gd name="T35" fmla="*/ 0 h 46"/>
                <a:gd name="T36" fmla="*/ 18 w 93"/>
                <a:gd name="T37" fmla="*/ 0 h 46"/>
                <a:gd name="T38" fmla="*/ 33 w 93"/>
                <a:gd name="T39" fmla="*/ 0 h 46"/>
                <a:gd name="T40" fmla="*/ 51 w 93"/>
                <a:gd name="T41" fmla="*/ 5 h 46"/>
                <a:gd name="T42" fmla="*/ 51 w 93"/>
                <a:gd name="T43" fmla="*/ 5 h 46"/>
                <a:gd name="T44" fmla="*/ 68 w 93"/>
                <a:gd name="T45" fmla="*/ 11 h 46"/>
                <a:gd name="T46" fmla="*/ 81 w 93"/>
                <a:gd name="T47" fmla="*/ 20 h 46"/>
                <a:gd name="T48" fmla="*/ 86 w 93"/>
                <a:gd name="T49" fmla="*/ 24 h 46"/>
                <a:gd name="T50" fmla="*/ 90 w 93"/>
                <a:gd name="T51" fmla="*/ 27 h 46"/>
                <a:gd name="T52" fmla="*/ 92 w 93"/>
                <a:gd name="T53" fmla="*/ 32 h 46"/>
                <a:gd name="T54" fmla="*/ 92 w 93"/>
                <a:gd name="T55" fmla="*/ 3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" h="46">
                  <a:moveTo>
                    <a:pt x="92" y="36"/>
                  </a:moveTo>
                  <a:lnTo>
                    <a:pt x="89" y="39"/>
                  </a:lnTo>
                  <a:lnTo>
                    <a:pt x="86" y="42"/>
                  </a:lnTo>
                  <a:lnTo>
                    <a:pt x="80" y="44"/>
                  </a:lnTo>
                  <a:lnTo>
                    <a:pt x="74" y="45"/>
                  </a:lnTo>
                  <a:lnTo>
                    <a:pt x="59" y="44"/>
                  </a:lnTo>
                  <a:lnTo>
                    <a:pt x="41" y="41"/>
                  </a:lnTo>
                  <a:lnTo>
                    <a:pt x="41" y="41"/>
                  </a:lnTo>
                  <a:lnTo>
                    <a:pt x="23" y="33"/>
                  </a:lnTo>
                  <a:lnTo>
                    <a:pt x="9" y="26"/>
                  </a:lnTo>
                  <a:lnTo>
                    <a:pt x="5" y="21"/>
                  </a:lnTo>
                  <a:lnTo>
                    <a:pt x="2" y="17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5"/>
                  </a:lnTo>
                  <a:lnTo>
                    <a:pt x="6" y="2"/>
                  </a:lnTo>
                  <a:lnTo>
                    <a:pt x="11" y="0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51" y="5"/>
                  </a:lnTo>
                  <a:lnTo>
                    <a:pt x="51" y="5"/>
                  </a:lnTo>
                  <a:lnTo>
                    <a:pt x="68" y="11"/>
                  </a:lnTo>
                  <a:lnTo>
                    <a:pt x="81" y="20"/>
                  </a:lnTo>
                  <a:lnTo>
                    <a:pt x="86" y="24"/>
                  </a:lnTo>
                  <a:lnTo>
                    <a:pt x="90" y="27"/>
                  </a:lnTo>
                  <a:lnTo>
                    <a:pt x="92" y="32"/>
                  </a:lnTo>
                  <a:lnTo>
                    <a:pt x="92" y="36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8761" name="Line 521"/>
          <p:cNvSpPr>
            <a:spLocks noChangeShapeType="1"/>
          </p:cNvSpPr>
          <p:nvPr/>
        </p:nvSpPr>
        <p:spPr bwMode="auto">
          <a:xfrm>
            <a:off x="2698751" y="4240213"/>
            <a:ext cx="184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762" name="Rectangle 522" descr="Brown marble"/>
          <p:cNvSpPr>
            <a:spLocks noChangeArrowheads="1"/>
          </p:cNvSpPr>
          <p:nvPr/>
        </p:nvSpPr>
        <p:spPr bwMode="auto">
          <a:xfrm>
            <a:off x="952500" y="4240213"/>
            <a:ext cx="10287000" cy="2608262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9900"/>
              </a:solidFill>
            </a:endParaRPr>
          </a:p>
        </p:txBody>
      </p:sp>
      <p:grpSp>
        <p:nvGrpSpPr>
          <p:cNvPr id="138763" name="Group 523"/>
          <p:cNvGrpSpPr>
            <a:grpSpLocks/>
          </p:cNvGrpSpPr>
          <p:nvPr/>
        </p:nvGrpSpPr>
        <p:grpSpPr bwMode="auto">
          <a:xfrm>
            <a:off x="1728789" y="3087689"/>
            <a:ext cx="1068387" cy="1165225"/>
            <a:chOff x="1056" y="1531"/>
            <a:chExt cx="938" cy="1301"/>
          </a:xfrm>
        </p:grpSpPr>
        <p:sp>
          <p:nvSpPr>
            <p:cNvPr id="138764" name="Freeform 524"/>
            <p:cNvSpPr>
              <a:spLocks/>
            </p:cNvSpPr>
            <p:nvPr/>
          </p:nvSpPr>
          <p:spPr bwMode="auto">
            <a:xfrm>
              <a:off x="1494" y="1531"/>
              <a:ext cx="152" cy="1301"/>
            </a:xfrm>
            <a:custGeom>
              <a:avLst/>
              <a:gdLst>
                <a:gd name="T0" fmla="*/ 0 w 136"/>
                <a:gd name="T1" fmla="*/ 1168 h 1301"/>
                <a:gd name="T2" fmla="*/ 2 w 136"/>
                <a:gd name="T3" fmla="*/ 1040 h 1301"/>
                <a:gd name="T4" fmla="*/ 5 w 136"/>
                <a:gd name="T5" fmla="*/ 916 h 1301"/>
                <a:gd name="T6" fmla="*/ 9 w 136"/>
                <a:gd name="T7" fmla="*/ 797 h 1301"/>
                <a:gd name="T8" fmla="*/ 15 w 136"/>
                <a:gd name="T9" fmla="*/ 684 h 1301"/>
                <a:gd name="T10" fmla="*/ 23 w 136"/>
                <a:gd name="T11" fmla="*/ 578 h 1301"/>
                <a:gd name="T12" fmla="*/ 26 w 136"/>
                <a:gd name="T13" fmla="*/ 527 h 1301"/>
                <a:gd name="T14" fmla="*/ 30 w 136"/>
                <a:gd name="T15" fmla="*/ 477 h 1301"/>
                <a:gd name="T16" fmla="*/ 33 w 136"/>
                <a:gd name="T17" fmla="*/ 431 h 1301"/>
                <a:gd name="T18" fmla="*/ 38 w 136"/>
                <a:gd name="T19" fmla="*/ 384 h 1301"/>
                <a:gd name="T20" fmla="*/ 42 w 136"/>
                <a:gd name="T21" fmla="*/ 342 h 1301"/>
                <a:gd name="T22" fmla="*/ 47 w 136"/>
                <a:gd name="T23" fmla="*/ 300 h 1301"/>
                <a:gd name="T24" fmla="*/ 53 w 136"/>
                <a:gd name="T25" fmla="*/ 263 h 1301"/>
                <a:gd name="T26" fmla="*/ 57 w 136"/>
                <a:gd name="T27" fmla="*/ 227 h 1301"/>
                <a:gd name="T28" fmla="*/ 63 w 136"/>
                <a:gd name="T29" fmla="*/ 192 h 1301"/>
                <a:gd name="T30" fmla="*/ 68 w 136"/>
                <a:gd name="T31" fmla="*/ 160 h 1301"/>
                <a:gd name="T32" fmla="*/ 74 w 136"/>
                <a:gd name="T33" fmla="*/ 132 h 1301"/>
                <a:gd name="T34" fmla="*/ 80 w 136"/>
                <a:gd name="T35" fmla="*/ 105 h 1301"/>
                <a:gd name="T36" fmla="*/ 86 w 136"/>
                <a:gd name="T37" fmla="*/ 82 h 1301"/>
                <a:gd name="T38" fmla="*/ 92 w 136"/>
                <a:gd name="T39" fmla="*/ 61 h 1301"/>
                <a:gd name="T40" fmla="*/ 98 w 136"/>
                <a:gd name="T41" fmla="*/ 43 h 1301"/>
                <a:gd name="T42" fmla="*/ 105 w 136"/>
                <a:gd name="T43" fmla="*/ 28 h 1301"/>
                <a:gd name="T44" fmla="*/ 111 w 136"/>
                <a:gd name="T45" fmla="*/ 16 h 1301"/>
                <a:gd name="T46" fmla="*/ 119 w 136"/>
                <a:gd name="T47" fmla="*/ 7 h 1301"/>
                <a:gd name="T48" fmla="*/ 125 w 136"/>
                <a:gd name="T49" fmla="*/ 3 h 1301"/>
                <a:gd name="T50" fmla="*/ 134 w 136"/>
                <a:gd name="T51" fmla="*/ 0 h 1301"/>
                <a:gd name="T52" fmla="*/ 129 w 136"/>
                <a:gd name="T53" fmla="*/ 9 h 1301"/>
                <a:gd name="T54" fmla="*/ 119 w 136"/>
                <a:gd name="T55" fmla="*/ 21 h 1301"/>
                <a:gd name="T56" fmla="*/ 105 w 136"/>
                <a:gd name="T57" fmla="*/ 46 h 1301"/>
                <a:gd name="T58" fmla="*/ 93 w 136"/>
                <a:gd name="T59" fmla="*/ 84 h 1301"/>
                <a:gd name="T60" fmla="*/ 81 w 136"/>
                <a:gd name="T61" fmla="*/ 133 h 1301"/>
                <a:gd name="T62" fmla="*/ 71 w 136"/>
                <a:gd name="T63" fmla="*/ 194 h 1301"/>
                <a:gd name="T64" fmla="*/ 60 w 136"/>
                <a:gd name="T65" fmla="*/ 263 h 1301"/>
                <a:gd name="T66" fmla="*/ 51 w 136"/>
                <a:gd name="T67" fmla="*/ 342 h 1301"/>
                <a:gd name="T68" fmla="*/ 42 w 136"/>
                <a:gd name="T69" fmla="*/ 431 h 1301"/>
                <a:gd name="T70" fmla="*/ 33 w 136"/>
                <a:gd name="T71" fmla="*/ 527 h 1301"/>
                <a:gd name="T72" fmla="*/ 23 w 136"/>
                <a:gd name="T73" fmla="*/ 684 h 1301"/>
                <a:gd name="T74" fmla="*/ 14 w 136"/>
                <a:gd name="T75" fmla="*/ 917 h 1301"/>
                <a:gd name="T76" fmla="*/ 8 w 136"/>
                <a:gd name="T77" fmla="*/ 1168 h 1301"/>
                <a:gd name="T78" fmla="*/ 0 w 136"/>
                <a:gd name="T79" fmla="*/ 1300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36" h="1301">
                  <a:moveTo>
                    <a:pt x="0" y="1300"/>
                  </a:moveTo>
                  <a:lnTo>
                    <a:pt x="0" y="1168"/>
                  </a:lnTo>
                  <a:lnTo>
                    <a:pt x="0" y="1168"/>
                  </a:lnTo>
                  <a:lnTo>
                    <a:pt x="2" y="1040"/>
                  </a:lnTo>
                  <a:lnTo>
                    <a:pt x="2" y="1040"/>
                  </a:lnTo>
                  <a:lnTo>
                    <a:pt x="5" y="916"/>
                  </a:lnTo>
                  <a:lnTo>
                    <a:pt x="5" y="916"/>
                  </a:lnTo>
                  <a:lnTo>
                    <a:pt x="9" y="797"/>
                  </a:lnTo>
                  <a:lnTo>
                    <a:pt x="9" y="797"/>
                  </a:lnTo>
                  <a:lnTo>
                    <a:pt x="15" y="684"/>
                  </a:lnTo>
                  <a:lnTo>
                    <a:pt x="15" y="684"/>
                  </a:lnTo>
                  <a:lnTo>
                    <a:pt x="23" y="578"/>
                  </a:lnTo>
                  <a:lnTo>
                    <a:pt x="23" y="578"/>
                  </a:lnTo>
                  <a:lnTo>
                    <a:pt x="26" y="527"/>
                  </a:lnTo>
                  <a:lnTo>
                    <a:pt x="26" y="527"/>
                  </a:lnTo>
                  <a:lnTo>
                    <a:pt x="30" y="477"/>
                  </a:lnTo>
                  <a:lnTo>
                    <a:pt x="30" y="477"/>
                  </a:lnTo>
                  <a:lnTo>
                    <a:pt x="33" y="431"/>
                  </a:lnTo>
                  <a:lnTo>
                    <a:pt x="33" y="431"/>
                  </a:lnTo>
                  <a:lnTo>
                    <a:pt x="38" y="384"/>
                  </a:lnTo>
                  <a:lnTo>
                    <a:pt x="38" y="384"/>
                  </a:lnTo>
                  <a:lnTo>
                    <a:pt x="42" y="342"/>
                  </a:lnTo>
                  <a:lnTo>
                    <a:pt x="42" y="342"/>
                  </a:lnTo>
                  <a:lnTo>
                    <a:pt x="47" y="300"/>
                  </a:lnTo>
                  <a:lnTo>
                    <a:pt x="47" y="300"/>
                  </a:lnTo>
                  <a:lnTo>
                    <a:pt x="53" y="263"/>
                  </a:lnTo>
                  <a:lnTo>
                    <a:pt x="53" y="263"/>
                  </a:lnTo>
                  <a:lnTo>
                    <a:pt x="57" y="227"/>
                  </a:lnTo>
                  <a:lnTo>
                    <a:pt x="57" y="227"/>
                  </a:lnTo>
                  <a:lnTo>
                    <a:pt x="63" y="192"/>
                  </a:lnTo>
                  <a:lnTo>
                    <a:pt x="63" y="192"/>
                  </a:lnTo>
                  <a:lnTo>
                    <a:pt x="68" y="160"/>
                  </a:lnTo>
                  <a:lnTo>
                    <a:pt x="68" y="160"/>
                  </a:lnTo>
                  <a:lnTo>
                    <a:pt x="74" y="132"/>
                  </a:lnTo>
                  <a:lnTo>
                    <a:pt x="74" y="132"/>
                  </a:lnTo>
                  <a:lnTo>
                    <a:pt x="80" y="105"/>
                  </a:lnTo>
                  <a:lnTo>
                    <a:pt x="80" y="105"/>
                  </a:lnTo>
                  <a:lnTo>
                    <a:pt x="86" y="82"/>
                  </a:lnTo>
                  <a:lnTo>
                    <a:pt x="86" y="82"/>
                  </a:lnTo>
                  <a:lnTo>
                    <a:pt x="92" y="61"/>
                  </a:lnTo>
                  <a:lnTo>
                    <a:pt x="92" y="61"/>
                  </a:lnTo>
                  <a:lnTo>
                    <a:pt x="98" y="43"/>
                  </a:lnTo>
                  <a:lnTo>
                    <a:pt x="98" y="43"/>
                  </a:lnTo>
                  <a:lnTo>
                    <a:pt x="105" y="28"/>
                  </a:lnTo>
                  <a:lnTo>
                    <a:pt x="105" y="28"/>
                  </a:lnTo>
                  <a:lnTo>
                    <a:pt x="111" y="16"/>
                  </a:lnTo>
                  <a:lnTo>
                    <a:pt x="111" y="16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25" y="3"/>
                  </a:lnTo>
                  <a:lnTo>
                    <a:pt x="126" y="1"/>
                  </a:lnTo>
                  <a:lnTo>
                    <a:pt x="134" y="0"/>
                  </a:lnTo>
                  <a:lnTo>
                    <a:pt x="135" y="7"/>
                  </a:lnTo>
                  <a:lnTo>
                    <a:pt x="129" y="9"/>
                  </a:lnTo>
                  <a:lnTo>
                    <a:pt x="125" y="13"/>
                  </a:lnTo>
                  <a:lnTo>
                    <a:pt x="119" y="21"/>
                  </a:lnTo>
                  <a:lnTo>
                    <a:pt x="111" y="31"/>
                  </a:lnTo>
                  <a:lnTo>
                    <a:pt x="105" y="46"/>
                  </a:lnTo>
                  <a:lnTo>
                    <a:pt x="99" y="63"/>
                  </a:lnTo>
                  <a:lnTo>
                    <a:pt x="93" y="84"/>
                  </a:lnTo>
                  <a:lnTo>
                    <a:pt x="87" y="108"/>
                  </a:lnTo>
                  <a:lnTo>
                    <a:pt x="81" y="133"/>
                  </a:lnTo>
                  <a:lnTo>
                    <a:pt x="77" y="162"/>
                  </a:lnTo>
                  <a:lnTo>
                    <a:pt x="71" y="194"/>
                  </a:lnTo>
                  <a:lnTo>
                    <a:pt x="65" y="227"/>
                  </a:lnTo>
                  <a:lnTo>
                    <a:pt x="60" y="263"/>
                  </a:lnTo>
                  <a:lnTo>
                    <a:pt x="56" y="302"/>
                  </a:lnTo>
                  <a:lnTo>
                    <a:pt x="51" y="342"/>
                  </a:lnTo>
                  <a:lnTo>
                    <a:pt x="47" y="386"/>
                  </a:lnTo>
                  <a:lnTo>
                    <a:pt x="42" y="431"/>
                  </a:lnTo>
                  <a:lnTo>
                    <a:pt x="38" y="477"/>
                  </a:lnTo>
                  <a:lnTo>
                    <a:pt x="33" y="527"/>
                  </a:lnTo>
                  <a:lnTo>
                    <a:pt x="30" y="578"/>
                  </a:lnTo>
                  <a:lnTo>
                    <a:pt x="23" y="684"/>
                  </a:lnTo>
                  <a:lnTo>
                    <a:pt x="18" y="797"/>
                  </a:lnTo>
                  <a:lnTo>
                    <a:pt x="14" y="917"/>
                  </a:lnTo>
                  <a:lnTo>
                    <a:pt x="11" y="1040"/>
                  </a:lnTo>
                  <a:lnTo>
                    <a:pt x="8" y="1168"/>
                  </a:lnTo>
                  <a:lnTo>
                    <a:pt x="8" y="1300"/>
                  </a:lnTo>
                  <a:lnTo>
                    <a:pt x="0" y="1300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65" name="Freeform 525"/>
            <p:cNvSpPr>
              <a:spLocks/>
            </p:cNvSpPr>
            <p:nvPr/>
          </p:nvSpPr>
          <p:spPr bwMode="auto">
            <a:xfrm>
              <a:off x="1526" y="2005"/>
              <a:ext cx="249" cy="111"/>
            </a:xfrm>
            <a:custGeom>
              <a:avLst/>
              <a:gdLst>
                <a:gd name="T0" fmla="*/ 0 w 221"/>
                <a:gd name="T1" fmla="*/ 104 h 111"/>
                <a:gd name="T2" fmla="*/ 217 w 221"/>
                <a:gd name="T3" fmla="*/ 0 h 111"/>
                <a:gd name="T4" fmla="*/ 220 w 221"/>
                <a:gd name="T5" fmla="*/ 8 h 111"/>
                <a:gd name="T6" fmla="*/ 3 w 221"/>
                <a:gd name="T7" fmla="*/ 110 h 111"/>
                <a:gd name="T8" fmla="*/ 0 w 221"/>
                <a:gd name="T9" fmla="*/ 104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" h="111">
                  <a:moveTo>
                    <a:pt x="0" y="104"/>
                  </a:moveTo>
                  <a:lnTo>
                    <a:pt x="217" y="0"/>
                  </a:lnTo>
                  <a:lnTo>
                    <a:pt x="220" y="8"/>
                  </a:lnTo>
                  <a:lnTo>
                    <a:pt x="3" y="110"/>
                  </a:lnTo>
                  <a:lnTo>
                    <a:pt x="0" y="104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66" name="Freeform 526"/>
            <p:cNvSpPr>
              <a:spLocks/>
            </p:cNvSpPr>
            <p:nvPr/>
          </p:nvSpPr>
          <p:spPr bwMode="auto">
            <a:xfrm>
              <a:off x="1350" y="1960"/>
              <a:ext cx="182" cy="84"/>
            </a:xfrm>
            <a:custGeom>
              <a:avLst/>
              <a:gdLst>
                <a:gd name="T0" fmla="*/ 158 w 162"/>
                <a:gd name="T1" fmla="*/ 83 h 84"/>
                <a:gd name="T2" fmla="*/ 0 w 162"/>
                <a:gd name="T3" fmla="*/ 8 h 84"/>
                <a:gd name="T4" fmla="*/ 5 w 162"/>
                <a:gd name="T5" fmla="*/ 0 h 84"/>
                <a:gd name="T6" fmla="*/ 161 w 162"/>
                <a:gd name="T7" fmla="*/ 75 h 84"/>
                <a:gd name="T8" fmla="*/ 158 w 162"/>
                <a:gd name="T9" fmla="*/ 83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4">
                  <a:moveTo>
                    <a:pt x="158" y="83"/>
                  </a:moveTo>
                  <a:lnTo>
                    <a:pt x="0" y="8"/>
                  </a:lnTo>
                  <a:lnTo>
                    <a:pt x="5" y="0"/>
                  </a:lnTo>
                  <a:lnTo>
                    <a:pt x="161" y="75"/>
                  </a:lnTo>
                  <a:lnTo>
                    <a:pt x="158" y="83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67" name="Freeform 527"/>
            <p:cNvSpPr>
              <a:spLocks/>
            </p:cNvSpPr>
            <p:nvPr/>
          </p:nvSpPr>
          <p:spPr bwMode="auto">
            <a:xfrm>
              <a:off x="1163" y="2131"/>
              <a:ext cx="345" cy="183"/>
            </a:xfrm>
            <a:custGeom>
              <a:avLst/>
              <a:gdLst>
                <a:gd name="T0" fmla="*/ 302 w 307"/>
                <a:gd name="T1" fmla="*/ 182 h 183"/>
                <a:gd name="T2" fmla="*/ 0 w 307"/>
                <a:gd name="T3" fmla="*/ 6 h 183"/>
                <a:gd name="T4" fmla="*/ 4 w 307"/>
                <a:gd name="T5" fmla="*/ 0 h 183"/>
                <a:gd name="T6" fmla="*/ 306 w 307"/>
                <a:gd name="T7" fmla="*/ 174 h 183"/>
                <a:gd name="T8" fmla="*/ 302 w 307"/>
                <a:gd name="T9" fmla="*/ 18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7" h="183">
                  <a:moveTo>
                    <a:pt x="302" y="182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306" y="174"/>
                  </a:lnTo>
                  <a:lnTo>
                    <a:pt x="302" y="182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68" name="Freeform 528"/>
            <p:cNvSpPr>
              <a:spLocks/>
            </p:cNvSpPr>
            <p:nvPr/>
          </p:nvSpPr>
          <p:spPr bwMode="auto">
            <a:xfrm>
              <a:off x="1509" y="2254"/>
              <a:ext cx="401" cy="106"/>
            </a:xfrm>
            <a:custGeom>
              <a:avLst/>
              <a:gdLst>
                <a:gd name="T0" fmla="*/ 0 w 356"/>
                <a:gd name="T1" fmla="*/ 98 h 106"/>
                <a:gd name="T2" fmla="*/ 352 w 356"/>
                <a:gd name="T3" fmla="*/ 0 h 106"/>
                <a:gd name="T4" fmla="*/ 355 w 356"/>
                <a:gd name="T5" fmla="*/ 8 h 106"/>
                <a:gd name="T6" fmla="*/ 1 w 356"/>
                <a:gd name="T7" fmla="*/ 105 h 106"/>
                <a:gd name="T8" fmla="*/ 0 w 356"/>
                <a:gd name="T9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6" h="106">
                  <a:moveTo>
                    <a:pt x="0" y="98"/>
                  </a:moveTo>
                  <a:lnTo>
                    <a:pt x="352" y="0"/>
                  </a:lnTo>
                  <a:lnTo>
                    <a:pt x="355" y="8"/>
                  </a:lnTo>
                  <a:lnTo>
                    <a:pt x="1" y="105"/>
                  </a:lnTo>
                  <a:lnTo>
                    <a:pt x="0" y="98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69" name="Freeform 529"/>
            <p:cNvSpPr>
              <a:spLocks/>
            </p:cNvSpPr>
            <p:nvPr/>
          </p:nvSpPr>
          <p:spPr bwMode="auto">
            <a:xfrm>
              <a:off x="1056" y="2356"/>
              <a:ext cx="448" cy="152"/>
            </a:xfrm>
            <a:custGeom>
              <a:avLst/>
              <a:gdLst>
                <a:gd name="T0" fmla="*/ 395 w 398"/>
                <a:gd name="T1" fmla="*/ 151 h 152"/>
                <a:gd name="T2" fmla="*/ 0 w 398"/>
                <a:gd name="T3" fmla="*/ 8 h 152"/>
                <a:gd name="T4" fmla="*/ 2 w 398"/>
                <a:gd name="T5" fmla="*/ 0 h 152"/>
                <a:gd name="T6" fmla="*/ 397 w 398"/>
                <a:gd name="T7" fmla="*/ 143 h 152"/>
                <a:gd name="T8" fmla="*/ 395 w 398"/>
                <a:gd name="T9" fmla="*/ 151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8" h="152">
                  <a:moveTo>
                    <a:pt x="395" y="151"/>
                  </a:moveTo>
                  <a:lnTo>
                    <a:pt x="0" y="8"/>
                  </a:lnTo>
                  <a:lnTo>
                    <a:pt x="2" y="0"/>
                  </a:lnTo>
                  <a:lnTo>
                    <a:pt x="397" y="143"/>
                  </a:lnTo>
                  <a:lnTo>
                    <a:pt x="395" y="151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70" name="Freeform 530"/>
            <p:cNvSpPr>
              <a:spLocks/>
            </p:cNvSpPr>
            <p:nvPr/>
          </p:nvSpPr>
          <p:spPr bwMode="auto">
            <a:xfrm>
              <a:off x="1500" y="2448"/>
              <a:ext cx="494" cy="111"/>
            </a:xfrm>
            <a:custGeom>
              <a:avLst/>
              <a:gdLst>
                <a:gd name="T0" fmla="*/ 0 w 439"/>
                <a:gd name="T1" fmla="*/ 102 h 111"/>
                <a:gd name="T2" fmla="*/ 435 w 439"/>
                <a:gd name="T3" fmla="*/ 0 h 111"/>
                <a:gd name="T4" fmla="*/ 438 w 439"/>
                <a:gd name="T5" fmla="*/ 8 h 111"/>
                <a:gd name="T6" fmla="*/ 2 w 439"/>
                <a:gd name="T7" fmla="*/ 110 h 111"/>
                <a:gd name="T8" fmla="*/ 0 w 439"/>
                <a:gd name="T9" fmla="*/ 10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9" h="111">
                  <a:moveTo>
                    <a:pt x="0" y="102"/>
                  </a:moveTo>
                  <a:lnTo>
                    <a:pt x="435" y="0"/>
                  </a:lnTo>
                  <a:lnTo>
                    <a:pt x="438" y="8"/>
                  </a:lnTo>
                  <a:lnTo>
                    <a:pt x="2" y="110"/>
                  </a:lnTo>
                  <a:lnTo>
                    <a:pt x="0" y="102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71" name="Freeform 531"/>
            <p:cNvSpPr>
              <a:spLocks/>
            </p:cNvSpPr>
            <p:nvPr/>
          </p:nvSpPr>
          <p:spPr bwMode="auto">
            <a:xfrm>
              <a:off x="1546" y="1851"/>
              <a:ext cx="94" cy="37"/>
            </a:xfrm>
            <a:custGeom>
              <a:avLst/>
              <a:gdLst>
                <a:gd name="T0" fmla="*/ 0 w 83"/>
                <a:gd name="T1" fmla="*/ 28 h 37"/>
                <a:gd name="T2" fmla="*/ 79 w 83"/>
                <a:gd name="T3" fmla="*/ 0 h 37"/>
                <a:gd name="T4" fmla="*/ 82 w 83"/>
                <a:gd name="T5" fmla="*/ 7 h 37"/>
                <a:gd name="T6" fmla="*/ 3 w 83"/>
                <a:gd name="T7" fmla="*/ 36 h 37"/>
                <a:gd name="T8" fmla="*/ 0 w 83"/>
                <a:gd name="T9" fmla="*/ 2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37">
                  <a:moveTo>
                    <a:pt x="0" y="28"/>
                  </a:moveTo>
                  <a:lnTo>
                    <a:pt x="79" y="0"/>
                  </a:lnTo>
                  <a:lnTo>
                    <a:pt x="82" y="7"/>
                  </a:lnTo>
                  <a:lnTo>
                    <a:pt x="3" y="36"/>
                  </a:lnTo>
                  <a:lnTo>
                    <a:pt x="0" y="28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72" name="Freeform 532"/>
            <p:cNvSpPr>
              <a:spLocks/>
            </p:cNvSpPr>
            <p:nvPr/>
          </p:nvSpPr>
          <p:spPr bwMode="auto">
            <a:xfrm>
              <a:off x="1476" y="1765"/>
              <a:ext cx="82" cy="63"/>
            </a:xfrm>
            <a:custGeom>
              <a:avLst/>
              <a:gdLst>
                <a:gd name="T0" fmla="*/ 67 w 73"/>
                <a:gd name="T1" fmla="*/ 62 h 63"/>
                <a:gd name="T2" fmla="*/ 0 w 73"/>
                <a:gd name="T3" fmla="*/ 6 h 63"/>
                <a:gd name="T4" fmla="*/ 4 w 73"/>
                <a:gd name="T5" fmla="*/ 0 h 63"/>
                <a:gd name="T6" fmla="*/ 72 w 73"/>
                <a:gd name="T7" fmla="*/ 56 h 63"/>
                <a:gd name="T8" fmla="*/ 67 w 73"/>
                <a:gd name="T9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63">
                  <a:moveTo>
                    <a:pt x="67" y="62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72" y="56"/>
                  </a:lnTo>
                  <a:lnTo>
                    <a:pt x="67" y="62"/>
                  </a:lnTo>
                </a:path>
              </a:pathLst>
            </a:custGeom>
            <a:solidFill>
              <a:srgbClr val="F9B665"/>
            </a:solidFill>
            <a:ln w="9525" cap="rnd">
              <a:solidFill>
                <a:srgbClr val="0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73" name="Freeform 533"/>
            <p:cNvSpPr>
              <a:spLocks/>
            </p:cNvSpPr>
            <p:nvPr/>
          </p:nvSpPr>
          <p:spPr bwMode="auto">
            <a:xfrm>
              <a:off x="1465" y="1998"/>
              <a:ext cx="314" cy="820"/>
            </a:xfrm>
            <a:custGeom>
              <a:avLst/>
              <a:gdLst>
                <a:gd name="T0" fmla="*/ 16 w 279"/>
                <a:gd name="T1" fmla="*/ 820 h 820"/>
                <a:gd name="T2" fmla="*/ 16 w 279"/>
                <a:gd name="T3" fmla="*/ 747 h 820"/>
                <a:gd name="T4" fmla="*/ 38 w 279"/>
                <a:gd name="T5" fmla="*/ 697 h 820"/>
                <a:gd name="T6" fmla="*/ 33 w 279"/>
                <a:gd name="T7" fmla="*/ 680 h 820"/>
                <a:gd name="T8" fmla="*/ 16 w 279"/>
                <a:gd name="T9" fmla="*/ 669 h 820"/>
                <a:gd name="T10" fmla="*/ 33 w 279"/>
                <a:gd name="T11" fmla="*/ 629 h 820"/>
                <a:gd name="T12" fmla="*/ 16 w 279"/>
                <a:gd name="T13" fmla="*/ 585 h 820"/>
                <a:gd name="T14" fmla="*/ 33 w 279"/>
                <a:gd name="T15" fmla="*/ 506 h 820"/>
                <a:gd name="T16" fmla="*/ 38 w 279"/>
                <a:gd name="T17" fmla="*/ 400 h 820"/>
                <a:gd name="T18" fmla="*/ 61 w 279"/>
                <a:gd name="T19" fmla="*/ 367 h 820"/>
                <a:gd name="T20" fmla="*/ 11 w 279"/>
                <a:gd name="T21" fmla="*/ 277 h 820"/>
                <a:gd name="T22" fmla="*/ 61 w 279"/>
                <a:gd name="T23" fmla="*/ 193 h 820"/>
                <a:gd name="T24" fmla="*/ 50 w 279"/>
                <a:gd name="T25" fmla="*/ 104 h 820"/>
                <a:gd name="T26" fmla="*/ 139 w 279"/>
                <a:gd name="T27" fmla="*/ 109 h 820"/>
                <a:gd name="T28" fmla="*/ 273 w 279"/>
                <a:gd name="T29" fmla="*/ 42 h 820"/>
                <a:gd name="T30" fmla="*/ 240 w 279"/>
                <a:gd name="T31" fmla="*/ 9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9" h="820">
                  <a:moveTo>
                    <a:pt x="16" y="820"/>
                  </a:moveTo>
                  <a:cubicBezTo>
                    <a:pt x="32" y="795"/>
                    <a:pt x="26" y="774"/>
                    <a:pt x="16" y="747"/>
                  </a:cubicBezTo>
                  <a:cubicBezTo>
                    <a:pt x="22" y="729"/>
                    <a:pt x="32" y="715"/>
                    <a:pt x="38" y="697"/>
                  </a:cubicBezTo>
                  <a:cubicBezTo>
                    <a:pt x="36" y="691"/>
                    <a:pt x="37" y="685"/>
                    <a:pt x="33" y="680"/>
                  </a:cubicBezTo>
                  <a:cubicBezTo>
                    <a:pt x="29" y="675"/>
                    <a:pt x="18" y="675"/>
                    <a:pt x="16" y="669"/>
                  </a:cubicBezTo>
                  <a:cubicBezTo>
                    <a:pt x="12" y="657"/>
                    <a:pt x="27" y="638"/>
                    <a:pt x="33" y="629"/>
                  </a:cubicBezTo>
                  <a:cubicBezTo>
                    <a:pt x="41" y="605"/>
                    <a:pt x="37" y="599"/>
                    <a:pt x="16" y="585"/>
                  </a:cubicBezTo>
                  <a:cubicBezTo>
                    <a:pt x="6" y="552"/>
                    <a:pt x="23" y="535"/>
                    <a:pt x="33" y="506"/>
                  </a:cubicBezTo>
                  <a:cubicBezTo>
                    <a:pt x="28" y="468"/>
                    <a:pt x="0" y="426"/>
                    <a:pt x="38" y="400"/>
                  </a:cubicBezTo>
                  <a:cubicBezTo>
                    <a:pt x="46" y="389"/>
                    <a:pt x="65" y="380"/>
                    <a:pt x="61" y="367"/>
                  </a:cubicBezTo>
                  <a:cubicBezTo>
                    <a:pt x="49" y="333"/>
                    <a:pt x="30" y="307"/>
                    <a:pt x="11" y="277"/>
                  </a:cubicBezTo>
                  <a:cubicBezTo>
                    <a:pt x="20" y="246"/>
                    <a:pt x="50" y="225"/>
                    <a:pt x="61" y="193"/>
                  </a:cubicBezTo>
                  <a:cubicBezTo>
                    <a:pt x="55" y="148"/>
                    <a:pt x="42" y="145"/>
                    <a:pt x="50" y="104"/>
                  </a:cubicBezTo>
                  <a:cubicBezTo>
                    <a:pt x="89" y="110"/>
                    <a:pt x="98" y="115"/>
                    <a:pt x="139" y="109"/>
                  </a:cubicBezTo>
                  <a:cubicBezTo>
                    <a:pt x="156" y="30"/>
                    <a:pt x="183" y="48"/>
                    <a:pt x="273" y="42"/>
                  </a:cubicBezTo>
                  <a:cubicBezTo>
                    <a:pt x="267" y="0"/>
                    <a:pt x="279" y="9"/>
                    <a:pt x="240" y="9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774" name="Freeform 534"/>
            <p:cNvSpPr>
              <a:spLocks/>
            </p:cNvSpPr>
            <p:nvPr/>
          </p:nvSpPr>
          <p:spPr bwMode="auto">
            <a:xfrm>
              <a:off x="1193" y="2151"/>
              <a:ext cx="324" cy="177"/>
            </a:xfrm>
            <a:custGeom>
              <a:avLst/>
              <a:gdLst>
                <a:gd name="T0" fmla="*/ 268 w 288"/>
                <a:gd name="T1" fmla="*/ 177 h 177"/>
                <a:gd name="T2" fmla="*/ 195 w 288"/>
                <a:gd name="T3" fmla="*/ 121 h 177"/>
                <a:gd name="T4" fmla="*/ 134 w 288"/>
                <a:gd name="T5" fmla="*/ 77 h 177"/>
                <a:gd name="T6" fmla="*/ 67 w 288"/>
                <a:gd name="T7" fmla="*/ 38 h 177"/>
                <a:gd name="T8" fmla="*/ 61 w 288"/>
                <a:gd name="T9" fmla="*/ 10 h 177"/>
                <a:gd name="T10" fmla="*/ 0 w 288"/>
                <a:gd name="T11" fmla="*/ 32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8" h="177">
                  <a:moveTo>
                    <a:pt x="268" y="177"/>
                  </a:moveTo>
                  <a:cubicBezTo>
                    <a:pt x="288" y="124"/>
                    <a:pt x="235" y="125"/>
                    <a:pt x="195" y="121"/>
                  </a:cubicBezTo>
                  <a:cubicBezTo>
                    <a:pt x="188" y="74"/>
                    <a:pt x="181" y="83"/>
                    <a:pt x="134" y="77"/>
                  </a:cubicBezTo>
                  <a:cubicBezTo>
                    <a:pt x="123" y="36"/>
                    <a:pt x="110" y="43"/>
                    <a:pt x="67" y="38"/>
                  </a:cubicBezTo>
                  <a:cubicBezTo>
                    <a:pt x="65" y="29"/>
                    <a:pt x="69" y="14"/>
                    <a:pt x="61" y="10"/>
                  </a:cubicBezTo>
                  <a:cubicBezTo>
                    <a:pt x="42" y="0"/>
                    <a:pt x="12" y="17"/>
                    <a:pt x="0" y="32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8775" name="Group 535"/>
            <p:cNvGrpSpPr>
              <a:grpSpLocks/>
            </p:cNvGrpSpPr>
            <p:nvPr/>
          </p:nvGrpSpPr>
          <p:grpSpPr bwMode="auto">
            <a:xfrm>
              <a:off x="1130" y="2154"/>
              <a:ext cx="95" cy="76"/>
              <a:chOff x="3876" y="1912"/>
              <a:chExt cx="84" cy="76"/>
            </a:xfrm>
          </p:grpSpPr>
          <p:sp>
            <p:nvSpPr>
              <p:cNvPr id="138776" name="Line 536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77" name="Freeform 537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78" name="Freeform 538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79" name="Freeform 539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80" name="Freeform 540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81" name="Freeform 541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782" name="Group 542"/>
            <p:cNvGrpSpPr>
              <a:grpSpLocks/>
            </p:cNvGrpSpPr>
            <p:nvPr/>
          </p:nvGrpSpPr>
          <p:grpSpPr bwMode="auto">
            <a:xfrm rot="5400000">
              <a:off x="1455" y="2057"/>
              <a:ext cx="84" cy="86"/>
              <a:chOff x="3876" y="1912"/>
              <a:chExt cx="84" cy="76"/>
            </a:xfrm>
          </p:grpSpPr>
          <p:sp>
            <p:nvSpPr>
              <p:cNvPr id="138783" name="Line 543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84" name="Freeform 544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85" name="Freeform 545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86" name="Freeform 546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87" name="Freeform 547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88" name="Freeform 548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789" name="Group 549"/>
            <p:cNvGrpSpPr>
              <a:grpSpLocks/>
            </p:cNvGrpSpPr>
            <p:nvPr/>
          </p:nvGrpSpPr>
          <p:grpSpPr bwMode="auto">
            <a:xfrm rot="-10601793">
              <a:off x="1753" y="1962"/>
              <a:ext cx="95" cy="76"/>
              <a:chOff x="3876" y="1912"/>
              <a:chExt cx="84" cy="76"/>
            </a:xfrm>
          </p:grpSpPr>
          <p:sp>
            <p:nvSpPr>
              <p:cNvPr id="138790" name="Line 550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91" name="Freeform 551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92" name="Freeform 552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93" name="Freeform 553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94" name="Freeform 554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95" name="Freeform 555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796" name="Group 556"/>
            <p:cNvGrpSpPr>
              <a:grpSpLocks/>
            </p:cNvGrpSpPr>
            <p:nvPr/>
          </p:nvGrpSpPr>
          <p:grpSpPr bwMode="auto">
            <a:xfrm>
              <a:off x="1216" y="2178"/>
              <a:ext cx="94" cy="76"/>
              <a:chOff x="3876" y="1912"/>
              <a:chExt cx="84" cy="76"/>
            </a:xfrm>
          </p:grpSpPr>
          <p:sp>
            <p:nvSpPr>
              <p:cNvPr id="138797" name="Line 557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98" name="Freeform 558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799" name="Freeform 559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00" name="Freeform 560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01" name="Freeform 561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02" name="Freeform 562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03" name="Group 563"/>
            <p:cNvGrpSpPr>
              <a:grpSpLocks/>
            </p:cNvGrpSpPr>
            <p:nvPr/>
          </p:nvGrpSpPr>
          <p:grpSpPr bwMode="auto">
            <a:xfrm rot="4926687">
              <a:off x="1455" y="2153"/>
              <a:ext cx="84" cy="86"/>
              <a:chOff x="3876" y="1912"/>
              <a:chExt cx="84" cy="76"/>
            </a:xfrm>
          </p:grpSpPr>
          <p:sp>
            <p:nvSpPr>
              <p:cNvPr id="138804" name="Line 564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05" name="Freeform 565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06" name="Freeform 566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07" name="Freeform 567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08" name="Freeform 568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09" name="Freeform 569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10" name="Group 570"/>
            <p:cNvGrpSpPr>
              <a:grpSpLocks/>
            </p:cNvGrpSpPr>
            <p:nvPr/>
          </p:nvGrpSpPr>
          <p:grpSpPr bwMode="auto">
            <a:xfrm>
              <a:off x="1346" y="2250"/>
              <a:ext cx="95" cy="76"/>
              <a:chOff x="3876" y="1912"/>
              <a:chExt cx="84" cy="76"/>
            </a:xfrm>
          </p:grpSpPr>
          <p:sp>
            <p:nvSpPr>
              <p:cNvPr id="138811" name="Line 571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12" name="Freeform 572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13" name="Freeform 573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14" name="Freeform 574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15" name="Freeform 575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16" name="Freeform 576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17" name="Group 577"/>
            <p:cNvGrpSpPr>
              <a:grpSpLocks/>
            </p:cNvGrpSpPr>
            <p:nvPr/>
          </p:nvGrpSpPr>
          <p:grpSpPr bwMode="auto">
            <a:xfrm rot="5400000">
              <a:off x="1415" y="2681"/>
              <a:ext cx="84" cy="85"/>
              <a:chOff x="3876" y="1912"/>
              <a:chExt cx="84" cy="76"/>
            </a:xfrm>
          </p:grpSpPr>
          <p:sp>
            <p:nvSpPr>
              <p:cNvPr id="138818" name="Line 578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19" name="Freeform 579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20" name="Freeform 580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21" name="Freeform 581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22" name="Freeform 582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23" name="Freeform 583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24" name="Group 584"/>
            <p:cNvGrpSpPr>
              <a:grpSpLocks/>
            </p:cNvGrpSpPr>
            <p:nvPr/>
          </p:nvGrpSpPr>
          <p:grpSpPr bwMode="auto">
            <a:xfrm rot="4926687">
              <a:off x="1428" y="2345"/>
              <a:ext cx="84" cy="86"/>
              <a:chOff x="3876" y="1912"/>
              <a:chExt cx="84" cy="76"/>
            </a:xfrm>
          </p:grpSpPr>
          <p:sp>
            <p:nvSpPr>
              <p:cNvPr id="138825" name="Line 585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26" name="Freeform 586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27" name="Freeform 587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28" name="Freeform 588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29" name="Freeform 589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30" name="Freeform 590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31" name="Group 591"/>
            <p:cNvGrpSpPr>
              <a:grpSpLocks/>
            </p:cNvGrpSpPr>
            <p:nvPr/>
          </p:nvGrpSpPr>
          <p:grpSpPr bwMode="auto">
            <a:xfrm rot="-10601793">
              <a:off x="1517" y="2132"/>
              <a:ext cx="95" cy="76"/>
              <a:chOff x="3876" y="1912"/>
              <a:chExt cx="84" cy="76"/>
            </a:xfrm>
          </p:grpSpPr>
          <p:sp>
            <p:nvSpPr>
              <p:cNvPr id="138832" name="Line 592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33" name="Freeform 593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34" name="Freeform 594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35" name="Freeform 595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36" name="Freeform 596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37" name="Freeform 597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38" name="Group 598"/>
            <p:cNvGrpSpPr>
              <a:grpSpLocks/>
            </p:cNvGrpSpPr>
            <p:nvPr/>
          </p:nvGrpSpPr>
          <p:grpSpPr bwMode="auto">
            <a:xfrm rot="-10601793">
              <a:off x="1508" y="2298"/>
              <a:ext cx="95" cy="76"/>
              <a:chOff x="3876" y="1912"/>
              <a:chExt cx="84" cy="76"/>
            </a:xfrm>
          </p:grpSpPr>
          <p:sp>
            <p:nvSpPr>
              <p:cNvPr id="138839" name="Line 599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40" name="Freeform 600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41" name="Freeform 601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42" name="Freeform 602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43" name="Freeform 603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44" name="Freeform 604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45" name="Group 605"/>
            <p:cNvGrpSpPr>
              <a:grpSpLocks/>
            </p:cNvGrpSpPr>
            <p:nvPr/>
          </p:nvGrpSpPr>
          <p:grpSpPr bwMode="auto">
            <a:xfrm rot="-10601793">
              <a:off x="1483" y="2446"/>
              <a:ext cx="95" cy="76"/>
              <a:chOff x="3876" y="1912"/>
              <a:chExt cx="84" cy="76"/>
            </a:xfrm>
          </p:grpSpPr>
          <p:sp>
            <p:nvSpPr>
              <p:cNvPr id="138846" name="Line 606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47" name="Freeform 607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48" name="Freeform 608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49" name="Freeform 609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50" name="Freeform 610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51" name="Freeform 611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52" name="Group 612"/>
            <p:cNvGrpSpPr>
              <a:grpSpLocks/>
            </p:cNvGrpSpPr>
            <p:nvPr/>
          </p:nvGrpSpPr>
          <p:grpSpPr bwMode="auto">
            <a:xfrm rot="-10601793">
              <a:off x="1490" y="2550"/>
              <a:ext cx="95" cy="76"/>
              <a:chOff x="3876" y="1912"/>
              <a:chExt cx="84" cy="76"/>
            </a:xfrm>
          </p:grpSpPr>
          <p:sp>
            <p:nvSpPr>
              <p:cNvPr id="138853" name="Line 613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54" name="Freeform 614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55" name="Freeform 615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56" name="Freeform 616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57" name="Freeform 617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58" name="Freeform 618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59" name="Group 619"/>
            <p:cNvGrpSpPr>
              <a:grpSpLocks/>
            </p:cNvGrpSpPr>
            <p:nvPr/>
          </p:nvGrpSpPr>
          <p:grpSpPr bwMode="auto">
            <a:xfrm rot="5400000">
              <a:off x="1563" y="2009"/>
              <a:ext cx="84" cy="86"/>
              <a:chOff x="3876" y="1912"/>
              <a:chExt cx="84" cy="76"/>
            </a:xfrm>
          </p:grpSpPr>
          <p:sp>
            <p:nvSpPr>
              <p:cNvPr id="138860" name="Line 620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61" name="Freeform 621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62" name="Freeform 622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63" name="Freeform 623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64" name="Freeform 624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65" name="Freeform 625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66" name="Group 626"/>
            <p:cNvGrpSpPr>
              <a:grpSpLocks/>
            </p:cNvGrpSpPr>
            <p:nvPr/>
          </p:nvGrpSpPr>
          <p:grpSpPr bwMode="auto">
            <a:xfrm rot="6866985">
              <a:off x="1640" y="1969"/>
              <a:ext cx="84" cy="85"/>
              <a:chOff x="3876" y="1912"/>
              <a:chExt cx="84" cy="76"/>
            </a:xfrm>
          </p:grpSpPr>
          <p:sp>
            <p:nvSpPr>
              <p:cNvPr id="138867" name="Line 627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68" name="Freeform 628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69" name="Freeform 629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70" name="Freeform 630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71" name="Freeform 631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72" name="Freeform 632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73" name="Group 633"/>
            <p:cNvGrpSpPr>
              <a:grpSpLocks/>
            </p:cNvGrpSpPr>
            <p:nvPr/>
          </p:nvGrpSpPr>
          <p:grpSpPr bwMode="auto">
            <a:xfrm rot="6866985">
              <a:off x="1694" y="1933"/>
              <a:ext cx="84" cy="85"/>
              <a:chOff x="3876" y="1912"/>
              <a:chExt cx="84" cy="76"/>
            </a:xfrm>
          </p:grpSpPr>
          <p:sp>
            <p:nvSpPr>
              <p:cNvPr id="138874" name="Line 634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75" name="Freeform 635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76" name="Freeform 636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77" name="Freeform 637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78" name="Freeform 638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79" name="Freeform 639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80" name="Group 640"/>
            <p:cNvGrpSpPr>
              <a:grpSpLocks/>
            </p:cNvGrpSpPr>
            <p:nvPr/>
          </p:nvGrpSpPr>
          <p:grpSpPr bwMode="auto">
            <a:xfrm rot="9455328">
              <a:off x="1293" y="2131"/>
              <a:ext cx="95" cy="76"/>
              <a:chOff x="3876" y="1912"/>
              <a:chExt cx="84" cy="76"/>
            </a:xfrm>
          </p:grpSpPr>
          <p:sp>
            <p:nvSpPr>
              <p:cNvPr id="138881" name="Line 641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82" name="Freeform 642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83" name="Freeform 643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84" name="Freeform 644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85" name="Freeform 645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86" name="Freeform 646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87" name="Group 647"/>
            <p:cNvGrpSpPr>
              <a:grpSpLocks/>
            </p:cNvGrpSpPr>
            <p:nvPr/>
          </p:nvGrpSpPr>
          <p:grpSpPr bwMode="auto">
            <a:xfrm rot="10826851">
              <a:off x="1377" y="2176"/>
              <a:ext cx="94" cy="76"/>
              <a:chOff x="3876" y="1912"/>
              <a:chExt cx="84" cy="76"/>
            </a:xfrm>
          </p:grpSpPr>
          <p:sp>
            <p:nvSpPr>
              <p:cNvPr id="138888" name="Line 648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89" name="Freeform 649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90" name="Freeform 650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91" name="Freeform 651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92" name="Freeform 652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93" name="Freeform 653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8894" name="Group 654"/>
            <p:cNvGrpSpPr>
              <a:grpSpLocks/>
            </p:cNvGrpSpPr>
            <p:nvPr/>
          </p:nvGrpSpPr>
          <p:grpSpPr bwMode="auto">
            <a:xfrm rot="6866985">
              <a:off x="1185" y="2081"/>
              <a:ext cx="84" cy="86"/>
              <a:chOff x="3876" y="1912"/>
              <a:chExt cx="84" cy="76"/>
            </a:xfrm>
          </p:grpSpPr>
          <p:sp>
            <p:nvSpPr>
              <p:cNvPr id="138895" name="Line 655"/>
              <p:cNvSpPr>
                <a:spLocks noChangeShapeType="1"/>
              </p:cNvSpPr>
              <p:nvPr/>
            </p:nvSpPr>
            <p:spPr bwMode="auto">
              <a:xfrm flipH="1">
                <a:off x="3883" y="1931"/>
                <a:ext cx="55" cy="53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96" name="Freeform 656"/>
              <p:cNvSpPr>
                <a:spLocks/>
              </p:cNvSpPr>
              <p:nvPr/>
            </p:nvSpPr>
            <p:spPr bwMode="auto">
              <a:xfrm>
                <a:off x="3930" y="1940"/>
                <a:ext cx="30" cy="29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97" name="Freeform 657"/>
              <p:cNvSpPr>
                <a:spLocks/>
              </p:cNvSpPr>
              <p:nvPr/>
            </p:nvSpPr>
            <p:spPr bwMode="auto">
              <a:xfrm>
                <a:off x="3915" y="1956"/>
                <a:ext cx="27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98" name="Freeform 658"/>
              <p:cNvSpPr>
                <a:spLocks/>
              </p:cNvSpPr>
              <p:nvPr/>
            </p:nvSpPr>
            <p:spPr bwMode="auto">
              <a:xfrm>
                <a:off x="3899" y="1912"/>
                <a:ext cx="30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899" name="Freeform 659"/>
              <p:cNvSpPr>
                <a:spLocks/>
              </p:cNvSpPr>
              <p:nvPr/>
            </p:nvSpPr>
            <p:spPr bwMode="auto">
              <a:xfrm>
                <a:off x="3882" y="1927"/>
                <a:ext cx="28" cy="30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8900" name="Freeform 660"/>
              <p:cNvSpPr>
                <a:spLocks/>
              </p:cNvSpPr>
              <p:nvPr/>
            </p:nvSpPr>
            <p:spPr bwMode="auto">
              <a:xfrm rot="5400000">
                <a:off x="3879" y="1959"/>
                <a:ext cx="26" cy="31"/>
              </a:xfrm>
              <a:custGeom>
                <a:avLst/>
                <a:gdLst>
                  <a:gd name="T0" fmla="*/ 4 w 52"/>
                  <a:gd name="T1" fmla="*/ 3 h 54"/>
                  <a:gd name="T2" fmla="*/ 0 w 52"/>
                  <a:gd name="T3" fmla="*/ 9 h 54"/>
                  <a:gd name="T4" fmla="*/ 0 w 52"/>
                  <a:gd name="T5" fmla="*/ 18 h 54"/>
                  <a:gd name="T6" fmla="*/ 4 w 52"/>
                  <a:gd name="T7" fmla="*/ 29 h 54"/>
                  <a:gd name="T8" fmla="*/ 12 w 52"/>
                  <a:gd name="T9" fmla="*/ 39 h 54"/>
                  <a:gd name="T10" fmla="*/ 12 w 52"/>
                  <a:gd name="T11" fmla="*/ 39 h 54"/>
                  <a:gd name="T12" fmla="*/ 21 w 52"/>
                  <a:gd name="T13" fmla="*/ 47 h 54"/>
                  <a:gd name="T14" fmla="*/ 30 w 52"/>
                  <a:gd name="T15" fmla="*/ 53 h 54"/>
                  <a:gd name="T16" fmla="*/ 39 w 52"/>
                  <a:gd name="T17" fmla="*/ 53 h 54"/>
                  <a:gd name="T18" fmla="*/ 46 w 52"/>
                  <a:gd name="T19" fmla="*/ 50 h 54"/>
                  <a:gd name="T20" fmla="*/ 46 w 52"/>
                  <a:gd name="T21" fmla="*/ 50 h 54"/>
                  <a:gd name="T22" fmla="*/ 51 w 52"/>
                  <a:gd name="T23" fmla="*/ 44 h 54"/>
                  <a:gd name="T24" fmla="*/ 51 w 52"/>
                  <a:gd name="T25" fmla="*/ 35 h 54"/>
                  <a:gd name="T26" fmla="*/ 46 w 52"/>
                  <a:gd name="T27" fmla="*/ 24 h 54"/>
                  <a:gd name="T28" fmla="*/ 39 w 52"/>
                  <a:gd name="T29" fmla="*/ 14 h 54"/>
                  <a:gd name="T30" fmla="*/ 39 w 52"/>
                  <a:gd name="T31" fmla="*/ 14 h 54"/>
                  <a:gd name="T32" fmla="*/ 30 w 52"/>
                  <a:gd name="T33" fmla="*/ 6 h 54"/>
                  <a:gd name="T34" fmla="*/ 21 w 52"/>
                  <a:gd name="T35" fmla="*/ 2 h 54"/>
                  <a:gd name="T36" fmla="*/ 12 w 52"/>
                  <a:gd name="T37" fmla="*/ 0 h 54"/>
                  <a:gd name="T38" fmla="*/ 4 w 52"/>
                  <a:gd name="T39" fmla="*/ 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2" h="54">
                    <a:moveTo>
                      <a:pt x="4" y="3"/>
                    </a:moveTo>
                    <a:lnTo>
                      <a:pt x="0" y="9"/>
                    </a:lnTo>
                    <a:lnTo>
                      <a:pt x="0" y="18"/>
                    </a:lnTo>
                    <a:lnTo>
                      <a:pt x="4" y="2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21" y="47"/>
                    </a:lnTo>
                    <a:lnTo>
                      <a:pt x="30" y="53"/>
                    </a:lnTo>
                    <a:lnTo>
                      <a:pt x="39" y="53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51" y="44"/>
                    </a:lnTo>
                    <a:lnTo>
                      <a:pt x="51" y="35"/>
                    </a:lnTo>
                    <a:lnTo>
                      <a:pt x="46" y="24"/>
                    </a:lnTo>
                    <a:lnTo>
                      <a:pt x="39" y="14"/>
                    </a:lnTo>
                    <a:lnTo>
                      <a:pt x="39" y="14"/>
                    </a:lnTo>
                    <a:lnTo>
                      <a:pt x="30" y="6"/>
                    </a:lnTo>
                    <a:lnTo>
                      <a:pt x="21" y="2"/>
                    </a:lnTo>
                    <a:lnTo>
                      <a:pt x="12" y="0"/>
                    </a:lnTo>
                    <a:lnTo>
                      <a:pt x="4" y="3"/>
                    </a:lnTo>
                  </a:path>
                </a:pathLst>
              </a:custGeom>
              <a:solidFill>
                <a:srgbClr val="99FF99"/>
              </a:solidFill>
              <a:ln w="9525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138901" name="Group 661"/>
          <p:cNvGrpSpPr>
            <a:grpSpLocks/>
          </p:cNvGrpSpPr>
          <p:nvPr/>
        </p:nvGrpSpPr>
        <p:grpSpPr bwMode="auto">
          <a:xfrm>
            <a:off x="5416551" y="3727450"/>
            <a:ext cx="696913" cy="584200"/>
            <a:chOff x="2832" y="2886"/>
            <a:chExt cx="345" cy="453"/>
          </a:xfrm>
        </p:grpSpPr>
        <p:sp>
          <p:nvSpPr>
            <p:cNvPr id="138902" name="Line 662"/>
            <p:cNvSpPr>
              <a:spLocks noChangeAspect="1" noChangeShapeType="1"/>
            </p:cNvSpPr>
            <p:nvPr/>
          </p:nvSpPr>
          <p:spPr bwMode="auto">
            <a:xfrm flipH="1" flipV="1">
              <a:off x="3036" y="3133"/>
              <a:ext cx="48" cy="18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03" name="Line 663"/>
            <p:cNvSpPr>
              <a:spLocks noChangeAspect="1" noChangeShapeType="1"/>
            </p:cNvSpPr>
            <p:nvPr/>
          </p:nvSpPr>
          <p:spPr bwMode="auto">
            <a:xfrm flipH="1" flipV="1">
              <a:off x="3011" y="3228"/>
              <a:ext cx="56" cy="18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04" name="Line 664"/>
            <p:cNvSpPr>
              <a:spLocks noChangeAspect="1" noChangeShapeType="1"/>
            </p:cNvSpPr>
            <p:nvPr/>
          </p:nvSpPr>
          <p:spPr bwMode="auto">
            <a:xfrm flipV="1">
              <a:off x="3079" y="3203"/>
              <a:ext cx="38" cy="71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05" name="Arc 665"/>
            <p:cNvSpPr>
              <a:spLocks/>
            </p:cNvSpPr>
            <p:nvPr/>
          </p:nvSpPr>
          <p:spPr bwMode="auto">
            <a:xfrm flipH="1">
              <a:off x="2974" y="3069"/>
              <a:ext cx="136" cy="2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06" name="Arc 666"/>
            <p:cNvSpPr>
              <a:spLocks/>
            </p:cNvSpPr>
            <p:nvPr/>
          </p:nvSpPr>
          <p:spPr bwMode="auto">
            <a:xfrm>
              <a:off x="2836" y="3078"/>
              <a:ext cx="136" cy="2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07" name="Arc 667"/>
            <p:cNvSpPr>
              <a:spLocks/>
            </p:cNvSpPr>
            <p:nvPr/>
          </p:nvSpPr>
          <p:spPr bwMode="auto">
            <a:xfrm>
              <a:off x="2832" y="2943"/>
              <a:ext cx="136" cy="363"/>
            </a:xfrm>
            <a:custGeom>
              <a:avLst/>
              <a:gdLst>
                <a:gd name="G0" fmla="+- 0 0 0"/>
                <a:gd name="G1" fmla="+- 21225 0 0"/>
                <a:gd name="G2" fmla="+- 21600 0 0"/>
                <a:gd name="T0" fmla="*/ 4007 w 21600"/>
                <a:gd name="T1" fmla="*/ 0 h 21225"/>
                <a:gd name="T2" fmla="*/ 21600 w 21600"/>
                <a:gd name="T3" fmla="*/ 21225 h 21225"/>
                <a:gd name="T4" fmla="*/ 0 w 21600"/>
                <a:gd name="T5" fmla="*/ 21225 h 2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25" fill="none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</a:path>
                <a:path w="21600" h="21225" stroke="0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  <a:lnTo>
                    <a:pt x="0" y="21225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08" name="Arc 668"/>
            <p:cNvSpPr>
              <a:spLocks/>
            </p:cNvSpPr>
            <p:nvPr/>
          </p:nvSpPr>
          <p:spPr bwMode="auto">
            <a:xfrm flipH="1">
              <a:off x="2972" y="2886"/>
              <a:ext cx="187" cy="413"/>
            </a:xfrm>
            <a:custGeom>
              <a:avLst/>
              <a:gdLst>
                <a:gd name="G0" fmla="+- 0 0 0"/>
                <a:gd name="G1" fmla="+- 21542 0 0"/>
                <a:gd name="G2" fmla="+- 21600 0 0"/>
                <a:gd name="T0" fmla="*/ 1576 w 21600"/>
                <a:gd name="T1" fmla="*/ 0 h 21542"/>
                <a:gd name="T2" fmla="*/ 21600 w 21600"/>
                <a:gd name="T3" fmla="*/ 21542 h 21542"/>
                <a:gd name="T4" fmla="*/ 0 w 21600"/>
                <a:gd name="T5" fmla="*/ 21542 h 2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42" fill="none" extrusionOk="0">
                  <a:moveTo>
                    <a:pt x="1576" y="-1"/>
                  </a:moveTo>
                  <a:cubicBezTo>
                    <a:pt x="12863" y="825"/>
                    <a:pt x="21600" y="10224"/>
                    <a:pt x="21600" y="21542"/>
                  </a:cubicBezTo>
                </a:path>
                <a:path w="21600" h="21542" stroke="0" extrusionOk="0">
                  <a:moveTo>
                    <a:pt x="1576" y="-1"/>
                  </a:moveTo>
                  <a:cubicBezTo>
                    <a:pt x="12863" y="825"/>
                    <a:pt x="21600" y="10224"/>
                    <a:pt x="21600" y="21542"/>
                  </a:cubicBezTo>
                  <a:lnTo>
                    <a:pt x="0" y="21542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09" name="Arc 669"/>
            <p:cNvSpPr>
              <a:spLocks/>
            </p:cNvSpPr>
            <p:nvPr/>
          </p:nvSpPr>
          <p:spPr bwMode="auto">
            <a:xfrm>
              <a:off x="3039" y="3073"/>
              <a:ext cx="136" cy="2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10" name="Arc 670"/>
            <p:cNvSpPr>
              <a:spLocks/>
            </p:cNvSpPr>
            <p:nvPr/>
          </p:nvSpPr>
          <p:spPr bwMode="auto">
            <a:xfrm>
              <a:off x="2990" y="2890"/>
              <a:ext cx="187" cy="413"/>
            </a:xfrm>
            <a:custGeom>
              <a:avLst/>
              <a:gdLst>
                <a:gd name="G0" fmla="+- 0 0 0"/>
                <a:gd name="G1" fmla="+- 21542 0 0"/>
                <a:gd name="G2" fmla="+- 21600 0 0"/>
                <a:gd name="T0" fmla="*/ 1576 w 21600"/>
                <a:gd name="T1" fmla="*/ 0 h 21542"/>
                <a:gd name="T2" fmla="*/ 21600 w 21600"/>
                <a:gd name="T3" fmla="*/ 21542 h 21542"/>
                <a:gd name="T4" fmla="*/ 0 w 21600"/>
                <a:gd name="T5" fmla="*/ 21542 h 2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42" fill="none" extrusionOk="0">
                  <a:moveTo>
                    <a:pt x="1576" y="-1"/>
                  </a:moveTo>
                  <a:cubicBezTo>
                    <a:pt x="12863" y="825"/>
                    <a:pt x="21600" y="10224"/>
                    <a:pt x="21600" y="21542"/>
                  </a:cubicBezTo>
                </a:path>
                <a:path w="21600" h="21542" stroke="0" extrusionOk="0">
                  <a:moveTo>
                    <a:pt x="1576" y="-1"/>
                  </a:moveTo>
                  <a:cubicBezTo>
                    <a:pt x="12863" y="825"/>
                    <a:pt x="21600" y="10224"/>
                    <a:pt x="21600" y="21542"/>
                  </a:cubicBezTo>
                  <a:lnTo>
                    <a:pt x="0" y="21542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11" name="Line 671"/>
            <p:cNvSpPr>
              <a:spLocks noChangeShapeType="1"/>
            </p:cNvSpPr>
            <p:nvPr/>
          </p:nvSpPr>
          <p:spPr bwMode="auto">
            <a:xfrm flipH="1" flipV="1">
              <a:off x="2928" y="2945"/>
              <a:ext cx="71" cy="35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12" name="Line 672"/>
            <p:cNvSpPr>
              <a:spLocks noChangeShapeType="1"/>
            </p:cNvSpPr>
            <p:nvPr/>
          </p:nvSpPr>
          <p:spPr bwMode="auto">
            <a:xfrm flipH="1" flipV="1">
              <a:off x="2998" y="2952"/>
              <a:ext cx="4" cy="35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13" name="Line 673"/>
            <p:cNvSpPr>
              <a:spLocks noChangeShapeType="1"/>
            </p:cNvSpPr>
            <p:nvPr/>
          </p:nvSpPr>
          <p:spPr bwMode="auto">
            <a:xfrm flipV="1">
              <a:off x="3012" y="2943"/>
              <a:ext cx="32" cy="36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14" name="Line 674"/>
            <p:cNvSpPr>
              <a:spLocks noChangeShapeType="1"/>
            </p:cNvSpPr>
            <p:nvPr/>
          </p:nvSpPr>
          <p:spPr bwMode="auto">
            <a:xfrm flipH="1" flipV="1">
              <a:off x="2973" y="2975"/>
              <a:ext cx="71" cy="35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15" name="Line 675"/>
            <p:cNvSpPr>
              <a:spLocks noChangeShapeType="1"/>
            </p:cNvSpPr>
            <p:nvPr/>
          </p:nvSpPr>
          <p:spPr bwMode="auto">
            <a:xfrm flipH="1" flipV="1">
              <a:off x="3043" y="2982"/>
              <a:ext cx="4" cy="35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16" name="Line 676"/>
            <p:cNvSpPr>
              <a:spLocks noChangeShapeType="1"/>
            </p:cNvSpPr>
            <p:nvPr/>
          </p:nvSpPr>
          <p:spPr bwMode="auto">
            <a:xfrm flipV="1">
              <a:off x="3057" y="2973"/>
              <a:ext cx="32" cy="36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17" name="Line 677"/>
            <p:cNvSpPr>
              <a:spLocks noChangeShapeType="1"/>
            </p:cNvSpPr>
            <p:nvPr/>
          </p:nvSpPr>
          <p:spPr bwMode="auto">
            <a:xfrm flipH="1" flipV="1">
              <a:off x="3055" y="2948"/>
              <a:ext cx="71" cy="35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18" name="Line 678"/>
            <p:cNvSpPr>
              <a:spLocks noChangeShapeType="1"/>
            </p:cNvSpPr>
            <p:nvPr/>
          </p:nvSpPr>
          <p:spPr bwMode="auto">
            <a:xfrm flipH="1" flipV="1">
              <a:off x="3125" y="2955"/>
              <a:ext cx="4" cy="35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19" name="Line 679"/>
            <p:cNvSpPr>
              <a:spLocks noChangeShapeType="1"/>
            </p:cNvSpPr>
            <p:nvPr/>
          </p:nvSpPr>
          <p:spPr bwMode="auto">
            <a:xfrm flipV="1">
              <a:off x="3139" y="2946"/>
              <a:ext cx="32" cy="36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20" name="Arc 680"/>
            <p:cNvSpPr>
              <a:spLocks/>
            </p:cNvSpPr>
            <p:nvPr/>
          </p:nvSpPr>
          <p:spPr bwMode="auto">
            <a:xfrm>
              <a:off x="3023" y="3128"/>
              <a:ext cx="136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21" name="Arc 681"/>
            <p:cNvSpPr>
              <a:spLocks/>
            </p:cNvSpPr>
            <p:nvPr/>
          </p:nvSpPr>
          <p:spPr bwMode="auto">
            <a:xfrm>
              <a:off x="3019" y="3022"/>
              <a:ext cx="136" cy="285"/>
            </a:xfrm>
            <a:custGeom>
              <a:avLst/>
              <a:gdLst>
                <a:gd name="G0" fmla="+- 0 0 0"/>
                <a:gd name="G1" fmla="+- 21225 0 0"/>
                <a:gd name="G2" fmla="+- 21600 0 0"/>
                <a:gd name="T0" fmla="*/ 4007 w 21600"/>
                <a:gd name="T1" fmla="*/ 0 h 21225"/>
                <a:gd name="T2" fmla="*/ 21600 w 21600"/>
                <a:gd name="T3" fmla="*/ 21225 h 21225"/>
                <a:gd name="T4" fmla="*/ 0 w 21600"/>
                <a:gd name="T5" fmla="*/ 21225 h 2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25" fill="none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</a:path>
                <a:path w="21600" h="21225" stroke="0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  <a:lnTo>
                    <a:pt x="0" y="21225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22" name="Arc 682"/>
            <p:cNvSpPr>
              <a:spLocks/>
            </p:cNvSpPr>
            <p:nvPr/>
          </p:nvSpPr>
          <p:spPr bwMode="auto">
            <a:xfrm>
              <a:off x="2972" y="3066"/>
              <a:ext cx="135" cy="2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23" name="Arc 683"/>
            <p:cNvSpPr>
              <a:spLocks/>
            </p:cNvSpPr>
            <p:nvPr/>
          </p:nvSpPr>
          <p:spPr bwMode="auto">
            <a:xfrm>
              <a:off x="2968" y="2931"/>
              <a:ext cx="135" cy="363"/>
            </a:xfrm>
            <a:custGeom>
              <a:avLst/>
              <a:gdLst>
                <a:gd name="G0" fmla="+- 0 0 0"/>
                <a:gd name="G1" fmla="+- 21225 0 0"/>
                <a:gd name="G2" fmla="+- 21600 0 0"/>
                <a:gd name="T0" fmla="*/ 4007 w 21600"/>
                <a:gd name="T1" fmla="*/ 0 h 21225"/>
                <a:gd name="T2" fmla="*/ 21600 w 21600"/>
                <a:gd name="T3" fmla="*/ 21225 h 21225"/>
                <a:gd name="T4" fmla="*/ 0 w 21600"/>
                <a:gd name="T5" fmla="*/ 21225 h 2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25" fill="none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</a:path>
                <a:path w="21600" h="21225" stroke="0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  <a:lnTo>
                    <a:pt x="0" y="21225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24" name="Line 684"/>
            <p:cNvSpPr>
              <a:spLocks noChangeShapeType="1"/>
            </p:cNvSpPr>
            <p:nvPr/>
          </p:nvSpPr>
          <p:spPr bwMode="auto">
            <a:xfrm flipH="1" flipV="1">
              <a:off x="3063" y="2934"/>
              <a:ext cx="72" cy="35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25" name="Line 685"/>
            <p:cNvSpPr>
              <a:spLocks noChangeShapeType="1"/>
            </p:cNvSpPr>
            <p:nvPr/>
          </p:nvSpPr>
          <p:spPr bwMode="auto">
            <a:xfrm flipH="1" flipV="1">
              <a:off x="3134" y="2941"/>
              <a:ext cx="3" cy="354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926" name="Group 686"/>
          <p:cNvGrpSpPr>
            <a:grpSpLocks/>
          </p:cNvGrpSpPr>
          <p:nvPr/>
        </p:nvGrpSpPr>
        <p:grpSpPr bwMode="auto">
          <a:xfrm>
            <a:off x="7454900" y="3600451"/>
            <a:ext cx="965200" cy="684213"/>
            <a:chOff x="4020" y="2927"/>
            <a:chExt cx="266" cy="401"/>
          </a:xfrm>
        </p:grpSpPr>
        <p:sp>
          <p:nvSpPr>
            <p:cNvPr id="138927" name="Line 687"/>
            <p:cNvSpPr>
              <a:spLocks noChangeAspect="1" noChangeShapeType="1"/>
            </p:cNvSpPr>
            <p:nvPr/>
          </p:nvSpPr>
          <p:spPr bwMode="auto">
            <a:xfrm flipV="1">
              <a:off x="4212" y="3127"/>
              <a:ext cx="47" cy="18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28" name="Line 688"/>
            <p:cNvSpPr>
              <a:spLocks noChangeAspect="1" noChangeShapeType="1"/>
            </p:cNvSpPr>
            <p:nvPr/>
          </p:nvSpPr>
          <p:spPr bwMode="auto">
            <a:xfrm flipV="1">
              <a:off x="4228" y="3222"/>
              <a:ext cx="57" cy="1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29" name="Line 689"/>
            <p:cNvSpPr>
              <a:spLocks noChangeAspect="1" noChangeShapeType="1"/>
            </p:cNvSpPr>
            <p:nvPr/>
          </p:nvSpPr>
          <p:spPr bwMode="auto">
            <a:xfrm flipH="1" flipV="1">
              <a:off x="4179" y="3196"/>
              <a:ext cx="37" cy="71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30" name="Arc 690"/>
            <p:cNvSpPr>
              <a:spLocks/>
            </p:cNvSpPr>
            <p:nvPr/>
          </p:nvSpPr>
          <p:spPr bwMode="auto">
            <a:xfrm flipH="1">
              <a:off x="4089" y="3082"/>
              <a:ext cx="136" cy="223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31" name="Arc 691"/>
            <p:cNvSpPr>
              <a:spLocks/>
            </p:cNvSpPr>
            <p:nvPr/>
          </p:nvSpPr>
          <p:spPr bwMode="auto">
            <a:xfrm flipH="1">
              <a:off x="4093" y="2947"/>
              <a:ext cx="136" cy="363"/>
            </a:xfrm>
            <a:custGeom>
              <a:avLst/>
              <a:gdLst>
                <a:gd name="G0" fmla="+- 0 0 0"/>
                <a:gd name="G1" fmla="+- 21225 0 0"/>
                <a:gd name="G2" fmla="+- 21600 0 0"/>
                <a:gd name="T0" fmla="*/ 4007 w 21600"/>
                <a:gd name="T1" fmla="*/ 0 h 21225"/>
                <a:gd name="T2" fmla="*/ 21600 w 21600"/>
                <a:gd name="T3" fmla="*/ 21225 h 21225"/>
                <a:gd name="T4" fmla="*/ 0 w 21600"/>
                <a:gd name="T5" fmla="*/ 21225 h 2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25" fill="none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</a:path>
                <a:path w="21600" h="21225" stroke="0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  <a:lnTo>
                    <a:pt x="0" y="21225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32" name="Line 692"/>
            <p:cNvSpPr>
              <a:spLocks noChangeShapeType="1"/>
            </p:cNvSpPr>
            <p:nvPr/>
          </p:nvSpPr>
          <p:spPr bwMode="auto">
            <a:xfrm flipH="1" flipV="1">
              <a:off x="4108" y="2942"/>
              <a:ext cx="70" cy="35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33" name="Line 693"/>
            <p:cNvSpPr>
              <a:spLocks noChangeShapeType="1"/>
            </p:cNvSpPr>
            <p:nvPr/>
          </p:nvSpPr>
          <p:spPr bwMode="auto">
            <a:xfrm flipH="1" flipV="1">
              <a:off x="4164" y="2949"/>
              <a:ext cx="29" cy="334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34" name="Line 694"/>
            <p:cNvSpPr>
              <a:spLocks noChangeShapeType="1"/>
            </p:cNvSpPr>
            <p:nvPr/>
          </p:nvSpPr>
          <p:spPr bwMode="auto">
            <a:xfrm flipV="1">
              <a:off x="4196" y="2947"/>
              <a:ext cx="25" cy="334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35" name="Line 695"/>
            <p:cNvSpPr>
              <a:spLocks noChangeShapeType="1"/>
            </p:cNvSpPr>
            <p:nvPr/>
          </p:nvSpPr>
          <p:spPr bwMode="auto">
            <a:xfrm flipH="1" flipV="1">
              <a:off x="4170" y="2933"/>
              <a:ext cx="71" cy="35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36" name="Line 696"/>
            <p:cNvSpPr>
              <a:spLocks noChangeShapeType="1"/>
            </p:cNvSpPr>
            <p:nvPr/>
          </p:nvSpPr>
          <p:spPr bwMode="auto">
            <a:xfrm flipH="1" flipV="1">
              <a:off x="4240" y="2940"/>
              <a:ext cx="4" cy="35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37" name="Line 697"/>
            <p:cNvSpPr>
              <a:spLocks noChangeShapeType="1"/>
            </p:cNvSpPr>
            <p:nvPr/>
          </p:nvSpPr>
          <p:spPr bwMode="auto">
            <a:xfrm flipV="1">
              <a:off x="4254" y="2931"/>
              <a:ext cx="32" cy="36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38" name="Line 698"/>
            <p:cNvSpPr>
              <a:spLocks noChangeShapeType="1"/>
            </p:cNvSpPr>
            <p:nvPr/>
          </p:nvSpPr>
          <p:spPr bwMode="auto">
            <a:xfrm flipH="1" flipV="1">
              <a:off x="4065" y="2938"/>
              <a:ext cx="72" cy="35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39" name="Line 699"/>
            <p:cNvSpPr>
              <a:spLocks noChangeShapeType="1"/>
            </p:cNvSpPr>
            <p:nvPr/>
          </p:nvSpPr>
          <p:spPr bwMode="auto">
            <a:xfrm flipH="1" flipV="1">
              <a:off x="4136" y="2945"/>
              <a:ext cx="3" cy="35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40" name="Line 700"/>
            <p:cNvSpPr>
              <a:spLocks noChangeShapeType="1"/>
            </p:cNvSpPr>
            <p:nvPr/>
          </p:nvSpPr>
          <p:spPr bwMode="auto">
            <a:xfrm flipV="1">
              <a:off x="4150" y="2936"/>
              <a:ext cx="32" cy="36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41" name="Arc 701"/>
            <p:cNvSpPr>
              <a:spLocks/>
            </p:cNvSpPr>
            <p:nvPr/>
          </p:nvSpPr>
          <p:spPr bwMode="auto">
            <a:xfrm flipH="1">
              <a:off x="4073" y="3121"/>
              <a:ext cx="136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42" name="Arc 702"/>
            <p:cNvSpPr>
              <a:spLocks/>
            </p:cNvSpPr>
            <p:nvPr/>
          </p:nvSpPr>
          <p:spPr bwMode="auto">
            <a:xfrm flipH="1">
              <a:off x="4071" y="2977"/>
              <a:ext cx="187" cy="324"/>
            </a:xfrm>
            <a:custGeom>
              <a:avLst/>
              <a:gdLst>
                <a:gd name="G0" fmla="+- 0 0 0"/>
                <a:gd name="G1" fmla="+- 21542 0 0"/>
                <a:gd name="G2" fmla="+- 21600 0 0"/>
                <a:gd name="T0" fmla="*/ 1576 w 21600"/>
                <a:gd name="T1" fmla="*/ 0 h 21542"/>
                <a:gd name="T2" fmla="*/ 21600 w 21600"/>
                <a:gd name="T3" fmla="*/ 21542 h 21542"/>
                <a:gd name="T4" fmla="*/ 0 w 21600"/>
                <a:gd name="T5" fmla="*/ 21542 h 2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42" fill="none" extrusionOk="0">
                  <a:moveTo>
                    <a:pt x="1576" y="-1"/>
                  </a:moveTo>
                  <a:cubicBezTo>
                    <a:pt x="12863" y="825"/>
                    <a:pt x="21600" y="10224"/>
                    <a:pt x="21600" y="21542"/>
                  </a:cubicBezTo>
                </a:path>
                <a:path w="21600" h="21542" stroke="0" extrusionOk="0">
                  <a:moveTo>
                    <a:pt x="1576" y="-1"/>
                  </a:moveTo>
                  <a:cubicBezTo>
                    <a:pt x="12863" y="825"/>
                    <a:pt x="21600" y="10224"/>
                    <a:pt x="21600" y="21542"/>
                  </a:cubicBezTo>
                  <a:lnTo>
                    <a:pt x="0" y="21542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43" name="Line 703"/>
            <p:cNvSpPr>
              <a:spLocks noChangeAspect="1" noChangeShapeType="1"/>
            </p:cNvSpPr>
            <p:nvPr/>
          </p:nvSpPr>
          <p:spPr bwMode="auto">
            <a:xfrm flipH="1" flipV="1">
              <a:off x="4083" y="3122"/>
              <a:ext cx="48" cy="18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44" name="Line 704"/>
            <p:cNvSpPr>
              <a:spLocks noChangeAspect="1" noChangeShapeType="1"/>
            </p:cNvSpPr>
            <p:nvPr/>
          </p:nvSpPr>
          <p:spPr bwMode="auto">
            <a:xfrm flipH="1" flipV="1">
              <a:off x="4058" y="3217"/>
              <a:ext cx="56" cy="1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45" name="Line 705"/>
            <p:cNvSpPr>
              <a:spLocks noChangeAspect="1" noChangeShapeType="1"/>
            </p:cNvSpPr>
            <p:nvPr/>
          </p:nvSpPr>
          <p:spPr bwMode="auto">
            <a:xfrm flipV="1">
              <a:off x="4126" y="3192"/>
              <a:ext cx="38" cy="70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46" name="Arc 706"/>
            <p:cNvSpPr>
              <a:spLocks/>
            </p:cNvSpPr>
            <p:nvPr/>
          </p:nvSpPr>
          <p:spPr bwMode="auto">
            <a:xfrm>
              <a:off x="4087" y="3061"/>
              <a:ext cx="136" cy="22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47" name="Line 707"/>
            <p:cNvSpPr>
              <a:spLocks noChangeShapeType="1"/>
            </p:cNvSpPr>
            <p:nvPr/>
          </p:nvSpPr>
          <p:spPr bwMode="auto">
            <a:xfrm flipV="1">
              <a:off x="4059" y="2931"/>
              <a:ext cx="32" cy="36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48" name="Line 708"/>
            <p:cNvSpPr>
              <a:spLocks noChangeShapeType="1"/>
            </p:cNvSpPr>
            <p:nvPr/>
          </p:nvSpPr>
          <p:spPr bwMode="auto">
            <a:xfrm flipH="1" flipV="1">
              <a:off x="4020" y="2963"/>
              <a:ext cx="72" cy="35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49" name="Line 709"/>
            <p:cNvSpPr>
              <a:spLocks noChangeShapeType="1"/>
            </p:cNvSpPr>
            <p:nvPr/>
          </p:nvSpPr>
          <p:spPr bwMode="auto">
            <a:xfrm flipH="1" flipV="1">
              <a:off x="4091" y="2970"/>
              <a:ext cx="3" cy="35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50" name="Line 710"/>
            <p:cNvSpPr>
              <a:spLocks noChangeShapeType="1"/>
            </p:cNvSpPr>
            <p:nvPr/>
          </p:nvSpPr>
          <p:spPr bwMode="auto">
            <a:xfrm flipV="1">
              <a:off x="4104" y="2961"/>
              <a:ext cx="32" cy="36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51" name="Line 711"/>
            <p:cNvSpPr>
              <a:spLocks noChangeShapeType="1"/>
            </p:cNvSpPr>
            <p:nvPr/>
          </p:nvSpPr>
          <p:spPr bwMode="auto">
            <a:xfrm flipH="1" flipV="1">
              <a:off x="4102" y="2936"/>
              <a:ext cx="72" cy="35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52" name="Line 712"/>
            <p:cNvSpPr>
              <a:spLocks noChangeShapeType="1"/>
            </p:cNvSpPr>
            <p:nvPr/>
          </p:nvSpPr>
          <p:spPr bwMode="auto">
            <a:xfrm flipH="1" flipV="1">
              <a:off x="4173" y="2943"/>
              <a:ext cx="3" cy="35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53" name="Line 713"/>
            <p:cNvSpPr>
              <a:spLocks noChangeShapeType="1"/>
            </p:cNvSpPr>
            <p:nvPr/>
          </p:nvSpPr>
          <p:spPr bwMode="auto">
            <a:xfrm flipV="1">
              <a:off x="4186" y="2934"/>
              <a:ext cx="32" cy="367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54" name="Line 714"/>
            <p:cNvSpPr>
              <a:spLocks noChangeShapeType="1"/>
            </p:cNvSpPr>
            <p:nvPr/>
          </p:nvSpPr>
          <p:spPr bwMode="auto">
            <a:xfrm flipH="1" flipV="1">
              <a:off x="4201" y="2927"/>
              <a:ext cx="71" cy="356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55" name="Line 715"/>
            <p:cNvSpPr>
              <a:spLocks noChangeShapeType="1"/>
            </p:cNvSpPr>
            <p:nvPr/>
          </p:nvSpPr>
          <p:spPr bwMode="auto">
            <a:xfrm flipH="1" flipV="1">
              <a:off x="4272" y="2934"/>
              <a:ext cx="3" cy="355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56" name="Arc 716"/>
            <p:cNvSpPr>
              <a:spLocks/>
            </p:cNvSpPr>
            <p:nvPr/>
          </p:nvSpPr>
          <p:spPr bwMode="auto">
            <a:xfrm>
              <a:off x="4071" y="3117"/>
              <a:ext cx="135" cy="175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957" name="Arc 717"/>
            <p:cNvSpPr>
              <a:spLocks/>
            </p:cNvSpPr>
            <p:nvPr/>
          </p:nvSpPr>
          <p:spPr bwMode="auto">
            <a:xfrm>
              <a:off x="4066" y="3010"/>
              <a:ext cx="136" cy="286"/>
            </a:xfrm>
            <a:custGeom>
              <a:avLst/>
              <a:gdLst>
                <a:gd name="G0" fmla="+- 0 0 0"/>
                <a:gd name="G1" fmla="+- 21225 0 0"/>
                <a:gd name="G2" fmla="+- 21600 0 0"/>
                <a:gd name="T0" fmla="*/ 4007 w 21600"/>
                <a:gd name="T1" fmla="*/ 0 h 21225"/>
                <a:gd name="T2" fmla="*/ 21600 w 21600"/>
                <a:gd name="T3" fmla="*/ 21225 h 21225"/>
                <a:gd name="T4" fmla="*/ 0 w 21600"/>
                <a:gd name="T5" fmla="*/ 21225 h 21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225" fill="none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</a:path>
                <a:path w="21600" h="21225" stroke="0" extrusionOk="0">
                  <a:moveTo>
                    <a:pt x="4007" y="-1"/>
                  </a:moveTo>
                  <a:cubicBezTo>
                    <a:pt x="14210" y="1926"/>
                    <a:pt x="21600" y="10840"/>
                    <a:pt x="21600" y="21225"/>
                  </a:cubicBezTo>
                  <a:lnTo>
                    <a:pt x="0" y="21225"/>
                  </a:lnTo>
                  <a:close/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8958" name="Freeform 718"/>
          <p:cNvSpPr>
            <a:spLocks/>
          </p:cNvSpPr>
          <p:nvPr/>
        </p:nvSpPr>
        <p:spPr bwMode="auto">
          <a:xfrm>
            <a:off x="5048251" y="4243388"/>
            <a:ext cx="188913" cy="950912"/>
          </a:xfrm>
          <a:custGeom>
            <a:avLst/>
            <a:gdLst>
              <a:gd name="T0" fmla="*/ 93 w 93"/>
              <a:gd name="T1" fmla="*/ 0 h 357"/>
              <a:gd name="T2" fmla="*/ 20 w 93"/>
              <a:gd name="T3" fmla="*/ 178 h 357"/>
              <a:gd name="T4" fmla="*/ 12 w 93"/>
              <a:gd name="T5" fmla="*/ 357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3" h="357">
                <a:moveTo>
                  <a:pt x="93" y="0"/>
                </a:moveTo>
                <a:cubicBezTo>
                  <a:pt x="69" y="72"/>
                  <a:pt x="75" y="123"/>
                  <a:pt x="20" y="178"/>
                </a:cubicBezTo>
                <a:cubicBezTo>
                  <a:pt x="0" y="239"/>
                  <a:pt x="12" y="293"/>
                  <a:pt x="12" y="357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59" name="Freeform 719"/>
          <p:cNvSpPr>
            <a:spLocks/>
          </p:cNvSpPr>
          <p:nvPr/>
        </p:nvSpPr>
        <p:spPr bwMode="auto">
          <a:xfrm>
            <a:off x="4530725" y="4568825"/>
            <a:ext cx="623888" cy="711200"/>
          </a:xfrm>
          <a:custGeom>
            <a:avLst/>
            <a:gdLst>
              <a:gd name="T0" fmla="*/ 308 w 308"/>
              <a:gd name="T1" fmla="*/ 0 h 267"/>
              <a:gd name="T2" fmla="*/ 227 w 308"/>
              <a:gd name="T3" fmla="*/ 16 h 267"/>
              <a:gd name="T4" fmla="*/ 211 w 308"/>
              <a:gd name="T5" fmla="*/ 89 h 267"/>
              <a:gd name="T6" fmla="*/ 122 w 308"/>
              <a:gd name="T7" fmla="*/ 170 h 267"/>
              <a:gd name="T8" fmla="*/ 49 w 308"/>
              <a:gd name="T9" fmla="*/ 251 h 267"/>
              <a:gd name="T10" fmla="*/ 0 w 308"/>
              <a:gd name="T11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08" h="267">
                <a:moveTo>
                  <a:pt x="308" y="0"/>
                </a:moveTo>
                <a:cubicBezTo>
                  <a:pt x="281" y="5"/>
                  <a:pt x="250" y="1"/>
                  <a:pt x="227" y="16"/>
                </a:cubicBezTo>
                <a:cubicBezTo>
                  <a:pt x="225" y="17"/>
                  <a:pt x="215" y="84"/>
                  <a:pt x="211" y="89"/>
                </a:cubicBezTo>
                <a:cubicBezTo>
                  <a:pt x="172" y="133"/>
                  <a:pt x="152" y="125"/>
                  <a:pt x="122" y="170"/>
                </a:cubicBezTo>
                <a:cubicBezTo>
                  <a:pt x="110" y="218"/>
                  <a:pt x="96" y="234"/>
                  <a:pt x="49" y="251"/>
                </a:cubicBezTo>
                <a:cubicBezTo>
                  <a:pt x="33" y="257"/>
                  <a:pt x="0" y="267"/>
                  <a:pt x="0" y="267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60" name="Freeform 720"/>
          <p:cNvSpPr>
            <a:spLocks/>
          </p:cNvSpPr>
          <p:nvPr/>
        </p:nvSpPr>
        <p:spPr bwMode="auto">
          <a:xfrm>
            <a:off x="4597400" y="5194301"/>
            <a:ext cx="458788" cy="474663"/>
          </a:xfrm>
          <a:custGeom>
            <a:avLst/>
            <a:gdLst>
              <a:gd name="T0" fmla="*/ 227 w 227"/>
              <a:gd name="T1" fmla="*/ 0 h 178"/>
              <a:gd name="T2" fmla="*/ 154 w 227"/>
              <a:gd name="T3" fmla="*/ 24 h 178"/>
              <a:gd name="T4" fmla="*/ 129 w 227"/>
              <a:gd name="T5" fmla="*/ 32 h 178"/>
              <a:gd name="T6" fmla="*/ 105 w 227"/>
              <a:gd name="T7" fmla="*/ 40 h 178"/>
              <a:gd name="T8" fmla="*/ 65 w 227"/>
              <a:gd name="T9" fmla="*/ 81 h 178"/>
              <a:gd name="T10" fmla="*/ 56 w 227"/>
              <a:gd name="T11" fmla="*/ 130 h 178"/>
              <a:gd name="T12" fmla="*/ 32 w 227"/>
              <a:gd name="T13" fmla="*/ 138 h 178"/>
              <a:gd name="T14" fmla="*/ 8 w 227"/>
              <a:gd name="T15" fmla="*/ 154 h 178"/>
              <a:gd name="T16" fmla="*/ 0 w 227"/>
              <a:gd name="T17" fmla="*/ 17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27" h="178">
                <a:moveTo>
                  <a:pt x="227" y="0"/>
                </a:moveTo>
                <a:cubicBezTo>
                  <a:pt x="181" y="15"/>
                  <a:pt x="189" y="13"/>
                  <a:pt x="154" y="24"/>
                </a:cubicBezTo>
                <a:cubicBezTo>
                  <a:pt x="146" y="27"/>
                  <a:pt x="137" y="29"/>
                  <a:pt x="129" y="32"/>
                </a:cubicBezTo>
                <a:cubicBezTo>
                  <a:pt x="121" y="35"/>
                  <a:pt x="105" y="40"/>
                  <a:pt x="105" y="40"/>
                </a:cubicBezTo>
                <a:cubicBezTo>
                  <a:pt x="87" y="53"/>
                  <a:pt x="73" y="59"/>
                  <a:pt x="65" y="81"/>
                </a:cubicBezTo>
                <a:cubicBezTo>
                  <a:pt x="60" y="97"/>
                  <a:pt x="64" y="116"/>
                  <a:pt x="56" y="130"/>
                </a:cubicBezTo>
                <a:cubicBezTo>
                  <a:pt x="52" y="137"/>
                  <a:pt x="40" y="134"/>
                  <a:pt x="32" y="138"/>
                </a:cubicBezTo>
                <a:cubicBezTo>
                  <a:pt x="23" y="142"/>
                  <a:pt x="16" y="149"/>
                  <a:pt x="8" y="154"/>
                </a:cubicBezTo>
                <a:cubicBezTo>
                  <a:pt x="5" y="162"/>
                  <a:pt x="0" y="178"/>
                  <a:pt x="0" y="178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61" name="Freeform 721"/>
          <p:cNvSpPr>
            <a:spLocks/>
          </p:cNvSpPr>
          <p:nvPr/>
        </p:nvSpPr>
        <p:spPr bwMode="auto">
          <a:xfrm>
            <a:off x="5073650" y="5259388"/>
            <a:ext cx="393700" cy="633412"/>
          </a:xfrm>
          <a:custGeom>
            <a:avLst/>
            <a:gdLst>
              <a:gd name="T0" fmla="*/ 0 w 195"/>
              <a:gd name="T1" fmla="*/ 0 h 238"/>
              <a:gd name="T2" fmla="*/ 16 w 195"/>
              <a:gd name="T3" fmla="*/ 114 h 238"/>
              <a:gd name="T4" fmla="*/ 24 w 195"/>
              <a:gd name="T5" fmla="*/ 146 h 238"/>
              <a:gd name="T6" fmla="*/ 81 w 195"/>
              <a:gd name="T7" fmla="*/ 162 h 238"/>
              <a:gd name="T8" fmla="*/ 178 w 195"/>
              <a:gd name="T9" fmla="*/ 203 h 238"/>
              <a:gd name="T10" fmla="*/ 195 w 195"/>
              <a:gd name="T11" fmla="*/ 235 h 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5" h="238">
                <a:moveTo>
                  <a:pt x="0" y="0"/>
                </a:moveTo>
                <a:cubicBezTo>
                  <a:pt x="5" y="38"/>
                  <a:pt x="7" y="77"/>
                  <a:pt x="16" y="114"/>
                </a:cubicBezTo>
                <a:cubicBezTo>
                  <a:pt x="19" y="125"/>
                  <a:pt x="17" y="138"/>
                  <a:pt x="24" y="146"/>
                </a:cubicBezTo>
                <a:cubicBezTo>
                  <a:pt x="37" y="161"/>
                  <a:pt x="62" y="156"/>
                  <a:pt x="81" y="162"/>
                </a:cubicBezTo>
                <a:cubicBezTo>
                  <a:pt x="116" y="173"/>
                  <a:pt x="148" y="183"/>
                  <a:pt x="178" y="203"/>
                </a:cubicBezTo>
                <a:cubicBezTo>
                  <a:pt x="188" y="238"/>
                  <a:pt x="176" y="235"/>
                  <a:pt x="195" y="235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62" name="Freeform 722"/>
          <p:cNvSpPr>
            <a:spLocks/>
          </p:cNvSpPr>
          <p:nvPr/>
        </p:nvSpPr>
        <p:spPr bwMode="auto">
          <a:xfrm>
            <a:off x="5284788" y="4303713"/>
            <a:ext cx="825500" cy="1630362"/>
          </a:xfrm>
          <a:custGeom>
            <a:avLst/>
            <a:gdLst>
              <a:gd name="T0" fmla="*/ 0 w 408"/>
              <a:gd name="T1" fmla="*/ 0 h 611"/>
              <a:gd name="T2" fmla="*/ 32 w 408"/>
              <a:gd name="T3" fmla="*/ 24 h 611"/>
              <a:gd name="T4" fmla="*/ 48 w 408"/>
              <a:gd name="T5" fmla="*/ 73 h 611"/>
              <a:gd name="T6" fmla="*/ 65 w 408"/>
              <a:gd name="T7" fmla="*/ 97 h 611"/>
              <a:gd name="T8" fmla="*/ 162 w 408"/>
              <a:gd name="T9" fmla="*/ 292 h 611"/>
              <a:gd name="T10" fmla="*/ 186 w 408"/>
              <a:gd name="T11" fmla="*/ 300 h 611"/>
              <a:gd name="T12" fmla="*/ 211 w 408"/>
              <a:gd name="T13" fmla="*/ 316 h 611"/>
              <a:gd name="T14" fmla="*/ 243 w 408"/>
              <a:gd name="T15" fmla="*/ 406 h 611"/>
              <a:gd name="T16" fmla="*/ 251 w 408"/>
              <a:gd name="T17" fmla="*/ 462 h 611"/>
              <a:gd name="T18" fmla="*/ 365 w 408"/>
              <a:gd name="T19" fmla="*/ 552 h 611"/>
              <a:gd name="T20" fmla="*/ 381 w 408"/>
              <a:gd name="T21" fmla="*/ 584 h 611"/>
              <a:gd name="T22" fmla="*/ 405 w 408"/>
              <a:gd name="T23" fmla="*/ 584 h 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408" h="611">
                <a:moveTo>
                  <a:pt x="0" y="0"/>
                </a:moveTo>
                <a:cubicBezTo>
                  <a:pt x="11" y="8"/>
                  <a:pt x="25" y="13"/>
                  <a:pt x="32" y="24"/>
                </a:cubicBezTo>
                <a:cubicBezTo>
                  <a:pt x="41" y="38"/>
                  <a:pt x="38" y="59"/>
                  <a:pt x="48" y="73"/>
                </a:cubicBezTo>
                <a:cubicBezTo>
                  <a:pt x="54" y="81"/>
                  <a:pt x="59" y="89"/>
                  <a:pt x="65" y="97"/>
                </a:cubicBezTo>
                <a:cubicBezTo>
                  <a:pt x="91" y="177"/>
                  <a:pt x="109" y="222"/>
                  <a:pt x="162" y="292"/>
                </a:cubicBezTo>
                <a:cubicBezTo>
                  <a:pt x="167" y="299"/>
                  <a:pt x="178" y="296"/>
                  <a:pt x="186" y="300"/>
                </a:cubicBezTo>
                <a:cubicBezTo>
                  <a:pt x="195" y="304"/>
                  <a:pt x="203" y="311"/>
                  <a:pt x="211" y="316"/>
                </a:cubicBezTo>
                <a:cubicBezTo>
                  <a:pt x="226" y="346"/>
                  <a:pt x="237" y="373"/>
                  <a:pt x="243" y="406"/>
                </a:cubicBezTo>
                <a:cubicBezTo>
                  <a:pt x="246" y="425"/>
                  <a:pt x="244" y="445"/>
                  <a:pt x="251" y="462"/>
                </a:cubicBezTo>
                <a:cubicBezTo>
                  <a:pt x="261" y="486"/>
                  <a:pt x="341" y="540"/>
                  <a:pt x="365" y="552"/>
                </a:cubicBezTo>
                <a:cubicBezTo>
                  <a:pt x="370" y="563"/>
                  <a:pt x="373" y="576"/>
                  <a:pt x="381" y="584"/>
                </a:cubicBezTo>
                <a:cubicBezTo>
                  <a:pt x="408" y="611"/>
                  <a:pt x="405" y="595"/>
                  <a:pt x="405" y="584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63" name="Freeform 723"/>
          <p:cNvSpPr>
            <a:spLocks/>
          </p:cNvSpPr>
          <p:nvPr/>
        </p:nvSpPr>
        <p:spPr bwMode="auto">
          <a:xfrm>
            <a:off x="5527675" y="5168900"/>
            <a:ext cx="274638" cy="831850"/>
          </a:xfrm>
          <a:custGeom>
            <a:avLst/>
            <a:gdLst>
              <a:gd name="T0" fmla="*/ 74 w 136"/>
              <a:gd name="T1" fmla="*/ 0 h 312"/>
              <a:gd name="T2" fmla="*/ 99 w 136"/>
              <a:gd name="T3" fmla="*/ 195 h 312"/>
              <a:gd name="T4" fmla="*/ 115 w 136"/>
              <a:gd name="T5" fmla="*/ 284 h 312"/>
              <a:gd name="T6" fmla="*/ 99 w 136"/>
              <a:gd name="T7" fmla="*/ 309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36" h="312">
                <a:moveTo>
                  <a:pt x="74" y="0"/>
                </a:moveTo>
                <a:cubicBezTo>
                  <a:pt x="48" y="71"/>
                  <a:pt x="0" y="163"/>
                  <a:pt x="99" y="195"/>
                </a:cubicBezTo>
                <a:cubicBezTo>
                  <a:pt x="136" y="234"/>
                  <a:pt x="128" y="212"/>
                  <a:pt x="115" y="284"/>
                </a:cubicBezTo>
                <a:cubicBezTo>
                  <a:pt x="110" y="312"/>
                  <a:pt x="115" y="309"/>
                  <a:pt x="99" y="309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64" name="Freeform 724"/>
          <p:cNvSpPr>
            <a:spLocks/>
          </p:cNvSpPr>
          <p:nvPr/>
        </p:nvSpPr>
        <p:spPr bwMode="auto">
          <a:xfrm>
            <a:off x="5776914" y="5362575"/>
            <a:ext cx="377825" cy="457200"/>
          </a:xfrm>
          <a:custGeom>
            <a:avLst/>
            <a:gdLst>
              <a:gd name="T0" fmla="*/ 0 w 187"/>
              <a:gd name="T1" fmla="*/ 0 h 171"/>
              <a:gd name="T2" fmla="*/ 73 w 187"/>
              <a:gd name="T3" fmla="*/ 41 h 171"/>
              <a:gd name="T4" fmla="*/ 122 w 187"/>
              <a:gd name="T5" fmla="*/ 147 h 171"/>
              <a:gd name="T6" fmla="*/ 187 w 187"/>
              <a:gd name="T7" fmla="*/ 171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87" h="171">
                <a:moveTo>
                  <a:pt x="0" y="0"/>
                </a:moveTo>
                <a:cubicBezTo>
                  <a:pt x="26" y="10"/>
                  <a:pt x="73" y="41"/>
                  <a:pt x="73" y="41"/>
                </a:cubicBezTo>
                <a:cubicBezTo>
                  <a:pt x="80" y="68"/>
                  <a:pt x="96" y="131"/>
                  <a:pt x="122" y="147"/>
                </a:cubicBezTo>
                <a:cubicBezTo>
                  <a:pt x="141" y="159"/>
                  <a:pt x="166" y="161"/>
                  <a:pt x="187" y="171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65" name="Freeform 725"/>
          <p:cNvSpPr>
            <a:spLocks/>
          </p:cNvSpPr>
          <p:nvPr/>
        </p:nvSpPr>
        <p:spPr bwMode="auto">
          <a:xfrm>
            <a:off x="5240338" y="4265613"/>
            <a:ext cx="1263650" cy="1363662"/>
          </a:xfrm>
          <a:custGeom>
            <a:avLst/>
            <a:gdLst>
              <a:gd name="T0" fmla="*/ 0 w 625"/>
              <a:gd name="T1" fmla="*/ 0 h 511"/>
              <a:gd name="T2" fmla="*/ 89 w 625"/>
              <a:gd name="T3" fmla="*/ 25 h 511"/>
              <a:gd name="T4" fmla="*/ 195 w 625"/>
              <a:gd name="T5" fmla="*/ 114 h 511"/>
              <a:gd name="T6" fmla="*/ 268 w 625"/>
              <a:gd name="T7" fmla="*/ 276 h 511"/>
              <a:gd name="T8" fmla="*/ 511 w 625"/>
              <a:gd name="T9" fmla="*/ 341 h 511"/>
              <a:gd name="T10" fmla="*/ 576 w 625"/>
              <a:gd name="T11" fmla="*/ 446 h 511"/>
              <a:gd name="T12" fmla="*/ 616 w 625"/>
              <a:gd name="T13" fmla="*/ 511 h 511"/>
              <a:gd name="T14" fmla="*/ 625 w 625"/>
              <a:gd name="T15" fmla="*/ 487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25" h="511">
                <a:moveTo>
                  <a:pt x="0" y="0"/>
                </a:moveTo>
                <a:cubicBezTo>
                  <a:pt x="30" y="10"/>
                  <a:pt x="60" y="14"/>
                  <a:pt x="89" y="25"/>
                </a:cubicBezTo>
                <a:cubicBezTo>
                  <a:pt x="122" y="57"/>
                  <a:pt x="150" y="100"/>
                  <a:pt x="195" y="114"/>
                </a:cubicBezTo>
                <a:cubicBezTo>
                  <a:pt x="247" y="166"/>
                  <a:pt x="221" y="216"/>
                  <a:pt x="268" y="276"/>
                </a:cubicBezTo>
                <a:cubicBezTo>
                  <a:pt x="308" y="397"/>
                  <a:pt x="267" y="324"/>
                  <a:pt x="511" y="341"/>
                </a:cubicBezTo>
                <a:cubicBezTo>
                  <a:pt x="534" y="376"/>
                  <a:pt x="551" y="413"/>
                  <a:pt x="576" y="446"/>
                </a:cubicBezTo>
                <a:cubicBezTo>
                  <a:pt x="595" y="504"/>
                  <a:pt x="578" y="485"/>
                  <a:pt x="616" y="511"/>
                </a:cubicBezTo>
                <a:cubicBezTo>
                  <a:pt x="619" y="503"/>
                  <a:pt x="625" y="487"/>
                  <a:pt x="625" y="487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8966" name="Freeform 726"/>
          <p:cNvSpPr>
            <a:spLocks/>
          </p:cNvSpPr>
          <p:nvPr/>
        </p:nvSpPr>
        <p:spPr bwMode="auto">
          <a:xfrm>
            <a:off x="5711825" y="4649788"/>
            <a:ext cx="869950" cy="476250"/>
          </a:xfrm>
          <a:custGeom>
            <a:avLst/>
            <a:gdLst>
              <a:gd name="T0" fmla="*/ 0 w 430"/>
              <a:gd name="T1" fmla="*/ 16 h 178"/>
              <a:gd name="T2" fmla="*/ 178 w 430"/>
              <a:gd name="T3" fmla="*/ 8 h 178"/>
              <a:gd name="T4" fmla="*/ 227 w 430"/>
              <a:gd name="T5" fmla="*/ 24 h 178"/>
              <a:gd name="T6" fmla="*/ 251 w 430"/>
              <a:gd name="T7" fmla="*/ 32 h 178"/>
              <a:gd name="T8" fmla="*/ 284 w 430"/>
              <a:gd name="T9" fmla="*/ 73 h 178"/>
              <a:gd name="T10" fmla="*/ 324 w 430"/>
              <a:gd name="T11" fmla="*/ 130 h 178"/>
              <a:gd name="T12" fmla="*/ 430 w 430"/>
              <a:gd name="T13" fmla="*/ 162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0" h="178">
                <a:moveTo>
                  <a:pt x="0" y="16"/>
                </a:moveTo>
                <a:cubicBezTo>
                  <a:pt x="62" y="4"/>
                  <a:pt x="115" y="0"/>
                  <a:pt x="178" y="8"/>
                </a:cubicBezTo>
                <a:cubicBezTo>
                  <a:pt x="194" y="13"/>
                  <a:pt x="211" y="19"/>
                  <a:pt x="227" y="24"/>
                </a:cubicBezTo>
                <a:cubicBezTo>
                  <a:pt x="235" y="27"/>
                  <a:pt x="251" y="32"/>
                  <a:pt x="251" y="32"/>
                </a:cubicBezTo>
                <a:cubicBezTo>
                  <a:pt x="308" y="121"/>
                  <a:pt x="231" y="5"/>
                  <a:pt x="284" y="73"/>
                </a:cubicBezTo>
                <a:cubicBezTo>
                  <a:pt x="298" y="91"/>
                  <a:pt x="324" y="130"/>
                  <a:pt x="324" y="130"/>
                </a:cubicBezTo>
                <a:cubicBezTo>
                  <a:pt x="340" y="178"/>
                  <a:pt x="386" y="162"/>
                  <a:pt x="430" y="162"/>
                </a:cubicBezTo>
              </a:path>
            </a:pathLst>
          </a:custGeom>
          <a:noFill/>
          <a:ln w="19050" cap="flat" cmpd="sng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8967" name="Group 727"/>
          <p:cNvGrpSpPr>
            <a:grpSpLocks/>
          </p:cNvGrpSpPr>
          <p:nvPr/>
        </p:nvGrpSpPr>
        <p:grpSpPr bwMode="auto">
          <a:xfrm flipH="1">
            <a:off x="6615114" y="4271964"/>
            <a:ext cx="1519237" cy="2016125"/>
            <a:chOff x="3231" y="3030"/>
            <a:chExt cx="1039" cy="644"/>
          </a:xfrm>
        </p:grpSpPr>
        <p:sp>
          <p:nvSpPr>
            <p:cNvPr id="138968" name="Freeform 728"/>
            <p:cNvSpPr>
              <a:spLocks/>
            </p:cNvSpPr>
            <p:nvPr/>
          </p:nvSpPr>
          <p:spPr bwMode="auto">
            <a:xfrm>
              <a:off x="3487" y="3030"/>
              <a:ext cx="93" cy="357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69" name="Freeform 729"/>
            <p:cNvSpPr>
              <a:spLocks/>
            </p:cNvSpPr>
            <p:nvPr/>
          </p:nvSpPr>
          <p:spPr bwMode="auto">
            <a:xfrm>
              <a:off x="3231" y="3152"/>
              <a:ext cx="308" cy="267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70" name="Freeform 730"/>
            <p:cNvSpPr>
              <a:spLocks/>
            </p:cNvSpPr>
            <p:nvPr/>
          </p:nvSpPr>
          <p:spPr bwMode="auto">
            <a:xfrm>
              <a:off x="3264" y="3387"/>
              <a:ext cx="227" cy="178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71" name="Freeform 731"/>
            <p:cNvSpPr>
              <a:spLocks/>
            </p:cNvSpPr>
            <p:nvPr/>
          </p:nvSpPr>
          <p:spPr bwMode="auto">
            <a:xfrm>
              <a:off x="3499" y="3411"/>
              <a:ext cx="195" cy="238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72" name="Freeform 732"/>
            <p:cNvSpPr>
              <a:spLocks/>
            </p:cNvSpPr>
            <p:nvPr/>
          </p:nvSpPr>
          <p:spPr bwMode="auto">
            <a:xfrm>
              <a:off x="3629" y="3038"/>
              <a:ext cx="408" cy="611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73" name="Freeform 733"/>
            <p:cNvSpPr>
              <a:spLocks/>
            </p:cNvSpPr>
            <p:nvPr/>
          </p:nvSpPr>
          <p:spPr bwMode="auto">
            <a:xfrm>
              <a:off x="3749" y="3362"/>
              <a:ext cx="136" cy="312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74" name="Freeform 734"/>
            <p:cNvSpPr>
              <a:spLocks/>
            </p:cNvSpPr>
            <p:nvPr/>
          </p:nvSpPr>
          <p:spPr bwMode="auto">
            <a:xfrm>
              <a:off x="3872" y="3435"/>
              <a:ext cx="187" cy="171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75" name="Freeform 735"/>
            <p:cNvSpPr>
              <a:spLocks/>
            </p:cNvSpPr>
            <p:nvPr/>
          </p:nvSpPr>
          <p:spPr bwMode="auto">
            <a:xfrm>
              <a:off x="3637" y="3054"/>
              <a:ext cx="625" cy="511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76" name="Freeform 736"/>
            <p:cNvSpPr>
              <a:spLocks/>
            </p:cNvSpPr>
            <p:nvPr/>
          </p:nvSpPr>
          <p:spPr bwMode="auto">
            <a:xfrm>
              <a:off x="3840" y="3168"/>
              <a:ext cx="430" cy="178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977" name="Group 737"/>
          <p:cNvGrpSpPr>
            <a:grpSpLocks/>
          </p:cNvGrpSpPr>
          <p:nvPr/>
        </p:nvGrpSpPr>
        <p:grpSpPr bwMode="auto">
          <a:xfrm flipH="1">
            <a:off x="6810375" y="4271963"/>
            <a:ext cx="1517650" cy="736600"/>
            <a:chOff x="3231" y="3030"/>
            <a:chExt cx="1039" cy="644"/>
          </a:xfrm>
        </p:grpSpPr>
        <p:sp>
          <p:nvSpPr>
            <p:cNvPr id="138978" name="Freeform 738"/>
            <p:cNvSpPr>
              <a:spLocks/>
            </p:cNvSpPr>
            <p:nvPr/>
          </p:nvSpPr>
          <p:spPr bwMode="auto">
            <a:xfrm>
              <a:off x="3487" y="3030"/>
              <a:ext cx="93" cy="357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79" name="Freeform 739"/>
            <p:cNvSpPr>
              <a:spLocks/>
            </p:cNvSpPr>
            <p:nvPr/>
          </p:nvSpPr>
          <p:spPr bwMode="auto">
            <a:xfrm>
              <a:off x="3231" y="3152"/>
              <a:ext cx="308" cy="267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80" name="Freeform 740"/>
            <p:cNvSpPr>
              <a:spLocks/>
            </p:cNvSpPr>
            <p:nvPr/>
          </p:nvSpPr>
          <p:spPr bwMode="auto">
            <a:xfrm>
              <a:off x="3264" y="3387"/>
              <a:ext cx="227" cy="178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81" name="Freeform 741"/>
            <p:cNvSpPr>
              <a:spLocks/>
            </p:cNvSpPr>
            <p:nvPr/>
          </p:nvSpPr>
          <p:spPr bwMode="auto">
            <a:xfrm>
              <a:off x="3499" y="3411"/>
              <a:ext cx="195" cy="238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82" name="Freeform 742"/>
            <p:cNvSpPr>
              <a:spLocks/>
            </p:cNvSpPr>
            <p:nvPr/>
          </p:nvSpPr>
          <p:spPr bwMode="auto">
            <a:xfrm>
              <a:off x="3629" y="3038"/>
              <a:ext cx="408" cy="611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83" name="Freeform 743"/>
            <p:cNvSpPr>
              <a:spLocks/>
            </p:cNvSpPr>
            <p:nvPr/>
          </p:nvSpPr>
          <p:spPr bwMode="auto">
            <a:xfrm>
              <a:off x="3749" y="3362"/>
              <a:ext cx="136" cy="312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84" name="Freeform 744"/>
            <p:cNvSpPr>
              <a:spLocks/>
            </p:cNvSpPr>
            <p:nvPr/>
          </p:nvSpPr>
          <p:spPr bwMode="auto">
            <a:xfrm>
              <a:off x="3872" y="3435"/>
              <a:ext cx="187" cy="171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85" name="Freeform 745"/>
            <p:cNvSpPr>
              <a:spLocks/>
            </p:cNvSpPr>
            <p:nvPr/>
          </p:nvSpPr>
          <p:spPr bwMode="auto">
            <a:xfrm>
              <a:off x="3637" y="3054"/>
              <a:ext cx="625" cy="511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86" name="Freeform 746"/>
            <p:cNvSpPr>
              <a:spLocks/>
            </p:cNvSpPr>
            <p:nvPr/>
          </p:nvSpPr>
          <p:spPr bwMode="auto">
            <a:xfrm>
              <a:off x="3840" y="3168"/>
              <a:ext cx="430" cy="178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987" name="Group 747"/>
          <p:cNvGrpSpPr>
            <a:grpSpLocks/>
          </p:cNvGrpSpPr>
          <p:nvPr/>
        </p:nvGrpSpPr>
        <p:grpSpPr bwMode="auto">
          <a:xfrm>
            <a:off x="3087688" y="4240214"/>
            <a:ext cx="1517650" cy="2016125"/>
            <a:chOff x="3231" y="3030"/>
            <a:chExt cx="1039" cy="644"/>
          </a:xfrm>
        </p:grpSpPr>
        <p:sp>
          <p:nvSpPr>
            <p:cNvPr id="138988" name="Freeform 748"/>
            <p:cNvSpPr>
              <a:spLocks/>
            </p:cNvSpPr>
            <p:nvPr/>
          </p:nvSpPr>
          <p:spPr bwMode="auto">
            <a:xfrm>
              <a:off x="3487" y="3030"/>
              <a:ext cx="93" cy="357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89" name="Freeform 749"/>
            <p:cNvSpPr>
              <a:spLocks/>
            </p:cNvSpPr>
            <p:nvPr/>
          </p:nvSpPr>
          <p:spPr bwMode="auto">
            <a:xfrm>
              <a:off x="3231" y="3152"/>
              <a:ext cx="308" cy="267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90" name="Freeform 750"/>
            <p:cNvSpPr>
              <a:spLocks/>
            </p:cNvSpPr>
            <p:nvPr/>
          </p:nvSpPr>
          <p:spPr bwMode="auto">
            <a:xfrm>
              <a:off x="3264" y="3387"/>
              <a:ext cx="227" cy="178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91" name="Freeform 751"/>
            <p:cNvSpPr>
              <a:spLocks/>
            </p:cNvSpPr>
            <p:nvPr/>
          </p:nvSpPr>
          <p:spPr bwMode="auto">
            <a:xfrm>
              <a:off x="3499" y="3411"/>
              <a:ext cx="195" cy="238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92" name="Freeform 752"/>
            <p:cNvSpPr>
              <a:spLocks/>
            </p:cNvSpPr>
            <p:nvPr/>
          </p:nvSpPr>
          <p:spPr bwMode="auto">
            <a:xfrm>
              <a:off x="3629" y="3038"/>
              <a:ext cx="408" cy="611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93" name="Freeform 753"/>
            <p:cNvSpPr>
              <a:spLocks/>
            </p:cNvSpPr>
            <p:nvPr/>
          </p:nvSpPr>
          <p:spPr bwMode="auto">
            <a:xfrm>
              <a:off x="3749" y="3362"/>
              <a:ext cx="136" cy="312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94" name="Freeform 754"/>
            <p:cNvSpPr>
              <a:spLocks/>
            </p:cNvSpPr>
            <p:nvPr/>
          </p:nvSpPr>
          <p:spPr bwMode="auto">
            <a:xfrm>
              <a:off x="3872" y="3435"/>
              <a:ext cx="187" cy="171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95" name="Freeform 755"/>
            <p:cNvSpPr>
              <a:spLocks/>
            </p:cNvSpPr>
            <p:nvPr/>
          </p:nvSpPr>
          <p:spPr bwMode="auto">
            <a:xfrm>
              <a:off x="3637" y="3054"/>
              <a:ext cx="625" cy="511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96" name="Freeform 756"/>
            <p:cNvSpPr>
              <a:spLocks/>
            </p:cNvSpPr>
            <p:nvPr/>
          </p:nvSpPr>
          <p:spPr bwMode="auto">
            <a:xfrm>
              <a:off x="3840" y="3168"/>
              <a:ext cx="430" cy="178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8997" name="Group 757"/>
          <p:cNvGrpSpPr>
            <a:grpSpLocks/>
          </p:cNvGrpSpPr>
          <p:nvPr/>
        </p:nvGrpSpPr>
        <p:grpSpPr bwMode="auto">
          <a:xfrm>
            <a:off x="1631950" y="4240214"/>
            <a:ext cx="1517650" cy="2016125"/>
            <a:chOff x="3231" y="3030"/>
            <a:chExt cx="1039" cy="644"/>
          </a:xfrm>
        </p:grpSpPr>
        <p:sp>
          <p:nvSpPr>
            <p:cNvPr id="138998" name="Freeform 758"/>
            <p:cNvSpPr>
              <a:spLocks/>
            </p:cNvSpPr>
            <p:nvPr/>
          </p:nvSpPr>
          <p:spPr bwMode="auto">
            <a:xfrm>
              <a:off x="3487" y="3030"/>
              <a:ext cx="93" cy="357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999" name="Freeform 759"/>
            <p:cNvSpPr>
              <a:spLocks/>
            </p:cNvSpPr>
            <p:nvPr/>
          </p:nvSpPr>
          <p:spPr bwMode="auto">
            <a:xfrm>
              <a:off x="3231" y="3152"/>
              <a:ext cx="308" cy="267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00" name="Freeform 760"/>
            <p:cNvSpPr>
              <a:spLocks/>
            </p:cNvSpPr>
            <p:nvPr/>
          </p:nvSpPr>
          <p:spPr bwMode="auto">
            <a:xfrm>
              <a:off x="3264" y="3387"/>
              <a:ext cx="227" cy="178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01" name="Freeform 761"/>
            <p:cNvSpPr>
              <a:spLocks/>
            </p:cNvSpPr>
            <p:nvPr/>
          </p:nvSpPr>
          <p:spPr bwMode="auto">
            <a:xfrm>
              <a:off x="3499" y="3411"/>
              <a:ext cx="195" cy="238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02" name="Freeform 762"/>
            <p:cNvSpPr>
              <a:spLocks/>
            </p:cNvSpPr>
            <p:nvPr/>
          </p:nvSpPr>
          <p:spPr bwMode="auto">
            <a:xfrm>
              <a:off x="3629" y="3038"/>
              <a:ext cx="408" cy="611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03" name="Freeform 763"/>
            <p:cNvSpPr>
              <a:spLocks/>
            </p:cNvSpPr>
            <p:nvPr/>
          </p:nvSpPr>
          <p:spPr bwMode="auto">
            <a:xfrm>
              <a:off x="3749" y="3362"/>
              <a:ext cx="136" cy="312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04" name="Freeform 764"/>
            <p:cNvSpPr>
              <a:spLocks/>
            </p:cNvSpPr>
            <p:nvPr/>
          </p:nvSpPr>
          <p:spPr bwMode="auto">
            <a:xfrm>
              <a:off x="3872" y="3435"/>
              <a:ext cx="187" cy="171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05" name="Freeform 765"/>
            <p:cNvSpPr>
              <a:spLocks/>
            </p:cNvSpPr>
            <p:nvPr/>
          </p:nvSpPr>
          <p:spPr bwMode="auto">
            <a:xfrm>
              <a:off x="3637" y="3054"/>
              <a:ext cx="625" cy="511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06" name="Freeform 766"/>
            <p:cNvSpPr>
              <a:spLocks/>
            </p:cNvSpPr>
            <p:nvPr/>
          </p:nvSpPr>
          <p:spPr bwMode="auto">
            <a:xfrm>
              <a:off x="3840" y="3168"/>
              <a:ext cx="430" cy="178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007" name="Group 767"/>
          <p:cNvGrpSpPr>
            <a:grpSpLocks/>
          </p:cNvGrpSpPr>
          <p:nvPr/>
        </p:nvGrpSpPr>
        <p:grpSpPr bwMode="auto">
          <a:xfrm>
            <a:off x="6192839" y="4240214"/>
            <a:ext cx="1519237" cy="2016125"/>
            <a:chOff x="3231" y="3030"/>
            <a:chExt cx="1039" cy="644"/>
          </a:xfrm>
        </p:grpSpPr>
        <p:sp>
          <p:nvSpPr>
            <p:cNvPr id="139008" name="Freeform 768"/>
            <p:cNvSpPr>
              <a:spLocks/>
            </p:cNvSpPr>
            <p:nvPr/>
          </p:nvSpPr>
          <p:spPr bwMode="auto">
            <a:xfrm>
              <a:off x="3487" y="3030"/>
              <a:ext cx="93" cy="357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09" name="Freeform 769"/>
            <p:cNvSpPr>
              <a:spLocks/>
            </p:cNvSpPr>
            <p:nvPr/>
          </p:nvSpPr>
          <p:spPr bwMode="auto">
            <a:xfrm>
              <a:off x="3231" y="3152"/>
              <a:ext cx="308" cy="267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10" name="Freeform 770"/>
            <p:cNvSpPr>
              <a:spLocks/>
            </p:cNvSpPr>
            <p:nvPr/>
          </p:nvSpPr>
          <p:spPr bwMode="auto">
            <a:xfrm>
              <a:off x="3264" y="3387"/>
              <a:ext cx="227" cy="178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11" name="Freeform 771"/>
            <p:cNvSpPr>
              <a:spLocks/>
            </p:cNvSpPr>
            <p:nvPr/>
          </p:nvSpPr>
          <p:spPr bwMode="auto">
            <a:xfrm>
              <a:off x="3499" y="3411"/>
              <a:ext cx="195" cy="238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12" name="Freeform 772"/>
            <p:cNvSpPr>
              <a:spLocks/>
            </p:cNvSpPr>
            <p:nvPr/>
          </p:nvSpPr>
          <p:spPr bwMode="auto">
            <a:xfrm>
              <a:off x="3629" y="3038"/>
              <a:ext cx="408" cy="611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13" name="Freeform 773"/>
            <p:cNvSpPr>
              <a:spLocks/>
            </p:cNvSpPr>
            <p:nvPr/>
          </p:nvSpPr>
          <p:spPr bwMode="auto">
            <a:xfrm>
              <a:off x="3749" y="3362"/>
              <a:ext cx="136" cy="312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14" name="Freeform 774"/>
            <p:cNvSpPr>
              <a:spLocks/>
            </p:cNvSpPr>
            <p:nvPr/>
          </p:nvSpPr>
          <p:spPr bwMode="auto">
            <a:xfrm>
              <a:off x="3872" y="3435"/>
              <a:ext cx="187" cy="171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15" name="Freeform 775"/>
            <p:cNvSpPr>
              <a:spLocks/>
            </p:cNvSpPr>
            <p:nvPr/>
          </p:nvSpPr>
          <p:spPr bwMode="auto">
            <a:xfrm>
              <a:off x="3637" y="3054"/>
              <a:ext cx="625" cy="511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16" name="Freeform 776"/>
            <p:cNvSpPr>
              <a:spLocks/>
            </p:cNvSpPr>
            <p:nvPr/>
          </p:nvSpPr>
          <p:spPr bwMode="auto">
            <a:xfrm>
              <a:off x="3840" y="3168"/>
              <a:ext cx="430" cy="178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017" name="Group 777"/>
          <p:cNvGrpSpPr>
            <a:grpSpLocks/>
          </p:cNvGrpSpPr>
          <p:nvPr/>
        </p:nvGrpSpPr>
        <p:grpSpPr bwMode="auto">
          <a:xfrm flipH="1">
            <a:off x="7358063" y="4240213"/>
            <a:ext cx="1517650" cy="736600"/>
            <a:chOff x="3231" y="3030"/>
            <a:chExt cx="1039" cy="644"/>
          </a:xfrm>
        </p:grpSpPr>
        <p:sp>
          <p:nvSpPr>
            <p:cNvPr id="139018" name="Freeform 778"/>
            <p:cNvSpPr>
              <a:spLocks/>
            </p:cNvSpPr>
            <p:nvPr/>
          </p:nvSpPr>
          <p:spPr bwMode="auto">
            <a:xfrm>
              <a:off x="3487" y="3030"/>
              <a:ext cx="93" cy="357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19" name="Freeform 779"/>
            <p:cNvSpPr>
              <a:spLocks/>
            </p:cNvSpPr>
            <p:nvPr/>
          </p:nvSpPr>
          <p:spPr bwMode="auto">
            <a:xfrm>
              <a:off x="3231" y="3152"/>
              <a:ext cx="308" cy="267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20" name="Freeform 780"/>
            <p:cNvSpPr>
              <a:spLocks/>
            </p:cNvSpPr>
            <p:nvPr/>
          </p:nvSpPr>
          <p:spPr bwMode="auto">
            <a:xfrm>
              <a:off x="3264" y="3387"/>
              <a:ext cx="227" cy="178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21" name="Freeform 781"/>
            <p:cNvSpPr>
              <a:spLocks/>
            </p:cNvSpPr>
            <p:nvPr/>
          </p:nvSpPr>
          <p:spPr bwMode="auto">
            <a:xfrm>
              <a:off x="3499" y="3411"/>
              <a:ext cx="195" cy="238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22" name="Freeform 782"/>
            <p:cNvSpPr>
              <a:spLocks/>
            </p:cNvSpPr>
            <p:nvPr/>
          </p:nvSpPr>
          <p:spPr bwMode="auto">
            <a:xfrm>
              <a:off x="3629" y="3038"/>
              <a:ext cx="408" cy="611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23" name="Freeform 783"/>
            <p:cNvSpPr>
              <a:spLocks/>
            </p:cNvSpPr>
            <p:nvPr/>
          </p:nvSpPr>
          <p:spPr bwMode="auto">
            <a:xfrm>
              <a:off x="3749" y="3362"/>
              <a:ext cx="136" cy="312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24" name="Freeform 784"/>
            <p:cNvSpPr>
              <a:spLocks/>
            </p:cNvSpPr>
            <p:nvPr/>
          </p:nvSpPr>
          <p:spPr bwMode="auto">
            <a:xfrm>
              <a:off x="3872" y="3435"/>
              <a:ext cx="187" cy="171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25" name="Freeform 785"/>
            <p:cNvSpPr>
              <a:spLocks/>
            </p:cNvSpPr>
            <p:nvPr/>
          </p:nvSpPr>
          <p:spPr bwMode="auto">
            <a:xfrm>
              <a:off x="3637" y="3054"/>
              <a:ext cx="625" cy="511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26" name="Freeform 786"/>
            <p:cNvSpPr>
              <a:spLocks/>
            </p:cNvSpPr>
            <p:nvPr/>
          </p:nvSpPr>
          <p:spPr bwMode="auto">
            <a:xfrm>
              <a:off x="3840" y="3168"/>
              <a:ext cx="430" cy="178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027" name="Group 787"/>
          <p:cNvGrpSpPr>
            <a:grpSpLocks/>
          </p:cNvGrpSpPr>
          <p:nvPr/>
        </p:nvGrpSpPr>
        <p:grpSpPr bwMode="auto">
          <a:xfrm flipH="1">
            <a:off x="7065964" y="4240213"/>
            <a:ext cx="1519237" cy="736600"/>
            <a:chOff x="3231" y="3030"/>
            <a:chExt cx="1039" cy="644"/>
          </a:xfrm>
        </p:grpSpPr>
        <p:sp>
          <p:nvSpPr>
            <p:cNvPr id="139028" name="Freeform 788"/>
            <p:cNvSpPr>
              <a:spLocks/>
            </p:cNvSpPr>
            <p:nvPr/>
          </p:nvSpPr>
          <p:spPr bwMode="auto">
            <a:xfrm>
              <a:off x="3487" y="3030"/>
              <a:ext cx="93" cy="357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29" name="Freeform 789"/>
            <p:cNvSpPr>
              <a:spLocks/>
            </p:cNvSpPr>
            <p:nvPr/>
          </p:nvSpPr>
          <p:spPr bwMode="auto">
            <a:xfrm>
              <a:off x="3231" y="3152"/>
              <a:ext cx="308" cy="267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30" name="Freeform 790"/>
            <p:cNvSpPr>
              <a:spLocks/>
            </p:cNvSpPr>
            <p:nvPr/>
          </p:nvSpPr>
          <p:spPr bwMode="auto">
            <a:xfrm>
              <a:off x="3264" y="3387"/>
              <a:ext cx="227" cy="178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31" name="Freeform 791"/>
            <p:cNvSpPr>
              <a:spLocks/>
            </p:cNvSpPr>
            <p:nvPr/>
          </p:nvSpPr>
          <p:spPr bwMode="auto">
            <a:xfrm>
              <a:off x="3499" y="3411"/>
              <a:ext cx="195" cy="238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32" name="Freeform 792"/>
            <p:cNvSpPr>
              <a:spLocks/>
            </p:cNvSpPr>
            <p:nvPr/>
          </p:nvSpPr>
          <p:spPr bwMode="auto">
            <a:xfrm>
              <a:off x="3629" y="3038"/>
              <a:ext cx="408" cy="611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33" name="Freeform 793"/>
            <p:cNvSpPr>
              <a:spLocks/>
            </p:cNvSpPr>
            <p:nvPr/>
          </p:nvSpPr>
          <p:spPr bwMode="auto">
            <a:xfrm>
              <a:off x="3749" y="3362"/>
              <a:ext cx="136" cy="312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34" name="Freeform 794"/>
            <p:cNvSpPr>
              <a:spLocks/>
            </p:cNvSpPr>
            <p:nvPr/>
          </p:nvSpPr>
          <p:spPr bwMode="auto">
            <a:xfrm>
              <a:off x="3872" y="3435"/>
              <a:ext cx="187" cy="171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35" name="Freeform 795"/>
            <p:cNvSpPr>
              <a:spLocks/>
            </p:cNvSpPr>
            <p:nvPr/>
          </p:nvSpPr>
          <p:spPr bwMode="auto">
            <a:xfrm>
              <a:off x="3637" y="3054"/>
              <a:ext cx="625" cy="511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36" name="Freeform 796"/>
            <p:cNvSpPr>
              <a:spLocks/>
            </p:cNvSpPr>
            <p:nvPr/>
          </p:nvSpPr>
          <p:spPr bwMode="auto">
            <a:xfrm>
              <a:off x="3840" y="3168"/>
              <a:ext cx="430" cy="178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037" name="Group 797"/>
          <p:cNvGrpSpPr>
            <a:grpSpLocks/>
          </p:cNvGrpSpPr>
          <p:nvPr/>
        </p:nvGrpSpPr>
        <p:grpSpPr bwMode="auto">
          <a:xfrm flipH="1">
            <a:off x="7551738" y="4495800"/>
            <a:ext cx="1517650" cy="736600"/>
            <a:chOff x="3231" y="3030"/>
            <a:chExt cx="1039" cy="644"/>
          </a:xfrm>
        </p:grpSpPr>
        <p:sp>
          <p:nvSpPr>
            <p:cNvPr id="139038" name="Freeform 798"/>
            <p:cNvSpPr>
              <a:spLocks/>
            </p:cNvSpPr>
            <p:nvPr/>
          </p:nvSpPr>
          <p:spPr bwMode="auto">
            <a:xfrm>
              <a:off x="3487" y="3030"/>
              <a:ext cx="93" cy="357"/>
            </a:xfrm>
            <a:custGeom>
              <a:avLst/>
              <a:gdLst>
                <a:gd name="T0" fmla="*/ 93 w 93"/>
                <a:gd name="T1" fmla="*/ 0 h 357"/>
                <a:gd name="T2" fmla="*/ 20 w 93"/>
                <a:gd name="T3" fmla="*/ 178 h 357"/>
                <a:gd name="T4" fmla="*/ 12 w 93"/>
                <a:gd name="T5" fmla="*/ 357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3" h="357">
                  <a:moveTo>
                    <a:pt x="93" y="0"/>
                  </a:moveTo>
                  <a:cubicBezTo>
                    <a:pt x="69" y="72"/>
                    <a:pt x="75" y="123"/>
                    <a:pt x="20" y="178"/>
                  </a:cubicBezTo>
                  <a:cubicBezTo>
                    <a:pt x="0" y="239"/>
                    <a:pt x="12" y="293"/>
                    <a:pt x="12" y="35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39" name="Freeform 799"/>
            <p:cNvSpPr>
              <a:spLocks/>
            </p:cNvSpPr>
            <p:nvPr/>
          </p:nvSpPr>
          <p:spPr bwMode="auto">
            <a:xfrm>
              <a:off x="3231" y="3152"/>
              <a:ext cx="308" cy="267"/>
            </a:xfrm>
            <a:custGeom>
              <a:avLst/>
              <a:gdLst>
                <a:gd name="T0" fmla="*/ 308 w 308"/>
                <a:gd name="T1" fmla="*/ 0 h 267"/>
                <a:gd name="T2" fmla="*/ 227 w 308"/>
                <a:gd name="T3" fmla="*/ 16 h 267"/>
                <a:gd name="T4" fmla="*/ 211 w 308"/>
                <a:gd name="T5" fmla="*/ 89 h 267"/>
                <a:gd name="T6" fmla="*/ 122 w 308"/>
                <a:gd name="T7" fmla="*/ 170 h 267"/>
                <a:gd name="T8" fmla="*/ 49 w 308"/>
                <a:gd name="T9" fmla="*/ 251 h 267"/>
                <a:gd name="T10" fmla="*/ 0 w 308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8" h="267">
                  <a:moveTo>
                    <a:pt x="308" y="0"/>
                  </a:moveTo>
                  <a:cubicBezTo>
                    <a:pt x="281" y="5"/>
                    <a:pt x="250" y="1"/>
                    <a:pt x="227" y="16"/>
                  </a:cubicBezTo>
                  <a:cubicBezTo>
                    <a:pt x="225" y="17"/>
                    <a:pt x="215" y="84"/>
                    <a:pt x="211" y="89"/>
                  </a:cubicBezTo>
                  <a:cubicBezTo>
                    <a:pt x="172" y="133"/>
                    <a:pt x="152" y="125"/>
                    <a:pt x="122" y="170"/>
                  </a:cubicBezTo>
                  <a:cubicBezTo>
                    <a:pt x="110" y="218"/>
                    <a:pt x="96" y="234"/>
                    <a:pt x="49" y="251"/>
                  </a:cubicBezTo>
                  <a:cubicBezTo>
                    <a:pt x="33" y="257"/>
                    <a:pt x="0" y="267"/>
                    <a:pt x="0" y="26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40" name="Freeform 800"/>
            <p:cNvSpPr>
              <a:spLocks/>
            </p:cNvSpPr>
            <p:nvPr/>
          </p:nvSpPr>
          <p:spPr bwMode="auto">
            <a:xfrm>
              <a:off x="3264" y="3387"/>
              <a:ext cx="227" cy="178"/>
            </a:xfrm>
            <a:custGeom>
              <a:avLst/>
              <a:gdLst>
                <a:gd name="T0" fmla="*/ 227 w 227"/>
                <a:gd name="T1" fmla="*/ 0 h 178"/>
                <a:gd name="T2" fmla="*/ 154 w 227"/>
                <a:gd name="T3" fmla="*/ 24 h 178"/>
                <a:gd name="T4" fmla="*/ 129 w 227"/>
                <a:gd name="T5" fmla="*/ 32 h 178"/>
                <a:gd name="T6" fmla="*/ 105 w 227"/>
                <a:gd name="T7" fmla="*/ 40 h 178"/>
                <a:gd name="T8" fmla="*/ 65 w 227"/>
                <a:gd name="T9" fmla="*/ 81 h 178"/>
                <a:gd name="T10" fmla="*/ 56 w 227"/>
                <a:gd name="T11" fmla="*/ 130 h 178"/>
                <a:gd name="T12" fmla="*/ 32 w 227"/>
                <a:gd name="T13" fmla="*/ 138 h 178"/>
                <a:gd name="T14" fmla="*/ 8 w 227"/>
                <a:gd name="T15" fmla="*/ 154 h 178"/>
                <a:gd name="T16" fmla="*/ 0 w 227"/>
                <a:gd name="T17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7" h="178">
                  <a:moveTo>
                    <a:pt x="227" y="0"/>
                  </a:moveTo>
                  <a:cubicBezTo>
                    <a:pt x="181" y="15"/>
                    <a:pt x="189" y="13"/>
                    <a:pt x="154" y="24"/>
                  </a:cubicBezTo>
                  <a:cubicBezTo>
                    <a:pt x="146" y="27"/>
                    <a:pt x="137" y="29"/>
                    <a:pt x="129" y="32"/>
                  </a:cubicBezTo>
                  <a:cubicBezTo>
                    <a:pt x="121" y="35"/>
                    <a:pt x="105" y="40"/>
                    <a:pt x="105" y="40"/>
                  </a:cubicBezTo>
                  <a:cubicBezTo>
                    <a:pt x="87" y="53"/>
                    <a:pt x="73" y="59"/>
                    <a:pt x="65" y="81"/>
                  </a:cubicBezTo>
                  <a:cubicBezTo>
                    <a:pt x="60" y="97"/>
                    <a:pt x="64" y="116"/>
                    <a:pt x="56" y="130"/>
                  </a:cubicBezTo>
                  <a:cubicBezTo>
                    <a:pt x="52" y="137"/>
                    <a:pt x="40" y="134"/>
                    <a:pt x="32" y="138"/>
                  </a:cubicBezTo>
                  <a:cubicBezTo>
                    <a:pt x="23" y="142"/>
                    <a:pt x="16" y="149"/>
                    <a:pt x="8" y="154"/>
                  </a:cubicBezTo>
                  <a:cubicBezTo>
                    <a:pt x="5" y="162"/>
                    <a:pt x="0" y="178"/>
                    <a:pt x="0" y="178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41" name="Freeform 801"/>
            <p:cNvSpPr>
              <a:spLocks/>
            </p:cNvSpPr>
            <p:nvPr/>
          </p:nvSpPr>
          <p:spPr bwMode="auto">
            <a:xfrm>
              <a:off x="3499" y="3411"/>
              <a:ext cx="195" cy="238"/>
            </a:xfrm>
            <a:custGeom>
              <a:avLst/>
              <a:gdLst>
                <a:gd name="T0" fmla="*/ 0 w 195"/>
                <a:gd name="T1" fmla="*/ 0 h 238"/>
                <a:gd name="T2" fmla="*/ 16 w 195"/>
                <a:gd name="T3" fmla="*/ 114 h 238"/>
                <a:gd name="T4" fmla="*/ 24 w 195"/>
                <a:gd name="T5" fmla="*/ 146 h 238"/>
                <a:gd name="T6" fmla="*/ 81 w 195"/>
                <a:gd name="T7" fmla="*/ 162 h 238"/>
                <a:gd name="T8" fmla="*/ 178 w 195"/>
                <a:gd name="T9" fmla="*/ 203 h 238"/>
                <a:gd name="T10" fmla="*/ 195 w 195"/>
                <a:gd name="T11" fmla="*/ 235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8">
                  <a:moveTo>
                    <a:pt x="0" y="0"/>
                  </a:moveTo>
                  <a:cubicBezTo>
                    <a:pt x="5" y="38"/>
                    <a:pt x="7" y="77"/>
                    <a:pt x="16" y="114"/>
                  </a:cubicBezTo>
                  <a:cubicBezTo>
                    <a:pt x="19" y="125"/>
                    <a:pt x="17" y="138"/>
                    <a:pt x="24" y="146"/>
                  </a:cubicBezTo>
                  <a:cubicBezTo>
                    <a:pt x="37" y="161"/>
                    <a:pt x="62" y="156"/>
                    <a:pt x="81" y="162"/>
                  </a:cubicBezTo>
                  <a:cubicBezTo>
                    <a:pt x="116" y="173"/>
                    <a:pt x="148" y="183"/>
                    <a:pt x="178" y="203"/>
                  </a:cubicBezTo>
                  <a:cubicBezTo>
                    <a:pt x="188" y="238"/>
                    <a:pt x="176" y="235"/>
                    <a:pt x="195" y="235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42" name="Freeform 802"/>
            <p:cNvSpPr>
              <a:spLocks/>
            </p:cNvSpPr>
            <p:nvPr/>
          </p:nvSpPr>
          <p:spPr bwMode="auto">
            <a:xfrm>
              <a:off x="3629" y="3038"/>
              <a:ext cx="408" cy="611"/>
            </a:xfrm>
            <a:custGeom>
              <a:avLst/>
              <a:gdLst>
                <a:gd name="T0" fmla="*/ 0 w 408"/>
                <a:gd name="T1" fmla="*/ 0 h 611"/>
                <a:gd name="T2" fmla="*/ 32 w 408"/>
                <a:gd name="T3" fmla="*/ 24 h 611"/>
                <a:gd name="T4" fmla="*/ 48 w 408"/>
                <a:gd name="T5" fmla="*/ 73 h 611"/>
                <a:gd name="T6" fmla="*/ 65 w 408"/>
                <a:gd name="T7" fmla="*/ 97 h 611"/>
                <a:gd name="T8" fmla="*/ 162 w 408"/>
                <a:gd name="T9" fmla="*/ 292 h 611"/>
                <a:gd name="T10" fmla="*/ 186 w 408"/>
                <a:gd name="T11" fmla="*/ 300 h 611"/>
                <a:gd name="T12" fmla="*/ 211 w 408"/>
                <a:gd name="T13" fmla="*/ 316 h 611"/>
                <a:gd name="T14" fmla="*/ 243 w 408"/>
                <a:gd name="T15" fmla="*/ 406 h 611"/>
                <a:gd name="T16" fmla="*/ 251 w 408"/>
                <a:gd name="T17" fmla="*/ 462 h 611"/>
                <a:gd name="T18" fmla="*/ 365 w 408"/>
                <a:gd name="T19" fmla="*/ 552 h 611"/>
                <a:gd name="T20" fmla="*/ 381 w 408"/>
                <a:gd name="T21" fmla="*/ 584 h 611"/>
                <a:gd name="T22" fmla="*/ 405 w 408"/>
                <a:gd name="T23" fmla="*/ 584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8" h="611">
                  <a:moveTo>
                    <a:pt x="0" y="0"/>
                  </a:moveTo>
                  <a:cubicBezTo>
                    <a:pt x="11" y="8"/>
                    <a:pt x="25" y="13"/>
                    <a:pt x="32" y="24"/>
                  </a:cubicBezTo>
                  <a:cubicBezTo>
                    <a:pt x="41" y="38"/>
                    <a:pt x="38" y="59"/>
                    <a:pt x="48" y="73"/>
                  </a:cubicBezTo>
                  <a:cubicBezTo>
                    <a:pt x="54" y="81"/>
                    <a:pt x="59" y="89"/>
                    <a:pt x="65" y="97"/>
                  </a:cubicBezTo>
                  <a:cubicBezTo>
                    <a:pt x="91" y="177"/>
                    <a:pt x="109" y="222"/>
                    <a:pt x="162" y="292"/>
                  </a:cubicBezTo>
                  <a:cubicBezTo>
                    <a:pt x="167" y="299"/>
                    <a:pt x="178" y="296"/>
                    <a:pt x="186" y="300"/>
                  </a:cubicBezTo>
                  <a:cubicBezTo>
                    <a:pt x="195" y="304"/>
                    <a:pt x="203" y="311"/>
                    <a:pt x="211" y="316"/>
                  </a:cubicBezTo>
                  <a:cubicBezTo>
                    <a:pt x="226" y="346"/>
                    <a:pt x="237" y="373"/>
                    <a:pt x="243" y="406"/>
                  </a:cubicBezTo>
                  <a:cubicBezTo>
                    <a:pt x="246" y="425"/>
                    <a:pt x="244" y="445"/>
                    <a:pt x="251" y="462"/>
                  </a:cubicBezTo>
                  <a:cubicBezTo>
                    <a:pt x="261" y="486"/>
                    <a:pt x="341" y="540"/>
                    <a:pt x="365" y="552"/>
                  </a:cubicBezTo>
                  <a:cubicBezTo>
                    <a:pt x="370" y="563"/>
                    <a:pt x="373" y="576"/>
                    <a:pt x="381" y="584"/>
                  </a:cubicBezTo>
                  <a:cubicBezTo>
                    <a:pt x="408" y="611"/>
                    <a:pt x="405" y="595"/>
                    <a:pt x="405" y="584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43" name="Freeform 803"/>
            <p:cNvSpPr>
              <a:spLocks/>
            </p:cNvSpPr>
            <p:nvPr/>
          </p:nvSpPr>
          <p:spPr bwMode="auto">
            <a:xfrm>
              <a:off x="3749" y="3362"/>
              <a:ext cx="136" cy="312"/>
            </a:xfrm>
            <a:custGeom>
              <a:avLst/>
              <a:gdLst>
                <a:gd name="T0" fmla="*/ 74 w 136"/>
                <a:gd name="T1" fmla="*/ 0 h 312"/>
                <a:gd name="T2" fmla="*/ 99 w 136"/>
                <a:gd name="T3" fmla="*/ 195 h 312"/>
                <a:gd name="T4" fmla="*/ 115 w 136"/>
                <a:gd name="T5" fmla="*/ 284 h 312"/>
                <a:gd name="T6" fmla="*/ 99 w 136"/>
                <a:gd name="T7" fmla="*/ 309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6" h="312">
                  <a:moveTo>
                    <a:pt x="74" y="0"/>
                  </a:moveTo>
                  <a:cubicBezTo>
                    <a:pt x="48" y="71"/>
                    <a:pt x="0" y="163"/>
                    <a:pt x="99" y="195"/>
                  </a:cubicBezTo>
                  <a:cubicBezTo>
                    <a:pt x="136" y="234"/>
                    <a:pt x="128" y="212"/>
                    <a:pt x="115" y="284"/>
                  </a:cubicBezTo>
                  <a:cubicBezTo>
                    <a:pt x="110" y="312"/>
                    <a:pt x="115" y="309"/>
                    <a:pt x="99" y="309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44" name="Freeform 804"/>
            <p:cNvSpPr>
              <a:spLocks/>
            </p:cNvSpPr>
            <p:nvPr/>
          </p:nvSpPr>
          <p:spPr bwMode="auto">
            <a:xfrm>
              <a:off x="3872" y="3435"/>
              <a:ext cx="187" cy="171"/>
            </a:xfrm>
            <a:custGeom>
              <a:avLst/>
              <a:gdLst>
                <a:gd name="T0" fmla="*/ 0 w 187"/>
                <a:gd name="T1" fmla="*/ 0 h 171"/>
                <a:gd name="T2" fmla="*/ 73 w 187"/>
                <a:gd name="T3" fmla="*/ 41 h 171"/>
                <a:gd name="T4" fmla="*/ 122 w 187"/>
                <a:gd name="T5" fmla="*/ 147 h 171"/>
                <a:gd name="T6" fmla="*/ 187 w 187"/>
                <a:gd name="T7" fmla="*/ 171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7" h="171">
                  <a:moveTo>
                    <a:pt x="0" y="0"/>
                  </a:moveTo>
                  <a:cubicBezTo>
                    <a:pt x="26" y="10"/>
                    <a:pt x="73" y="41"/>
                    <a:pt x="73" y="41"/>
                  </a:cubicBezTo>
                  <a:cubicBezTo>
                    <a:pt x="80" y="68"/>
                    <a:pt x="96" y="131"/>
                    <a:pt x="122" y="147"/>
                  </a:cubicBezTo>
                  <a:cubicBezTo>
                    <a:pt x="141" y="159"/>
                    <a:pt x="166" y="161"/>
                    <a:pt x="187" y="171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45" name="Freeform 805"/>
            <p:cNvSpPr>
              <a:spLocks/>
            </p:cNvSpPr>
            <p:nvPr/>
          </p:nvSpPr>
          <p:spPr bwMode="auto">
            <a:xfrm>
              <a:off x="3637" y="3054"/>
              <a:ext cx="625" cy="511"/>
            </a:xfrm>
            <a:custGeom>
              <a:avLst/>
              <a:gdLst>
                <a:gd name="T0" fmla="*/ 0 w 625"/>
                <a:gd name="T1" fmla="*/ 0 h 511"/>
                <a:gd name="T2" fmla="*/ 89 w 625"/>
                <a:gd name="T3" fmla="*/ 25 h 511"/>
                <a:gd name="T4" fmla="*/ 195 w 625"/>
                <a:gd name="T5" fmla="*/ 114 h 511"/>
                <a:gd name="T6" fmla="*/ 268 w 625"/>
                <a:gd name="T7" fmla="*/ 276 h 511"/>
                <a:gd name="T8" fmla="*/ 511 w 625"/>
                <a:gd name="T9" fmla="*/ 341 h 511"/>
                <a:gd name="T10" fmla="*/ 576 w 625"/>
                <a:gd name="T11" fmla="*/ 446 h 511"/>
                <a:gd name="T12" fmla="*/ 616 w 625"/>
                <a:gd name="T13" fmla="*/ 511 h 511"/>
                <a:gd name="T14" fmla="*/ 625 w 625"/>
                <a:gd name="T15" fmla="*/ 487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25" h="511">
                  <a:moveTo>
                    <a:pt x="0" y="0"/>
                  </a:moveTo>
                  <a:cubicBezTo>
                    <a:pt x="30" y="10"/>
                    <a:pt x="60" y="14"/>
                    <a:pt x="89" y="25"/>
                  </a:cubicBezTo>
                  <a:cubicBezTo>
                    <a:pt x="122" y="57"/>
                    <a:pt x="150" y="100"/>
                    <a:pt x="195" y="114"/>
                  </a:cubicBezTo>
                  <a:cubicBezTo>
                    <a:pt x="247" y="166"/>
                    <a:pt x="221" y="216"/>
                    <a:pt x="268" y="276"/>
                  </a:cubicBezTo>
                  <a:cubicBezTo>
                    <a:pt x="308" y="397"/>
                    <a:pt x="267" y="324"/>
                    <a:pt x="511" y="341"/>
                  </a:cubicBezTo>
                  <a:cubicBezTo>
                    <a:pt x="534" y="376"/>
                    <a:pt x="551" y="413"/>
                    <a:pt x="576" y="446"/>
                  </a:cubicBezTo>
                  <a:cubicBezTo>
                    <a:pt x="595" y="504"/>
                    <a:pt x="578" y="485"/>
                    <a:pt x="616" y="511"/>
                  </a:cubicBezTo>
                  <a:cubicBezTo>
                    <a:pt x="619" y="503"/>
                    <a:pt x="625" y="487"/>
                    <a:pt x="625" y="487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46" name="Freeform 806"/>
            <p:cNvSpPr>
              <a:spLocks/>
            </p:cNvSpPr>
            <p:nvPr/>
          </p:nvSpPr>
          <p:spPr bwMode="auto">
            <a:xfrm>
              <a:off x="3840" y="3168"/>
              <a:ext cx="430" cy="178"/>
            </a:xfrm>
            <a:custGeom>
              <a:avLst/>
              <a:gdLst>
                <a:gd name="T0" fmla="*/ 0 w 430"/>
                <a:gd name="T1" fmla="*/ 16 h 178"/>
                <a:gd name="T2" fmla="*/ 178 w 430"/>
                <a:gd name="T3" fmla="*/ 8 h 178"/>
                <a:gd name="T4" fmla="*/ 227 w 430"/>
                <a:gd name="T5" fmla="*/ 24 h 178"/>
                <a:gd name="T6" fmla="*/ 251 w 430"/>
                <a:gd name="T7" fmla="*/ 32 h 178"/>
                <a:gd name="T8" fmla="*/ 284 w 430"/>
                <a:gd name="T9" fmla="*/ 73 h 178"/>
                <a:gd name="T10" fmla="*/ 324 w 430"/>
                <a:gd name="T11" fmla="*/ 130 h 178"/>
                <a:gd name="T12" fmla="*/ 430 w 430"/>
                <a:gd name="T13" fmla="*/ 162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0" h="178">
                  <a:moveTo>
                    <a:pt x="0" y="16"/>
                  </a:moveTo>
                  <a:cubicBezTo>
                    <a:pt x="62" y="4"/>
                    <a:pt x="115" y="0"/>
                    <a:pt x="178" y="8"/>
                  </a:cubicBezTo>
                  <a:cubicBezTo>
                    <a:pt x="194" y="13"/>
                    <a:pt x="211" y="19"/>
                    <a:pt x="227" y="24"/>
                  </a:cubicBezTo>
                  <a:cubicBezTo>
                    <a:pt x="235" y="27"/>
                    <a:pt x="251" y="32"/>
                    <a:pt x="251" y="32"/>
                  </a:cubicBezTo>
                  <a:cubicBezTo>
                    <a:pt x="308" y="121"/>
                    <a:pt x="231" y="5"/>
                    <a:pt x="284" y="73"/>
                  </a:cubicBezTo>
                  <a:cubicBezTo>
                    <a:pt x="298" y="91"/>
                    <a:pt x="324" y="130"/>
                    <a:pt x="324" y="130"/>
                  </a:cubicBezTo>
                  <a:cubicBezTo>
                    <a:pt x="340" y="178"/>
                    <a:pt x="386" y="162"/>
                    <a:pt x="430" y="162"/>
                  </a:cubicBezTo>
                </a:path>
              </a:pathLst>
            </a:custGeom>
            <a:noFill/>
            <a:ln w="19050" cap="flat" cmpd="sng">
              <a:solidFill>
                <a:srgbClr val="FFFFC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9047" name="Freeform 807"/>
          <p:cNvSpPr>
            <a:spLocks/>
          </p:cNvSpPr>
          <p:nvPr/>
        </p:nvSpPr>
        <p:spPr bwMode="auto">
          <a:xfrm flipV="1">
            <a:off x="952500" y="6276975"/>
            <a:ext cx="10134600" cy="249238"/>
          </a:xfrm>
          <a:custGeom>
            <a:avLst/>
            <a:gdLst>
              <a:gd name="T0" fmla="*/ 0 w 2688"/>
              <a:gd name="T1" fmla="*/ 96 h 96"/>
              <a:gd name="T2" fmla="*/ 192 w 2688"/>
              <a:gd name="T3" fmla="*/ 0 h 96"/>
              <a:gd name="T4" fmla="*/ 384 w 2688"/>
              <a:gd name="T5" fmla="*/ 96 h 96"/>
              <a:gd name="T6" fmla="*/ 624 w 2688"/>
              <a:gd name="T7" fmla="*/ 0 h 96"/>
              <a:gd name="T8" fmla="*/ 816 w 2688"/>
              <a:gd name="T9" fmla="*/ 96 h 96"/>
              <a:gd name="T10" fmla="*/ 1104 w 2688"/>
              <a:gd name="T11" fmla="*/ 0 h 96"/>
              <a:gd name="T12" fmla="*/ 1344 w 2688"/>
              <a:gd name="T13" fmla="*/ 96 h 96"/>
              <a:gd name="T14" fmla="*/ 1680 w 2688"/>
              <a:gd name="T15" fmla="*/ 0 h 96"/>
              <a:gd name="T16" fmla="*/ 1920 w 2688"/>
              <a:gd name="T17" fmla="*/ 96 h 96"/>
              <a:gd name="T18" fmla="*/ 2208 w 2688"/>
              <a:gd name="T19" fmla="*/ 0 h 96"/>
              <a:gd name="T20" fmla="*/ 2448 w 2688"/>
              <a:gd name="T21" fmla="*/ 96 h 96"/>
              <a:gd name="T22" fmla="*/ 2688 w 2688"/>
              <a:gd name="T23" fmla="*/ 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688" h="96">
                <a:moveTo>
                  <a:pt x="0" y="96"/>
                </a:moveTo>
                <a:cubicBezTo>
                  <a:pt x="64" y="48"/>
                  <a:pt x="128" y="0"/>
                  <a:pt x="192" y="0"/>
                </a:cubicBezTo>
                <a:cubicBezTo>
                  <a:pt x="256" y="0"/>
                  <a:pt x="312" y="96"/>
                  <a:pt x="384" y="96"/>
                </a:cubicBezTo>
                <a:cubicBezTo>
                  <a:pt x="456" y="96"/>
                  <a:pt x="552" y="0"/>
                  <a:pt x="624" y="0"/>
                </a:cubicBezTo>
                <a:cubicBezTo>
                  <a:pt x="696" y="0"/>
                  <a:pt x="736" y="96"/>
                  <a:pt x="816" y="96"/>
                </a:cubicBezTo>
                <a:cubicBezTo>
                  <a:pt x="896" y="96"/>
                  <a:pt x="1016" y="0"/>
                  <a:pt x="1104" y="0"/>
                </a:cubicBezTo>
                <a:cubicBezTo>
                  <a:pt x="1192" y="0"/>
                  <a:pt x="1248" y="96"/>
                  <a:pt x="1344" y="96"/>
                </a:cubicBezTo>
                <a:cubicBezTo>
                  <a:pt x="1440" y="96"/>
                  <a:pt x="1584" y="0"/>
                  <a:pt x="1680" y="0"/>
                </a:cubicBezTo>
                <a:cubicBezTo>
                  <a:pt x="1776" y="0"/>
                  <a:pt x="1832" y="96"/>
                  <a:pt x="1920" y="96"/>
                </a:cubicBezTo>
                <a:cubicBezTo>
                  <a:pt x="2008" y="96"/>
                  <a:pt x="2120" y="0"/>
                  <a:pt x="2208" y="0"/>
                </a:cubicBezTo>
                <a:cubicBezTo>
                  <a:pt x="2296" y="0"/>
                  <a:pt x="2368" y="96"/>
                  <a:pt x="2448" y="96"/>
                </a:cubicBezTo>
                <a:cubicBezTo>
                  <a:pt x="2528" y="96"/>
                  <a:pt x="2608" y="48"/>
                  <a:pt x="2688" y="0"/>
                </a:cubicBezTo>
              </a:path>
            </a:pathLst>
          </a:custGeom>
          <a:noFill/>
          <a:ln w="28575" cap="flat" cmpd="sng">
            <a:solidFill>
              <a:srgbClr val="3399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39048" name="Group 808"/>
          <p:cNvGrpSpPr>
            <a:grpSpLocks/>
          </p:cNvGrpSpPr>
          <p:nvPr/>
        </p:nvGrpSpPr>
        <p:grpSpPr bwMode="auto">
          <a:xfrm>
            <a:off x="1651001" y="1143000"/>
            <a:ext cx="3568700" cy="1447800"/>
            <a:chOff x="440" y="720"/>
            <a:chExt cx="2248" cy="912"/>
          </a:xfrm>
        </p:grpSpPr>
        <p:sp>
          <p:nvSpPr>
            <p:cNvPr id="139049" name="Arc 809"/>
            <p:cNvSpPr>
              <a:spLocks/>
            </p:cNvSpPr>
            <p:nvPr/>
          </p:nvSpPr>
          <p:spPr bwMode="auto">
            <a:xfrm rot="-5400000" flipH="1" flipV="1">
              <a:off x="2064" y="1008"/>
              <a:ext cx="912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2602"/>
                <a:gd name="T1" fmla="*/ 0 h 21600"/>
                <a:gd name="T2" fmla="*/ 12602 w 12602"/>
                <a:gd name="T3" fmla="*/ 4058 h 21600"/>
                <a:gd name="T4" fmla="*/ 0 w 126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02" h="21600" fill="none" extrusionOk="0">
                  <a:moveTo>
                    <a:pt x="-1" y="0"/>
                  </a:moveTo>
                  <a:cubicBezTo>
                    <a:pt x="4521" y="0"/>
                    <a:pt x="8929" y="1419"/>
                    <a:pt x="12602" y="4057"/>
                  </a:cubicBezTo>
                </a:path>
                <a:path w="12602" h="21600" stroke="0" extrusionOk="0">
                  <a:moveTo>
                    <a:pt x="-1" y="0"/>
                  </a:moveTo>
                  <a:cubicBezTo>
                    <a:pt x="4521" y="0"/>
                    <a:pt x="8929" y="1419"/>
                    <a:pt x="12602" y="405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50" name="Text Box 810"/>
            <p:cNvSpPr txBox="1">
              <a:spLocks noChangeArrowheads="1"/>
            </p:cNvSpPr>
            <p:nvPr/>
          </p:nvSpPr>
          <p:spPr bwMode="auto">
            <a:xfrm>
              <a:off x="440" y="864"/>
              <a:ext cx="1853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Transpirational water loss</a:t>
              </a:r>
              <a:br>
                <a:rPr lang="en-US" altLang="en-US"/>
              </a:br>
              <a:r>
                <a:rPr lang="en-US" altLang="en-US"/>
                <a:t>to the atmosphere</a:t>
              </a:r>
            </a:p>
          </p:txBody>
        </p:sp>
      </p:grpSp>
      <p:grpSp>
        <p:nvGrpSpPr>
          <p:cNvPr id="139051" name="Group 811"/>
          <p:cNvGrpSpPr>
            <a:grpSpLocks/>
          </p:cNvGrpSpPr>
          <p:nvPr/>
        </p:nvGrpSpPr>
        <p:grpSpPr bwMode="auto">
          <a:xfrm>
            <a:off x="1485900" y="-15875"/>
            <a:ext cx="8077200" cy="1311275"/>
            <a:chOff x="336" y="-10"/>
            <a:chExt cx="5088" cy="826"/>
          </a:xfrm>
        </p:grpSpPr>
        <p:sp>
          <p:nvSpPr>
            <p:cNvPr id="139052" name="Text Box 812"/>
            <p:cNvSpPr txBox="1">
              <a:spLocks noChangeArrowheads="1"/>
            </p:cNvSpPr>
            <p:nvPr/>
          </p:nvSpPr>
          <p:spPr bwMode="auto">
            <a:xfrm>
              <a:off x="614" y="-10"/>
              <a:ext cx="3057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000"/>
                <a:t>Evapotranspiration</a:t>
              </a:r>
            </a:p>
          </p:txBody>
        </p:sp>
        <p:sp>
          <p:nvSpPr>
            <p:cNvPr id="139053" name="Line 813"/>
            <p:cNvSpPr>
              <a:spLocks noChangeShapeType="1"/>
            </p:cNvSpPr>
            <p:nvPr/>
          </p:nvSpPr>
          <p:spPr bwMode="auto">
            <a:xfrm>
              <a:off x="336" y="432"/>
              <a:ext cx="0" cy="38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54" name="Line 814"/>
            <p:cNvSpPr>
              <a:spLocks noChangeShapeType="1"/>
            </p:cNvSpPr>
            <p:nvPr/>
          </p:nvSpPr>
          <p:spPr bwMode="auto">
            <a:xfrm>
              <a:off x="1608" y="432"/>
              <a:ext cx="0" cy="336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55" name="Line 815"/>
            <p:cNvSpPr>
              <a:spLocks noChangeShapeType="1"/>
            </p:cNvSpPr>
            <p:nvPr/>
          </p:nvSpPr>
          <p:spPr bwMode="auto">
            <a:xfrm>
              <a:off x="2880" y="480"/>
              <a:ext cx="0" cy="336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056" name="Line 816"/>
            <p:cNvSpPr>
              <a:spLocks noChangeShapeType="1"/>
            </p:cNvSpPr>
            <p:nvPr/>
          </p:nvSpPr>
          <p:spPr bwMode="auto">
            <a:xfrm>
              <a:off x="5424" y="384"/>
              <a:ext cx="0" cy="336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9057" name="Group 817"/>
          <p:cNvGrpSpPr>
            <a:grpSpLocks/>
          </p:cNvGrpSpPr>
          <p:nvPr/>
        </p:nvGrpSpPr>
        <p:grpSpPr bwMode="auto">
          <a:xfrm>
            <a:off x="2063750" y="2743200"/>
            <a:ext cx="3384550" cy="1447800"/>
            <a:chOff x="604" y="2304"/>
            <a:chExt cx="2132" cy="912"/>
          </a:xfrm>
        </p:grpSpPr>
        <p:sp>
          <p:nvSpPr>
            <p:cNvPr id="139058" name="Arc 818"/>
            <p:cNvSpPr>
              <a:spLocks/>
            </p:cNvSpPr>
            <p:nvPr/>
          </p:nvSpPr>
          <p:spPr bwMode="auto">
            <a:xfrm rot="-5400000" flipH="1" flipV="1">
              <a:off x="2112" y="2592"/>
              <a:ext cx="912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2602"/>
                <a:gd name="T1" fmla="*/ 0 h 21600"/>
                <a:gd name="T2" fmla="*/ 12602 w 12602"/>
                <a:gd name="T3" fmla="*/ 4058 h 21600"/>
                <a:gd name="T4" fmla="*/ 0 w 126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02" h="21600" fill="none" extrusionOk="0">
                  <a:moveTo>
                    <a:pt x="-1" y="0"/>
                  </a:moveTo>
                  <a:cubicBezTo>
                    <a:pt x="4521" y="0"/>
                    <a:pt x="8929" y="1419"/>
                    <a:pt x="12602" y="4057"/>
                  </a:cubicBezTo>
                </a:path>
                <a:path w="12602" h="21600" stroke="0" extrusionOk="0">
                  <a:moveTo>
                    <a:pt x="-1" y="0"/>
                  </a:moveTo>
                  <a:cubicBezTo>
                    <a:pt x="4521" y="0"/>
                    <a:pt x="8929" y="1419"/>
                    <a:pt x="12602" y="405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059" name="Text Box 819"/>
            <p:cNvSpPr txBox="1">
              <a:spLocks noChangeArrowheads="1"/>
            </p:cNvSpPr>
            <p:nvPr/>
          </p:nvSpPr>
          <p:spPr bwMode="auto">
            <a:xfrm>
              <a:off x="604" y="2448"/>
              <a:ext cx="134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0033CC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Water transport </a:t>
              </a:r>
              <a:br>
                <a:rPr lang="en-US" altLang="en-US"/>
              </a:br>
              <a:r>
                <a:rPr lang="en-US" altLang="en-US"/>
                <a:t>through the plant</a:t>
              </a:r>
              <a:endParaRPr lang="en-US" altLang="en-US" sz="2000"/>
            </a:p>
          </p:txBody>
        </p:sp>
      </p:grpSp>
      <p:grpSp>
        <p:nvGrpSpPr>
          <p:cNvPr id="139060" name="Group 820"/>
          <p:cNvGrpSpPr>
            <a:grpSpLocks/>
          </p:cNvGrpSpPr>
          <p:nvPr/>
        </p:nvGrpSpPr>
        <p:grpSpPr bwMode="auto">
          <a:xfrm>
            <a:off x="2138364" y="5410200"/>
            <a:ext cx="3005137" cy="685800"/>
            <a:chOff x="747" y="3408"/>
            <a:chExt cx="1893" cy="432"/>
          </a:xfrm>
        </p:grpSpPr>
        <p:sp>
          <p:nvSpPr>
            <p:cNvPr id="139061" name="Text Box 821"/>
            <p:cNvSpPr txBox="1">
              <a:spLocks noChangeArrowheads="1"/>
            </p:cNvSpPr>
            <p:nvPr/>
          </p:nvSpPr>
          <p:spPr bwMode="auto">
            <a:xfrm>
              <a:off x="747" y="3408"/>
              <a:ext cx="1344" cy="40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>
                  <a:solidFill>
                    <a:srgbClr val="FFFFCC"/>
                  </a:solidFill>
                </a:rPr>
                <a:t>Water uptake by </a:t>
              </a:r>
            </a:p>
            <a:p>
              <a:pPr algn="ctr"/>
              <a:r>
                <a:rPr lang="en-US" altLang="en-US">
                  <a:solidFill>
                    <a:srgbClr val="FFFFCC"/>
                  </a:solidFill>
                </a:rPr>
                <a:t>plant roots</a:t>
              </a:r>
              <a:endParaRPr lang="en-US" altLang="en-US" sz="2000">
                <a:solidFill>
                  <a:srgbClr val="FFFFCC"/>
                </a:solidFill>
              </a:endParaRPr>
            </a:p>
          </p:txBody>
        </p:sp>
        <p:sp>
          <p:nvSpPr>
            <p:cNvPr id="139062" name="Arc 822"/>
            <p:cNvSpPr>
              <a:spLocks/>
            </p:cNvSpPr>
            <p:nvPr/>
          </p:nvSpPr>
          <p:spPr bwMode="auto">
            <a:xfrm rot="-5400000" flipH="1" flipV="1">
              <a:off x="2304" y="3504"/>
              <a:ext cx="336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408758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Line 2"/>
          <p:cNvSpPr>
            <a:spLocks noChangeShapeType="1"/>
          </p:cNvSpPr>
          <p:nvPr/>
        </p:nvSpPr>
        <p:spPr bwMode="auto">
          <a:xfrm>
            <a:off x="2698751" y="4241800"/>
            <a:ext cx="184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2339" name="Rectangle 3" descr="Brown marble"/>
          <p:cNvSpPr>
            <a:spLocks noChangeArrowheads="1"/>
          </p:cNvSpPr>
          <p:nvPr/>
        </p:nvSpPr>
        <p:spPr bwMode="auto">
          <a:xfrm>
            <a:off x="952500" y="4241801"/>
            <a:ext cx="10287000" cy="2608263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FF9900"/>
              </a:solidFill>
            </a:endParaRPr>
          </a:p>
        </p:txBody>
      </p:sp>
      <p:grpSp>
        <p:nvGrpSpPr>
          <p:cNvPr id="142340" name="Group 4"/>
          <p:cNvGrpSpPr>
            <a:grpSpLocks/>
          </p:cNvGrpSpPr>
          <p:nvPr/>
        </p:nvGrpSpPr>
        <p:grpSpPr bwMode="auto">
          <a:xfrm>
            <a:off x="6667501" y="1433513"/>
            <a:ext cx="2212975" cy="5410200"/>
            <a:chOff x="3600" y="912"/>
            <a:chExt cx="1394" cy="3408"/>
          </a:xfrm>
        </p:grpSpPr>
        <p:grpSp>
          <p:nvGrpSpPr>
            <p:cNvPr id="142341" name="Group 5"/>
            <p:cNvGrpSpPr>
              <a:grpSpLocks/>
            </p:cNvGrpSpPr>
            <p:nvPr/>
          </p:nvGrpSpPr>
          <p:grpSpPr bwMode="auto">
            <a:xfrm>
              <a:off x="3942" y="912"/>
              <a:ext cx="795" cy="1827"/>
              <a:chOff x="2208" y="240"/>
              <a:chExt cx="694" cy="1328"/>
            </a:xfrm>
          </p:grpSpPr>
          <p:sp>
            <p:nvSpPr>
              <p:cNvPr id="142342" name="Line 6"/>
              <p:cNvSpPr>
                <a:spLocks noChangeShapeType="1"/>
              </p:cNvSpPr>
              <p:nvPr/>
            </p:nvSpPr>
            <p:spPr bwMode="auto">
              <a:xfrm flipH="1" flipV="1">
                <a:off x="2271" y="608"/>
                <a:ext cx="270" cy="96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3" name="Line 7"/>
              <p:cNvSpPr>
                <a:spLocks noChangeShapeType="1"/>
              </p:cNvSpPr>
              <p:nvPr/>
            </p:nvSpPr>
            <p:spPr bwMode="auto">
              <a:xfrm flipV="1">
                <a:off x="2541" y="656"/>
                <a:ext cx="270" cy="912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4" name="Line 8"/>
              <p:cNvSpPr>
                <a:spLocks noChangeShapeType="1"/>
              </p:cNvSpPr>
              <p:nvPr/>
            </p:nvSpPr>
            <p:spPr bwMode="auto">
              <a:xfrm flipV="1">
                <a:off x="2541" y="464"/>
                <a:ext cx="162" cy="1104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5" name="Line 9"/>
              <p:cNvSpPr>
                <a:spLocks noChangeShapeType="1"/>
              </p:cNvSpPr>
              <p:nvPr/>
            </p:nvSpPr>
            <p:spPr bwMode="auto">
              <a:xfrm flipH="1" flipV="1">
                <a:off x="2379" y="416"/>
                <a:ext cx="162" cy="1152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6" name="Line 10"/>
              <p:cNvSpPr>
                <a:spLocks noChangeShapeType="1"/>
              </p:cNvSpPr>
              <p:nvPr/>
            </p:nvSpPr>
            <p:spPr bwMode="auto">
              <a:xfrm flipV="1">
                <a:off x="2541" y="320"/>
                <a:ext cx="54" cy="120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7" name="Line 11"/>
              <p:cNvSpPr>
                <a:spLocks noChangeShapeType="1"/>
              </p:cNvSpPr>
              <p:nvPr/>
            </p:nvSpPr>
            <p:spPr bwMode="auto">
              <a:xfrm flipH="1" flipV="1">
                <a:off x="2325" y="464"/>
                <a:ext cx="94" cy="24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8" name="Line 12"/>
              <p:cNvSpPr>
                <a:spLocks noChangeShapeType="1"/>
              </p:cNvSpPr>
              <p:nvPr/>
            </p:nvSpPr>
            <p:spPr bwMode="auto">
              <a:xfrm flipV="1">
                <a:off x="2458" y="720"/>
                <a:ext cx="13" cy="24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9" name="Line 13"/>
              <p:cNvSpPr>
                <a:spLocks noChangeShapeType="1"/>
              </p:cNvSpPr>
              <p:nvPr/>
            </p:nvSpPr>
            <p:spPr bwMode="auto">
              <a:xfrm flipH="1" flipV="1">
                <a:off x="2541" y="368"/>
                <a:ext cx="40" cy="288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0" name="Line 14"/>
              <p:cNvSpPr>
                <a:spLocks noChangeShapeType="1"/>
              </p:cNvSpPr>
              <p:nvPr/>
            </p:nvSpPr>
            <p:spPr bwMode="auto">
              <a:xfrm flipV="1">
                <a:off x="2658" y="944"/>
                <a:ext cx="94" cy="240"/>
              </a:xfrm>
              <a:prstGeom prst="line">
                <a:avLst/>
              </a:prstGeom>
              <a:noFill/>
              <a:ln w="9525">
                <a:solidFill>
                  <a:srgbClr val="FFCC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1" name="Freeform 15"/>
              <p:cNvSpPr>
                <a:spLocks noChangeAspect="1"/>
              </p:cNvSpPr>
              <p:nvPr/>
            </p:nvSpPr>
            <p:spPr bwMode="auto">
              <a:xfrm rot="18476058" flipH="1">
                <a:off x="2588" y="309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2" name="Freeform 16"/>
              <p:cNvSpPr>
                <a:spLocks noChangeAspect="1"/>
              </p:cNvSpPr>
              <p:nvPr/>
            </p:nvSpPr>
            <p:spPr bwMode="auto">
              <a:xfrm rot="5703589">
                <a:off x="2554" y="267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3" name="Freeform 17"/>
              <p:cNvSpPr>
                <a:spLocks noChangeAspect="1"/>
              </p:cNvSpPr>
              <p:nvPr/>
            </p:nvSpPr>
            <p:spPr bwMode="auto">
              <a:xfrm rot="3123942">
                <a:off x="2467" y="333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4" name="Freeform 18"/>
              <p:cNvSpPr>
                <a:spLocks noChangeAspect="1"/>
              </p:cNvSpPr>
              <p:nvPr/>
            </p:nvSpPr>
            <p:spPr bwMode="auto">
              <a:xfrm rot="3123942">
                <a:off x="2476" y="379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5" name="Freeform 19"/>
              <p:cNvSpPr>
                <a:spLocks noChangeAspect="1"/>
              </p:cNvSpPr>
              <p:nvPr/>
            </p:nvSpPr>
            <p:spPr bwMode="auto">
              <a:xfrm rot="3123942">
                <a:off x="2514" y="299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6" name="Freeform 20"/>
              <p:cNvSpPr>
                <a:spLocks noChangeAspect="1"/>
              </p:cNvSpPr>
              <p:nvPr/>
            </p:nvSpPr>
            <p:spPr bwMode="auto">
              <a:xfrm rot="18476058" flipH="1">
                <a:off x="2584" y="347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7" name="Freeform 21"/>
              <p:cNvSpPr>
                <a:spLocks noChangeAspect="1"/>
              </p:cNvSpPr>
              <p:nvPr/>
            </p:nvSpPr>
            <p:spPr bwMode="auto">
              <a:xfrm rot="3123942">
                <a:off x="2478" y="425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8" name="Freeform 22"/>
              <p:cNvSpPr>
                <a:spLocks noChangeAspect="1"/>
              </p:cNvSpPr>
              <p:nvPr/>
            </p:nvSpPr>
            <p:spPr bwMode="auto">
              <a:xfrm rot="3123942">
                <a:off x="2487" y="471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9" name="Freeform 23"/>
              <p:cNvSpPr>
                <a:spLocks noChangeAspect="1"/>
              </p:cNvSpPr>
              <p:nvPr/>
            </p:nvSpPr>
            <p:spPr bwMode="auto">
              <a:xfrm rot="18476058" flipH="1">
                <a:off x="2588" y="387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0" name="Freeform 24"/>
              <p:cNvSpPr>
                <a:spLocks noChangeAspect="1"/>
              </p:cNvSpPr>
              <p:nvPr/>
            </p:nvSpPr>
            <p:spPr bwMode="auto">
              <a:xfrm rot="18476058" flipH="1">
                <a:off x="2584" y="425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1" name="Freeform 25"/>
              <p:cNvSpPr>
                <a:spLocks noChangeAspect="1"/>
              </p:cNvSpPr>
              <p:nvPr/>
            </p:nvSpPr>
            <p:spPr bwMode="auto">
              <a:xfrm rot="18476058" flipH="1">
                <a:off x="2539" y="335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2" name="Freeform 26"/>
              <p:cNvSpPr>
                <a:spLocks noChangeAspect="1"/>
              </p:cNvSpPr>
              <p:nvPr/>
            </p:nvSpPr>
            <p:spPr bwMode="auto">
              <a:xfrm rot="18476058" flipH="1">
                <a:off x="2543" y="369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3" name="Freeform 27"/>
              <p:cNvSpPr>
                <a:spLocks noChangeAspect="1"/>
              </p:cNvSpPr>
              <p:nvPr/>
            </p:nvSpPr>
            <p:spPr bwMode="auto">
              <a:xfrm rot="18476058" flipH="1">
                <a:off x="2548" y="423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4" name="Freeform 28"/>
              <p:cNvSpPr>
                <a:spLocks noChangeAspect="1"/>
              </p:cNvSpPr>
              <p:nvPr/>
            </p:nvSpPr>
            <p:spPr bwMode="auto">
              <a:xfrm rot="18476058" flipH="1">
                <a:off x="2543" y="461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5" name="Freeform 29"/>
              <p:cNvSpPr>
                <a:spLocks noChangeAspect="1"/>
              </p:cNvSpPr>
              <p:nvPr/>
            </p:nvSpPr>
            <p:spPr bwMode="auto">
              <a:xfrm rot="5703589">
                <a:off x="2503" y="309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6" name="Freeform 30"/>
              <p:cNvSpPr>
                <a:spLocks noChangeAspect="1"/>
              </p:cNvSpPr>
              <p:nvPr/>
            </p:nvSpPr>
            <p:spPr bwMode="auto">
              <a:xfrm rot="18476058" flipH="1">
                <a:off x="2577" y="491"/>
                <a:ext cx="86" cy="31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7" name="Freeform 31"/>
              <p:cNvSpPr>
                <a:spLocks noChangeAspect="1"/>
              </p:cNvSpPr>
              <p:nvPr/>
            </p:nvSpPr>
            <p:spPr bwMode="auto">
              <a:xfrm rot="3123942">
                <a:off x="2491" y="527"/>
                <a:ext cx="86" cy="32"/>
              </a:xfrm>
              <a:custGeom>
                <a:avLst/>
                <a:gdLst>
                  <a:gd name="T0" fmla="*/ 1918 w 1943"/>
                  <a:gd name="T1" fmla="*/ 793 h 1507"/>
                  <a:gd name="T2" fmla="*/ 1616 w 1943"/>
                  <a:gd name="T3" fmla="*/ 1264 h 1507"/>
                  <a:gd name="T4" fmla="*/ 1412 w 1943"/>
                  <a:gd name="T5" fmla="*/ 1391 h 1507"/>
                  <a:gd name="T6" fmla="*/ 1321 w 1943"/>
                  <a:gd name="T7" fmla="*/ 1272 h 1507"/>
                  <a:gd name="T8" fmla="*/ 1302 w 1943"/>
                  <a:gd name="T9" fmla="*/ 1055 h 1507"/>
                  <a:gd name="T10" fmla="*/ 1026 w 1943"/>
                  <a:gd name="T11" fmla="*/ 1384 h 1507"/>
                  <a:gd name="T12" fmla="*/ 867 w 1943"/>
                  <a:gd name="T13" fmla="*/ 1399 h 1507"/>
                  <a:gd name="T14" fmla="*/ 764 w 1943"/>
                  <a:gd name="T15" fmla="*/ 1156 h 1507"/>
                  <a:gd name="T16" fmla="*/ 395 w 1943"/>
                  <a:gd name="T17" fmla="*/ 1507 h 1507"/>
                  <a:gd name="T18" fmla="*/ 321 w 1943"/>
                  <a:gd name="T19" fmla="*/ 1407 h 1507"/>
                  <a:gd name="T20" fmla="*/ 388 w 1943"/>
                  <a:gd name="T21" fmla="*/ 1230 h 1507"/>
                  <a:gd name="T22" fmla="*/ 103 w 1943"/>
                  <a:gd name="T23" fmla="*/ 1264 h 1507"/>
                  <a:gd name="T24" fmla="*/ 0 w 1943"/>
                  <a:gd name="T25" fmla="*/ 1114 h 1507"/>
                  <a:gd name="T26" fmla="*/ 59 w 1943"/>
                  <a:gd name="T27" fmla="*/ 971 h 1507"/>
                  <a:gd name="T28" fmla="*/ 186 w 1943"/>
                  <a:gd name="T29" fmla="*/ 851 h 1507"/>
                  <a:gd name="T30" fmla="*/ 133 w 1943"/>
                  <a:gd name="T31" fmla="*/ 718 h 1507"/>
                  <a:gd name="T32" fmla="*/ 243 w 1943"/>
                  <a:gd name="T33" fmla="*/ 625 h 1507"/>
                  <a:gd name="T34" fmla="*/ 673 w 1943"/>
                  <a:gd name="T35" fmla="*/ 515 h 1507"/>
                  <a:gd name="T36" fmla="*/ 614 w 1943"/>
                  <a:gd name="T37" fmla="*/ 363 h 1507"/>
                  <a:gd name="T38" fmla="*/ 764 w 1943"/>
                  <a:gd name="T39" fmla="*/ 237 h 1507"/>
                  <a:gd name="T40" fmla="*/ 1262 w 1943"/>
                  <a:gd name="T41" fmla="*/ 270 h 1507"/>
                  <a:gd name="T42" fmla="*/ 1260 w 1943"/>
                  <a:gd name="T43" fmla="*/ 53 h 1507"/>
                  <a:gd name="T44" fmla="*/ 1431 w 1943"/>
                  <a:gd name="T45" fmla="*/ 0 h 1507"/>
                  <a:gd name="T46" fmla="*/ 1834 w 1943"/>
                  <a:gd name="T47" fmla="*/ 253 h 1507"/>
                  <a:gd name="T48" fmla="*/ 1943 w 1943"/>
                  <a:gd name="T49" fmla="*/ 523 h 1507"/>
                  <a:gd name="T50" fmla="*/ 1918 w 1943"/>
                  <a:gd name="T51" fmla="*/ 793 h 1507"/>
                  <a:gd name="T52" fmla="*/ 1918 w 1943"/>
                  <a:gd name="T53" fmla="*/ 793 h 1507"/>
                  <a:gd name="T54" fmla="*/ 1918 w 1943"/>
                  <a:gd name="T55" fmla="*/ 793 h 15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43" h="1507">
                    <a:moveTo>
                      <a:pt x="1918" y="793"/>
                    </a:moveTo>
                    <a:lnTo>
                      <a:pt x="1616" y="1264"/>
                    </a:lnTo>
                    <a:lnTo>
                      <a:pt x="1412" y="1391"/>
                    </a:lnTo>
                    <a:lnTo>
                      <a:pt x="1321" y="1272"/>
                    </a:lnTo>
                    <a:lnTo>
                      <a:pt x="1302" y="1055"/>
                    </a:lnTo>
                    <a:lnTo>
                      <a:pt x="1026" y="1384"/>
                    </a:lnTo>
                    <a:lnTo>
                      <a:pt x="867" y="1399"/>
                    </a:lnTo>
                    <a:lnTo>
                      <a:pt x="764" y="1156"/>
                    </a:lnTo>
                    <a:lnTo>
                      <a:pt x="395" y="1507"/>
                    </a:lnTo>
                    <a:lnTo>
                      <a:pt x="321" y="1407"/>
                    </a:lnTo>
                    <a:lnTo>
                      <a:pt x="388" y="1230"/>
                    </a:lnTo>
                    <a:lnTo>
                      <a:pt x="103" y="1264"/>
                    </a:lnTo>
                    <a:lnTo>
                      <a:pt x="0" y="1114"/>
                    </a:lnTo>
                    <a:lnTo>
                      <a:pt x="59" y="971"/>
                    </a:lnTo>
                    <a:lnTo>
                      <a:pt x="186" y="851"/>
                    </a:lnTo>
                    <a:lnTo>
                      <a:pt x="133" y="718"/>
                    </a:lnTo>
                    <a:lnTo>
                      <a:pt x="243" y="625"/>
                    </a:lnTo>
                    <a:lnTo>
                      <a:pt x="673" y="515"/>
                    </a:lnTo>
                    <a:lnTo>
                      <a:pt x="614" y="363"/>
                    </a:lnTo>
                    <a:lnTo>
                      <a:pt x="764" y="237"/>
                    </a:lnTo>
                    <a:lnTo>
                      <a:pt x="1262" y="270"/>
                    </a:lnTo>
                    <a:lnTo>
                      <a:pt x="1260" y="53"/>
                    </a:lnTo>
                    <a:lnTo>
                      <a:pt x="1431" y="0"/>
                    </a:lnTo>
                    <a:lnTo>
                      <a:pt x="1834" y="253"/>
                    </a:lnTo>
                    <a:lnTo>
                      <a:pt x="1943" y="523"/>
                    </a:lnTo>
                    <a:lnTo>
                      <a:pt x="1918" y="793"/>
                    </a:lnTo>
                    <a:lnTo>
                      <a:pt x="1918" y="793"/>
                    </a:lnTo>
                    <a:lnTo>
                      <a:pt x="1918" y="79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2368" name="Group 32"/>
              <p:cNvGrpSpPr>
                <a:grpSpLocks noChangeAspect="1"/>
              </p:cNvGrpSpPr>
              <p:nvPr/>
            </p:nvGrpSpPr>
            <p:grpSpPr bwMode="auto">
              <a:xfrm rot="1002225">
                <a:off x="2586" y="608"/>
                <a:ext cx="91" cy="294"/>
                <a:chOff x="3354" y="1360"/>
                <a:chExt cx="102" cy="368"/>
              </a:xfrm>
            </p:grpSpPr>
            <p:sp>
              <p:nvSpPr>
                <p:cNvPr id="142369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0" name="Freeform 3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1" name="Freeform 35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2" name="Freeform 36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3" name="Freeform 3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4" name="Freeform 3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5" name="Freeform 3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6" name="Freeform 4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7" name="Freeform 41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8" name="Freeform 42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79" name="Freeform 43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80" name="Freeform 44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381" name="Group 45"/>
              <p:cNvGrpSpPr>
                <a:grpSpLocks noChangeAspect="1"/>
              </p:cNvGrpSpPr>
              <p:nvPr/>
            </p:nvGrpSpPr>
            <p:grpSpPr bwMode="auto">
              <a:xfrm rot="1002225">
                <a:off x="2688" y="368"/>
                <a:ext cx="91" cy="294"/>
                <a:chOff x="3354" y="1360"/>
                <a:chExt cx="102" cy="368"/>
              </a:xfrm>
            </p:grpSpPr>
            <p:sp>
              <p:nvSpPr>
                <p:cNvPr id="142382" name="Line 4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83" name="Freeform 4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84" name="Freeform 48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85" name="Freeform 49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86" name="Freeform 5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87" name="Freeform 5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88" name="Freeform 5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89" name="Freeform 5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0" name="Freeform 54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1" name="Freeform 55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2" name="Freeform 56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3" name="Freeform 57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394" name="Group 58"/>
              <p:cNvGrpSpPr>
                <a:grpSpLocks noChangeAspect="1"/>
              </p:cNvGrpSpPr>
              <p:nvPr/>
            </p:nvGrpSpPr>
            <p:grpSpPr bwMode="auto">
              <a:xfrm rot="1002225">
                <a:off x="2433" y="368"/>
                <a:ext cx="91" cy="294"/>
                <a:chOff x="3354" y="1360"/>
                <a:chExt cx="102" cy="368"/>
              </a:xfrm>
            </p:grpSpPr>
            <p:sp>
              <p:nvSpPr>
                <p:cNvPr id="142395" name="Line 5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6" name="Freeform 6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7" name="Freeform 61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8" name="Freeform 62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9" name="Freeform 6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0" name="Freeform 6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1" name="Freeform 6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2" name="Freeform 6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3" name="Freeform 67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4" name="Freeform 68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5" name="Freeform 69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6" name="Freeform 70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407" name="Group 71"/>
              <p:cNvGrpSpPr>
                <a:grpSpLocks noChangeAspect="1"/>
              </p:cNvGrpSpPr>
              <p:nvPr/>
            </p:nvGrpSpPr>
            <p:grpSpPr bwMode="auto">
              <a:xfrm rot="1002225">
                <a:off x="2595" y="416"/>
                <a:ext cx="91" cy="294"/>
                <a:chOff x="3354" y="1360"/>
                <a:chExt cx="102" cy="368"/>
              </a:xfrm>
            </p:grpSpPr>
            <p:sp>
              <p:nvSpPr>
                <p:cNvPr id="142408" name="Line 7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9" name="Freeform 7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0" name="Freeform 74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1" name="Freeform 75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2" name="Freeform 7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3" name="Freeform 7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4" name="Freeform 7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5" name="Freeform 7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6" name="Freeform 80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7" name="Freeform 81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8" name="Freeform 82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19" name="Freeform 83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420" name="Group 84"/>
              <p:cNvGrpSpPr>
                <a:grpSpLocks noChangeAspect="1"/>
              </p:cNvGrpSpPr>
              <p:nvPr/>
            </p:nvGrpSpPr>
            <p:grpSpPr bwMode="auto">
              <a:xfrm rot="1622495">
                <a:off x="2811" y="512"/>
                <a:ext cx="91" cy="294"/>
                <a:chOff x="3354" y="1360"/>
                <a:chExt cx="102" cy="368"/>
              </a:xfrm>
            </p:grpSpPr>
            <p:sp>
              <p:nvSpPr>
                <p:cNvPr id="142421" name="Line 8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22" name="Freeform 8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23" name="Freeform 87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24" name="Freeform 88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25" name="Freeform 8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26" name="Freeform 9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27" name="Freeform 9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28" name="Freeform 9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29" name="Freeform 93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30" name="Freeform 94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31" name="Freeform 95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32" name="Freeform 96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433" name="Group 97"/>
              <p:cNvGrpSpPr>
                <a:grpSpLocks noChangeAspect="1"/>
              </p:cNvGrpSpPr>
              <p:nvPr/>
            </p:nvGrpSpPr>
            <p:grpSpPr bwMode="auto">
              <a:xfrm rot="20597775" flipH="1">
                <a:off x="2305" y="322"/>
                <a:ext cx="91" cy="294"/>
                <a:chOff x="3354" y="1360"/>
                <a:chExt cx="102" cy="368"/>
              </a:xfrm>
            </p:grpSpPr>
            <p:sp>
              <p:nvSpPr>
                <p:cNvPr id="142434" name="Line 9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35" name="Freeform 9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36" name="Freeform 100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37" name="Freeform 101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38" name="Freeform 10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39" name="Freeform 10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40" name="Freeform 10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41" name="Freeform 10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42" name="Freeform 106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43" name="Freeform 107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44" name="Freeform 108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45" name="Freeform 109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446" name="Group 110"/>
              <p:cNvGrpSpPr>
                <a:grpSpLocks noChangeAspect="1"/>
              </p:cNvGrpSpPr>
              <p:nvPr/>
            </p:nvGrpSpPr>
            <p:grpSpPr bwMode="auto">
              <a:xfrm rot="20597775" flipH="1">
                <a:off x="2476" y="560"/>
                <a:ext cx="91" cy="294"/>
                <a:chOff x="3354" y="1360"/>
                <a:chExt cx="102" cy="368"/>
              </a:xfrm>
            </p:grpSpPr>
            <p:sp>
              <p:nvSpPr>
                <p:cNvPr id="142447" name="Line 11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48" name="Freeform 11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49" name="Freeform 113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0" name="Freeform 114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1" name="Freeform 11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2" name="Freeform 11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3" name="Freeform 11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4" name="Freeform 11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5" name="Freeform 119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6" name="Freeform 120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7" name="Freeform 121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58" name="Freeform 122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459" name="Group 123"/>
              <p:cNvGrpSpPr>
                <a:grpSpLocks noChangeAspect="1"/>
              </p:cNvGrpSpPr>
              <p:nvPr/>
            </p:nvGrpSpPr>
            <p:grpSpPr bwMode="auto">
              <a:xfrm rot="20597775" flipH="1">
                <a:off x="2334" y="560"/>
                <a:ext cx="91" cy="294"/>
                <a:chOff x="3354" y="1360"/>
                <a:chExt cx="102" cy="368"/>
              </a:xfrm>
            </p:grpSpPr>
            <p:sp>
              <p:nvSpPr>
                <p:cNvPr id="142460" name="Line 12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1" name="Freeform 12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2" name="Freeform 126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3" name="Freeform 127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4" name="Freeform 12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5" name="Freeform 12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6" name="Freeform 13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7" name="Freeform 13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8" name="Freeform 132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69" name="Freeform 133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70" name="Freeform 134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71" name="Freeform 135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472" name="Group 136"/>
              <p:cNvGrpSpPr>
                <a:grpSpLocks noChangeAspect="1"/>
              </p:cNvGrpSpPr>
              <p:nvPr/>
            </p:nvGrpSpPr>
            <p:grpSpPr bwMode="auto">
              <a:xfrm rot="20597775" flipH="1">
                <a:off x="2467" y="690"/>
                <a:ext cx="91" cy="294"/>
                <a:chOff x="3354" y="1360"/>
                <a:chExt cx="102" cy="368"/>
              </a:xfrm>
            </p:grpSpPr>
            <p:sp>
              <p:nvSpPr>
                <p:cNvPr id="142473" name="Line 13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74" name="Freeform 13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75" name="Freeform 139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76" name="Freeform 140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77" name="Freeform 14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78" name="Freeform 14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79" name="Freeform 14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80" name="Freeform 14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81" name="Freeform 145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82" name="Freeform 146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83" name="Freeform 147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84" name="Freeform 148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485" name="Group 149"/>
              <p:cNvGrpSpPr>
                <a:grpSpLocks noChangeAspect="1"/>
              </p:cNvGrpSpPr>
              <p:nvPr/>
            </p:nvGrpSpPr>
            <p:grpSpPr bwMode="auto">
              <a:xfrm rot="20597775" flipH="1">
                <a:off x="2458" y="862"/>
                <a:ext cx="91" cy="294"/>
                <a:chOff x="3354" y="1360"/>
                <a:chExt cx="102" cy="368"/>
              </a:xfrm>
            </p:grpSpPr>
            <p:sp>
              <p:nvSpPr>
                <p:cNvPr id="142486" name="Line 15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87" name="Freeform 15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88" name="Freeform 152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89" name="Freeform 153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90" name="Freeform 15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91" name="Freeform 15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92" name="Freeform 15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93" name="Freeform 15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94" name="Freeform 158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95" name="Freeform 159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96" name="Freeform 160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97" name="Freeform 161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498" name="Group 162"/>
              <p:cNvGrpSpPr>
                <a:grpSpLocks noChangeAspect="1"/>
              </p:cNvGrpSpPr>
              <p:nvPr/>
            </p:nvGrpSpPr>
            <p:grpSpPr bwMode="auto">
              <a:xfrm rot="19374496" flipH="1">
                <a:off x="2284" y="944"/>
                <a:ext cx="92" cy="294"/>
                <a:chOff x="3354" y="1360"/>
                <a:chExt cx="102" cy="368"/>
              </a:xfrm>
            </p:grpSpPr>
            <p:sp>
              <p:nvSpPr>
                <p:cNvPr id="142499" name="Line 16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0" name="Freeform 16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1" name="Freeform 165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2" name="Freeform 166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3" name="Freeform 16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4" name="Freeform 16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5" name="Freeform 16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6" name="Freeform 17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7" name="Freeform 171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8" name="Freeform 172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09" name="Freeform 173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10" name="Freeform 174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511" name="Group 175"/>
              <p:cNvGrpSpPr>
                <a:grpSpLocks noChangeAspect="1"/>
              </p:cNvGrpSpPr>
              <p:nvPr/>
            </p:nvGrpSpPr>
            <p:grpSpPr bwMode="auto">
              <a:xfrm rot="1002225">
                <a:off x="2626" y="794"/>
                <a:ext cx="92" cy="294"/>
                <a:chOff x="3354" y="1360"/>
                <a:chExt cx="102" cy="368"/>
              </a:xfrm>
            </p:grpSpPr>
            <p:sp>
              <p:nvSpPr>
                <p:cNvPr id="142512" name="Line 17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13" name="Freeform 17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14" name="Freeform 178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15" name="Freeform 179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16" name="Freeform 18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17" name="Freeform 18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18" name="Freeform 18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19" name="Freeform 18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20" name="Freeform 184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21" name="Freeform 185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22" name="Freeform 186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23" name="Freeform 187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524" name="Group 188"/>
              <p:cNvGrpSpPr>
                <a:grpSpLocks noChangeAspect="1"/>
              </p:cNvGrpSpPr>
              <p:nvPr/>
            </p:nvGrpSpPr>
            <p:grpSpPr bwMode="auto">
              <a:xfrm rot="1002225">
                <a:off x="2642" y="678"/>
                <a:ext cx="91" cy="294"/>
                <a:chOff x="3354" y="1360"/>
                <a:chExt cx="102" cy="368"/>
              </a:xfrm>
            </p:grpSpPr>
            <p:sp>
              <p:nvSpPr>
                <p:cNvPr id="142525" name="Line 18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26" name="Freeform 19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27" name="Freeform 191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28" name="Freeform 192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29" name="Freeform 19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30" name="Freeform 19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31" name="Freeform 19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32" name="Freeform 19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33" name="Freeform 197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34" name="Freeform 198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35" name="Freeform 199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36" name="Freeform 200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537" name="Group 201"/>
              <p:cNvGrpSpPr>
                <a:grpSpLocks noChangeAspect="1"/>
              </p:cNvGrpSpPr>
              <p:nvPr/>
            </p:nvGrpSpPr>
            <p:grpSpPr bwMode="auto">
              <a:xfrm rot="1002225">
                <a:off x="2761" y="660"/>
                <a:ext cx="92" cy="294"/>
                <a:chOff x="3354" y="1360"/>
                <a:chExt cx="102" cy="368"/>
              </a:xfrm>
            </p:grpSpPr>
            <p:sp>
              <p:nvSpPr>
                <p:cNvPr id="142538" name="Line 20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39" name="Freeform 20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0" name="Freeform 204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1" name="Freeform 205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2" name="Freeform 20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3" name="Freeform 20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4" name="Freeform 20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5" name="Freeform 20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6" name="Freeform 210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7" name="Freeform 211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8" name="Freeform 212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49" name="Freeform 213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550" name="Group 214"/>
              <p:cNvGrpSpPr>
                <a:grpSpLocks noChangeAspect="1"/>
              </p:cNvGrpSpPr>
              <p:nvPr/>
            </p:nvGrpSpPr>
            <p:grpSpPr bwMode="auto">
              <a:xfrm rot="19374496" flipH="1">
                <a:off x="2271" y="848"/>
                <a:ext cx="91" cy="294"/>
                <a:chOff x="3354" y="1360"/>
                <a:chExt cx="102" cy="368"/>
              </a:xfrm>
            </p:grpSpPr>
            <p:sp>
              <p:nvSpPr>
                <p:cNvPr id="142551" name="Line 21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52" name="Freeform 21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53" name="Freeform 217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54" name="Freeform 218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55" name="Freeform 21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56" name="Freeform 22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57" name="Freeform 22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58" name="Freeform 22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59" name="Freeform 223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60" name="Freeform 224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61" name="Freeform 225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62" name="Freeform 226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563" name="Group 227"/>
              <p:cNvGrpSpPr>
                <a:grpSpLocks noChangeAspect="1"/>
              </p:cNvGrpSpPr>
              <p:nvPr/>
            </p:nvGrpSpPr>
            <p:grpSpPr bwMode="auto">
              <a:xfrm rot="19374496" flipH="1">
                <a:off x="2217" y="704"/>
                <a:ext cx="91" cy="294"/>
                <a:chOff x="3354" y="1360"/>
                <a:chExt cx="102" cy="368"/>
              </a:xfrm>
            </p:grpSpPr>
            <p:sp>
              <p:nvSpPr>
                <p:cNvPr id="142564" name="Line 22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65" name="Freeform 22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66" name="Freeform 230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67" name="Freeform 231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68" name="Freeform 23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69" name="Freeform 23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70" name="Freeform 23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71" name="Freeform 23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72" name="Freeform 236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73" name="Freeform 237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74" name="Freeform 238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75" name="Freeform 239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576" name="Group 240"/>
              <p:cNvGrpSpPr>
                <a:grpSpLocks noChangeAspect="1"/>
              </p:cNvGrpSpPr>
              <p:nvPr/>
            </p:nvGrpSpPr>
            <p:grpSpPr bwMode="auto">
              <a:xfrm rot="1622495">
                <a:off x="2757" y="800"/>
                <a:ext cx="91" cy="294"/>
                <a:chOff x="3354" y="1360"/>
                <a:chExt cx="102" cy="368"/>
              </a:xfrm>
            </p:grpSpPr>
            <p:sp>
              <p:nvSpPr>
                <p:cNvPr id="142577" name="Line 24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78" name="Freeform 24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79" name="Freeform 243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0" name="Freeform 244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1" name="Freeform 24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2" name="Freeform 24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3" name="Freeform 24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4" name="Freeform 24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5" name="Freeform 249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6" name="Freeform 250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7" name="Freeform 251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88" name="Freeform 252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589" name="Group 253"/>
              <p:cNvGrpSpPr>
                <a:grpSpLocks noChangeAspect="1"/>
              </p:cNvGrpSpPr>
              <p:nvPr/>
            </p:nvGrpSpPr>
            <p:grpSpPr bwMode="auto">
              <a:xfrm rot="1622495">
                <a:off x="2692" y="944"/>
                <a:ext cx="91" cy="294"/>
                <a:chOff x="3354" y="1360"/>
                <a:chExt cx="102" cy="368"/>
              </a:xfrm>
            </p:grpSpPr>
            <p:sp>
              <p:nvSpPr>
                <p:cNvPr id="142590" name="Line 25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1" name="Freeform 25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2" name="Freeform 256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3" name="Freeform 257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4" name="Freeform 25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5" name="Freeform 25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6" name="Freeform 26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7" name="Freeform 26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8" name="Freeform 262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599" name="Freeform 263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00" name="Freeform 264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01" name="Freeform 265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602" name="Group 266"/>
              <p:cNvGrpSpPr>
                <a:grpSpLocks noChangeAspect="1"/>
              </p:cNvGrpSpPr>
              <p:nvPr/>
            </p:nvGrpSpPr>
            <p:grpSpPr bwMode="auto">
              <a:xfrm rot="1002225">
                <a:off x="2595" y="896"/>
                <a:ext cx="91" cy="294"/>
                <a:chOff x="3354" y="1360"/>
                <a:chExt cx="102" cy="368"/>
              </a:xfrm>
            </p:grpSpPr>
            <p:sp>
              <p:nvSpPr>
                <p:cNvPr id="142603" name="Line 2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04" name="Freeform 26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05" name="Freeform 269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06" name="Freeform 270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07" name="Freeform 27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08" name="Freeform 27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09" name="Freeform 27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10" name="Freeform 27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11" name="Freeform 275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12" name="Freeform 276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13" name="Freeform 277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14" name="Freeform 278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615" name="Group 279"/>
              <p:cNvGrpSpPr>
                <a:grpSpLocks noChangeAspect="1"/>
              </p:cNvGrpSpPr>
              <p:nvPr/>
            </p:nvGrpSpPr>
            <p:grpSpPr bwMode="auto">
              <a:xfrm rot="20597775" flipH="1">
                <a:off x="2449" y="996"/>
                <a:ext cx="91" cy="294"/>
                <a:chOff x="3354" y="1360"/>
                <a:chExt cx="102" cy="368"/>
              </a:xfrm>
            </p:grpSpPr>
            <p:sp>
              <p:nvSpPr>
                <p:cNvPr id="142616" name="Line 28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17" name="Freeform 28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18" name="Freeform 282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19" name="Freeform 283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20" name="Freeform 28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21" name="Freeform 28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22" name="Freeform 28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23" name="Freeform 28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24" name="Freeform 288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25" name="Freeform 289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26" name="Freeform 290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27" name="Freeform 291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628" name="Group 292"/>
              <p:cNvGrpSpPr>
                <a:grpSpLocks noChangeAspect="1"/>
              </p:cNvGrpSpPr>
              <p:nvPr/>
            </p:nvGrpSpPr>
            <p:grpSpPr bwMode="auto">
              <a:xfrm rot="20597775" flipH="1">
                <a:off x="2208" y="454"/>
                <a:ext cx="91" cy="294"/>
                <a:chOff x="3354" y="1360"/>
                <a:chExt cx="102" cy="368"/>
              </a:xfrm>
            </p:grpSpPr>
            <p:sp>
              <p:nvSpPr>
                <p:cNvPr id="142629" name="Line 29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0" name="Freeform 29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1" name="Freeform 295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2" name="Freeform 296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3" name="Freeform 29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4" name="Freeform 29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5" name="Freeform 29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6" name="Freeform 30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7" name="Freeform 301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8" name="Freeform 302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39" name="Freeform 303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40" name="Freeform 304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641" name="Group 305"/>
              <p:cNvGrpSpPr>
                <a:grpSpLocks noChangeAspect="1"/>
              </p:cNvGrpSpPr>
              <p:nvPr/>
            </p:nvGrpSpPr>
            <p:grpSpPr bwMode="auto">
              <a:xfrm rot="20597775" flipH="1">
                <a:off x="2246" y="602"/>
                <a:ext cx="91" cy="294"/>
                <a:chOff x="3354" y="1360"/>
                <a:chExt cx="102" cy="368"/>
              </a:xfrm>
            </p:grpSpPr>
            <p:sp>
              <p:nvSpPr>
                <p:cNvPr id="142642" name="Line 30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43" name="Freeform 30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44" name="Freeform 308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45" name="Freeform 309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46" name="Freeform 31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47" name="Freeform 311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48" name="Freeform 312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49" name="Freeform 31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50" name="Freeform 314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51" name="Freeform 315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52" name="Freeform 316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53" name="Freeform 317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654" name="Group 318"/>
              <p:cNvGrpSpPr>
                <a:grpSpLocks noChangeAspect="1"/>
              </p:cNvGrpSpPr>
              <p:nvPr/>
            </p:nvGrpSpPr>
            <p:grpSpPr bwMode="auto">
              <a:xfrm rot="1002225">
                <a:off x="2358" y="598"/>
                <a:ext cx="91" cy="294"/>
                <a:chOff x="3354" y="1360"/>
                <a:chExt cx="102" cy="368"/>
              </a:xfrm>
            </p:grpSpPr>
            <p:sp>
              <p:nvSpPr>
                <p:cNvPr id="142655" name="Line 31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56" name="Freeform 320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57" name="Freeform 321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58" name="Freeform 322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59" name="Freeform 32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60" name="Freeform 324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61" name="Freeform 325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62" name="Freeform 32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63" name="Freeform 327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64" name="Freeform 328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65" name="Freeform 329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66" name="Freeform 330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142667" name="Group 331"/>
              <p:cNvGrpSpPr>
                <a:grpSpLocks noChangeAspect="1"/>
              </p:cNvGrpSpPr>
              <p:nvPr/>
            </p:nvGrpSpPr>
            <p:grpSpPr bwMode="auto">
              <a:xfrm rot="283256">
                <a:off x="2396" y="842"/>
                <a:ext cx="91" cy="294"/>
                <a:chOff x="3354" y="1360"/>
                <a:chExt cx="102" cy="368"/>
              </a:xfrm>
            </p:grpSpPr>
            <p:sp>
              <p:nvSpPr>
                <p:cNvPr id="142668" name="Line 3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398" y="1440"/>
                  <a:ext cx="12" cy="288"/>
                </a:xfrm>
                <a:prstGeom prst="line">
                  <a:avLst/>
                </a:prstGeom>
                <a:noFill/>
                <a:ln w="9525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=""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69" name="Freeform 333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43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0" name="Freeform 334"/>
                <p:cNvSpPr>
                  <a:spLocks noChangeAspect="1"/>
                </p:cNvSpPr>
                <p:nvPr/>
              </p:nvSpPr>
              <p:spPr bwMode="auto">
                <a:xfrm rot="5703589">
                  <a:off x="3369" y="138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1" name="Freeform 335"/>
                <p:cNvSpPr>
                  <a:spLocks noChangeAspect="1"/>
                </p:cNvSpPr>
                <p:nvPr/>
              </p:nvSpPr>
              <p:spPr bwMode="auto">
                <a:xfrm rot="3123942">
                  <a:off x="3333" y="142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2" name="Freeform 336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3" name="Freeform 337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9" y="150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4" name="Freeform 338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95" y="154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5" name="Freeform 339"/>
                <p:cNvSpPr>
                  <a:spLocks noChangeAspect="1"/>
                </p:cNvSpPr>
                <p:nvPr/>
              </p:nvSpPr>
              <p:spPr bwMode="auto">
                <a:xfrm rot="18476058" flipH="1">
                  <a:off x="3389" y="161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6" name="Freeform 340"/>
                <p:cNvSpPr>
                  <a:spLocks noChangeAspect="1"/>
                </p:cNvSpPr>
                <p:nvPr/>
              </p:nvSpPr>
              <p:spPr bwMode="auto">
                <a:xfrm rot="3123942">
                  <a:off x="3327" y="1511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7" name="Freeform 341"/>
                <p:cNvSpPr>
                  <a:spLocks noChangeAspect="1"/>
                </p:cNvSpPr>
                <p:nvPr/>
              </p:nvSpPr>
              <p:spPr bwMode="auto">
                <a:xfrm rot="3123942">
                  <a:off x="3329" y="1557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8" name="Freeform 342"/>
                <p:cNvSpPr>
                  <a:spLocks noChangeAspect="1"/>
                </p:cNvSpPr>
                <p:nvPr/>
              </p:nvSpPr>
              <p:spPr bwMode="auto">
                <a:xfrm rot="3123942">
                  <a:off x="3325" y="1603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679" name="Freeform 343"/>
                <p:cNvSpPr>
                  <a:spLocks noChangeAspect="1"/>
                </p:cNvSpPr>
                <p:nvPr/>
              </p:nvSpPr>
              <p:spPr bwMode="auto">
                <a:xfrm rot="3123942">
                  <a:off x="3331" y="1469"/>
                  <a:ext cx="86" cy="28"/>
                </a:xfrm>
                <a:custGeom>
                  <a:avLst/>
                  <a:gdLst>
                    <a:gd name="T0" fmla="*/ 1918 w 1943"/>
                    <a:gd name="T1" fmla="*/ 793 h 1507"/>
                    <a:gd name="T2" fmla="*/ 1616 w 1943"/>
                    <a:gd name="T3" fmla="*/ 1264 h 1507"/>
                    <a:gd name="T4" fmla="*/ 1412 w 1943"/>
                    <a:gd name="T5" fmla="*/ 1391 h 1507"/>
                    <a:gd name="T6" fmla="*/ 1321 w 1943"/>
                    <a:gd name="T7" fmla="*/ 1272 h 1507"/>
                    <a:gd name="T8" fmla="*/ 1302 w 1943"/>
                    <a:gd name="T9" fmla="*/ 1055 h 1507"/>
                    <a:gd name="T10" fmla="*/ 1026 w 1943"/>
                    <a:gd name="T11" fmla="*/ 1384 h 1507"/>
                    <a:gd name="T12" fmla="*/ 867 w 1943"/>
                    <a:gd name="T13" fmla="*/ 1399 h 1507"/>
                    <a:gd name="T14" fmla="*/ 764 w 1943"/>
                    <a:gd name="T15" fmla="*/ 1156 h 1507"/>
                    <a:gd name="T16" fmla="*/ 395 w 1943"/>
                    <a:gd name="T17" fmla="*/ 1507 h 1507"/>
                    <a:gd name="T18" fmla="*/ 321 w 1943"/>
                    <a:gd name="T19" fmla="*/ 1407 h 1507"/>
                    <a:gd name="T20" fmla="*/ 388 w 1943"/>
                    <a:gd name="T21" fmla="*/ 1230 h 1507"/>
                    <a:gd name="T22" fmla="*/ 103 w 1943"/>
                    <a:gd name="T23" fmla="*/ 1264 h 1507"/>
                    <a:gd name="T24" fmla="*/ 0 w 1943"/>
                    <a:gd name="T25" fmla="*/ 1114 h 1507"/>
                    <a:gd name="T26" fmla="*/ 59 w 1943"/>
                    <a:gd name="T27" fmla="*/ 971 h 1507"/>
                    <a:gd name="T28" fmla="*/ 186 w 1943"/>
                    <a:gd name="T29" fmla="*/ 851 h 1507"/>
                    <a:gd name="T30" fmla="*/ 133 w 1943"/>
                    <a:gd name="T31" fmla="*/ 718 h 1507"/>
                    <a:gd name="T32" fmla="*/ 243 w 1943"/>
                    <a:gd name="T33" fmla="*/ 625 h 1507"/>
                    <a:gd name="T34" fmla="*/ 673 w 1943"/>
                    <a:gd name="T35" fmla="*/ 515 h 1507"/>
                    <a:gd name="T36" fmla="*/ 614 w 1943"/>
                    <a:gd name="T37" fmla="*/ 363 h 1507"/>
                    <a:gd name="T38" fmla="*/ 764 w 1943"/>
                    <a:gd name="T39" fmla="*/ 237 h 1507"/>
                    <a:gd name="T40" fmla="*/ 1262 w 1943"/>
                    <a:gd name="T41" fmla="*/ 270 h 1507"/>
                    <a:gd name="T42" fmla="*/ 1260 w 1943"/>
                    <a:gd name="T43" fmla="*/ 53 h 1507"/>
                    <a:gd name="T44" fmla="*/ 1431 w 1943"/>
                    <a:gd name="T45" fmla="*/ 0 h 1507"/>
                    <a:gd name="T46" fmla="*/ 1834 w 1943"/>
                    <a:gd name="T47" fmla="*/ 253 h 1507"/>
                    <a:gd name="T48" fmla="*/ 1943 w 1943"/>
                    <a:gd name="T49" fmla="*/ 523 h 1507"/>
                    <a:gd name="T50" fmla="*/ 1918 w 1943"/>
                    <a:gd name="T51" fmla="*/ 793 h 1507"/>
                    <a:gd name="T52" fmla="*/ 1918 w 1943"/>
                    <a:gd name="T53" fmla="*/ 793 h 1507"/>
                    <a:gd name="T54" fmla="*/ 1918 w 1943"/>
                    <a:gd name="T55" fmla="*/ 79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943" h="1507">
                      <a:moveTo>
                        <a:pt x="1918" y="793"/>
                      </a:moveTo>
                      <a:lnTo>
                        <a:pt x="1616" y="1264"/>
                      </a:lnTo>
                      <a:lnTo>
                        <a:pt x="1412" y="1391"/>
                      </a:lnTo>
                      <a:lnTo>
                        <a:pt x="1321" y="1272"/>
                      </a:lnTo>
                      <a:lnTo>
                        <a:pt x="1302" y="1055"/>
                      </a:lnTo>
                      <a:lnTo>
                        <a:pt x="1026" y="1384"/>
                      </a:lnTo>
                      <a:lnTo>
                        <a:pt x="867" y="1399"/>
                      </a:lnTo>
                      <a:lnTo>
                        <a:pt x="764" y="1156"/>
                      </a:lnTo>
                      <a:lnTo>
                        <a:pt x="395" y="1507"/>
                      </a:lnTo>
                      <a:lnTo>
                        <a:pt x="321" y="1407"/>
                      </a:lnTo>
                      <a:lnTo>
                        <a:pt x="388" y="1230"/>
                      </a:lnTo>
                      <a:lnTo>
                        <a:pt x="103" y="1264"/>
                      </a:lnTo>
                      <a:lnTo>
                        <a:pt x="0" y="1114"/>
                      </a:lnTo>
                      <a:lnTo>
                        <a:pt x="59" y="971"/>
                      </a:lnTo>
                      <a:lnTo>
                        <a:pt x="186" y="851"/>
                      </a:lnTo>
                      <a:lnTo>
                        <a:pt x="133" y="718"/>
                      </a:lnTo>
                      <a:lnTo>
                        <a:pt x="243" y="625"/>
                      </a:lnTo>
                      <a:lnTo>
                        <a:pt x="673" y="515"/>
                      </a:lnTo>
                      <a:lnTo>
                        <a:pt x="614" y="363"/>
                      </a:lnTo>
                      <a:lnTo>
                        <a:pt x="764" y="237"/>
                      </a:lnTo>
                      <a:lnTo>
                        <a:pt x="1262" y="270"/>
                      </a:lnTo>
                      <a:lnTo>
                        <a:pt x="1260" y="53"/>
                      </a:lnTo>
                      <a:lnTo>
                        <a:pt x="1431" y="0"/>
                      </a:lnTo>
                      <a:lnTo>
                        <a:pt x="1834" y="253"/>
                      </a:lnTo>
                      <a:lnTo>
                        <a:pt x="1943" y="52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lnTo>
                        <a:pt x="1918" y="79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42680" name="Group 344"/>
            <p:cNvGrpSpPr>
              <a:grpSpLocks/>
            </p:cNvGrpSpPr>
            <p:nvPr/>
          </p:nvGrpSpPr>
          <p:grpSpPr bwMode="auto">
            <a:xfrm flipH="1">
              <a:off x="3600" y="2701"/>
              <a:ext cx="956" cy="464"/>
              <a:chOff x="3231" y="3030"/>
              <a:chExt cx="1039" cy="644"/>
            </a:xfrm>
          </p:grpSpPr>
          <p:sp>
            <p:nvSpPr>
              <p:cNvPr id="142681" name="Freeform 345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82" name="Freeform 346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83" name="Freeform 347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84" name="Freeform 348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85" name="Freeform 349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86" name="Freeform 350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87" name="Freeform 351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88" name="Freeform 352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89" name="Freeform 353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690" name="Group 354"/>
            <p:cNvGrpSpPr>
              <a:grpSpLocks/>
            </p:cNvGrpSpPr>
            <p:nvPr/>
          </p:nvGrpSpPr>
          <p:grpSpPr bwMode="auto">
            <a:xfrm>
              <a:off x="3894" y="2681"/>
              <a:ext cx="762" cy="1639"/>
              <a:chOff x="4229" y="2681"/>
              <a:chExt cx="762" cy="1639"/>
            </a:xfrm>
          </p:grpSpPr>
          <p:sp>
            <p:nvSpPr>
              <p:cNvPr id="142691" name="Freeform 355"/>
              <p:cNvSpPr>
                <a:spLocks/>
              </p:cNvSpPr>
              <p:nvPr/>
            </p:nvSpPr>
            <p:spPr bwMode="auto">
              <a:xfrm flipH="1">
                <a:off x="4670" y="2681"/>
                <a:ext cx="85" cy="909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92" name="Freeform 356"/>
              <p:cNvSpPr>
                <a:spLocks/>
              </p:cNvSpPr>
              <p:nvPr/>
            </p:nvSpPr>
            <p:spPr bwMode="auto">
              <a:xfrm flipH="1">
                <a:off x="4708" y="2991"/>
                <a:ext cx="283" cy="680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93" name="Freeform 357"/>
              <p:cNvSpPr>
                <a:spLocks/>
              </p:cNvSpPr>
              <p:nvPr/>
            </p:nvSpPr>
            <p:spPr bwMode="auto">
              <a:xfrm flipH="1">
                <a:off x="4752" y="3590"/>
                <a:ext cx="209" cy="453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94" name="Freeform 358"/>
              <p:cNvSpPr>
                <a:spLocks/>
              </p:cNvSpPr>
              <p:nvPr/>
            </p:nvSpPr>
            <p:spPr bwMode="auto">
              <a:xfrm flipH="1">
                <a:off x="4565" y="3651"/>
                <a:ext cx="179" cy="605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95" name="Freeform 359"/>
              <p:cNvSpPr>
                <a:spLocks/>
              </p:cNvSpPr>
              <p:nvPr/>
            </p:nvSpPr>
            <p:spPr bwMode="auto">
              <a:xfrm flipH="1">
                <a:off x="4249" y="2701"/>
                <a:ext cx="376" cy="1555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96" name="Freeform 360"/>
              <p:cNvSpPr>
                <a:spLocks/>
              </p:cNvSpPr>
              <p:nvPr/>
            </p:nvSpPr>
            <p:spPr bwMode="auto">
              <a:xfrm flipH="1">
                <a:off x="4389" y="3526"/>
                <a:ext cx="125" cy="794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697" name="Freeform 361"/>
              <p:cNvSpPr>
                <a:spLocks/>
              </p:cNvSpPr>
              <p:nvPr/>
            </p:nvSpPr>
            <p:spPr bwMode="auto">
              <a:xfrm flipH="1">
                <a:off x="4229" y="3712"/>
                <a:ext cx="172" cy="435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698" name="Group 362"/>
            <p:cNvGrpSpPr>
              <a:grpSpLocks/>
            </p:cNvGrpSpPr>
            <p:nvPr/>
          </p:nvGrpSpPr>
          <p:grpSpPr bwMode="auto">
            <a:xfrm flipH="1">
              <a:off x="3761" y="2681"/>
              <a:ext cx="957" cy="151"/>
              <a:chOff x="3231" y="3030"/>
              <a:chExt cx="1039" cy="644"/>
            </a:xfrm>
          </p:grpSpPr>
          <p:sp>
            <p:nvSpPr>
              <p:cNvPr id="142699" name="Freeform 363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00" name="Freeform 364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01" name="Freeform 365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02" name="Freeform 366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03" name="Freeform 367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04" name="Freeform 368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05" name="Freeform 369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06" name="Freeform 370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07" name="Freeform 371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708" name="Group 372"/>
            <p:cNvGrpSpPr>
              <a:grpSpLocks/>
            </p:cNvGrpSpPr>
            <p:nvPr/>
          </p:nvGrpSpPr>
          <p:grpSpPr bwMode="auto">
            <a:xfrm flipH="1">
              <a:off x="4038" y="2688"/>
              <a:ext cx="956" cy="134"/>
              <a:chOff x="3231" y="3030"/>
              <a:chExt cx="1039" cy="644"/>
            </a:xfrm>
          </p:grpSpPr>
          <p:sp>
            <p:nvSpPr>
              <p:cNvPr id="142709" name="Freeform 373"/>
              <p:cNvSpPr>
                <a:spLocks/>
              </p:cNvSpPr>
              <p:nvPr/>
            </p:nvSpPr>
            <p:spPr bwMode="auto">
              <a:xfrm>
                <a:off x="3487" y="3030"/>
                <a:ext cx="93" cy="357"/>
              </a:xfrm>
              <a:custGeom>
                <a:avLst/>
                <a:gdLst>
                  <a:gd name="T0" fmla="*/ 93 w 93"/>
                  <a:gd name="T1" fmla="*/ 0 h 357"/>
                  <a:gd name="T2" fmla="*/ 20 w 93"/>
                  <a:gd name="T3" fmla="*/ 178 h 357"/>
                  <a:gd name="T4" fmla="*/ 12 w 93"/>
                  <a:gd name="T5" fmla="*/ 357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3" h="357">
                    <a:moveTo>
                      <a:pt x="93" y="0"/>
                    </a:moveTo>
                    <a:cubicBezTo>
                      <a:pt x="69" y="72"/>
                      <a:pt x="75" y="123"/>
                      <a:pt x="20" y="178"/>
                    </a:cubicBezTo>
                    <a:cubicBezTo>
                      <a:pt x="0" y="239"/>
                      <a:pt x="12" y="293"/>
                      <a:pt x="12" y="35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10" name="Freeform 374"/>
              <p:cNvSpPr>
                <a:spLocks/>
              </p:cNvSpPr>
              <p:nvPr/>
            </p:nvSpPr>
            <p:spPr bwMode="auto">
              <a:xfrm>
                <a:off x="3231" y="3152"/>
                <a:ext cx="308" cy="267"/>
              </a:xfrm>
              <a:custGeom>
                <a:avLst/>
                <a:gdLst>
                  <a:gd name="T0" fmla="*/ 308 w 308"/>
                  <a:gd name="T1" fmla="*/ 0 h 267"/>
                  <a:gd name="T2" fmla="*/ 227 w 308"/>
                  <a:gd name="T3" fmla="*/ 16 h 267"/>
                  <a:gd name="T4" fmla="*/ 211 w 308"/>
                  <a:gd name="T5" fmla="*/ 89 h 267"/>
                  <a:gd name="T6" fmla="*/ 122 w 308"/>
                  <a:gd name="T7" fmla="*/ 170 h 267"/>
                  <a:gd name="T8" fmla="*/ 49 w 308"/>
                  <a:gd name="T9" fmla="*/ 251 h 267"/>
                  <a:gd name="T10" fmla="*/ 0 w 308"/>
                  <a:gd name="T11" fmla="*/ 267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67">
                    <a:moveTo>
                      <a:pt x="308" y="0"/>
                    </a:moveTo>
                    <a:cubicBezTo>
                      <a:pt x="281" y="5"/>
                      <a:pt x="250" y="1"/>
                      <a:pt x="227" y="16"/>
                    </a:cubicBezTo>
                    <a:cubicBezTo>
                      <a:pt x="225" y="17"/>
                      <a:pt x="215" y="84"/>
                      <a:pt x="211" y="89"/>
                    </a:cubicBezTo>
                    <a:cubicBezTo>
                      <a:pt x="172" y="133"/>
                      <a:pt x="152" y="125"/>
                      <a:pt x="122" y="170"/>
                    </a:cubicBezTo>
                    <a:cubicBezTo>
                      <a:pt x="110" y="218"/>
                      <a:pt x="96" y="234"/>
                      <a:pt x="49" y="251"/>
                    </a:cubicBezTo>
                    <a:cubicBezTo>
                      <a:pt x="33" y="257"/>
                      <a:pt x="0" y="267"/>
                      <a:pt x="0" y="26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11" name="Freeform 375"/>
              <p:cNvSpPr>
                <a:spLocks/>
              </p:cNvSpPr>
              <p:nvPr/>
            </p:nvSpPr>
            <p:spPr bwMode="auto">
              <a:xfrm>
                <a:off x="3264" y="3387"/>
                <a:ext cx="227" cy="178"/>
              </a:xfrm>
              <a:custGeom>
                <a:avLst/>
                <a:gdLst>
                  <a:gd name="T0" fmla="*/ 227 w 227"/>
                  <a:gd name="T1" fmla="*/ 0 h 178"/>
                  <a:gd name="T2" fmla="*/ 154 w 227"/>
                  <a:gd name="T3" fmla="*/ 24 h 178"/>
                  <a:gd name="T4" fmla="*/ 129 w 227"/>
                  <a:gd name="T5" fmla="*/ 32 h 178"/>
                  <a:gd name="T6" fmla="*/ 105 w 227"/>
                  <a:gd name="T7" fmla="*/ 40 h 178"/>
                  <a:gd name="T8" fmla="*/ 65 w 227"/>
                  <a:gd name="T9" fmla="*/ 81 h 178"/>
                  <a:gd name="T10" fmla="*/ 56 w 227"/>
                  <a:gd name="T11" fmla="*/ 130 h 178"/>
                  <a:gd name="T12" fmla="*/ 32 w 227"/>
                  <a:gd name="T13" fmla="*/ 138 h 178"/>
                  <a:gd name="T14" fmla="*/ 8 w 227"/>
                  <a:gd name="T15" fmla="*/ 154 h 178"/>
                  <a:gd name="T16" fmla="*/ 0 w 227"/>
                  <a:gd name="T17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178">
                    <a:moveTo>
                      <a:pt x="227" y="0"/>
                    </a:moveTo>
                    <a:cubicBezTo>
                      <a:pt x="181" y="15"/>
                      <a:pt x="189" y="13"/>
                      <a:pt x="154" y="24"/>
                    </a:cubicBezTo>
                    <a:cubicBezTo>
                      <a:pt x="146" y="27"/>
                      <a:pt x="137" y="29"/>
                      <a:pt x="129" y="32"/>
                    </a:cubicBezTo>
                    <a:cubicBezTo>
                      <a:pt x="121" y="35"/>
                      <a:pt x="105" y="40"/>
                      <a:pt x="105" y="40"/>
                    </a:cubicBezTo>
                    <a:cubicBezTo>
                      <a:pt x="87" y="53"/>
                      <a:pt x="73" y="59"/>
                      <a:pt x="65" y="81"/>
                    </a:cubicBezTo>
                    <a:cubicBezTo>
                      <a:pt x="60" y="97"/>
                      <a:pt x="64" y="116"/>
                      <a:pt x="56" y="130"/>
                    </a:cubicBezTo>
                    <a:cubicBezTo>
                      <a:pt x="52" y="137"/>
                      <a:pt x="40" y="134"/>
                      <a:pt x="32" y="138"/>
                    </a:cubicBezTo>
                    <a:cubicBezTo>
                      <a:pt x="23" y="142"/>
                      <a:pt x="16" y="149"/>
                      <a:pt x="8" y="154"/>
                    </a:cubicBezTo>
                    <a:cubicBezTo>
                      <a:pt x="5" y="162"/>
                      <a:pt x="0" y="178"/>
                      <a:pt x="0" y="178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12" name="Freeform 376"/>
              <p:cNvSpPr>
                <a:spLocks/>
              </p:cNvSpPr>
              <p:nvPr/>
            </p:nvSpPr>
            <p:spPr bwMode="auto">
              <a:xfrm>
                <a:off x="3499" y="3411"/>
                <a:ext cx="195" cy="238"/>
              </a:xfrm>
              <a:custGeom>
                <a:avLst/>
                <a:gdLst>
                  <a:gd name="T0" fmla="*/ 0 w 195"/>
                  <a:gd name="T1" fmla="*/ 0 h 238"/>
                  <a:gd name="T2" fmla="*/ 16 w 195"/>
                  <a:gd name="T3" fmla="*/ 114 h 238"/>
                  <a:gd name="T4" fmla="*/ 24 w 195"/>
                  <a:gd name="T5" fmla="*/ 146 h 238"/>
                  <a:gd name="T6" fmla="*/ 81 w 195"/>
                  <a:gd name="T7" fmla="*/ 162 h 238"/>
                  <a:gd name="T8" fmla="*/ 178 w 195"/>
                  <a:gd name="T9" fmla="*/ 203 h 238"/>
                  <a:gd name="T10" fmla="*/ 195 w 195"/>
                  <a:gd name="T11" fmla="*/ 235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5" h="238">
                    <a:moveTo>
                      <a:pt x="0" y="0"/>
                    </a:moveTo>
                    <a:cubicBezTo>
                      <a:pt x="5" y="38"/>
                      <a:pt x="7" y="77"/>
                      <a:pt x="16" y="114"/>
                    </a:cubicBezTo>
                    <a:cubicBezTo>
                      <a:pt x="19" y="125"/>
                      <a:pt x="17" y="138"/>
                      <a:pt x="24" y="146"/>
                    </a:cubicBezTo>
                    <a:cubicBezTo>
                      <a:pt x="37" y="161"/>
                      <a:pt x="62" y="156"/>
                      <a:pt x="81" y="162"/>
                    </a:cubicBezTo>
                    <a:cubicBezTo>
                      <a:pt x="116" y="173"/>
                      <a:pt x="148" y="183"/>
                      <a:pt x="178" y="203"/>
                    </a:cubicBezTo>
                    <a:cubicBezTo>
                      <a:pt x="188" y="238"/>
                      <a:pt x="176" y="235"/>
                      <a:pt x="195" y="235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13" name="Freeform 377"/>
              <p:cNvSpPr>
                <a:spLocks/>
              </p:cNvSpPr>
              <p:nvPr/>
            </p:nvSpPr>
            <p:spPr bwMode="auto">
              <a:xfrm>
                <a:off x="3629" y="3038"/>
                <a:ext cx="408" cy="611"/>
              </a:xfrm>
              <a:custGeom>
                <a:avLst/>
                <a:gdLst>
                  <a:gd name="T0" fmla="*/ 0 w 408"/>
                  <a:gd name="T1" fmla="*/ 0 h 611"/>
                  <a:gd name="T2" fmla="*/ 32 w 408"/>
                  <a:gd name="T3" fmla="*/ 24 h 611"/>
                  <a:gd name="T4" fmla="*/ 48 w 408"/>
                  <a:gd name="T5" fmla="*/ 73 h 611"/>
                  <a:gd name="T6" fmla="*/ 65 w 408"/>
                  <a:gd name="T7" fmla="*/ 97 h 611"/>
                  <a:gd name="T8" fmla="*/ 162 w 408"/>
                  <a:gd name="T9" fmla="*/ 292 h 611"/>
                  <a:gd name="T10" fmla="*/ 186 w 408"/>
                  <a:gd name="T11" fmla="*/ 300 h 611"/>
                  <a:gd name="T12" fmla="*/ 211 w 408"/>
                  <a:gd name="T13" fmla="*/ 316 h 611"/>
                  <a:gd name="T14" fmla="*/ 243 w 408"/>
                  <a:gd name="T15" fmla="*/ 406 h 611"/>
                  <a:gd name="T16" fmla="*/ 251 w 408"/>
                  <a:gd name="T17" fmla="*/ 462 h 611"/>
                  <a:gd name="T18" fmla="*/ 365 w 408"/>
                  <a:gd name="T19" fmla="*/ 552 h 611"/>
                  <a:gd name="T20" fmla="*/ 381 w 408"/>
                  <a:gd name="T21" fmla="*/ 584 h 611"/>
                  <a:gd name="T22" fmla="*/ 405 w 408"/>
                  <a:gd name="T23" fmla="*/ 584 h 6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08" h="611">
                    <a:moveTo>
                      <a:pt x="0" y="0"/>
                    </a:moveTo>
                    <a:cubicBezTo>
                      <a:pt x="11" y="8"/>
                      <a:pt x="25" y="13"/>
                      <a:pt x="32" y="24"/>
                    </a:cubicBezTo>
                    <a:cubicBezTo>
                      <a:pt x="41" y="38"/>
                      <a:pt x="38" y="59"/>
                      <a:pt x="48" y="73"/>
                    </a:cubicBezTo>
                    <a:cubicBezTo>
                      <a:pt x="54" y="81"/>
                      <a:pt x="59" y="89"/>
                      <a:pt x="65" y="97"/>
                    </a:cubicBezTo>
                    <a:cubicBezTo>
                      <a:pt x="91" y="177"/>
                      <a:pt x="109" y="222"/>
                      <a:pt x="162" y="292"/>
                    </a:cubicBezTo>
                    <a:cubicBezTo>
                      <a:pt x="167" y="299"/>
                      <a:pt x="178" y="296"/>
                      <a:pt x="186" y="300"/>
                    </a:cubicBezTo>
                    <a:cubicBezTo>
                      <a:pt x="195" y="304"/>
                      <a:pt x="203" y="311"/>
                      <a:pt x="211" y="316"/>
                    </a:cubicBezTo>
                    <a:cubicBezTo>
                      <a:pt x="226" y="346"/>
                      <a:pt x="237" y="373"/>
                      <a:pt x="243" y="406"/>
                    </a:cubicBezTo>
                    <a:cubicBezTo>
                      <a:pt x="246" y="425"/>
                      <a:pt x="244" y="445"/>
                      <a:pt x="251" y="462"/>
                    </a:cubicBezTo>
                    <a:cubicBezTo>
                      <a:pt x="261" y="486"/>
                      <a:pt x="341" y="540"/>
                      <a:pt x="365" y="552"/>
                    </a:cubicBezTo>
                    <a:cubicBezTo>
                      <a:pt x="370" y="563"/>
                      <a:pt x="373" y="576"/>
                      <a:pt x="381" y="584"/>
                    </a:cubicBezTo>
                    <a:cubicBezTo>
                      <a:pt x="408" y="611"/>
                      <a:pt x="405" y="595"/>
                      <a:pt x="405" y="584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14" name="Freeform 378"/>
              <p:cNvSpPr>
                <a:spLocks/>
              </p:cNvSpPr>
              <p:nvPr/>
            </p:nvSpPr>
            <p:spPr bwMode="auto">
              <a:xfrm>
                <a:off x="3749" y="3362"/>
                <a:ext cx="136" cy="312"/>
              </a:xfrm>
              <a:custGeom>
                <a:avLst/>
                <a:gdLst>
                  <a:gd name="T0" fmla="*/ 74 w 136"/>
                  <a:gd name="T1" fmla="*/ 0 h 312"/>
                  <a:gd name="T2" fmla="*/ 99 w 136"/>
                  <a:gd name="T3" fmla="*/ 195 h 312"/>
                  <a:gd name="T4" fmla="*/ 115 w 136"/>
                  <a:gd name="T5" fmla="*/ 284 h 312"/>
                  <a:gd name="T6" fmla="*/ 99 w 136"/>
                  <a:gd name="T7" fmla="*/ 309 h 3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6" h="312">
                    <a:moveTo>
                      <a:pt x="74" y="0"/>
                    </a:moveTo>
                    <a:cubicBezTo>
                      <a:pt x="48" y="71"/>
                      <a:pt x="0" y="163"/>
                      <a:pt x="99" y="195"/>
                    </a:cubicBezTo>
                    <a:cubicBezTo>
                      <a:pt x="136" y="234"/>
                      <a:pt x="128" y="212"/>
                      <a:pt x="115" y="284"/>
                    </a:cubicBezTo>
                    <a:cubicBezTo>
                      <a:pt x="110" y="312"/>
                      <a:pt x="115" y="309"/>
                      <a:pt x="99" y="309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15" name="Freeform 379"/>
              <p:cNvSpPr>
                <a:spLocks/>
              </p:cNvSpPr>
              <p:nvPr/>
            </p:nvSpPr>
            <p:spPr bwMode="auto">
              <a:xfrm>
                <a:off x="3872" y="3435"/>
                <a:ext cx="187" cy="171"/>
              </a:xfrm>
              <a:custGeom>
                <a:avLst/>
                <a:gdLst>
                  <a:gd name="T0" fmla="*/ 0 w 187"/>
                  <a:gd name="T1" fmla="*/ 0 h 171"/>
                  <a:gd name="T2" fmla="*/ 73 w 187"/>
                  <a:gd name="T3" fmla="*/ 41 h 171"/>
                  <a:gd name="T4" fmla="*/ 122 w 187"/>
                  <a:gd name="T5" fmla="*/ 147 h 171"/>
                  <a:gd name="T6" fmla="*/ 187 w 187"/>
                  <a:gd name="T7" fmla="*/ 171 h 1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7" h="171">
                    <a:moveTo>
                      <a:pt x="0" y="0"/>
                    </a:moveTo>
                    <a:cubicBezTo>
                      <a:pt x="26" y="10"/>
                      <a:pt x="73" y="41"/>
                      <a:pt x="73" y="41"/>
                    </a:cubicBezTo>
                    <a:cubicBezTo>
                      <a:pt x="80" y="68"/>
                      <a:pt x="96" y="131"/>
                      <a:pt x="122" y="147"/>
                    </a:cubicBezTo>
                    <a:cubicBezTo>
                      <a:pt x="141" y="159"/>
                      <a:pt x="166" y="161"/>
                      <a:pt x="187" y="171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16" name="Freeform 380"/>
              <p:cNvSpPr>
                <a:spLocks/>
              </p:cNvSpPr>
              <p:nvPr/>
            </p:nvSpPr>
            <p:spPr bwMode="auto">
              <a:xfrm>
                <a:off x="3637" y="3054"/>
                <a:ext cx="625" cy="511"/>
              </a:xfrm>
              <a:custGeom>
                <a:avLst/>
                <a:gdLst>
                  <a:gd name="T0" fmla="*/ 0 w 625"/>
                  <a:gd name="T1" fmla="*/ 0 h 511"/>
                  <a:gd name="T2" fmla="*/ 89 w 625"/>
                  <a:gd name="T3" fmla="*/ 25 h 511"/>
                  <a:gd name="T4" fmla="*/ 195 w 625"/>
                  <a:gd name="T5" fmla="*/ 114 h 511"/>
                  <a:gd name="T6" fmla="*/ 268 w 625"/>
                  <a:gd name="T7" fmla="*/ 276 h 511"/>
                  <a:gd name="T8" fmla="*/ 511 w 625"/>
                  <a:gd name="T9" fmla="*/ 341 h 511"/>
                  <a:gd name="T10" fmla="*/ 576 w 625"/>
                  <a:gd name="T11" fmla="*/ 446 h 511"/>
                  <a:gd name="T12" fmla="*/ 616 w 625"/>
                  <a:gd name="T13" fmla="*/ 511 h 511"/>
                  <a:gd name="T14" fmla="*/ 625 w 625"/>
                  <a:gd name="T15" fmla="*/ 487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5" h="511">
                    <a:moveTo>
                      <a:pt x="0" y="0"/>
                    </a:moveTo>
                    <a:cubicBezTo>
                      <a:pt x="30" y="10"/>
                      <a:pt x="60" y="14"/>
                      <a:pt x="89" y="25"/>
                    </a:cubicBezTo>
                    <a:cubicBezTo>
                      <a:pt x="122" y="57"/>
                      <a:pt x="150" y="100"/>
                      <a:pt x="195" y="114"/>
                    </a:cubicBezTo>
                    <a:cubicBezTo>
                      <a:pt x="247" y="166"/>
                      <a:pt x="221" y="216"/>
                      <a:pt x="268" y="276"/>
                    </a:cubicBezTo>
                    <a:cubicBezTo>
                      <a:pt x="308" y="397"/>
                      <a:pt x="267" y="324"/>
                      <a:pt x="511" y="341"/>
                    </a:cubicBezTo>
                    <a:cubicBezTo>
                      <a:pt x="534" y="376"/>
                      <a:pt x="551" y="413"/>
                      <a:pt x="576" y="446"/>
                    </a:cubicBezTo>
                    <a:cubicBezTo>
                      <a:pt x="595" y="504"/>
                      <a:pt x="578" y="485"/>
                      <a:pt x="616" y="511"/>
                    </a:cubicBezTo>
                    <a:cubicBezTo>
                      <a:pt x="619" y="503"/>
                      <a:pt x="625" y="487"/>
                      <a:pt x="625" y="487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717" name="Freeform 381"/>
              <p:cNvSpPr>
                <a:spLocks/>
              </p:cNvSpPr>
              <p:nvPr/>
            </p:nvSpPr>
            <p:spPr bwMode="auto">
              <a:xfrm>
                <a:off x="3840" y="3168"/>
                <a:ext cx="430" cy="178"/>
              </a:xfrm>
              <a:custGeom>
                <a:avLst/>
                <a:gdLst>
                  <a:gd name="T0" fmla="*/ 0 w 430"/>
                  <a:gd name="T1" fmla="*/ 16 h 178"/>
                  <a:gd name="T2" fmla="*/ 178 w 430"/>
                  <a:gd name="T3" fmla="*/ 8 h 178"/>
                  <a:gd name="T4" fmla="*/ 227 w 430"/>
                  <a:gd name="T5" fmla="*/ 24 h 178"/>
                  <a:gd name="T6" fmla="*/ 251 w 430"/>
                  <a:gd name="T7" fmla="*/ 32 h 178"/>
                  <a:gd name="T8" fmla="*/ 284 w 430"/>
                  <a:gd name="T9" fmla="*/ 73 h 178"/>
                  <a:gd name="T10" fmla="*/ 324 w 430"/>
                  <a:gd name="T11" fmla="*/ 130 h 178"/>
                  <a:gd name="T12" fmla="*/ 430 w 430"/>
                  <a:gd name="T13" fmla="*/ 162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0" h="178">
                    <a:moveTo>
                      <a:pt x="0" y="16"/>
                    </a:moveTo>
                    <a:cubicBezTo>
                      <a:pt x="62" y="4"/>
                      <a:pt x="115" y="0"/>
                      <a:pt x="178" y="8"/>
                    </a:cubicBezTo>
                    <a:cubicBezTo>
                      <a:pt x="194" y="13"/>
                      <a:pt x="211" y="19"/>
                      <a:pt x="227" y="24"/>
                    </a:cubicBezTo>
                    <a:cubicBezTo>
                      <a:pt x="235" y="27"/>
                      <a:pt x="251" y="32"/>
                      <a:pt x="251" y="32"/>
                    </a:cubicBezTo>
                    <a:cubicBezTo>
                      <a:pt x="308" y="121"/>
                      <a:pt x="231" y="5"/>
                      <a:pt x="284" y="73"/>
                    </a:cubicBezTo>
                    <a:cubicBezTo>
                      <a:pt x="298" y="91"/>
                      <a:pt x="324" y="130"/>
                      <a:pt x="324" y="130"/>
                    </a:cubicBezTo>
                    <a:cubicBezTo>
                      <a:pt x="340" y="178"/>
                      <a:pt x="386" y="162"/>
                      <a:pt x="430" y="162"/>
                    </a:cubicBezTo>
                  </a:path>
                </a:pathLst>
              </a:custGeom>
              <a:noFill/>
              <a:ln w="19050" cap="flat" cmpd="sng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2718" name="Text Box 382"/>
          <p:cNvSpPr txBox="1">
            <a:spLocks noChangeArrowheads="1"/>
          </p:cNvSpPr>
          <p:nvPr/>
        </p:nvSpPr>
        <p:spPr bwMode="auto">
          <a:xfrm>
            <a:off x="1047935" y="4954588"/>
            <a:ext cx="2555507" cy="677108"/>
          </a:xfrm>
          <a:prstGeom prst="rect">
            <a:avLst/>
          </a:prstGeom>
          <a:solidFill>
            <a:srgbClr val="0033CC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FFFFCC"/>
                </a:solidFill>
              </a:rPr>
              <a:t>Surface soil </a:t>
            </a:r>
          </a:p>
          <a:p>
            <a:pPr algn="ctr"/>
            <a:r>
              <a:rPr lang="en-US" altLang="en-US">
                <a:solidFill>
                  <a:srgbClr val="FFFFCC"/>
                </a:solidFill>
              </a:rPr>
              <a:t>water </a:t>
            </a:r>
            <a:r>
              <a:rPr lang="en-US" altLang="en-US" sz="2000">
                <a:solidFill>
                  <a:srgbClr val="FFFFCC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000" baseline="-25000">
                <a:solidFill>
                  <a:srgbClr val="FFFFCC"/>
                </a:solidFill>
              </a:rPr>
              <a:t>t </a:t>
            </a:r>
            <a:r>
              <a:rPr lang="en-US" altLang="en-US" sz="2000">
                <a:solidFill>
                  <a:srgbClr val="FFFFCC"/>
                </a:solidFill>
                <a:latin typeface="Symbol" panose="05050102010706020507" pitchFamily="18" charset="2"/>
              </a:rPr>
              <a:t>= </a:t>
            </a:r>
            <a:r>
              <a:rPr lang="en-US" altLang="en-US" sz="2000">
                <a:solidFill>
                  <a:srgbClr val="FFFFCC"/>
                </a:solidFill>
              </a:rPr>
              <a:t>- 0.8 MPa</a:t>
            </a:r>
          </a:p>
        </p:txBody>
      </p:sp>
      <p:grpSp>
        <p:nvGrpSpPr>
          <p:cNvPr id="142719" name="Group 383"/>
          <p:cNvGrpSpPr>
            <a:grpSpLocks/>
          </p:cNvGrpSpPr>
          <p:nvPr/>
        </p:nvGrpSpPr>
        <p:grpSpPr bwMode="auto">
          <a:xfrm>
            <a:off x="3848099" y="4252914"/>
            <a:ext cx="2514600" cy="1387475"/>
            <a:chOff x="1824" y="2688"/>
            <a:chExt cx="1584" cy="874"/>
          </a:xfrm>
        </p:grpSpPr>
        <p:sp>
          <p:nvSpPr>
            <p:cNvPr id="142720" name="Arc 384"/>
            <p:cNvSpPr>
              <a:spLocks/>
            </p:cNvSpPr>
            <p:nvPr/>
          </p:nvSpPr>
          <p:spPr bwMode="auto">
            <a:xfrm rot="-5400000" flipH="1" flipV="1">
              <a:off x="1944" y="3106"/>
              <a:ext cx="336" cy="57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721" name="Text Box 385"/>
            <p:cNvSpPr txBox="1">
              <a:spLocks noChangeArrowheads="1"/>
            </p:cNvSpPr>
            <p:nvPr/>
          </p:nvSpPr>
          <p:spPr bwMode="auto">
            <a:xfrm>
              <a:off x="2247" y="2688"/>
              <a:ext cx="1161" cy="427"/>
            </a:xfrm>
            <a:prstGeom prst="rect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>
                  <a:solidFill>
                    <a:srgbClr val="FFFFCC"/>
                  </a:solidFill>
                </a:rPr>
                <a:t>Surface roots </a:t>
              </a:r>
            </a:p>
            <a:p>
              <a:pPr algn="ctr"/>
              <a:r>
                <a:rPr lang="en-US" altLang="en-US" sz="2000">
                  <a:solidFill>
                    <a:srgbClr val="FFFFCC"/>
                  </a:solidFill>
                  <a:latin typeface="Symbol" panose="05050102010706020507" pitchFamily="18" charset="2"/>
                </a:rPr>
                <a:t>Y</a:t>
              </a:r>
              <a:r>
                <a:rPr lang="en-US" altLang="en-US" sz="2000" baseline="-25000">
                  <a:solidFill>
                    <a:srgbClr val="FFFFCC"/>
                  </a:solidFill>
                </a:rPr>
                <a:t>t </a:t>
              </a:r>
              <a:r>
                <a:rPr lang="en-US" altLang="en-US" sz="2000">
                  <a:solidFill>
                    <a:srgbClr val="FFFFCC"/>
                  </a:solidFill>
                  <a:latin typeface="Symbol" panose="05050102010706020507" pitchFamily="18" charset="2"/>
                </a:rPr>
                <a:t>= </a:t>
              </a:r>
              <a:r>
                <a:rPr lang="en-US" altLang="en-US" sz="2000">
                  <a:solidFill>
                    <a:srgbClr val="FFFFCC"/>
                  </a:solidFill>
                </a:rPr>
                <a:t>- 1.1 MPa</a:t>
              </a:r>
            </a:p>
          </p:txBody>
        </p:sp>
      </p:grpSp>
      <p:grpSp>
        <p:nvGrpSpPr>
          <p:cNvPr id="142722" name="Group 386"/>
          <p:cNvGrpSpPr>
            <a:grpSpLocks/>
          </p:cNvGrpSpPr>
          <p:nvPr/>
        </p:nvGrpSpPr>
        <p:grpSpPr bwMode="auto">
          <a:xfrm>
            <a:off x="4510089" y="2271713"/>
            <a:ext cx="1843087" cy="1981200"/>
            <a:chOff x="2241" y="1440"/>
            <a:chExt cx="1161" cy="1248"/>
          </a:xfrm>
        </p:grpSpPr>
        <p:sp>
          <p:nvSpPr>
            <p:cNvPr id="142723" name="Text Box 387"/>
            <p:cNvSpPr txBox="1">
              <a:spLocks noChangeArrowheads="1"/>
            </p:cNvSpPr>
            <p:nvPr/>
          </p:nvSpPr>
          <p:spPr bwMode="auto">
            <a:xfrm>
              <a:off x="2241" y="1440"/>
              <a:ext cx="1161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Leaves </a:t>
              </a:r>
            </a:p>
            <a:p>
              <a:pPr algn="ctr"/>
              <a:r>
                <a:rPr lang="en-US" altLang="en-US" sz="2000">
                  <a:latin typeface="Symbol" panose="05050102010706020507" pitchFamily="18" charset="2"/>
                </a:rPr>
                <a:t>Y</a:t>
              </a:r>
              <a:r>
                <a:rPr lang="en-US" altLang="en-US" sz="2000" baseline="-25000"/>
                <a:t>t </a:t>
              </a:r>
              <a:r>
                <a:rPr lang="en-US" altLang="en-US" sz="2000">
                  <a:latin typeface="Symbol" panose="05050102010706020507" pitchFamily="18" charset="2"/>
                </a:rPr>
                <a:t>= </a:t>
              </a:r>
              <a:r>
                <a:rPr lang="en-US" altLang="en-US" sz="2000"/>
                <a:t>- 1.5 MPa</a:t>
              </a:r>
            </a:p>
          </p:txBody>
        </p:sp>
        <p:sp>
          <p:nvSpPr>
            <p:cNvPr id="142724" name="Arc 388"/>
            <p:cNvSpPr>
              <a:spLocks/>
            </p:cNvSpPr>
            <p:nvPr/>
          </p:nvSpPr>
          <p:spPr bwMode="auto">
            <a:xfrm rot="-5400000" flipH="1" flipV="1">
              <a:off x="2352" y="2160"/>
              <a:ext cx="720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2602"/>
                <a:gd name="T1" fmla="*/ 0 h 21600"/>
                <a:gd name="T2" fmla="*/ 12602 w 12602"/>
                <a:gd name="T3" fmla="*/ 4058 h 21600"/>
                <a:gd name="T4" fmla="*/ 0 w 126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02" h="21600" fill="none" extrusionOk="0">
                  <a:moveTo>
                    <a:pt x="-1" y="0"/>
                  </a:moveTo>
                  <a:cubicBezTo>
                    <a:pt x="4521" y="0"/>
                    <a:pt x="8929" y="1419"/>
                    <a:pt x="12602" y="4057"/>
                  </a:cubicBezTo>
                </a:path>
                <a:path w="12602" h="21600" stroke="0" extrusionOk="0">
                  <a:moveTo>
                    <a:pt x="-1" y="0"/>
                  </a:moveTo>
                  <a:cubicBezTo>
                    <a:pt x="4521" y="0"/>
                    <a:pt x="8929" y="1419"/>
                    <a:pt x="12602" y="405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2725" name="Group 389"/>
          <p:cNvGrpSpPr>
            <a:grpSpLocks/>
          </p:cNvGrpSpPr>
          <p:nvPr/>
        </p:nvGrpSpPr>
        <p:grpSpPr bwMode="auto">
          <a:xfrm>
            <a:off x="4572002" y="671513"/>
            <a:ext cx="1773238" cy="1524000"/>
            <a:chOff x="2280" y="432"/>
            <a:chExt cx="1117" cy="960"/>
          </a:xfrm>
        </p:grpSpPr>
        <p:sp>
          <p:nvSpPr>
            <p:cNvPr id="142726" name="Text Box 390"/>
            <p:cNvSpPr txBox="1">
              <a:spLocks noChangeArrowheads="1"/>
            </p:cNvSpPr>
            <p:nvPr/>
          </p:nvSpPr>
          <p:spPr bwMode="auto">
            <a:xfrm>
              <a:off x="2280" y="432"/>
              <a:ext cx="1117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/>
                <a:t>Atmosphere </a:t>
              </a:r>
            </a:p>
            <a:p>
              <a:pPr algn="ctr"/>
              <a:r>
                <a:rPr lang="en-US" altLang="en-US" sz="2000">
                  <a:latin typeface="Symbol" panose="05050102010706020507" pitchFamily="18" charset="2"/>
                </a:rPr>
                <a:t>Y</a:t>
              </a:r>
              <a:r>
                <a:rPr lang="en-US" altLang="en-US" sz="2000" baseline="-25000"/>
                <a:t>t </a:t>
              </a:r>
              <a:r>
                <a:rPr lang="en-US" altLang="en-US" sz="2000">
                  <a:latin typeface="Symbol" panose="05050102010706020507" pitchFamily="18" charset="2"/>
                </a:rPr>
                <a:t>= </a:t>
              </a:r>
              <a:r>
                <a:rPr lang="en-US" altLang="en-US" sz="2000"/>
                <a:t>- 30 MPa</a:t>
              </a:r>
            </a:p>
          </p:txBody>
        </p:sp>
        <p:sp>
          <p:nvSpPr>
            <p:cNvPr id="142727" name="Arc 391"/>
            <p:cNvSpPr>
              <a:spLocks/>
            </p:cNvSpPr>
            <p:nvPr/>
          </p:nvSpPr>
          <p:spPr bwMode="auto">
            <a:xfrm rot="-5400000" flipH="1" flipV="1">
              <a:off x="2544" y="1056"/>
              <a:ext cx="336" cy="336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2602"/>
                <a:gd name="T1" fmla="*/ 0 h 21600"/>
                <a:gd name="T2" fmla="*/ 12602 w 12602"/>
                <a:gd name="T3" fmla="*/ 4058 h 21600"/>
                <a:gd name="T4" fmla="*/ 0 w 12602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602" h="21600" fill="none" extrusionOk="0">
                  <a:moveTo>
                    <a:pt x="-1" y="0"/>
                  </a:moveTo>
                  <a:cubicBezTo>
                    <a:pt x="4521" y="0"/>
                    <a:pt x="8929" y="1419"/>
                    <a:pt x="12602" y="4057"/>
                  </a:cubicBezTo>
                </a:path>
                <a:path w="12602" h="21600" stroke="0" extrusionOk="0">
                  <a:moveTo>
                    <a:pt x="-1" y="0"/>
                  </a:moveTo>
                  <a:cubicBezTo>
                    <a:pt x="4521" y="0"/>
                    <a:pt x="8929" y="1419"/>
                    <a:pt x="12602" y="4057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FFFF"/>
              </a:solidFill>
              <a:round/>
              <a:headEnd type="arrow" w="lg" len="med"/>
              <a:tailEnd type="none" w="lg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2728" name="Text Box 392"/>
          <p:cNvSpPr txBox="1">
            <a:spLocks noChangeArrowheads="1"/>
          </p:cNvSpPr>
          <p:nvPr/>
        </p:nvSpPr>
        <p:spPr bwMode="auto">
          <a:xfrm>
            <a:off x="2899323" y="61913"/>
            <a:ext cx="65838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 i="1"/>
              <a:t>Water in the soil-plant-atmosphere continuum J = L (</a:t>
            </a:r>
            <a:r>
              <a:rPr lang="en-US" altLang="en-US" b="1" i="1">
                <a:latin typeface="Symbol" panose="05050102010706020507" pitchFamily="18" charset="2"/>
              </a:rPr>
              <a:t>Dy</a:t>
            </a:r>
            <a:r>
              <a:rPr lang="en-US" altLang="en-US" b="1" i="1" baseline="-25000"/>
              <a:t>t</a:t>
            </a:r>
            <a:r>
              <a:rPr lang="en-US" altLang="en-US" b="1" i="1"/>
              <a:t>/l)</a:t>
            </a:r>
          </a:p>
        </p:txBody>
      </p:sp>
      <p:sp>
        <p:nvSpPr>
          <p:cNvPr id="142729" name="Text Box 393"/>
          <p:cNvSpPr txBox="1">
            <a:spLocks noChangeArrowheads="1"/>
          </p:cNvSpPr>
          <p:nvPr/>
        </p:nvSpPr>
        <p:spPr bwMode="auto">
          <a:xfrm>
            <a:off x="1275543" y="1890713"/>
            <a:ext cx="276069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Water moves along a </a:t>
            </a:r>
            <a:br>
              <a:rPr lang="en-US" altLang="en-US"/>
            </a:br>
            <a:r>
              <a:rPr lang="en-US" altLang="en-US"/>
              <a:t>gradient of decreasing</a:t>
            </a:r>
            <a:br>
              <a:rPr lang="en-US" altLang="en-US"/>
            </a:br>
            <a:r>
              <a:rPr lang="en-US" altLang="en-US"/>
              <a:t>water potential</a:t>
            </a:r>
          </a:p>
        </p:txBody>
      </p:sp>
      <p:sp>
        <p:nvSpPr>
          <p:cNvPr id="142730" name="Text Box 394"/>
          <p:cNvSpPr txBox="1">
            <a:spLocks noChangeArrowheads="1"/>
          </p:cNvSpPr>
          <p:nvPr/>
        </p:nvSpPr>
        <p:spPr bwMode="auto">
          <a:xfrm>
            <a:off x="8690131" y="823914"/>
            <a:ext cx="190468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What happens </a:t>
            </a:r>
          </a:p>
          <a:p>
            <a:pPr algn="ctr"/>
            <a:r>
              <a:rPr lang="en-US" altLang="en-US"/>
              <a:t>at night?</a:t>
            </a:r>
          </a:p>
        </p:txBody>
      </p:sp>
      <p:sp>
        <p:nvSpPr>
          <p:cNvPr id="142731" name="Text Box 395"/>
          <p:cNvSpPr txBox="1">
            <a:spLocks noChangeArrowheads="1"/>
          </p:cNvSpPr>
          <p:nvPr/>
        </p:nvSpPr>
        <p:spPr bwMode="auto">
          <a:xfrm>
            <a:off x="8504239" y="1966913"/>
            <a:ext cx="221246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Stomata close – </a:t>
            </a:r>
            <a:br>
              <a:rPr lang="en-US" altLang="en-US"/>
            </a:br>
            <a:r>
              <a:rPr lang="en-US" altLang="en-US"/>
              <a:t>which term does</a:t>
            </a:r>
            <a:br>
              <a:rPr lang="en-US" altLang="en-US"/>
            </a:br>
            <a:r>
              <a:rPr lang="en-US" altLang="en-US"/>
              <a:t>this affect?</a:t>
            </a:r>
          </a:p>
          <a:p>
            <a:r>
              <a:rPr lang="en-US" altLang="en-US"/>
              <a:t>How would water</a:t>
            </a:r>
            <a:br>
              <a:rPr lang="en-US" altLang="en-US"/>
            </a:br>
            <a:r>
              <a:rPr lang="en-US" altLang="en-US"/>
              <a:t>potential gradient</a:t>
            </a:r>
            <a:br>
              <a:rPr lang="en-US" altLang="en-US"/>
            </a:br>
            <a:r>
              <a:rPr lang="en-US" altLang="en-US"/>
              <a:t>respond? </a:t>
            </a:r>
          </a:p>
        </p:txBody>
      </p:sp>
    </p:spTree>
    <p:extLst>
      <p:ext uri="{BB962C8B-B14F-4D97-AF65-F5344CB8AC3E}">
        <p14:creationId xmlns="" xmlns:p14="http://schemas.microsoft.com/office/powerpoint/2010/main" val="396162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1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42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718" grpId="0" animBg="1" autoUpdateAnimBg="0"/>
      <p:bldP spid="142730" grpId="0" autoUpdateAnimBg="0"/>
      <p:bldP spid="142731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/>
              <a:t>Fundamental Principles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Two general principles are indispensable for </a:t>
            </a:r>
            <a:r>
              <a:rPr lang="en-US" dirty="0" smtClean="0"/>
              <a:t>studying the </a:t>
            </a:r>
            <a:r>
              <a:rPr lang="en-US" dirty="0"/>
              <a:t>SPAC: </a:t>
            </a:r>
            <a:endParaRPr lang="en-US" dirty="0" smtClean="0"/>
          </a:p>
          <a:p>
            <a:pPr marL="662940" lvl="1" indent="-342900" algn="just">
              <a:buAutoNum type="arabicParenBoth"/>
            </a:pPr>
            <a:r>
              <a:rPr lang="en-US" dirty="0" smtClean="0"/>
              <a:t>the </a:t>
            </a:r>
            <a:r>
              <a:rPr lang="en-US" dirty="0"/>
              <a:t>conservation principles that take </a:t>
            </a:r>
            <a:r>
              <a:rPr lang="en-US" dirty="0" smtClean="0"/>
              <a:t>the form </a:t>
            </a:r>
            <a:r>
              <a:rPr lang="en-US" dirty="0"/>
              <a:t>of mass and energy ‘budgets,’ </a:t>
            </a:r>
            <a:r>
              <a:rPr lang="en-US" dirty="0" smtClean="0"/>
              <a:t>and</a:t>
            </a:r>
          </a:p>
          <a:p>
            <a:pPr marL="662940" lvl="1" indent="-342900" algn="just">
              <a:buAutoNum type="arabicParenBoth"/>
            </a:pPr>
            <a:r>
              <a:rPr lang="en-US" dirty="0" smtClean="0"/>
              <a:t>the transport principles </a:t>
            </a:r>
            <a:r>
              <a:rPr lang="en-US" dirty="0"/>
              <a:t>that relate the flow of some </a:t>
            </a:r>
            <a:r>
              <a:rPr lang="en-US" dirty="0" smtClean="0"/>
              <a:t>quantity to </a:t>
            </a:r>
            <a:r>
              <a:rPr lang="en-US" dirty="0"/>
              <a:t>the difference or gradient of other quantities </a:t>
            </a:r>
            <a:r>
              <a:rPr lang="en-US" dirty="0" smtClean="0"/>
              <a:t>that influence </a:t>
            </a:r>
            <a:r>
              <a:rPr lang="en-US" dirty="0"/>
              <a:t>or ‘force’ the flow and describe the ‘state’ </a:t>
            </a:r>
            <a:r>
              <a:rPr lang="en-US" dirty="0" smtClean="0"/>
              <a:t>of the </a:t>
            </a:r>
            <a:r>
              <a:rPr lang="en-US" dirty="0"/>
              <a:t>exchange process.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/>
              <a:t>The principles of conservation of mass and </a:t>
            </a:r>
            <a:r>
              <a:rPr lang="en-US" dirty="0" smtClean="0"/>
              <a:t>energy are </a:t>
            </a:r>
            <a:r>
              <a:rPr lang="en-US" dirty="0"/>
              <a:t>the backbone of integrative studies of the </a:t>
            </a:r>
            <a:r>
              <a:rPr lang="en-US" dirty="0" smtClean="0"/>
              <a:t>SPAC. Because </a:t>
            </a:r>
            <a:r>
              <a:rPr lang="en-US" dirty="0"/>
              <a:t>mass and energy can take many forms as </a:t>
            </a:r>
            <a:r>
              <a:rPr lang="en-US" dirty="0" smtClean="0"/>
              <a:t>they move </a:t>
            </a:r>
            <a:r>
              <a:rPr lang="en-US" dirty="0"/>
              <a:t>throughout the SPAC, and even interact </a:t>
            </a:r>
            <a:r>
              <a:rPr lang="en-US" dirty="0" smtClean="0"/>
              <a:t>with each </a:t>
            </a:r>
            <a:r>
              <a:rPr lang="en-US" dirty="0"/>
              <a:t>other, budgets are constructed to quantify </a:t>
            </a:r>
            <a:r>
              <a:rPr lang="en-US" dirty="0" smtClean="0"/>
              <a:t>the important </a:t>
            </a:r>
            <a:r>
              <a:rPr lang="en-US" dirty="0"/>
              <a:t>stores and flows of important </a:t>
            </a:r>
            <a:r>
              <a:rPr lang="en-US" dirty="0" smtClean="0"/>
              <a:t>life-enabling constituents </a:t>
            </a:r>
            <a:r>
              <a:rPr lang="en-US" dirty="0"/>
              <a:t>such as water, carbon, or </a:t>
            </a:r>
            <a:r>
              <a:rPr lang="en-US" dirty="0" smtClean="0"/>
              <a:t>energy.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dirty="0" smtClean="0"/>
              <a:t>A budget is </a:t>
            </a:r>
            <a:r>
              <a:rPr lang="en-US" dirty="0"/>
              <a:t>simply the application of the conservation </a:t>
            </a:r>
            <a:r>
              <a:rPr lang="en-US" dirty="0" smtClean="0"/>
              <a:t>principles (mass </a:t>
            </a:r>
            <a:r>
              <a:rPr lang="en-US" dirty="0"/>
              <a:t>or energy) to a specific system that must </a:t>
            </a:r>
            <a:r>
              <a:rPr lang="en-US" dirty="0" smtClean="0"/>
              <a:t>be carefully </a:t>
            </a:r>
            <a:r>
              <a:rPr lang="en-US" dirty="0"/>
              <a:t>defined.</a:t>
            </a:r>
          </a:p>
        </p:txBody>
      </p:sp>
    </p:spTree>
    <p:extLst>
      <p:ext uri="{BB962C8B-B14F-4D97-AF65-F5344CB8AC3E}">
        <p14:creationId xmlns="" xmlns:p14="http://schemas.microsoft.com/office/powerpoint/2010/main" val="11305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990934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Role of Soil in Continuum</a:t>
            </a:r>
            <a:endParaRPr lang="en-US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1615044"/>
            <a:ext cx="8288585" cy="3777622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2000" dirty="0"/>
              <a:t>Plant growth depends on the use of two important natural resources, soil and water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Soil provides the mechanical and nutrient support necessary for plant growth and Water is the major input for the growth and development of all types of plants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Soil provides food and fertilizers to the crops where as water mobilize the organism of plant growth and helps in introducing food and fertilizers to crops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</a:t>
            </a:r>
            <a:r>
              <a:rPr lang="en-US" sz="2000" dirty="0"/>
              <a:t>Soil provides the room for water to be used by plants through the roots present in the same medium. </a:t>
            </a:r>
          </a:p>
        </p:txBody>
      </p:sp>
    </p:spTree>
    <p:extLst>
      <p:ext uri="{BB962C8B-B14F-4D97-AF65-F5344CB8AC3E}">
        <p14:creationId xmlns="" xmlns:p14="http://schemas.microsoft.com/office/powerpoint/2010/main" val="2661576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Verdana" panose="020B0604030504040204" pitchFamily="34" charset="0"/>
              </a:rPr>
              <a:t>Water is the Link for Soil, Plant, and Atmosphere Continuum 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2925" y="2133600"/>
            <a:ext cx="7872949" cy="37776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b="1" dirty="0"/>
              <a:t>Water and plants </a:t>
            </a:r>
          </a:p>
          <a:p>
            <a:r>
              <a:rPr lang="en-US" sz="2000" dirty="0" smtClean="0"/>
              <a:t>Water </a:t>
            </a:r>
            <a:r>
              <a:rPr lang="en-US" sz="2000" dirty="0"/>
              <a:t>availability limits the productivity in many ecosystems </a:t>
            </a:r>
          </a:p>
          <a:p>
            <a:r>
              <a:rPr lang="en-US" sz="2000" dirty="0" smtClean="0"/>
              <a:t>Functions </a:t>
            </a:r>
            <a:r>
              <a:rPr lang="en-US" sz="2000" dirty="0"/>
              <a:t>within a plant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Most of </a:t>
            </a:r>
            <a:r>
              <a:rPr lang="en-US" sz="1800" dirty="0"/>
              <a:t>plant fresh weight comes from water (up to 90%)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Provide </a:t>
            </a:r>
            <a:r>
              <a:rPr lang="en-US" sz="1800" dirty="0"/>
              <a:t>structure and support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Source </a:t>
            </a:r>
            <a:r>
              <a:rPr lang="en-US" sz="1800" dirty="0"/>
              <a:t>of oxygen release form photosynthesis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Medium </a:t>
            </a:r>
            <a:r>
              <a:rPr lang="en-US" sz="1800" dirty="0"/>
              <a:t>for transporting nutrients, metabolites, and plant hormones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Lost </a:t>
            </a:r>
            <a:r>
              <a:rPr lang="en-US" sz="1800" dirty="0"/>
              <a:t>by </a:t>
            </a:r>
            <a:r>
              <a:rPr lang="en-US" sz="1800" b="1" dirty="0"/>
              <a:t>transpiration </a:t>
            </a:r>
            <a:r>
              <a:rPr lang="en-US" sz="1800" dirty="0"/>
              <a:t>through </a:t>
            </a:r>
            <a:r>
              <a:rPr lang="en-US" sz="1800" b="1" dirty="0"/>
              <a:t>stomata </a:t>
            </a:r>
            <a:endParaRPr lang="en-US" sz="18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dirty="0" smtClean="0"/>
              <a:t>Inevitable </a:t>
            </a:r>
            <a:r>
              <a:rPr lang="en-US" sz="1800" dirty="0"/>
              <a:t>consequence of photosynthesis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9766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174" y="845410"/>
            <a:ext cx="8911687" cy="705926"/>
          </a:xfrm>
        </p:spPr>
        <p:txBody>
          <a:bodyPr>
            <a:normAutofit fontScale="90000"/>
          </a:bodyPr>
          <a:lstStyle/>
          <a:p>
            <a:r>
              <a:rPr lang="en-US" sz="3100" b="1" dirty="0"/>
              <a:t>Water and plants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174" y="1727817"/>
            <a:ext cx="4838631" cy="5008440"/>
          </a:xfrm>
        </p:spPr>
        <p:txBody>
          <a:bodyPr>
            <a:normAutofit/>
          </a:bodyPr>
          <a:lstStyle/>
          <a:p>
            <a:r>
              <a:rPr lang="en-US" dirty="0" smtClean="0"/>
              <a:t>Water </a:t>
            </a:r>
            <a:r>
              <a:rPr lang="en-US" dirty="0"/>
              <a:t>availability limits the productivity in many ecosystems </a:t>
            </a:r>
          </a:p>
          <a:p>
            <a:r>
              <a:rPr lang="en-US" dirty="0" smtClean="0"/>
              <a:t>Functions </a:t>
            </a:r>
            <a:r>
              <a:rPr lang="en-US" dirty="0"/>
              <a:t>within a plant 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dirty="0" smtClean="0"/>
              <a:t>Most </a:t>
            </a:r>
            <a:r>
              <a:rPr lang="en-US" dirty="0"/>
              <a:t>of plant fresh weight comes from water (up to 90%) 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dirty="0" smtClean="0"/>
              <a:t>Provide </a:t>
            </a:r>
            <a:r>
              <a:rPr lang="en-US" dirty="0"/>
              <a:t>structure and support </a:t>
            </a:r>
          </a:p>
          <a:p>
            <a:pPr marL="685800" lvl="1">
              <a:buFont typeface="Wingdings" panose="05000000000000000000" pitchFamily="2" charset="2"/>
              <a:buChar char="§"/>
            </a:pPr>
            <a:r>
              <a:rPr lang="en-US" dirty="0" smtClean="0"/>
              <a:t>Source </a:t>
            </a:r>
            <a:r>
              <a:rPr lang="en-US" dirty="0"/>
              <a:t>of oxygen release form photosynthesis </a:t>
            </a:r>
          </a:p>
          <a:p>
            <a:pPr marL="0" indent="0">
              <a:buNone/>
            </a:pPr>
            <a:r>
              <a:rPr lang="en-US" dirty="0" smtClean="0"/>
              <a:t>Medium </a:t>
            </a:r>
            <a:r>
              <a:rPr lang="en-US" dirty="0"/>
              <a:t>for transporting nutrients, metabolites, and plant hormones </a:t>
            </a:r>
          </a:p>
          <a:p>
            <a:r>
              <a:rPr lang="en-US" dirty="0" smtClean="0"/>
              <a:t>Lost </a:t>
            </a:r>
            <a:r>
              <a:rPr lang="en-US" dirty="0"/>
              <a:t>by </a:t>
            </a:r>
            <a:r>
              <a:rPr lang="en-US" b="1" dirty="0"/>
              <a:t>transpiration </a:t>
            </a:r>
            <a:r>
              <a:rPr lang="en-US" dirty="0"/>
              <a:t>through </a:t>
            </a:r>
            <a:r>
              <a:rPr lang="en-US" b="1" dirty="0"/>
              <a:t>stomata 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Inevitable </a:t>
            </a:r>
            <a:r>
              <a:rPr lang="en-US" dirty="0"/>
              <a:t>consequence of photosynthesis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805" y="1374854"/>
            <a:ext cx="5601194" cy="43760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650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9778" y="802240"/>
            <a:ext cx="3748497" cy="630716"/>
          </a:xfrm>
        </p:spPr>
        <p:txBody>
          <a:bodyPr>
            <a:normAutofit/>
          </a:bodyPr>
          <a:lstStyle/>
          <a:p>
            <a:r>
              <a:rPr lang="en-US" sz="2800" b="1" dirty="0"/>
              <a:t>Leaf gas-exchange </a:t>
            </a:r>
          </a:p>
        </p:txBody>
      </p:sp>
      <p:pic>
        <p:nvPicPr>
          <p:cNvPr id="54" name="Content Placeholder 5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8080" y="2133600"/>
            <a:ext cx="5037666" cy="3778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51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147" y="724990"/>
            <a:ext cx="8498628" cy="782247"/>
          </a:xfrm>
        </p:spPr>
        <p:txBody>
          <a:bodyPr>
            <a:normAutofit/>
          </a:bodyPr>
          <a:lstStyle/>
          <a:p>
            <a:r>
              <a:rPr lang="en-US" sz="3200" b="1" dirty="0"/>
              <a:t>Stomata</a:t>
            </a:r>
            <a:r>
              <a:rPr lang="en-US" sz="3200" dirty="0"/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8797" y="1294050"/>
            <a:ext cx="2487956" cy="47483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5517" y="1353620"/>
            <a:ext cx="5554377" cy="44296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211" y="5857685"/>
            <a:ext cx="5493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Malgun Gothic" panose="020B0503020000020004" pitchFamily="34" charset="-127"/>
              </a:rPr>
              <a:t>Opening and closing are dynamically regulated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394047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TM02892315[[fn=Wisp]]</Template>
  <TotalTime>326</TotalTime>
  <Words>1304</Words>
  <Application>Microsoft Office PowerPoint</Application>
  <PresentationFormat>Custom</PresentationFormat>
  <Paragraphs>188</Paragraphs>
  <Slides>37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Wisp</vt:lpstr>
      <vt:lpstr>Slide 1</vt:lpstr>
      <vt:lpstr>Soil-plant-atmosphere continuum (SPAC) </vt:lpstr>
      <vt:lpstr>Slide 3</vt:lpstr>
      <vt:lpstr>Slide 4</vt:lpstr>
      <vt:lpstr>Role of Soil in Continuum</vt:lpstr>
      <vt:lpstr>Water is the Link for Soil, Plant, and Atmosphere Continuum </vt:lpstr>
      <vt:lpstr>Water and plants  </vt:lpstr>
      <vt:lpstr>Leaf gas-exchange </vt:lpstr>
      <vt:lpstr>Stomata </vt:lpstr>
      <vt:lpstr>Ascent of Sap: How does water move to the tree top?  </vt:lpstr>
      <vt:lpstr>Slide 11</vt:lpstr>
      <vt:lpstr>Slide 12</vt:lpstr>
      <vt:lpstr>Water movement in the soil-plant-atmosphere continuum </vt:lpstr>
      <vt:lpstr> </vt:lpstr>
      <vt:lpstr>   </vt:lpstr>
      <vt:lpstr>Slide 16</vt:lpstr>
      <vt:lpstr>Slide 17</vt:lpstr>
      <vt:lpstr>Slide 18</vt:lpstr>
      <vt:lpstr>Slide 19</vt:lpstr>
      <vt:lpstr>Slide 20</vt:lpstr>
      <vt:lpstr>Getting water from the soil into plant </vt:lpstr>
      <vt:lpstr>Slide 22</vt:lpstr>
      <vt:lpstr>  </vt:lpstr>
      <vt:lpstr>  </vt:lpstr>
      <vt:lpstr>Slide 25</vt:lpstr>
      <vt:lpstr>  </vt:lpstr>
      <vt:lpstr>Slide 27</vt:lpstr>
      <vt:lpstr>Slide 28</vt:lpstr>
      <vt:lpstr>The xylem network is extremely intricate in leaves.</vt:lpstr>
      <vt:lpstr>Slide 30</vt:lpstr>
      <vt:lpstr>  The wet walls of leaf cells are the sites of evaporation.</vt:lpstr>
      <vt:lpstr>  </vt:lpstr>
      <vt:lpstr>Slide 33</vt:lpstr>
      <vt:lpstr>Water potential and water flow in plants in a nutshell</vt:lpstr>
      <vt:lpstr>Slide 35</vt:lpstr>
      <vt:lpstr>Slide 36</vt:lpstr>
      <vt:lpstr>Slide 37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Soil-plant-atmosphere Continuum(SPAC)</dc:title>
  <dc:creator>alihaider11659@gmail.com</dc:creator>
  <cp:lastModifiedBy>BASHARAT MAHMOOD</cp:lastModifiedBy>
  <cp:revision>20</cp:revision>
  <dcterms:created xsi:type="dcterms:W3CDTF">2019-02-21T11:32:39Z</dcterms:created>
  <dcterms:modified xsi:type="dcterms:W3CDTF">2020-05-08T05:50:39Z</dcterms:modified>
  <cp:category>Ecology</cp:category>
</cp:coreProperties>
</file>