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notesMasterIdLst>
    <p:notesMasterId r:id="rId28"/>
  </p:notesMasterIdLst>
  <p:handoutMasterIdLst>
    <p:handoutMasterId r:id="rId29"/>
  </p:handoutMasterIdLst>
  <p:sldIdLst>
    <p:sldId id="317" r:id="rId2"/>
    <p:sldId id="325" r:id="rId3"/>
    <p:sldId id="318" r:id="rId4"/>
    <p:sldId id="319" r:id="rId5"/>
    <p:sldId id="320" r:id="rId6"/>
    <p:sldId id="321" r:id="rId7"/>
    <p:sldId id="322" r:id="rId8"/>
    <p:sldId id="275" r:id="rId9"/>
    <p:sldId id="323" r:id="rId10"/>
    <p:sldId id="261" r:id="rId11"/>
    <p:sldId id="303" r:id="rId12"/>
    <p:sldId id="262" r:id="rId13"/>
    <p:sldId id="304" r:id="rId14"/>
    <p:sldId id="263" r:id="rId15"/>
    <p:sldId id="305" r:id="rId16"/>
    <p:sldId id="264" r:id="rId17"/>
    <p:sldId id="265" r:id="rId18"/>
    <p:sldId id="266" r:id="rId19"/>
    <p:sldId id="272" r:id="rId20"/>
    <p:sldId id="291" r:id="rId21"/>
    <p:sldId id="286" r:id="rId22"/>
    <p:sldId id="280" r:id="rId23"/>
    <p:sldId id="300" r:id="rId24"/>
    <p:sldId id="297" r:id="rId25"/>
    <p:sldId id="315" r:id="rId26"/>
    <p:sldId id="316" r:id="rId27"/>
  </p:sldIdLst>
  <p:sldSz cx="9144000" cy="6858000" type="screen4x3"/>
  <p:notesSz cx="9313863" cy="68580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3333"/>
    <a:srgbClr val="292929"/>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241" autoAdjust="0"/>
    <p:restoredTop sz="94660" autoAdjust="0"/>
  </p:normalViewPr>
  <p:slideViewPr>
    <p:cSldViewPr>
      <p:cViewPr>
        <p:scale>
          <a:sx n="50" d="100"/>
          <a:sy n="50" d="100"/>
        </p:scale>
        <p:origin x="-1890" y="-5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5240"/>
    </p:cViewPr>
  </p:sorterViewPr>
  <p:notesViewPr>
    <p:cSldViewPr>
      <p:cViewPr varScale="1">
        <p:scale>
          <a:sx n="58" d="100"/>
          <a:sy n="58" d="100"/>
        </p:scale>
        <p:origin x="-1764" y="-84"/>
      </p:cViewPr>
      <p:guideLst>
        <p:guide orient="horz" pos="2160"/>
        <p:guide pos="293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9010"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99011" name="Rectangle 3"/>
          <p:cNvSpPr>
            <a:spLocks noGrp="1" noChangeArrowheads="1"/>
          </p:cNvSpPr>
          <p:nvPr>
            <p:ph type="dt" sz="quarter"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99012" name="Rectangle 4"/>
          <p:cNvSpPr>
            <a:spLocks noGrp="1" noChangeArrowheads="1"/>
          </p:cNvSpPr>
          <p:nvPr>
            <p:ph type="ftr" sz="quarter" idx="2"/>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99013" name="Rectangle 5"/>
          <p:cNvSpPr>
            <a:spLocks noGrp="1" noChangeArrowheads="1"/>
          </p:cNvSpPr>
          <p:nvPr>
            <p:ph type="sldNum" sz="quarter" idx="3"/>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58C1D0E-84BA-43CC-AC49-498D61C43DC1}"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7986" name="Rectangle 2"/>
          <p:cNvSpPr>
            <a:spLocks noGrp="1" noChangeArrowheads="1"/>
          </p:cNvSpPr>
          <p:nvPr>
            <p:ph type="hdr" sz="quarter"/>
          </p:nvPr>
        </p:nvSpPr>
        <p:spPr bwMode="auto">
          <a:xfrm>
            <a:off x="0" y="0"/>
            <a:ext cx="4037013"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297987" name="Rectangle 3"/>
          <p:cNvSpPr>
            <a:spLocks noGrp="1" noChangeArrowheads="1"/>
          </p:cNvSpPr>
          <p:nvPr>
            <p:ph type="dt" idx="1"/>
          </p:nvPr>
        </p:nvSpPr>
        <p:spPr bwMode="auto">
          <a:xfrm>
            <a:off x="5275263" y="0"/>
            <a:ext cx="4037012"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9700" name="Rectangle 4"/>
          <p:cNvSpPr>
            <a:spLocks noRot="1" noChangeArrowheads="1" noTextEdit="1"/>
          </p:cNvSpPr>
          <p:nvPr>
            <p:ph type="sldImg" idx="2"/>
          </p:nvPr>
        </p:nvSpPr>
        <p:spPr bwMode="auto">
          <a:xfrm>
            <a:off x="2943225" y="514350"/>
            <a:ext cx="3429000" cy="2571750"/>
          </a:xfrm>
          <a:prstGeom prst="rect">
            <a:avLst/>
          </a:prstGeom>
          <a:noFill/>
          <a:ln w="9525">
            <a:solidFill>
              <a:srgbClr val="000000"/>
            </a:solidFill>
            <a:miter lim="800000"/>
            <a:headEnd/>
            <a:tailEnd/>
          </a:ln>
        </p:spPr>
      </p:sp>
      <p:sp>
        <p:nvSpPr>
          <p:cNvPr id="297989" name="Rectangle 5"/>
          <p:cNvSpPr>
            <a:spLocks noGrp="1" noChangeArrowheads="1"/>
          </p:cNvSpPr>
          <p:nvPr>
            <p:ph type="body" sz="quarter" idx="3"/>
          </p:nvPr>
        </p:nvSpPr>
        <p:spPr bwMode="auto">
          <a:xfrm>
            <a:off x="930275" y="3257550"/>
            <a:ext cx="7453313"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990" name="Rectangle 6"/>
          <p:cNvSpPr>
            <a:spLocks noGrp="1" noChangeArrowheads="1"/>
          </p:cNvSpPr>
          <p:nvPr>
            <p:ph type="ftr" sz="quarter" idx="4"/>
          </p:nvPr>
        </p:nvSpPr>
        <p:spPr bwMode="auto">
          <a:xfrm>
            <a:off x="0" y="6513513"/>
            <a:ext cx="4037013"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297991" name="Rectangle 7"/>
          <p:cNvSpPr>
            <a:spLocks noGrp="1" noChangeArrowheads="1"/>
          </p:cNvSpPr>
          <p:nvPr>
            <p:ph type="sldNum" sz="quarter" idx="5"/>
          </p:nvPr>
        </p:nvSpPr>
        <p:spPr bwMode="auto">
          <a:xfrm>
            <a:off x="5275263" y="6513513"/>
            <a:ext cx="4037012"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A4741994-F4F3-4A5A-A7DF-104BB152761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7C537355-B6CD-4A40-9A54-C9F2E133182C}" type="slidenum">
              <a:rPr lang="en-US" smtClean="0"/>
              <a:pPr/>
              <a:t>11</a:t>
            </a:fld>
            <a:endParaRPr lang="en-US" smtClean="0"/>
          </a:p>
        </p:txBody>
      </p:sp>
      <p:sp>
        <p:nvSpPr>
          <p:cNvPr id="30723" name="Rectangle 2"/>
          <p:cNvSpPr>
            <a:spLocks noRo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p:spPr>
            <p:txBody>
              <a:bodyPr wrap="none" anchor="ctr"/>
              <a:lstStyle/>
              <a:p>
                <a:pPr>
                  <a:defRPr/>
                </a:pPr>
                <a:endParaRPr lang="tr-T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defRPr/>
                </a:pPr>
                <a:endParaRPr lang="tr-T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p:spPr>
            <p:txBody>
              <a:bodyPr wrap="none" anchor="ctr"/>
              <a:lstStyle/>
              <a:p>
                <a:pPr>
                  <a:defRPr/>
                </a:pPr>
                <a:endParaRPr lang="tr-T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defRPr/>
                </a:pPr>
                <a:endParaRPr lang="tr-T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defRPr/>
              </a:pPr>
              <a:endParaRPr lang="tr-T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p:spPr>
          <p:txBody>
            <a:bodyPr wrap="none" anchor="ctr"/>
            <a:lstStyle/>
            <a:p>
              <a:pPr>
                <a:defRPr/>
              </a:pPr>
              <a:endParaRPr lang="tr-T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defRPr/>
              </a:pPr>
              <a:endParaRPr lang="tr-TR"/>
            </a:p>
          </p:txBody>
        </p:sp>
      </p:grpSp>
      <p:sp>
        <p:nvSpPr>
          <p:cNvPr id="400396"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400397"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5ACAC3A5-74E6-4EC1-8D99-CEA377C7EF6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CADEDB5-EB78-4F77-9A55-C1CF4119C98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5E19525-BF9C-4B33-89FA-B3E390891486}"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2FD5CD6E-8E94-45A5-92A0-969B42EE09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5366253-3863-4C7A-A486-1407D69D194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C9D41A6A-FD34-4DCF-AEF0-D8D6F281085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69DB05DF-9437-4C52-A116-2F294B92373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59F1EE4E-CB23-48CB-8E48-4ACA5448A66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FEF8E5FF-5238-4340-8920-8F4CB09B0C1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A3E034B7-00BA-45FF-B2BE-627AE67024D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E43C93B0-7504-4D50-84C9-60C8283FD48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p:spPr>
        <p:txBody>
          <a:bodyPr wrap="none" anchor="ctr"/>
          <a:lstStyle/>
          <a:p>
            <a:pPr algn="ctr" eaLnBrk="1" hangingPunct="1">
              <a:defRPr/>
            </a:pPr>
            <a:endParaRPr kumimoji="1" lang="tr-TR"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p:spPr>
        <p:txBody>
          <a:bodyPr wrap="none" anchor="ctr"/>
          <a:lstStyle/>
          <a:p>
            <a:pPr algn="ctr" eaLnBrk="1" hangingPunct="1">
              <a:defRPr/>
            </a:pPr>
            <a:endParaRPr kumimoji="1" lang="tr-TR"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p:spPr>
        <p:txBody>
          <a:bodyPr wrap="none" anchor="ctr"/>
          <a:lstStyle/>
          <a:p>
            <a:pPr algn="ctr" eaLnBrk="1" hangingPunct="1">
              <a:defRPr/>
            </a:pPr>
            <a:endParaRPr kumimoji="1" lang="tr-TR"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p:spPr>
        <p:txBody>
          <a:bodyPr wrap="none" anchor="ctr"/>
          <a:lstStyle/>
          <a:p>
            <a:pPr algn="ctr" eaLnBrk="1" hangingPunct="1">
              <a:defRPr/>
            </a:pPr>
            <a:endParaRPr kumimoji="1" lang="tr-TR"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p:spPr>
        <p:txBody>
          <a:bodyPr wrap="none" anchor="ctr"/>
          <a:lstStyle/>
          <a:p>
            <a:pPr algn="ctr" eaLnBrk="1" hangingPunct="1">
              <a:defRPr/>
            </a:pPr>
            <a:endParaRPr kumimoji="1" lang="tr-TR" sz="2400"/>
          </a:p>
        </p:txBody>
      </p:sp>
      <p:sp>
        <p:nvSpPr>
          <p:cNvPr id="103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p:spPr>
        <p:txBody>
          <a:bodyPr wrap="none" anchor="ctr"/>
          <a:lstStyle/>
          <a:p>
            <a:pPr algn="ctr" eaLnBrk="1" hangingPunct="1">
              <a:defRPr/>
            </a:pPr>
            <a:endParaRPr kumimoji="1" lang="tr-TR"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p:spPr>
        <p:txBody>
          <a:bodyPr wrap="none" anchor="ctr"/>
          <a:lstStyle/>
          <a:p>
            <a:pPr algn="ctr" eaLnBrk="1" hangingPunct="1">
              <a:defRPr/>
            </a:pPr>
            <a:endParaRPr kumimoji="1" lang="tr-TR" sz="2400"/>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99371"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pPr>
              <a:defRPr/>
            </a:pPr>
            <a:endParaRPr lang="en-US"/>
          </a:p>
        </p:txBody>
      </p:sp>
      <p:sp>
        <p:nvSpPr>
          <p:cNvPr id="399372"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pPr>
              <a:defRPr/>
            </a:pPr>
            <a:endParaRPr lang="en-US"/>
          </a:p>
        </p:txBody>
      </p:sp>
      <p:sp>
        <p:nvSpPr>
          <p:cNvPr id="399373"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pPr>
              <a:defRPr/>
            </a:pPr>
            <a:fld id="{2D18A110-B54E-4FB9-9476-EB1A1449193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72"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2.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07963" y="381000"/>
            <a:ext cx="7770812" cy="1462088"/>
          </a:xfrm>
        </p:spPr>
        <p:txBody>
          <a:bodyPr/>
          <a:lstStyle/>
          <a:p>
            <a:pPr algn="ctr" eaLnBrk="1" hangingPunct="1"/>
            <a:r>
              <a:rPr lang="en-US" smtClean="0"/>
              <a:t>Second Language Acquisition</a:t>
            </a:r>
          </a:p>
        </p:txBody>
      </p:sp>
      <p:sp>
        <p:nvSpPr>
          <p:cNvPr id="3075" name="Rectangle 3"/>
          <p:cNvSpPr>
            <a:spLocks noGrp="1" noChangeArrowheads="1"/>
          </p:cNvSpPr>
          <p:nvPr>
            <p:ph type="subTitle" idx="1"/>
          </p:nvPr>
        </p:nvSpPr>
        <p:spPr>
          <a:xfrm>
            <a:off x="381000" y="3886200"/>
            <a:ext cx="5181600" cy="1257300"/>
          </a:xfrm>
        </p:spPr>
        <p:txBody>
          <a:bodyPr/>
          <a:lstStyle/>
          <a:p>
            <a:pPr eaLnBrk="1" hangingPunct="1">
              <a:lnSpc>
                <a:spcPct val="80000"/>
              </a:lnSpc>
            </a:pPr>
            <a:endParaRPr lang="tr-TR" sz="2000" smtClean="0">
              <a:latin typeface="Times New Roman" pitchFamily="18" charset="0"/>
            </a:endParaRPr>
          </a:p>
        </p:txBody>
      </p:sp>
      <p:pic>
        <p:nvPicPr>
          <p:cNvPr id="3076" name="Picture 4" descr="girl_reading_school_book_lg_clr"/>
          <p:cNvPicPr>
            <a:picLocks noChangeAspect="1" noChangeArrowheads="1" noCrop="1"/>
          </p:cNvPicPr>
          <p:nvPr/>
        </p:nvPicPr>
        <p:blipFill>
          <a:blip r:embed="rId2"/>
          <a:srcRect/>
          <a:stretch>
            <a:fillRect/>
          </a:stretch>
        </p:blipFill>
        <p:spPr bwMode="auto">
          <a:xfrm>
            <a:off x="5638800" y="3527425"/>
            <a:ext cx="3167063" cy="30368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304800" y="228600"/>
            <a:ext cx="7793038" cy="1462088"/>
          </a:xfrm>
        </p:spPr>
        <p:txBody>
          <a:bodyPr/>
          <a:lstStyle/>
          <a:p>
            <a:pPr algn="ctr" eaLnBrk="1" hangingPunct="1"/>
            <a:r>
              <a:rPr lang="en-US" sz="4000" smtClean="0"/>
              <a:t> Theories of Second Language Acquisition (Continued)</a:t>
            </a:r>
          </a:p>
        </p:txBody>
      </p:sp>
      <p:sp>
        <p:nvSpPr>
          <p:cNvPr id="12291" name="Rectangle 3"/>
          <p:cNvSpPr>
            <a:spLocks noGrp="1" noChangeArrowheads="1"/>
          </p:cNvSpPr>
          <p:nvPr>
            <p:ph type="body" idx="1"/>
          </p:nvPr>
        </p:nvSpPr>
        <p:spPr>
          <a:xfrm>
            <a:off x="381000" y="1905000"/>
            <a:ext cx="8763000" cy="4953000"/>
          </a:xfrm>
        </p:spPr>
        <p:txBody>
          <a:bodyPr/>
          <a:lstStyle/>
          <a:p>
            <a:pPr eaLnBrk="1" hangingPunct="1">
              <a:lnSpc>
                <a:spcPct val="80000"/>
              </a:lnSpc>
              <a:buFont typeface="Wingdings" pitchFamily="2" charset="2"/>
              <a:buNone/>
            </a:pPr>
            <a:r>
              <a:rPr lang="tr-TR" sz="2000" b="1" smtClean="0">
                <a:latin typeface="Times New Roman" pitchFamily="18" charset="0"/>
              </a:rPr>
              <a:t>             </a:t>
            </a:r>
            <a:r>
              <a:rPr lang="en-US" sz="2400" b="1" smtClean="0">
                <a:latin typeface="Times New Roman" pitchFamily="18" charset="0"/>
              </a:rPr>
              <a:t>Behaviorist Theory </a:t>
            </a:r>
            <a:r>
              <a:rPr lang="en-US" sz="2400" smtClean="0">
                <a:latin typeface="Times New Roman" pitchFamily="18" charset="0"/>
              </a:rPr>
              <a:t>dominated both psychology and linguistics in the 1950’s. This theory suggests that external stimuli (extrinsic) can elicit an internal</a:t>
            </a:r>
            <a:r>
              <a:rPr lang="tr-TR" sz="2400" smtClean="0">
                <a:latin typeface="Times New Roman" pitchFamily="18" charset="0"/>
              </a:rPr>
              <a:t> </a:t>
            </a:r>
            <a:r>
              <a:rPr lang="en-US" sz="2400" smtClean="0">
                <a:latin typeface="Times New Roman" pitchFamily="18" charset="0"/>
              </a:rPr>
              <a:t>response which in turn can elicit an internal stimuli (intrinsic) that lead to external responses.</a:t>
            </a:r>
            <a:endParaRPr lang="tr-TR" sz="2400" smtClean="0">
              <a:latin typeface="Times New Roman" pitchFamily="18" charset="0"/>
            </a:endParaRPr>
          </a:p>
          <a:p>
            <a:pPr eaLnBrk="1" hangingPunct="1">
              <a:lnSpc>
                <a:spcPct val="80000"/>
              </a:lnSpc>
              <a:buFont typeface="Wingdings" pitchFamily="2" charset="2"/>
              <a:buNone/>
            </a:pPr>
            <a:endParaRPr lang="en-US" sz="2000" smtClean="0">
              <a:latin typeface="Times New Roman" pitchFamily="18" charset="0"/>
            </a:endParaRPr>
          </a:p>
          <a:p>
            <a:pPr eaLnBrk="1" hangingPunct="1">
              <a:lnSpc>
                <a:spcPct val="80000"/>
              </a:lnSpc>
              <a:buSzPct val="200000"/>
              <a:buFont typeface="Wingdings" pitchFamily="2" charset="2"/>
              <a:buBlip>
                <a:blip r:embed="rId2"/>
              </a:buBlip>
            </a:pPr>
            <a:r>
              <a:rPr lang="en-US" sz="2400" smtClean="0">
                <a:latin typeface="Times New Roman" pitchFamily="18" charset="0"/>
              </a:rPr>
              <a:t>The learning process has been described by </a:t>
            </a:r>
            <a:r>
              <a:rPr lang="en-US" sz="2400" u="sng" smtClean="0">
                <a:latin typeface="Times New Roman" pitchFamily="18" charset="0"/>
              </a:rPr>
              <a:t>S-R-R theorists </a:t>
            </a:r>
            <a:r>
              <a:rPr lang="en-US" sz="2400" smtClean="0">
                <a:latin typeface="Times New Roman" pitchFamily="18" charset="0"/>
              </a:rPr>
              <a:t>as a process forming stimulus-response-reward chains. These chains come about because of the nature of the environment and the nature of the learner.</a:t>
            </a:r>
          </a:p>
          <a:p>
            <a:pPr eaLnBrk="1" hangingPunct="1">
              <a:lnSpc>
                <a:spcPct val="80000"/>
              </a:lnSpc>
              <a:buSzPct val="200000"/>
              <a:buFont typeface="Wingdings" pitchFamily="2" charset="2"/>
              <a:buBlip>
                <a:blip r:embed="rId2"/>
              </a:buBlip>
            </a:pPr>
            <a:r>
              <a:rPr lang="en-US" sz="2400" smtClean="0">
                <a:latin typeface="Times New Roman" pitchFamily="18" charset="0"/>
              </a:rPr>
              <a:t>The environment provides the stimuli and the learner provides the responses. </a:t>
            </a:r>
            <a:r>
              <a:rPr lang="tr-TR" sz="2400" smtClean="0">
                <a:latin typeface="Times New Roman" pitchFamily="18" charset="0"/>
              </a:rPr>
              <a:t>P</a:t>
            </a:r>
            <a:r>
              <a:rPr lang="en-US" sz="2400" smtClean="0">
                <a:latin typeface="Times New Roman" pitchFamily="18" charset="0"/>
              </a:rPr>
              <a:t>roduction of certain aspects of language and the environment provide the reward.</a:t>
            </a:r>
          </a:p>
          <a:p>
            <a:pPr eaLnBrk="1" hangingPunct="1">
              <a:lnSpc>
                <a:spcPct val="80000"/>
              </a:lnSpc>
              <a:buSzPct val="200000"/>
              <a:buFont typeface="Wingdings" pitchFamily="2" charset="2"/>
              <a:buBlip>
                <a:blip r:embed="rId2"/>
              </a:buBlip>
            </a:pPr>
            <a:r>
              <a:rPr lang="en-US" sz="2400" smtClean="0">
                <a:latin typeface="Times New Roman" pitchFamily="18" charset="0"/>
              </a:rPr>
              <a:t>The environment plays a major role in the exercise of the learners’ abilities since it provides the stimuli that can shape responses selectively rewarding some responses and not others.</a:t>
            </a:r>
          </a:p>
        </p:txBody>
      </p:sp>
      <p:grpSp>
        <p:nvGrpSpPr>
          <p:cNvPr id="12292" name="Group 5"/>
          <p:cNvGrpSpPr>
            <a:grpSpLocks/>
          </p:cNvGrpSpPr>
          <p:nvPr/>
        </p:nvGrpSpPr>
        <p:grpSpPr bwMode="auto">
          <a:xfrm>
            <a:off x="7772400" y="76200"/>
            <a:ext cx="1276350" cy="1600200"/>
            <a:chOff x="4896" y="1104"/>
            <a:chExt cx="804" cy="1008"/>
          </a:xfrm>
        </p:grpSpPr>
        <p:pic>
          <p:nvPicPr>
            <p:cNvPr id="12293" name="Picture 6" descr="backpack"/>
            <p:cNvPicPr>
              <a:picLocks noChangeAspect="1" noChangeArrowheads="1"/>
            </p:cNvPicPr>
            <p:nvPr/>
          </p:nvPicPr>
          <p:blipFill>
            <a:blip r:embed="rId3"/>
            <a:srcRect/>
            <a:stretch>
              <a:fillRect/>
            </a:stretch>
          </p:blipFill>
          <p:spPr bwMode="auto">
            <a:xfrm>
              <a:off x="4896" y="1104"/>
              <a:ext cx="684" cy="1008"/>
            </a:xfrm>
            <a:prstGeom prst="rect">
              <a:avLst/>
            </a:prstGeom>
            <a:noFill/>
            <a:ln w="9525">
              <a:noFill/>
              <a:miter lim="800000"/>
              <a:headEnd/>
              <a:tailEnd/>
            </a:ln>
          </p:spPr>
        </p:pic>
        <p:sp>
          <p:nvSpPr>
            <p:cNvPr id="12294" name="Text Box 7"/>
            <p:cNvSpPr txBox="1">
              <a:spLocks noChangeArrowheads="1"/>
            </p:cNvSpPr>
            <p:nvPr/>
          </p:nvSpPr>
          <p:spPr bwMode="auto">
            <a:xfrm>
              <a:off x="5028" y="1401"/>
              <a:ext cx="672" cy="231"/>
            </a:xfrm>
            <a:prstGeom prst="rect">
              <a:avLst/>
            </a:prstGeom>
            <a:noFill/>
            <a:ln w="9525" algn="ctr">
              <a:noFill/>
              <a:miter lim="800000"/>
              <a:headEnd/>
              <a:tailEnd/>
            </a:ln>
          </p:spPr>
          <p:txBody>
            <a:bodyPr>
              <a:spAutoFit/>
            </a:bodyPr>
            <a:lstStyle/>
            <a:p>
              <a:pPr>
                <a:spcBef>
                  <a:spcPct val="50000"/>
                </a:spcBef>
              </a:pPr>
              <a:r>
                <a:rPr lang="en-US" b="1">
                  <a:solidFill>
                    <a:schemeClr val="hlink"/>
                  </a:solidFill>
                  <a:latin typeface="Impact" pitchFamily="34" charset="0"/>
                </a:rPr>
                <a:t>Theory</a:t>
              </a:r>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52400" y="228600"/>
            <a:ext cx="7793038" cy="1462088"/>
          </a:xfrm>
        </p:spPr>
        <p:txBody>
          <a:bodyPr/>
          <a:lstStyle/>
          <a:p>
            <a:pPr algn="ctr" eaLnBrk="1" hangingPunct="1"/>
            <a:r>
              <a:rPr lang="en-US" sz="4000" smtClean="0"/>
              <a:t> Behaviorist Theory</a:t>
            </a:r>
            <a:br>
              <a:rPr lang="en-US" sz="4000" smtClean="0"/>
            </a:br>
            <a:r>
              <a:rPr lang="en-US" sz="4000" smtClean="0"/>
              <a:t>  (Continued)</a:t>
            </a:r>
          </a:p>
        </p:txBody>
      </p:sp>
      <p:sp>
        <p:nvSpPr>
          <p:cNvPr id="13315" name="Rectangle 3"/>
          <p:cNvSpPr>
            <a:spLocks noGrp="1" noChangeArrowheads="1"/>
          </p:cNvSpPr>
          <p:nvPr>
            <p:ph type="body" idx="1"/>
          </p:nvPr>
        </p:nvSpPr>
        <p:spPr>
          <a:xfrm>
            <a:off x="457200" y="1981200"/>
            <a:ext cx="8382000" cy="4876800"/>
          </a:xfrm>
        </p:spPr>
        <p:txBody>
          <a:bodyPr/>
          <a:lstStyle/>
          <a:p>
            <a:pPr marL="609600" indent="-609600" eaLnBrk="1" hangingPunct="1">
              <a:lnSpc>
                <a:spcPct val="80000"/>
              </a:lnSpc>
              <a:buSzPct val="200000"/>
              <a:buFont typeface="Wingdings" pitchFamily="2" charset="2"/>
              <a:buBlip>
                <a:blip r:embed="rId3"/>
              </a:buBlip>
            </a:pPr>
            <a:r>
              <a:rPr lang="en-US" sz="2600" smtClean="0">
                <a:latin typeface="Times New Roman" pitchFamily="18" charset="0"/>
              </a:rPr>
              <a:t>When the learner learns a language, this learning includes a set of stimulus-response-reward (S-R-R) chains.</a:t>
            </a:r>
          </a:p>
          <a:p>
            <a:pPr marL="609600" indent="-609600" eaLnBrk="1" hangingPunct="1">
              <a:lnSpc>
                <a:spcPct val="80000"/>
              </a:lnSpc>
              <a:buSzPct val="200000"/>
              <a:buFont typeface="Wingdings" pitchFamily="2" charset="2"/>
              <a:buBlip>
                <a:blip r:embed="rId3"/>
              </a:buBlip>
            </a:pPr>
            <a:r>
              <a:rPr lang="en-US" sz="2600" smtClean="0">
                <a:latin typeface="Times New Roman" pitchFamily="18" charset="0"/>
              </a:rPr>
              <a:t>The learner learns to </a:t>
            </a:r>
            <a:r>
              <a:rPr lang="en-US" sz="2600" u="sng" smtClean="0">
                <a:latin typeface="Times New Roman" pitchFamily="18" charset="0"/>
              </a:rPr>
              <a:t>imitate</a:t>
            </a:r>
            <a:r>
              <a:rPr lang="en-US" sz="2600" smtClean="0">
                <a:latin typeface="Times New Roman" pitchFamily="18" charset="0"/>
              </a:rPr>
              <a:t> the productive responses provided by the environment.</a:t>
            </a:r>
          </a:p>
          <a:p>
            <a:pPr marL="609600" indent="-609600" eaLnBrk="1" hangingPunct="1">
              <a:lnSpc>
                <a:spcPct val="80000"/>
              </a:lnSpc>
              <a:buSzPct val="200000"/>
              <a:buFont typeface="Wingdings" pitchFamily="2" charset="2"/>
              <a:buBlip>
                <a:blip r:embed="rId3"/>
              </a:buBlip>
            </a:pPr>
            <a:r>
              <a:rPr lang="en-US" sz="2600" smtClean="0">
                <a:latin typeface="Times New Roman" pitchFamily="18" charset="0"/>
              </a:rPr>
              <a:t>The characteristics of human and non-human learners include the ability to:</a:t>
            </a:r>
          </a:p>
          <a:p>
            <a:pPr marL="609600" indent="-609600" eaLnBrk="1" hangingPunct="1">
              <a:lnSpc>
                <a:spcPct val="80000"/>
              </a:lnSpc>
              <a:buSzPct val="200000"/>
              <a:buFont typeface="Wingdings" pitchFamily="2" charset="2"/>
              <a:buNone/>
            </a:pPr>
            <a:endParaRPr lang="en-US" sz="2600" smtClean="0">
              <a:latin typeface="Times New Roman" pitchFamily="18" charset="0"/>
            </a:endParaRPr>
          </a:p>
          <a:p>
            <a:pPr marL="990600" lvl="1" indent="-533400" eaLnBrk="1" hangingPunct="1">
              <a:lnSpc>
                <a:spcPct val="80000"/>
              </a:lnSpc>
              <a:buSzTx/>
              <a:buFont typeface="Wingdings" pitchFamily="2" charset="2"/>
              <a:buNone/>
            </a:pPr>
            <a:r>
              <a:rPr lang="tr-TR" sz="2600" b="1" smtClean="0">
                <a:solidFill>
                  <a:srgbClr val="FF0000"/>
                </a:solidFill>
                <a:latin typeface="Times New Roman" pitchFamily="18" charset="0"/>
              </a:rPr>
              <a:t>1</a:t>
            </a:r>
            <a:r>
              <a:rPr lang="tr-TR" sz="2600" smtClean="0">
                <a:latin typeface="Times New Roman" pitchFamily="18" charset="0"/>
              </a:rPr>
              <a:t>. </a:t>
            </a:r>
            <a:r>
              <a:rPr lang="en-US" sz="2600" smtClean="0">
                <a:latin typeface="Times New Roman" pitchFamily="18" charset="0"/>
              </a:rPr>
              <a:t>respond to stimuli in a certain way;</a:t>
            </a:r>
          </a:p>
          <a:p>
            <a:pPr marL="990600" lvl="1" indent="-533400" eaLnBrk="1" hangingPunct="1">
              <a:lnSpc>
                <a:spcPct val="80000"/>
              </a:lnSpc>
              <a:buSzTx/>
              <a:buFont typeface="Wingdings" pitchFamily="2" charset="2"/>
              <a:buNone/>
            </a:pPr>
            <a:r>
              <a:rPr lang="tr-TR" sz="2600" b="1" smtClean="0">
                <a:solidFill>
                  <a:srgbClr val="FF0000"/>
                </a:solidFill>
                <a:latin typeface="Times New Roman" pitchFamily="18" charset="0"/>
              </a:rPr>
              <a:t>2. </a:t>
            </a:r>
            <a:r>
              <a:rPr lang="en-US" sz="2600" smtClean="0">
                <a:latin typeface="Times New Roman" pitchFamily="18" charset="0"/>
              </a:rPr>
              <a:t>intuitively evaluate the reward potential o</a:t>
            </a:r>
            <a:r>
              <a:rPr lang="tr-TR" sz="2600" smtClean="0">
                <a:latin typeface="Times New Roman" pitchFamily="18" charset="0"/>
              </a:rPr>
              <a:t>f </a:t>
            </a:r>
            <a:r>
              <a:rPr lang="en-US" sz="2600" smtClean="0">
                <a:latin typeface="Times New Roman" pitchFamily="18" charset="0"/>
              </a:rPr>
              <a:t>responses</a:t>
            </a:r>
            <a:r>
              <a:rPr lang="tr-TR" sz="2600" smtClean="0">
                <a:latin typeface="Times New Roman" pitchFamily="18" charset="0"/>
              </a:rPr>
              <a:t>;</a:t>
            </a:r>
            <a:endParaRPr lang="en-US" sz="2600" smtClean="0">
              <a:latin typeface="Times New Roman" pitchFamily="18" charset="0"/>
            </a:endParaRPr>
          </a:p>
          <a:p>
            <a:pPr marL="990600" lvl="1" indent="-533400" eaLnBrk="1" hangingPunct="1">
              <a:lnSpc>
                <a:spcPct val="80000"/>
              </a:lnSpc>
              <a:buSzTx/>
              <a:buFont typeface="Wingdings" pitchFamily="2" charset="2"/>
              <a:buNone/>
            </a:pPr>
            <a:r>
              <a:rPr lang="tr-TR" sz="2600" b="1" smtClean="0">
                <a:solidFill>
                  <a:srgbClr val="FF0000"/>
                </a:solidFill>
                <a:latin typeface="Times New Roman" pitchFamily="18" charset="0"/>
              </a:rPr>
              <a:t>3. </a:t>
            </a:r>
            <a:r>
              <a:rPr lang="en-US" sz="2600" smtClean="0">
                <a:latin typeface="Times New Roman" pitchFamily="18" charset="0"/>
              </a:rPr>
              <a:t>generalize the parameters to similar situations to form classes of S-R-R chains.</a:t>
            </a:r>
          </a:p>
        </p:txBody>
      </p:sp>
      <p:grpSp>
        <p:nvGrpSpPr>
          <p:cNvPr id="13316" name="Group 5"/>
          <p:cNvGrpSpPr>
            <a:grpSpLocks/>
          </p:cNvGrpSpPr>
          <p:nvPr/>
        </p:nvGrpSpPr>
        <p:grpSpPr bwMode="auto">
          <a:xfrm>
            <a:off x="7772400" y="76200"/>
            <a:ext cx="1276350" cy="1600200"/>
            <a:chOff x="4896" y="1104"/>
            <a:chExt cx="804" cy="1008"/>
          </a:xfrm>
        </p:grpSpPr>
        <p:pic>
          <p:nvPicPr>
            <p:cNvPr id="13317" name="Picture 6" descr="backpack"/>
            <p:cNvPicPr>
              <a:picLocks noChangeAspect="1" noChangeArrowheads="1"/>
            </p:cNvPicPr>
            <p:nvPr/>
          </p:nvPicPr>
          <p:blipFill>
            <a:blip r:embed="rId4"/>
            <a:srcRect/>
            <a:stretch>
              <a:fillRect/>
            </a:stretch>
          </p:blipFill>
          <p:spPr bwMode="auto">
            <a:xfrm>
              <a:off x="4896" y="1104"/>
              <a:ext cx="684" cy="1008"/>
            </a:xfrm>
            <a:prstGeom prst="rect">
              <a:avLst/>
            </a:prstGeom>
            <a:noFill/>
            <a:ln w="9525">
              <a:noFill/>
              <a:miter lim="800000"/>
              <a:headEnd/>
              <a:tailEnd/>
            </a:ln>
          </p:spPr>
        </p:pic>
        <p:sp>
          <p:nvSpPr>
            <p:cNvPr id="13318" name="Text Box 7"/>
            <p:cNvSpPr txBox="1">
              <a:spLocks noChangeArrowheads="1"/>
            </p:cNvSpPr>
            <p:nvPr/>
          </p:nvSpPr>
          <p:spPr bwMode="auto">
            <a:xfrm>
              <a:off x="5028" y="1401"/>
              <a:ext cx="672" cy="231"/>
            </a:xfrm>
            <a:prstGeom prst="rect">
              <a:avLst/>
            </a:prstGeom>
            <a:noFill/>
            <a:ln w="9525" algn="ctr">
              <a:noFill/>
              <a:miter lim="800000"/>
              <a:headEnd/>
              <a:tailEnd/>
            </a:ln>
          </p:spPr>
          <p:txBody>
            <a:bodyPr>
              <a:spAutoFit/>
            </a:bodyPr>
            <a:lstStyle/>
            <a:p>
              <a:pPr>
                <a:spcBef>
                  <a:spcPct val="50000"/>
                </a:spcBef>
              </a:pPr>
              <a:r>
                <a:rPr lang="en-US" b="1">
                  <a:solidFill>
                    <a:schemeClr val="hlink"/>
                  </a:solidFill>
                  <a:latin typeface="Impact" pitchFamily="34" charset="0"/>
                </a:rPr>
                <a:t>Theory</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09600" y="0"/>
            <a:ext cx="7793038" cy="1462088"/>
          </a:xfrm>
        </p:spPr>
        <p:txBody>
          <a:bodyPr/>
          <a:lstStyle/>
          <a:p>
            <a:pPr algn="ctr" eaLnBrk="1" hangingPunct="1"/>
            <a:r>
              <a:rPr lang="en-US" sz="4000" smtClean="0"/>
              <a:t>Theories of Second Language Acquisition (Continued)</a:t>
            </a:r>
          </a:p>
        </p:txBody>
      </p:sp>
      <p:sp>
        <p:nvSpPr>
          <p:cNvPr id="14339" name="Rectangle 3"/>
          <p:cNvSpPr>
            <a:spLocks noGrp="1" noChangeArrowheads="1"/>
          </p:cNvSpPr>
          <p:nvPr>
            <p:ph type="body" idx="1"/>
          </p:nvPr>
        </p:nvSpPr>
        <p:spPr>
          <a:xfrm>
            <a:off x="0" y="1752600"/>
            <a:ext cx="9144000" cy="4876800"/>
          </a:xfrm>
        </p:spPr>
        <p:txBody>
          <a:bodyPr/>
          <a:lstStyle/>
          <a:p>
            <a:pPr eaLnBrk="1" hangingPunct="1">
              <a:lnSpc>
                <a:spcPct val="80000"/>
              </a:lnSpc>
            </a:pPr>
            <a:endParaRPr lang="en-US" sz="1200" smtClean="0">
              <a:latin typeface="Times New Roman" pitchFamily="18" charset="0"/>
            </a:endParaRPr>
          </a:p>
          <a:p>
            <a:pPr eaLnBrk="1" hangingPunct="1">
              <a:lnSpc>
                <a:spcPct val="80000"/>
              </a:lnSpc>
              <a:buFont typeface="Wingdings" pitchFamily="2" charset="2"/>
              <a:buNone/>
            </a:pPr>
            <a:r>
              <a:rPr lang="tr-TR" sz="2000" b="1" smtClean="0"/>
              <a:t>    </a:t>
            </a:r>
            <a:r>
              <a:rPr lang="en-US" sz="2400" b="1" smtClean="0"/>
              <a:t>Nativist Theory </a:t>
            </a:r>
            <a:r>
              <a:rPr lang="en-US" sz="2400" smtClean="0">
                <a:latin typeface="Times New Roman" pitchFamily="18" charset="0"/>
              </a:rPr>
              <a:t>views language acquisition as innately determined. Theorists believe that human beings are born with a built-in device of some kind that predisposes them to acquire language.</a:t>
            </a:r>
          </a:p>
          <a:p>
            <a:pPr eaLnBrk="1" hangingPunct="1">
              <a:lnSpc>
                <a:spcPct val="80000"/>
              </a:lnSpc>
              <a:buSzPct val="150000"/>
              <a:buFont typeface="Wingdings" pitchFamily="2" charset="2"/>
              <a:buBlip>
                <a:blip r:embed="rId2"/>
              </a:buBlip>
            </a:pPr>
            <a:endParaRPr lang="en-US" sz="2400" smtClean="0">
              <a:latin typeface="Times New Roman" pitchFamily="18" charset="0"/>
            </a:endParaRPr>
          </a:p>
          <a:p>
            <a:pPr eaLnBrk="1" hangingPunct="1">
              <a:lnSpc>
                <a:spcPct val="80000"/>
              </a:lnSpc>
              <a:buSzPct val="150000"/>
              <a:buFont typeface="Wingdings" pitchFamily="2" charset="2"/>
              <a:buBlip>
                <a:blip r:embed="rId2"/>
              </a:buBlip>
            </a:pPr>
            <a:r>
              <a:rPr lang="en-US" sz="2400" smtClean="0">
                <a:latin typeface="Times New Roman" pitchFamily="18" charset="0"/>
              </a:rPr>
              <a:t>This predisposition is a systematic perception of language around us, resulting in the construction of an internalized system of language.</a:t>
            </a:r>
          </a:p>
          <a:p>
            <a:pPr eaLnBrk="1" hangingPunct="1">
              <a:lnSpc>
                <a:spcPct val="80000"/>
              </a:lnSpc>
              <a:buSzPct val="150000"/>
              <a:buFont typeface="Wingdings" pitchFamily="2" charset="2"/>
              <a:buBlip>
                <a:blip r:embed="rId2"/>
              </a:buBlip>
            </a:pPr>
            <a:r>
              <a:rPr lang="en-US" sz="2400" smtClean="0">
                <a:latin typeface="Times New Roman" pitchFamily="18" charset="0"/>
              </a:rPr>
              <a:t>Nativists use more of a rationalist approach in explaining the mystery of language acquisition.</a:t>
            </a:r>
          </a:p>
          <a:p>
            <a:pPr eaLnBrk="1" hangingPunct="1">
              <a:lnSpc>
                <a:spcPct val="80000"/>
              </a:lnSpc>
              <a:buSzPct val="150000"/>
              <a:buFont typeface="Wingdings" pitchFamily="2" charset="2"/>
              <a:buBlip>
                <a:blip r:embed="rId2"/>
              </a:buBlip>
            </a:pPr>
            <a:r>
              <a:rPr lang="en-US" sz="2400" smtClean="0">
                <a:latin typeface="Times New Roman" pitchFamily="18" charset="0"/>
              </a:rPr>
              <a:t>Chomsky (1965) claimed the existence of innate properties of language that explain a child’s mastery of his/her native language in a short time</a:t>
            </a:r>
            <a:r>
              <a:rPr lang="tr-TR" sz="2400" smtClean="0">
                <a:latin typeface="Times New Roman" pitchFamily="18" charset="0"/>
              </a:rPr>
              <a:t>.</a:t>
            </a:r>
            <a:endParaRPr lang="en-US" sz="2400" smtClean="0">
              <a:latin typeface="Times New Roman" pitchFamily="18" charset="0"/>
            </a:endParaRPr>
          </a:p>
          <a:p>
            <a:pPr eaLnBrk="1" hangingPunct="1">
              <a:lnSpc>
                <a:spcPct val="80000"/>
              </a:lnSpc>
              <a:buSzPct val="150000"/>
              <a:buFont typeface="Wingdings" pitchFamily="2" charset="2"/>
              <a:buBlip>
                <a:blip r:embed="rId2"/>
              </a:buBlip>
            </a:pPr>
            <a:r>
              <a:rPr lang="en-US" sz="2400" smtClean="0">
                <a:latin typeface="Times New Roman" pitchFamily="18" charset="0"/>
              </a:rPr>
              <a:t>This innate knowledge, according to Chomsky, is embodied in a “little black box” of sorts called a </a:t>
            </a:r>
            <a:r>
              <a:rPr lang="en-US" sz="2400" u="sng" smtClean="0">
                <a:latin typeface="Times New Roman" pitchFamily="18" charset="0"/>
              </a:rPr>
              <a:t>Language Acquisition Device (LAD).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28600"/>
            <a:ext cx="7793038" cy="990600"/>
          </a:xfrm>
        </p:spPr>
        <p:txBody>
          <a:bodyPr/>
          <a:lstStyle/>
          <a:p>
            <a:pPr algn="ctr" eaLnBrk="1" hangingPunct="1"/>
            <a:r>
              <a:rPr lang="tr-TR" sz="4000" smtClean="0"/>
              <a:t>         </a:t>
            </a:r>
            <a:r>
              <a:rPr lang="en-US" sz="4000" smtClean="0"/>
              <a:t>Nativist Theory(Continued)</a:t>
            </a:r>
          </a:p>
        </p:txBody>
      </p:sp>
      <p:sp>
        <p:nvSpPr>
          <p:cNvPr id="15363" name="Rectangle 3"/>
          <p:cNvSpPr>
            <a:spLocks noGrp="1" noChangeArrowheads="1"/>
          </p:cNvSpPr>
          <p:nvPr>
            <p:ph type="body" idx="1"/>
          </p:nvPr>
        </p:nvSpPr>
        <p:spPr>
          <a:xfrm>
            <a:off x="381000" y="1981200"/>
            <a:ext cx="8305800" cy="4876800"/>
          </a:xfrm>
        </p:spPr>
        <p:txBody>
          <a:bodyPr/>
          <a:lstStyle/>
          <a:p>
            <a:pPr marL="609600" indent="-609600" eaLnBrk="1" hangingPunct="1">
              <a:lnSpc>
                <a:spcPct val="90000"/>
              </a:lnSpc>
            </a:pPr>
            <a:endParaRPr lang="en-US" sz="1600" smtClean="0">
              <a:latin typeface="Times New Roman" pitchFamily="18" charset="0"/>
            </a:endParaRPr>
          </a:p>
          <a:p>
            <a:pPr marL="609600" indent="-609600" eaLnBrk="1" hangingPunct="1">
              <a:lnSpc>
                <a:spcPct val="90000"/>
              </a:lnSpc>
              <a:buSzPct val="150000"/>
              <a:buFont typeface="Wingdings" pitchFamily="2" charset="2"/>
              <a:buBlip>
                <a:blip r:embed="rId2"/>
              </a:buBlip>
            </a:pPr>
            <a:r>
              <a:rPr lang="en-US" smtClean="0">
                <a:latin typeface="Times New Roman" pitchFamily="18" charset="0"/>
              </a:rPr>
              <a:t>Nativists have contributed to the discoveries of how the system of child language works. Theorists such as Chomsky, McNeill, and others helped us understand that a child’s language, at any given point, is a legitimate system in its own right.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52400" y="0"/>
            <a:ext cx="7793038" cy="1462088"/>
          </a:xfrm>
        </p:spPr>
        <p:txBody>
          <a:bodyPr/>
          <a:lstStyle/>
          <a:p>
            <a:pPr algn="ctr" eaLnBrk="1" hangingPunct="1"/>
            <a:r>
              <a:rPr lang="en-US" sz="4000" smtClean="0"/>
              <a:t> Theories of Second Language Acquisition (Continued)</a:t>
            </a:r>
          </a:p>
        </p:txBody>
      </p:sp>
      <p:sp>
        <p:nvSpPr>
          <p:cNvPr id="16387" name="Rectangle 3"/>
          <p:cNvSpPr>
            <a:spLocks noGrp="1" noChangeArrowheads="1"/>
          </p:cNvSpPr>
          <p:nvPr>
            <p:ph type="body" idx="1"/>
          </p:nvPr>
        </p:nvSpPr>
        <p:spPr>
          <a:xfrm>
            <a:off x="381000" y="1905000"/>
            <a:ext cx="8534400" cy="4953000"/>
          </a:xfrm>
        </p:spPr>
        <p:txBody>
          <a:bodyPr/>
          <a:lstStyle/>
          <a:p>
            <a:pPr eaLnBrk="1" hangingPunct="1">
              <a:lnSpc>
                <a:spcPct val="80000"/>
              </a:lnSpc>
              <a:buFont typeface="Wingdings" pitchFamily="2" charset="2"/>
              <a:buNone/>
            </a:pPr>
            <a:r>
              <a:rPr lang="en-US" sz="2400" b="1" smtClean="0">
                <a:latin typeface="Times New Roman" pitchFamily="18" charset="0"/>
              </a:rPr>
              <a:t>Cognitivist Theory </a:t>
            </a:r>
            <a:r>
              <a:rPr lang="en-US" sz="2400" smtClean="0">
                <a:latin typeface="Times New Roman" pitchFamily="18" charset="0"/>
              </a:rPr>
              <a:t>views human beings as having the innate capacity to develop logical thinking. This school of thought was influenced by </a:t>
            </a:r>
            <a:r>
              <a:rPr lang="en-US" sz="2400" u="sng" smtClean="0">
                <a:latin typeface="Times New Roman" pitchFamily="18" charset="0"/>
              </a:rPr>
              <a:t>Jean Piaget</a:t>
            </a:r>
            <a:r>
              <a:rPr lang="en-US" sz="2400" smtClean="0">
                <a:latin typeface="Times New Roman" pitchFamily="18" charset="0"/>
              </a:rPr>
              <a:t>’s work where he suggests that logical thinking is the underlying factor for both linguistic and non-linguistic development.</a:t>
            </a:r>
          </a:p>
          <a:p>
            <a:pPr eaLnBrk="1" hangingPunct="1">
              <a:lnSpc>
                <a:spcPct val="80000"/>
              </a:lnSpc>
              <a:buSzPct val="160000"/>
              <a:buFont typeface="Wingdings" pitchFamily="2" charset="2"/>
              <a:buNone/>
            </a:pPr>
            <a:endParaRPr lang="en-US" sz="2400" smtClean="0">
              <a:latin typeface="Times New Roman" pitchFamily="18" charset="0"/>
            </a:endParaRPr>
          </a:p>
          <a:p>
            <a:pPr eaLnBrk="1" hangingPunct="1">
              <a:lnSpc>
                <a:spcPct val="80000"/>
              </a:lnSpc>
              <a:buSzPct val="160000"/>
              <a:buFont typeface="Wingdings" pitchFamily="2" charset="2"/>
              <a:buBlip>
                <a:blip r:embed="rId2"/>
              </a:buBlip>
            </a:pPr>
            <a:r>
              <a:rPr lang="en-US" sz="2400" smtClean="0">
                <a:latin typeface="Times New Roman" pitchFamily="18" charset="0"/>
              </a:rPr>
              <a:t>Cognitivists say that the conditions for learning language are the same conditions that are necessary for any kind of learning. The environment provides the material that the child can work on.</a:t>
            </a:r>
          </a:p>
          <a:p>
            <a:pPr eaLnBrk="1" hangingPunct="1">
              <a:lnSpc>
                <a:spcPct val="80000"/>
              </a:lnSpc>
              <a:buSzPct val="160000"/>
              <a:buFont typeface="Wingdings" pitchFamily="2" charset="2"/>
              <a:buBlip>
                <a:blip r:embed="rId2"/>
              </a:buBlip>
            </a:pPr>
            <a:endParaRPr lang="en-US" sz="2400" smtClean="0">
              <a:latin typeface="Times New Roman" pitchFamily="18" charset="0"/>
            </a:endParaRPr>
          </a:p>
          <a:p>
            <a:pPr eaLnBrk="1" hangingPunct="1">
              <a:lnSpc>
                <a:spcPct val="80000"/>
              </a:lnSpc>
              <a:buSzPct val="160000"/>
              <a:buFont typeface="Wingdings" pitchFamily="2" charset="2"/>
              <a:buBlip>
                <a:blip r:embed="rId2"/>
              </a:buBlip>
            </a:pPr>
            <a:r>
              <a:rPr lang="en-US" sz="2400" smtClean="0">
                <a:latin typeface="Times New Roman" pitchFamily="18" charset="0"/>
              </a:rPr>
              <a:t>Cognitivists view the role of feedback in the learning process as important for affective reasons, but non-influential in terms of modifying or altering the sequence of development.</a:t>
            </a:r>
          </a:p>
        </p:txBody>
      </p:sp>
      <p:grpSp>
        <p:nvGrpSpPr>
          <p:cNvPr id="16388" name="Group 4"/>
          <p:cNvGrpSpPr>
            <a:grpSpLocks/>
          </p:cNvGrpSpPr>
          <p:nvPr/>
        </p:nvGrpSpPr>
        <p:grpSpPr bwMode="auto">
          <a:xfrm>
            <a:off x="7867650" y="76200"/>
            <a:ext cx="1276350" cy="1600200"/>
            <a:chOff x="4896" y="1104"/>
            <a:chExt cx="804" cy="1008"/>
          </a:xfrm>
        </p:grpSpPr>
        <p:pic>
          <p:nvPicPr>
            <p:cNvPr id="16389" name="Picture 5" descr="backpack"/>
            <p:cNvPicPr>
              <a:picLocks noChangeAspect="1" noChangeArrowheads="1"/>
            </p:cNvPicPr>
            <p:nvPr/>
          </p:nvPicPr>
          <p:blipFill>
            <a:blip r:embed="rId3"/>
            <a:srcRect/>
            <a:stretch>
              <a:fillRect/>
            </a:stretch>
          </p:blipFill>
          <p:spPr bwMode="auto">
            <a:xfrm>
              <a:off x="4896" y="1104"/>
              <a:ext cx="684" cy="1008"/>
            </a:xfrm>
            <a:prstGeom prst="rect">
              <a:avLst/>
            </a:prstGeom>
            <a:noFill/>
            <a:ln w="9525">
              <a:noFill/>
              <a:miter lim="800000"/>
              <a:headEnd/>
              <a:tailEnd/>
            </a:ln>
          </p:spPr>
        </p:pic>
        <p:sp>
          <p:nvSpPr>
            <p:cNvPr id="16390" name="Text Box 6"/>
            <p:cNvSpPr txBox="1">
              <a:spLocks noChangeArrowheads="1"/>
            </p:cNvSpPr>
            <p:nvPr/>
          </p:nvSpPr>
          <p:spPr bwMode="auto">
            <a:xfrm>
              <a:off x="5028" y="1401"/>
              <a:ext cx="672" cy="231"/>
            </a:xfrm>
            <a:prstGeom prst="rect">
              <a:avLst/>
            </a:prstGeom>
            <a:noFill/>
            <a:ln w="9525" algn="ctr">
              <a:noFill/>
              <a:miter lim="800000"/>
              <a:headEnd/>
              <a:tailEnd/>
            </a:ln>
          </p:spPr>
          <p:txBody>
            <a:bodyPr>
              <a:spAutoFit/>
            </a:bodyPr>
            <a:lstStyle/>
            <a:p>
              <a:pPr>
                <a:spcBef>
                  <a:spcPct val="50000"/>
                </a:spcBef>
              </a:pPr>
              <a:r>
                <a:rPr lang="en-US" b="1">
                  <a:solidFill>
                    <a:schemeClr val="hlink"/>
                  </a:solidFill>
                  <a:latin typeface="Impact" pitchFamily="34" charset="0"/>
                </a:rPr>
                <a:t>Theory</a:t>
              </a: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371600" y="0"/>
            <a:ext cx="7086600" cy="1219200"/>
          </a:xfrm>
        </p:spPr>
        <p:txBody>
          <a:bodyPr/>
          <a:lstStyle/>
          <a:p>
            <a:pPr algn="ctr" eaLnBrk="1" hangingPunct="1"/>
            <a:r>
              <a:rPr lang="en-US" sz="4000" smtClean="0"/>
              <a:t>Cognitivist Theory (Continued)</a:t>
            </a:r>
          </a:p>
        </p:txBody>
      </p:sp>
      <p:sp>
        <p:nvSpPr>
          <p:cNvPr id="17411" name="Rectangle 3"/>
          <p:cNvSpPr>
            <a:spLocks noGrp="1" noChangeArrowheads="1"/>
          </p:cNvSpPr>
          <p:nvPr>
            <p:ph type="body" idx="1"/>
          </p:nvPr>
        </p:nvSpPr>
        <p:spPr>
          <a:xfrm>
            <a:off x="228600" y="1905000"/>
            <a:ext cx="8915400" cy="4953000"/>
          </a:xfrm>
        </p:spPr>
        <p:txBody>
          <a:bodyPr/>
          <a:lstStyle/>
          <a:p>
            <a:pPr marL="609600" indent="-609600" eaLnBrk="1" hangingPunct="1">
              <a:lnSpc>
                <a:spcPct val="90000"/>
              </a:lnSpc>
              <a:buSzPct val="160000"/>
              <a:buFont typeface="Wingdings" pitchFamily="2" charset="2"/>
              <a:buNone/>
            </a:pPr>
            <a:r>
              <a:rPr lang="en-US" sz="2800" b="1" smtClean="0">
                <a:latin typeface="Times New Roman" pitchFamily="18" charset="0"/>
              </a:rPr>
              <a:t>Language Learning as a Cognitive Process</a:t>
            </a:r>
          </a:p>
          <a:p>
            <a:pPr marL="609600" indent="-609600" eaLnBrk="1" hangingPunct="1">
              <a:lnSpc>
                <a:spcPct val="90000"/>
              </a:lnSpc>
              <a:buFont typeface="Wingdings" pitchFamily="2" charset="2"/>
              <a:buNone/>
            </a:pPr>
            <a:endParaRPr lang="en-US" sz="2400" smtClean="0">
              <a:latin typeface="Times New Roman" pitchFamily="18" charset="0"/>
            </a:endParaRP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Learning a language involves internal representations that regulate and guide performance.</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Memory is a large collection of nodes.</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Controlled processing is not a learned response. It is a temporary activation of nodes in a sequence.</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Skills are learned and routinized only after the earlier use of controlled processes have been used.</a:t>
            </a:r>
          </a:p>
          <a:p>
            <a:pPr marL="609600" indent="-609600" eaLnBrk="1" hangingPunct="1">
              <a:lnSpc>
                <a:spcPct val="90000"/>
              </a:lnSpc>
              <a:buSzPct val="80000"/>
              <a:buFont typeface="Wingdings" pitchFamily="2" charset="2"/>
              <a:buAutoNum type="arabicPeriod"/>
            </a:pPr>
            <a:r>
              <a:rPr lang="en-US" sz="2600" smtClean="0">
                <a:latin typeface="Times New Roman" pitchFamily="18" charset="0"/>
              </a:rPr>
              <a:t>Learner strategies contain both </a:t>
            </a:r>
            <a:r>
              <a:rPr lang="en-US" sz="2600" u="sng" smtClean="0">
                <a:latin typeface="Times New Roman" pitchFamily="18" charset="0"/>
              </a:rPr>
              <a:t>declarative knowledge </a:t>
            </a:r>
            <a:r>
              <a:rPr lang="tr-TR" sz="2600" smtClean="0">
                <a:latin typeface="Times New Roman" pitchFamily="18" charset="0"/>
              </a:rPr>
              <a:t>(bildirime dayalı bilgi) </a:t>
            </a:r>
            <a:r>
              <a:rPr lang="en-US" sz="2600" smtClean="0">
                <a:latin typeface="Times New Roman" pitchFamily="18" charset="0"/>
              </a:rPr>
              <a:t>and </a:t>
            </a:r>
            <a:r>
              <a:rPr lang="en-US" sz="2600" u="sng" smtClean="0">
                <a:latin typeface="Times New Roman" pitchFamily="18" charset="0"/>
              </a:rPr>
              <a:t>procedural knowledge</a:t>
            </a:r>
            <a:r>
              <a:rPr lang="tr-TR" sz="2600" u="sng" smtClean="0">
                <a:latin typeface="Times New Roman" pitchFamily="18" charset="0"/>
              </a:rPr>
              <a:t> </a:t>
            </a:r>
            <a:r>
              <a:rPr lang="tr-TR" sz="2600" smtClean="0">
                <a:latin typeface="Times New Roman" pitchFamily="18" charset="0"/>
              </a:rPr>
              <a:t>(yöntemsel bilgi).</a:t>
            </a:r>
            <a:endParaRPr lang="en-US" sz="2600" smtClean="0">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0"/>
            <a:ext cx="7793038" cy="1219200"/>
          </a:xfrm>
        </p:spPr>
        <p:txBody>
          <a:bodyPr/>
          <a:lstStyle/>
          <a:p>
            <a:pPr algn="ctr" eaLnBrk="1" hangingPunct="1"/>
            <a:r>
              <a:rPr lang="tr-TR" sz="4000" smtClean="0"/>
              <a:t>      </a:t>
            </a:r>
            <a:r>
              <a:rPr lang="en-US" sz="4000" smtClean="0"/>
              <a:t> Theories of SLA (Continued)</a:t>
            </a:r>
          </a:p>
        </p:txBody>
      </p:sp>
      <p:sp>
        <p:nvSpPr>
          <p:cNvPr id="18435" name="Rectangle 3"/>
          <p:cNvSpPr>
            <a:spLocks noGrp="1" noChangeArrowheads="1"/>
          </p:cNvSpPr>
          <p:nvPr>
            <p:ph type="body" idx="1"/>
          </p:nvPr>
        </p:nvSpPr>
        <p:spPr>
          <a:xfrm>
            <a:off x="0" y="1981200"/>
            <a:ext cx="9144000" cy="4876800"/>
          </a:xfrm>
        </p:spPr>
        <p:txBody>
          <a:bodyPr/>
          <a:lstStyle/>
          <a:p>
            <a:pPr marL="533400" indent="-533400" eaLnBrk="1" hangingPunct="1">
              <a:spcBef>
                <a:spcPct val="0"/>
              </a:spcBef>
              <a:buClrTx/>
              <a:buSzTx/>
              <a:buFontTx/>
              <a:buNone/>
            </a:pPr>
            <a:r>
              <a:rPr lang="tr-TR" sz="2400" b="1" smtClean="0">
                <a:latin typeface="Times New Roman" pitchFamily="18" charset="0"/>
              </a:rPr>
              <a:t>  		 </a:t>
            </a:r>
            <a:r>
              <a:rPr lang="en-US" sz="2400" b="1" smtClean="0">
                <a:latin typeface="Times New Roman" pitchFamily="18" charset="0"/>
              </a:rPr>
              <a:t>Social Interactionist Theory</a:t>
            </a:r>
            <a:r>
              <a:rPr lang="en-US" sz="2400" smtClean="0">
                <a:latin typeface="Times New Roman" pitchFamily="18" charset="0"/>
              </a:rPr>
              <a:t> supports the view that the</a:t>
            </a:r>
            <a:r>
              <a:rPr lang="tr-TR" sz="2400" smtClean="0">
                <a:latin typeface="Times New Roman" pitchFamily="18" charset="0"/>
              </a:rPr>
              <a:t> </a:t>
            </a:r>
            <a:r>
              <a:rPr lang="en-US" sz="2400" smtClean="0">
                <a:latin typeface="Times New Roman" pitchFamily="18" charset="0"/>
              </a:rPr>
              <a:t>developmen</a:t>
            </a:r>
            <a:r>
              <a:rPr lang="tr-TR" sz="2400" smtClean="0">
                <a:latin typeface="Times New Roman" pitchFamily="18" charset="0"/>
              </a:rPr>
              <a:t>t </a:t>
            </a:r>
            <a:r>
              <a:rPr lang="en-US" sz="2400" smtClean="0">
                <a:latin typeface="Times New Roman" pitchFamily="18" charset="0"/>
              </a:rPr>
              <a:t>of language comes from the early interactions</a:t>
            </a:r>
            <a:r>
              <a:rPr lang="tr-TR" sz="2400" smtClean="0">
                <a:latin typeface="Times New Roman" pitchFamily="18" charset="0"/>
              </a:rPr>
              <a:t> </a:t>
            </a:r>
            <a:r>
              <a:rPr lang="en-US" sz="2400" smtClean="0">
                <a:latin typeface="Times New Roman" pitchFamily="18" charset="0"/>
              </a:rPr>
              <a:t>between infants and caregivers.</a:t>
            </a:r>
            <a:endParaRPr lang="tr-TR" sz="2400" smtClean="0">
              <a:latin typeface="Times New Roman" pitchFamily="18" charset="0"/>
            </a:endParaRPr>
          </a:p>
          <a:p>
            <a:pPr marL="533400" indent="-533400" eaLnBrk="1" hangingPunct="1">
              <a:spcBef>
                <a:spcPct val="0"/>
              </a:spcBef>
              <a:buClrTx/>
              <a:buSzTx/>
              <a:buFontTx/>
              <a:buNone/>
            </a:pPr>
            <a:endParaRPr lang="en-US" sz="2400" smtClean="0">
              <a:latin typeface="Times New Roman" pitchFamily="18" charset="0"/>
            </a:endParaRPr>
          </a:p>
          <a:p>
            <a:pPr marL="533400" indent="-533400" eaLnBrk="1" hangingPunct="1">
              <a:spcBef>
                <a:spcPct val="0"/>
              </a:spcBef>
              <a:buClrTx/>
              <a:buSzTx/>
              <a:buFontTx/>
              <a:buNone/>
            </a:pPr>
            <a:r>
              <a:rPr lang="en-US" sz="2400" smtClean="0">
                <a:latin typeface="Times New Roman" pitchFamily="18" charset="0"/>
              </a:rPr>
              <a:t>	</a:t>
            </a:r>
            <a:r>
              <a:rPr lang="en-US" sz="2400" b="1" smtClean="0">
                <a:latin typeface="Times New Roman" pitchFamily="18" charset="0"/>
              </a:rPr>
              <a:t>Social interactionists stress:</a:t>
            </a:r>
          </a:p>
          <a:p>
            <a:pPr marL="952500" lvl="1" indent="-495300" eaLnBrk="1" hangingPunct="1"/>
            <a:r>
              <a:rPr lang="en-US" sz="2400" smtClean="0">
                <a:latin typeface="Times New Roman" pitchFamily="18" charset="0"/>
              </a:rPr>
              <a:t>the importance of a child’s interactions with parents and other caregivers;</a:t>
            </a:r>
          </a:p>
          <a:p>
            <a:pPr marL="952500" lvl="1" indent="-495300" eaLnBrk="1" hangingPunct="1"/>
            <a:r>
              <a:rPr lang="en-US" sz="2400" smtClean="0">
                <a:latin typeface="Times New Roman" pitchFamily="18" charset="0"/>
              </a:rPr>
              <a:t>the importance of “motherese”</a:t>
            </a:r>
            <a:r>
              <a:rPr lang="tr-TR" sz="2400" smtClean="0">
                <a:latin typeface="Times New Roman" pitchFamily="18" charset="0"/>
              </a:rPr>
              <a:t> (bebek dili)</a:t>
            </a:r>
            <a:r>
              <a:rPr lang="en-US" sz="2400" smtClean="0">
                <a:latin typeface="Times New Roman" pitchFamily="18" charset="0"/>
              </a:rPr>
              <a:t>;</a:t>
            </a:r>
          </a:p>
          <a:p>
            <a:pPr marL="952500" lvl="1" indent="-495300" eaLnBrk="1" hangingPunct="1"/>
            <a:r>
              <a:rPr lang="en-US" sz="2400" smtClean="0">
                <a:latin typeface="Times New Roman" pitchFamily="18" charset="0"/>
              </a:rPr>
              <a:t>contributions of context and world knowledge; and</a:t>
            </a:r>
          </a:p>
          <a:p>
            <a:pPr marL="952500" lvl="1" indent="-495300" eaLnBrk="1" hangingPunct="1"/>
            <a:r>
              <a:rPr lang="en-US" sz="2400" smtClean="0">
                <a:latin typeface="Times New Roman" pitchFamily="18" charset="0"/>
              </a:rPr>
              <a:t>the importance of goals</a:t>
            </a:r>
            <a:endParaRPr lang="tr-TR" sz="2400" smtClean="0">
              <a:latin typeface="Times New Roman" pitchFamily="18" charset="0"/>
            </a:endParaRPr>
          </a:p>
          <a:p>
            <a:pPr marL="952500" lvl="1" indent="-495300" eaLnBrk="1" hangingPunct="1"/>
            <a:r>
              <a:rPr lang="tr-TR" sz="2400" smtClean="0">
                <a:latin typeface="Times New Roman" pitchFamily="18" charset="0"/>
              </a:rPr>
              <a:t>The importance of </a:t>
            </a:r>
            <a:r>
              <a:rPr lang="en-US" sz="2400" smtClean="0">
                <a:latin typeface="Times New Roman" pitchFamily="18" charset="0"/>
              </a:rPr>
              <a:t>Social interactions</a:t>
            </a:r>
            <a:r>
              <a:rPr lang="tr-TR" sz="2400" smtClean="0">
                <a:latin typeface="Times New Roman" pitchFamily="18" charset="0"/>
              </a:rPr>
              <a:t>.</a:t>
            </a:r>
            <a:endParaRPr lang="en-US" sz="2400" smtClean="0">
              <a:latin typeface="Times New Roman" pitchFamily="18" charset="0"/>
            </a:endParaRPr>
          </a:p>
          <a:p>
            <a:pPr marL="952500" lvl="1" indent="-495300" eaLnBrk="1" hangingPunct="1"/>
            <a:endParaRPr lang="en-US" sz="2400" smtClean="0">
              <a:latin typeface="Times New Roman" pitchFamily="18" charset="0"/>
            </a:endParaRPr>
          </a:p>
          <a:p>
            <a:pPr marL="952500" lvl="1" indent="-495300" eaLnBrk="1" hangingPunct="1">
              <a:buFont typeface="Wingdings" pitchFamily="2" charset="2"/>
              <a:buNone/>
            </a:pPr>
            <a:endParaRPr lang="en-US" sz="1600" smtClean="0">
              <a:latin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0"/>
            <a:ext cx="7793038" cy="1462088"/>
          </a:xfrm>
        </p:spPr>
        <p:txBody>
          <a:bodyPr/>
          <a:lstStyle/>
          <a:p>
            <a:pPr algn="ctr" eaLnBrk="1" hangingPunct="1"/>
            <a:r>
              <a:rPr lang="en-US" sz="4000" smtClean="0"/>
              <a:t>Krashen’s Five Hypotheses for SLA</a:t>
            </a:r>
          </a:p>
        </p:txBody>
      </p:sp>
      <p:sp>
        <p:nvSpPr>
          <p:cNvPr id="19459" name="Rectangle 3"/>
          <p:cNvSpPr>
            <a:spLocks noGrp="1" noChangeArrowheads="1"/>
          </p:cNvSpPr>
          <p:nvPr>
            <p:ph type="body" idx="1"/>
          </p:nvPr>
        </p:nvSpPr>
        <p:spPr>
          <a:xfrm>
            <a:off x="0" y="1828800"/>
            <a:ext cx="9144000" cy="5029200"/>
          </a:xfrm>
        </p:spPr>
        <p:txBody>
          <a:bodyPr/>
          <a:lstStyle/>
          <a:p>
            <a:pPr marL="609600" indent="-609600" eaLnBrk="1" hangingPunct="1">
              <a:lnSpc>
                <a:spcPct val="150000"/>
              </a:lnSpc>
              <a:buSzPct val="125000"/>
              <a:buFont typeface="Wingdings" pitchFamily="2" charset="2"/>
              <a:buNone/>
            </a:pPr>
            <a:r>
              <a:rPr lang="en-US" sz="2000" b="1" smtClean="0">
                <a:latin typeface="Times New Roman" pitchFamily="18" charset="0"/>
              </a:rPr>
              <a:t> </a:t>
            </a:r>
            <a:r>
              <a:rPr lang="tr-TR" sz="2000" b="1" smtClean="0">
                <a:latin typeface="Times New Roman" pitchFamily="18" charset="0"/>
              </a:rPr>
              <a:t>1</a:t>
            </a:r>
            <a:r>
              <a:rPr lang="tr-TR" sz="2200" b="1" smtClean="0">
                <a:latin typeface="Times New Roman" pitchFamily="18" charset="0"/>
              </a:rPr>
              <a:t>.</a:t>
            </a:r>
            <a:r>
              <a:rPr lang="en-US" sz="2200" b="1" u="sng" smtClean="0">
                <a:latin typeface="Times New Roman" pitchFamily="18" charset="0"/>
              </a:rPr>
              <a:t>The Acquisition-Learning</a:t>
            </a:r>
            <a:r>
              <a:rPr lang="en-US" sz="2200" u="sng" smtClean="0">
                <a:latin typeface="Times New Roman" pitchFamily="18" charset="0"/>
              </a:rPr>
              <a:t> </a:t>
            </a:r>
            <a:r>
              <a:rPr lang="en-US" sz="2200" b="1" u="sng" smtClean="0">
                <a:latin typeface="Times New Roman" pitchFamily="18" charset="0"/>
              </a:rPr>
              <a:t>Hypothesis</a:t>
            </a:r>
            <a:r>
              <a:rPr lang="en-US" sz="2200" u="sng" smtClean="0">
                <a:latin typeface="Times New Roman" pitchFamily="18" charset="0"/>
              </a:rPr>
              <a:t> </a:t>
            </a:r>
            <a:r>
              <a:rPr lang="en-US" sz="2200" smtClean="0">
                <a:latin typeface="Times New Roman" pitchFamily="18" charset="0"/>
              </a:rPr>
              <a:t>claims that we have tw</a:t>
            </a:r>
            <a:r>
              <a:rPr lang="tr-TR" sz="2200" smtClean="0">
                <a:latin typeface="Times New Roman" pitchFamily="18" charset="0"/>
              </a:rPr>
              <a:t>o </a:t>
            </a:r>
            <a:r>
              <a:rPr lang="en-US" sz="2200" smtClean="0">
                <a:latin typeface="Times New Roman" pitchFamily="18" charset="0"/>
              </a:rPr>
              <a:t>independe</a:t>
            </a:r>
            <a:r>
              <a:rPr lang="tr-TR" sz="2200" smtClean="0">
                <a:latin typeface="Times New Roman" pitchFamily="18" charset="0"/>
              </a:rPr>
              <a:t>nt </a:t>
            </a:r>
            <a:r>
              <a:rPr lang="en-US" sz="2200" smtClean="0">
                <a:latin typeface="Times New Roman" pitchFamily="18" charset="0"/>
              </a:rPr>
              <a:t>ways of developing language ability:</a:t>
            </a:r>
          </a:p>
          <a:p>
            <a:pPr marL="990600" lvl="1" indent="-533400" eaLnBrk="1" hangingPunct="1">
              <a:lnSpc>
                <a:spcPct val="80000"/>
              </a:lnSpc>
              <a:buFont typeface="Wingdings" pitchFamily="2" charset="2"/>
              <a:buNone/>
            </a:pPr>
            <a:endParaRPr lang="tr-TR" sz="2200" smtClean="0">
              <a:latin typeface="Times New Roman" pitchFamily="18" charset="0"/>
            </a:endParaRPr>
          </a:p>
          <a:p>
            <a:pPr marL="990600" lvl="1" indent="-533400" eaLnBrk="1" hangingPunct="1">
              <a:lnSpc>
                <a:spcPct val="80000"/>
              </a:lnSpc>
              <a:buFont typeface="Wingdings" pitchFamily="2" charset="2"/>
              <a:buNone/>
            </a:pPr>
            <a:r>
              <a:rPr lang="en-US" sz="2200" b="1" i="1" smtClean="0">
                <a:latin typeface="Times New Roman" pitchFamily="18" charset="0"/>
              </a:rPr>
              <a:t>Language Acquisition</a:t>
            </a:r>
            <a:r>
              <a:rPr lang="en-US" sz="2200" smtClean="0">
                <a:latin typeface="Times New Roman" pitchFamily="18" charset="0"/>
              </a:rPr>
              <a:t> is a subconscious process. It occurs very naturally in</a:t>
            </a:r>
            <a:r>
              <a:rPr lang="tr-TR" sz="2200" smtClean="0">
                <a:latin typeface="Times New Roman" pitchFamily="18" charset="0"/>
              </a:rPr>
              <a:t> </a:t>
            </a:r>
            <a:r>
              <a:rPr lang="en-US" sz="2200" smtClean="0">
                <a:latin typeface="Times New Roman" pitchFamily="18" charset="0"/>
              </a:rPr>
              <a:t>a non-threatening environment. The research strongly supports the view that both children and adults can subconsciously acquire languages. </a:t>
            </a:r>
          </a:p>
          <a:p>
            <a:pPr marL="990600" lvl="1" indent="-533400" eaLnBrk="1" hangingPunct="1">
              <a:lnSpc>
                <a:spcPct val="80000"/>
              </a:lnSpc>
              <a:buFont typeface="Wingdings" pitchFamily="2" charset="2"/>
              <a:buNone/>
            </a:pPr>
            <a:r>
              <a:rPr lang="en-US" sz="2200" b="1" i="1" smtClean="0">
                <a:latin typeface="Times New Roman" pitchFamily="18" charset="0"/>
              </a:rPr>
              <a:t>Language Learning</a:t>
            </a:r>
            <a:r>
              <a:rPr lang="en-US" sz="2200" smtClean="0">
                <a:latin typeface="Times New Roman" pitchFamily="18" charset="0"/>
              </a:rPr>
              <a:t> is what occurs at school in an academic setting. It is a conscious process. </a:t>
            </a:r>
          </a:p>
          <a:p>
            <a:pPr marL="609600" indent="-609600" eaLnBrk="1" hangingPunct="1">
              <a:lnSpc>
                <a:spcPct val="80000"/>
              </a:lnSpc>
              <a:buFont typeface="Wingdings" pitchFamily="2" charset="2"/>
              <a:buAutoNum type="arabicPeriod"/>
            </a:pPr>
            <a:endParaRPr lang="en-US" sz="2200" smtClean="0">
              <a:latin typeface="Times New Roman" pitchFamily="18" charset="0"/>
            </a:endParaRPr>
          </a:p>
          <a:p>
            <a:pPr marL="609600" indent="-609600" eaLnBrk="1" hangingPunct="1">
              <a:lnSpc>
                <a:spcPct val="80000"/>
              </a:lnSpc>
              <a:buSzPct val="200000"/>
              <a:buFont typeface="Wingdings" pitchFamily="2" charset="2"/>
              <a:buNone/>
            </a:pPr>
            <a:r>
              <a:rPr lang="en-US" sz="2200" b="1" smtClean="0">
                <a:latin typeface="Times New Roman" pitchFamily="18" charset="0"/>
              </a:rPr>
              <a:t>  </a:t>
            </a:r>
            <a:r>
              <a:rPr lang="tr-TR" sz="2200" b="1" smtClean="0">
                <a:latin typeface="Times New Roman" pitchFamily="18" charset="0"/>
              </a:rPr>
              <a:t>2. </a:t>
            </a:r>
            <a:r>
              <a:rPr lang="en-US" sz="2200" b="1" smtClean="0">
                <a:latin typeface="Times New Roman" pitchFamily="18" charset="0"/>
              </a:rPr>
              <a:t> </a:t>
            </a:r>
            <a:r>
              <a:rPr lang="en-US" sz="2200" b="1" u="sng" smtClean="0">
                <a:latin typeface="Times New Roman" pitchFamily="18" charset="0"/>
              </a:rPr>
              <a:t> The Natural Order</a:t>
            </a:r>
            <a:r>
              <a:rPr lang="en-US" sz="2200" u="sng" smtClean="0">
                <a:latin typeface="Times New Roman" pitchFamily="18" charset="0"/>
              </a:rPr>
              <a:t> </a:t>
            </a:r>
            <a:r>
              <a:rPr lang="en-US" sz="2200" b="1" u="sng" smtClean="0">
                <a:latin typeface="Times New Roman" pitchFamily="18" charset="0"/>
              </a:rPr>
              <a:t>Hypothesis</a:t>
            </a:r>
            <a:r>
              <a:rPr lang="en-US" sz="2200" u="sng" smtClean="0">
                <a:latin typeface="Times New Roman" pitchFamily="18" charset="0"/>
              </a:rPr>
              <a:t> </a:t>
            </a:r>
            <a:r>
              <a:rPr lang="en-US" sz="2200" smtClean="0">
                <a:latin typeface="Times New Roman" pitchFamily="18" charset="0"/>
              </a:rPr>
              <a:t>claims that we acquire parts of a language  in a predictable order. Some grammatical items tend to come earlier in the acquisition than others. For example, the –ing progressive is acquired fairly early in first language acquisition, while third person singular –s is</a:t>
            </a:r>
            <a:r>
              <a:rPr lang="tr-TR" sz="2200" smtClean="0">
                <a:latin typeface="Times New Roman" pitchFamily="18" charset="0"/>
              </a:rPr>
              <a:t> </a:t>
            </a:r>
            <a:r>
              <a:rPr lang="en-US" sz="2200" smtClean="0">
                <a:latin typeface="Times New Roman" pitchFamily="18" charset="0"/>
              </a:rPr>
              <a:t>acquired later.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600200" y="228600"/>
            <a:ext cx="6192838" cy="1219200"/>
          </a:xfrm>
        </p:spPr>
        <p:txBody>
          <a:bodyPr/>
          <a:lstStyle/>
          <a:p>
            <a:pPr algn="ctr" eaLnBrk="1" hangingPunct="1"/>
            <a:r>
              <a:rPr lang="en-US" sz="3600" smtClean="0"/>
              <a:t>Krashen’s Five</a:t>
            </a:r>
            <a:r>
              <a:rPr lang="tr-TR" sz="3600" smtClean="0"/>
              <a:t> </a:t>
            </a:r>
            <a:r>
              <a:rPr lang="en-US" sz="3600" smtClean="0"/>
              <a:t>Hypotheses(Continued)</a:t>
            </a:r>
          </a:p>
        </p:txBody>
      </p:sp>
      <p:sp>
        <p:nvSpPr>
          <p:cNvPr id="20483" name="Rectangle 3"/>
          <p:cNvSpPr>
            <a:spLocks noGrp="1" noChangeArrowheads="1"/>
          </p:cNvSpPr>
          <p:nvPr>
            <p:ph type="body" idx="1"/>
          </p:nvPr>
        </p:nvSpPr>
        <p:spPr>
          <a:xfrm>
            <a:off x="0" y="1524000"/>
            <a:ext cx="9144000" cy="5334000"/>
          </a:xfrm>
        </p:spPr>
        <p:txBody>
          <a:bodyPr/>
          <a:lstStyle/>
          <a:p>
            <a:pPr eaLnBrk="1" hangingPunct="1">
              <a:lnSpc>
                <a:spcPct val="80000"/>
              </a:lnSpc>
              <a:buSzPct val="200000"/>
              <a:buFont typeface="Wingdings" pitchFamily="2" charset="2"/>
              <a:buNone/>
            </a:pPr>
            <a:r>
              <a:rPr lang="en-US" sz="2000" b="1" smtClean="0">
                <a:latin typeface="Times New Roman" pitchFamily="18" charset="0"/>
              </a:rPr>
              <a:t> </a:t>
            </a:r>
            <a:r>
              <a:rPr lang="tr-TR" sz="2000" b="1" smtClean="0">
                <a:latin typeface="Times New Roman" pitchFamily="18" charset="0"/>
              </a:rPr>
              <a:t>                   </a:t>
            </a:r>
            <a:r>
              <a:rPr lang="tr-TR" sz="2000" b="1" u="sng" smtClean="0">
                <a:latin typeface="Times New Roman" pitchFamily="18" charset="0"/>
              </a:rPr>
              <a:t>3.</a:t>
            </a:r>
            <a:r>
              <a:rPr lang="en-US" sz="2000" b="1" u="sng" smtClean="0">
                <a:latin typeface="Times New Roman" pitchFamily="18" charset="0"/>
              </a:rPr>
              <a:t> The Monitor Hypothesis</a:t>
            </a:r>
            <a:r>
              <a:rPr lang="en-US" sz="2000" u="sng" smtClean="0">
                <a:latin typeface="Times New Roman" pitchFamily="18" charset="0"/>
              </a:rPr>
              <a:t> </a:t>
            </a:r>
            <a:r>
              <a:rPr lang="tr-TR" sz="2000" u="sng" smtClean="0">
                <a:latin typeface="Times New Roman" pitchFamily="18" charset="0"/>
              </a:rPr>
              <a:t> </a:t>
            </a:r>
            <a:r>
              <a:rPr lang="tr-TR" sz="2000" smtClean="0">
                <a:latin typeface="Times New Roman" pitchFamily="18" charset="0"/>
              </a:rPr>
              <a:t>explains the relationship between acquisition and learning.</a:t>
            </a:r>
          </a:p>
          <a:p>
            <a:pPr eaLnBrk="1" hangingPunct="1">
              <a:lnSpc>
                <a:spcPct val="80000"/>
              </a:lnSpc>
              <a:buSzPct val="200000"/>
              <a:buFont typeface="Wingdings" pitchFamily="2" charset="2"/>
              <a:buNone/>
            </a:pPr>
            <a:r>
              <a:rPr lang="tr-TR" sz="2000" smtClean="0">
                <a:latin typeface="Times New Roman" pitchFamily="18" charset="0"/>
              </a:rPr>
              <a:t>       -It defines the influence of learning on the acquisition.</a:t>
            </a:r>
          </a:p>
          <a:p>
            <a:pPr eaLnBrk="1" hangingPunct="1">
              <a:lnSpc>
                <a:spcPct val="80000"/>
              </a:lnSpc>
              <a:buSzPct val="200000"/>
              <a:buFont typeface="Wingdings" pitchFamily="2" charset="2"/>
              <a:buNone/>
            </a:pPr>
            <a:r>
              <a:rPr lang="tr-TR" sz="2000" smtClean="0">
                <a:latin typeface="Times New Roman" pitchFamily="18" charset="0"/>
              </a:rPr>
              <a:t>       -Learning functions as a </a:t>
            </a:r>
            <a:r>
              <a:rPr lang="tr-TR" sz="2000" b="1" smtClean="0">
                <a:latin typeface="Times New Roman" pitchFamily="18" charset="0"/>
              </a:rPr>
              <a:t>MONITOR</a:t>
            </a:r>
            <a:r>
              <a:rPr lang="tr-TR" sz="2000" smtClean="0">
                <a:latin typeface="Times New Roman" pitchFamily="18" charset="0"/>
              </a:rPr>
              <a:t>. When monitor is not used, errors are natural.   </a:t>
            </a:r>
          </a:p>
          <a:p>
            <a:pPr eaLnBrk="1" hangingPunct="1">
              <a:lnSpc>
                <a:spcPct val="80000"/>
              </a:lnSpc>
              <a:buSzPct val="200000"/>
              <a:buFont typeface="Wingdings" pitchFamily="2" charset="2"/>
              <a:buNone/>
            </a:pPr>
            <a:r>
              <a:rPr lang="tr-TR" sz="2000" smtClean="0">
                <a:latin typeface="Times New Roman" pitchFamily="18" charset="0"/>
              </a:rPr>
              <a:t>       -</a:t>
            </a:r>
            <a:r>
              <a:rPr lang="en-US" sz="2000" smtClean="0">
                <a:latin typeface="Times New Roman" pitchFamily="18" charset="0"/>
              </a:rPr>
              <a:t>This can happen internally before we actually speak or write, or as a self-correction after we produce the utterance or  written text.</a:t>
            </a:r>
          </a:p>
          <a:p>
            <a:pPr eaLnBrk="1" hangingPunct="1">
              <a:lnSpc>
                <a:spcPct val="80000"/>
              </a:lnSpc>
              <a:buSzPct val="200000"/>
              <a:buFont typeface="Wingdings" pitchFamily="2" charset="2"/>
              <a:buNone/>
            </a:pPr>
            <a:r>
              <a:rPr lang="en-US" sz="2000" smtClean="0">
                <a:latin typeface="Times New Roman" pitchFamily="18" charset="0"/>
              </a:rPr>
              <a:t>	</a:t>
            </a:r>
          </a:p>
          <a:p>
            <a:pPr eaLnBrk="1" hangingPunct="1">
              <a:lnSpc>
                <a:spcPct val="80000"/>
              </a:lnSpc>
              <a:buSzPct val="200000"/>
              <a:buFont typeface="Wingdings" pitchFamily="2" charset="2"/>
              <a:buNone/>
            </a:pPr>
            <a:r>
              <a:rPr lang="en-US" sz="2000" b="1" smtClean="0">
                <a:latin typeface="Times New Roman" pitchFamily="18" charset="0"/>
              </a:rPr>
              <a:t> </a:t>
            </a:r>
            <a:r>
              <a:rPr lang="tr-TR" sz="2000" b="1" smtClean="0">
                <a:latin typeface="Times New Roman" pitchFamily="18" charset="0"/>
              </a:rPr>
              <a:t>     4.</a:t>
            </a:r>
            <a:r>
              <a:rPr lang="en-US" sz="2000" b="1" smtClean="0">
                <a:latin typeface="Times New Roman" pitchFamily="18" charset="0"/>
              </a:rPr>
              <a:t>  </a:t>
            </a:r>
            <a:r>
              <a:rPr lang="en-US" sz="2000" b="1" u="sng" smtClean="0">
                <a:latin typeface="Times New Roman" pitchFamily="18" charset="0"/>
              </a:rPr>
              <a:t>Comprehensible Input Hypothesis</a:t>
            </a:r>
            <a:r>
              <a:rPr lang="tr-TR" sz="2000" b="1" u="sng" smtClean="0">
                <a:latin typeface="Times New Roman" pitchFamily="18" charset="0"/>
              </a:rPr>
              <a:t> (i+1)</a:t>
            </a:r>
            <a:r>
              <a:rPr lang="en-US" sz="2000" u="sng" smtClean="0">
                <a:latin typeface="Times New Roman" pitchFamily="18" charset="0"/>
              </a:rPr>
              <a:t> </a:t>
            </a:r>
            <a:r>
              <a:rPr lang="tr-TR" sz="2000" smtClean="0">
                <a:latin typeface="Times New Roman" pitchFamily="18" charset="0"/>
              </a:rPr>
              <a:t>relates to acquisition not learning.</a:t>
            </a:r>
          </a:p>
          <a:p>
            <a:pPr eaLnBrk="1" hangingPunct="1">
              <a:lnSpc>
                <a:spcPct val="80000"/>
              </a:lnSpc>
              <a:buSzPct val="200000"/>
              <a:buFont typeface="Wingdings" pitchFamily="2" charset="2"/>
              <a:buNone/>
            </a:pPr>
            <a:r>
              <a:rPr lang="tr-TR" sz="2000" smtClean="0">
                <a:latin typeface="Times New Roman" pitchFamily="18" charset="0"/>
              </a:rPr>
              <a:t>          -The </a:t>
            </a:r>
            <a:r>
              <a:rPr lang="tr-TR" sz="2000" b="1" smtClean="0">
                <a:latin typeface="Times New Roman" pitchFamily="18" charset="0"/>
              </a:rPr>
              <a:t>“i”</a:t>
            </a:r>
            <a:r>
              <a:rPr lang="tr-TR" sz="2000" smtClean="0">
                <a:latin typeface="Times New Roman" pitchFamily="18" charset="0"/>
              </a:rPr>
              <a:t> represents the level of knowledge already acquired.</a:t>
            </a:r>
          </a:p>
          <a:p>
            <a:pPr eaLnBrk="1" hangingPunct="1">
              <a:lnSpc>
                <a:spcPct val="80000"/>
              </a:lnSpc>
              <a:buSzPct val="200000"/>
              <a:buFont typeface="Wingdings" pitchFamily="2" charset="2"/>
              <a:buNone/>
            </a:pPr>
            <a:r>
              <a:rPr lang="tr-TR" sz="2000" smtClean="0">
                <a:latin typeface="Times New Roman" pitchFamily="18" charset="0"/>
              </a:rPr>
              <a:t>          -The </a:t>
            </a:r>
            <a:r>
              <a:rPr lang="tr-TR" sz="2000" b="1" smtClean="0">
                <a:latin typeface="Times New Roman" pitchFamily="18" charset="0"/>
              </a:rPr>
              <a:t>“+1” </a:t>
            </a:r>
            <a:r>
              <a:rPr lang="tr-TR" sz="2000" smtClean="0">
                <a:latin typeface="Times New Roman" pitchFamily="18" charset="0"/>
              </a:rPr>
              <a:t>is a metaphor for language that is just a step beyond that level.</a:t>
            </a:r>
          </a:p>
          <a:p>
            <a:pPr eaLnBrk="1" hangingPunct="1">
              <a:lnSpc>
                <a:spcPct val="80000"/>
              </a:lnSpc>
              <a:buSzPct val="200000"/>
              <a:buFont typeface="Wingdings" pitchFamily="2" charset="2"/>
              <a:buNone/>
            </a:pPr>
            <a:r>
              <a:rPr lang="tr-TR" sz="2000" smtClean="0">
                <a:latin typeface="Times New Roman" pitchFamily="18" charset="0"/>
              </a:rPr>
              <a:t>          -</a:t>
            </a:r>
            <a:r>
              <a:rPr lang="tr-TR" sz="2000" b="1" smtClean="0">
                <a:latin typeface="Times New Roman" pitchFamily="18" charset="0"/>
              </a:rPr>
              <a:t> i+1 </a:t>
            </a:r>
            <a:r>
              <a:rPr lang="tr-TR" sz="2000" smtClean="0">
                <a:latin typeface="Times New Roman" pitchFamily="18" charset="0"/>
              </a:rPr>
              <a:t>is provided naturally when input is understood.</a:t>
            </a:r>
          </a:p>
          <a:p>
            <a:pPr eaLnBrk="1" hangingPunct="1">
              <a:lnSpc>
                <a:spcPct val="80000"/>
              </a:lnSpc>
              <a:buSzPct val="200000"/>
              <a:buFont typeface="Wingdings" pitchFamily="2" charset="2"/>
              <a:buNone/>
            </a:pPr>
            <a:endParaRPr lang="en-US" sz="2000" smtClean="0">
              <a:latin typeface="Times New Roman" pitchFamily="18" charset="0"/>
            </a:endParaRPr>
          </a:p>
          <a:p>
            <a:pPr eaLnBrk="1" hangingPunct="1">
              <a:lnSpc>
                <a:spcPct val="80000"/>
              </a:lnSpc>
              <a:buSzPct val="200000"/>
              <a:buFont typeface="Wingdings" pitchFamily="2" charset="2"/>
              <a:buNone/>
            </a:pPr>
            <a:r>
              <a:rPr lang="tr-TR" sz="2000" b="1" smtClean="0">
                <a:latin typeface="Times New Roman" pitchFamily="18" charset="0"/>
              </a:rPr>
              <a:t>     </a:t>
            </a:r>
            <a:r>
              <a:rPr lang="en-US" sz="2000" b="1" smtClean="0">
                <a:latin typeface="Times New Roman" pitchFamily="18" charset="0"/>
              </a:rPr>
              <a:t> </a:t>
            </a:r>
            <a:r>
              <a:rPr lang="tr-TR" sz="2000" b="1" smtClean="0">
                <a:latin typeface="Times New Roman" pitchFamily="18" charset="0"/>
              </a:rPr>
              <a:t>5.</a:t>
            </a:r>
            <a:r>
              <a:rPr lang="en-US" sz="2000" b="1" smtClean="0">
                <a:latin typeface="Times New Roman" pitchFamily="18" charset="0"/>
              </a:rPr>
              <a:t>  </a:t>
            </a:r>
            <a:r>
              <a:rPr lang="en-US" sz="2000" b="1" u="sng" smtClean="0">
                <a:latin typeface="Times New Roman" pitchFamily="18" charset="0"/>
              </a:rPr>
              <a:t>The Affective Filter Hypothesis</a:t>
            </a:r>
            <a:r>
              <a:rPr lang="tr-TR" sz="2000" b="1" u="sng" smtClean="0">
                <a:latin typeface="Times New Roman" pitchFamily="18" charset="0"/>
              </a:rPr>
              <a:t>:</a:t>
            </a:r>
            <a:r>
              <a:rPr lang="tr-TR" sz="2000" u="sng" smtClean="0">
                <a:latin typeface="Times New Roman" pitchFamily="18" charset="0"/>
              </a:rPr>
              <a:t> </a:t>
            </a:r>
            <a:r>
              <a:rPr lang="tr-TR" sz="2000" smtClean="0">
                <a:latin typeface="Times New Roman" pitchFamily="18" charset="0"/>
              </a:rPr>
              <a:t>It is a metaphorical barrier that prevents           learners from acquiring language.</a:t>
            </a:r>
            <a:r>
              <a:rPr lang="en-US" sz="2000" smtClean="0">
                <a:latin typeface="Times New Roman" pitchFamily="18" charset="0"/>
              </a:rPr>
              <a:t> </a:t>
            </a:r>
            <a:endParaRPr lang="tr-TR" sz="2000" smtClean="0">
              <a:latin typeface="Times New Roman" pitchFamily="18" charset="0"/>
            </a:endParaRPr>
          </a:p>
          <a:p>
            <a:pPr eaLnBrk="1" hangingPunct="1">
              <a:lnSpc>
                <a:spcPct val="80000"/>
              </a:lnSpc>
              <a:buFont typeface="Wingdings" pitchFamily="2" charset="2"/>
              <a:buNone/>
            </a:pPr>
            <a:r>
              <a:rPr lang="tr-TR" sz="2000" smtClean="0">
                <a:latin typeface="Times New Roman" pitchFamily="18" charset="0"/>
              </a:rPr>
              <a:t>          - Affect refers to feelings, motives, needs, attitudes and emotional states.</a:t>
            </a:r>
          </a:p>
          <a:p>
            <a:pPr eaLnBrk="1" hangingPunct="1">
              <a:lnSpc>
                <a:spcPct val="80000"/>
              </a:lnSpc>
              <a:buFont typeface="Wingdings" pitchFamily="2" charset="2"/>
              <a:buNone/>
            </a:pPr>
            <a:r>
              <a:rPr lang="tr-TR" sz="2000" smtClean="0">
                <a:latin typeface="Times New Roman" pitchFamily="18" charset="0"/>
              </a:rPr>
              <a:t>     i.e. If the learner is anxious, the affective filter will be up and acquisition will be more difficult.</a:t>
            </a:r>
            <a:endParaRPr lang="en-US" sz="2000" smtClean="0">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228600" y="0"/>
            <a:ext cx="7793038" cy="1066800"/>
          </a:xfrm>
        </p:spPr>
        <p:txBody>
          <a:bodyPr/>
          <a:lstStyle/>
          <a:p>
            <a:pPr algn="ctr" eaLnBrk="1" hangingPunct="1"/>
            <a:r>
              <a:rPr lang="en-US" sz="4000" smtClean="0"/>
              <a:t>Competence Vs. Performance</a:t>
            </a:r>
          </a:p>
        </p:txBody>
      </p:sp>
      <p:sp>
        <p:nvSpPr>
          <p:cNvPr id="21507" name="Rectangle 3"/>
          <p:cNvSpPr>
            <a:spLocks noGrp="1" noChangeArrowheads="1"/>
          </p:cNvSpPr>
          <p:nvPr>
            <p:ph type="body" idx="1"/>
          </p:nvPr>
        </p:nvSpPr>
        <p:spPr>
          <a:xfrm>
            <a:off x="1219200" y="2017713"/>
            <a:ext cx="7735888" cy="4840287"/>
          </a:xfrm>
        </p:spPr>
        <p:txBody>
          <a:bodyPr/>
          <a:lstStyle/>
          <a:p>
            <a:pPr eaLnBrk="1" hangingPunct="1">
              <a:lnSpc>
                <a:spcPct val="80000"/>
              </a:lnSpc>
              <a:buSzPct val="220000"/>
              <a:buFont typeface="Wingdings" pitchFamily="2" charset="2"/>
              <a:buBlip>
                <a:blip r:embed="rId2"/>
              </a:buBlip>
            </a:pPr>
            <a:r>
              <a:rPr lang="en-US" sz="1800" smtClean="0">
                <a:latin typeface="Times New Roman" pitchFamily="18" charset="0"/>
              </a:rPr>
              <a:t>According to Chomsky (1965), competence consists of mental representations of linguistic rules that constitute the speaker-hearer’s internal grammar.</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This internal grammar is implicit rather than explicit. It is evident in the intuitions, which the speaker-hearer has about the grammaticality of sentences.</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Performance consists of the use of this grammar in the comprehension and production of the language.</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Communicative competence is that aspect of the language user’s competence that enables them to convey and interpret messages and to negotiate meanings interpersonally within specific contexts.</a:t>
            </a:r>
          </a:p>
          <a:p>
            <a:pPr eaLnBrk="1" hangingPunct="1">
              <a:lnSpc>
                <a:spcPct val="80000"/>
              </a:lnSpc>
              <a:buSzPct val="220000"/>
              <a:buFont typeface="Wingdings" pitchFamily="2" charset="2"/>
              <a:buBlip>
                <a:blip r:embed="rId2"/>
              </a:buBlip>
            </a:pPr>
            <a:endParaRPr lang="en-US" sz="1800" smtClean="0">
              <a:latin typeface="Times New Roman" pitchFamily="18" charset="0"/>
            </a:endParaRPr>
          </a:p>
          <a:p>
            <a:pPr eaLnBrk="1" hangingPunct="1">
              <a:lnSpc>
                <a:spcPct val="80000"/>
              </a:lnSpc>
              <a:buSzPct val="220000"/>
              <a:buFont typeface="Wingdings" pitchFamily="2" charset="2"/>
              <a:buBlip>
                <a:blip r:embed="rId2"/>
              </a:buBlip>
            </a:pPr>
            <a:r>
              <a:rPr lang="en-US" sz="1800" smtClean="0">
                <a:latin typeface="Times New Roman" pitchFamily="18" charset="0"/>
              </a:rPr>
              <a:t>Language is a form of communication that occurs in social interaction. It is used for a purpose such as persuading, commanding, and establishing social relationships. No longer is the focus on specific knowledge of grammatical form. Instead, the competent speaker is recognized as one who knows when, where, and how to use language appropriately.</a:t>
            </a:r>
            <a:endParaRPr lang="en-US" sz="2400" smtClean="0">
              <a:latin typeface="Times New Roman" pitchFamily="18" charset="0"/>
            </a:endParaRPr>
          </a:p>
        </p:txBody>
      </p:sp>
      <p:pic>
        <p:nvPicPr>
          <p:cNvPr id="21508" name="Picture 4" descr="girl_reading_nwm"/>
          <p:cNvPicPr>
            <a:picLocks noChangeAspect="1" noChangeArrowheads="1" noCrop="1"/>
          </p:cNvPicPr>
          <p:nvPr/>
        </p:nvPicPr>
        <p:blipFill>
          <a:blip r:embed="rId3"/>
          <a:srcRect/>
          <a:stretch>
            <a:fillRect/>
          </a:stretch>
        </p:blipFill>
        <p:spPr bwMode="auto">
          <a:xfrm>
            <a:off x="7467600" y="152400"/>
            <a:ext cx="13716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a:xfrm>
            <a:off x="2362200" y="304800"/>
            <a:ext cx="6581775" cy="1524000"/>
          </a:xfrm>
        </p:spPr>
        <p:txBody>
          <a:bodyPr/>
          <a:lstStyle/>
          <a:p>
            <a:r>
              <a:rPr lang="en-US" sz="3600" smtClean="0"/>
              <a:t>Language Learning</a:t>
            </a:r>
            <a:r>
              <a:rPr lang="tr-TR" sz="3600" smtClean="0"/>
              <a:t/>
            </a:r>
            <a:br>
              <a:rPr lang="tr-TR" sz="3600" smtClean="0"/>
            </a:br>
            <a:r>
              <a:rPr lang="en-US" sz="3600" smtClean="0"/>
              <a:t> </a:t>
            </a:r>
            <a:r>
              <a:rPr lang="tr-TR" sz="3600" smtClean="0"/>
              <a:t>          </a:t>
            </a:r>
            <a:r>
              <a:rPr lang="en-US" sz="3600" smtClean="0"/>
              <a:t>vs. </a:t>
            </a:r>
            <a:r>
              <a:rPr lang="tr-TR" sz="3600" smtClean="0"/>
              <a:t/>
            </a:r>
            <a:br>
              <a:rPr lang="tr-TR" sz="3600" smtClean="0"/>
            </a:br>
            <a:r>
              <a:rPr lang="en-US" sz="4000" smtClean="0"/>
              <a:t>Language</a:t>
            </a:r>
            <a:r>
              <a:rPr lang="tr-TR" sz="3600" smtClean="0"/>
              <a:t> </a:t>
            </a:r>
            <a:r>
              <a:rPr lang="en-US" sz="3600" smtClean="0"/>
              <a:t>Acquisition</a:t>
            </a:r>
            <a:endParaRPr lang="tr-TR" sz="3600" smtClean="0"/>
          </a:p>
        </p:txBody>
      </p:sp>
      <p:sp>
        <p:nvSpPr>
          <p:cNvPr id="4099" name="2 İçerik Yer Tutucusu"/>
          <p:cNvSpPr>
            <a:spLocks noGrp="1"/>
          </p:cNvSpPr>
          <p:nvPr>
            <p:ph idx="1"/>
          </p:nvPr>
        </p:nvSpPr>
        <p:spPr/>
        <p:txBody>
          <a:bodyPr/>
          <a:lstStyle/>
          <a:p>
            <a:pPr eaLnBrk="1" hangingPunct="1"/>
            <a:r>
              <a:rPr lang="en-US" b="1" i="1" smtClean="0"/>
              <a:t>Language acquisition is a subconscious process.</a:t>
            </a:r>
          </a:p>
          <a:p>
            <a:pPr eaLnBrk="1" hangingPunct="1"/>
            <a:endParaRPr lang="en-US" b="1" i="1" smtClean="0"/>
          </a:p>
          <a:p>
            <a:pPr eaLnBrk="1" hangingPunct="1"/>
            <a:r>
              <a:rPr lang="en-US" b="1" i="1" smtClean="0"/>
              <a:t>Language learning requires a formal knowledge of explicit rules.</a:t>
            </a:r>
          </a:p>
          <a:p>
            <a:pPr>
              <a:buFont typeface="Wingdings" pitchFamily="2" charset="2"/>
              <a:buNone/>
            </a:pPr>
            <a:endParaRPr lang="tr-TR"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81000" y="228600"/>
            <a:ext cx="7793038" cy="990600"/>
          </a:xfrm>
        </p:spPr>
        <p:txBody>
          <a:bodyPr/>
          <a:lstStyle/>
          <a:p>
            <a:pPr algn="ctr" eaLnBrk="1" hangingPunct="1"/>
            <a:r>
              <a:rPr lang="en-US" sz="4000" smtClean="0"/>
              <a:t>Input and Interaction</a:t>
            </a:r>
          </a:p>
        </p:txBody>
      </p:sp>
      <p:sp>
        <p:nvSpPr>
          <p:cNvPr id="22531" name="Rectangle 3"/>
          <p:cNvSpPr>
            <a:spLocks noGrp="1" noChangeArrowheads="1"/>
          </p:cNvSpPr>
          <p:nvPr>
            <p:ph type="body" idx="1"/>
          </p:nvPr>
        </p:nvSpPr>
        <p:spPr>
          <a:xfrm>
            <a:off x="304800" y="2128838"/>
            <a:ext cx="8650288" cy="4729162"/>
          </a:xfrm>
        </p:spPr>
        <p:txBody>
          <a:bodyPr/>
          <a:lstStyle/>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L</a:t>
            </a:r>
            <a:r>
              <a:rPr lang="en-US" sz="1600" baseline="-25000" smtClean="0">
                <a:latin typeface="Times New Roman" pitchFamily="18" charset="0"/>
              </a:rPr>
              <a:t>2</a:t>
            </a:r>
            <a:r>
              <a:rPr lang="en-US" sz="1600" smtClean="0">
                <a:latin typeface="Times New Roman" pitchFamily="18" charset="0"/>
              </a:rPr>
              <a:t> acquisition can only take place when the learner has access to input in the second language. This input may come in written or spoken form.</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Spoken input occurs in face-to-face interactions. Non-reciprocal discourse includes listening to the radio or watching a film.</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Behaviorists claim that presenting learners with input in the right doses and then reinforcing their attempts to practice them can control the process of acquisition.</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Chomsky pointed out that in many cases there was a very poor match between the kind of language found in the input that learners received and the kind of language they themselves produced.</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Comprehensible input (Krashen’s, 1985 Input Hypothesis) proposed that learners acquire morphological features in a natural order as a result of comprehending input addressed to them. Long (1981a) argued that input which is made comprehensible by means of the conversational adjustments that occur when there is a comprehension problem is especially important for acquisition.</a:t>
            </a:r>
          </a:p>
          <a:p>
            <a:pPr marL="533400" indent="-533400" eaLnBrk="1" hangingPunct="1">
              <a:lnSpc>
                <a:spcPct val="80000"/>
              </a:lnSpc>
              <a:buSzPct val="200000"/>
              <a:buFont typeface="Wingdings" pitchFamily="2" charset="2"/>
              <a:buBlip>
                <a:blip r:embed="rId2"/>
              </a:buBlip>
            </a:pPr>
            <a:endParaRPr lang="en-US" sz="12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1600" smtClean="0">
                <a:latin typeface="Times New Roman" pitchFamily="18" charset="0"/>
              </a:rPr>
              <a:t>Swain (1985) proposed the comprehensible output hypothesis which states that learners need opportunities for “pushed output” in speech or writing that makes demands on them for correct and appropriate use of the L</a:t>
            </a:r>
            <a:r>
              <a:rPr lang="en-US" sz="1600" baseline="-25000" smtClean="0">
                <a:latin typeface="Times New Roman" pitchFamily="18" charset="0"/>
              </a:rPr>
              <a:t>2</a:t>
            </a:r>
            <a:r>
              <a:rPr lang="en-US" sz="1600" smtClean="0">
                <a:latin typeface="Times New Roman" pitchFamily="18" charset="0"/>
              </a:rPr>
              <a:t>.</a:t>
            </a:r>
          </a:p>
        </p:txBody>
      </p:sp>
      <p:pic>
        <p:nvPicPr>
          <p:cNvPr id="22532" name="Picture 4" descr="boy_show_and_tell_sm_nwm"/>
          <p:cNvPicPr>
            <a:picLocks noChangeAspect="1" noChangeArrowheads="1" noCrop="1"/>
          </p:cNvPicPr>
          <p:nvPr/>
        </p:nvPicPr>
        <p:blipFill>
          <a:blip r:embed="rId3"/>
          <a:srcRect/>
          <a:stretch>
            <a:fillRect/>
          </a:stretch>
        </p:blipFill>
        <p:spPr bwMode="auto">
          <a:xfrm>
            <a:off x="7010400" y="228600"/>
            <a:ext cx="1447800" cy="1447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28600" y="0"/>
            <a:ext cx="7793038" cy="1462088"/>
          </a:xfrm>
        </p:spPr>
        <p:txBody>
          <a:bodyPr/>
          <a:lstStyle/>
          <a:p>
            <a:pPr algn="ctr" eaLnBrk="1" hangingPunct="1"/>
            <a:r>
              <a:rPr lang="en-US" sz="4000" smtClean="0"/>
              <a:t>Language Transfer</a:t>
            </a:r>
          </a:p>
        </p:txBody>
      </p:sp>
      <p:sp>
        <p:nvSpPr>
          <p:cNvPr id="23555" name="Rectangle 3"/>
          <p:cNvSpPr>
            <a:spLocks noGrp="1" noChangeArrowheads="1"/>
          </p:cNvSpPr>
          <p:nvPr>
            <p:ph type="body" idx="1"/>
          </p:nvPr>
        </p:nvSpPr>
        <p:spPr>
          <a:xfrm>
            <a:off x="914400" y="1924050"/>
            <a:ext cx="7696200" cy="4933950"/>
          </a:xfrm>
        </p:spPr>
        <p:txBody>
          <a:bodyPr/>
          <a:lstStyle/>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Where the two languages were identical, learning could take place through positive transfer to the native-language pattern.</a:t>
            </a:r>
          </a:p>
          <a:p>
            <a:pPr marL="533400" indent="-533400" eaLnBrk="1" hangingPunct="1">
              <a:lnSpc>
                <a:spcPct val="80000"/>
              </a:lnSpc>
              <a:buSzPct val="220000"/>
              <a:buFont typeface="Wingdings" pitchFamily="2" charset="2"/>
              <a:buNone/>
            </a:pPr>
            <a:endParaRPr lang="en-US" sz="1800" smtClean="0">
              <a:latin typeface="Times New Roman" pitchFamily="18" charset="0"/>
            </a:endParaRPr>
          </a:p>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Where the two languages were different, learning difficulty arose and errors occurred resulting from negative transfer.</a:t>
            </a:r>
            <a:br>
              <a:rPr lang="en-US" sz="1800" smtClean="0">
                <a:latin typeface="Times New Roman" pitchFamily="18" charset="0"/>
              </a:rPr>
            </a:br>
            <a:endParaRPr lang="en-US" sz="1800" smtClean="0">
              <a:latin typeface="Times New Roman" pitchFamily="18" charset="0"/>
            </a:endParaRPr>
          </a:p>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Chomsky (1959) set in motion a re-evaluation of many of the behaviorists claims. This re-evaluation included area such as:</a:t>
            </a:r>
          </a:p>
          <a:p>
            <a:pPr marL="533400" indent="-533400" eaLnBrk="1" hangingPunct="1">
              <a:lnSpc>
                <a:spcPct val="80000"/>
              </a:lnSpc>
              <a:buSzPct val="220000"/>
              <a:buFont typeface="Wingdings" pitchFamily="2" charset="2"/>
              <a:buBlip>
                <a:blip r:embed="rId2"/>
              </a:buBlip>
            </a:pPr>
            <a:endParaRPr lang="en-US" sz="1800" smtClean="0">
              <a:latin typeface="Times New Roman" pitchFamily="18" charset="0"/>
            </a:endParaRPr>
          </a:p>
          <a:p>
            <a:pPr marL="952500" lvl="1" indent="-495300" eaLnBrk="1" hangingPunct="1">
              <a:lnSpc>
                <a:spcPct val="80000"/>
              </a:lnSpc>
              <a:buFont typeface="Wingdings" pitchFamily="2" charset="2"/>
              <a:buAutoNum type="arabicPeriod"/>
            </a:pPr>
            <a:r>
              <a:rPr lang="en-US" sz="1800" smtClean="0">
                <a:latin typeface="Times New Roman" pitchFamily="18" charset="0"/>
              </a:rPr>
              <a:t>the dangers of extrapolating from laboratory studies of animal behavior to the language behavior of humans were pointed out;</a:t>
            </a:r>
          </a:p>
          <a:p>
            <a:pPr marL="952500" lvl="1" indent="-495300" eaLnBrk="1" hangingPunct="1">
              <a:lnSpc>
                <a:spcPct val="80000"/>
              </a:lnSpc>
              <a:buFont typeface="Wingdings" pitchFamily="2" charset="2"/>
              <a:buAutoNum type="arabicPeriod"/>
            </a:pPr>
            <a:r>
              <a:rPr lang="en-US" sz="1800" smtClean="0">
                <a:latin typeface="Times New Roman" pitchFamily="18" charset="0"/>
              </a:rPr>
              <a:t>the terms stimulus and response were exposed as vacuous where language behavior was concerned;</a:t>
            </a:r>
          </a:p>
          <a:p>
            <a:pPr marL="952500" lvl="1" indent="-495300" eaLnBrk="1" hangingPunct="1">
              <a:lnSpc>
                <a:spcPct val="80000"/>
              </a:lnSpc>
              <a:buFont typeface="Wingdings" pitchFamily="2" charset="2"/>
              <a:buAutoNum type="arabicPeriod"/>
            </a:pPr>
            <a:r>
              <a:rPr lang="en-US" sz="1800" smtClean="0">
                <a:latin typeface="Times New Roman" pitchFamily="18" charset="0"/>
              </a:rPr>
              <a:t>analogy could not account for the language user’s ability to generate totally novel utterances; and</a:t>
            </a:r>
          </a:p>
          <a:p>
            <a:pPr marL="952500" lvl="1" indent="-495300" eaLnBrk="1" hangingPunct="1">
              <a:lnSpc>
                <a:spcPct val="80000"/>
              </a:lnSpc>
              <a:buFont typeface="Wingdings" pitchFamily="2" charset="2"/>
              <a:buAutoNum type="arabicPeriod"/>
            </a:pPr>
            <a:r>
              <a:rPr lang="en-US" sz="1800" smtClean="0">
                <a:latin typeface="Times New Roman" pitchFamily="18" charset="0"/>
              </a:rPr>
              <a:t>studies of children acquiring their L</a:t>
            </a:r>
            <a:r>
              <a:rPr lang="en-US" sz="1600" baseline="-25000" smtClean="0">
                <a:latin typeface="Times New Roman" pitchFamily="18" charset="0"/>
              </a:rPr>
              <a:t>1</a:t>
            </a:r>
            <a:r>
              <a:rPr lang="en-US" sz="1800" smtClean="0">
                <a:latin typeface="Times New Roman" pitchFamily="18" charset="0"/>
              </a:rPr>
              <a:t> showed that parents rarely corrected their children’s linguistic errors, thus casting doubt on the importance of reinforcement in language learning.</a:t>
            </a:r>
          </a:p>
          <a:p>
            <a:pPr marL="533400" indent="-533400" eaLnBrk="1" hangingPunct="1">
              <a:lnSpc>
                <a:spcPct val="80000"/>
              </a:lnSpc>
              <a:buSzPct val="220000"/>
              <a:buFont typeface="Wingdings" pitchFamily="2" charset="2"/>
              <a:buBlip>
                <a:blip r:embed="rId2"/>
              </a:buBlip>
            </a:pPr>
            <a:r>
              <a:rPr lang="en-US" sz="1800" smtClean="0">
                <a:latin typeface="Times New Roman" pitchFamily="18" charset="0"/>
              </a:rPr>
              <a:t>All this led to the reconsideration of the role of L</a:t>
            </a:r>
            <a:r>
              <a:rPr lang="en-US" sz="1800" baseline="-25000" smtClean="0">
                <a:latin typeface="Times New Roman" pitchFamily="18" charset="0"/>
              </a:rPr>
              <a:t>1</a:t>
            </a:r>
            <a:r>
              <a:rPr lang="en-US" sz="1800" smtClean="0">
                <a:latin typeface="Times New Roman" pitchFamily="18" charset="0"/>
              </a:rPr>
              <a:t> in L</a:t>
            </a:r>
            <a:r>
              <a:rPr lang="en-US" sz="1800" baseline="-25000" smtClean="0">
                <a:latin typeface="Times New Roman" pitchFamily="18" charset="0"/>
              </a:rPr>
              <a:t>2</a:t>
            </a:r>
            <a:r>
              <a:rPr lang="en-US" sz="1800" smtClean="0">
                <a:latin typeface="Times New Roman" pitchFamily="18" charset="0"/>
              </a:rPr>
              <a:t> learning.</a:t>
            </a:r>
          </a:p>
        </p:txBody>
      </p:sp>
      <p:grpSp>
        <p:nvGrpSpPr>
          <p:cNvPr id="23556" name="Group 5"/>
          <p:cNvGrpSpPr>
            <a:grpSpLocks/>
          </p:cNvGrpSpPr>
          <p:nvPr/>
        </p:nvGrpSpPr>
        <p:grpSpPr bwMode="auto">
          <a:xfrm>
            <a:off x="6553200" y="228600"/>
            <a:ext cx="2514600" cy="1600200"/>
            <a:chOff x="4416" y="555"/>
            <a:chExt cx="1344" cy="981"/>
          </a:xfrm>
        </p:grpSpPr>
        <p:pic>
          <p:nvPicPr>
            <p:cNvPr id="23557" name="Picture 6" descr="boyatbrd_small"/>
            <p:cNvPicPr>
              <a:picLocks noChangeAspect="1" noChangeArrowheads="1"/>
            </p:cNvPicPr>
            <p:nvPr/>
          </p:nvPicPr>
          <p:blipFill>
            <a:blip r:embed="rId3"/>
            <a:srcRect/>
            <a:stretch>
              <a:fillRect/>
            </a:stretch>
          </p:blipFill>
          <p:spPr bwMode="auto">
            <a:xfrm>
              <a:off x="4416" y="555"/>
              <a:ext cx="1344" cy="981"/>
            </a:xfrm>
            <a:prstGeom prst="rect">
              <a:avLst/>
            </a:prstGeom>
            <a:noFill/>
            <a:ln w="9525">
              <a:noFill/>
              <a:miter lim="800000"/>
              <a:headEnd/>
              <a:tailEnd/>
            </a:ln>
          </p:spPr>
        </p:pic>
        <p:sp>
          <p:nvSpPr>
            <p:cNvPr id="23558" name="Text Box 7"/>
            <p:cNvSpPr txBox="1">
              <a:spLocks noChangeArrowheads="1"/>
            </p:cNvSpPr>
            <p:nvPr/>
          </p:nvSpPr>
          <p:spPr bwMode="auto">
            <a:xfrm>
              <a:off x="4560" y="624"/>
              <a:ext cx="864" cy="478"/>
            </a:xfrm>
            <a:prstGeom prst="rect">
              <a:avLst/>
            </a:prstGeom>
            <a:noFill/>
            <a:ln w="9525" algn="ctr">
              <a:noFill/>
              <a:miter lim="800000"/>
              <a:headEnd/>
              <a:tailEnd/>
            </a:ln>
          </p:spPr>
          <p:txBody>
            <a:bodyPr>
              <a:spAutoFit/>
            </a:bodyPr>
            <a:lstStyle/>
            <a:p>
              <a:pPr algn="ctr">
                <a:spcBef>
                  <a:spcPct val="50000"/>
                </a:spcBef>
              </a:pPr>
              <a:r>
                <a:rPr lang="en-US" b="1">
                  <a:latin typeface="Kristen ITC" pitchFamily="66" charset="0"/>
                </a:rPr>
                <a:t>Language</a:t>
              </a:r>
            </a:p>
            <a:p>
              <a:pPr algn="ctr">
                <a:spcBef>
                  <a:spcPct val="50000"/>
                </a:spcBef>
              </a:pPr>
              <a:r>
                <a:rPr lang="en-US" b="1">
                  <a:latin typeface="Kristen ITC" pitchFamily="66" charset="0"/>
                </a:rPr>
                <a:t>Transfer</a:t>
              </a:r>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 y="381000"/>
            <a:ext cx="7793038" cy="914400"/>
          </a:xfrm>
        </p:spPr>
        <p:txBody>
          <a:bodyPr/>
          <a:lstStyle/>
          <a:p>
            <a:pPr algn="ctr" eaLnBrk="1" hangingPunct="1"/>
            <a:r>
              <a:rPr lang="en-US" sz="4000" smtClean="0"/>
              <a:t>Selinker’s Interlanguage </a:t>
            </a:r>
            <a:br>
              <a:rPr lang="en-US" sz="4000" smtClean="0"/>
            </a:br>
            <a:r>
              <a:rPr lang="en-US" sz="4000" smtClean="0"/>
              <a:t>Theory</a:t>
            </a:r>
          </a:p>
        </p:txBody>
      </p:sp>
      <p:sp>
        <p:nvSpPr>
          <p:cNvPr id="24579" name="Rectangle 3"/>
          <p:cNvSpPr>
            <a:spLocks noGrp="1" noChangeArrowheads="1"/>
          </p:cNvSpPr>
          <p:nvPr>
            <p:ph type="body" idx="1"/>
          </p:nvPr>
        </p:nvSpPr>
        <p:spPr>
          <a:xfrm>
            <a:off x="0" y="1600200"/>
            <a:ext cx="8915400" cy="5105400"/>
          </a:xfrm>
        </p:spPr>
        <p:txBody>
          <a:bodyPr/>
          <a:lstStyle/>
          <a:p>
            <a:pPr eaLnBrk="1" hangingPunct="1">
              <a:lnSpc>
                <a:spcPct val="80000"/>
              </a:lnSpc>
              <a:buSzPct val="200000"/>
              <a:buFont typeface="Wingdings" pitchFamily="2" charset="2"/>
              <a:buNone/>
            </a:pPr>
            <a:endParaRPr lang="en-US" sz="1800" smtClean="0">
              <a:latin typeface="Times New Roman" pitchFamily="18" charset="0"/>
            </a:endParaRPr>
          </a:p>
          <a:p>
            <a:pPr eaLnBrk="1" hangingPunct="1">
              <a:lnSpc>
                <a:spcPct val="80000"/>
              </a:lnSpc>
              <a:buSzPct val="200000"/>
              <a:buFont typeface="Wingdings" pitchFamily="2" charset="2"/>
              <a:buNone/>
            </a:pPr>
            <a:r>
              <a:rPr lang="tr-TR" sz="2000" smtClean="0">
                <a:latin typeface="Times New Roman" pitchFamily="18" charset="0"/>
              </a:rPr>
              <a:t>		     </a:t>
            </a:r>
            <a:r>
              <a:rPr lang="en-US" sz="2000" smtClean="0">
                <a:latin typeface="Times New Roman" pitchFamily="18" charset="0"/>
              </a:rPr>
              <a:t>According to Selinker, second language learners are producing their own self-contained linguistic system. The system is not a native language or target language system, rather it falls between the two.</a:t>
            </a:r>
          </a:p>
          <a:p>
            <a:pPr eaLnBrk="1" hangingPunct="1">
              <a:lnSpc>
                <a:spcPct val="80000"/>
              </a:lnSpc>
              <a:buSzPct val="200000"/>
              <a:buFont typeface="Wingdings" pitchFamily="2" charset="2"/>
              <a:buBlip>
                <a:blip r:embed="rId2"/>
              </a:buBlip>
            </a:pPr>
            <a:endParaRPr lang="en-US" sz="2000" smtClean="0">
              <a:latin typeface="Times New Roman" pitchFamily="18" charset="0"/>
            </a:endParaRPr>
          </a:p>
          <a:p>
            <a:pPr eaLnBrk="1" hangingPunct="1">
              <a:lnSpc>
                <a:spcPct val="80000"/>
              </a:lnSpc>
              <a:buSzPct val="200000"/>
              <a:buFont typeface="Wingdings" pitchFamily="2" charset="2"/>
              <a:buBlip>
                <a:blip r:embed="rId2"/>
              </a:buBlip>
            </a:pPr>
            <a:r>
              <a:rPr lang="en-US" sz="2000" smtClean="0">
                <a:latin typeface="Times New Roman" pitchFamily="18" charset="0"/>
              </a:rPr>
              <a:t>Stages of Interlanguage Development include: </a:t>
            </a:r>
          </a:p>
          <a:p>
            <a:pPr eaLnBrk="1" hangingPunct="1">
              <a:lnSpc>
                <a:spcPct val="80000"/>
              </a:lnSpc>
            </a:pPr>
            <a:endParaRPr lang="en-US" sz="2000" smtClean="0">
              <a:latin typeface="Times New Roman" pitchFamily="18" charset="0"/>
            </a:endParaRPr>
          </a:p>
          <a:p>
            <a:pPr eaLnBrk="1" hangingPunct="1">
              <a:lnSpc>
                <a:spcPct val="80000"/>
              </a:lnSpc>
              <a:buFont typeface="Wingdings" pitchFamily="2" charset="2"/>
              <a:buNone/>
            </a:pPr>
            <a:r>
              <a:rPr lang="en-US" sz="2000" smtClean="0">
                <a:latin typeface="Times New Roman" pitchFamily="18" charset="0"/>
              </a:rPr>
              <a:t>	1) </a:t>
            </a:r>
            <a:r>
              <a:rPr lang="en-US" sz="2400" smtClean="0">
                <a:latin typeface="Times New Roman" pitchFamily="18" charset="0"/>
              </a:rPr>
              <a:t>random errors (presystematic);</a:t>
            </a:r>
          </a:p>
          <a:p>
            <a:pPr eaLnBrk="1" hangingPunct="1">
              <a:lnSpc>
                <a:spcPct val="80000"/>
              </a:lnSpc>
              <a:buFont typeface="Wingdings" pitchFamily="2" charset="2"/>
              <a:buNone/>
            </a:pPr>
            <a:r>
              <a:rPr lang="en-US" sz="2400" smtClean="0">
                <a:latin typeface="Times New Roman" pitchFamily="18" charset="0"/>
              </a:rPr>
              <a:t>	2) experimentation and inaccurate guessing; </a:t>
            </a:r>
          </a:p>
          <a:p>
            <a:pPr eaLnBrk="1" hangingPunct="1">
              <a:lnSpc>
                <a:spcPct val="80000"/>
              </a:lnSpc>
              <a:buFont typeface="Wingdings" pitchFamily="2" charset="2"/>
              <a:buNone/>
            </a:pPr>
            <a:r>
              <a:rPr lang="en-US" sz="2400" smtClean="0">
                <a:latin typeface="Times New Roman" pitchFamily="18" charset="0"/>
              </a:rPr>
              <a:t>	3) emergent-growing in consistency in linguistic production; </a:t>
            </a:r>
          </a:p>
          <a:p>
            <a:pPr eaLnBrk="1" hangingPunct="1">
              <a:lnSpc>
                <a:spcPct val="80000"/>
              </a:lnSpc>
              <a:buFont typeface="Wingdings" pitchFamily="2" charset="2"/>
              <a:buNone/>
            </a:pPr>
            <a:r>
              <a:rPr lang="en-US" sz="2400" smtClean="0">
                <a:latin typeface="Times New Roman" pitchFamily="18" charset="0"/>
              </a:rPr>
              <a:t>	4) backsliding-appears to have grasped but later regressed and unable to correct errors;</a:t>
            </a:r>
          </a:p>
          <a:p>
            <a:pPr eaLnBrk="1" hangingPunct="1">
              <a:lnSpc>
                <a:spcPct val="80000"/>
              </a:lnSpc>
              <a:buFont typeface="Wingdings" pitchFamily="2" charset="2"/>
              <a:buNone/>
            </a:pPr>
            <a:r>
              <a:rPr lang="en-US" sz="2400" smtClean="0">
                <a:latin typeface="Times New Roman" pitchFamily="18" charset="0"/>
              </a:rPr>
              <a:t>	5) systematic stage-ability to correct errors on their own; rules may not be  well-formed but display more internal self-consistency;</a:t>
            </a:r>
          </a:p>
          <a:p>
            <a:pPr eaLnBrk="1" hangingPunct="1">
              <a:lnSpc>
                <a:spcPct val="80000"/>
              </a:lnSpc>
              <a:buFont typeface="Wingdings" pitchFamily="2" charset="2"/>
              <a:buNone/>
            </a:pPr>
            <a:r>
              <a:rPr lang="en-US" sz="2400" smtClean="0">
                <a:latin typeface="Times New Roman" pitchFamily="18" charset="0"/>
              </a:rPr>
              <a:t>	6) stabilization-few errors are made, have mastered the system to the point of fluency; and</a:t>
            </a:r>
          </a:p>
          <a:p>
            <a:pPr eaLnBrk="1" hangingPunct="1">
              <a:lnSpc>
                <a:spcPct val="80000"/>
              </a:lnSpc>
              <a:buFont typeface="Wingdings" pitchFamily="2" charset="2"/>
              <a:buNone/>
            </a:pPr>
            <a:r>
              <a:rPr lang="en-US" sz="2000" smtClean="0">
                <a:latin typeface="Times New Roman" pitchFamily="18" charset="0"/>
              </a:rPr>
              <a:t>	</a:t>
            </a:r>
          </a:p>
          <a:p>
            <a:pPr eaLnBrk="1" hangingPunct="1">
              <a:lnSpc>
                <a:spcPct val="80000"/>
              </a:lnSpc>
              <a:buSzPct val="200000"/>
              <a:buFont typeface="Wingdings" pitchFamily="2" charset="2"/>
              <a:buBlip>
                <a:blip r:embed="rId2"/>
              </a:buBlip>
            </a:pPr>
            <a:endParaRPr lang="en-US" sz="1800" smtClean="0">
              <a:latin typeface="Times New Roman" pitchFamily="18" charset="0"/>
            </a:endParaRPr>
          </a:p>
        </p:txBody>
      </p:sp>
      <p:pic>
        <p:nvPicPr>
          <p:cNvPr id="24580" name="Picture 4" descr="openbook"/>
          <p:cNvPicPr>
            <a:picLocks noChangeAspect="1" noChangeArrowheads="1"/>
          </p:cNvPicPr>
          <p:nvPr/>
        </p:nvPicPr>
        <p:blipFill>
          <a:blip r:embed="rId3"/>
          <a:srcRect/>
          <a:stretch>
            <a:fillRect/>
          </a:stretch>
        </p:blipFill>
        <p:spPr bwMode="auto">
          <a:xfrm>
            <a:off x="6553200" y="381000"/>
            <a:ext cx="2590800" cy="127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290513"/>
            <a:ext cx="7793038" cy="1462087"/>
          </a:xfrm>
        </p:spPr>
        <p:txBody>
          <a:bodyPr/>
          <a:lstStyle/>
          <a:p>
            <a:pPr algn="ctr" eaLnBrk="1" hangingPunct="1"/>
            <a:r>
              <a:rPr lang="en-US" sz="4000" smtClean="0"/>
              <a:t>Error Analysis</a:t>
            </a:r>
            <a:br>
              <a:rPr lang="en-US" sz="4000" smtClean="0"/>
            </a:br>
            <a:endParaRPr lang="en-US" sz="4000" smtClean="0"/>
          </a:p>
        </p:txBody>
      </p:sp>
      <p:sp>
        <p:nvSpPr>
          <p:cNvPr id="41987" name="Rectangle 3"/>
          <p:cNvSpPr>
            <a:spLocks noGrp="1" noChangeArrowheads="1"/>
          </p:cNvSpPr>
          <p:nvPr>
            <p:ph type="body" idx="1"/>
          </p:nvPr>
        </p:nvSpPr>
        <p:spPr>
          <a:xfrm>
            <a:off x="0" y="1981200"/>
            <a:ext cx="9144000" cy="4800600"/>
          </a:xfrm>
        </p:spPr>
        <p:txBody>
          <a:bodyPr/>
          <a:lstStyle/>
          <a:p>
            <a:pPr eaLnBrk="1" hangingPunct="1">
              <a:lnSpc>
                <a:spcPct val="80000"/>
              </a:lnSpc>
              <a:buFont typeface="Wingdings" pitchFamily="2" charset="2"/>
              <a:buNone/>
              <a:defRPr/>
            </a:pPr>
            <a:endParaRPr lang="en-US" sz="1000" dirty="0" smtClean="0"/>
          </a:p>
          <a:p>
            <a:pPr eaLnBrk="1" hangingPunct="1">
              <a:lnSpc>
                <a:spcPct val="80000"/>
              </a:lnSpc>
              <a:buSzPct val="200000"/>
              <a:buFont typeface="Wingdings" pitchFamily="2" charset="2"/>
              <a:buBlip>
                <a:blip r:embed="rId2"/>
              </a:buBlip>
              <a:defRPr/>
            </a:pPr>
            <a:r>
              <a:rPr lang="en-US" sz="2000" dirty="0" smtClean="0">
                <a:latin typeface="Times New Roman" pitchFamily="18" charset="0"/>
              </a:rPr>
              <a:t>  The conceptualization and significance of errors took on a different  </a:t>
            </a:r>
          </a:p>
          <a:p>
            <a:pPr eaLnBrk="1" hangingPunct="1">
              <a:lnSpc>
                <a:spcPct val="80000"/>
              </a:lnSpc>
              <a:buSzPct val="200000"/>
              <a:buFont typeface="Wingdings" pitchFamily="2" charset="2"/>
              <a:buNone/>
              <a:defRPr/>
            </a:pPr>
            <a:r>
              <a:rPr lang="en-US" sz="2000" dirty="0" smtClean="0">
                <a:latin typeface="Times New Roman" pitchFamily="18" charset="0"/>
              </a:rPr>
              <a:t>        role with the publication of an article by </a:t>
            </a:r>
            <a:r>
              <a:rPr lang="en-US" sz="2000" u="sng" dirty="0" smtClean="0">
                <a:latin typeface="Times New Roman" pitchFamily="18" charset="0"/>
              </a:rPr>
              <a:t>Pit </a:t>
            </a:r>
            <a:r>
              <a:rPr lang="en-US" sz="2000" u="sng" dirty="0" err="1" smtClean="0">
                <a:latin typeface="Times New Roman" pitchFamily="18" charset="0"/>
              </a:rPr>
              <a:t>Corder</a:t>
            </a:r>
            <a:r>
              <a:rPr lang="en-US" sz="2000" u="sng" dirty="0" smtClean="0">
                <a:latin typeface="Times New Roman" pitchFamily="18" charset="0"/>
              </a:rPr>
              <a:t> </a:t>
            </a:r>
            <a:r>
              <a:rPr lang="en-US" sz="2000" dirty="0" smtClean="0">
                <a:latin typeface="Times New Roman" pitchFamily="18" charset="0"/>
              </a:rPr>
              <a:t>(1967) entitled      </a:t>
            </a:r>
          </a:p>
          <a:p>
            <a:pPr eaLnBrk="1" hangingPunct="1">
              <a:lnSpc>
                <a:spcPct val="80000"/>
              </a:lnSpc>
              <a:buSzPct val="200000"/>
              <a:buFont typeface="Wingdings" pitchFamily="2" charset="2"/>
              <a:buNone/>
              <a:defRPr/>
            </a:pPr>
            <a:r>
              <a:rPr lang="en-US" sz="2000" dirty="0" smtClean="0">
                <a:latin typeface="Times New Roman" pitchFamily="18" charset="0"/>
              </a:rPr>
              <a:t>        “The Significance of Learner Errors.” Errors are not just to be seen as   </a:t>
            </a:r>
          </a:p>
          <a:p>
            <a:pPr eaLnBrk="1" hangingPunct="1">
              <a:lnSpc>
                <a:spcPct val="80000"/>
              </a:lnSpc>
              <a:buSzPct val="200000"/>
              <a:buFont typeface="Wingdings" pitchFamily="2" charset="2"/>
              <a:buNone/>
              <a:defRPr/>
            </a:pPr>
            <a:r>
              <a:rPr lang="en-US" sz="2000" dirty="0" smtClean="0">
                <a:latin typeface="Times New Roman" pitchFamily="18" charset="0"/>
              </a:rPr>
              <a:t>        something to be eradicated, but rather can be important in and of  </a:t>
            </a:r>
          </a:p>
          <a:p>
            <a:pPr eaLnBrk="1" hangingPunct="1">
              <a:lnSpc>
                <a:spcPct val="80000"/>
              </a:lnSpc>
              <a:buSzPct val="200000"/>
              <a:buFont typeface="Wingdings" pitchFamily="2" charset="2"/>
              <a:buNone/>
              <a:defRPr/>
            </a:pPr>
            <a:r>
              <a:rPr lang="en-US" sz="2000" dirty="0" smtClean="0">
                <a:latin typeface="Times New Roman" pitchFamily="18" charset="0"/>
              </a:rPr>
              <a:t>        themselves.</a:t>
            </a:r>
          </a:p>
          <a:p>
            <a:pPr eaLnBrk="1" hangingPunct="1">
              <a:lnSpc>
                <a:spcPct val="80000"/>
              </a:lnSpc>
              <a:buSzPct val="200000"/>
              <a:buFont typeface="Wingdings" pitchFamily="2" charset="2"/>
              <a:buNone/>
              <a:defRPr/>
            </a:pPr>
            <a:endParaRPr lang="en-US" sz="2000" dirty="0" smtClean="0">
              <a:latin typeface="Times New Roman" pitchFamily="18" charset="0"/>
            </a:endParaRPr>
          </a:p>
          <a:p>
            <a:pPr eaLnBrk="1" hangingPunct="1">
              <a:lnSpc>
                <a:spcPct val="80000"/>
              </a:lnSpc>
              <a:buSzPct val="200000"/>
              <a:buFont typeface="Wingdings" pitchFamily="2" charset="2"/>
              <a:buBlip>
                <a:blip r:embed="rId2"/>
              </a:buBlip>
              <a:defRPr/>
            </a:pPr>
            <a:r>
              <a:rPr lang="en-US" sz="2000" dirty="0" smtClean="0">
                <a:latin typeface="Times New Roman" pitchFamily="18" charset="0"/>
              </a:rPr>
              <a:t>  The distinction of error and mistake is also important in EA. Mistakes </a:t>
            </a:r>
          </a:p>
          <a:p>
            <a:pPr eaLnBrk="1" hangingPunct="1">
              <a:lnSpc>
                <a:spcPct val="80000"/>
              </a:lnSpc>
              <a:buSzPct val="200000"/>
              <a:buFont typeface="Wingdings" pitchFamily="2" charset="2"/>
              <a:buNone/>
              <a:defRPr/>
            </a:pPr>
            <a:r>
              <a:rPr lang="en-US" sz="2000" dirty="0" smtClean="0">
                <a:latin typeface="Times New Roman" pitchFamily="18" charset="0"/>
              </a:rPr>
              <a:t>        are slips of the tongue. The speaker who makes a mistake is able to  </a:t>
            </a:r>
          </a:p>
          <a:p>
            <a:pPr eaLnBrk="1" hangingPunct="1">
              <a:lnSpc>
                <a:spcPct val="80000"/>
              </a:lnSpc>
              <a:buSzPct val="200000"/>
              <a:buFont typeface="Wingdings" pitchFamily="2" charset="2"/>
              <a:buNone/>
              <a:defRPr/>
            </a:pPr>
            <a:r>
              <a:rPr lang="en-US" sz="2000" dirty="0" smtClean="0">
                <a:latin typeface="Times New Roman" pitchFamily="18" charset="0"/>
              </a:rPr>
              <a:t>        recognize it as a mistake and correct it if necessary.</a:t>
            </a:r>
            <a:endParaRPr lang="tr-TR" sz="2000" dirty="0" smtClean="0">
              <a:latin typeface="Times New Roman" pitchFamily="18" charset="0"/>
            </a:endParaRPr>
          </a:p>
          <a:p>
            <a:pPr eaLnBrk="1" hangingPunct="1">
              <a:lnSpc>
                <a:spcPct val="80000"/>
              </a:lnSpc>
              <a:buSzPct val="200000"/>
              <a:buFont typeface="Wingdings" pitchFamily="2" charset="2"/>
              <a:buNone/>
              <a:defRPr/>
            </a:pPr>
            <a:endParaRPr lang="en-US" sz="2000" dirty="0" smtClean="0">
              <a:latin typeface="Times New Roman" pitchFamily="18" charset="0"/>
            </a:endParaRPr>
          </a:p>
          <a:p>
            <a:pPr marL="533400" indent="-533400" eaLnBrk="1" hangingPunct="1">
              <a:lnSpc>
                <a:spcPct val="80000"/>
              </a:lnSpc>
              <a:buSzPct val="200000"/>
              <a:buFont typeface="Wingdings" pitchFamily="2" charset="2"/>
              <a:buBlip>
                <a:blip r:embed="rId2"/>
              </a:buBlip>
              <a:defRPr/>
            </a:pPr>
            <a:r>
              <a:rPr lang="en-US" sz="2000" dirty="0" smtClean="0">
                <a:latin typeface="Times New Roman" pitchFamily="18" charset="0"/>
              </a:rPr>
              <a:t>An error is systematic. It is likely to occur repeatedly and is not recognized by the learner as an error. The learner has incorporated a particular erroneous from the perspective of the target language into his/her own system.</a:t>
            </a:r>
          </a:p>
          <a:p>
            <a:pPr marL="533400" indent="-533400" eaLnBrk="1" hangingPunct="1">
              <a:lnSpc>
                <a:spcPct val="80000"/>
              </a:lnSpc>
              <a:buSzPct val="200000"/>
              <a:buFont typeface="Wingdings" pitchFamily="2" charset="2"/>
              <a:buBlip>
                <a:blip r:embed="rId2"/>
              </a:buBlip>
              <a:defRPr/>
            </a:pPr>
            <a:endParaRPr lang="en-US" sz="2000" dirty="0" smtClean="0">
              <a:latin typeface="Times New Roman" pitchFamily="18" charset="0"/>
            </a:endParaRPr>
          </a:p>
          <a:p>
            <a:pPr marL="533400" indent="-533400" eaLnBrk="1" hangingPunct="1">
              <a:lnSpc>
                <a:spcPct val="80000"/>
              </a:lnSpc>
              <a:buSzPct val="200000"/>
              <a:buFont typeface="Wingdings" pitchFamily="2" charset="2"/>
              <a:buBlip>
                <a:blip r:embed="rId2"/>
              </a:buBlip>
              <a:defRPr/>
            </a:pPr>
            <a:r>
              <a:rPr lang="en-US" sz="2000" dirty="0" smtClean="0">
                <a:latin typeface="Times New Roman" pitchFamily="18" charset="0"/>
              </a:rPr>
              <a:t>The learner has created a systematic entity called an </a:t>
            </a:r>
            <a:r>
              <a:rPr lang="en-US" sz="2000" dirty="0" err="1" smtClean="0">
                <a:latin typeface="Times New Roman" pitchFamily="18" charset="0"/>
              </a:rPr>
              <a:t>interlanguage</a:t>
            </a:r>
            <a:r>
              <a:rPr lang="en-US" sz="2000" dirty="0" smtClean="0">
                <a:latin typeface="Times New Roman" pitchFamily="18" charset="0"/>
              </a:rPr>
              <a:t>.</a:t>
            </a:r>
          </a:p>
          <a:p>
            <a:pPr eaLnBrk="1" hangingPunct="1">
              <a:lnSpc>
                <a:spcPct val="80000"/>
              </a:lnSpc>
              <a:buFont typeface="Wingdings" pitchFamily="2" charset="2"/>
              <a:buNone/>
              <a:defRPr/>
            </a:pPr>
            <a:endParaRPr lang="en-US" sz="2000" dirty="0" smtClean="0">
              <a:latin typeface="Times New Roman" pitchFamily="18" charset="0"/>
            </a:endParaRPr>
          </a:p>
        </p:txBody>
      </p:sp>
      <p:grpSp>
        <p:nvGrpSpPr>
          <p:cNvPr id="25604" name="Group 10"/>
          <p:cNvGrpSpPr>
            <a:grpSpLocks/>
          </p:cNvGrpSpPr>
          <p:nvPr/>
        </p:nvGrpSpPr>
        <p:grpSpPr bwMode="auto">
          <a:xfrm>
            <a:off x="6781800" y="304800"/>
            <a:ext cx="1905000" cy="1844675"/>
            <a:chOff x="4272" y="192"/>
            <a:chExt cx="1200" cy="1162"/>
          </a:xfrm>
        </p:grpSpPr>
        <p:pic>
          <p:nvPicPr>
            <p:cNvPr id="25605" name="Picture 7" descr="abcbook"/>
            <p:cNvPicPr>
              <a:picLocks noChangeAspect="1" noChangeArrowheads="1"/>
            </p:cNvPicPr>
            <p:nvPr/>
          </p:nvPicPr>
          <p:blipFill>
            <a:blip r:embed="rId3"/>
            <a:srcRect/>
            <a:stretch>
              <a:fillRect/>
            </a:stretch>
          </p:blipFill>
          <p:spPr bwMode="auto">
            <a:xfrm>
              <a:off x="4272" y="192"/>
              <a:ext cx="1200" cy="1162"/>
            </a:xfrm>
            <a:prstGeom prst="rect">
              <a:avLst/>
            </a:prstGeom>
            <a:noFill/>
            <a:ln w="9525">
              <a:noFill/>
              <a:miter lim="800000"/>
              <a:headEnd/>
              <a:tailEnd/>
            </a:ln>
          </p:spPr>
        </p:pic>
        <p:sp>
          <p:nvSpPr>
            <p:cNvPr id="25606" name="Rectangle 8"/>
            <p:cNvSpPr>
              <a:spLocks noChangeArrowheads="1"/>
            </p:cNvSpPr>
            <p:nvPr/>
          </p:nvSpPr>
          <p:spPr bwMode="auto">
            <a:xfrm>
              <a:off x="4734" y="345"/>
              <a:ext cx="240" cy="672"/>
            </a:xfrm>
            <a:prstGeom prst="rect">
              <a:avLst/>
            </a:prstGeom>
            <a:solidFill>
              <a:srgbClr val="333333"/>
            </a:solidFill>
            <a:ln w="9525" algn="ctr">
              <a:noFill/>
              <a:miter lim="800000"/>
              <a:headEnd/>
              <a:tailEnd/>
            </a:ln>
          </p:spPr>
          <p:txBody>
            <a:bodyPr wrap="none" anchor="ctr"/>
            <a:lstStyle/>
            <a:p>
              <a:endParaRPr lang="tr-TR"/>
            </a:p>
          </p:txBody>
        </p:sp>
        <p:sp>
          <p:nvSpPr>
            <p:cNvPr id="25607" name="Text Box 9"/>
            <p:cNvSpPr txBox="1">
              <a:spLocks noChangeArrowheads="1"/>
            </p:cNvSpPr>
            <p:nvPr/>
          </p:nvSpPr>
          <p:spPr bwMode="auto">
            <a:xfrm>
              <a:off x="4608" y="384"/>
              <a:ext cx="624" cy="418"/>
            </a:xfrm>
            <a:prstGeom prst="rect">
              <a:avLst/>
            </a:prstGeom>
            <a:noFill/>
            <a:ln w="9525" algn="ctr">
              <a:noFill/>
              <a:miter lim="800000"/>
              <a:headEnd/>
              <a:tailEnd/>
            </a:ln>
          </p:spPr>
          <p:txBody>
            <a:bodyPr>
              <a:spAutoFit/>
            </a:bodyPr>
            <a:lstStyle/>
            <a:p>
              <a:pPr>
                <a:spcBef>
                  <a:spcPct val="50000"/>
                </a:spcBef>
              </a:pPr>
              <a:r>
                <a:rPr lang="en-US" sz="1500">
                  <a:solidFill>
                    <a:schemeClr val="bg1"/>
                  </a:solidFill>
                </a:rPr>
                <a:t>Error</a:t>
              </a:r>
            </a:p>
            <a:p>
              <a:pPr>
                <a:spcBef>
                  <a:spcPct val="50000"/>
                </a:spcBef>
              </a:pPr>
              <a:r>
                <a:rPr lang="en-US" sz="1500">
                  <a:solidFill>
                    <a:schemeClr val="bg1"/>
                  </a:solidFill>
                </a:rPr>
                <a:t>Analysis</a:t>
              </a:r>
            </a:p>
          </p:txBody>
        </p:sp>
      </p:gr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304800"/>
            <a:ext cx="7793038" cy="1462088"/>
          </a:xfrm>
        </p:spPr>
        <p:txBody>
          <a:bodyPr/>
          <a:lstStyle/>
          <a:p>
            <a:pPr algn="ctr" eaLnBrk="1" hangingPunct="1"/>
            <a:r>
              <a:rPr lang="en-US" sz="4000" smtClean="0"/>
              <a:t>Contrastive Analysis </a:t>
            </a:r>
            <a:br>
              <a:rPr lang="en-US" sz="4000" smtClean="0"/>
            </a:br>
            <a:r>
              <a:rPr lang="en-US" sz="4000" smtClean="0"/>
              <a:t>Hypothesis</a:t>
            </a:r>
          </a:p>
        </p:txBody>
      </p:sp>
      <p:sp>
        <p:nvSpPr>
          <p:cNvPr id="26627" name="Rectangle 3"/>
          <p:cNvSpPr>
            <a:spLocks noGrp="1" noChangeArrowheads="1"/>
          </p:cNvSpPr>
          <p:nvPr>
            <p:ph type="body" idx="1"/>
          </p:nvPr>
        </p:nvSpPr>
        <p:spPr>
          <a:xfrm>
            <a:off x="0" y="1905000"/>
            <a:ext cx="8839200" cy="4953000"/>
          </a:xfrm>
        </p:spPr>
        <p:txBody>
          <a:bodyPr/>
          <a:lstStyle/>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Contrastive analysis is a way of comparing languages in order to determine potential errors for the ultimate purpose of isolating what needs to be learned and what does not need to be learned in a second language learning situation.</a:t>
            </a:r>
            <a:r>
              <a:rPr lang="tr-TR" sz="2000" smtClean="0">
                <a:latin typeface="Times New Roman" pitchFamily="18" charset="0"/>
              </a:rPr>
              <a:t> (Robert Lado)</a:t>
            </a:r>
          </a:p>
          <a:p>
            <a:pPr marL="533400" indent="-533400" eaLnBrk="1" hangingPunct="1">
              <a:lnSpc>
                <a:spcPct val="80000"/>
              </a:lnSpc>
              <a:buSzPct val="200000"/>
              <a:buFont typeface="Wingdings" pitchFamily="2" charset="2"/>
              <a:buNone/>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 ultimate goal of contrastive analysis is to predict areas that will be either easy or difficult for learners.</a:t>
            </a:r>
          </a:p>
          <a:p>
            <a:pPr marL="533400" indent="-533400" eaLnBrk="1" hangingPunct="1">
              <a:lnSpc>
                <a:spcPct val="80000"/>
              </a:lnSpc>
              <a:buSzPct val="200000"/>
              <a:buFont typeface="Wingdings" pitchFamily="2" charset="2"/>
              <a:buBlip>
                <a:blip r:embed="rId2"/>
              </a:buBlip>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There are two positions that developed with regard to CA: (1) strong (2) weak.</a:t>
            </a:r>
          </a:p>
          <a:p>
            <a:pPr marL="533400" indent="-533400" eaLnBrk="1" hangingPunct="1">
              <a:lnSpc>
                <a:spcPct val="80000"/>
              </a:lnSpc>
              <a:buSzPct val="200000"/>
              <a:buFont typeface="Wingdings" pitchFamily="2" charset="2"/>
              <a:buBlip>
                <a:blip r:embed="rId2"/>
              </a:buBlip>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 strong version (predictive) maintained that one could make predictions about learning and hence about the success of language teaching materials based on a comparison between two languages.</a:t>
            </a:r>
          </a:p>
          <a:p>
            <a:pPr marL="533400" indent="-533400" eaLnBrk="1" hangingPunct="1">
              <a:lnSpc>
                <a:spcPct val="80000"/>
              </a:lnSpc>
              <a:buSzPct val="200000"/>
              <a:buFont typeface="Wingdings" pitchFamily="2" charset="2"/>
              <a:buBlip>
                <a:blip r:embed="rId2"/>
              </a:buBlip>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000" smtClean="0">
                <a:latin typeface="Times New Roman" pitchFamily="18" charset="0"/>
              </a:rPr>
              <a:t>The weak version (explanatory) starts with an analysis of learners’ recurring errors (error analysis). It begins with what learners do and then attempts to account for those errors on the basis of native language-target language differences.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81000" y="214313"/>
            <a:ext cx="7793038" cy="1462087"/>
          </a:xfrm>
        </p:spPr>
        <p:txBody>
          <a:bodyPr/>
          <a:lstStyle/>
          <a:p>
            <a:pPr algn="ctr" eaLnBrk="1" hangingPunct="1"/>
            <a:r>
              <a:rPr lang="en-US" smtClean="0"/>
              <a:t>In Conclusion</a:t>
            </a:r>
            <a:br>
              <a:rPr lang="en-US" smtClean="0"/>
            </a:br>
            <a:r>
              <a:rPr lang="en-US" smtClean="0"/>
              <a:t>The Learner/The Teacher</a:t>
            </a:r>
          </a:p>
        </p:txBody>
      </p:sp>
      <p:sp>
        <p:nvSpPr>
          <p:cNvPr id="27651" name="Rectangle 3"/>
          <p:cNvSpPr>
            <a:spLocks noGrp="1" noChangeArrowheads="1"/>
          </p:cNvSpPr>
          <p:nvPr>
            <p:ph type="body" idx="1"/>
          </p:nvPr>
        </p:nvSpPr>
        <p:spPr>
          <a:xfrm>
            <a:off x="914400" y="1943100"/>
            <a:ext cx="7772400" cy="4610100"/>
          </a:xfrm>
        </p:spPr>
        <p:txBody>
          <a:bodyPr/>
          <a:lstStyle/>
          <a:p>
            <a:pPr marL="457200" indent="-457200" eaLnBrk="1" hangingPunct="1">
              <a:lnSpc>
                <a:spcPct val="80000"/>
              </a:lnSpc>
              <a:buFont typeface="Wingdings" pitchFamily="2" charset="2"/>
              <a:buNone/>
            </a:pPr>
            <a:r>
              <a:rPr lang="en-US" sz="2400" smtClean="0"/>
              <a:t>	</a:t>
            </a:r>
            <a:r>
              <a:rPr lang="en-US" sz="2400" b="1" smtClean="0">
                <a:latin typeface="Times New Roman" pitchFamily="18" charset="0"/>
              </a:rPr>
              <a:t>The learner needs:</a:t>
            </a:r>
          </a:p>
          <a:p>
            <a:pPr marL="876300" lvl="1" indent="-419100" eaLnBrk="1" hangingPunct="1">
              <a:lnSpc>
                <a:spcPct val="80000"/>
              </a:lnSpc>
            </a:pPr>
            <a:r>
              <a:rPr lang="en-US" sz="1800" smtClean="0">
                <a:latin typeface="Times New Roman" pitchFamily="18" charset="0"/>
              </a:rPr>
              <a:t>expectations of success;</a:t>
            </a:r>
          </a:p>
          <a:p>
            <a:pPr marL="876300" lvl="1" indent="-419100" eaLnBrk="1" hangingPunct="1">
              <a:lnSpc>
                <a:spcPct val="80000"/>
              </a:lnSpc>
            </a:pPr>
            <a:r>
              <a:rPr lang="en-US" sz="1800" smtClean="0">
                <a:latin typeface="Times New Roman" pitchFamily="18" charset="0"/>
              </a:rPr>
              <a:t>the confidence to take risks and make mistakes; </a:t>
            </a:r>
          </a:p>
          <a:p>
            <a:pPr marL="876300" lvl="1" indent="-419100" eaLnBrk="1" hangingPunct="1">
              <a:lnSpc>
                <a:spcPct val="80000"/>
              </a:lnSpc>
            </a:pPr>
            <a:r>
              <a:rPr lang="en-US" sz="1800" smtClean="0">
                <a:latin typeface="Times New Roman" pitchFamily="18" charset="0"/>
              </a:rPr>
              <a:t>a willingness to share and engage; </a:t>
            </a:r>
          </a:p>
          <a:p>
            <a:pPr marL="876300" lvl="1" indent="-419100" eaLnBrk="1" hangingPunct="1">
              <a:lnSpc>
                <a:spcPct val="80000"/>
              </a:lnSpc>
            </a:pPr>
            <a:r>
              <a:rPr lang="en-US" sz="1800" smtClean="0">
                <a:latin typeface="Times New Roman" pitchFamily="18" charset="0"/>
              </a:rPr>
              <a:t>the confidence to ask for help; and</a:t>
            </a:r>
          </a:p>
          <a:p>
            <a:pPr marL="876300" lvl="1" indent="-419100" eaLnBrk="1" hangingPunct="1">
              <a:lnSpc>
                <a:spcPct val="80000"/>
              </a:lnSpc>
            </a:pPr>
            <a:r>
              <a:rPr lang="en-US" sz="1800" smtClean="0">
                <a:latin typeface="Times New Roman" pitchFamily="18" charset="0"/>
              </a:rPr>
              <a:t>an acceptance of the need to readjust.</a:t>
            </a:r>
          </a:p>
          <a:p>
            <a:pPr marL="457200" indent="-457200" eaLnBrk="1" hangingPunct="1">
              <a:lnSpc>
                <a:spcPct val="80000"/>
              </a:lnSpc>
              <a:buFont typeface="Wingdings" pitchFamily="2" charset="2"/>
              <a:buNone/>
            </a:pPr>
            <a:endParaRPr lang="en-US" sz="1800" smtClean="0">
              <a:latin typeface="Times New Roman" pitchFamily="18" charset="0"/>
            </a:endParaRPr>
          </a:p>
          <a:p>
            <a:pPr marL="457200" indent="-457200" eaLnBrk="1" hangingPunct="1">
              <a:lnSpc>
                <a:spcPct val="80000"/>
              </a:lnSpc>
              <a:buFont typeface="Wingdings" pitchFamily="2" charset="2"/>
              <a:buNone/>
            </a:pPr>
            <a:r>
              <a:rPr lang="en-US" sz="1800" smtClean="0">
                <a:latin typeface="Times New Roman" pitchFamily="18" charset="0"/>
              </a:rPr>
              <a:t>	</a:t>
            </a:r>
            <a:r>
              <a:rPr lang="en-US" sz="2400" b="1" smtClean="0">
                <a:latin typeface="Times New Roman" pitchFamily="18" charset="0"/>
              </a:rPr>
              <a:t>The teacher needs:</a:t>
            </a:r>
          </a:p>
          <a:p>
            <a:pPr marL="876300" lvl="1" indent="-419100" eaLnBrk="1" hangingPunct="1">
              <a:lnSpc>
                <a:spcPct val="80000"/>
              </a:lnSpc>
            </a:pPr>
            <a:r>
              <a:rPr lang="en-US" sz="1800" smtClean="0">
                <a:latin typeface="Times New Roman" pitchFamily="18" charset="0"/>
              </a:rPr>
              <a:t>respect for and interest in the learner’s language, culture, thought and intentions; </a:t>
            </a:r>
          </a:p>
          <a:p>
            <a:pPr marL="876300" lvl="1" indent="-419100" eaLnBrk="1" hangingPunct="1">
              <a:lnSpc>
                <a:spcPct val="80000"/>
              </a:lnSpc>
            </a:pPr>
            <a:r>
              <a:rPr lang="en-US" sz="1800" smtClean="0">
                <a:latin typeface="Times New Roman" pitchFamily="18" charset="0"/>
              </a:rPr>
              <a:t>the ability to recognize growth points, strengths and potential; </a:t>
            </a:r>
          </a:p>
          <a:p>
            <a:pPr marL="876300" lvl="1" indent="-419100" eaLnBrk="1" hangingPunct="1">
              <a:lnSpc>
                <a:spcPct val="80000"/>
              </a:lnSpc>
            </a:pPr>
            <a:r>
              <a:rPr lang="en-US" sz="1800" smtClean="0">
                <a:latin typeface="Times New Roman" pitchFamily="18" charset="0"/>
              </a:rPr>
              <a:t>the appreciation that mistakes are necessary to learning; </a:t>
            </a:r>
          </a:p>
          <a:p>
            <a:pPr marL="876300" lvl="1" indent="-419100" eaLnBrk="1" hangingPunct="1">
              <a:lnSpc>
                <a:spcPct val="80000"/>
              </a:lnSpc>
            </a:pPr>
            <a:r>
              <a:rPr lang="en-US" sz="1800" smtClean="0">
                <a:latin typeface="Times New Roman" pitchFamily="18" charset="0"/>
              </a:rPr>
              <a:t>the confidence to maintain breadth, richness and variety, and to match these to the learner’s interests and direction; </a:t>
            </a:r>
          </a:p>
          <a:p>
            <a:pPr marL="876300" lvl="1" indent="-419100" eaLnBrk="1" hangingPunct="1">
              <a:lnSpc>
                <a:spcPct val="80000"/>
              </a:lnSpc>
            </a:pPr>
            <a:r>
              <a:rPr lang="en-US" sz="1800" smtClean="0">
                <a:latin typeface="Times New Roman" pitchFamily="18" charset="0"/>
              </a:rPr>
              <a:t>to stimulate and challenge; and </a:t>
            </a:r>
          </a:p>
          <a:p>
            <a:pPr marL="876300" lvl="1" indent="-419100" eaLnBrk="1" hangingPunct="1">
              <a:lnSpc>
                <a:spcPct val="80000"/>
              </a:lnSpc>
            </a:pPr>
            <a:r>
              <a:rPr lang="en-US" sz="1800" smtClean="0">
                <a:latin typeface="Times New Roman" pitchFamily="18" charset="0"/>
              </a:rPr>
              <a:t>a sensitive awareness of when to intervene and when to leave alone.</a:t>
            </a:r>
            <a:endParaRPr lang="en-US" sz="1600" smtClean="0">
              <a:latin typeface="Times New Roman" pitchFamily="18" charset="0"/>
            </a:endParaRPr>
          </a:p>
        </p:txBody>
      </p:sp>
      <p:pic>
        <p:nvPicPr>
          <p:cNvPr id="27652" name="Picture 4" descr="teacher_and_student_sm_nwm"/>
          <p:cNvPicPr>
            <a:picLocks noChangeAspect="1" noChangeArrowheads="1" noCrop="1"/>
          </p:cNvPicPr>
          <p:nvPr/>
        </p:nvPicPr>
        <p:blipFill>
          <a:blip r:embed="rId2"/>
          <a:srcRect/>
          <a:stretch>
            <a:fillRect/>
          </a:stretch>
        </p:blipFill>
        <p:spPr bwMode="auto">
          <a:xfrm>
            <a:off x="7620000" y="228600"/>
            <a:ext cx="1524000"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0" y="0"/>
            <a:ext cx="7793038" cy="1462088"/>
          </a:xfrm>
        </p:spPr>
        <p:txBody>
          <a:bodyPr/>
          <a:lstStyle/>
          <a:p>
            <a:pPr algn="ctr" eaLnBrk="1" hangingPunct="1"/>
            <a:r>
              <a:rPr lang="en-US" smtClean="0"/>
              <a:t>Bibliography</a:t>
            </a:r>
          </a:p>
        </p:txBody>
      </p:sp>
      <p:sp>
        <p:nvSpPr>
          <p:cNvPr id="28675" name="Rectangle 3"/>
          <p:cNvSpPr>
            <a:spLocks noGrp="1" noChangeArrowheads="1"/>
          </p:cNvSpPr>
          <p:nvPr>
            <p:ph type="body" idx="1"/>
          </p:nvPr>
        </p:nvSpPr>
        <p:spPr>
          <a:xfrm>
            <a:off x="914400" y="2000250"/>
            <a:ext cx="7772400" cy="4857750"/>
          </a:xfrm>
        </p:spPr>
        <p:txBody>
          <a:bodyPr/>
          <a:lstStyle/>
          <a:p>
            <a:pPr eaLnBrk="1" hangingPunct="1">
              <a:lnSpc>
                <a:spcPct val="90000"/>
              </a:lnSpc>
            </a:pPr>
            <a:r>
              <a:rPr lang="en-US" sz="1800" smtClean="0">
                <a:latin typeface="Times New Roman" pitchFamily="18" charset="0"/>
              </a:rPr>
              <a:t>Cummins, J. (1979a). Cognitive/academic language proficiency, linguistic interdependence, the optimal age question and some other matters. </a:t>
            </a:r>
            <a:r>
              <a:rPr lang="en-US" sz="1800" i="1" smtClean="0">
                <a:latin typeface="Times New Roman" pitchFamily="18" charset="0"/>
              </a:rPr>
              <a:t>Working Papers in Bilingualism</a:t>
            </a:r>
            <a:r>
              <a:rPr lang="en-US" sz="1800" smtClean="0">
                <a:latin typeface="Times New Roman" pitchFamily="18" charset="0"/>
              </a:rPr>
              <a:t>. No. 19 (pp. 197-205). Toronto: Ontario Institute for Studies in Education.</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Ellis, R. (2003). </a:t>
            </a:r>
            <a:r>
              <a:rPr lang="en-US" sz="1800" i="1" smtClean="0">
                <a:latin typeface="Times New Roman" pitchFamily="18" charset="0"/>
              </a:rPr>
              <a:t>The study of second language acquisition</a:t>
            </a:r>
            <a:r>
              <a:rPr lang="en-US" sz="1800" smtClean="0">
                <a:latin typeface="Times New Roman" pitchFamily="18" charset="0"/>
              </a:rPr>
              <a:t> (10th ed.). Oxford: Oxford University Press.</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Gass, S.,&amp; Selinker, L. (2001). </a:t>
            </a:r>
            <a:r>
              <a:rPr lang="en-US" sz="1800" i="1" smtClean="0">
                <a:latin typeface="Times New Roman" pitchFamily="18" charset="0"/>
              </a:rPr>
              <a:t>Second language acquisition</a:t>
            </a:r>
            <a:r>
              <a:rPr lang="en-US" sz="1800" smtClean="0">
                <a:latin typeface="Times New Roman" pitchFamily="18" charset="0"/>
              </a:rPr>
              <a:t> (2</a:t>
            </a:r>
            <a:r>
              <a:rPr lang="en-US" sz="1800" baseline="30000" smtClean="0">
                <a:latin typeface="Times New Roman" pitchFamily="18" charset="0"/>
              </a:rPr>
              <a:t>nd</a:t>
            </a:r>
            <a:r>
              <a:rPr lang="en-US" sz="1800" smtClean="0">
                <a:latin typeface="Times New Roman" pitchFamily="18" charset="0"/>
              </a:rPr>
              <a:t> ed.). Mahwah, NJ: Lawrence Erlbaum Associates.</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Krashen, S. D. (1981). </a:t>
            </a:r>
            <a:r>
              <a:rPr lang="en-US" sz="1800" i="1" smtClean="0">
                <a:latin typeface="Times New Roman" pitchFamily="18" charset="0"/>
              </a:rPr>
              <a:t>Second language acquisition and second language learning</a:t>
            </a:r>
            <a:r>
              <a:rPr lang="en-US" sz="1800" smtClean="0">
                <a:latin typeface="Times New Roman" pitchFamily="18" charset="0"/>
              </a:rPr>
              <a:t>. Oxford: Pergamon press.</a:t>
            </a:r>
          </a:p>
          <a:p>
            <a:pPr eaLnBrk="1" hangingPunct="1">
              <a:lnSpc>
                <a:spcPct val="90000"/>
              </a:lnSpc>
            </a:pPr>
            <a:endParaRPr lang="en-US" sz="1800" smtClean="0">
              <a:latin typeface="Times New Roman" pitchFamily="18" charset="0"/>
            </a:endParaRPr>
          </a:p>
          <a:p>
            <a:pPr eaLnBrk="1" hangingPunct="1">
              <a:lnSpc>
                <a:spcPct val="90000"/>
              </a:lnSpc>
            </a:pPr>
            <a:r>
              <a:rPr lang="en-US" sz="1800" smtClean="0">
                <a:latin typeface="Times New Roman" pitchFamily="18" charset="0"/>
              </a:rPr>
              <a:t>Thomas, W., &amp; Collier, V. (1997). </a:t>
            </a:r>
            <a:r>
              <a:rPr lang="en-US" sz="1800" i="1" smtClean="0">
                <a:latin typeface="Times New Roman" pitchFamily="18" charset="0"/>
              </a:rPr>
              <a:t>School effectiveness for language minority students.</a:t>
            </a:r>
            <a:r>
              <a:rPr lang="en-US" sz="1800" smtClean="0">
                <a:latin typeface="Times New Roman" pitchFamily="18" charset="0"/>
              </a:rPr>
              <a:t> National Clearinghouse for Bilingual Education Resource Collection Series, No. 9.</a:t>
            </a:r>
          </a:p>
        </p:txBody>
      </p:sp>
      <p:pic>
        <p:nvPicPr>
          <p:cNvPr id="28676" name="Picture 4" descr="bookcase_small"/>
          <p:cNvPicPr>
            <a:picLocks noChangeAspect="1" noChangeArrowheads="1"/>
          </p:cNvPicPr>
          <p:nvPr/>
        </p:nvPicPr>
        <p:blipFill>
          <a:blip r:embed="rId2"/>
          <a:srcRect/>
          <a:stretch>
            <a:fillRect/>
          </a:stretch>
        </p:blipFill>
        <p:spPr bwMode="auto">
          <a:xfrm>
            <a:off x="6172200" y="152400"/>
            <a:ext cx="1752600" cy="1506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07963" y="900113"/>
            <a:ext cx="7791451" cy="1462087"/>
          </a:xfrm>
        </p:spPr>
        <p:txBody>
          <a:bodyPr/>
          <a:lstStyle/>
          <a:p>
            <a:pPr algn="ctr" eaLnBrk="1" hangingPunct="1"/>
            <a:r>
              <a:rPr lang="en-US" sz="4000" smtClean="0"/>
              <a:t>What is Second</a:t>
            </a:r>
            <a:br>
              <a:rPr lang="en-US" sz="4000" smtClean="0"/>
            </a:br>
            <a:r>
              <a:rPr lang="en-US" sz="4000" smtClean="0"/>
              <a:t> Language Acquisition?</a:t>
            </a:r>
            <a:br>
              <a:rPr lang="en-US" sz="4000" smtClean="0"/>
            </a:br>
            <a:endParaRPr lang="en-US" sz="4000" smtClean="0"/>
          </a:p>
        </p:txBody>
      </p:sp>
      <p:sp>
        <p:nvSpPr>
          <p:cNvPr id="5123" name="Rectangle 3"/>
          <p:cNvSpPr>
            <a:spLocks noGrp="1" noChangeArrowheads="1"/>
          </p:cNvSpPr>
          <p:nvPr>
            <p:ph type="body" idx="1"/>
          </p:nvPr>
        </p:nvSpPr>
        <p:spPr>
          <a:xfrm>
            <a:off x="969963" y="1943100"/>
            <a:ext cx="7770812" cy="4686300"/>
          </a:xfrm>
        </p:spPr>
        <p:txBody>
          <a:bodyPr/>
          <a:lstStyle/>
          <a:p>
            <a:pPr eaLnBrk="1" hangingPunct="1">
              <a:lnSpc>
                <a:spcPct val="90000"/>
              </a:lnSpc>
              <a:buFont typeface="Wingdings" pitchFamily="2" charset="2"/>
              <a:buNone/>
            </a:pPr>
            <a:endParaRPr lang="en-US" sz="2800" smtClean="0"/>
          </a:p>
          <a:p>
            <a:pPr eaLnBrk="1" hangingPunct="1">
              <a:lnSpc>
                <a:spcPct val="90000"/>
              </a:lnSpc>
              <a:buSzPct val="205000"/>
              <a:buFont typeface="Wingdings" pitchFamily="2" charset="2"/>
              <a:buBlip>
                <a:blip r:embed="rId2"/>
              </a:buBlip>
            </a:pPr>
            <a:r>
              <a:rPr lang="en-US" sz="2400" smtClean="0">
                <a:latin typeface="Times New Roman" pitchFamily="18" charset="0"/>
              </a:rPr>
              <a:t>  In second language learning, language plays an  institutional and social role in the community. It functions as a recognized means of communication among members who speak some other language as their  native tongue.</a:t>
            </a:r>
          </a:p>
          <a:p>
            <a:pPr eaLnBrk="1" hangingPunct="1">
              <a:lnSpc>
                <a:spcPct val="90000"/>
              </a:lnSpc>
              <a:buSzPct val="205000"/>
              <a:buFont typeface="Wingdings" pitchFamily="2" charset="2"/>
              <a:buNone/>
            </a:pPr>
            <a:endParaRPr lang="en-US" sz="2400" smtClean="0">
              <a:latin typeface="Times New Roman" pitchFamily="18" charset="0"/>
            </a:endParaRPr>
          </a:p>
          <a:p>
            <a:pPr eaLnBrk="1" hangingPunct="1">
              <a:lnSpc>
                <a:spcPct val="90000"/>
              </a:lnSpc>
              <a:buSzPct val="205000"/>
              <a:buFont typeface="Wingdings" pitchFamily="2" charset="2"/>
              <a:buBlip>
                <a:blip r:embed="rId2"/>
              </a:buBlip>
            </a:pPr>
            <a:r>
              <a:rPr lang="en-US" sz="2400" smtClean="0">
                <a:latin typeface="Times New Roman" pitchFamily="18" charset="0"/>
              </a:rPr>
              <a:t>  In foreign language learning, language plays no major </a:t>
            </a:r>
            <a:r>
              <a:rPr lang="tr-TR" sz="2400" smtClean="0">
                <a:latin typeface="Times New Roman" pitchFamily="18" charset="0"/>
              </a:rPr>
              <a:t> </a:t>
            </a:r>
            <a:r>
              <a:rPr lang="en-US" sz="2400" smtClean="0">
                <a:latin typeface="Times New Roman" pitchFamily="18" charset="0"/>
              </a:rPr>
              <a:t>role in the community and is primarily learned in the classroom.</a:t>
            </a:r>
            <a:br>
              <a:rPr lang="en-US" sz="2400" smtClean="0">
                <a:latin typeface="Times New Roman" pitchFamily="18" charset="0"/>
              </a:rPr>
            </a:br>
            <a:endParaRPr lang="en-US" sz="2400" smtClean="0">
              <a:latin typeface="Times New Roman" pitchFamily="18" charset="0"/>
            </a:endParaRPr>
          </a:p>
          <a:p>
            <a:pPr eaLnBrk="1" hangingPunct="1">
              <a:lnSpc>
                <a:spcPct val="90000"/>
              </a:lnSpc>
              <a:buSzPct val="205000"/>
              <a:buFont typeface="Wingdings" pitchFamily="2" charset="2"/>
              <a:buBlip>
                <a:blip r:embed="rId2"/>
              </a:buBlip>
            </a:pPr>
            <a:r>
              <a:rPr lang="en-US" sz="2400" smtClean="0">
                <a:latin typeface="Times New Roman" pitchFamily="18" charset="0"/>
              </a:rPr>
              <a:t>  The distinction between second and foreign language learning  is what is learned and how it is learned.</a:t>
            </a:r>
          </a:p>
        </p:txBody>
      </p:sp>
      <p:pic>
        <p:nvPicPr>
          <p:cNvPr id="5124" name="Picture 4" descr="boy_read"/>
          <p:cNvPicPr>
            <a:picLocks noChangeAspect="1" noChangeArrowheads="1"/>
          </p:cNvPicPr>
          <p:nvPr/>
        </p:nvPicPr>
        <p:blipFill>
          <a:blip r:embed="rId3"/>
          <a:srcRect/>
          <a:stretch>
            <a:fillRect/>
          </a:stretch>
        </p:blipFill>
        <p:spPr bwMode="auto">
          <a:xfrm>
            <a:off x="6232525" y="609600"/>
            <a:ext cx="2911475" cy="11922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838200" y="228600"/>
            <a:ext cx="7772400" cy="1143000"/>
          </a:xfrm>
        </p:spPr>
        <p:txBody>
          <a:bodyPr/>
          <a:lstStyle/>
          <a:p>
            <a:pPr algn="ctr" eaLnBrk="1" hangingPunct="1"/>
            <a:r>
              <a:rPr lang="en-US" sz="2800" smtClean="0"/>
              <a:t>What is the Study of Second Language Acquisition?</a:t>
            </a:r>
            <a:r>
              <a:rPr lang="en-US" sz="4000" smtClean="0"/>
              <a:t> </a:t>
            </a:r>
          </a:p>
        </p:txBody>
      </p:sp>
      <p:sp>
        <p:nvSpPr>
          <p:cNvPr id="6147" name="Rectangle 3"/>
          <p:cNvSpPr>
            <a:spLocks noGrp="1" noChangeArrowheads="1"/>
          </p:cNvSpPr>
          <p:nvPr>
            <p:ph type="body" idx="1"/>
          </p:nvPr>
        </p:nvSpPr>
        <p:spPr>
          <a:xfrm>
            <a:off x="533400" y="1752600"/>
            <a:ext cx="7772400" cy="4495800"/>
          </a:xfrm>
        </p:spPr>
        <p:txBody>
          <a:bodyPr/>
          <a:lstStyle/>
          <a:p>
            <a:pPr marL="533400" indent="-533400" eaLnBrk="1" hangingPunct="1">
              <a:lnSpc>
                <a:spcPct val="80000"/>
              </a:lnSpc>
              <a:buSzPct val="200000"/>
              <a:buFont typeface="Wingdings" pitchFamily="2" charset="2"/>
              <a:buNone/>
            </a:pPr>
            <a:r>
              <a:rPr lang="tr-TR" sz="2800" smtClean="0">
                <a:latin typeface="Times New Roman" pitchFamily="18" charset="0"/>
              </a:rPr>
              <a:t>            </a:t>
            </a:r>
            <a:r>
              <a:rPr lang="en-US" sz="2800" smtClean="0">
                <a:latin typeface="Times New Roman" pitchFamily="18" charset="0"/>
              </a:rPr>
              <a:t>It is the study of:</a:t>
            </a:r>
          </a:p>
          <a:p>
            <a:pPr marL="533400" indent="-533400" eaLnBrk="1" hangingPunct="1">
              <a:lnSpc>
                <a:spcPct val="80000"/>
              </a:lnSpc>
              <a:buSzPct val="200000"/>
              <a:buFont typeface="Wingdings" pitchFamily="2" charset="2"/>
              <a:buNone/>
            </a:pPr>
            <a:endParaRPr lang="en-US" sz="20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how second languages are learned; </a:t>
            </a:r>
          </a:p>
          <a:p>
            <a:pPr marL="533400" indent="-533400" eaLnBrk="1" hangingPunct="1">
              <a:lnSpc>
                <a:spcPct val="80000"/>
              </a:lnSpc>
              <a:buSzPct val="200000"/>
              <a:buFont typeface="Wingdings" pitchFamily="2" charset="2"/>
              <a:buBlip>
                <a:blip r:embed="rId2"/>
              </a:buBlip>
            </a:pPr>
            <a:endParaRPr lang="en-US" sz="24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how learners create a new language system with limited exposure to a second language;</a:t>
            </a:r>
          </a:p>
          <a:p>
            <a:pPr marL="533400" indent="-533400" eaLnBrk="1" hangingPunct="1">
              <a:lnSpc>
                <a:spcPct val="80000"/>
              </a:lnSpc>
              <a:buSzPct val="200000"/>
              <a:buFont typeface="Wingdings" pitchFamily="2" charset="2"/>
              <a:buBlip>
                <a:blip r:embed="rId2"/>
              </a:buBlip>
            </a:pPr>
            <a:endParaRPr lang="en-US" sz="24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why most second language learners do not achieve the same degree of proficiency in a second language as they do in their native language; and</a:t>
            </a:r>
          </a:p>
          <a:p>
            <a:pPr marL="533400" indent="-533400" eaLnBrk="1" hangingPunct="1">
              <a:lnSpc>
                <a:spcPct val="80000"/>
              </a:lnSpc>
              <a:buSzPct val="200000"/>
              <a:buFont typeface="Wingdings" pitchFamily="2" charset="2"/>
              <a:buBlip>
                <a:blip r:embed="rId2"/>
              </a:buBlip>
            </a:pPr>
            <a:endParaRPr lang="en-US" sz="2400" smtClean="0">
              <a:latin typeface="Times New Roman" pitchFamily="18" charset="0"/>
            </a:endParaRPr>
          </a:p>
          <a:p>
            <a:pPr marL="533400" indent="-533400" eaLnBrk="1" hangingPunct="1">
              <a:lnSpc>
                <a:spcPct val="80000"/>
              </a:lnSpc>
              <a:buSzPct val="200000"/>
              <a:buFont typeface="Wingdings" pitchFamily="2" charset="2"/>
              <a:buBlip>
                <a:blip r:embed="rId2"/>
              </a:buBlip>
            </a:pPr>
            <a:r>
              <a:rPr lang="en-US" sz="2400" smtClean="0">
                <a:latin typeface="Times New Roman" pitchFamily="18" charset="0"/>
              </a:rPr>
              <a:t>why some learners appear to achieve native-like proficiency in more than one language.</a:t>
            </a:r>
          </a:p>
        </p:txBody>
      </p:sp>
      <p:pic>
        <p:nvPicPr>
          <p:cNvPr id="6148" name="Picture 4" descr="book_belt1"/>
          <p:cNvPicPr>
            <a:picLocks noChangeAspect="1" noChangeArrowheads="1"/>
          </p:cNvPicPr>
          <p:nvPr/>
        </p:nvPicPr>
        <p:blipFill>
          <a:blip r:embed="rId2"/>
          <a:srcRect/>
          <a:stretch>
            <a:fillRect/>
          </a:stretch>
        </p:blipFill>
        <p:spPr bwMode="auto">
          <a:xfrm>
            <a:off x="7405688" y="5257800"/>
            <a:ext cx="1662112" cy="14779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algn="ctr" eaLnBrk="1" hangingPunct="1"/>
            <a:r>
              <a:rPr lang="en-US" sz="4000" smtClean="0"/>
              <a:t>How Do Learners Acquire a Second Language?</a:t>
            </a:r>
          </a:p>
        </p:txBody>
      </p:sp>
      <p:sp>
        <p:nvSpPr>
          <p:cNvPr id="7171" name="Rectangle 3"/>
          <p:cNvSpPr>
            <a:spLocks noGrp="1" noChangeArrowheads="1"/>
          </p:cNvSpPr>
          <p:nvPr>
            <p:ph type="body" idx="1"/>
          </p:nvPr>
        </p:nvSpPr>
        <p:spPr>
          <a:xfrm>
            <a:off x="457200" y="2057400"/>
            <a:ext cx="7772400" cy="4343400"/>
          </a:xfrm>
        </p:spPr>
        <p:txBody>
          <a:bodyPr/>
          <a:lstStyle/>
          <a:p>
            <a:pPr marL="552450" indent="-495300" eaLnBrk="1" hangingPunct="1">
              <a:buSzPct val="165000"/>
              <a:buFont typeface="Wingdings" pitchFamily="2" charset="2"/>
              <a:buBlip>
                <a:blip r:embed="rId2"/>
              </a:buBlip>
            </a:pPr>
            <a:r>
              <a:rPr lang="en-US" sz="2500" smtClean="0">
                <a:latin typeface="Times New Roman" pitchFamily="18" charset="0"/>
              </a:rPr>
              <a:t>Learners acquire a second language by making use of existing knowledge of the native language, general learning strategies, or universal properties of language to internalize knowledge of the second language.  </a:t>
            </a:r>
            <a:endParaRPr lang="tr-TR" sz="2500" smtClean="0">
              <a:latin typeface="Times New Roman" pitchFamily="18" charset="0"/>
            </a:endParaRPr>
          </a:p>
          <a:p>
            <a:pPr marL="552450" indent="-495300" eaLnBrk="1" hangingPunct="1">
              <a:buSzPct val="165000"/>
              <a:buFont typeface="Wingdings" pitchFamily="2" charset="2"/>
              <a:buBlip>
                <a:blip r:embed="rId2"/>
              </a:buBlip>
            </a:pPr>
            <a:r>
              <a:rPr lang="en-US" sz="2500" smtClean="0">
                <a:latin typeface="Times New Roman" pitchFamily="18" charset="0"/>
              </a:rPr>
              <a:t>These processes serve as a means by which th</a:t>
            </a:r>
            <a:r>
              <a:rPr lang="tr-TR" sz="2500" smtClean="0">
                <a:latin typeface="Times New Roman" pitchFamily="18" charset="0"/>
              </a:rPr>
              <a:t>e </a:t>
            </a:r>
            <a:r>
              <a:rPr lang="en-US" sz="2500" smtClean="0">
                <a:latin typeface="Times New Roman" pitchFamily="18" charset="0"/>
              </a:rPr>
              <a:t>learner constructs an interlanguage (</a:t>
            </a:r>
            <a:r>
              <a:rPr lang="tr-TR" sz="2500" smtClean="0">
                <a:latin typeface="Times New Roman" pitchFamily="18" charset="0"/>
              </a:rPr>
              <a:t>Ara dil / Selinker).</a:t>
            </a:r>
            <a:endParaRPr lang="en-US" sz="2500" smtClean="0">
              <a:latin typeface="Times New Roman" pitchFamily="18" charset="0"/>
            </a:endParaRPr>
          </a:p>
          <a:p>
            <a:pPr marL="552450" indent="-495300" eaLnBrk="1" hangingPunct="1">
              <a:buSzPct val="165000"/>
              <a:buFont typeface="Wingdings" pitchFamily="2" charset="2"/>
              <a:buBlip>
                <a:blip r:embed="rId2"/>
              </a:buBlip>
            </a:pPr>
            <a:r>
              <a:rPr lang="en-US" sz="2500" smtClean="0">
                <a:latin typeface="Times New Roman" pitchFamily="18" charset="0"/>
              </a:rPr>
              <a:t>Communication strategies are employed by the learner to make use of existing knowledge to  cope with communication difficulties.</a:t>
            </a:r>
          </a:p>
        </p:txBody>
      </p:sp>
      <p:pic>
        <p:nvPicPr>
          <p:cNvPr id="7172" name="Picture 4" descr="girl_homework_sm_nwm"/>
          <p:cNvPicPr>
            <a:picLocks noChangeAspect="1" noChangeArrowheads="1" noCrop="1"/>
          </p:cNvPicPr>
          <p:nvPr/>
        </p:nvPicPr>
        <p:blipFill>
          <a:blip r:embed="rId3"/>
          <a:srcRect/>
          <a:stretch>
            <a:fillRect/>
          </a:stretch>
        </p:blipFill>
        <p:spPr bwMode="auto">
          <a:xfrm>
            <a:off x="7467600" y="5334000"/>
            <a:ext cx="1455738"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88963" y="214313"/>
            <a:ext cx="7793037" cy="1309687"/>
          </a:xfrm>
        </p:spPr>
        <p:txBody>
          <a:bodyPr/>
          <a:lstStyle/>
          <a:p>
            <a:pPr algn="ctr" eaLnBrk="1" hangingPunct="1"/>
            <a:r>
              <a:rPr lang="en-US" sz="3600" smtClean="0"/>
              <a:t>The Language Learner</a:t>
            </a:r>
          </a:p>
        </p:txBody>
      </p:sp>
      <p:sp>
        <p:nvSpPr>
          <p:cNvPr id="8195" name="Rectangle 3"/>
          <p:cNvSpPr>
            <a:spLocks noGrp="1" noChangeArrowheads="1"/>
          </p:cNvSpPr>
          <p:nvPr>
            <p:ph type="body" idx="1"/>
          </p:nvPr>
        </p:nvSpPr>
        <p:spPr>
          <a:xfrm>
            <a:off x="381000" y="1905000"/>
            <a:ext cx="8534400" cy="4953000"/>
          </a:xfrm>
        </p:spPr>
        <p:txBody>
          <a:bodyPr/>
          <a:lstStyle/>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Individual differences affect L</a:t>
            </a:r>
            <a:r>
              <a:rPr lang="en-US" sz="2400" baseline="-25000" smtClean="0">
                <a:latin typeface="Times New Roman" pitchFamily="18" charset="0"/>
              </a:rPr>
              <a:t>2</a:t>
            </a:r>
            <a:r>
              <a:rPr lang="en-US" sz="2400" smtClean="0">
                <a:latin typeface="Times New Roman" pitchFamily="18" charset="0"/>
              </a:rPr>
              <a:t> acquisition. These may include: (1) the rate of development and (2) their ultimate level of achievement.</a:t>
            </a:r>
          </a:p>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Learners differ with regard to variables relating to cognitive,</a:t>
            </a:r>
            <a:r>
              <a:rPr lang="tr-TR" sz="2400" smtClean="0">
                <a:latin typeface="Times New Roman" pitchFamily="18" charset="0"/>
              </a:rPr>
              <a:t> </a:t>
            </a:r>
            <a:r>
              <a:rPr lang="en-US" sz="2400" smtClean="0">
                <a:latin typeface="Times New Roman" pitchFamily="18" charset="0"/>
              </a:rPr>
              <a:t>affective and social aspects of a human being.</a:t>
            </a:r>
          </a:p>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Fixed factors such as </a:t>
            </a:r>
            <a:r>
              <a:rPr lang="en-US" sz="2400" u="sng" smtClean="0">
                <a:latin typeface="Times New Roman" pitchFamily="18" charset="0"/>
              </a:rPr>
              <a:t>age </a:t>
            </a:r>
            <a:r>
              <a:rPr lang="en-US" sz="2400" smtClean="0">
                <a:latin typeface="Times New Roman" pitchFamily="18" charset="0"/>
              </a:rPr>
              <a:t>and </a:t>
            </a:r>
            <a:r>
              <a:rPr lang="en-US" sz="2400" u="sng" smtClean="0">
                <a:latin typeface="Times New Roman" pitchFamily="18" charset="0"/>
              </a:rPr>
              <a:t>language learning aptitude </a:t>
            </a:r>
            <a:r>
              <a:rPr lang="en-US" sz="2400" smtClean="0">
                <a:latin typeface="Times New Roman" pitchFamily="18" charset="0"/>
              </a:rPr>
              <a:t>are beyond external control. Variable factors such as </a:t>
            </a:r>
            <a:r>
              <a:rPr lang="en-US" sz="2400" u="sng" smtClean="0">
                <a:latin typeface="Times New Roman" pitchFamily="18" charset="0"/>
              </a:rPr>
              <a:t>motivation</a:t>
            </a:r>
            <a:r>
              <a:rPr lang="en-US" sz="2400" smtClean="0">
                <a:latin typeface="Times New Roman" pitchFamily="18" charset="0"/>
              </a:rPr>
              <a:t> are influenced by external factors such as social setting and by the actual course of L</a:t>
            </a:r>
            <a:r>
              <a:rPr lang="en-US" sz="2400" baseline="-25000" smtClean="0">
                <a:latin typeface="Times New Roman" pitchFamily="18" charset="0"/>
              </a:rPr>
              <a:t>2</a:t>
            </a:r>
            <a:r>
              <a:rPr lang="en-US" sz="2400" smtClean="0">
                <a:latin typeface="Times New Roman" pitchFamily="18" charset="0"/>
              </a:rPr>
              <a:t> development.</a:t>
            </a:r>
          </a:p>
          <a:p>
            <a:pPr marL="533400" indent="-533400" eaLnBrk="1" hangingPunct="1">
              <a:lnSpc>
                <a:spcPct val="80000"/>
              </a:lnSpc>
              <a:buSzPct val="155000"/>
              <a:buFont typeface="Wingdings" pitchFamily="2" charset="2"/>
              <a:buBlip>
                <a:blip r:embed="rId2"/>
              </a:buBlip>
            </a:pPr>
            <a:r>
              <a:rPr lang="en-US" sz="2400" smtClean="0">
                <a:latin typeface="Times New Roman" pitchFamily="18" charset="0"/>
              </a:rPr>
              <a:t>Cognitive style refers to the way people perceive, conceptualize, organize and recall information.</a:t>
            </a:r>
          </a:p>
          <a:p>
            <a:pPr marL="533400" indent="-533400" eaLnBrk="1" hangingPunct="1">
              <a:lnSpc>
                <a:spcPct val="80000"/>
              </a:lnSpc>
              <a:buSzPct val="155000"/>
              <a:buFont typeface="Wingdings" pitchFamily="2" charset="2"/>
              <a:buBlip>
                <a:blip r:embed="rId2"/>
              </a:buBlip>
            </a:pPr>
            <a:r>
              <a:rPr lang="en-US" sz="2400" u="sng" smtClean="0">
                <a:latin typeface="Times New Roman" pitchFamily="18" charset="0"/>
              </a:rPr>
              <a:t>Field dependent learners </a:t>
            </a:r>
            <a:r>
              <a:rPr lang="en-US" sz="2400" smtClean="0">
                <a:latin typeface="Times New Roman" pitchFamily="18" charset="0"/>
              </a:rPr>
              <a:t>operate holistically. They like to work with others. </a:t>
            </a:r>
            <a:r>
              <a:rPr lang="en-US" sz="2400" u="sng" smtClean="0">
                <a:latin typeface="Times New Roman" pitchFamily="18" charset="0"/>
              </a:rPr>
              <a:t>Field independent learners </a:t>
            </a:r>
            <a:r>
              <a:rPr lang="en-US" sz="2400" smtClean="0">
                <a:latin typeface="Times New Roman" pitchFamily="18" charset="0"/>
              </a:rPr>
              <a:t>are analytic and prefer to work alone.</a:t>
            </a:r>
          </a:p>
          <a:p>
            <a:pPr marL="533400" indent="-533400" eaLnBrk="1" hangingPunct="1">
              <a:lnSpc>
                <a:spcPct val="80000"/>
              </a:lnSpc>
              <a:buSzPct val="155000"/>
              <a:buFont typeface="Wingdings" pitchFamily="2" charset="2"/>
              <a:buBlip>
                <a:blip r:embed="rId2"/>
              </a:buBlip>
            </a:pPr>
            <a:endParaRPr lang="en-US" sz="2300" smtClean="0">
              <a:latin typeface="Times New Roman" pitchFamily="18" charset="0"/>
            </a:endParaRPr>
          </a:p>
        </p:txBody>
      </p:sp>
      <p:pic>
        <p:nvPicPr>
          <p:cNvPr id="8196" name="Picture 4" descr="english_sm_nwm"/>
          <p:cNvPicPr>
            <a:picLocks noChangeAspect="1" noChangeArrowheads="1" noCrop="1"/>
          </p:cNvPicPr>
          <p:nvPr/>
        </p:nvPicPr>
        <p:blipFill>
          <a:blip r:embed="rId3"/>
          <a:srcRect/>
          <a:stretch>
            <a:fillRect/>
          </a:stretch>
        </p:blipFill>
        <p:spPr bwMode="auto">
          <a:xfrm>
            <a:off x="7412038" y="228600"/>
            <a:ext cx="1385887" cy="152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381000"/>
            <a:ext cx="7550150" cy="838200"/>
          </a:xfrm>
        </p:spPr>
        <p:txBody>
          <a:bodyPr/>
          <a:lstStyle/>
          <a:p>
            <a:pPr algn="ctr" eaLnBrk="1" hangingPunct="1"/>
            <a:r>
              <a:rPr lang="en-US" sz="4000" smtClean="0"/>
              <a:t>Learner Strategies</a:t>
            </a:r>
          </a:p>
        </p:txBody>
      </p:sp>
      <p:sp>
        <p:nvSpPr>
          <p:cNvPr id="9219" name="Rectangle 3"/>
          <p:cNvSpPr>
            <a:spLocks noGrp="1" noChangeArrowheads="1"/>
          </p:cNvSpPr>
          <p:nvPr>
            <p:ph type="body" idx="1"/>
          </p:nvPr>
        </p:nvSpPr>
        <p:spPr>
          <a:xfrm>
            <a:off x="609600" y="1905000"/>
            <a:ext cx="8221663" cy="4581525"/>
          </a:xfrm>
        </p:spPr>
        <p:txBody>
          <a:bodyPr/>
          <a:lstStyle/>
          <a:p>
            <a:pPr marL="533400" indent="-533400" eaLnBrk="1" hangingPunct="1">
              <a:lnSpc>
                <a:spcPct val="90000"/>
              </a:lnSpc>
              <a:buSzPct val="150000"/>
              <a:buFont typeface="Wingdings" pitchFamily="2" charset="2"/>
              <a:buNone/>
            </a:pPr>
            <a:r>
              <a:rPr lang="tr-TR" sz="2400" smtClean="0">
                <a:latin typeface="Times New Roman" pitchFamily="18" charset="0"/>
              </a:rPr>
              <a:t>       </a:t>
            </a:r>
            <a:r>
              <a:rPr lang="en-US" sz="2400" smtClean="0">
                <a:latin typeface="Times New Roman" pitchFamily="18" charset="0"/>
              </a:rPr>
              <a:t>Learner strategies are defined as deliberate behaviors or</a:t>
            </a:r>
          </a:p>
          <a:p>
            <a:pPr marL="533400" indent="-533400" eaLnBrk="1" hangingPunct="1">
              <a:lnSpc>
                <a:spcPct val="90000"/>
              </a:lnSpc>
              <a:buSzPct val="150000"/>
              <a:buFont typeface="Wingdings" pitchFamily="2" charset="2"/>
              <a:buNone/>
            </a:pPr>
            <a:r>
              <a:rPr lang="en-US" sz="2400" smtClean="0">
                <a:latin typeface="Times New Roman" pitchFamily="18" charset="0"/>
              </a:rPr>
              <a:t>actions that learners use to make language learning more</a:t>
            </a:r>
          </a:p>
          <a:p>
            <a:pPr marL="533400" indent="-533400" eaLnBrk="1" hangingPunct="1">
              <a:lnSpc>
                <a:spcPct val="90000"/>
              </a:lnSpc>
              <a:buSzPct val="150000"/>
              <a:buFont typeface="Wingdings" pitchFamily="2" charset="2"/>
              <a:buNone/>
            </a:pPr>
            <a:r>
              <a:rPr lang="en-US" sz="2400" smtClean="0">
                <a:latin typeface="Times New Roman" pitchFamily="18" charset="0"/>
              </a:rPr>
              <a:t>successful, self-directed and enjoyable.</a:t>
            </a:r>
          </a:p>
          <a:p>
            <a:pPr marL="533400" indent="-533400" eaLnBrk="1" hangingPunct="1">
              <a:lnSpc>
                <a:spcPct val="90000"/>
              </a:lnSpc>
              <a:buSzPct val="150000"/>
              <a:buFont typeface="Wingdings" pitchFamily="2" charset="2"/>
              <a:buNone/>
            </a:pPr>
            <a:endParaRPr lang="en-US" sz="2400" smtClean="0">
              <a:latin typeface="Times New Roman" pitchFamily="18" charset="0"/>
            </a:endParaRPr>
          </a:p>
          <a:p>
            <a:pPr marL="952500" lvl="1" indent="-495300" eaLnBrk="1" hangingPunct="1">
              <a:lnSpc>
                <a:spcPct val="90000"/>
              </a:lnSpc>
              <a:buSzPct val="150000"/>
              <a:buFont typeface="Wingdings" pitchFamily="2" charset="2"/>
              <a:buBlip>
                <a:blip r:embed="rId2"/>
              </a:buBlip>
            </a:pPr>
            <a:r>
              <a:rPr lang="en-US" sz="2200" u="sng" smtClean="0">
                <a:latin typeface="Times New Roman" pitchFamily="18" charset="0"/>
              </a:rPr>
              <a:t>Cognitive strategies </a:t>
            </a:r>
            <a:r>
              <a:rPr lang="en-US" sz="2200" smtClean="0">
                <a:latin typeface="Times New Roman" pitchFamily="18" charset="0"/>
              </a:rPr>
              <a:t>relate new concepts to prior knowledge.</a:t>
            </a:r>
          </a:p>
          <a:p>
            <a:pPr marL="952500" lvl="1" indent="-495300" eaLnBrk="1" hangingPunct="1">
              <a:lnSpc>
                <a:spcPct val="90000"/>
              </a:lnSpc>
              <a:buSzPct val="150000"/>
              <a:buFont typeface="Wingdings" pitchFamily="2" charset="2"/>
              <a:buNone/>
            </a:pPr>
            <a:endParaRPr lang="en-US" sz="2200" smtClean="0">
              <a:latin typeface="Times New Roman" pitchFamily="18" charset="0"/>
            </a:endParaRPr>
          </a:p>
          <a:p>
            <a:pPr marL="952500" lvl="1" indent="-495300" eaLnBrk="1" hangingPunct="1">
              <a:lnSpc>
                <a:spcPct val="90000"/>
              </a:lnSpc>
              <a:buSzPct val="150000"/>
              <a:buFont typeface="Wingdings" pitchFamily="2" charset="2"/>
              <a:buBlip>
                <a:blip r:embed="rId2"/>
              </a:buBlip>
            </a:pPr>
            <a:r>
              <a:rPr lang="en-US" sz="2200" u="sng" smtClean="0">
                <a:latin typeface="Times New Roman" pitchFamily="18" charset="0"/>
              </a:rPr>
              <a:t>Metacognitive</a:t>
            </a:r>
            <a:r>
              <a:rPr lang="en-US" sz="2200" smtClean="0">
                <a:latin typeface="Times New Roman" pitchFamily="18" charset="0"/>
              </a:rPr>
              <a:t> strategies are those which help with organizing a personal timetable to facilitate an effective study of the L</a:t>
            </a:r>
            <a:r>
              <a:rPr lang="en-US" sz="2200" baseline="-25000" smtClean="0">
                <a:latin typeface="Times New Roman" pitchFamily="18" charset="0"/>
              </a:rPr>
              <a:t>2</a:t>
            </a:r>
            <a:r>
              <a:rPr lang="en-US" sz="2200" smtClean="0">
                <a:latin typeface="Times New Roman" pitchFamily="18" charset="0"/>
              </a:rPr>
              <a:t>.</a:t>
            </a:r>
          </a:p>
          <a:p>
            <a:pPr marL="952500" lvl="1" indent="-495300" eaLnBrk="1" hangingPunct="1">
              <a:lnSpc>
                <a:spcPct val="90000"/>
              </a:lnSpc>
              <a:buSzPct val="150000"/>
              <a:buFont typeface="Wingdings" pitchFamily="2" charset="2"/>
              <a:buNone/>
            </a:pPr>
            <a:endParaRPr lang="en-US" sz="2200" smtClean="0">
              <a:latin typeface="Times New Roman" pitchFamily="18" charset="0"/>
            </a:endParaRPr>
          </a:p>
          <a:p>
            <a:pPr marL="952500" lvl="1" indent="-495300" eaLnBrk="1" hangingPunct="1">
              <a:lnSpc>
                <a:spcPct val="90000"/>
              </a:lnSpc>
              <a:buSzPct val="150000"/>
              <a:buFont typeface="Wingdings" pitchFamily="2" charset="2"/>
              <a:buBlip>
                <a:blip r:embed="rId2"/>
              </a:buBlip>
            </a:pPr>
            <a:r>
              <a:rPr lang="en-US" sz="2200" u="sng" smtClean="0">
                <a:latin typeface="Times New Roman" pitchFamily="18" charset="0"/>
              </a:rPr>
              <a:t>Social strategies </a:t>
            </a:r>
            <a:r>
              <a:rPr lang="en-US" sz="2200" smtClean="0">
                <a:latin typeface="Times New Roman" pitchFamily="18" charset="0"/>
              </a:rPr>
              <a:t>include looking for opportunities to converse with native speakers.</a:t>
            </a:r>
          </a:p>
        </p:txBody>
      </p:sp>
      <p:pic>
        <p:nvPicPr>
          <p:cNvPr id="9220" name="Picture 4" descr="girl_read"/>
          <p:cNvPicPr>
            <a:picLocks noChangeAspect="1" noChangeArrowheads="1"/>
          </p:cNvPicPr>
          <p:nvPr/>
        </p:nvPicPr>
        <p:blipFill>
          <a:blip r:embed="rId3"/>
          <a:srcRect/>
          <a:stretch>
            <a:fillRect/>
          </a:stretch>
        </p:blipFill>
        <p:spPr bwMode="auto">
          <a:xfrm>
            <a:off x="6442075" y="228600"/>
            <a:ext cx="2493963" cy="1284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214313"/>
            <a:ext cx="8715375" cy="928687"/>
          </a:xfrm>
        </p:spPr>
        <p:txBody>
          <a:bodyPr/>
          <a:lstStyle/>
          <a:p>
            <a:pPr algn="ctr" eaLnBrk="1" hangingPunct="1"/>
            <a:r>
              <a:rPr lang="en-US" sz="3600" smtClean="0"/>
              <a:t>Strategies of L</a:t>
            </a:r>
            <a:r>
              <a:rPr lang="tr-TR" sz="3600" smtClean="0"/>
              <a:t>2</a:t>
            </a:r>
            <a:r>
              <a:rPr lang="en-US" sz="3600" smtClean="0"/>
              <a:t> Development</a:t>
            </a:r>
          </a:p>
        </p:txBody>
      </p:sp>
      <p:sp>
        <p:nvSpPr>
          <p:cNvPr id="10243" name="Rectangle 3"/>
          <p:cNvSpPr>
            <a:spLocks noGrp="1" noChangeArrowheads="1"/>
          </p:cNvSpPr>
          <p:nvPr>
            <p:ph type="body" idx="1"/>
          </p:nvPr>
        </p:nvSpPr>
        <p:spPr>
          <a:xfrm>
            <a:off x="533400" y="1066800"/>
            <a:ext cx="8305800" cy="5486400"/>
          </a:xfrm>
        </p:spPr>
        <p:txBody>
          <a:bodyPr/>
          <a:lstStyle/>
          <a:p>
            <a:pPr eaLnBrk="1" hangingPunct="1">
              <a:lnSpc>
                <a:spcPct val="80000"/>
              </a:lnSpc>
              <a:buFont typeface="Wingdings" pitchFamily="2" charset="2"/>
              <a:buNone/>
            </a:pPr>
            <a:endParaRPr lang="en-US" sz="1600" smtClean="0">
              <a:latin typeface="Times New Roman" pitchFamily="18" charset="0"/>
            </a:endParaRPr>
          </a:p>
          <a:p>
            <a:pPr eaLnBrk="1" hangingPunct="1">
              <a:lnSpc>
                <a:spcPct val="80000"/>
              </a:lnSpc>
              <a:buFont typeface="Wingdings" pitchFamily="2" charset="2"/>
              <a:buNone/>
            </a:pPr>
            <a:endParaRPr lang="en-US" sz="1600" smtClean="0">
              <a:latin typeface="Times New Roman" pitchFamily="18" charset="0"/>
            </a:endParaRPr>
          </a:p>
          <a:p>
            <a:pPr eaLnBrk="1" hangingPunct="1">
              <a:lnSpc>
                <a:spcPct val="80000"/>
              </a:lnSpc>
              <a:buFont typeface="Wingdings" pitchFamily="2" charset="2"/>
              <a:buNone/>
            </a:pPr>
            <a:endParaRPr lang="en-US" sz="1600" smtClean="0">
              <a:latin typeface="Times New Roman" pitchFamily="18" charset="0"/>
            </a:endParaRPr>
          </a:p>
          <a:p>
            <a:pPr eaLnBrk="1" hangingPunct="1">
              <a:lnSpc>
                <a:spcPct val="80000"/>
              </a:lnSpc>
              <a:buFont typeface="Wingdings" pitchFamily="2" charset="2"/>
              <a:buNone/>
            </a:pPr>
            <a:r>
              <a:rPr lang="tr-TR" sz="1800" smtClean="0">
                <a:latin typeface="Times New Roman" pitchFamily="18" charset="0"/>
              </a:rPr>
              <a:t>           </a:t>
            </a:r>
            <a:r>
              <a:rPr lang="en-US" sz="2000" smtClean="0">
                <a:latin typeface="Times New Roman" pitchFamily="18" charset="0"/>
              </a:rPr>
              <a:t>Chesterfield &amp; Chesterfield (1985) identified a natural order of strategies in the</a:t>
            </a:r>
            <a:r>
              <a:rPr lang="tr-TR" sz="2000" smtClean="0">
                <a:latin typeface="Times New Roman" pitchFamily="18" charset="0"/>
              </a:rPr>
              <a:t> </a:t>
            </a:r>
            <a:r>
              <a:rPr lang="en-US" sz="2000" smtClean="0">
                <a:latin typeface="Times New Roman" pitchFamily="18" charset="0"/>
              </a:rPr>
              <a:t>development of a second language. </a:t>
            </a:r>
          </a:p>
          <a:p>
            <a:pPr eaLnBrk="1" hangingPunct="1">
              <a:lnSpc>
                <a:spcPct val="80000"/>
              </a:lnSpc>
              <a:buFont typeface="Wingdings" pitchFamily="2" charset="2"/>
              <a:buNone/>
            </a:pPr>
            <a:endParaRPr lang="en-US" sz="2000" smtClean="0">
              <a:latin typeface="Times New Roman" pitchFamily="18" charset="0"/>
            </a:endParaRPr>
          </a:p>
          <a:p>
            <a:pPr eaLnBrk="1" hangingPunct="1">
              <a:lnSpc>
                <a:spcPct val="80000"/>
              </a:lnSpc>
              <a:buFont typeface="Wingdings" pitchFamily="2" charset="2"/>
              <a:buNone/>
            </a:pPr>
            <a:r>
              <a:rPr lang="en-US" sz="2000" smtClean="0">
                <a:latin typeface="Times New Roman" pitchFamily="18" charset="0"/>
              </a:rPr>
              <a:t>	1)</a:t>
            </a:r>
            <a:r>
              <a:rPr lang="tr-TR" sz="2000" smtClean="0">
                <a:latin typeface="Times New Roman" pitchFamily="18" charset="0"/>
              </a:rPr>
              <a:t>R</a:t>
            </a:r>
            <a:r>
              <a:rPr lang="en-US" sz="2000" smtClean="0">
                <a:latin typeface="Times New Roman" pitchFamily="18" charset="0"/>
              </a:rPr>
              <a:t>epetition (imitating a word or structure);</a:t>
            </a:r>
          </a:p>
          <a:p>
            <a:pPr eaLnBrk="1" hangingPunct="1">
              <a:lnSpc>
                <a:spcPct val="80000"/>
              </a:lnSpc>
              <a:buFont typeface="Wingdings" pitchFamily="2" charset="2"/>
              <a:buNone/>
            </a:pPr>
            <a:r>
              <a:rPr lang="en-US" sz="2000" smtClean="0">
                <a:latin typeface="Times New Roman" pitchFamily="18" charset="0"/>
              </a:rPr>
              <a:t>	2)</a:t>
            </a:r>
            <a:r>
              <a:rPr lang="tr-TR" sz="2000" smtClean="0">
                <a:latin typeface="Times New Roman" pitchFamily="18" charset="0"/>
              </a:rPr>
              <a:t>M</a:t>
            </a:r>
            <a:r>
              <a:rPr lang="en-US" sz="2000" smtClean="0">
                <a:latin typeface="Times New Roman" pitchFamily="18" charset="0"/>
              </a:rPr>
              <a:t>emorization (recalling songs, rhymes or sequences by rote); </a:t>
            </a:r>
          </a:p>
          <a:p>
            <a:pPr eaLnBrk="1" hangingPunct="1">
              <a:lnSpc>
                <a:spcPct val="80000"/>
              </a:lnSpc>
              <a:buFont typeface="Wingdings" pitchFamily="2" charset="2"/>
              <a:buNone/>
            </a:pPr>
            <a:r>
              <a:rPr lang="en-US" sz="2000" smtClean="0">
                <a:latin typeface="Times New Roman" pitchFamily="18" charset="0"/>
              </a:rPr>
              <a:t>	3) </a:t>
            </a:r>
            <a:r>
              <a:rPr lang="tr-TR" sz="2000" smtClean="0">
                <a:latin typeface="Times New Roman" pitchFamily="18" charset="0"/>
              </a:rPr>
              <a:t>F</a:t>
            </a:r>
            <a:r>
              <a:rPr lang="en-US" sz="2000" smtClean="0">
                <a:latin typeface="Times New Roman" pitchFamily="18" charset="0"/>
              </a:rPr>
              <a:t>ormulaic expressions (words or phrases that function as units i.e. greetings);</a:t>
            </a:r>
          </a:p>
          <a:p>
            <a:pPr eaLnBrk="1" hangingPunct="1">
              <a:lnSpc>
                <a:spcPct val="80000"/>
              </a:lnSpc>
              <a:buFont typeface="Wingdings" pitchFamily="2" charset="2"/>
              <a:buNone/>
            </a:pPr>
            <a:r>
              <a:rPr lang="en-US" sz="2000" smtClean="0">
                <a:latin typeface="Times New Roman" pitchFamily="18" charset="0"/>
              </a:rPr>
              <a:t>	4) </a:t>
            </a:r>
            <a:r>
              <a:rPr lang="tr-TR" sz="2000" smtClean="0">
                <a:latin typeface="Times New Roman" pitchFamily="18" charset="0"/>
              </a:rPr>
              <a:t>V</a:t>
            </a:r>
            <a:r>
              <a:rPr lang="en-US" sz="2000" smtClean="0">
                <a:latin typeface="Times New Roman" pitchFamily="18" charset="0"/>
              </a:rPr>
              <a:t>erbal attention getters (language that initiates interaction);</a:t>
            </a:r>
          </a:p>
          <a:p>
            <a:pPr eaLnBrk="1" hangingPunct="1">
              <a:lnSpc>
                <a:spcPct val="80000"/>
              </a:lnSpc>
              <a:buFont typeface="Wingdings" pitchFamily="2" charset="2"/>
              <a:buNone/>
            </a:pPr>
            <a:r>
              <a:rPr lang="en-US" sz="2000" smtClean="0">
                <a:latin typeface="Times New Roman" pitchFamily="18" charset="0"/>
              </a:rPr>
              <a:t>	5) </a:t>
            </a:r>
            <a:r>
              <a:rPr lang="tr-TR" sz="2000" smtClean="0">
                <a:latin typeface="Times New Roman" pitchFamily="18" charset="0"/>
              </a:rPr>
              <a:t>A</a:t>
            </a:r>
            <a:r>
              <a:rPr lang="en-US" sz="2000" smtClean="0">
                <a:latin typeface="Times New Roman" pitchFamily="18" charset="0"/>
              </a:rPr>
              <a:t>nswering in unison (responding with others);</a:t>
            </a:r>
          </a:p>
          <a:p>
            <a:pPr eaLnBrk="1" hangingPunct="1">
              <a:lnSpc>
                <a:spcPct val="80000"/>
              </a:lnSpc>
              <a:buFont typeface="Wingdings" pitchFamily="2" charset="2"/>
              <a:buNone/>
            </a:pPr>
            <a:r>
              <a:rPr lang="en-US" sz="2000" smtClean="0">
                <a:latin typeface="Times New Roman" pitchFamily="18" charset="0"/>
              </a:rPr>
              <a:t>	6) </a:t>
            </a:r>
            <a:r>
              <a:rPr lang="tr-TR" sz="2000" smtClean="0">
                <a:latin typeface="Times New Roman" pitchFamily="18" charset="0"/>
              </a:rPr>
              <a:t>T</a:t>
            </a:r>
            <a:r>
              <a:rPr lang="en-US" sz="2000" smtClean="0">
                <a:latin typeface="Times New Roman" pitchFamily="18" charset="0"/>
              </a:rPr>
              <a:t>alking to self (engaging in internal monologue);</a:t>
            </a:r>
          </a:p>
          <a:p>
            <a:pPr eaLnBrk="1" hangingPunct="1">
              <a:lnSpc>
                <a:spcPct val="80000"/>
              </a:lnSpc>
              <a:buFont typeface="Wingdings" pitchFamily="2" charset="2"/>
              <a:buNone/>
            </a:pPr>
            <a:r>
              <a:rPr lang="en-US" sz="2000" smtClean="0">
                <a:latin typeface="Times New Roman" pitchFamily="18" charset="0"/>
              </a:rPr>
              <a:t>	7) </a:t>
            </a:r>
            <a:r>
              <a:rPr lang="tr-TR" sz="2000" smtClean="0">
                <a:latin typeface="Times New Roman" pitchFamily="18" charset="0"/>
              </a:rPr>
              <a:t>E</a:t>
            </a:r>
            <a:r>
              <a:rPr lang="en-US" sz="2000" smtClean="0">
                <a:latin typeface="Times New Roman" pitchFamily="18" charset="0"/>
              </a:rPr>
              <a:t>laboration (information beyond what is necessary);</a:t>
            </a:r>
          </a:p>
          <a:p>
            <a:pPr eaLnBrk="1" hangingPunct="1">
              <a:lnSpc>
                <a:spcPct val="80000"/>
              </a:lnSpc>
              <a:buFont typeface="Wingdings" pitchFamily="2" charset="2"/>
              <a:buNone/>
            </a:pPr>
            <a:r>
              <a:rPr lang="en-US" sz="2000" smtClean="0">
                <a:latin typeface="Times New Roman" pitchFamily="18" charset="0"/>
              </a:rPr>
              <a:t>	8) </a:t>
            </a:r>
            <a:r>
              <a:rPr lang="tr-TR" sz="2000" smtClean="0">
                <a:latin typeface="Times New Roman" pitchFamily="18" charset="0"/>
              </a:rPr>
              <a:t>A</a:t>
            </a:r>
            <a:r>
              <a:rPr lang="en-US" sz="2000" smtClean="0">
                <a:latin typeface="Times New Roman" pitchFamily="18" charset="0"/>
              </a:rPr>
              <a:t>nticipatory answers (completing another’s phrase or statement);</a:t>
            </a:r>
          </a:p>
          <a:p>
            <a:pPr eaLnBrk="1" hangingPunct="1">
              <a:lnSpc>
                <a:spcPct val="80000"/>
              </a:lnSpc>
              <a:buFont typeface="Wingdings" pitchFamily="2" charset="2"/>
              <a:buNone/>
            </a:pPr>
            <a:r>
              <a:rPr lang="en-US" sz="2000" smtClean="0">
                <a:latin typeface="Times New Roman" pitchFamily="18" charset="0"/>
              </a:rPr>
              <a:t>	9) </a:t>
            </a:r>
            <a:r>
              <a:rPr lang="tr-TR" sz="2000" smtClean="0">
                <a:latin typeface="Times New Roman" pitchFamily="18" charset="0"/>
              </a:rPr>
              <a:t>M</a:t>
            </a:r>
            <a:r>
              <a:rPr lang="en-US" sz="2000" smtClean="0">
                <a:latin typeface="Times New Roman" pitchFamily="18" charset="0"/>
              </a:rPr>
              <a:t>onitoring (self-correcting errors);</a:t>
            </a:r>
          </a:p>
          <a:p>
            <a:pPr eaLnBrk="1" hangingPunct="1">
              <a:lnSpc>
                <a:spcPct val="80000"/>
              </a:lnSpc>
              <a:buFont typeface="Wingdings" pitchFamily="2" charset="2"/>
              <a:buNone/>
            </a:pPr>
            <a:r>
              <a:rPr lang="en-US" sz="2000" smtClean="0">
                <a:latin typeface="Times New Roman" pitchFamily="18" charset="0"/>
              </a:rPr>
              <a:t>    10) </a:t>
            </a:r>
            <a:r>
              <a:rPr lang="tr-TR" sz="2000" smtClean="0">
                <a:latin typeface="Times New Roman" pitchFamily="18" charset="0"/>
              </a:rPr>
              <a:t>A</a:t>
            </a:r>
            <a:r>
              <a:rPr lang="en-US" sz="2000" smtClean="0">
                <a:latin typeface="Times New Roman" pitchFamily="18" charset="0"/>
              </a:rPr>
              <a:t>ppeal for assistance (asking someone for help);</a:t>
            </a:r>
          </a:p>
          <a:p>
            <a:pPr eaLnBrk="1" hangingPunct="1">
              <a:lnSpc>
                <a:spcPct val="80000"/>
              </a:lnSpc>
              <a:buFont typeface="Wingdings" pitchFamily="2" charset="2"/>
              <a:buNone/>
            </a:pPr>
            <a:r>
              <a:rPr lang="en-US" sz="2000" smtClean="0">
                <a:latin typeface="Times New Roman" pitchFamily="18" charset="0"/>
              </a:rPr>
              <a:t>    11) </a:t>
            </a:r>
            <a:r>
              <a:rPr lang="tr-TR" sz="2000" smtClean="0">
                <a:latin typeface="Times New Roman" pitchFamily="18" charset="0"/>
              </a:rPr>
              <a:t>R</a:t>
            </a:r>
            <a:r>
              <a:rPr lang="en-US" sz="2000" smtClean="0">
                <a:latin typeface="Times New Roman" pitchFamily="18" charset="0"/>
              </a:rPr>
              <a:t>equest for clarification (asking the speaker to explain or repeat); and</a:t>
            </a:r>
          </a:p>
          <a:p>
            <a:pPr eaLnBrk="1" hangingPunct="1">
              <a:lnSpc>
                <a:spcPct val="80000"/>
              </a:lnSpc>
              <a:buFont typeface="Wingdings" pitchFamily="2" charset="2"/>
              <a:buNone/>
            </a:pPr>
            <a:r>
              <a:rPr lang="en-US" sz="2000" smtClean="0">
                <a:latin typeface="Times New Roman" pitchFamily="18" charset="0"/>
              </a:rPr>
              <a:t>    12) </a:t>
            </a:r>
            <a:r>
              <a:rPr lang="tr-TR" sz="2000" smtClean="0">
                <a:latin typeface="Times New Roman" pitchFamily="18" charset="0"/>
              </a:rPr>
              <a:t>R</a:t>
            </a:r>
            <a:r>
              <a:rPr lang="en-US" sz="2000" smtClean="0">
                <a:latin typeface="Times New Roman" pitchFamily="18" charset="0"/>
              </a:rPr>
              <a:t>ole-playing (interacting with another by taking on roles).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algn="ctr" eaLnBrk="1" hangingPunct="1"/>
            <a:r>
              <a:rPr lang="en-US" sz="4000" smtClean="0"/>
              <a:t>Theories of Second Language Acquisition</a:t>
            </a:r>
          </a:p>
        </p:txBody>
      </p:sp>
      <p:sp>
        <p:nvSpPr>
          <p:cNvPr id="11267" name="Rectangle 3"/>
          <p:cNvSpPr>
            <a:spLocks noGrp="1" noChangeArrowheads="1"/>
          </p:cNvSpPr>
          <p:nvPr>
            <p:ph type="body" idx="1"/>
          </p:nvPr>
        </p:nvSpPr>
        <p:spPr>
          <a:xfrm>
            <a:off x="228600" y="1885950"/>
            <a:ext cx="8432800" cy="4972050"/>
          </a:xfrm>
        </p:spPr>
        <p:txBody>
          <a:bodyPr/>
          <a:lstStyle/>
          <a:p>
            <a:pPr eaLnBrk="1" hangingPunct="1">
              <a:lnSpc>
                <a:spcPct val="90000"/>
              </a:lnSpc>
              <a:buFont typeface="Wingdings" pitchFamily="2" charset="2"/>
              <a:buNone/>
            </a:pPr>
            <a:r>
              <a:rPr lang="en-US" sz="2400" b="1" smtClean="0">
                <a:latin typeface="Times New Roman" pitchFamily="18" charset="0"/>
              </a:rPr>
              <a:t>     </a:t>
            </a:r>
          </a:p>
          <a:p>
            <a:pPr eaLnBrk="1" hangingPunct="1">
              <a:lnSpc>
                <a:spcPct val="90000"/>
              </a:lnSpc>
              <a:buFont typeface="Wingdings" pitchFamily="2" charset="2"/>
              <a:buNone/>
            </a:pPr>
            <a:r>
              <a:rPr lang="tr-TR" sz="2800" b="1" smtClean="0">
                <a:latin typeface="Times New Roman" pitchFamily="18" charset="0"/>
              </a:rPr>
              <a:t>    </a:t>
            </a:r>
            <a:r>
              <a:rPr lang="en-US" sz="2800" b="1" smtClean="0">
                <a:latin typeface="Times New Roman" pitchFamily="18" charset="0"/>
              </a:rPr>
              <a:t>Universalist Theory </a:t>
            </a:r>
            <a:r>
              <a:rPr lang="en-US" sz="2400" smtClean="0">
                <a:latin typeface="Times New Roman" pitchFamily="18" charset="0"/>
              </a:rPr>
              <a:t>defines linguistic universals from two perspectives:</a:t>
            </a:r>
          </a:p>
          <a:p>
            <a:pPr eaLnBrk="1" hangingPunct="1">
              <a:lnSpc>
                <a:spcPct val="90000"/>
              </a:lnSpc>
            </a:pPr>
            <a:endParaRPr lang="en-US" sz="2400" smtClean="0">
              <a:latin typeface="Times New Roman" pitchFamily="18" charset="0"/>
            </a:endParaRPr>
          </a:p>
          <a:p>
            <a:pPr eaLnBrk="1" hangingPunct="1">
              <a:lnSpc>
                <a:spcPct val="90000"/>
              </a:lnSpc>
              <a:buSzPct val="120000"/>
              <a:buFont typeface="Wingdings" pitchFamily="2" charset="2"/>
              <a:buBlip>
                <a:blip r:embed="rId2"/>
              </a:buBlip>
            </a:pPr>
            <a:r>
              <a:rPr lang="en-US" sz="2400" smtClean="0">
                <a:latin typeface="Times New Roman" pitchFamily="18" charset="0"/>
              </a:rPr>
              <a:t>The data-driven perspective which looks at surface features of a wide-range of languages to find out how languages vary and what principles underlie this variation. The data-driven approach considers system external factors or input as the basis.</a:t>
            </a:r>
            <a:r>
              <a:rPr lang="en-US" sz="2000" smtClean="0">
                <a:latin typeface="Times New Roman" pitchFamily="18" charset="0"/>
              </a:rPr>
              <a:t> </a:t>
            </a:r>
            <a:endParaRPr lang="en-US" sz="2400" smtClean="0">
              <a:latin typeface="Times New Roman" pitchFamily="18" charset="0"/>
            </a:endParaRPr>
          </a:p>
          <a:p>
            <a:pPr eaLnBrk="1" hangingPunct="1">
              <a:lnSpc>
                <a:spcPct val="90000"/>
              </a:lnSpc>
              <a:buSzPct val="120000"/>
              <a:buFont typeface="Wingdings" pitchFamily="2" charset="2"/>
              <a:buBlip>
                <a:blip r:embed="rId2"/>
              </a:buBlip>
            </a:pPr>
            <a:endParaRPr lang="en-US" sz="2400" smtClean="0">
              <a:latin typeface="Times New Roman" pitchFamily="18" charset="0"/>
            </a:endParaRPr>
          </a:p>
          <a:p>
            <a:pPr eaLnBrk="1" hangingPunct="1">
              <a:lnSpc>
                <a:spcPct val="90000"/>
              </a:lnSpc>
              <a:buSzPct val="120000"/>
              <a:buFont typeface="Wingdings" pitchFamily="2" charset="2"/>
              <a:buBlip>
                <a:blip r:embed="rId2"/>
              </a:buBlip>
            </a:pPr>
            <a:r>
              <a:rPr lang="en-US" sz="2400" smtClean="0">
                <a:latin typeface="Times New Roman" pitchFamily="18" charset="0"/>
              </a:rPr>
              <a:t>The theory-driven perspective which looks at in-depth analysis of the properties of language to determine highly abstract principles of grammar. System internal factors are those found in cognitive and linguistic processes.</a:t>
            </a:r>
            <a:endParaRPr lang="en-US" sz="2800" smtClean="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2660</TotalTime>
  <Words>2246</Words>
  <Application>Microsoft Office PowerPoint</Application>
  <PresentationFormat>On-screen Show (4:3)</PresentationFormat>
  <Paragraphs>239</Paragraphs>
  <Slides>26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Tahoma</vt:lpstr>
      <vt:lpstr>Arial</vt:lpstr>
      <vt:lpstr>Wingdings</vt:lpstr>
      <vt:lpstr>Times New Roman</vt:lpstr>
      <vt:lpstr>Impact</vt:lpstr>
      <vt:lpstr>Kristen ITC</vt:lpstr>
      <vt:lpstr>Blends</vt:lpstr>
      <vt:lpstr>Second Language Acquisition</vt:lpstr>
      <vt:lpstr>Language Learning            vs.  Language Acquisition</vt:lpstr>
      <vt:lpstr>What is Second  Language Acquisition? </vt:lpstr>
      <vt:lpstr>What is the Study of Second Language Acquisition? </vt:lpstr>
      <vt:lpstr>How Do Learners Acquire a Second Language?</vt:lpstr>
      <vt:lpstr>The Language Learner</vt:lpstr>
      <vt:lpstr>Learner Strategies</vt:lpstr>
      <vt:lpstr>Strategies of L2 Development</vt:lpstr>
      <vt:lpstr>Theories of Second Language Acquisition</vt:lpstr>
      <vt:lpstr> Theories of Second Language Acquisition (Continued)</vt:lpstr>
      <vt:lpstr> Behaviorist Theory   (Continued)</vt:lpstr>
      <vt:lpstr>Theories of Second Language Acquisition (Continued)</vt:lpstr>
      <vt:lpstr>         Nativist Theory(Continued)</vt:lpstr>
      <vt:lpstr> Theories of Second Language Acquisition (Continued)</vt:lpstr>
      <vt:lpstr>Cognitivist Theory (Continued)</vt:lpstr>
      <vt:lpstr>       Theories of SLA (Continued)</vt:lpstr>
      <vt:lpstr>Krashen’s Five Hypotheses for SLA</vt:lpstr>
      <vt:lpstr>Krashen’s Five Hypotheses(Continued)</vt:lpstr>
      <vt:lpstr>Competence Vs. Performance</vt:lpstr>
      <vt:lpstr>Input and Interaction</vt:lpstr>
      <vt:lpstr>Language Transfer</vt:lpstr>
      <vt:lpstr>Selinker’s Interlanguage  Theory</vt:lpstr>
      <vt:lpstr>Error Analysis </vt:lpstr>
      <vt:lpstr>Contrastive Analysis  Hypothesis</vt:lpstr>
      <vt:lpstr>In Conclusion The Learner/The Teacher</vt:lpstr>
      <vt:lpstr>Bibliography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Second Language Acquisition</dc:title>
  <dc:creator>Mae Guerra</dc:creator>
  <cp:lastModifiedBy>DELL</cp:lastModifiedBy>
  <cp:revision>186</cp:revision>
  <cp:lastPrinted>1601-01-01T00:00:00Z</cp:lastPrinted>
  <dcterms:created xsi:type="dcterms:W3CDTF">2006-04-18T02:46:01Z</dcterms:created>
  <dcterms:modified xsi:type="dcterms:W3CDTF">2018-05-07T10:53:32Z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3</vt:i4>
  </property>
</Properties>
</file>