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97B568BB-942E-4DAA-8457-683CD6747E1E}" type="datetimeFigureOut">
              <a:rPr lang="en-US" smtClean="0"/>
              <a:t>5/6/2020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7EC5B882-7023-470E-8383-2BBF8DFEFA3A}" type="slidenum">
              <a:rPr lang="en-US" smtClean="0"/>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89057764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B568BB-942E-4DAA-8457-683CD6747E1E}" type="datetimeFigureOut">
              <a:rPr lang="en-US" smtClean="0"/>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EC5B882-7023-470E-8383-2BBF8DFEFA3A}" type="slidenum">
              <a:rPr lang="en-US" smtClean="0"/>
              <a:t>‹#›</a:t>
            </a:fld>
            <a:endParaRPr lang="en-US" dirty="0"/>
          </a:p>
        </p:txBody>
      </p:sp>
    </p:spTree>
    <p:extLst>
      <p:ext uri="{BB962C8B-B14F-4D97-AF65-F5344CB8AC3E}">
        <p14:creationId xmlns:p14="http://schemas.microsoft.com/office/powerpoint/2010/main" val="1466301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B568BB-942E-4DAA-8457-683CD6747E1E}" type="datetimeFigureOut">
              <a:rPr lang="en-US" smtClean="0"/>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EC5B882-7023-470E-8383-2BBF8DFEFA3A}" type="slidenum">
              <a:rPr lang="en-US" smtClean="0"/>
              <a:t>‹#›</a:t>
            </a:fld>
            <a:endParaRPr lang="en-US" dirty="0"/>
          </a:p>
        </p:txBody>
      </p:sp>
    </p:spTree>
    <p:extLst>
      <p:ext uri="{BB962C8B-B14F-4D97-AF65-F5344CB8AC3E}">
        <p14:creationId xmlns:p14="http://schemas.microsoft.com/office/powerpoint/2010/main" val="797471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B568BB-942E-4DAA-8457-683CD6747E1E}" type="datetimeFigureOut">
              <a:rPr lang="en-US" smtClean="0"/>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EC5B882-7023-470E-8383-2BBF8DFEFA3A}" type="slidenum">
              <a:rPr lang="en-US" smtClean="0"/>
              <a:t>‹#›</a:t>
            </a:fld>
            <a:endParaRPr lang="en-US" dirty="0"/>
          </a:p>
        </p:txBody>
      </p:sp>
    </p:spTree>
    <p:extLst>
      <p:ext uri="{BB962C8B-B14F-4D97-AF65-F5344CB8AC3E}">
        <p14:creationId xmlns:p14="http://schemas.microsoft.com/office/powerpoint/2010/main" val="2932535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97B568BB-942E-4DAA-8457-683CD6747E1E}" type="datetimeFigureOut">
              <a:rPr lang="en-US" smtClean="0"/>
              <a:t>5/6/2020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7EC5B882-7023-470E-8383-2BBF8DFEFA3A}" type="slidenum">
              <a:rPr lang="en-US" smtClean="0"/>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410049211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B568BB-942E-4DAA-8457-683CD6747E1E}" type="datetimeFigureOut">
              <a:rPr lang="en-US" smtClean="0"/>
              <a:t>5/6/2020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EC5B882-7023-470E-8383-2BBF8DFEFA3A}" type="slidenum">
              <a:rPr lang="en-US" smtClean="0"/>
              <a:t>‹#›</a:t>
            </a:fld>
            <a:endParaRPr lang="en-US" dirty="0"/>
          </a:p>
        </p:txBody>
      </p:sp>
    </p:spTree>
    <p:extLst>
      <p:ext uri="{BB962C8B-B14F-4D97-AF65-F5344CB8AC3E}">
        <p14:creationId xmlns:p14="http://schemas.microsoft.com/office/powerpoint/2010/main" val="1027411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B568BB-942E-4DAA-8457-683CD6747E1E}" type="datetimeFigureOut">
              <a:rPr lang="en-US" smtClean="0"/>
              <a:t>5/6/2020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EC5B882-7023-470E-8383-2BBF8DFEFA3A}" type="slidenum">
              <a:rPr lang="en-US" smtClean="0"/>
              <a:t>‹#›</a:t>
            </a:fld>
            <a:endParaRPr lang="en-US" dirty="0"/>
          </a:p>
        </p:txBody>
      </p:sp>
    </p:spTree>
    <p:extLst>
      <p:ext uri="{BB962C8B-B14F-4D97-AF65-F5344CB8AC3E}">
        <p14:creationId xmlns:p14="http://schemas.microsoft.com/office/powerpoint/2010/main" val="1909303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7B568BB-942E-4DAA-8457-683CD6747E1E}" type="datetimeFigureOut">
              <a:rPr lang="en-US" smtClean="0"/>
              <a:t>5/6/2020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EC5B882-7023-470E-8383-2BBF8DFEFA3A}" type="slidenum">
              <a:rPr lang="en-US" smtClean="0"/>
              <a:t>‹#›</a:t>
            </a:fld>
            <a:endParaRPr lang="en-US" dirty="0"/>
          </a:p>
        </p:txBody>
      </p:sp>
    </p:spTree>
    <p:extLst>
      <p:ext uri="{BB962C8B-B14F-4D97-AF65-F5344CB8AC3E}">
        <p14:creationId xmlns:p14="http://schemas.microsoft.com/office/powerpoint/2010/main" val="1343952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B568BB-942E-4DAA-8457-683CD6747E1E}" type="datetimeFigureOut">
              <a:rPr lang="en-US" smtClean="0"/>
              <a:t>5/6/2020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EC5B882-7023-470E-8383-2BBF8DFEFA3A}" type="slidenum">
              <a:rPr lang="en-US" smtClean="0"/>
              <a:t>‹#›</a:t>
            </a:fld>
            <a:endParaRPr lang="en-US" dirty="0"/>
          </a:p>
        </p:txBody>
      </p:sp>
    </p:spTree>
    <p:extLst>
      <p:ext uri="{BB962C8B-B14F-4D97-AF65-F5344CB8AC3E}">
        <p14:creationId xmlns:p14="http://schemas.microsoft.com/office/powerpoint/2010/main" val="1214673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97B568BB-942E-4DAA-8457-683CD6747E1E}" type="datetimeFigureOut">
              <a:rPr lang="en-US" smtClean="0"/>
              <a:t>5/6/2020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7EC5B882-7023-470E-8383-2BBF8DFEFA3A}" type="slidenum">
              <a:rPr lang="en-US" smtClean="0"/>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38507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97B568BB-942E-4DAA-8457-683CD6747E1E}" type="datetimeFigureOut">
              <a:rPr lang="en-US" smtClean="0"/>
              <a:t>5/6/2020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7EC5B882-7023-470E-8383-2BBF8DFEFA3A}" type="slidenum">
              <a:rPr lang="en-US" smtClean="0"/>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01438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97B568BB-942E-4DAA-8457-683CD6747E1E}" type="datetimeFigureOut">
              <a:rPr lang="en-US" smtClean="0"/>
              <a:t>5/6/2020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7EC5B882-7023-470E-8383-2BBF8DFEFA3A}" type="slidenum">
              <a:rPr lang="en-US" smtClean="0"/>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10164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CC0E2-8A84-4148-B979-E1B9F544D8D6}"/>
              </a:ext>
            </a:extLst>
          </p:cNvPr>
          <p:cNvSpPr>
            <a:spLocks noGrp="1"/>
          </p:cNvSpPr>
          <p:nvPr>
            <p:ph type="ctrTitle"/>
          </p:nvPr>
        </p:nvSpPr>
        <p:spPr/>
        <p:txBody>
          <a:bodyPr/>
          <a:lstStyle/>
          <a:p>
            <a:r>
              <a:rPr lang="en-US" dirty="0"/>
              <a:t>Comprehension Skills</a:t>
            </a:r>
          </a:p>
        </p:txBody>
      </p:sp>
      <p:sp>
        <p:nvSpPr>
          <p:cNvPr id="3" name="Subtitle 2">
            <a:extLst>
              <a:ext uri="{FF2B5EF4-FFF2-40B4-BE49-F238E27FC236}">
                <a16:creationId xmlns:a16="http://schemas.microsoft.com/office/drawing/2014/main" id="{7BB02727-ACE5-4C9E-B843-069941AEA50B}"/>
              </a:ext>
            </a:extLst>
          </p:cNvPr>
          <p:cNvSpPr>
            <a:spLocks noGrp="1"/>
          </p:cNvSpPr>
          <p:nvPr>
            <p:ph type="subTitle" idx="1"/>
          </p:nvPr>
        </p:nvSpPr>
        <p:spPr/>
        <p:txBody>
          <a:bodyPr/>
          <a:lstStyle/>
          <a:p>
            <a:r>
              <a:rPr lang="en-US" dirty="0"/>
              <a:t>Communication Skills</a:t>
            </a:r>
          </a:p>
        </p:txBody>
      </p:sp>
    </p:spTree>
    <p:extLst>
      <p:ext uri="{BB962C8B-B14F-4D97-AF65-F5344CB8AC3E}">
        <p14:creationId xmlns:p14="http://schemas.microsoft.com/office/powerpoint/2010/main" val="3841874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DBCB4-5D46-4C70-A31D-0F1867AF89DF}"/>
              </a:ext>
            </a:extLst>
          </p:cNvPr>
          <p:cNvSpPr>
            <a:spLocks noGrp="1"/>
          </p:cNvSpPr>
          <p:nvPr>
            <p:ph type="title"/>
          </p:nvPr>
        </p:nvSpPr>
        <p:spPr>
          <a:xfrm>
            <a:off x="1371600" y="685800"/>
            <a:ext cx="9601200" cy="914400"/>
          </a:xfrm>
        </p:spPr>
        <p:txBody>
          <a:bodyPr/>
          <a:lstStyle/>
          <a:p>
            <a:pPr algn="ctr"/>
            <a:r>
              <a:rPr lang="en-US" dirty="0"/>
              <a:t>Introduction</a:t>
            </a:r>
          </a:p>
        </p:txBody>
      </p:sp>
      <p:sp>
        <p:nvSpPr>
          <p:cNvPr id="3" name="Content Placeholder 2">
            <a:extLst>
              <a:ext uri="{FF2B5EF4-FFF2-40B4-BE49-F238E27FC236}">
                <a16:creationId xmlns:a16="http://schemas.microsoft.com/office/drawing/2014/main" id="{FECC6D5C-AE85-412F-876E-36139AD81225}"/>
              </a:ext>
            </a:extLst>
          </p:cNvPr>
          <p:cNvSpPr>
            <a:spLocks noGrp="1"/>
          </p:cNvSpPr>
          <p:nvPr>
            <p:ph idx="1"/>
          </p:nvPr>
        </p:nvSpPr>
        <p:spPr>
          <a:xfrm>
            <a:off x="1371600" y="1600200"/>
            <a:ext cx="9601200" cy="4267200"/>
          </a:xfrm>
        </p:spPr>
        <p:txBody>
          <a:bodyPr/>
          <a:lstStyle/>
          <a:p>
            <a:r>
              <a:rPr lang="en-US" dirty="0"/>
              <a:t>In our academic life , questions are asked frequently whether they are in the form of daily test or in exams’ paper. It seems that we “ STUDENTS” are meant for answering the questions.</a:t>
            </a:r>
          </a:p>
          <a:p>
            <a:pPr marL="0" indent="0" algn="ctr">
              <a:buNone/>
            </a:pPr>
            <a:r>
              <a:rPr lang="en-US" sz="4400" dirty="0"/>
              <a:t>Definition</a:t>
            </a:r>
          </a:p>
          <a:p>
            <a:r>
              <a:rPr lang="en-US" dirty="0"/>
              <a:t>Here it is word ; Comprehension , derived from Latin word “Comprehension”  that means “seizing or capturing” .</a:t>
            </a:r>
          </a:p>
          <a:p>
            <a:r>
              <a:rPr lang="en-US" dirty="0"/>
              <a:t> In Oxford dictionary;</a:t>
            </a:r>
          </a:p>
          <a:p>
            <a:pPr marL="0" indent="0">
              <a:buNone/>
            </a:pPr>
            <a:r>
              <a:rPr lang="en-US" dirty="0"/>
              <a:t>“It consists of a passage upon which questions are set to test the students’ ability to understand the content of the given text and to infer information and meanings from it.”</a:t>
            </a:r>
          </a:p>
        </p:txBody>
      </p:sp>
    </p:spTree>
    <p:extLst>
      <p:ext uri="{BB962C8B-B14F-4D97-AF65-F5344CB8AC3E}">
        <p14:creationId xmlns:p14="http://schemas.microsoft.com/office/powerpoint/2010/main" val="20826787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A67DAA-37B2-4826-AC10-4E943B2FCAC5}"/>
              </a:ext>
            </a:extLst>
          </p:cNvPr>
          <p:cNvSpPr>
            <a:spLocks noGrp="1"/>
          </p:cNvSpPr>
          <p:nvPr>
            <p:ph type="title"/>
          </p:nvPr>
        </p:nvSpPr>
        <p:spPr/>
        <p:txBody>
          <a:bodyPr/>
          <a:lstStyle/>
          <a:p>
            <a:pPr algn="ctr"/>
            <a:r>
              <a:rPr lang="en-US" dirty="0"/>
              <a:t>3 Levels of Comprehension</a:t>
            </a:r>
            <a:br>
              <a:rPr lang="en-US" dirty="0"/>
            </a:br>
            <a:endParaRPr lang="en-US" dirty="0"/>
          </a:p>
        </p:txBody>
      </p:sp>
      <p:sp>
        <p:nvSpPr>
          <p:cNvPr id="3" name="Content Placeholder 2">
            <a:extLst>
              <a:ext uri="{FF2B5EF4-FFF2-40B4-BE49-F238E27FC236}">
                <a16:creationId xmlns:a16="http://schemas.microsoft.com/office/drawing/2014/main" id="{2A592983-05E9-474B-B729-758E7E2CADA1}"/>
              </a:ext>
            </a:extLst>
          </p:cNvPr>
          <p:cNvSpPr>
            <a:spLocks noGrp="1"/>
          </p:cNvSpPr>
          <p:nvPr>
            <p:ph idx="1"/>
          </p:nvPr>
        </p:nvSpPr>
        <p:spPr/>
        <p:txBody>
          <a:bodyPr/>
          <a:lstStyle/>
          <a:p>
            <a:r>
              <a:rPr lang="en-US" b="1" dirty="0"/>
              <a:t>Literal</a:t>
            </a:r>
          </a:p>
          <a:p>
            <a:pPr marL="0" indent="0">
              <a:buNone/>
            </a:pPr>
            <a:r>
              <a:rPr lang="en-US" dirty="0"/>
              <a:t>• Facts and details • Rote Learning and Memorization • Surface understanding</a:t>
            </a:r>
          </a:p>
          <a:p>
            <a:r>
              <a:rPr lang="en-US" b="1" dirty="0"/>
              <a:t>Interpretive</a:t>
            </a:r>
          </a:p>
          <a:p>
            <a:pPr marL="0" indent="0">
              <a:buNone/>
            </a:pPr>
            <a:r>
              <a:rPr lang="en-US" dirty="0"/>
              <a:t>• Drawing inferences • Tapping into knowledge/experience • Reading between lines • Making logic leaps and educated guesses</a:t>
            </a:r>
          </a:p>
          <a:p>
            <a:r>
              <a:rPr lang="en-US" b="1" dirty="0"/>
              <a:t>Applied</a:t>
            </a:r>
          </a:p>
          <a:p>
            <a:pPr marL="0" indent="0">
              <a:buNone/>
            </a:pPr>
            <a:r>
              <a:rPr lang="en-US" dirty="0"/>
              <a:t>• Analyzing • Synthesizing • Applying</a:t>
            </a:r>
          </a:p>
        </p:txBody>
      </p:sp>
    </p:spTree>
    <p:extLst>
      <p:ext uri="{BB962C8B-B14F-4D97-AF65-F5344CB8AC3E}">
        <p14:creationId xmlns:p14="http://schemas.microsoft.com/office/powerpoint/2010/main" val="2345921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5D581-01B0-4A5B-8B90-3F8C19C71C3D}"/>
              </a:ext>
            </a:extLst>
          </p:cNvPr>
          <p:cNvSpPr>
            <a:spLocks noGrp="1"/>
          </p:cNvSpPr>
          <p:nvPr>
            <p:ph type="title"/>
          </p:nvPr>
        </p:nvSpPr>
        <p:spPr>
          <a:xfrm>
            <a:off x="1371600" y="685800"/>
            <a:ext cx="9601200" cy="895350"/>
          </a:xfrm>
        </p:spPr>
        <p:txBody>
          <a:bodyPr>
            <a:normAutofit fontScale="90000"/>
          </a:bodyPr>
          <a:lstStyle/>
          <a:p>
            <a:pPr algn="ctr"/>
            <a:r>
              <a:rPr lang="en-US" dirty="0"/>
              <a:t>Importance of Comprehension</a:t>
            </a:r>
            <a:br>
              <a:rPr lang="en-US" dirty="0"/>
            </a:br>
            <a:endParaRPr lang="en-US" dirty="0"/>
          </a:p>
        </p:txBody>
      </p:sp>
      <p:sp>
        <p:nvSpPr>
          <p:cNvPr id="3" name="Content Placeholder 2">
            <a:extLst>
              <a:ext uri="{FF2B5EF4-FFF2-40B4-BE49-F238E27FC236}">
                <a16:creationId xmlns:a16="http://schemas.microsoft.com/office/drawing/2014/main" id="{75FF8D68-F092-4520-B310-B5815FDAF903}"/>
              </a:ext>
            </a:extLst>
          </p:cNvPr>
          <p:cNvSpPr>
            <a:spLocks noGrp="1"/>
          </p:cNvSpPr>
          <p:nvPr>
            <p:ph idx="1"/>
          </p:nvPr>
        </p:nvSpPr>
        <p:spPr>
          <a:xfrm>
            <a:off x="1371600" y="1581150"/>
            <a:ext cx="9601200" cy="4286250"/>
          </a:xfrm>
        </p:spPr>
        <p:txBody>
          <a:bodyPr>
            <a:normAutofit/>
          </a:bodyPr>
          <a:lstStyle/>
          <a:p>
            <a:r>
              <a:rPr lang="en-US" dirty="0"/>
              <a:t>Increase effectiveness of reading and helps not only academically but professionally also.</a:t>
            </a:r>
          </a:p>
          <a:p>
            <a:r>
              <a:rPr lang="en-US" dirty="0"/>
              <a:t>Comprehension construct meaning form the text.</a:t>
            </a:r>
          </a:p>
          <a:p>
            <a:r>
              <a:rPr lang="en-US" dirty="0"/>
              <a:t>Students cannot master complex scientific concepts without it.</a:t>
            </a:r>
          </a:p>
          <a:p>
            <a:r>
              <a:rPr lang="en-US" dirty="0"/>
              <a:t>Skilled readers don’t just read the text, they interact with the text</a:t>
            </a:r>
          </a:p>
          <a:p>
            <a:r>
              <a:rPr lang="en-US" dirty="0"/>
              <a:t>Comprehension increase Reading Speed</a:t>
            </a:r>
          </a:p>
          <a:p>
            <a:r>
              <a:rPr lang="en-US" dirty="0"/>
              <a:t>Helps students to Ace the standardized state test</a:t>
            </a:r>
          </a:p>
          <a:p>
            <a:r>
              <a:rPr lang="en-US" dirty="0"/>
              <a:t>This ability help to accurately interpret and analyze written information</a:t>
            </a:r>
          </a:p>
          <a:p>
            <a:r>
              <a:rPr lang="en-US" dirty="0"/>
              <a:t>It make us extract main idea and draw conclusion from text.</a:t>
            </a:r>
          </a:p>
        </p:txBody>
      </p:sp>
    </p:spTree>
    <p:extLst>
      <p:ext uri="{BB962C8B-B14F-4D97-AF65-F5344CB8AC3E}">
        <p14:creationId xmlns:p14="http://schemas.microsoft.com/office/powerpoint/2010/main" val="8402557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EF7D7-8FBD-4E50-87AE-35EF8F99DF6C}"/>
              </a:ext>
            </a:extLst>
          </p:cNvPr>
          <p:cNvSpPr>
            <a:spLocks noGrp="1"/>
          </p:cNvSpPr>
          <p:nvPr>
            <p:ph type="title"/>
          </p:nvPr>
        </p:nvSpPr>
        <p:spPr/>
        <p:txBody>
          <a:bodyPr/>
          <a:lstStyle/>
          <a:p>
            <a:pPr algn="ctr"/>
            <a:r>
              <a:rPr lang="en-US" dirty="0"/>
              <a:t>Guideline  for Comprehension Skills</a:t>
            </a:r>
          </a:p>
        </p:txBody>
      </p:sp>
      <p:sp>
        <p:nvSpPr>
          <p:cNvPr id="3" name="Content Placeholder 2">
            <a:extLst>
              <a:ext uri="{FF2B5EF4-FFF2-40B4-BE49-F238E27FC236}">
                <a16:creationId xmlns:a16="http://schemas.microsoft.com/office/drawing/2014/main" id="{F423F0A7-4CFE-44DC-BBE8-95B417EBAD8A}"/>
              </a:ext>
            </a:extLst>
          </p:cNvPr>
          <p:cNvSpPr>
            <a:spLocks noGrp="1"/>
          </p:cNvSpPr>
          <p:nvPr>
            <p:ph idx="1"/>
          </p:nvPr>
        </p:nvSpPr>
        <p:spPr/>
        <p:txBody>
          <a:bodyPr>
            <a:normAutofit fontScale="92500" lnSpcReduction="10000"/>
          </a:bodyPr>
          <a:lstStyle/>
          <a:p>
            <a:r>
              <a:rPr lang="en-US" b="1" dirty="0"/>
              <a:t>Skimming for Topic Sentence</a:t>
            </a:r>
          </a:p>
          <a:p>
            <a:pPr>
              <a:buFont typeface="Arial" panose="020B0604020202020204" pitchFamily="34" charset="0"/>
              <a:buChar char="•"/>
            </a:pPr>
            <a:r>
              <a:rPr lang="en-US" dirty="0"/>
              <a:t>TO SKIM, examine the title and headings, read the first paragraph and last paragraph of the text to find out its main idea. Or you can also read the whole first paragraph and the first sentence of each of the succeeding paragraphs.</a:t>
            </a:r>
          </a:p>
          <a:p>
            <a:r>
              <a:rPr lang="en-US" b="1" dirty="0"/>
              <a:t>Scanning for important info.</a:t>
            </a:r>
          </a:p>
          <a:p>
            <a:pPr>
              <a:buFont typeface="Arial" panose="020B0604020202020204" pitchFamily="34" charset="0"/>
              <a:buChar char="•"/>
            </a:pPr>
            <a:r>
              <a:rPr lang="en-US" dirty="0"/>
              <a:t>TO SCAN for important information, direct your reading to specific paragraph where you can locate the answers to your questions or those which your teacher asks. Read quickly.</a:t>
            </a:r>
          </a:p>
          <a:p>
            <a:r>
              <a:rPr lang="en-US" b="1" dirty="0"/>
              <a:t>Noting Details</a:t>
            </a:r>
          </a:p>
          <a:p>
            <a:pPr>
              <a:buFont typeface="Arial" panose="020B0604020202020204" pitchFamily="34" charset="0"/>
              <a:buChar char="•"/>
            </a:pPr>
            <a:r>
              <a:rPr lang="en-US" dirty="0"/>
              <a:t>TO NOTE details, read the text slowly, remember items in it, relate them to the topic sentences of each paragraph or differentiate them from the main ideas the passage conveys,</a:t>
            </a:r>
          </a:p>
        </p:txBody>
      </p:sp>
    </p:spTree>
    <p:extLst>
      <p:ext uri="{BB962C8B-B14F-4D97-AF65-F5344CB8AC3E}">
        <p14:creationId xmlns:p14="http://schemas.microsoft.com/office/powerpoint/2010/main" val="14838893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F07D9-2674-4485-AEF1-DC7F7C2E84D0}"/>
              </a:ext>
            </a:extLst>
          </p:cNvPr>
          <p:cNvSpPr>
            <a:spLocks noGrp="1"/>
          </p:cNvSpPr>
          <p:nvPr>
            <p:ph type="title"/>
          </p:nvPr>
        </p:nvSpPr>
        <p:spPr>
          <a:xfrm>
            <a:off x="342900" y="438150"/>
            <a:ext cx="323850" cy="1485900"/>
          </a:xfrm>
        </p:spPr>
        <p:txBody>
          <a:bodyPr/>
          <a:lstStyle/>
          <a:p>
            <a:r>
              <a:rPr lang="en-US" dirty="0"/>
              <a:t>,</a:t>
            </a:r>
          </a:p>
        </p:txBody>
      </p:sp>
      <p:sp>
        <p:nvSpPr>
          <p:cNvPr id="3" name="Content Placeholder 2">
            <a:extLst>
              <a:ext uri="{FF2B5EF4-FFF2-40B4-BE49-F238E27FC236}">
                <a16:creationId xmlns:a16="http://schemas.microsoft.com/office/drawing/2014/main" id="{3FEC55AC-9435-4F01-B777-09E3CB6A80EB}"/>
              </a:ext>
            </a:extLst>
          </p:cNvPr>
          <p:cNvSpPr>
            <a:spLocks noGrp="1"/>
          </p:cNvSpPr>
          <p:nvPr>
            <p:ph idx="1"/>
          </p:nvPr>
        </p:nvSpPr>
        <p:spPr>
          <a:xfrm>
            <a:off x="1371600" y="857250"/>
            <a:ext cx="9601200" cy="5314950"/>
          </a:xfrm>
        </p:spPr>
        <p:txBody>
          <a:bodyPr>
            <a:normAutofit lnSpcReduction="10000"/>
          </a:bodyPr>
          <a:lstStyle/>
          <a:p>
            <a:endParaRPr lang="en-US" dirty="0"/>
          </a:p>
          <a:p>
            <a:r>
              <a:rPr lang="en-US" b="1" dirty="0"/>
              <a:t>TO GET </a:t>
            </a:r>
            <a:r>
              <a:rPr lang="en-US" dirty="0"/>
              <a:t>the main idea of the passage, look for the most important thing the author says TO INFER, read between the lines or look information that is not stated in the text by relying on clues given by the author. find the central thought of the passage.</a:t>
            </a:r>
          </a:p>
          <a:p>
            <a:r>
              <a:rPr lang="en-US" b="1" dirty="0"/>
              <a:t>TO INFER</a:t>
            </a:r>
            <a:r>
              <a:rPr lang="en-US" dirty="0"/>
              <a:t>, read between the lines or look information that is not stated in the text by relying on clues given by the author.</a:t>
            </a:r>
          </a:p>
          <a:p>
            <a:r>
              <a:rPr lang="en-US" b="1" dirty="0"/>
              <a:t>TO SENSE </a:t>
            </a:r>
            <a:r>
              <a:rPr lang="en-US" dirty="0"/>
              <a:t>cause and effect relationships, look for signal words, such as for, thus as, since, therefore, as a result, consequently, in order that, so that, and because. A cause indicates the reason for something. An effect shows the result of some action or cause</a:t>
            </a:r>
          </a:p>
          <a:p>
            <a:r>
              <a:rPr lang="en-US" b="1" dirty="0"/>
              <a:t>TO RECOGNIZE </a:t>
            </a:r>
            <a:r>
              <a:rPr lang="en-US" dirty="0"/>
              <a:t>fact and opinion, find out if the statement can be proved true or false and if it expresses attitudes, evaluations, judgments, or even predicts the future respectively.</a:t>
            </a:r>
          </a:p>
          <a:p>
            <a:r>
              <a:rPr lang="en-US" b="1" dirty="0"/>
              <a:t>TO PREDICT </a:t>
            </a:r>
            <a:r>
              <a:rPr lang="en-US" dirty="0"/>
              <a:t>outcomes, analyze the events and study their relationships. Then decide what happens next or make a guess about what you think may happen as a result of several events.</a:t>
            </a:r>
          </a:p>
        </p:txBody>
      </p:sp>
    </p:spTree>
    <p:extLst>
      <p:ext uri="{BB962C8B-B14F-4D97-AF65-F5344CB8AC3E}">
        <p14:creationId xmlns:p14="http://schemas.microsoft.com/office/powerpoint/2010/main" val="1460822899"/>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Crop</Template>
  <TotalTime>9</TotalTime>
  <Words>561</Words>
  <Application>Microsoft Office PowerPoint</Application>
  <PresentationFormat>Widescreen</PresentationFormat>
  <Paragraphs>38</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Franklin Gothic Book</vt:lpstr>
      <vt:lpstr>Crop</vt:lpstr>
      <vt:lpstr>Comprehension Skills</vt:lpstr>
      <vt:lpstr>Introduction</vt:lpstr>
      <vt:lpstr>3 Levels of Comprehension </vt:lpstr>
      <vt:lpstr>Importance of Comprehension </vt:lpstr>
      <vt:lpstr>Guideline  for Comprehension Skills</vt:lpstr>
      <vt:lpst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Comprehension Skills</dc:title>
  <dc:creator>Hassaan</dc:creator>
  <cp:lastModifiedBy>Hassaan</cp:lastModifiedBy>
  <cp:revision>11</cp:revision>
  <dcterms:created xsi:type="dcterms:W3CDTF">2020-05-05T18:19:54Z</dcterms:created>
  <dcterms:modified xsi:type="dcterms:W3CDTF">2020-05-05T19:27:35Z</dcterms:modified>
</cp:coreProperties>
</file>