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71" r:id="rId14"/>
    <p:sldId id="272" r:id="rId15"/>
    <p:sldId id="273" r:id="rId16"/>
    <p:sldId id="274" r:id="rId17"/>
    <p:sldId id="275" r:id="rId18"/>
    <p:sldId id="270" r:id="rId19"/>
    <p:sldId id="276" r:id="rId20"/>
    <p:sldId id="277" r:id="rId21"/>
    <p:sldId id="278" r:id="rId22"/>
    <p:sldId id="279" r:id="rId23"/>
    <p:sldId id="265" r:id="rId24"/>
    <p:sldId id="280" r:id="rId25"/>
    <p:sldId id="281" r:id="rId26"/>
    <p:sldId id="282" r:id="rId27"/>
    <p:sldId id="283" r:id="rId28"/>
    <p:sldId id="266"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74" d="100"/>
          <a:sy n="74" d="100"/>
        </p:scale>
        <p:origin x="3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10/27/2020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10/27/2020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to draw Facial features and Portrait</a:t>
            </a:r>
            <a:endParaRPr lang="en-US" sz="2400" dirty="0"/>
          </a:p>
        </p:txBody>
      </p:sp>
      <p:sp>
        <p:nvSpPr>
          <p:cNvPr id="3" name="Subtitle 2"/>
          <p:cNvSpPr>
            <a:spLocks noGrp="1"/>
          </p:cNvSpPr>
          <p:nvPr>
            <p:ph type="subTitle" idx="1"/>
          </p:nvPr>
        </p:nvSpPr>
        <p:spPr/>
        <p:txBody>
          <a:bodyPr/>
          <a:lstStyle/>
          <a:p>
            <a:r>
              <a:rPr lang="en-US" dirty="0" err="1" smtClean="0"/>
              <a:t>Andleeb</a:t>
            </a:r>
            <a:r>
              <a:rPr lang="en-US" dirty="0" smtClean="0"/>
              <a:t> Rana</a:t>
            </a:r>
            <a:endParaRPr lang="en-US" dirty="0"/>
          </a:p>
        </p:txBody>
      </p:sp>
    </p:spTree>
    <p:extLst>
      <p:ext uri="{BB962C8B-B14F-4D97-AF65-F5344CB8AC3E}">
        <p14:creationId xmlns:p14="http://schemas.microsoft.com/office/powerpoint/2010/main" val="3383454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79" y="783638"/>
            <a:ext cx="5075673" cy="3612460"/>
          </a:xfrm>
        </p:spPr>
        <p:txBody>
          <a:bodyPr/>
          <a:lstStyle/>
          <a:p>
            <a:r>
              <a:rPr lang="en-US" dirty="0" smtClean="0"/>
              <a:t>Great masters use “Sepia </a:t>
            </a:r>
            <a:r>
              <a:rPr lang="en-US" dirty="0" err="1" smtClean="0"/>
              <a:t>Colour</a:t>
            </a:r>
            <a:r>
              <a:rPr lang="en-US" dirty="0" smtClean="0"/>
              <a:t>” pastel for study</a:t>
            </a:r>
            <a:endParaRPr lang="en-US" dirty="0"/>
          </a:p>
        </p:txBody>
      </p:sp>
      <p:pic>
        <p:nvPicPr>
          <p:cNvPr id="18" name="Picture 17"/>
          <p:cNvPicPr>
            <a:picLocks noChangeAspect="1"/>
          </p:cNvPicPr>
          <p:nvPr/>
        </p:nvPicPr>
        <p:blipFill rotWithShape="1">
          <a:blip r:embed="rId2"/>
          <a:srcRect r="29795" b="23617"/>
          <a:stretch/>
        </p:blipFill>
        <p:spPr>
          <a:xfrm>
            <a:off x="5722795" y="783638"/>
            <a:ext cx="4715017" cy="5049886"/>
          </a:xfrm>
          <a:prstGeom prst="rect">
            <a:avLst/>
          </a:prstGeom>
        </p:spPr>
      </p:pic>
    </p:spTree>
    <p:extLst>
      <p:ext uri="{BB962C8B-B14F-4D97-AF65-F5344CB8AC3E}">
        <p14:creationId xmlns:p14="http://schemas.microsoft.com/office/powerpoint/2010/main" val="638129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0832" y="551145"/>
            <a:ext cx="3484868" cy="2894580"/>
          </a:xfrm>
        </p:spPr>
        <p:txBody>
          <a:bodyPr>
            <a:normAutofit/>
          </a:bodyPr>
          <a:lstStyle/>
          <a:p>
            <a:pPr algn="l"/>
            <a:r>
              <a:rPr lang="en-US" dirty="0"/>
              <a:t>1 . First step</a:t>
            </a:r>
          </a:p>
          <a:p>
            <a:pPr algn="l"/>
            <a:r>
              <a:rPr lang="en-US" dirty="0"/>
              <a:t>Begin with measuring the main proportion of the model’s head – its width-to-height ratio using a pencil or by eye. </a:t>
            </a:r>
          </a:p>
          <a:p>
            <a:pPr algn="l"/>
            <a:endParaRPr lang="en-US" dirty="0"/>
          </a:p>
        </p:txBody>
      </p:sp>
      <p:pic>
        <p:nvPicPr>
          <p:cNvPr id="4" name="Picture 3"/>
          <p:cNvPicPr/>
          <p:nvPr/>
        </p:nvPicPr>
        <p:blipFill>
          <a:blip r:embed="rId2"/>
          <a:stretch>
            <a:fillRect/>
          </a:stretch>
        </p:blipFill>
        <p:spPr>
          <a:xfrm>
            <a:off x="6450676" y="551145"/>
            <a:ext cx="4505498" cy="5701048"/>
          </a:xfrm>
          <a:prstGeom prst="rect">
            <a:avLst/>
          </a:prstGeom>
        </p:spPr>
      </p:pic>
    </p:spTree>
    <p:extLst>
      <p:ext uri="{BB962C8B-B14F-4D97-AF65-F5344CB8AC3E}">
        <p14:creationId xmlns:p14="http://schemas.microsoft.com/office/powerpoint/2010/main" val="1855895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9738" y="1746026"/>
            <a:ext cx="4982298" cy="4222511"/>
          </a:xfrm>
        </p:spPr>
        <p:txBody>
          <a:bodyPr>
            <a:normAutofit/>
          </a:bodyPr>
          <a:lstStyle/>
          <a:p>
            <a:pPr algn="l"/>
            <a:r>
              <a:rPr lang="en-US" dirty="0">
                <a:effectLst/>
              </a:rPr>
              <a:t>the distance between the hair-root line and the bottom edge of the chin can be divided in three equal parts</a:t>
            </a:r>
            <a:r>
              <a:rPr lang="en-US" dirty="0" smtClean="0">
                <a:effectLst/>
              </a:rPr>
              <a:t>:</a:t>
            </a:r>
          </a:p>
          <a:p>
            <a:pPr marL="457200" indent="-457200" algn="l">
              <a:buAutoNum type="arabicPeriod"/>
            </a:pPr>
            <a:r>
              <a:rPr lang="en-US" dirty="0" smtClean="0">
                <a:effectLst/>
              </a:rPr>
              <a:t>From </a:t>
            </a:r>
            <a:r>
              <a:rPr lang="en-US" dirty="0">
                <a:effectLst/>
              </a:rPr>
              <a:t>the hair-root line to the eyebrow </a:t>
            </a:r>
            <a:r>
              <a:rPr lang="en-US" dirty="0" smtClean="0">
                <a:effectLst/>
              </a:rPr>
              <a:t>line</a:t>
            </a:r>
          </a:p>
          <a:p>
            <a:pPr marL="457200" indent="-457200" algn="l">
              <a:buAutoNum type="arabicPeriod"/>
            </a:pPr>
            <a:r>
              <a:rPr lang="en-US" dirty="0" smtClean="0">
                <a:effectLst/>
              </a:rPr>
              <a:t>From </a:t>
            </a:r>
            <a:r>
              <a:rPr lang="en-US" dirty="0">
                <a:effectLst/>
              </a:rPr>
              <a:t>the eyebrow line to the base of the </a:t>
            </a:r>
            <a:r>
              <a:rPr lang="en-US" dirty="0" smtClean="0">
                <a:effectLst/>
              </a:rPr>
              <a:t>nose</a:t>
            </a:r>
          </a:p>
          <a:p>
            <a:pPr marL="457200" indent="-457200" algn="l">
              <a:buAutoNum type="arabicPeriod"/>
            </a:pPr>
            <a:r>
              <a:rPr lang="en-US" dirty="0">
                <a:effectLst/>
              </a:rPr>
              <a:t>From the base of the nose to the bottom of the chin</a:t>
            </a:r>
            <a:endParaRPr lang="en-US" dirty="0" smtClean="0">
              <a:effectLst/>
            </a:endParaRPr>
          </a:p>
          <a:p>
            <a:pPr marL="457200" indent="-457200" algn="l">
              <a:buAutoNum type="arabicPeriod"/>
            </a:pPr>
            <a:endParaRPr lang="en-US" dirty="0">
              <a:effectLst/>
            </a:endParaRPr>
          </a:p>
        </p:txBody>
      </p:sp>
      <p:pic>
        <p:nvPicPr>
          <p:cNvPr id="4" name="Picture 3"/>
          <p:cNvPicPr/>
          <p:nvPr/>
        </p:nvPicPr>
        <p:blipFill>
          <a:blip r:embed="rId2"/>
          <a:stretch>
            <a:fillRect/>
          </a:stretch>
        </p:blipFill>
        <p:spPr>
          <a:xfrm>
            <a:off x="6512592" y="534476"/>
            <a:ext cx="4609837" cy="5833073"/>
          </a:xfrm>
          <a:prstGeom prst="rect">
            <a:avLst/>
          </a:prstGeom>
        </p:spPr>
      </p:pic>
      <p:sp>
        <p:nvSpPr>
          <p:cNvPr id="6" name="Rectangle 5"/>
          <p:cNvSpPr/>
          <p:nvPr/>
        </p:nvSpPr>
        <p:spPr>
          <a:xfrm>
            <a:off x="653733" y="1066399"/>
            <a:ext cx="4177747" cy="369332"/>
          </a:xfrm>
          <a:prstGeom prst="rect">
            <a:avLst/>
          </a:prstGeom>
        </p:spPr>
        <p:txBody>
          <a:bodyPr wrap="none">
            <a:spAutoFit/>
          </a:bodyPr>
          <a:lstStyle/>
          <a:p>
            <a:r>
              <a:rPr lang="en-US" dirty="0"/>
              <a:t>2 . Dividing the face into three parts</a:t>
            </a:r>
          </a:p>
        </p:txBody>
      </p:sp>
    </p:spTree>
    <p:extLst>
      <p:ext uri="{BB962C8B-B14F-4D97-AF65-F5344CB8AC3E}">
        <p14:creationId xmlns:p14="http://schemas.microsoft.com/office/powerpoint/2010/main" val="3912333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856" y="548755"/>
            <a:ext cx="5730442" cy="1468800"/>
          </a:xfrm>
        </p:spPr>
        <p:txBody>
          <a:bodyPr/>
          <a:lstStyle/>
          <a:p>
            <a:pPr lvl="0" algn="l"/>
            <a:r>
              <a:rPr lang="en-US" dirty="0">
                <a:effectLst/>
              </a:rPr>
              <a:t>Placing the eye-line</a:t>
            </a:r>
            <a:br>
              <a:rPr lang="en-US" dirty="0">
                <a:effectLst/>
              </a:rPr>
            </a:br>
            <a:endParaRPr lang="en-US" dirty="0"/>
          </a:p>
        </p:txBody>
      </p:sp>
      <p:sp>
        <p:nvSpPr>
          <p:cNvPr id="3" name="Text Placeholder 2"/>
          <p:cNvSpPr>
            <a:spLocks noGrp="1"/>
          </p:cNvSpPr>
          <p:nvPr>
            <p:ph type="body" idx="1"/>
          </p:nvPr>
        </p:nvSpPr>
        <p:spPr>
          <a:xfrm>
            <a:off x="603856" y="1685045"/>
            <a:ext cx="5348057" cy="1955929"/>
          </a:xfrm>
        </p:spPr>
        <p:txBody>
          <a:bodyPr/>
          <a:lstStyle/>
          <a:p>
            <a:pPr algn="l"/>
            <a:r>
              <a:rPr lang="en-US" dirty="0">
                <a:effectLst/>
              </a:rPr>
              <a:t>it is universal for all portraits – the eye-line divides the height of the head in half.</a:t>
            </a:r>
          </a:p>
          <a:p>
            <a:pPr algn="l"/>
            <a:endParaRPr lang="en-US" dirty="0"/>
          </a:p>
        </p:txBody>
      </p:sp>
      <p:pic>
        <p:nvPicPr>
          <p:cNvPr id="4" name="Picture 3"/>
          <p:cNvPicPr/>
          <p:nvPr/>
        </p:nvPicPr>
        <p:blipFill>
          <a:blip r:embed="rId2"/>
          <a:stretch>
            <a:fillRect/>
          </a:stretch>
        </p:blipFill>
        <p:spPr>
          <a:xfrm>
            <a:off x="6716684" y="548755"/>
            <a:ext cx="4207423" cy="5319002"/>
          </a:xfrm>
          <a:prstGeom prst="rect">
            <a:avLst/>
          </a:prstGeom>
        </p:spPr>
      </p:pic>
    </p:spTree>
    <p:extLst>
      <p:ext uri="{BB962C8B-B14F-4D97-AF65-F5344CB8AC3E}">
        <p14:creationId xmlns:p14="http://schemas.microsoft.com/office/powerpoint/2010/main" val="575676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475" y="548754"/>
            <a:ext cx="4291158" cy="2659959"/>
          </a:xfrm>
        </p:spPr>
        <p:txBody>
          <a:bodyPr>
            <a:normAutofit/>
          </a:bodyPr>
          <a:lstStyle/>
          <a:p>
            <a:pPr algn="l"/>
            <a:r>
              <a:rPr lang="en-US" dirty="0"/>
              <a:t>4.	Base of the skull and edge of the cheekbone</a:t>
            </a:r>
          </a:p>
        </p:txBody>
      </p:sp>
      <p:sp>
        <p:nvSpPr>
          <p:cNvPr id="3" name="Text Placeholder 2"/>
          <p:cNvSpPr>
            <a:spLocks noGrp="1"/>
          </p:cNvSpPr>
          <p:nvPr>
            <p:ph type="body" idx="1"/>
          </p:nvPr>
        </p:nvSpPr>
        <p:spPr>
          <a:xfrm>
            <a:off x="563475" y="3364217"/>
            <a:ext cx="3908772" cy="3202838"/>
          </a:xfrm>
        </p:spPr>
        <p:txBody>
          <a:bodyPr/>
          <a:lstStyle/>
          <a:p>
            <a:pPr algn="l"/>
            <a:r>
              <a:rPr lang="en-US" dirty="0"/>
              <a:t>Location the plane of the skull base will help us to connect the head, neck and shoulders correctly. This plane is on the same level as the base of the nose, which also corresponds to the bottom edge of the cheekbone. </a:t>
            </a:r>
          </a:p>
        </p:txBody>
      </p:sp>
      <p:pic>
        <p:nvPicPr>
          <p:cNvPr id="5" name="Picture 4"/>
          <p:cNvPicPr/>
          <p:nvPr/>
        </p:nvPicPr>
        <p:blipFill>
          <a:blip r:embed="rId2"/>
          <a:stretch>
            <a:fillRect/>
          </a:stretch>
        </p:blipFill>
        <p:spPr>
          <a:xfrm>
            <a:off x="4715244" y="216245"/>
            <a:ext cx="3166405" cy="4006621"/>
          </a:xfrm>
          <a:prstGeom prst="rect">
            <a:avLst/>
          </a:prstGeom>
        </p:spPr>
      </p:pic>
      <p:pic>
        <p:nvPicPr>
          <p:cNvPr id="6" name="Picture 5"/>
          <p:cNvPicPr/>
          <p:nvPr/>
        </p:nvPicPr>
        <p:blipFill>
          <a:blip r:embed="rId3"/>
          <a:stretch>
            <a:fillRect/>
          </a:stretch>
        </p:blipFill>
        <p:spPr>
          <a:xfrm>
            <a:off x="8124646" y="1630667"/>
            <a:ext cx="3704108" cy="4687006"/>
          </a:xfrm>
          <a:prstGeom prst="rect">
            <a:avLst/>
          </a:prstGeom>
        </p:spPr>
      </p:pic>
    </p:spTree>
    <p:extLst>
      <p:ext uri="{BB962C8B-B14F-4D97-AF65-F5344CB8AC3E}">
        <p14:creationId xmlns:p14="http://schemas.microsoft.com/office/powerpoint/2010/main" val="2338560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5645" y="388261"/>
            <a:ext cx="4350531" cy="860400"/>
          </a:xfrm>
        </p:spPr>
        <p:txBody>
          <a:bodyPr/>
          <a:lstStyle/>
          <a:p>
            <a:pPr algn="l"/>
            <a:r>
              <a:rPr lang="en-US" dirty="0"/>
              <a:t>6.	Locating the eyebrow</a:t>
            </a:r>
          </a:p>
        </p:txBody>
      </p:sp>
      <p:pic>
        <p:nvPicPr>
          <p:cNvPr id="4" name="Picture 3"/>
          <p:cNvPicPr/>
          <p:nvPr/>
        </p:nvPicPr>
        <p:blipFill>
          <a:blip r:embed="rId2"/>
          <a:stretch>
            <a:fillRect/>
          </a:stretch>
        </p:blipFill>
        <p:spPr>
          <a:xfrm>
            <a:off x="581891" y="1579071"/>
            <a:ext cx="3958041" cy="5008321"/>
          </a:xfrm>
          <a:prstGeom prst="rect">
            <a:avLst/>
          </a:prstGeom>
        </p:spPr>
      </p:pic>
      <p:sp>
        <p:nvSpPr>
          <p:cNvPr id="5" name="Text Placeholder 2"/>
          <p:cNvSpPr txBox="1">
            <a:spLocks/>
          </p:cNvSpPr>
          <p:nvPr/>
        </p:nvSpPr>
        <p:spPr>
          <a:xfrm>
            <a:off x="6124197" y="388261"/>
            <a:ext cx="4350531" cy="860400"/>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r>
              <a:rPr lang="en-US" dirty="0" smtClean="0">
                <a:effectLst/>
              </a:rPr>
              <a:t>7.    Defining </a:t>
            </a:r>
            <a:r>
              <a:rPr lang="en-US" dirty="0">
                <a:effectLst/>
              </a:rPr>
              <a:t>contours of the </a:t>
            </a:r>
            <a:r>
              <a:rPr lang="en-US" dirty="0" smtClean="0">
                <a:effectLst/>
              </a:rPr>
              <a:t>face</a:t>
            </a:r>
            <a:endParaRPr lang="en-US" dirty="0"/>
          </a:p>
        </p:txBody>
      </p:sp>
      <p:pic>
        <p:nvPicPr>
          <p:cNvPr id="6" name="Picture 5"/>
          <p:cNvPicPr/>
          <p:nvPr/>
        </p:nvPicPr>
        <p:blipFill>
          <a:blip r:embed="rId3"/>
          <a:stretch>
            <a:fillRect/>
          </a:stretch>
        </p:blipFill>
        <p:spPr>
          <a:xfrm>
            <a:off x="6572104" y="1414404"/>
            <a:ext cx="3902624" cy="4933676"/>
          </a:xfrm>
          <a:prstGeom prst="rect">
            <a:avLst/>
          </a:prstGeom>
        </p:spPr>
      </p:pic>
    </p:spTree>
    <p:extLst>
      <p:ext uri="{BB962C8B-B14F-4D97-AF65-F5344CB8AC3E}">
        <p14:creationId xmlns:p14="http://schemas.microsoft.com/office/powerpoint/2010/main" val="1723189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4474" y="521263"/>
            <a:ext cx="4333904" cy="5297645"/>
          </a:xfrm>
        </p:spPr>
        <p:txBody>
          <a:bodyPr/>
          <a:lstStyle/>
          <a:p>
            <a:pPr marL="457200" indent="-457200" algn="l">
              <a:buAutoNum type="arabicPeriod" startAt="8"/>
            </a:pPr>
            <a:r>
              <a:rPr lang="en-US" dirty="0"/>
              <a:t>How to place the ear correctly  The top of an ear is on the same level as the line of eyebrows.</a:t>
            </a:r>
          </a:p>
          <a:p>
            <a:pPr marL="457200" indent="-457200" algn="l">
              <a:buAutoNum type="arabicPeriod" startAt="8"/>
            </a:pPr>
            <a:r>
              <a:rPr lang="en-US" dirty="0"/>
              <a:t>The bottom edge of an ear is on the same level as the base of the </a:t>
            </a:r>
            <a:r>
              <a:rPr lang="en-US" dirty="0" smtClean="0"/>
              <a:t>nose</a:t>
            </a:r>
            <a:endParaRPr lang="en-US" dirty="0"/>
          </a:p>
        </p:txBody>
      </p:sp>
      <p:pic>
        <p:nvPicPr>
          <p:cNvPr id="16" name="Picture 15"/>
          <p:cNvPicPr/>
          <p:nvPr/>
        </p:nvPicPr>
        <p:blipFill>
          <a:blip r:embed="rId2"/>
          <a:stretch>
            <a:fillRect/>
          </a:stretch>
        </p:blipFill>
        <p:spPr>
          <a:xfrm>
            <a:off x="6006147" y="220484"/>
            <a:ext cx="5116282" cy="6473905"/>
          </a:xfrm>
          <a:prstGeom prst="rect">
            <a:avLst/>
          </a:prstGeom>
        </p:spPr>
      </p:pic>
    </p:spTree>
    <p:extLst>
      <p:ext uri="{BB962C8B-B14F-4D97-AF65-F5344CB8AC3E}">
        <p14:creationId xmlns:p14="http://schemas.microsoft.com/office/powerpoint/2010/main" val="3145521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1223" y="953526"/>
            <a:ext cx="4982298" cy="4965135"/>
          </a:xfrm>
        </p:spPr>
        <p:txBody>
          <a:bodyPr/>
          <a:lstStyle/>
          <a:p>
            <a:pPr algn="l"/>
            <a:r>
              <a:rPr lang="en-US"/>
              <a:t>10.	Placing the pit of the neck</a:t>
            </a:r>
          </a:p>
        </p:txBody>
      </p:sp>
      <p:pic>
        <p:nvPicPr>
          <p:cNvPr id="4" name="Picture 3"/>
          <p:cNvPicPr/>
          <p:nvPr/>
        </p:nvPicPr>
        <p:blipFill>
          <a:blip r:embed="rId2"/>
          <a:stretch>
            <a:fillRect/>
          </a:stretch>
        </p:blipFill>
        <p:spPr>
          <a:xfrm>
            <a:off x="652750" y="1496290"/>
            <a:ext cx="3895754" cy="4929505"/>
          </a:xfrm>
          <a:prstGeom prst="rect">
            <a:avLst/>
          </a:prstGeom>
        </p:spPr>
      </p:pic>
      <p:pic>
        <p:nvPicPr>
          <p:cNvPr id="5" name="Picture 4"/>
          <p:cNvPicPr/>
          <p:nvPr/>
        </p:nvPicPr>
        <p:blipFill>
          <a:blip r:embed="rId3"/>
          <a:stretch>
            <a:fillRect/>
          </a:stretch>
        </p:blipFill>
        <p:spPr>
          <a:xfrm>
            <a:off x="6471659" y="364136"/>
            <a:ext cx="4599926" cy="5820532"/>
          </a:xfrm>
          <a:prstGeom prst="rect">
            <a:avLst/>
          </a:prstGeom>
        </p:spPr>
      </p:pic>
    </p:spTree>
    <p:extLst>
      <p:ext uri="{BB962C8B-B14F-4D97-AF65-F5344CB8AC3E}">
        <p14:creationId xmlns:p14="http://schemas.microsoft.com/office/powerpoint/2010/main" val="3835277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31419" y="5575403"/>
            <a:ext cx="5165178" cy="860400"/>
          </a:xfrm>
        </p:spPr>
        <p:txBody>
          <a:bodyPr/>
          <a:lstStyle/>
          <a:p>
            <a:pPr algn="l"/>
            <a:r>
              <a:rPr lang="en-US" dirty="0" smtClean="0"/>
              <a:t>11.</a:t>
            </a:r>
            <a:r>
              <a:rPr lang="en-US" dirty="0"/>
              <a:t>	Outlines of the neck and collarbones</a:t>
            </a:r>
          </a:p>
        </p:txBody>
      </p:sp>
      <p:pic>
        <p:nvPicPr>
          <p:cNvPr id="4" name="Picture 3"/>
          <p:cNvPicPr/>
          <p:nvPr/>
        </p:nvPicPr>
        <p:blipFill>
          <a:blip r:embed="rId2"/>
          <a:stretch>
            <a:fillRect/>
          </a:stretch>
        </p:blipFill>
        <p:spPr>
          <a:xfrm>
            <a:off x="686002" y="500005"/>
            <a:ext cx="3437111" cy="4454380"/>
          </a:xfrm>
          <a:prstGeom prst="rect">
            <a:avLst/>
          </a:prstGeom>
        </p:spPr>
      </p:pic>
      <p:pic>
        <p:nvPicPr>
          <p:cNvPr id="5" name="Picture 4"/>
          <p:cNvPicPr/>
          <p:nvPr/>
        </p:nvPicPr>
        <p:blipFill>
          <a:blip r:embed="rId3"/>
          <a:stretch>
            <a:fillRect/>
          </a:stretch>
        </p:blipFill>
        <p:spPr>
          <a:xfrm>
            <a:off x="7519063" y="500005"/>
            <a:ext cx="3636617" cy="4601606"/>
          </a:xfrm>
          <a:prstGeom prst="rect">
            <a:avLst/>
          </a:prstGeom>
        </p:spPr>
      </p:pic>
    </p:spTree>
    <p:extLst>
      <p:ext uri="{BB962C8B-B14F-4D97-AF65-F5344CB8AC3E}">
        <p14:creationId xmlns:p14="http://schemas.microsoft.com/office/powerpoint/2010/main" val="112651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5411" y="5425773"/>
            <a:ext cx="6245833" cy="860400"/>
          </a:xfrm>
        </p:spPr>
        <p:txBody>
          <a:bodyPr/>
          <a:lstStyle/>
          <a:p>
            <a:pPr lvl="0" algn="l"/>
            <a:r>
              <a:rPr lang="en-US" dirty="0" smtClean="0">
                <a:effectLst/>
              </a:rPr>
              <a:t>12.   Rendering </a:t>
            </a:r>
            <a:r>
              <a:rPr lang="en-US" dirty="0">
                <a:effectLst/>
              </a:rPr>
              <a:t>the main shades of the portrait</a:t>
            </a:r>
          </a:p>
          <a:p>
            <a:pPr algn="l"/>
            <a:endParaRPr lang="en-US" dirty="0"/>
          </a:p>
        </p:txBody>
      </p:sp>
      <p:pic>
        <p:nvPicPr>
          <p:cNvPr id="4" name="Picture 3"/>
          <p:cNvPicPr/>
          <p:nvPr/>
        </p:nvPicPr>
        <p:blipFill>
          <a:blip r:embed="rId2"/>
          <a:stretch>
            <a:fillRect/>
          </a:stretch>
        </p:blipFill>
        <p:spPr>
          <a:xfrm>
            <a:off x="536372" y="431916"/>
            <a:ext cx="3705466" cy="4688724"/>
          </a:xfrm>
          <a:prstGeom prst="rect">
            <a:avLst/>
          </a:prstGeom>
        </p:spPr>
      </p:pic>
      <p:pic>
        <p:nvPicPr>
          <p:cNvPr id="5" name="Picture 4"/>
          <p:cNvPicPr/>
          <p:nvPr/>
        </p:nvPicPr>
        <p:blipFill>
          <a:blip r:embed="rId3"/>
          <a:stretch>
            <a:fillRect/>
          </a:stretch>
        </p:blipFill>
        <p:spPr>
          <a:xfrm>
            <a:off x="7652067" y="397142"/>
            <a:ext cx="3736369" cy="4723498"/>
          </a:xfrm>
          <a:prstGeom prst="rect">
            <a:avLst/>
          </a:prstGeom>
        </p:spPr>
      </p:pic>
    </p:spTree>
    <p:extLst>
      <p:ext uri="{BB962C8B-B14F-4D97-AF65-F5344CB8AC3E}">
        <p14:creationId xmlns:p14="http://schemas.microsoft.com/office/powerpoint/2010/main" val="1054640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587231" y="486375"/>
            <a:ext cx="4566662" cy="2489581"/>
          </a:xfrm>
        </p:spPr>
        <p:txBody>
          <a:bodyPr/>
          <a:lstStyle/>
          <a:p>
            <a:pPr algn="l"/>
            <a:r>
              <a:rPr lang="en-US" dirty="0" smtClean="0">
                <a:effectLst/>
                <a:cs typeface="Arial" panose="020B0604020202020204" pitchFamily="34" charset="0"/>
              </a:rPr>
              <a:t>If you want to draw lifelike portraiture, knowing how to draw facial features is essential.</a:t>
            </a:r>
          </a:p>
          <a:p>
            <a:pPr algn="l"/>
            <a:r>
              <a:rPr lang="en-US" dirty="0" smtClean="0">
                <a:cs typeface="Arial" panose="020B0604020202020204" pitchFamily="34" charset="0"/>
              </a:rPr>
              <a:t>You will learn how to recreate every aspect of your model’s face: the eyes, </a:t>
            </a:r>
            <a:r>
              <a:rPr lang="en-US" dirty="0" smtClean="0">
                <a:effectLst>
                  <a:glow rad="38100">
                    <a:schemeClr val="bg1">
                      <a:lumMod val="50000"/>
                      <a:lumOff val="50000"/>
                      <a:alpha val="20000"/>
                    </a:schemeClr>
                  </a:glow>
                </a:effectLst>
                <a:cs typeface="Arial" panose="020B0604020202020204" pitchFamily="34" charset="0"/>
              </a:rPr>
              <a:t>nose</a:t>
            </a:r>
            <a:r>
              <a:rPr lang="en-US" dirty="0" smtClean="0">
                <a:cs typeface="Arial" panose="020B0604020202020204" pitchFamily="34" charset="0"/>
              </a:rPr>
              <a:t>, cheeks, and mouth.</a:t>
            </a:r>
            <a:endParaRPr lang="en-US" dirty="0">
              <a:cs typeface="Arial" panose="020B0604020202020204" pitchFamily="34" charset="0"/>
            </a:endParaRPr>
          </a:p>
        </p:txBody>
      </p:sp>
      <p:pic>
        <p:nvPicPr>
          <p:cNvPr id="6" name="Picture 5"/>
          <p:cNvPicPr/>
          <p:nvPr/>
        </p:nvPicPr>
        <p:blipFill>
          <a:blip r:embed="rId2"/>
          <a:stretch>
            <a:fillRect/>
          </a:stretch>
        </p:blipFill>
        <p:spPr>
          <a:xfrm>
            <a:off x="5593967" y="353132"/>
            <a:ext cx="5158488" cy="5910897"/>
          </a:xfrm>
          <a:prstGeom prst="rect">
            <a:avLst/>
          </a:prstGeom>
        </p:spPr>
      </p:pic>
    </p:spTree>
    <p:extLst>
      <p:ext uri="{BB962C8B-B14F-4D97-AF65-F5344CB8AC3E}">
        <p14:creationId xmlns:p14="http://schemas.microsoft.com/office/powerpoint/2010/main" val="4055398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14299" y="5359271"/>
            <a:ext cx="5597440" cy="860400"/>
          </a:xfrm>
        </p:spPr>
        <p:txBody>
          <a:bodyPr/>
          <a:lstStyle/>
          <a:p>
            <a:pPr algn="l"/>
            <a:r>
              <a:rPr lang="en-US" dirty="0" smtClean="0"/>
              <a:t>13.</a:t>
            </a:r>
            <a:r>
              <a:rPr lang="en-US" dirty="0"/>
              <a:t>	Indicating the plane under the eyebrows</a:t>
            </a:r>
          </a:p>
        </p:txBody>
      </p:sp>
      <p:pic>
        <p:nvPicPr>
          <p:cNvPr id="4" name="Picture 3"/>
          <p:cNvPicPr/>
          <p:nvPr/>
        </p:nvPicPr>
        <p:blipFill>
          <a:blip r:embed="rId2"/>
          <a:stretch>
            <a:fillRect/>
          </a:stretch>
        </p:blipFill>
        <p:spPr>
          <a:xfrm>
            <a:off x="738602" y="266008"/>
            <a:ext cx="3751453" cy="4746914"/>
          </a:xfrm>
          <a:prstGeom prst="rect">
            <a:avLst/>
          </a:prstGeom>
        </p:spPr>
      </p:pic>
      <p:pic>
        <p:nvPicPr>
          <p:cNvPr id="5" name="Picture 4"/>
          <p:cNvPicPr/>
          <p:nvPr/>
        </p:nvPicPr>
        <p:blipFill>
          <a:blip r:embed="rId3"/>
          <a:stretch>
            <a:fillRect/>
          </a:stretch>
        </p:blipFill>
        <p:spPr>
          <a:xfrm>
            <a:off x="6970423" y="266008"/>
            <a:ext cx="3819497" cy="4833014"/>
          </a:xfrm>
          <a:prstGeom prst="rect">
            <a:avLst/>
          </a:prstGeom>
        </p:spPr>
      </p:pic>
    </p:spTree>
    <p:extLst>
      <p:ext uri="{BB962C8B-B14F-4D97-AF65-F5344CB8AC3E}">
        <p14:creationId xmlns:p14="http://schemas.microsoft.com/office/powerpoint/2010/main" val="4110384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64174" y="5508901"/>
            <a:ext cx="5580815" cy="860400"/>
          </a:xfrm>
        </p:spPr>
        <p:txBody>
          <a:bodyPr/>
          <a:lstStyle/>
          <a:p>
            <a:pPr algn="l"/>
            <a:r>
              <a:rPr lang="en-US" dirty="0" smtClean="0"/>
              <a:t>14.</a:t>
            </a:r>
            <a:r>
              <a:rPr lang="en-US" dirty="0"/>
              <a:t>	Drawing the central line of the face</a:t>
            </a:r>
          </a:p>
        </p:txBody>
      </p:sp>
      <p:pic>
        <p:nvPicPr>
          <p:cNvPr id="4" name="Picture 3"/>
          <p:cNvPicPr/>
          <p:nvPr/>
        </p:nvPicPr>
        <p:blipFill>
          <a:blip r:embed="rId2"/>
          <a:stretch>
            <a:fillRect/>
          </a:stretch>
        </p:blipFill>
        <p:spPr>
          <a:xfrm>
            <a:off x="320241" y="331347"/>
            <a:ext cx="3791787" cy="4797951"/>
          </a:xfrm>
          <a:prstGeom prst="rect">
            <a:avLst/>
          </a:prstGeom>
        </p:spPr>
      </p:pic>
      <p:pic>
        <p:nvPicPr>
          <p:cNvPr id="5" name="Picture 4"/>
          <p:cNvPicPr/>
          <p:nvPr/>
        </p:nvPicPr>
        <p:blipFill>
          <a:blip r:embed="rId3"/>
          <a:stretch>
            <a:fillRect/>
          </a:stretch>
        </p:blipFill>
        <p:spPr>
          <a:xfrm>
            <a:off x="4476604" y="331346"/>
            <a:ext cx="3791787" cy="4797951"/>
          </a:xfrm>
          <a:prstGeom prst="rect">
            <a:avLst/>
          </a:prstGeom>
        </p:spPr>
      </p:pic>
      <p:pic>
        <p:nvPicPr>
          <p:cNvPr id="6" name="Picture 5"/>
          <p:cNvPicPr/>
          <p:nvPr/>
        </p:nvPicPr>
        <p:blipFill>
          <a:blip r:embed="rId4"/>
          <a:stretch>
            <a:fillRect/>
          </a:stretch>
        </p:blipFill>
        <p:spPr>
          <a:xfrm>
            <a:off x="8536201" y="698269"/>
            <a:ext cx="3501811" cy="4431029"/>
          </a:xfrm>
          <a:prstGeom prst="rect">
            <a:avLst/>
          </a:prstGeom>
        </p:spPr>
      </p:pic>
    </p:spTree>
    <p:extLst>
      <p:ext uri="{BB962C8B-B14F-4D97-AF65-F5344CB8AC3E}">
        <p14:creationId xmlns:p14="http://schemas.microsoft.com/office/powerpoint/2010/main" val="2075790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63928" y="5492276"/>
            <a:ext cx="5165178" cy="860400"/>
          </a:xfrm>
        </p:spPr>
        <p:txBody>
          <a:bodyPr/>
          <a:lstStyle/>
          <a:p>
            <a:pPr algn="l"/>
            <a:r>
              <a:rPr lang="en-US" dirty="0" smtClean="0"/>
              <a:t>15.  Marking Eyebrows . Eyelids and nose</a:t>
            </a:r>
            <a:endParaRPr lang="en-US" dirty="0"/>
          </a:p>
        </p:txBody>
      </p:sp>
      <p:pic>
        <p:nvPicPr>
          <p:cNvPr id="4" name="Picture 3"/>
          <p:cNvPicPr/>
          <p:nvPr/>
        </p:nvPicPr>
        <p:blipFill>
          <a:blip r:embed="rId2"/>
          <a:stretch>
            <a:fillRect/>
          </a:stretch>
        </p:blipFill>
        <p:spPr>
          <a:xfrm>
            <a:off x="735878" y="398665"/>
            <a:ext cx="3460469" cy="4378716"/>
          </a:xfrm>
          <a:prstGeom prst="rect">
            <a:avLst/>
          </a:prstGeom>
        </p:spPr>
      </p:pic>
      <p:pic>
        <p:nvPicPr>
          <p:cNvPr id="5" name="Picture 4"/>
          <p:cNvPicPr/>
          <p:nvPr/>
        </p:nvPicPr>
        <p:blipFill>
          <a:blip r:embed="rId2"/>
          <a:stretch>
            <a:fillRect/>
          </a:stretch>
        </p:blipFill>
        <p:spPr>
          <a:xfrm>
            <a:off x="4476606" y="398665"/>
            <a:ext cx="3470361" cy="4391233"/>
          </a:xfrm>
          <a:prstGeom prst="rect">
            <a:avLst/>
          </a:prstGeom>
        </p:spPr>
      </p:pic>
      <p:pic>
        <p:nvPicPr>
          <p:cNvPr id="6" name="Picture 5"/>
          <p:cNvPicPr/>
          <p:nvPr/>
        </p:nvPicPr>
        <p:blipFill>
          <a:blip r:embed="rId3"/>
          <a:stretch>
            <a:fillRect/>
          </a:stretch>
        </p:blipFill>
        <p:spPr>
          <a:xfrm>
            <a:off x="8228408" y="398665"/>
            <a:ext cx="3460469" cy="4378716"/>
          </a:xfrm>
          <a:prstGeom prst="rect">
            <a:avLst/>
          </a:prstGeom>
        </p:spPr>
      </p:pic>
    </p:spTree>
    <p:extLst>
      <p:ext uri="{BB962C8B-B14F-4D97-AF65-F5344CB8AC3E}">
        <p14:creationId xmlns:p14="http://schemas.microsoft.com/office/powerpoint/2010/main" val="4030946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64175" y="4993512"/>
            <a:ext cx="4683040" cy="860400"/>
          </a:xfrm>
        </p:spPr>
        <p:txBody>
          <a:bodyPr>
            <a:normAutofit/>
          </a:bodyPr>
          <a:lstStyle/>
          <a:p>
            <a:pPr algn="l"/>
            <a:r>
              <a:rPr lang="en-US" sz="3600" dirty="0" smtClean="0"/>
              <a:t>16.  Placing Mouth</a:t>
            </a:r>
            <a:endParaRPr lang="en-US" sz="3600" dirty="0"/>
          </a:p>
        </p:txBody>
      </p:sp>
      <p:pic>
        <p:nvPicPr>
          <p:cNvPr id="4" name="Picture 3"/>
          <p:cNvPicPr/>
          <p:nvPr/>
        </p:nvPicPr>
        <p:blipFill>
          <a:blip r:embed="rId2"/>
          <a:stretch>
            <a:fillRect/>
          </a:stretch>
        </p:blipFill>
        <p:spPr>
          <a:xfrm>
            <a:off x="370118" y="350376"/>
            <a:ext cx="3431435" cy="4338002"/>
          </a:xfrm>
          <a:prstGeom prst="rect">
            <a:avLst/>
          </a:prstGeom>
        </p:spPr>
      </p:pic>
      <p:pic>
        <p:nvPicPr>
          <p:cNvPr id="5" name="Picture 4"/>
          <p:cNvPicPr/>
          <p:nvPr/>
        </p:nvPicPr>
        <p:blipFill>
          <a:blip r:embed="rId3"/>
          <a:stretch>
            <a:fillRect/>
          </a:stretch>
        </p:blipFill>
        <p:spPr>
          <a:xfrm>
            <a:off x="4129906" y="350376"/>
            <a:ext cx="3428293" cy="4338002"/>
          </a:xfrm>
          <a:prstGeom prst="rect">
            <a:avLst/>
          </a:prstGeom>
        </p:spPr>
      </p:pic>
      <p:pic>
        <p:nvPicPr>
          <p:cNvPr id="6" name="Picture 5"/>
          <p:cNvPicPr/>
          <p:nvPr/>
        </p:nvPicPr>
        <p:blipFill>
          <a:blip r:embed="rId4"/>
          <a:stretch>
            <a:fillRect/>
          </a:stretch>
        </p:blipFill>
        <p:spPr>
          <a:xfrm>
            <a:off x="8013470" y="350375"/>
            <a:ext cx="3442652" cy="4356171"/>
          </a:xfrm>
          <a:prstGeom prst="rect">
            <a:avLst/>
          </a:prstGeom>
        </p:spPr>
      </p:pic>
    </p:spTree>
    <p:extLst>
      <p:ext uri="{BB962C8B-B14F-4D97-AF65-F5344CB8AC3E}">
        <p14:creationId xmlns:p14="http://schemas.microsoft.com/office/powerpoint/2010/main" val="3555333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288102" y="548640"/>
            <a:ext cx="3620063" cy="4580659"/>
          </a:xfrm>
          <a:prstGeom prst="rect">
            <a:avLst/>
          </a:prstGeom>
        </p:spPr>
      </p:pic>
      <p:pic>
        <p:nvPicPr>
          <p:cNvPr id="5" name="Picture 4"/>
          <p:cNvPicPr/>
          <p:nvPr/>
        </p:nvPicPr>
        <p:blipFill>
          <a:blip r:embed="rId3"/>
          <a:stretch>
            <a:fillRect/>
          </a:stretch>
        </p:blipFill>
        <p:spPr>
          <a:xfrm>
            <a:off x="4029895" y="548641"/>
            <a:ext cx="3646340" cy="4613910"/>
          </a:xfrm>
          <a:prstGeom prst="rect">
            <a:avLst/>
          </a:prstGeom>
        </p:spPr>
      </p:pic>
      <p:sp>
        <p:nvSpPr>
          <p:cNvPr id="8" name="Text Placeholder 2"/>
          <p:cNvSpPr>
            <a:spLocks noGrp="1"/>
          </p:cNvSpPr>
          <p:nvPr>
            <p:ph type="body" idx="1"/>
          </p:nvPr>
        </p:nvSpPr>
        <p:spPr>
          <a:xfrm>
            <a:off x="2856326" y="5392522"/>
            <a:ext cx="5306771" cy="1058153"/>
          </a:xfrm>
        </p:spPr>
        <p:txBody>
          <a:bodyPr/>
          <a:lstStyle/>
          <a:p>
            <a:pPr algn="l"/>
            <a:r>
              <a:rPr lang="en-US" dirty="0" smtClean="0"/>
              <a:t>17.  </a:t>
            </a:r>
            <a:r>
              <a:rPr lang="en-US" dirty="0"/>
              <a:t>	Drawing the mouth’s outlines</a:t>
            </a:r>
          </a:p>
        </p:txBody>
      </p:sp>
      <p:pic>
        <p:nvPicPr>
          <p:cNvPr id="9" name="Picture 8"/>
          <p:cNvPicPr/>
          <p:nvPr/>
        </p:nvPicPr>
        <p:blipFill>
          <a:blip r:embed="rId4"/>
          <a:stretch>
            <a:fillRect/>
          </a:stretch>
        </p:blipFill>
        <p:spPr>
          <a:xfrm>
            <a:off x="8258668" y="548639"/>
            <a:ext cx="3646342" cy="4613911"/>
          </a:xfrm>
          <a:prstGeom prst="rect">
            <a:avLst/>
          </a:prstGeom>
        </p:spPr>
      </p:pic>
    </p:spTree>
    <p:extLst>
      <p:ext uri="{BB962C8B-B14F-4D97-AF65-F5344CB8AC3E}">
        <p14:creationId xmlns:p14="http://schemas.microsoft.com/office/powerpoint/2010/main" val="3068014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825" y="5403388"/>
            <a:ext cx="7564582" cy="964161"/>
          </a:xfrm>
        </p:spPr>
        <p:txBody>
          <a:bodyPr>
            <a:normAutofit/>
          </a:bodyPr>
          <a:lstStyle/>
          <a:p>
            <a:pPr algn="l"/>
            <a:r>
              <a:rPr lang="en-US" dirty="0" smtClean="0">
                <a:effectLst/>
              </a:rPr>
              <a:t>18.  Defining </a:t>
            </a:r>
            <a:r>
              <a:rPr lang="en-US" dirty="0">
                <a:effectLst/>
              </a:rPr>
              <a:t>the contours </a:t>
            </a:r>
            <a:endParaRPr lang="en-US" dirty="0"/>
          </a:p>
        </p:txBody>
      </p:sp>
      <p:pic>
        <p:nvPicPr>
          <p:cNvPr id="5" name="Picture 4"/>
          <p:cNvPicPr/>
          <p:nvPr/>
        </p:nvPicPr>
        <p:blipFill>
          <a:blip r:embed="rId2"/>
          <a:stretch>
            <a:fillRect/>
          </a:stretch>
        </p:blipFill>
        <p:spPr>
          <a:xfrm>
            <a:off x="222563" y="362402"/>
            <a:ext cx="3651168" cy="4625233"/>
          </a:xfrm>
          <a:prstGeom prst="rect">
            <a:avLst/>
          </a:prstGeom>
        </p:spPr>
      </p:pic>
      <p:pic>
        <p:nvPicPr>
          <p:cNvPr id="6" name="Picture 5"/>
          <p:cNvPicPr/>
          <p:nvPr/>
        </p:nvPicPr>
        <p:blipFill>
          <a:blip r:embed="rId3"/>
          <a:stretch>
            <a:fillRect/>
          </a:stretch>
        </p:blipFill>
        <p:spPr>
          <a:xfrm>
            <a:off x="4239491" y="362402"/>
            <a:ext cx="3683201" cy="4594988"/>
          </a:xfrm>
          <a:prstGeom prst="rect">
            <a:avLst/>
          </a:prstGeom>
        </p:spPr>
      </p:pic>
      <p:pic>
        <p:nvPicPr>
          <p:cNvPr id="7" name="Picture 6"/>
          <p:cNvPicPr/>
          <p:nvPr/>
        </p:nvPicPr>
        <p:blipFill>
          <a:blip r:embed="rId4"/>
          <a:stretch>
            <a:fillRect/>
          </a:stretch>
        </p:blipFill>
        <p:spPr>
          <a:xfrm>
            <a:off x="8290246" y="392646"/>
            <a:ext cx="3631388" cy="4594989"/>
          </a:xfrm>
          <a:prstGeom prst="rect">
            <a:avLst/>
          </a:prstGeom>
        </p:spPr>
      </p:pic>
    </p:spTree>
    <p:extLst>
      <p:ext uri="{BB962C8B-B14F-4D97-AF65-F5344CB8AC3E}">
        <p14:creationId xmlns:p14="http://schemas.microsoft.com/office/powerpoint/2010/main" val="455074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652" y="5453266"/>
            <a:ext cx="7376363" cy="997411"/>
          </a:xfrm>
        </p:spPr>
        <p:txBody>
          <a:bodyPr/>
          <a:lstStyle/>
          <a:p>
            <a:pPr algn="l"/>
            <a:r>
              <a:rPr lang="en-US" dirty="0" smtClean="0">
                <a:effectLst/>
              </a:rPr>
              <a:t>20.  render </a:t>
            </a:r>
            <a:r>
              <a:rPr lang="en-US" dirty="0">
                <a:effectLst/>
              </a:rPr>
              <a:t>tonal values</a:t>
            </a:r>
            <a:endParaRPr lang="en-US" dirty="0"/>
          </a:p>
        </p:txBody>
      </p:sp>
      <p:pic>
        <p:nvPicPr>
          <p:cNvPr id="4" name="Picture 3"/>
          <p:cNvPicPr/>
          <p:nvPr/>
        </p:nvPicPr>
        <p:blipFill>
          <a:blip r:embed="rId2"/>
          <a:stretch>
            <a:fillRect/>
          </a:stretch>
        </p:blipFill>
        <p:spPr>
          <a:xfrm>
            <a:off x="386743" y="348787"/>
            <a:ext cx="3495242" cy="4422717"/>
          </a:xfrm>
          <a:prstGeom prst="rect">
            <a:avLst/>
          </a:prstGeom>
        </p:spPr>
      </p:pic>
      <p:pic>
        <p:nvPicPr>
          <p:cNvPr id="5" name="Picture 4"/>
          <p:cNvPicPr/>
          <p:nvPr/>
        </p:nvPicPr>
        <p:blipFill>
          <a:blip r:embed="rId3">
            <a:extLst>
              <a:ext uri="{BEBA8EAE-BF5A-486C-A8C5-ECC9F3942E4B}">
                <a14:imgProps xmlns:a14="http://schemas.microsoft.com/office/drawing/2010/main">
                  <a14:imgLayer r:embed="rId4">
                    <a14:imgEffect>
                      <a14:backgroundRemoval t="6319" b="93864" l="9733" r="92352">
                        <a14:foregroundMark x1="18076" y1="22802" x2="18076" y2="22802"/>
                        <a14:foregroundMark x1="18076" y1="21429" x2="32793" y2="6319"/>
                        <a14:foregroundMark x1="77289" y1="74176" x2="92468" y2="83333"/>
                        <a14:foregroundMark x1="40324" y1="80495" x2="20742" y2="87179"/>
                        <a14:foregroundMark x1="39050" y1="91758" x2="61298" y2="93864"/>
                        <a14:backgroundMark x1="66165" y1="96978" x2="86211" y2="89652"/>
                      </a14:backgroundRemoval>
                    </a14:imgEffect>
                  </a14:imgLayer>
                </a14:imgProps>
              </a:ext>
            </a:extLst>
          </a:blip>
          <a:stretch>
            <a:fillRect/>
          </a:stretch>
        </p:blipFill>
        <p:spPr>
          <a:xfrm>
            <a:off x="4725987" y="434723"/>
            <a:ext cx="4135380" cy="5284433"/>
          </a:xfrm>
          <a:prstGeom prst="rect">
            <a:avLst/>
          </a:prstGeom>
        </p:spPr>
      </p:pic>
    </p:spTree>
    <p:extLst>
      <p:ext uri="{BB962C8B-B14F-4D97-AF65-F5344CB8AC3E}">
        <p14:creationId xmlns:p14="http://schemas.microsoft.com/office/powerpoint/2010/main" val="1072919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013" y="3158836"/>
            <a:ext cx="4234151" cy="1618545"/>
          </a:xfrm>
        </p:spPr>
        <p:txBody>
          <a:bodyPr/>
          <a:lstStyle/>
          <a:p>
            <a:pPr algn="l"/>
            <a:r>
              <a:rPr lang="en-US" dirty="0">
                <a:effectLst/>
              </a:rPr>
              <a:t>Conclusion</a:t>
            </a:r>
            <a:br>
              <a:rPr lang="en-US" dirty="0">
                <a:effectLst/>
              </a:rPr>
            </a:br>
            <a:endParaRPr lang="en-US" dirty="0"/>
          </a:p>
        </p:txBody>
      </p:sp>
      <p:sp>
        <p:nvSpPr>
          <p:cNvPr id="3" name="Text Placeholder 2"/>
          <p:cNvSpPr>
            <a:spLocks noGrp="1"/>
          </p:cNvSpPr>
          <p:nvPr>
            <p:ph type="body" idx="1"/>
          </p:nvPr>
        </p:nvSpPr>
        <p:spPr/>
        <p:txBody>
          <a:bodyPr/>
          <a:lstStyle/>
          <a:p>
            <a:pPr algn="l"/>
            <a:r>
              <a:rPr lang="en-US" dirty="0" smtClean="0"/>
              <a:t>Practice makes a man perfect</a:t>
            </a:r>
            <a:endParaRPr lang="en-US" dirty="0"/>
          </a:p>
        </p:txBody>
      </p:sp>
    </p:spTree>
    <p:extLst>
      <p:ext uri="{BB962C8B-B14F-4D97-AF65-F5344CB8AC3E}">
        <p14:creationId xmlns:p14="http://schemas.microsoft.com/office/powerpoint/2010/main" val="397814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1383307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20976" y="631767"/>
            <a:ext cx="3535884" cy="4507250"/>
          </a:xfrm>
        </p:spPr>
        <p:txBody>
          <a:bodyPr/>
          <a:lstStyle/>
          <a:p>
            <a:pPr algn="l"/>
            <a:r>
              <a:rPr lang="en-US" dirty="0">
                <a:effectLst/>
              </a:rPr>
              <a:t>before you can draw an entire face, you must first learn to draw each of the facial features </a:t>
            </a:r>
            <a:r>
              <a:rPr lang="en-US" dirty="0" smtClean="0">
                <a:effectLst/>
              </a:rPr>
              <a:t>individually</a:t>
            </a:r>
            <a:r>
              <a:rPr lang="en-US" dirty="0">
                <a:effectLst/>
              </a:rPr>
              <a:t>. </a:t>
            </a:r>
            <a:endParaRPr lang="en-US" dirty="0" smtClean="0">
              <a:effectLst/>
            </a:endParaRPr>
          </a:p>
          <a:p>
            <a:pPr algn="l"/>
            <a:endParaRPr lang="en-US" dirty="0">
              <a:effectLst/>
            </a:endParaRPr>
          </a:p>
          <a:p>
            <a:pPr algn="l"/>
            <a:r>
              <a:rPr lang="en-US" dirty="0"/>
              <a:t>Use the grid method and a mechanical pencil to create a line drawing of a nose</a:t>
            </a:r>
          </a:p>
        </p:txBody>
      </p:sp>
      <p:pic>
        <p:nvPicPr>
          <p:cNvPr id="6" name="Picture 5"/>
          <p:cNvPicPr/>
          <p:nvPr/>
        </p:nvPicPr>
        <p:blipFill>
          <a:blip r:embed="rId2"/>
          <a:stretch>
            <a:fillRect/>
          </a:stretch>
        </p:blipFill>
        <p:spPr>
          <a:xfrm>
            <a:off x="5728912" y="678142"/>
            <a:ext cx="5289550" cy="4460875"/>
          </a:xfrm>
          <a:prstGeom prst="rect">
            <a:avLst/>
          </a:prstGeom>
        </p:spPr>
      </p:pic>
    </p:spTree>
    <p:extLst>
      <p:ext uri="{BB962C8B-B14F-4D97-AF65-F5344CB8AC3E}">
        <p14:creationId xmlns:p14="http://schemas.microsoft.com/office/powerpoint/2010/main" val="762732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7848" y="698270"/>
            <a:ext cx="2987244" cy="1213657"/>
          </a:xfrm>
        </p:spPr>
        <p:txBody>
          <a:bodyPr/>
          <a:lstStyle/>
          <a:p>
            <a:pPr algn="l"/>
            <a:r>
              <a:rPr lang="en-US" dirty="0"/>
              <a:t>Develop the Lights and Darks</a:t>
            </a:r>
          </a:p>
        </p:txBody>
      </p:sp>
      <p:pic>
        <p:nvPicPr>
          <p:cNvPr id="4" name="Picture 3"/>
          <p:cNvPicPr/>
          <p:nvPr/>
        </p:nvPicPr>
        <p:blipFill>
          <a:blip r:embed="rId2"/>
          <a:stretch>
            <a:fillRect/>
          </a:stretch>
        </p:blipFill>
        <p:spPr>
          <a:xfrm>
            <a:off x="337848" y="2373601"/>
            <a:ext cx="4245300" cy="3962450"/>
          </a:xfrm>
          <a:prstGeom prst="rect">
            <a:avLst/>
          </a:prstGeom>
        </p:spPr>
      </p:pic>
      <p:sp>
        <p:nvSpPr>
          <p:cNvPr id="6" name="Text Placeholder 2"/>
          <p:cNvSpPr txBox="1">
            <a:spLocks/>
          </p:cNvSpPr>
          <p:nvPr/>
        </p:nvSpPr>
        <p:spPr>
          <a:xfrm>
            <a:off x="6924299" y="698270"/>
            <a:ext cx="2987244" cy="1213657"/>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r>
              <a:rPr lang="en-US" dirty="0"/>
              <a:t>Blend</a:t>
            </a:r>
          </a:p>
        </p:txBody>
      </p:sp>
      <p:pic>
        <p:nvPicPr>
          <p:cNvPr id="7" name="Picture 6"/>
          <p:cNvPicPr/>
          <p:nvPr/>
        </p:nvPicPr>
        <p:blipFill>
          <a:blip r:embed="rId3"/>
          <a:stretch>
            <a:fillRect/>
          </a:stretch>
        </p:blipFill>
        <p:spPr>
          <a:xfrm>
            <a:off x="5773146" y="1305098"/>
            <a:ext cx="5289550" cy="5356225"/>
          </a:xfrm>
          <a:prstGeom prst="rect">
            <a:avLst/>
          </a:prstGeom>
        </p:spPr>
      </p:pic>
    </p:spTree>
    <p:extLst>
      <p:ext uri="{BB962C8B-B14F-4D97-AF65-F5344CB8AC3E}">
        <p14:creationId xmlns:p14="http://schemas.microsoft.com/office/powerpoint/2010/main" val="3868999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0357" y="571141"/>
            <a:ext cx="3768640" cy="860400"/>
          </a:xfrm>
        </p:spPr>
        <p:txBody>
          <a:bodyPr/>
          <a:lstStyle/>
          <a:p>
            <a:pPr algn="l"/>
            <a:r>
              <a:rPr lang="en-US" dirty="0" smtClean="0"/>
              <a:t>Repeat same procedure to draw ear, mouth and ears</a:t>
            </a:r>
            <a:endParaRPr lang="en-US" dirty="0"/>
          </a:p>
        </p:txBody>
      </p:sp>
      <p:pic>
        <p:nvPicPr>
          <p:cNvPr id="4" name="Picture 3"/>
          <p:cNvPicPr/>
          <p:nvPr/>
        </p:nvPicPr>
        <p:blipFill>
          <a:blip r:embed="rId2"/>
          <a:stretch>
            <a:fillRect/>
          </a:stretch>
        </p:blipFill>
        <p:spPr>
          <a:xfrm>
            <a:off x="670356" y="1304491"/>
            <a:ext cx="2964295" cy="1543755"/>
          </a:xfrm>
          <a:prstGeom prst="rect">
            <a:avLst/>
          </a:prstGeom>
        </p:spPr>
      </p:pic>
      <p:pic>
        <p:nvPicPr>
          <p:cNvPr id="5" name="Picture 4"/>
          <p:cNvPicPr/>
          <p:nvPr/>
        </p:nvPicPr>
        <p:blipFill>
          <a:blip r:embed="rId3"/>
          <a:stretch>
            <a:fillRect/>
          </a:stretch>
        </p:blipFill>
        <p:spPr>
          <a:xfrm>
            <a:off x="653730" y="3095513"/>
            <a:ext cx="2980921" cy="1729679"/>
          </a:xfrm>
          <a:prstGeom prst="rect">
            <a:avLst/>
          </a:prstGeom>
        </p:spPr>
      </p:pic>
      <p:pic>
        <p:nvPicPr>
          <p:cNvPr id="6" name="Picture 5"/>
          <p:cNvPicPr/>
          <p:nvPr/>
        </p:nvPicPr>
        <p:blipFill>
          <a:blip r:embed="rId4"/>
          <a:stretch>
            <a:fillRect/>
          </a:stretch>
        </p:blipFill>
        <p:spPr>
          <a:xfrm>
            <a:off x="661549" y="5072459"/>
            <a:ext cx="2648412" cy="1665598"/>
          </a:xfrm>
          <a:prstGeom prst="rect">
            <a:avLst/>
          </a:prstGeom>
        </p:spPr>
      </p:pic>
      <p:pic>
        <p:nvPicPr>
          <p:cNvPr id="7" name="Picture 6"/>
          <p:cNvPicPr/>
          <p:nvPr/>
        </p:nvPicPr>
        <p:blipFill>
          <a:blip r:embed="rId5"/>
          <a:stretch>
            <a:fillRect/>
          </a:stretch>
        </p:blipFill>
        <p:spPr>
          <a:xfrm>
            <a:off x="5575365" y="947651"/>
            <a:ext cx="4931725" cy="2443942"/>
          </a:xfrm>
          <a:prstGeom prst="rect">
            <a:avLst/>
          </a:prstGeom>
        </p:spPr>
      </p:pic>
      <p:pic>
        <p:nvPicPr>
          <p:cNvPr id="8" name="Picture 7"/>
          <p:cNvPicPr/>
          <p:nvPr/>
        </p:nvPicPr>
        <p:blipFill>
          <a:blip r:embed="rId6"/>
          <a:stretch>
            <a:fillRect/>
          </a:stretch>
        </p:blipFill>
        <p:spPr>
          <a:xfrm>
            <a:off x="6904350" y="3690851"/>
            <a:ext cx="4485991" cy="2611891"/>
          </a:xfrm>
          <a:prstGeom prst="rect">
            <a:avLst/>
          </a:prstGeom>
        </p:spPr>
      </p:pic>
    </p:spTree>
    <p:extLst>
      <p:ext uri="{BB962C8B-B14F-4D97-AF65-F5344CB8AC3E}">
        <p14:creationId xmlns:p14="http://schemas.microsoft.com/office/powerpoint/2010/main" val="2674675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9987" y="814647"/>
            <a:ext cx="3885018" cy="3998421"/>
          </a:xfrm>
        </p:spPr>
        <p:txBody>
          <a:bodyPr>
            <a:normAutofit/>
          </a:bodyPr>
          <a:lstStyle/>
          <a:p>
            <a:pPr algn="l"/>
            <a:r>
              <a:rPr lang="en-US" sz="2400" b="1" dirty="0" smtClean="0"/>
              <a:t>Anatomy study plays a very important role in drawing</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047" y="1044234"/>
            <a:ext cx="4186765" cy="5015744"/>
          </a:xfrm>
          <a:prstGeom prst="rect">
            <a:avLst/>
          </a:prstGeom>
        </p:spPr>
      </p:pic>
    </p:spTree>
    <p:extLst>
      <p:ext uri="{BB962C8B-B14F-4D97-AF65-F5344CB8AC3E}">
        <p14:creationId xmlns:p14="http://schemas.microsoft.com/office/powerpoint/2010/main" val="1063009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67302" y="1163782"/>
            <a:ext cx="3970510" cy="2211185"/>
          </a:xfrm>
        </p:spPr>
        <p:txBody>
          <a:bodyPr>
            <a:normAutofit/>
          </a:bodyPr>
          <a:lstStyle/>
          <a:p>
            <a:r>
              <a:rPr lang="en-US" sz="2400" b="1" dirty="0" smtClean="0"/>
              <a:t>Measure and draw the basic structure</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87" y="784320"/>
            <a:ext cx="4966024" cy="4853461"/>
          </a:xfrm>
          <a:prstGeom prst="rect">
            <a:avLst/>
          </a:prstGeom>
        </p:spPr>
      </p:pic>
    </p:spTree>
    <p:extLst>
      <p:ext uri="{BB962C8B-B14F-4D97-AF65-F5344CB8AC3E}">
        <p14:creationId xmlns:p14="http://schemas.microsoft.com/office/powerpoint/2010/main" val="3755402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19156" y="1662545"/>
            <a:ext cx="4718656" cy="3975236"/>
          </a:xfrm>
        </p:spPr>
        <p:txBody>
          <a:bodyPr>
            <a:normAutofit/>
          </a:bodyPr>
          <a:lstStyle/>
          <a:p>
            <a:r>
              <a:rPr lang="en-US" sz="2400" b="1" dirty="0" smtClean="0"/>
              <a:t>Study the model</a:t>
            </a:r>
          </a:p>
          <a:p>
            <a:r>
              <a:rPr lang="en-US" sz="2400" b="1" dirty="0" smtClean="0"/>
              <a:t>Light and shade</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211" y="616989"/>
            <a:ext cx="2997200" cy="4826000"/>
          </a:xfrm>
          <a:prstGeom prst="rect">
            <a:avLst/>
          </a:prstGeom>
        </p:spPr>
      </p:pic>
    </p:spTree>
    <p:extLst>
      <p:ext uri="{BB962C8B-B14F-4D97-AF65-F5344CB8AC3E}">
        <p14:creationId xmlns:p14="http://schemas.microsoft.com/office/powerpoint/2010/main" val="3619514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9614" y="887152"/>
            <a:ext cx="4192385" cy="5589847"/>
          </a:xfrm>
          <a:prstGeom prst="rect">
            <a:avLst/>
          </a:prstGeom>
        </p:spPr>
      </p:pic>
    </p:spTree>
    <p:extLst>
      <p:ext uri="{BB962C8B-B14F-4D97-AF65-F5344CB8AC3E}">
        <p14:creationId xmlns:p14="http://schemas.microsoft.com/office/powerpoint/2010/main" val="38031232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docProps/app.xml><?xml version="1.0" encoding="utf-8"?>
<Properties xmlns="http://schemas.openxmlformats.org/officeDocument/2006/extended-properties" xmlns:vt="http://schemas.openxmlformats.org/officeDocument/2006/docPropsVTypes">
  <Template>TM03457485[[fn=Mesh]]</Template>
  <TotalTime>161</TotalTime>
  <Words>382</Words>
  <Application>Microsoft Office PowerPoint</Application>
  <PresentationFormat>Widescreen</PresentationFormat>
  <Paragraphs>43</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Century Gothic</vt:lpstr>
      <vt:lpstr>Mesh</vt:lpstr>
      <vt:lpstr>How to draw Facial features and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Great masters use “Sepia Colour” pastel for study</vt:lpstr>
      <vt:lpstr>PowerPoint Presentation</vt:lpstr>
      <vt:lpstr>PowerPoint Presentation</vt:lpstr>
      <vt:lpstr>Placing the eye-line </vt:lpstr>
      <vt:lpstr>4. Base of the skull and edge of the cheekbone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18.  Defining the contours </vt:lpstr>
      <vt:lpstr>20.  render tonal values</vt:lpstr>
      <vt:lpstr>Conclusion </vt:lpstr>
      <vt:lpstr>Thank You</vt:lpstr>
    </vt:vector>
  </TitlesOfParts>
  <Company>Ausaf Printers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Facial features Loomis Method</dc:title>
  <dc:creator>Andy Rana</dc:creator>
  <cp:lastModifiedBy>Muhammad andy</cp:lastModifiedBy>
  <cp:revision>24</cp:revision>
  <dcterms:created xsi:type="dcterms:W3CDTF">2020-10-27T12:12:09Z</dcterms:created>
  <dcterms:modified xsi:type="dcterms:W3CDTF">2020-10-27T04:36:16Z</dcterms:modified>
</cp:coreProperties>
</file>