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2" r:id="rId6"/>
    <p:sldId id="267" r:id="rId7"/>
    <p:sldId id="263" r:id="rId8"/>
    <p:sldId id="264" r:id="rId9"/>
    <p:sldId id="268" r:id="rId10"/>
    <p:sldId id="270" r:id="rId11"/>
    <p:sldId id="265" r:id="rId12"/>
    <p:sldId id="271" r:id="rId13"/>
    <p:sldId id="272" r:id="rId14"/>
    <p:sldId id="273" r:id="rId15"/>
    <p:sldId id="274" r:id="rId16"/>
    <p:sldId id="269" r:id="rId17"/>
    <p:sldId id="276" r:id="rId18"/>
    <p:sldId id="277" r:id="rId19"/>
    <p:sldId id="279" r:id="rId20"/>
    <p:sldId id="280" r:id="rId21"/>
    <p:sldId id="281" r:id="rId22"/>
    <p:sldId id="282" r:id="rId23"/>
    <p:sldId id="284" r:id="rId24"/>
    <p:sldId id="260" r:id="rId25"/>
    <p:sldId id="259" r:id="rId26"/>
    <p:sldId id="261" r:id="rId27"/>
    <p:sldId id="266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75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4" r:id="rId49"/>
    <p:sldId id="305" r:id="rId50"/>
    <p:sldId id="303" r:id="rId51"/>
    <p:sldId id="306" r:id="rId52"/>
    <p:sldId id="307" r:id="rId53"/>
    <p:sldId id="308" r:id="rId54"/>
    <p:sldId id="310" r:id="rId55"/>
    <p:sldId id="311" r:id="rId56"/>
    <p:sldId id="30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eg/url?sa=i&amp;rct=j&amp;q=&amp;esrc=s&amp;frm=1&amp;source=images&amp;cd=&amp;cad=rja&amp;docid=8qtTQf5lyaKXLM&amp;tbnid=pKlA-JrA3feiZM:&amp;ved=0CAUQjRw&amp;url=http://www.teachengineering.org/view_lesson.php?url%3Dcollection/cub_/lessons/cub_human/cub_human_lesson04.xml&amp;ei=FwuSUtDHLeuX0AXWs4DQCQ&amp;bvm=bv.56988011,d.d2k&amp;psig=AFQjCNGAi67PmNWzEtTL6Arg91JxJ2T6rg&amp;ust=13853889150635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eg/url?sa=i&amp;rct=j&amp;q=&amp;esrc=s&amp;frm=1&amp;source=images&amp;cd=&amp;cad=rja&amp;docid=-8HL2Xu-8Yi7LM&amp;tbnid=1pW1ta8hui93LM:&amp;ved=0CAUQjRw&amp;url=http://jmgreer71.wordpress.com/&amp;ei=_hKSUtKZLqSW0QWzxoGYBA&amp;bvm=bv.56988011,d.d2k&amp;psig=AFQjCNH7FxjyL4ZkFvvlLychZAos7o8xNg&amp;ust=13853912139257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eg/url?sa=i&amp;rct=j&amp;q=&amp;esrc=s&amp;frm=1&amp;source=images&amp;cd=&amp;cad=rja&amp;docid=u29DEBbWgRtusM&amp;tbnid=gu8PGO-4GHp7NM:&amp;ved=0CAUQjRw&amp;url=http://humanisamiracle.imanisiteler.com/3.htm&amp;ei=bROSUo_PBKPN0QWQvIGYBg&amp;bvm=bv.56988011,d.d2k&amp;psig=AFQjCNH7FxjyL4ZkFvvlLychZAos7o8xNg&amp;ust=1385391213925757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eg/url?sa=i&amp;rct=j&amp;q=&amp;esrc=s&amp;frm=1&amp;source=images&amp;cd=&amp;cad=rja&amp;docid=YeOHgH6HEr2LWM&amp;tbnid=GA5BYu-62vJtJM:&amp;ved=0CAUQjRw&amp;url=http://www.sciencelearn.org.nz/Contexts/Digestion-Chemistry/Sci-Media/Images/Villi-in-the-small-intestine&amp;ei=dDGSUsefNPLy0gX0uIHoBQ&amp;bvm=bv.56988011,d.d2k&amp;psig=AFQjCNGPDt7XV6i-EOmPS_GmIixPDximxg&amp;ust=13853986593534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GIT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Kamran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ENTERIC NERVOUS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/>
              <a:t>Two major networks of nerve </a:t>
            </a:r>
            <a:r>
              <a:rPr lang="en-US" dirty="0" smtClean="0"/>
              <a:t>fibers </a:t>
            </a:r>
            <a:r>
              <a:rPr lang="en-US" dirty="0"/>
              <a:t>are intrinsic to </a:t>
            </a:r>
            <a:r>
              <a:rPr lang="en-US" dirty="0" smtClean="0"/>
              <a:t>GIT: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myenteric </a:t>
            </a:r>
            <a:r>
              <a:rPr lang="en-US" b="1" dirty="0"/>
              <a:t>plexus </a:t>
            </a:r>
            <a:r>
              <a:rPr lang="en-US" dirty="0"/>
              <a:t>(</a:t>
            </a:r>
            <a:r>
              <a:rPr lang="en-US" dirty="0" err="1"/>
              <a:t>Auerbach‘s</a:t>
            </a:r>
            <a:r>
              <a:rPr lang="en-US" dirty="0"/>
              <a:t> plexus),</a:t>
            </a:r>
            <a:br>
              <a:rPr lang="en-US" dirty="0"/>
            </a:br>
            <a:r>
              <a:rPr lang="en-US" dirty="0"/>
              <a:t>between the outer longitudinal and middle circular muscle layers,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 the </a:t>
            </a:r>
            <a:r>
              <a:rPr lang="en-US" b="1" dirty="0" err="1" smtClean="0"/>
              <a:t>submucous</a:t>
            </a:r>
            <a:r>
              <a:rPr lang="en-US" b="1" dirty="0" smtClean="0"/>
              <a:t> </a:t>
            </a:r>
            <a:r>
              <a:rPr lang="en-US" b="1" dirty="0"/>
              <a:t>plexus </a:t>
            </a:r>
            <a:r>
              <a:rPr lang="en-US" dirty="0"/>
              <a:t>(Meissner‘s plexus</a:t>
            </a:r>
            <a:r>
              <a:rPr lang="en-US" dirty="0" smtClean="0"/>
              <a:t>), between </a:t>
            </a:r>
            <a:r>
              <a:rPr lang="en-US" dirty="0"/>
              <a:t>the middle circular layer and the </a:t>
            </a:r>
            <a:r>
              <a:rPr lang="en-US" dirty="0" smtClean="0"/>
              <a:t>mucosa</a:t>
            </a:r>
          </a:p>
          <a:p>
            <a:r>
              <a:rPr lang="en-US" dirty="0"/>
              <a:t>Collectively, these neurons constitute </a:t>
            </a:r>
            <a:r>
              <a:rPr lang="en-US" dirty="0" smtClean="0"/>
              <a:t>the </a:t>
            </a:r>
            <a:r>
              <a:rPr lang="en-US" b="1" dirty="0" smtClean="0"/>
              <a:t>enteric </a:t>
            </a:r>
            <a:r>
              <a:rPr lang="en-US" b="1" dirty="0"/>
              <a:t>nervous </a:t>
            </a:r>
            <a:r>
              <a:rPr lang="en-US" b="1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767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09600"/>
            <a:ext cx="7897813" cy="6019800"/>
          </a:xfrm>
        </p:spPr>
      </p:pic>
    </p:spTree>
    <p:extLst>
      <p:ext uri="{BB962C8B-B14F-4D97-AF65-F5344CB8AC3E}">
        <p14:creationId xmlns:p14="http://schemas.microsoft.com/office/powerpoint/2010/main" val="1121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system contains about 100 million sensory</a:t>
            </a:r>
            <a:br>
              <a:rPr lang="en-US" dirty="0"/>
            </a:br>
            <a:r>
              <a:rPr lang="en-US" dirty="0"/>
              <a:t>neurons, inter-neurons, and motor neurons in </a:t>
            </a:r>
            <a:r>
              <a:rPr lang="en-US" dirty="0" smtClean="0"/>
              <a:t>humans</a:t>
            </a:r>
          </a:p>
          <a:p>
            <a:r>
              <a:rPr lang="en-US" dirty="0" smtClean="0"/>
              <a:t>These neurons are as many as </a:t>
            </a:r>
            <a:r>
              <a:rPr lang="en-US" dirty="0"/>
              <a:t>found in the whole spinal </a:t>
            </a:r>
            <a:r>
              <a:rPr lang="en-US" dirty="0" smtClean="0"/>
              <a:t>cord; so referred as “little brain”</a:t>
            </a:r>
          </a:p>
          <a:p>
            <a:r>
              <a:rPr lang="en-US" dirty="0" smtClean="0"/>
              <a:t>The myenteric </a:t>
            </a:r>
            <a:r>
              <a:rPr lang="en-US" dirty="0"/>
              <a:t>plexus innervates the longitudinal and </a:t>
            </a:r>
            <a:r>
              <a:rPr lang="en-US" dirty="0" smtClean="0"/>
              <a:t>circular smooth </a:t>
            </a:r>
            <a:r>
              <a:rPr lang="en-US" dirty="0"/>
              <a:t>muscle layers and is concerned primarily with </a:t>
            </a:r>
            <a:r>
              <a:rPr lang="en-US" dirty="0" smtClean="0"/>
              <a:t>motor control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submucous</a:t>
            </a:r>
            <a:r>
              <a:rPr lang="en-US" dirty="0"/>
              <a:t> plexus innervates the glandular epithelium, intestinal endocrine cells, and </a:t>
            </a:r>
            <a:r>
              <a:rPr lang="en-US" dirty="0" smtClean="0"/>
              <a:t>submucosal blood </a:t>
            </a:r>
            <a:r>
              <a:rPr lang="en-US" dirty="0"/>
              <a:t>vessels and is primarily involved in the control of intestinal secretion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neurotransmitters in the system </a:t>
            </a:r>
            <a:r>
              <a:rPr lang="en-US" dirty="0" smtClean="0"/>
              <a:t>include Ach, NE, serotonin, GABA, ATP, NO, CO and </a:t>
            </a:r>
            <a:r>
              <a:rPr lang="en-US" dirty="0"/>
              <a:t>many </a:t>
            </a:r>
            <a:r>
              <a:rPr lang="en-US" dirty="0" smtClean="0"/>
              <a:t>different </a:t>
            </a:r>
            <a:r>
              <a:rPr lang="en-US" dirty="0"/>
              <a:t>peptides and </a:t>
            </a:r>
            <a:r>
              <a:rPr lang="en-US" dirty="0" smtClean="0"/>
              <a:t>polypeptides</a:t>
            </a:r>
          </a:p>
          <a:p>
            <a:r>
              <a:rPr lang="en-US" dirty="0" smtClean="0"/>
              <a:t>Some </a:t>
            </a:r>
            <a:r>
              <a:rPr lang="en-US" dirty="0"/>
              <a:t>of these peptides </a:t>
            </a:r>
            <a:r>
              <a:rPr lang="en-US" dirty="0" smtClean="0"/>
              <a:t>also act </a:t>
            </a:r>
            <a:r>
              <a:rPr lang="en-US" dirty="0"/>
              <a:t>in a paracrine fashion, and some enter the bloodstream</a:t>
            </a:r>
            <a:r>
              <a:rPr lang="en-US" dirty="0" smtClean="0"/>
              <a:t>, becoming hormones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EXTRINSIC </a:t>
            </a:r>
            <a:r>
              <a:rPr lang="en-US" b="1" dirty="0" smtClean="0"/>
              <a:t>INNERVATION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intestine receives a dual extrinsic innervation from </a:t>
            </a:r>
            <a:r>
              <a:rPr lang="en-US" dirty="0" smtClean="0"/>
              <a:t>the ANS, </a:t>
            </a:r>
            <a:r>
              <a:rPr lang="en-US" dirty="0"/>
              <a:t>with </a:t>
            </a:r>
            <a:endParaRPr lang="en-US" dirty="0" smtClean="0"/>
          </a:p>
          <a:p>
            <a:pPr lvl="1"/>
            <a:r>
              <a:rPr lang="en-US" dirty="0" smtClean="0"/>
              <a:t>parasympathetic </a:t>
            </a:r>
            <a:r>
              <a:rPr lang="en-US" dirty="0"/>
              <a:t>cholinergic activity generally increasing the activity of </a:t>
            </a:r>
            <a:r>
              <a:rPr lang="en-US" dirty="0" smtClean="0"/>
              <a:t>intestinal smooth muscle; and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ympathetic </a:t>
            </a:r>
            <a:r>
              <a:rPr lang="en-US" dirty="0"/>
              <a:t>noradrenergic activity generally decreasing it while causing sphincters to </a:t>
            </a:r>
            <a:r>
              <a:rPr lang="en-US" dirty="0" smtClean="0"/>
              <a:t>contract</a:t>
            </a:r>
          </a:p>
          <a:p>
            <a:r>
              <a:rPr lang="en-US" dirty="0" smtClean="0"/>
              <a:t>The preganglionic </a:t>
            </a:r>
            <a:r>
              <a:rPr lang="en-US" dirty="0"/>
              <a:t>parasympathetic </a:t>
            </a:r>
            <a:r>
              <a:rPr lang="en-US" dirty="0" smtClean="0"/>
              <a:t>fibers </a:t>
            </a:r>
            <a:r>
              <a:rPr lang="en-US" dirty="0"/>
              <a:t>consist of about </a:t>
            </a:r>
            <a:r>
              <a:rPr lang="en-US" dirty="0" smtClean="0"/>
              <a:t>2000 vagal </a:t>
            </a:r>
            <a:r>
              <a:rPr lang="en-US" dirty="0" err="1" smtClean="0"/>
              <a:t>efferents</a:t>
            </a:r>
            <a:r>
              <a:rPr lang="en-US" dirty="0" smtClean="0"/>
              <a:t> </a:t>
            </a:r>
            <a:r>
              <a:rPr lang="en-US" dirty="0"/>
              <a:t>and other </a:t>
            </a:r>
            <a:r>
              <a:rPr lang="en-US" dirty="0" err="1" smtClean="0"/>
              <a:t>efferents</a:t>
            </a:r>
            <a:r>
              <a:rPr lang="en-US" dirty="0" smtClean="0"/>
              <a:t> </a:t>
            </a:r>
            <a:r>
              <a:rPr lang="en-US" dirty="0"/>
              <a:t>in the sacral </a:t>
            </a:r>
            <a:r>
              <a:rPr lang="en-US" dirty="0" smtClean="0"/>
              <a:t>nerves and </a:t>
            </a:r>
            <a:r>
              <a:rPr lang="en-US" dirty="0"/>
              <a:t>generally end on cholinergic nerve cells of the myenteric </a:t>
            </a:r>
            <a:r>
              <a:rPr lang="en-US" dirty="0" smtClean="0"/>
              <a:t>and </a:t>
            </a:r>
            <a:r>
              <a:rPr lang="en-US" dirty="0" err="1" smtClean="0"/>
              <a:t>submucous</a:t>
            </a:r>
            <a:r>
              <a:rPr lang="en-US" dirty="0" smtClean="0"/>
              <a:t> plexuses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sympathetic </a:t>
            </a:r>
            <a:r>
              <a:rPr lang="en-US" dirty="0" smtClean="0"/>
              <a:t>fibers </a:t>
            </a:r>
            <a:r>
              <a:rPr lang="en-US" dirty="0"/>
              <a:t>are postganglionic, but many of them end on postganglionic </a:t>
            </a:r>
            <a:r>
              <a:rPr lang="en-US" dirty="0" smtClean="0"/>
              <a:t>cholinergic neurons</a:t>
            </a:r>
            <a:r>
              <a:rPr lang="en-US" dirty="0"/>
              <a:t>, where </a:t>
            </a:r>
            <a:r>
              <a:rPr lang="en-US" dirty="0" smtClean="0"/>
              <a:t>they inhibit Ach </a:t>
            </a:r>
            <a:r>
              <a:rPr lang="en-US" dirty="0"/>
              <a:t>secretion by activating </a:t>
            </a:r>
            <a:r>
              <a:rPr lang="el-GR" dirty="0"/>
              <a:t>α2 </a:t>
            </a:r>
            <a:r>
              <a:rPr lang="en-US" dirty="0"/>
              <a:t>presynaptic </a:t>
            </a:r>
            <a:r>
              <a:rPr lang="en-US" dirty="0" smtClean="0"/>
              <a:t>receptors</a:t>
            </a:r>
            <a:r>
              <a:rPr lang="en-US" dirty="0"/>
              <a:t> </a:t>
            </a:r>
            <a:r>
              <a:rPr lang="en-US" dirty="0" smtClean="0"/>
              <a:t>via NE release</a:t>
            </a:r>
          </a:p>
          <a:p>
            <a:r>
              <a:rPr lang="en-US" dirty="0" smtClean="0"/>
              <a:t>Other </a:t>
            </a:r>
            <a:r>
              <a:rPr lang="en-US" dirty="0"/>
              <a:t>sympathetic </a:t>
            </a:r>
            <a:r>
              <a:rPr lang="en-US" dirty="0" smtClean="0"/>
              <a:t>fibers </a:t>
            </a:r>
            <a:r>
              <a:rPr lang="en-US" dirty="0"/>
              <a:t>appear to end directly on </a:t>
            </a:r>
            <a:r>
              <a:rPr lang="en-US" dirty="0" smtClean="0"/>
              <a:t>intestinal smooth </a:t>
            </a:r>
            <a:r>
              <a:rPr lang="en-US" dirty="0"/>
              <a:t>muscle </a:t>
            </a:r>
            <a:r>
              <a:rPr lang="en-US" dirty="0" smtClean="0"/>
              <a:t>cells</a:t>
            </a:r>
          </a:p>
          <a:p>
            <a:r>
              <a:rPr lang="en-US" dirty="0"/>
              <a:t>Still other </a:t>
            </a:r>
            <a:r>
              <a:rPr lang="en-US" dirty="0" smtClean="0"/>
              <a:t>fibers innervate </a:t>
            </a:r>
            <a:r>
              <a:rPr lang="en-US" dirty="0"/>
              <a:t>blood vessels, where they produce </a:t>
            </a:r>
            <a:r>
              <a:rPr lang="en-US" dirty="0" smtClean="0"/>
              <a:t>vasoconstriction</a:t>
            </a:r>
          </a:p>
          <a:p>
            <a:r>
              <a:rPr lang="en-US" dirty="0" smtClean="0"/>
              <a:t>Besides </a:t>
            </a:r>
            <a:r>
              <a:rPr lang="en-US" dirty="0"/>
              <a:t>the intestinal blood </a:t>
            </a:r>
            <a:r>
              <a:rPr lang="en-US" dirty="0" smtClean="0"/>
              <a:t>vessels seems to </a:t>
            </a:r>
            <a:r>
              <a:rPr lang="en-US" dirty="0"/>
              <a:t>have </a:t>
            </a:r>
            <a:r>
              <a:rPr lang="en-US" dirty="0" smtClean="0"/>
              <a:t>intrinsic innervation too </a:t>
            </a:r>
            <a:r>
              <a:rPr lang="en-US" dirty="0"/>
              <a:t>by </a:t>
            </a:r>
            <a:r>
              <a:rPr lang="en-US" dirty="0" smtClean="0"/>
              <a:t>fibers </a:t>
            </a:r>
            <a:r>
              <a:rPr lang="en-US" dirty="0"/>
              <a:t>of the enteric nervous </a:t>
            </a:r>
            <a:r>
              <a:rPr lang="en-US" dirty="0" smtClean="0"/>
              <a:t>system </a:t>
            </a:r>
          </a:p>
          <a:p>
            <a:r>
              <a:rPr lang="en-US" dirty="0" smtClean="0"/>
              <a:t>VIP </a:t>
            </a:r>
            <a:r>
              <a:rPr lang="en-US" dirty="0"/>
              <a:t>and NO are among the mediators in </a:t>
            </a:r>
            <a:r>
              <a:rPr lang="en-US" dirty="0" smtClean="0"/>
              <a:t>the intrinsic innervation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81200" y="1143000"/>
            <a:ext cx="55626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  <a:noFill/>
        </p:spPr>
        <p:txBody>
          <a:bodyPr/>
          <a:lstStyle/>
          <a:p>
            <a:r>
              <a:rPr lang="en-US" altLang="en-US" sz="2800" dirty="0" smtClean="0"/>
              <a:t>Integration of sympathetic, parasympathetic and enteric nervous system</a:t>
            </a: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3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 flipH="1">
            <a:off x="7559675" y="6110288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>
                <a:solidFill>
                  <a:srgbClr val="FAFD00"/>
                </a:solidFill>
              </a:rPr>
              <a:t>12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8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0" y="0"/>
            <a:ext cx="4949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 dirty="0"/>
              <a:t>GI Smooth Muscle: Circular Muscle and Longitudinal Muscle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0" y="1676400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 u="sng" dirty="0"/>
              <a:t>Longitudinal Muscle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Thin Muscle Coat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Contraction shortens intestine length &amp; expands radius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 smtClean="0"/>
              <a:t>Innervated &amp; activated  </a:t>
            </a:r>
            <a:r>
              <a:rPr lang="en-US" altLang="en-US" sz="2400" dirty="0"/>
              <a:t>by excitatory motor </a:t>
            </a:r>
            <a:r>
              <a:rPr lang="en-US" altLang="en-US" sz="2400" dirty="0" smtClean="0"/>
              <a:t>neurons 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 smtClean="0"/>
              <a:t>Few </a:t>
            </a:r>
            <a:r>
              <a:rPr lang="en-US" altLang="en-US" sz="2400" dirty="0"/>
              <a:t>gap junctions to adjacent fibers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Extracellular Ca</a:t>
            </a:r>
            <a:r>
              <a:rPr lang="en-US" altLang="en-US" sz="2400" baseline="32000" dirty="0"/>
              <a:t>2+</a:t>
            </a:r>
            <a:r>
              <a:rPr lang="en-US" altLang="en-US" sz="2400" dirty="0"/>
              <a:t> influx important in excitation-contraction coupling 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4267200" y="1524000"/>
            <a:ext cx="487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algn="l" eaLnBrk="0" hangingPunct="0">
              <a:spcBef>
                <a:spcPts val="3800"/>
              </a:spcBef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u="sng" dirty="0"/>
              <a:t>Circular Muscle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Thick Muscle Coat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Contraction increases intestine length &amp; decreases radius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Innervated by excitatory &amp; inhibitory motor neurons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Activated by myogenic </a:t>
            </a:r>
            <a:r>
              <a:rPr lang="en-US" altLang="en-US" sz="2400" dirty="0" smtClean="0"/>
              <a:t>pacemaker </a:t>
            </a:r>
            <a:r>
              <a:rPr lang="en-US" altLang="en-US" sz="2400" dirty="0"/>
              <a:t>&amp; excitatory motor neurons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Many gap junctions to adjacent fibers</a:t>
            </a:r>
          </a:p>
          <a:p>
            <a:pPr marL="342900" indent="-342900" eaLnBrk="1" hangingPunct="1">
              <a:spcBef>
                <a:spcPct val="0"/>
              </a:spcBef>
              <a:buSzPct val="75000"/>
            </a:pPr>
            <a:r>
              <a:rPr lang="en-US" altLang="en-US" sz="2400" dirty="0"/>
              <a:t>Intracellular Ca</a:t>
            </a:r>
            <a:r>
              <a:rPr lang="en-US" altLang="en-US" sz="2400" baseline="32000" dirty="0"/>
              <a:t>2+</a:t>
            </a:r>
            <a:r>
              <a:rPr lang="en-US" altLang="en-US" sz="2400" dirty="0"/>
              <a:t> release important in excitation-contraction coupling </a:t>
            </a:r>
          </a:p>
        </p:txBody>
      </p:sp>
    </p:spTree>
    <p:extLst>
      <p:ext uri="{BB962C8B-B14F-4D97-AF65-F5344CB8AC3E}">
        <p14:creationId xmlns:p14="http://schemas.microsoft.com/office/powerpoint/2010/main" val="32771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Activity of </a:t>
            </a:r>
            <a:r>
              <a:rPr lang="en-US" dirty="0" smtClean="0"/>
              <a:t>GI Smooth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Excited by </a:t>
            </a:r>
            <a:r>
              <a:rPr lang="en-US" dirty="0"/>
              <a:t>almost continual slow, intrinsic electrical activity </a:t>
            </a:r>
            <a:r>
              <a:rPr lang="en-US" dirty="0" smtClean="0"/>
              <a:t>along the </a:t>
            </a:r>
            <a:r>
              <a:rPr lang="en-US" dirty="0"/>
              <a:t>membranes of the muscle </a:t>
            </a:r>
            <a:r>
              <a:rPr lang="en-US" dirty="0" smtClean="0"/>
              <a:t>fibers</a:t>
            </a:r>
          </a:p>
          <a:p>
            <a:r>
              <a:rPr lang="en-US" dirty="0"/>
              <a:t>This activity </a:t>
            </a:r>
            <a:r>
              <a:rPr lang="en-US" dirty="0" smtClean="0"/>
              <a:t>has two </a:t>
            </a:r>
            <a:r>
              <a:rPr lang="en-US" dirty="0"/>
              <a:t>basic types of electrical waves: (1) </a:t>
            </a:r>
            <a:r>
              <a:rPr lang="en-US" i="1" dirty="0"/>
              <a:t>slow waves </a:t>
            </a:r>
            <a:r>
              <a:rPr lang="en-US" dirty="0"/>
              <a:t>and (2</a:t>
            </a:r>
            <a:r>
              <a:rPr lang="en-US" dirty="0" smtClean="0"/>
              <a:t>) </a:t>
            </a:r>
            <a:r>
              <a:rPr lang="en-US" i="1" dirty="0" smtClean="0"/>
              <a:t>spikes</a:t>
            </a:r>
          </a:p>
          <a:p>
            <a:r>
              <a:rPr lang="en-US" dirty="0" smtClean="0"/>
              <a:t>Intensity of slow waves </a:t>
            </a:r>
            <a:r>
              <a:rPr lang="en-US" dirty="0"/>
              <a:t>usually varies between 5 and 15 </a:t>
            </a:r>
            <a:r>
              <a:rPr lang="en-US" dirty="0" smtClean="0"/>
              <a:t>mV and frequency about 3 in </a:t>
            </a:r>
            <a:r>
              <a:rPr lang="en-US" dirty="0"/>
              <a:t>the body of the stomach, as much as 12 in the duodenum, and about 8 or 9 in the terminal </a:t>
            </a:r>
            <a:r>
              <a:rPr lang="en-US" dirty="0" smtClean="0"/>
              <a:t>ileum</a:t>
            </a:r>
          </a:p>
          <a:p>
            <a:r>
              <a:rPr lang="en-US" dirty="0" smtClean="0"/>
              <a:t>Slow waves appear </a:t>
            </a:r>
            <a:r>
              <a:rPr lang="en-US" dirty="0"/>
              <a:t>to be caused </a:t>
            </a:r>
            <a:r>
              <a:rPr lang="en-US" dirty="0" smtClean="0"/>
              <a:t> due to specialized </a:t>
            </a:r>
            <a:r>
              <a:rPr lang="en-US" dirty="0"/>
              <a:t>cells, called the </a:t>
            </a:r>
            <a:r>
              <a:rPr lang="en-US" i="1" dirty="0"/>
              <a:t>interstitial cells of </a:t>
            </a:r>
            <a:r>
              <a:rPr lang="en-US" i="1" dirty="0" err="1"/>
              <a:t>Cajal</a:t>
            </a:r>
            <a:r>
              <a:rPr lang="en-US" i="1" dirty="0"/>
              <a:t>, </a:t>
            </a:r>
            <a:r>
              <a:rPr lang="en-US" dirty="0"/>
              <a:t>that </a:t>
            </a:r>
            <a:r>
              <a:rPr lang="en-US" dirty="0" smtClean="0"/>
              <a:t>are believed </a:t>
            </a:r>
            <a:r>
              <a:rPr lang="en-US" dirty="0"/>
              <a:t>to act as </a:t>
            </a:r>
            <a:r>
              <a:rPr lang="en-US" i="1" dirty="0"/>
              <a:t>electrical pacemakers </a:t>
            </a:r>
            <a:r>
              <a:rPr lang="en-US" dirty="0"/>
              <a:t>for smooth muscle </a:t>
            </a:r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新細明體" pitchFamily="18" charset="-120"/>
              </a:rPr>
              <a:t>OVERVIEW OF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Digestive System Consists of </a:t>
            </a:r>
            <a:r>
              <a:rPr lang="en-US" altLang="zh-TW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 </a:t>
            </a:r>
            <a:r>
              <a:rPr lang="en-US" altLang="zh-TW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hollow muscular tube </a:t>
            </a: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canal or tract called gastrointestinal tract </a:t>
            </a:r>
            <a:r>
              <a:rPr lang="en-US" altLang="zh-TW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(GIT)</a:t>
            </a: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zh-TW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914400" lvl="1" indent="-514350">
              <a:defRPr/>
            </a:pP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about </a:t>
            </a:r>
            <a:r>
              <a:rPr lang="en-US" altLang="zh-TW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meters (30 </a:t>
            </a:r>
            <a:r>
              <a:rPr lang="en-US" altLang="zh-TW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ft</a:t>
            </a:r>
            <a:r>
              <a:rPr lang="en-US" altLang="zh-TW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 </a:t>
            </a:r>
            <a:endParaRPr lang="en-US" altLang="zh-TW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defRPr/>
            </a:pP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Accessory </a:t>
            </a:r>
            <a:r>
              <a:rPr lang="en-US" altLang="zh-TW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glands</a:t>
            </a:r>
            <a:r>
              <a:rPr lang="en-US" altLang="zh-TW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altLang="zh-TW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include:</a:t>
            </a:r>
          </a:p>
          <a:p>
            <a:pPr lvl="2">
              <a:defRPr/>
            </a:pP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Salivary glands </a:t>
            </a:r>
          </a:p>
          <a:p>
            <a:pPr lvl="2">
              <a:defRPr/>
            </a:pP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Liver and gall bladder </a:t>
            </a:r>
          </a:p>
          <a:p>
            <a:pPr lvl="2">
              <a:defRPr/>
            </a:pP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Pancreas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r>
              <a:rPr lang="en-US" dirty="0" smtClean="0"/>
              <a:t>These cells </a:t>
            </a:r>
            <a:r>
              <a:rPr lang="en-US" dirty="0"/>
              <a:t>form a network with </a:t>
            </a:r>
            <a:r>
              <a:rPr lang="en-US" dirty="0" smtClean="0"/>
              <a:t>each other </a:t>
            </a:r>
            <a:r>
              <a:rPr lang="en-US" dirty="0"/>
              <a:t>and are interposed between the smooth muscle layers, with synaptic-like contacts to smooth muscle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The slow waves do not cause muscle contraction in GIT except perhaps in the stomach</a:t>
            </a:r>
          </a:p>
          <a:p>
            <a:r>
              <a:rPr lang="en-US" dirty="0" smtClean="0"/>
              <a:t>However, they help the intermittent spike potential to cause muscle contraction </a:t>
            </a:r>
          </a:p>
          <a:p>
            <a:r>
              <a:rPr lang="en-US" dirty="0"/>
              <a:t>The spike potentials are true action </a:t>
            </a:r>
            <a:r>
              <a:rPr lang="en-US" dirty="0" smtClean="0"/>
              <a:t>potentials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higher the slow wave potential rises, the greater </a:t>
            </a:r>
            <a:r>
              <a:rPr lang="en-US" dirty="0" smtClean="0"/>
              <a:t>the frequency </a:t>
            </a:r>
            <a:r>
              <a:rPr lang="en-US" dirty="0"/>
              <a:t>of the spike potentials, usually ranging </a:t>
            </a:r>
            <a:r>
              <a:rPr lang="en-US" dirty="0" smtClean="0"/>
              <a:t>between 1 </a:t>
            </a:r>
            <a:r>
              <a:rPr lang="en-US" dirty="0"/>
              <a:t>and 10 spikes per </a:t>
            </a:r>
            <a:r>
              <a:rPr lang="en-US" dirty="0" smtClean="0"/>
              <a:t>second</a:t>
            </a:r>
          </a:p>
          <a:p>
            <a:r>
              <a:rPr lang="en-US" dirty="0" smtClean="0"/>
              <a:t>GI spike lasts </a:t>
            </a:r>
            <a:r>
              <a:rPr lang="en-US" dirty="0"/>
              <a:t>as long as 10 to 20 </a:t>
            </a:r>
            <a:r>
              <a:rPr lang="en-US" dirty="0" smtClean="0"/>
              <a:t>milliseconds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smtClean="0"/>
              <a:t>GI </a:t>
            </a:r>
            <a:r>
              <a:rPr lang="en-US" dirty="0"/>
              <a:t>smooth muscle fibers, the channels responsible for the action potentials are </a:t>
            </a:r>
            <a:r>
              <a:rPr lang="en-US" i="1" dirty="0" smtClean="0"/>
              <a:t>calcium-sodium channels</a:t>
            </a:r>
            <a:r>
              <a:rPr lang="en-US" b="1" i="1" dirty="0" smtClean="0"/>
              <a:t> </a:t>
            </a:r>
            <a:r>
              <a:rPr lang="en-US" dirty="0" smtClean="0"/>
              <a:t>which allow </a:t>
            </a:r>
            <a:r>
              <a:rPr lang="en-US" dirty="0"/>
              <a:t>large numbers of calcium ions to </a:t>
            </a:r>
            <a:r>
              <a:rPr lang="en-US" dirty="0" smtClean="0"/>
              <a:t>enter along </a:t>
            </a:r>
            <a:r>
              <a:rPr lang="en-US" dirty="0"/>
              <a:t>with smaller numbers of sodium </a:t>
            </a:r>
            <a:r>
              <a:rPr lang="en-US" dirty="0" smtClean="0"/>
              <a:t>ions</a:t>
            </a:r>
          </a:p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, </a:t>
            </a:r>
            <a:r>
              <a:rPr lang="en-US" dirty="0"/>
              <a:t>acting through a calmodulin control mechanism, </a:t>
            </a:r>
            <a:r>
              <a:rPr lang="en-US" dirty="0" smtClean="0"/>
              <a:t>cause sliding of actin over myosin filament, thus, leading to  muscle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Times New Roman" pitchFamily="18" charset="0"/>
              </a:rPr>
              <a:t>Phasic contractions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</a:rPr>
              <a:t>	- periodic contractions followed by relaxation; such as in gastric antrum, small intestine and esophagus </a:t>
            </a:r>
          </a:p>
          <a:p>
            <a:r>
              <a:rPr lang="en-US" altLang="en-US" dirty="0" smtClean="0">
                <a:latin typeface="Times New Roman" pitchFamily="18" charset="0"/>
              </a:rPr>
              <a:t>Tonic contractions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</a:rPr>
              <a:t>	-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contractile tension that is maintained for prolonged periods of time </a:t>
            </a:r>
            <a:r>
              <a:rPr lang="en-US" altLang="en-US" dirty="0" smtClean="0">
                <a:latin typeface="Times New Roman" pitchFamily="18" charset="0"/>
              </a:rPr>
              <a:t>without relaxation; such as in </a:t>
            </a:r>
            <a:r>
              <a:rPr lang="en-US" altLang="en-US" dirty="0" err="1" smtClean="0">
                <a:latin typeface="Times New Roman" pitchFamily="18" charset="0"/>
              </a:rPr>
              <a:t>orad</a:t>
            </a:r>
            <a:r>
              <a:rPr lang="en-US" altLang="en-US" dirty="0" smtClean="0">
                <a:latin typeface="Times New Roman" pitchFamily="18" charset="0"/>
              </a:rPr>
              <a:t> region of stomach, in lower </a:t>
            </a:r>
            <a:r>
              <a:rPr lang="en-US" altLang="en-US" dirty="0" err="1" smtClean="0">
                <a:latin typeface="Times New Roman" pitchFamily="18" charset="0"/>
              </a:rPr>
              <a:t>esoghageal</a:t>
            </a:r>
            <a:r>
              <a:rPr lang="en-US" altLang="en-US" dirty="0" smtClean="0">
                <a:latin typeface="Times New Roman" pitchFamily="18" charset="0"/>
              </a:rPr>
              <a:t>, ileocecal and internal anal sphincter 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</a:rPr>
              <a:t>	-  not associated with slow waves 	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pPr lvl="1">
              <a:buSzPct val="90000"/>
              <a:buFontTx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repetitive spike potential</a:t>
            </a:r>
          </a:p>
          <a:p>
            <a:pPr lvl="1">
              <a:buSzPct val="90000"/>
              <a:buFontTx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effects</a:t>
            </a:r>
          </a:p>
          <a:p>
            <a:pPr lvl="1">
              <a:buSzPct val="90000"/>
              <a:buFontTx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Ca </a:t>
            </a:r>
          </a:p>
          <a:p>
            <a:pPr>
              <a:buFont typeface="Wingdings" pitchFamily="2" charset="2"/>
              <a:buNone/>
            </a:pPr>
            <a:endParaRPr lang="en-US" altLang="en-US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5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350"/>
            <a:ext cx="9144000" cy="708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mtClean="0"/>
              <a:t>Main Functions of Digestive Tract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066800"/>
            <a:ext cx="9144000" cy="576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major activities of GI tract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en-US" alt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Motility</a:t>
            </a:r>
            <a:r>
              <a:rPr lang="en-US" altLang="en-US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257300" lvl="2" indent="-342900"/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Propel ingested food from mouth toward rectum 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en-US" alt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Secretion of juices e.g. saliva </a:t>
            </a:r>
          </a:p>
          <a:p>
            <a:pPr marL="1257300" lvl="2" indent="-342900"/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Aid in digestion and absorption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en-US" alt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Digestion</a:t>
            </a:r>
          </a:p>
          <a:p>
            <a:pPr marL="1257300" lvl="2" indent="-342900"/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broken down into absorbable molecules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en-US" alt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Absorption</a:t>
            </a:r>
          </a:p>
          <a:p>
            <a:pPr marL="1257300" lvl="2" indent="-342900"/>
            <a:r>
              <a:rPr lang="en-US" alt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Nutrients, electrolytes, and water are absorbed or transported from lumen of GIT to blood stream </a:t>
            </a:r>
          </a:p>
        </p:txBody>
      </p:sp>
    </p:spTree>
    <p:extLst>
      <p:ext uri="{BB962C8B-B14F-4D97-AF65-F5344CB8AC3E}">
        <p14:creationId xmlns:p14="http://schemas.microsoft.com/office/powerpoint/2010/main" val="23463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29200" cy="1752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5300" dirty="0" smtClean="0"/>
              <a:t>Gastrointestinal System: </a:t>
            </a:r>
            <a:r>
              <a:rPr lang="en-US" altLang="en-US" sz="5300" dirty="0"/>
              <a:t>P</a:t>
            </a:r>
            <a:r>
              <a:rPr lang="en-US" altLang="en-US" sz="5300" dirty="0" smtClean="0"/>
              <a:t>rocesses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10201" y="-25400"/>
            <a:ext cx="3200400" cy="299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0"/>
            <a:r>
              <a:rPr lang="en-US" altLang="en-US" sz="2700" dirty="0" smtClean="0"/>
              <a:t>Motility</a:t>
            </a:r>
          </a:p>
          <a:p>
            <a:pPr marL="889000"/>
            <a:r>
              <a:rPr lang="en-US" altLang="en-US" sz="2700" dirty="0" smtClean="0"/>
              <a:t>Digestion</a:t>
            </a:r>
          </a:p>
          <a:p>
            <a:pPr marL="889000"/>
            <a:r>
              <a:rPr lang="en-US" altLang="en-US" sz="2700" dirty="0" smtClean="0"/>
              <a:t>Secretion</a:t>
            </a:r>
          </a:p>
          <a:p>
            <a:pPr marL="889000"/>
            <a:r>
              <a:rPr lang="en-US" altLang="en-US" sz="2700" dirty="0" smtClean="0"/>
              <a:t>Absorption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981200"/>
            <a:ext cx="88296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867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50800"/>
            <a:ext cx="9144000" cy="660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u="sng" dirty="0" smtClean="0"/>
              <a:t>Motility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5334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0"/>
            <a:r>
              <a:rPr lang="en-US" altLang="en-US" sz="6500" i="1" u="sng" dirty="0" smtClean="0"/>
              <a:t>Peristalsis</a:t>
            </a:r>
            <a:r>
              <a:rPr lang="en-US" altLang="en-US" sz="6500" i="1" dirty="0" smtClean="0"/>
              <a:t> = forward propulsion.</a:t>
            </a:r>
          </a:p>
          <a:p>
            <a:pPr marL="889000"/>
            <a:r>
              <a:rPr lang="en-US" altLang="en-US" sz="6500" i="1" u="sng" dirty="0" smtClean="0"/>
              <a:t>Segmental contractions</a:t>
            </a:r>
            <a:r>
              <a:rPr lang="en-US" altLang="en-US" sz="6500" i="1" dirty="0" smtClean="0"/>
              <a:t>: mixing.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71500" indent="-571500" algn="l" eaLnBrk="0" hangingPunct="0">
              <a:spcBef>
                <a:spcPts val="2400"/>
              </a:spcBef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42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/>
            <a:r>
              <a:rPr lang="en-US" altLang="en-US" sz="2800" dirty="0"/>
              <a:t>Mouth and Esophagus: Chewing, Swallowing, Peristalsis</a:t>
            </a:r>
          </a:p>
          <a:p>
            <a:pPr eaLnBrk="1" hangingPunct="1"/>
            <a:r>
              <a:rPr lang="en-US" altLang="en-US" sz="2800" dirty="0"/>
              <a:t>Stomach: Filling, Churning, Peristalsis, Emptying</a:t>
            </a:r>
          </a:p>
          <a:p>
            <a:pPr eaLnBrk="1" hangingPunct="1"/>
            <a:r>
              <a:rPr lang="en-US" altLang="en-US" sz="2800" dirty="0"/>
              <a:t>Small Intestine: Segmental Contractions, Peristalsis</a:t>
            </a:r>
          </a:p>
          <a:p>
            <a:pPr eaLnBrk="1" hangingPunct="1"/>
            <a:r>
              <a:rPr lang="en-US" altLang="en-US" sz="2800" dirty="0"/>
              <a:t>Large Intestine: </a:t>
            </a:r>
            <a:r>
              <a:rPr lang="en-US" altLang="en-US" sz="2800" dirty="0" err="1"/>
              <a:t>Haustral</a:t>
            </a:r>
            <a:r>
              <a:rPr lang="en-US" altLang="en-US" sz="2800" dirty="0"/>
              <a:t> Shuttling, Mass Movements, Defecation.</a:t>
            </a:r>
          </a:p>
          <a:p>
            <a:pPr eaLnBrk="1" hangingPunct="1"/>
            <a:r>
              <a:rPr lang="en-US" altLang="en-US" sz="2800" dirty="0"/>
              <a:t>Sphincters: Regulation of Movement</a:t>
            </a:r>
          </a:p>
        </p:txBody>
      </p:sp>
    </p:spTree>
    <p:extLst>
      <p:ext uri="{BB962C8B-B14F-4D97-AF65-F5344CB8AC3E}">
        <p14:creationId xmlns:p14="http://schemas.microsoft.com/office/powerpoint/2010/main" val="29868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0"/>
            <a:ext cx="8540750" cy="1200150"/>
          </a:xfrm>
        </p:spPr>
        <p:txBody>
          <a:bodyPr/>
          <a:lstStyle/>
          <a:p>
            <a:pPr marL="1117600" indent="-1117600" algn="ctr" eaLnBrk="1" hangingPunct="1">
              <a:defRPr/>
            </a:pPr>
            <a:r>
              <a:rPr lang="en-US" altLang="zh-CN" sz="3600" dirty="0" smtClean="0">
                <a:latin typeface="+mn-lt"/>
              </a:rPr>
              <a:t>Motility of the GIT</a:t>
            </a:r>
            <a:br>
              <a:rPr lang="en-US" altLang="zh-CN" sz="3600" dirty="0" smtClean="0">
                <a:latin typeface="+mn-lt"/>
              </a:rPr>
            </a:br>
            <a:endParaRPr lang="en-US" altLang="zh-CN" sz="3600" dirty="0" smtClean="0">
              <a:latin typeface="+mn-lt"/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0" y="757238"/>
            <a:ext cx="9144000" cy="554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3600" b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altLang="zh-CN" sz="3600" b="1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Motility in the mouth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u="sng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types; </a:t>
            </a:r>
          </a:p>
          <a:p>
            <a:pPr marL="514350" indent="-514350">
              <a:lnSpc>
                <a:spcPct val="90000"/>
              </a:lnSpc>
              <a:buFontTx/>
              <a:buAutoNum type="alphaLcParenR"/>
              <a:defRPr/>
            </a:pPr>
            <a:r>
              <a:rPr lang="en-US" altLang="zh-CN" sz="2800" b="1" u="sng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Chewing or Mastication:</a:t>
            </a:r>
          </a:p>
          <a:p>
            <a:pPr marL="514350" indent="-514350">
              <a:lnSpc>
                <a:spcPct val="90000"/>
              </a:lnSpc>
              <a:defRPr/>
            </a:pPr>
            <a:r>
              <a:rPr lang="en-US" altLang="zh-CN" sz="2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reflex in nature</a:t>
            </a:r>
          </a:p>
          <a:p>
            <a:pPr marL="514350" indent="-514350">
              <a:lnSpc>
                <a:spcPct val="90000"/>
              </a:lnSpc>
              <a:buFontTx/>
              <a:buNone/>
              <a:defRPr/>
            </a:pPr>
            <a:r>
              <a:rPr lang="en-US" altLang="zh-CN" sz="2800" b="1" u="sng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zh-CN" sz="2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Breaks the food into small pieces to be easily swallowed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zh-CN" sz="2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Expose food to salivary amylase enzyme, which begins digestion of starch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zh-CN" sz="2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Help digestion of all types of food especially cellulose containing food e.g. vegetables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CN" sz="28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6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G20_1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214438"/>
            <a:ext cx="6227762" cy="5183187"/>
          </a:xfr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71563"/>
            <a:ext cx="37084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36" charset="0"/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36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 u="sng">
                <a:solidFill>
                  <a:srgbClr val="000000"/>
                </a:solidFill>
                <a:ea typeface="SimSun" pitchFamily="2" charset="-122"/>
              </a:rPr>
              <a:t>b) Swallowing: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u="sng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Swallowing is the transport of food from mouth to stomach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800" b="1" u="sng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Steps: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It consists of 3 </a:t>
            </a:r>
            <a:r>
              <a:rPr lang="en-US" altLang="zh-CN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phases or steps</a:t>
            </a:r>
            <a:r>
              <a:rPr lang="en-US" altLang="zh-CN" sz="2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u="sng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Buccal Phase: </a:t>
            </a:r>
            <a:r>
              <a:rPr lang="en-US" altLang="zh-CN" sz="2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is pushed back into pharynx from mouth </a:t>
            </a:r>
            <a:endParaRPr lang="en-US" alt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3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" y="1143000"/>
            <a:ext cx="43434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TW" b="1" dirty="0" smtClean="0">
                <a:ea typeface="新細明體" pitchFamily="18" charset="-120"/>
              </a:rPr>
              <a:t>GIT consists </a:t>
            </a:r>
            <a:r>
              <a:rPr lang="en-US" altLang="zh-TW" dirty="0" smtClean="0">
                <a:ea typeface="新細明體" pitchFamily="18" charset="-120"/>
              </a:rPr>
              <a:t>of;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Oral cavity or mouth 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Pharynx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Esophagus</a:t>
            </a:r>
            <a:endParaRPr lang="zh-TW" altLang="en-US" dirty="0" smtClean="0"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ea typeface="新細明體" pitchFamily="18" charset="-120"/>
              </a:rPr>
              <a:t>Stomach</a:t>
            </a:r>
            <a:endParaRPr lang="zh-TW" altLang="en-US" dirty="0" smtClean="0"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ea typeface="新細明體" pitchFamily="18" charset="-120"/>
              </a:rPr>
              <a:t>Small intestine</a:t>
            </a:r>
            <a:endParaRPr lang="zh-TW" altLang="en-US" dirty="0" smtClean="0"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ea typeface="新細明體" pitchFamily="18" charset="-120"/>
              </a:rPr>
              <a:t>Large intestine</a:t>
            </a:r>
            <a:endParaRPr lang="zh-TW" altLang="en-US" dirty="0" smtClean="0"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ea typeface="新細明體" pitchFamily="18" charset="-120"/>
              </a:rPr>
              <a:t>Rectum</a:t>
            </a:r>
            <a:endParaRPr lang="zh-TW" altLang="en-US" dirty="0" smtClean="0"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ea typeface="新細明體" pitchFamily="18" charset="-120"/>
              </a:rPr>
              <a:t>Anus</a:t>
            </a:r>
            <a:endParaRPr lang="zh-TW" altLang="en-US" dirty="0" smtClean="0">
              <a:ea typeface="新細明體" pitchFamily="18" charset="-120"/>
            </a:endParaRPr>
          </a:p>
        </p:txBody>
      </p:sp>
      <p:pic>
        <p:nvPicPr>
          <p:cNvPr id="5" name="Picture 2" descr="http://www.teachengineering.org/collection/cub_/lessons/cub_images/cub_human_lesson04_figure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81075"/>
            <a:ext cx="4495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1905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G20_1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28750"/>
            <a:ext cx="73088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36613"/>
            <a:ext cx="3708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36" charset="0"/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36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 u="sng">
                <a:solidFill>
                  <a:srgbClr val="000000"/>
                </a:solidFill>
                <a:ea typeface="SimSun" pitchFamily="2" charset="-122"/>
              </a:rPr>
              <a:t>b) Swallowing: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u="sng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Pharyngeal Phase: </a:t>
            </a:r>
            <a:r>
              <a:rPr lang="en-US" altLang="zh-CN" sz="2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pass through pharynx to esophagus </a:t>
            </a:r>
            <a:endParaRPr lang="en-US" alt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1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G20_13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85875"/>
            <a:ext cx="7161212" cy="5327650"/>
          </a:xfr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125538"/>
            <a:ext cx="37084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36" charset="0"/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36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 u="sng">
                <a:solidFill>
                  <a:srgbClr val="000000"/>
                </a:solidFill>
                <a:ea typeface="SimSun" pitchFamily="2" charset="-122"/>
              </a:rPr>
              <a:t>b) Swallowing: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u="sng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Oesophageal Phase: </a:t>
            </a:r>
            <a:r>
              <a:rPr lang="en-US" altLang="zh-CN" sz="2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pass through esophagus to stomach by peristaltic movements  </a:t>
            </a:r>
            <a:endParaRPr lang="en-US" alt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4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0" y="1628775"/>
            <a:ext cx="5643563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esophagus is 25 cm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</a:t>
            </a:r>
            <a:r>
              <a:rPr lang="en-US" altLang="zh-CN" sz="26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tube</a:t>
            </a:r>
          </a:p>
          <a:p>
            <a:r>
              <a:rPr lang="en-US" altLang="zh-CN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guarded by 2 sphincters;</a:t>
            </a:r>
          </a:p>
          <a:p>
            <a:pPr>
              <a:buFontTx/>
              <a:buAutoNum type="arabicPeriod"/>
            </a:pPr>
            <a:r>
              <a:rPr lang="en-US" altLang="zh-CN" sz="26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esophageal sphincter</a:t>
            </a:r>
            <a:r>
              <a:rPr lang="en-US" altLang="zh-CN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prevents </a:t>
            </a:r>
            <a:r>
              <a:rPr lang="en-US" altLang="zh-CN" sz="26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air</a:t>
            </a:r>
            <a:r>
              <a:rPr lang="en-US" altLang="zh-CN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entering the GIT</a:t>
            </a:r>
          </a:p>
          <a:p>
            <a:pPr>
              <a:buFontTx/>
              <a:buAutoNum type="arabicPeriod"/>
            </a:pPr>
            <a:r>
              <a:rPr lang="en-US" altLang="zh-CN" sz="26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esophageal sphincter </a:t>
            </a:r>
            <a:r>
              <a:rPr lang="en-US" altLang="zh-CN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prevents </a:t>
            </a:r>
            <a:r>
              <a:rPr lang="en-US" altLang="zh-CN" sz="26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gastric contents </a:t>
            </a:r>
            <a:r>
              <a:rPr lang="en-US" altLang="zh-CN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re-entering the esophagus from the stomach</a:t>
            </a:r>
          </a:p>
          <a:p>
            <a:r>
              <a:rPr lang="en-US" altLang="zh-CN" sz="26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Esophageal peristalsis sweeps down </a:t>
            </a:r>
            <a:r>
              <a:rPr lang="en-US" altLang="zh-CN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esophagus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28625" y="0"/>
            <a:ext cx="814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u="sng" dirty="0">
                <a:ea typeface="SimSun" pitchFamily="2" charset="-122"/>
              </a:rPr>
              <a:t>2. Motility of Esophagus</a:t>
            </a:r>
            <a:endParaRPr lang="en-US" altLang="zh-CN" sz="4000" b="1" kern="0" dirty="0">
              <a:solidFill>
                <a:srgbClr val="FFD92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beltina.org/pics/peristal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00188"/>
            <a:ext cx="3205163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0" y="1773238"/>
            <a:ext cx="5786438" cy="511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stomach consists of fundus, body and pylorus</a:t>
            </a:r>
          </a:p>
          <a:p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Proximal area  (fundus and body) has 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wall and contracts weakly and infrequently → holds large volumes of food (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store food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because of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receptive relaxation</a:t>
            </a:r>
            <a:endParaRPr lang="en-US" altLang="zh-CN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Distal area (pylorus) 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wall with strong and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frequent peristaltic contractions 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mix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propel 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into the duodenum.</a:t>
            </a:r>
          </a:p>
          <a:p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Also,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distal area 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responsible for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gastric emptying 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 duodenum </a:t>
            </a: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28625" y="0"/>
            <a:ext cx="814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u="sng" dirty="0">
                <a:ea typeface="SimSun" pitchFamily="2" charset="-122"/>
              </a:rPr>
              <a:t>3. Motility of Stomach</a:t>
            </a:r>
            <a:endParaRPr lang="en-US" altLang="zh-CN" sz="4000" b="1" kern="0" dirty="0">
              <a:solidFill>
                <a:srgbClr val="FFD92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healthhype.com/wp-content/uploads/stomach_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205038"/>
            <a:ext cx="335756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7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87675" y="6400800"/>
            <a:ext cx="341947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36" charset="0"/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36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u="sng" dirty="0">
                <a:ea typeface="SimSun" pitchFamily="2" charset="-122"/>
              </a:rPr>
              <a:t>Gastric </a:t>
            </a:r>
            <a:r>
              <a:rPr lang="en-US" altLang="zh-CN" sz="2400" b="1" u="sng" dirty="0" smtClean="0">
                <a:ea typeface="SimSun" pitchFamily="2" charset="-122"/>
              </a:rPr>
              <a:t>peristalsis</a:t>
            </a:r>
            <a:endParaRPr lang="en-US" altLang="zh-CN" sz="2000" u="sng" dirty="0">
              <a:ea typeface="SimSun" pitchFamily="2" charset="-122"/>
            </a:endParaRPr>
          </a:p>
        </p:txBody>
      </p:sp>
      <p:pic>
        <p:nvPicPr>
          <p:cNvPr id="7" name="Picture 7" descr="http://jmgreer71.files.wordpress.com/2012/05/peristalisis-of-the-stoma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humanisamiracle.imanisiteler.com/3_clip_image01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76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0" y="1500188"/>
            <a:ext cx="5929313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altLang="zh-CN" sz="2400" b="1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Types:</a:t>
            </a:r>
          </a:p>
          <a:p>
            <a:pPr>
              <a:lnSpc>
                <a:spcPct val="95000"/>
              </a:lnSpc>
              <a:defRPr/>
            </a:pP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basic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motility patterns exist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peristalsis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altLang="zh-CN" sz="2400" b="1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Significance: </a:t>
            </a:r>
          </a:p>
          <a:p>
            <a:pPr>
              <a:lnSpc>
                <a:spcPct val="95000"/>
              </a:lnSpc>
              <a:defRPr/>
            </a:pP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Motility of the small intestine serves 3 functions: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  <a:defRPr/>
            </a:pP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Mixing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contents with enzymes and other secretions → help digestion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  <a:defRPr/>
            </a:pP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Maximizing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exposure of the contents 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membranes of intestinal cells → help absorption and digestion. </a:t>
            </a:r>
          </a:p>
          <a:p>
            <a:pPr marL="457200" indent="-457200">
              <a:lnSpc>
                <a:spcPct val="95000"/>
              </a:lnSpc>
              <a:buFontTx/>
              <a:buNone/>
              <a:defRPr/>
            </a:pP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altLang="zh-CN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Propulsion </a:t>
            </a:r>
            <a:r>
              <a:rPr lang="en-US" altLang="zh-CN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contents into the large intestine.</a:t>
            </a:r>
          </a:p>
          <a:p>
            <a:pPr>
              <a:lnSpc>
                <a:spcPct val="95000"/>
              </a:lnSpc>
              <a:defRPr/>
            </a:pP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28625" y="0"/>
            <a:ext cx="814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Motility of Small intestine</a:t>
            </a:r>
            <a:endParaRPr lang="en-US" altLang="zh-CN" sz="4000" b="1" kern="0" dirty="0">
              <a:solidFill>
                <a:srgbClr val="FFD92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ancer.ca/Canada-wide/About%20cancer/Types%20of%20cancer/~/media/CCS/Canada%20wide/Images%20list/English%20Images/Graphics/Small%20Intestine%20diagram%20-%20JPG%20English_1607232790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86000"/>
            <a:ext cx="31194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1428750"/>
            <a:ext cx="8748713" cy="5157788"/>
            <a:chOff x="0" y="861"/>
            <a:chExt cx="5511" cy="3249"/>
          </a:xfrm>
        </p:grpSpPr>
        <p:pic>
          <p:nvPicPr>
            <p:cNvPr id="6" name="Picture 4" descr="FG20_04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1"/>
              <a:ext cx="5511" cy="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927" y="1344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696" y="1344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927" y="1288"/>
              <a:ext cx="18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" pitchFamily="-36" charset="0"/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" pitchFamily="-36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400" b="1">
                  <a:solidFill>
                    <a:srgbClr val="000000"/>
                  </a:solidFill>
                  <a:ea typeface="SimSun" pitchFamily="2" charset="-122"/>
                </a:rPr>
                <a:t>1 </a:t>
              </a:r>
              <a:r>
                <a:rPr lang="en-US" altLang="zh-CN" sz="1400" b="1">
                  <a:solidFill>
                    <a:srgbClr val="000000"/>
                  </a:solidFill>
                  <a:ea typeface="SimSun" pitchFamily="2" charset="-122"/>
                  <a:cs typeface="Arial" pitchFamily="34" charset="0"/>
                </a:rPr>
                <a:t>~ 5 cm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927" y="1389"/>
              <a:ext cx="6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3198" y="1389"/>
              <a:ext cx="4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072313" y="1714500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36" charset="0"/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36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ea typeface="SimSun" pitchFamily="2" charset="-122"/>
              </a:rPr>
              <a:t>and cutting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357438" y="928688"/>
            <a:ext cx="5399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36" charset="0"/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36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 u="sng">
                <a:ea typeface="SimSun" pitchFamily="2" charset="-122"/>
              </a:rPr>
              <a:t>Segmentation movements </a:t>
            </a:r>
            <a:endParaRPr lang="en-US" altLang="en-US" sz="3200" b="1" u="sng"/>
          </a:p>
        </p:txBody>
      </p:sp>
    </p:spTree>
    <p:extLst>
      <p:ext uri="{BB962C8B-B14F-4D97-AF65-F5344CB8AC3E}">
        <p14:creationId xmlns:p14="http://schemas.microsoft.com/office/powerpoint/2010/main" val="27761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3850" y="692150"/>
            <a:ext cx="8424863" cy="5832475"/>
            <a:chOff x="204" y="799"/>
            <a:chExt cx="5307" cy="3311"/>
          </a:xfrm>
        </p:grpSpPr>
        <p:pic>
          <p:nvPicPr>
            <p:cNvPr id="5" name="Picture 4" descr="FG20_0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799"/>
              <a:ext cx="5307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066" y="3339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" pitchFamily="-36" charset="0"/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" pitchFamily="-36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ea typeface="SimSun" pitchFamily="2" charset="-122"/>
                </a:rPr>
                <a:t>Orad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468" y="3339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" pitchFamily="-36" charset="0"/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" pitchFamily="-36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ea typeface="SimSun" pitchFamily="2" charset="-122"/>
                </a:rPr>
                <a:t>caudad</a:t>
              </a:r>
            </a:p>
          </p:txBody>
        </p:sp>
      </p:grpSp>
      <p:sp>
        <p:nvSpPr>
          <p:cNvPr id="8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785813"/>
            <a:ext cx="8842375" cy="6461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u="sng" dirty="0" smtClean="0">
                <a:solidFill>
                  <a:schemeClr val="tx1"/>
                </a:solidFill>
                <a:latin typeface="+mn-lt"/>
              </a:rPr>
              <a:t>Peristalsis</a:t>
            </a:r>
          </a:p>
        </p:txBody>
      </p:sp>
    </p:spTree>
    <p:extLst>
      <p:ext uri="{BB962C8B-B14F-4D97-AF65-F5344CB8AC3E}">
        <p14:creationId xmlns:p14="http://schemas.microsoft.com/office/powerpoint/2010/main" val="27260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38800" y="1219200"/>
            <a:ext cx="3500437" cy="4000500"/>
            <a:chOff x="340" y="1071"/>
            <a:chExt cx="5080" cy="3158"/>
          </a:xfrm>
        </p:grpSpPr>
        <p:pic>
          <p:nvPicPr>
            <p:cNvPr id="5" name="Picture 4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71"/>
              <a:ext cx="4899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384" y="3898"/>
              <a:ext cx="1587" cy="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" pitchFamily="-36" charset="0"/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" pitchFamily="-36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0" y="1071"/>
              <a:ext cx="289" cy="3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" pitchFamily="-36" charset="0"/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" pitchFamily="-36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0" y="1928813"/>
            <a:ext cx="6011863" cy="444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Types: </a:t>
            </a:r>
          </a:p>
          <a:p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 :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a) Segmentation 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large intestine causes the contents to be continuously mixed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b) Mass movement  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propels the contents of one segment of the large intestine into the next downstream segment.  </a:t>
            </a:r>
          </a:p>
          <a:p>
            <a:pPr>
              <a:buFontTx/>
              <a:buNone/>
            </a:pPr>
            <a:r>
              <a:rPr lang="en-US" altLang="zh-CN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c) Defecation</a:t>
            </a:r>
            <a:r>
              <a:rPr lang="en-US" altLang="zh-CN" sz="2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involves involuntary reflexes and voluntary reflexes → evacuation of colonic content through anal canal </a:t>
            </a: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428625" y="0"/>
            <a:ext cx="814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5. Motility of Large intestine or colon</a:t>
            </a:r>
            <a:endParaRPr lang="en-US" altLang="zh-CN" sz="4000" b="1" kern="0" dirty="0">
              <a:solidFill>
                <a:srgbClr val="FFD92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24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General Anatomy of GI Wall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SALIVARY SECRETIONS:</a:t>
            </a:r>
          </a:p>
          <a:p>
            <a:r>
              <a:rPr lang="en-US" dirty="0" smtClean="0"/>
              <a:t>The first secretion encountered when food is ingested is saliva</a:t>
            </a:r>
          </a:p>
          <a:p>
            <a:r>
              <a:rPr lang="en-US" dirty="0" smtClean="0"/>
              <a:t>3 pairs of salivary glands:</a:t>
            </a:r>
          </a:p>
          <a:p>
            <a:pPr lvl="1"/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Parotid</a:t>
            </a:r>
            <a:endParaRPr lang="zh-TW" alt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Sublingual</a:t>
            </a:r>
            <a:endParaRPr lang="zh-TW" alt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Submandibular</a:t>
            </a:r>
          </a:p>
          <a:p>
            <a:r>
              <a:rPr lang="en-US" dirty="0" smtClean="0"/>
              <a:t>The </a:t>
            </a:r>
            <a:r>
              <a:rPr lang="en-US" dirty="0"/>
              <a:t>salivary glands consist of blind end pieces (acini</a:t>
            </a:r>
            <a:r>
              <a:rPr lang="en-US" dirty="0" smtClean="0"/>
              <a:t>) that </a:t>
            </a:r>
            <a:r>
              <a:rPr lang="en-US" dirty="0"/>
              <a:t>produce the primary secretion containing the </a:t>
            </a:r>
            <a:r>
              <a:rPr lang="en-US" dirty="0" smtClean="0"/>
              <a:t>organic constituents </a:t>
            </a:r>
            <a:r>
              <a:rPr lang="en-US" dirty="0"/>
              <a:t>dissolved in a </a:t>
            </a:r>
            <a:r>
              <a:rPr lang="en-US" dirty="0" smtClean="0"/>
              <a:t>fluid </a:t>
            </a:r>
            <a:r>
              <a:rPr lang="en-US" dirty="0"/>
              <a:t>that is essentially </a:t>
            </a:r>
            <a:r>
              <a:rPr lang="en-US" dirty="0" smtClean="0"/>
              <a:t>identical in </a:t>
            </a:r>
            <a:r>
              <a:rPr lang="en-US" dirty="0"/>
              <a:t>its composition to </a:t>
            </a:r>
            <a:r>
              <a:rPr lang="en-US" dirty="0" smtClean="0"/>
              <a:t>plasma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3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9350" cy="792162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Structure of salivary Glands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Lenovo\Desktop\Salivary glan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763" y="1447800"/>
            <a:ext cx="6778625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3125601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9350" cy="715962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Composition of saliva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27900" cy="54864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002060"/>
                </a:solidFill>
              </a:rPr>
              <a:t>Water 99.55%   solid 0.45%</a:t>
            </a:r>
          </a:p>
          <a:p>
            <a:r>
              <a:rPr lang="en-US" altLang="en-US" sz="2800" smtClean="0">
                <a:solidFill>
                  <a:srgbClr val="002060"/>
                </a:solidFill>
              </a:rPr>
              <a:t>pH 7.04</a:t>
            </a:r>
          </a:p>
          <a:p>
            <a:r>
              <a:rPr lang="en-US" altLang="en-US" sz="2800" smtClean="0">
                <a:solidFill>
                  <a:srgbClr val="002060"/>
                </a:solidFill>
              </a:rPr>
              <a:t>Na, K, Ca, Mg, Cl, HCO3- and phosphate</a:t>
            </a:r>
          </a:p>
          <a:p>
            <a:r>
              <a:rPr lang="en-US" altLang="en-US" sz="2800" smtClean="0">
                <a:solidFill>
                  <a:srgbClr val="002060"/>
                </a:solidFill>
              </a:rPr>
              <a:t>Organic substances includes</a:t>
            </a:r>
          </a:p>
          <a:p>
            <a:r>
              <a:rPr lang="en-US" altLang="en-US" sz="2800" smtClean="0">
                <a:solidFill>
                  <a:srgbClr val="002060"/>
                </a:solidFill>
              </a:rPr>
              <a:t>IgA, Lysozymes, albumin, glucose, lactate, urea and ammonia etc.</a:t>
            </a:r>
          </a:p>
          <a:p>
            <a:r>
              <a:rPr lang="en-US" altLang="en-US" sz="2800" smtClean="0">
                <a:solidFill>
                  <a:srgbClr val="002060"/>
                </a:solidFill>
              </a:rPr>
              <a:t>Normal salivary flow rates are 0.3-0.4 ml/min when unstimulated and 1-1.5 litre/day  when stimulated</a:t>
            </a:r>
          </a:p>
          <a:p>
            <a:r>
              <a:rPr lang="en-US" altLang="en-US" sz="2800" smtClean="0">
                <a:solidFill>
                  <a:srgbClr val="002060"/>
                </a:solidFill>
              </a:rPr>
              <a:t>Approximately 0.5 – 0.6 litres of saliva is secreted perday</a:t>
            </a:r>
          </a:p>
          <a:p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955899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The salivary glands are </a:t>
            </a:r>
            <a:r>
              <a:rPr lang="en-US" dirty="0"/>
              <a:t>richly endowed with </a:t>
            </a:r>
            <a:r>
              <a:rPr lang="en-US" dirty="0" smtClean="0"/>
              <a:t> surrounding </a:t>
            </a:r>
            <a:r>
              <a:rPr lang="en-US" dirty="0"/>
              <a:t>blood vessels that </a:t>
            </a:r>
            <a:r>
              <a:rPr lang="en-US" dirty="0" smtClean="0"/>
              <a:t>dilate when </a:t>
            </a:r>
            <a:r>
              <a:rPr lang="en-US" dirty="0"/>
              <a:t>salivary secretion is </a:t>
            </a:r>
            <a:r>
              <a:rPr lang="en-US" dirty="0" smtClean="0"/>
              <a:t>initiated</a:t>
            </a:r>
          </a:p>
          <a:p>
            <a:r>
              <a:rPr lang="en-US" dirty="0" smtClean="0"/>
              <a:t>The </a:t>
            </a:r>
            <a:r>
              <a:rPr lang="en-US" dirty="0"/>
              <a:t>composition of </a:t>
            </a:r>
            <a:r>
              <a:rPr lang="en-US" dirty="0" smtClean="0"/>
              <a:t>the saliva </a:t>
            </a:r>
            <a:r>
              <a:rPr lang="en-US" dirty="0"/>
              <a:t>is then </a:t>
            </a:r>
            <a:r>
              <a:rPr lang="en-US" dirty="0" smtClean="0"/>
              <a:t>modified </a:t>
            </a:r>
            <a:r>
              <a:rPr lang="en-US" dirty="0"/>
              <a:t>as it </a:t>
            </a:r>
            <a:r>
              <a:rPr lang="en-US" dirty="0" smtClean="0"/>
              <a:t>flows </a:t>
            </a:r>
            <a:r>
              <a:rPr lang="en-US" dirty="0"/>
              <a:t>from the acini out into </a:t>
            </a:r>
            <a:r>
              <a:rPr lang="en-US" dirty="0" smtClean="0"/>
              <a:t>ducts that </a:t>
            </a:r>
            <a:r>
              <a:rPr lang="en-US" dirty="0"/>
              <a:t>eventually coalesce and deliver the saliva into the </a:t>
            </a:r>
            <a:r>
              <a:rPr lang="en-US" dirty="0" smtClean="0"/>
              <a:t>mouth</a:t>
            </a:r>
          </a:p>
          <a:p>
            <a:r>
              <a:rPr lang="en-US" dirty="0"/>
              <a:t>Na+ and Cl− are extracted and K+ and bicarbonate are </a:t>
            </a:r>
            <a:r>
              <a:rPr lang="en-US" dirty="0" smtClean="0"/>
              <a:t>added</a:t>
            </a:r>
          </a:p>
          <a:p>
            <a:r>
              <a:rPr lang="en-US" dirty="0" smtClean="0"/>
              <a:t>Because </a:t>
            </a:r>
            <a:r>
              <a:rPr lang="en-US" dirty="0"/>
              <a:t>the ducts are relatively impermeable to water, the </a:t>
            </a:r>
            <a:r>
              <a:rPr lang="en-US" dirty="0" smtClean="0"/>
              <a:t>loss of </a:t>
            </a:r>
            <a:r>
              <a:rPr lang="en-US" dirty="0" err="1"/>
              <a:t>NaCl</a:t>
            </a:r>
            <a:r>
              <a:rPr lang="en-US" dirty="0"/>
              <a:t> renders the saliva hypotonic, </a:t>
            </a:r>
            <a:r>
              <a:rPr lang="en-US" dirty="0" smtClean="0"/>
              <a:t> particularly </a:t>
            </a:r>
            <a:r>
              <a:rPr lang="en-US" dirty="0"/>
              <a:t>at low secretion </a:t>
            </a:r>
            <a:r>
              <a:rPr lang="en-US" dirty="0" smtClean="0"/>
              <a:t>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81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935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Functions of </a:t>
            </a:r>
            <a:r>
              <a:rPr lang="en-US" sz="4000" dirty="0">
                <a:solidFill>
                  <a:srgbClr val="0070C0"/>
                </a:solidFill>
              </a:rPr>
              <a:t>S</a:t>
            </a:r>
            <a:r>
              <a:rPr lang="en-US" sz="4000" dirty="0" smtClean="0">
                <a:solidFill>
                  <a:srgbClr val="0070C0"/>
                </a:solidFill>
              </a:rPr>
              <a:t>aliva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Initiate the digestion of starch</a:t>
            </a:r>
          </a:p>
          <a:p>
            <a:r>
              <a:rPr lang="en-US" altLang="en-US" dirty="0"/>
              <a:t>Provide lubrication for food to make bolus</a:t>
            </a:r>
          </a:p>
          <a:p>
            <a:r>
              <a:rPr lang="en-US" altLang="en-US" dirty="0"/>
              <a:t>Protects oral cavity  (IgA and lysozymes)</a:t>
            </a:r>
          </a:p>
          <a:p>
            <a:r>
              <a:rPr lang="en-US" altLang="en-US" dirty="0"/>
              <a:t>Facilitate  the taste</a:t>
            </a:r>
          </a:p>
          <a:p>
            <a:r>
              <a:rPr lang="en-US" altLang="en-US" dirty="0"/>
              <a:t>When salivary flow is reduced, dryness of the mouth occurs and information from </a:t>
            </a:r>
            <a:r>
              <a:rPr lang="en-US" altLang="en-US" dirty="0" err="1"/>
              <a:t>osmoreceptors</a:t>
            </a:r>
            <a:r>
              <a:rPr lang="en-US" altLang="en-US" dirty="0"/>
              <a:t> are translated to increase the water intake</a:t>
            </a:r>
          </a:p>
          <a:p>
            <a:r>
              <a:rPr lang="en-US" altLang="en-US" dirty="0"/>
              <a:t>Helps in speaking, swallowing, chewing</a:t>
            </a:r>
          </a:p>
          <a:p>
            <a:r>
              <a:rPr lang="en-US" altLang="en-US" dirty="0"/>
              <a:t>Buffer the gastric secretions reflux in to the </a:t>
            </a:r>
            <a:r>
              <a:rPr lang="en-US" altLang="en-US" dirty="0" err="1"/>
              <a:t>oesophagus</a:t>
            </a:r>
            <a:endParaRPr lang="en-US" altLang="en-US" dirty="0"/>
          </a:p>
          <a:p>
            <a:r>
              <a:rPr lang="en-US" dirty="0"/>
              <a:t>The saliva also has some antibacterial action, and patients with deficient salivation </a:t>
            </a:r>
            <a:r>
              <a:rPr lang="en-US" b="1" dirty="0"/>
              <a:t>(xerostomia) </a:t>
            </a:r>
            <a:r>
              <a:rPr lang="en-US" dirty="0"/>
              <a:t>have a higher than normal incidence of dental </a:t>
            </a:r>
            <a:r>
              <a:rPr lang="en-US" dirty="0" smtClean="0"/>
              <a:t>caries</a:t>
            </a:r>
            <a:endParaRPr lang="en-US" altLang="en-US" sz="2800" dirty="0" smtClean="0">
              <a:solidFill>
                <a:srgbClr val="002060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5418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Neural Regulation of Saliva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605926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Sympathetic input slightly </a:t>
            </a:r>
            <a:r>
              <a:rPr lang="en-US" dirty="0" smtClean="0"/>
              <a:t>modifies </a:t>
            </a:r>
            <a:r>
              <a:rPr lang="en-US" dirty="0"/>
              <a:t>the composition of </a:t>
            </a:r>
            <a:r>
              <a:rPr lang="en-US" dirty="0" smtClean="0"/>
              <a:t>saliva (</a:t>
            </a:r>
            <a:r>
              <a:rPr lang="en-US" dirty="0"/>
              <a:t>particularly by increasing </a:t>
            </a:r>
            <a:r>
              <a:rPr lang="en-US" dirty="0" smtClean="0"/>
              <a:t>proteinaceous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20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Gastric Secretion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543800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928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Characteristics of the Gastric </a:t>
            </a:r>
            <a:r>
              <a:rPr lang="en-US" b="1" dirty="0" smtClean="0"/>
              <a:t>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addition to mucus-secreting cells that line the </a:t>
            </a:r>
            <a:r>
              <a:rPr lang="en-US" dirty="0" smtClean="0"/>
              <a:t>entire surface </a:t>
            </a:r>
            <a:r>
              <a:rPr lang="en-US" dirty="0"/>
              <a:t>of the stomach, the stomach mucosa has </a:t>
            </a:r>
            <a:r>
              <a:rPr lang="en-US" dirty="0" smtClean="0"/>
              <a:t>two important </a:t>
            </a:r>
            <a:r>
              <a:rPr lang="en-US" dirty="0"/>
              <a:t>types of tubular glands: </a:t>
            </a:r>
            <a:r>
              <a:rPr lang="en-US" i="1" dirty="0"/>
              <a:t>oxyntic glands </a:t>
            </a:r>
            <a:r>
              <a:rPr lang="en-US" dirty="0"/>
              <a:t>(</a:t>
            </a:r>
            <a:r>
              <a:rPr lang="en-US" dirty="0" smtClean="0"/>
              <a:t>also called </a:t>
            </a:r>
            <a:r>
              <a:rPr lang="en-US" i="1" dirty="0"/>
              <a:t>gastric </a:t>
            </a:r>
            <a:r>
              <a:rPr lang="en-US" dirty="0"/>
              <a:t>glands) and </a:t>
            </a:r>
            <a:r>
              <a:rPr lang="en-US" i="1" dirty="0"/>
              <a:t>pyloric </a:t>
            </a:r>
            <a:r>
              <a:rPr lang="en-US" i="1" dirty="0" smtClean="0"/>
              <a:t>glands</a:t>
            </a:r>
          </a:p>
          <a:p>
            <a:r>
              <a:rPr lang="en-US" dirty="0"/>
              <a:t>The </a:t>
            </a:r>
            <a:r>
              <a:rPr lang="en-US" dirty="0" smtClean="0"/>
              <a:t>oxyntic (</a:t>
            </a:r>
            <a:r>
              <a:rPr lang="en-US" dirty="0"/>
              <a:t>acid-forming) glands secrete </a:t>
            </a:r>
            <a:r>
              <a:rPr lang="en-US" i="1" dirty="0" err="1" smtClean="0"/>
              <a:t>HCl</a:t>
            </a:r>
            <a:r>
              <a:rPr lang="en-US" i="1" dirty="0" smtClean="0"/>
              <a:t>, </a:t>
            </a:r>
            <a:r>
              <a:rPr lang="en-US" i="1" dirty="0"/>
              <a:t>pepsinogen, intrinsic factor, </a:t>
            </a:r>
            <a:r>
              <a:rPr lang="en-US" dirty="0"/>
              <a:t>and </a:t>
            </a:r>
            <a:r>
              <a:rPr lang="en-US" i="1" dirty="0" smtClean="0"/>
              <a:t>mucus</a:t>
            </a:r>
          </a:p>
          <a:p>
            <a:r>
              <a:rPr lang="en-US" dirty="0"/>
              <a:t>The pyloric glands </a:t>
            </a:r>
            <a:r>
              <a:rPr lang="en-US" dirty="0" smtClean="0"/>
              <a:t>secrete mainly </a:t>
            </a:r>
            <a:r>
              <a:rPr lang="en-US" i="1" dirty="0"/>
              <a:t>mucus </a:t>
            </a:r>
            <a:r>
              <a:rPr lang="en-US" dirty="0"/>
              <a:t>for </a:t>
            </a:r>
            <a:r>
              <a:rPr lang="en-US" dirty="0" smtClean="0"/>
              <a:t> protection </a:t>
            </a:r>
            <a:r>
              <a:rPr lang="en-US" dirty="0"/>
              <a:t>of the pyloric mucosa </a:t>
            </a:r>
            <a:r>
              <a:rPr lang="en-US" dirty="0" smtClean="0"/>
              <a:t>from the </a:t>
            </a:r>
            <a:r>
              <a:rPr lang="en-US" dirty="0"/>
              <a:t>stomach </a:t>
            </a:r>
            <a:r>
              <a:rPr lang="en-US" dirty="0" smtClean="0"/>
              <a:t>acid; </a:t>
            </a:r>
            <a:r>
              <a:rPr lang="en-US" dirty="0"/>
              <a:t>also secrete the hormone </a:t>
            </a:r>
            <a:r>
              <a:rPr lang="en-US" i="1" dirty="0" smtClean="0"/>
              <a:t>gastrin</a:t>
            </a:r>
            <a:endParaRPr lang="en-US" dirty="0" smtClean="0"/>
          </a:p>
          <a:p>
            <a:r>
              <a:rPr lang="en-US" dirty="0"/>
              <a:t>The oxyntic glands are located on the inside surfaces</a:t>
            </a:r>
            <a:br>
              <a:rPr lang="en-US" dirty="0"/>
            </a:br>
            <a:r>
              <a:rPr lang="en-US" dirty="0"/>
              <a:t>of the body and fundus of the stomach, constituting the</a:t>
            </a:r>
            <a:br>
              <a:rPr lang="en-US" dirty="0"/>
            </a:br>
            <a:r>
              <a:rPr lang="en-US" dirty="0"/>
              <a:t>proximal 80 percent of the </a:t>
            </a:r>
            <a:r>
              <a:rPr lang="en-US" dirty="0" smtClean="0"/>
              <a:t>stomach; </a:t>
            </a:r>
            <a:r>
              <a:rPr lang="en-US" dirty="0"/>
              <a:t>The pyloric glands</a:t>
            </a:r>
            <a:br>
              <a:rPr lang="en-US" dirty="0"/>
            </a:br>
            <a:r>
              <a:rPr lang="en-US" dirty="0"/>
              <a:t>are located in the antral portion of the stomach, the distal</a:t>
            </a:r>
            <a:br>
              <a:rPr lang="en-US" dirty="0"/>
            </a:br>
            <a:r>
              <a:rPr lang="en-US" dirty="0"/>
              <a:t>20 percent of the </a:t>
            </a:r>
            <a:r>
              <a:rPr lang="en-US" dirty="0" smtClean="0"/>
              <a:t>stomach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2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Secretions from the Oxyntic (Gastric) </a:t>
            </a:r>
            <a:r>
              <a:rPr lang="en-US" dirty="0" smtClean="0"/>
              <a:t>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Gastric glands are composed </a:t>
            </a:r>
            <a:r>
              <a:rPr lang="en-US" dirty="0"/>
              <a:t>of three types of cells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i="1" dirty="0"/>
              <a:t>mucous neck cells, </a:t>
            </a:r>
            <a:r>
              <a:rPr lang="en-US" dirty="0"/>
              <a:t>which secrete mainly </a:t>
            </a:r>
            <a:r>
              <a:rPr lang="en-US" i="1" dirty="0"/>
              <a:t>mucus; </a:t>
            </a:r>
          </a:p>
          <a:p>
            <a:pPr lvl="1"/>
            <a:r>
              <a:rPr lang="en-US" i="1" dirty="0"/>
              <a:t>peptic </a:t>
            </a:r>
            <a:r>
              <a:rPr lang="en-US" dirty="0"/>
              <a:t>(or </a:t>
            </a:r>
            <a:r>
              <a:rPr lang="en-US" i="1" dirty="0"/>
              <a:t>chief</a:t>
            </a:r>
            <a:r>
              <a:rPr lang="en-US" dirty="0"/>
              <a:t>) cells, which secrete large quantities of </a:t>
            </a:r>
            <a:r>
              <a:rPr lang="en-US" i="1" dirty="0"/>
              <a:t>pepsinogen; </a:t>
            </a:r>
            <a:r>
              <a:rPr lang="en-US" dirty="0"/>
              <a:t>and</a:t>
            </a:r>
          </a:p>
          <a:p>
            <a:pPr lvl="1"/>
            <a:r>
              <a:rPr lang="en-US" i="1" dirty="0"/>
              <a:t>parietal </a:t>
            </a:r>
            <a:r>
              <a:rPr lang="en-US" dirty="0"/>
              <a:t>(or </a:t>
            </a:r>
            <a:r>
              <a:rPr lang="en-US" i="1" dirty="0"/>
              <a:t>oxyntic</a:t>
            </a:r>
            <a:r>
              <a:rPr lang="en-US" dirty="0"/>
              <a:t>) </a:t>
            </a:r>
            <a:r>
              <a:rPr lang="en-US" i="1" dirty="0"/>
              <a:t>cells</a:t>
            </a:r>
            <a:r>
              <a:rPr lang="en-US" dirty="0"/>
              <a:t>, which secrete </a:t>
            </a:r>
            <a:r>
              <a:rPr lang="en-US" i="1" dirty="0"/>
              <a:t>hydrochloric acid </a:t>
            </a:r>
            <a:r>
              <a:rPr lang="en-US" dirty="0"/>
              <a:t>and </a:t>
            </a:r>
            <a:r>
              <a:rPr lang="en-US" i="1" dirty="0"/>
              <a:t>intrinsic factor</a:t>
            </a:r>
          </a:p>
          <a:p>
            <a:r>
              <a:rPr lang="en-US" dirty="0"/>
              <a:t>Secretion of </a:t>
            </a:r>
            <a:r>
              <a:rPr lang="en-US" dirty="0" smtClean="0"/>
              <a:t>hydrochloric acid </a:t>
            </a:r>
            <a:r>
              <a:rPr lang="en-US" dirty="0"/>
              <a:t>by the parietal cells involves special mechanisms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6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Structure of GIT Wall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9674"/>
            <a:ext cx="4648199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9674"/>
            <a:ext cx="4495800" cy="564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7723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53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Mechanism of Hydrochloric Acid </a:t>
            </a:r>
            <a:r>
              <a:rPr lang="en-US" b="1" dirty="0" smtClean="0"/>
              <a:t>Secretion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/>
              <a:t>When stimulated, the parietal cells secrete an acid solution that contains about 160 </a:t>
            </a:r>
            <a:r>
              <a:rPr lang="en-US" dirty="0" err="1"/>
              <a:t>mmol</a:t>
            </a:r>
            <a:r>
              <a:rPr lang="en-US" dirty="0"/>
              <a:t>/L of </a:t>
            </a:r>
            <a:r>
              <a:rPr lang="en-US" dirty="0" err="1" smtClean="0"/>
              <a:t>HCl</a:t>
            </a:r>
            <a:endParaRPr lang="en-US" dirty="0" smtClean="0"/>
          </a:p>
          <a:p>
            <a:r>
              <a:rPr lang="en-US" dirty="0"/>
              <a:t>The pH </a:t>
            </a:r>
            <a:r>
              <a:rPr lang="en-US" dirty="0" smtClean="0"/>
              <a:t>of this </a:t>
            </a:r>
            <a:r>
              <a:rPr lang="en-US" dirty="0"/>
              <a:t>acid is about 0.8, demonstrating its extreme </a:t>
            </a:r>
            <a:r>
              <a:rPr lang="en-US" dirty="0" smtClean="0"/>
              <a:t>acidity</a:t>
            </a:r>
          </a:p>
          <a:p>
            <a:r>
              <a:rPr lang="en-US" dirty="0" smtClean="0"/>
              <a:t>The </a:t>
            </a:r>
            <a:r>
              <a:rPr lang="en-US" dirty="0"/>
              <a:t>cells are packed with mitochondria that supply </a:t>
            </a:r>
            <a:r>
              <a:rPr lang="en-US" dirty="0" smtClean="0"/>
              <a:t>energy to </a:t>
            </a:r>
            <a:r>
              <a:rPr lang="en-US" dirty="0"/>
              <a:t>drive the apical H,K-ATPase, or proton pump, that </a:t>
            </a:r>
            <a:r>
              <a:rPr lang="en-US" dirty="0" smtClean="0"/>
              <a:t>moves H</a:t>
            </a:r>
            <a:r>
              <a:rPr lang="en-US" dirty="0"/>
              <a:t>+ ions out of the parietal cell against a concentration gradient of more than a </a:t>
            </a:r>
            <a:r>
              <a:rPr lang="en-US" dirty="0" smtClean="0"/>
              <a:t>million-fold</a:t>
            </a:r>
          </a:p>
        </p:txBody>
      </p:sp>
    </p:spTree>
    <p:extLst>
      <p:ext uri="{BB962C8B-B14F-4D97-AF65-F5344CB8AC3E}">
        <p14:creationId xmlns:p14="http://schemas.microsoft.com/office/powerpoint/2010/main" val="1912169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/>
              <a:t>At rest, the proton pumps </a:t>
            </a:r>
            <a:r>
              <a:rPr lang="en-US" dirty="0" smtClean="0"/>
              <a:t>are</a:t>
            </a:r>
            <a:r>
              <a:rPr lang="en-US" dirty="0"/>
              <a:t> </a:t>
            </a:r>
            <a:r>
              <a:rPr lang="en-US" dirty="0"/>
              <a:t>sequestered within the parietal cell in a series of </a:t>
            </a:r>
            <a:r>
              <a:rPr lang="en-US" dirty="0" smtClean="0"/>
              <a:t>membrane compartments </a:t>
            </a:r>
            <a:r>
              <a:rPr lang="en-US" dirty="0"/>
              <a:t>known as </a:t>
            </a:r>
            <a:r>
              <a:rPr lang="en-US" dirty="0" err="1"/>
              <a:t>tubulovesicles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parietal cell </a:t>
            </a:r>
            <a:r>
              <a:rPr lang="en-US" dirty="0"/>
              <a:t>begins to secrete, on the other hand, these vesicles </a:t>
            </a:r>
            <a:r>
              <a:rPr lang="en-US" dirty="0" smtClean="0"/>
              <a:t>fuse with </a:t>
            </a:r>
            <a:r>
              <a:rPr lang="en-US" dirty="0"/>
              <a:t>invaginations of the apical membrane known as canaliculi, </a:t>
            </a:r>
            <a:r>
              <a:rPr lang="en-US" dirty="0" smtClean="0"/>
              <a:t> thereby, </a:t>
            </a:r>
            <a:r>
              <a:rPr lang="en-US" dirty="0"/>
              <a:t>substantially amplifying the apical </a:t>
            </a:r>
            <a:r>
              <a:rPr lang="en-US" dirty="0" smtClean="0"/>
              <a:t> membrane area </a:t>
            </a:r>
            <a:r>
              <a:rPr lang="en-US" dirty="0"/>
              <a:t>and positioning the proton pumps to begin acid </a:t>
            </a:r>
            <a:r>
              <a:rPr lang="en-US" dirty="0" smtClean="0"/>
              <a:t>secretion</a:t>
            </a:r>
          </a:p>
          <a:p>
            <a:r>
              <a:rPr lang="en-US" dirty="0" smtClean="0"/>
              <a:t>The </a:t>
            </a:r>
            <a:r>
              <a:rPr lang="en-US" dirty="0"/>
              <a:t>apical membrane also contains potassium</a:t>
            </a:r>
            <a:br>
              <a:rPr lang="en-US" dirty="0"/>
            </a:br>
            <a:r>
              <a:rPr lang="en-US" dirty="0"/>
              <a:t>channels, which supply the K+ ions to be exchanged for H+ </a:t>
            </a:r>
            <a:r>
              <a:rPr lang="en-US" dirty="0" smtClean="0"/>
              <a:t>, and </a:t>
            </a:r>
            <a:r>
              <a:rPr lang="en-US" dirty="0"/>
              <a:t>Cl− channels that supply the </a:t>
            </a:r>
            <a:r>
              <a:rPr lang="en-US" dirty="0" smtClean="0"/>
              <a:t>counter ion </a:t>
            </a:r>
            <a:r>
              <a:rPr lang="en-US" dirty="0"/>
              <a:t>for </a:t>
            </a:r>
            <a:r>
              <a:rPr lang="en-US" dirty="0" err="1"/>
              <a:t>HCl</a:t>
            </a:r>
            <a:r>
              <a:rPr lang="en-US" dirty="0"/>
              <a:t> </a:t>
            </a:r>
            <a:r>
              <a:rPr lang="en-US" dirty="0" smtClean="0"/>
              <a:t>secretion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4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secretion of protons is also accompanied</a:t>
            </a:r>
            <a:br>
              <a:rPr lang="en-US" dirty="0"/>
            </a:br>
            <a:r>
              <a:rPr lang="en-US" dirty="0"/>
              <a:t>by the release of equivalent numbers of </a:t>
            </a:r>
            <a:r>
              <a:rPr lang="en-US" dirty="0" smtClean="0"/>
              <a:t> bicarbonate </a:t>
            </a:r>
            <a:r>
              <a:rPr lang="en-US" dirty="0"/>
              <a:t>ions </a:t>
            </a:r>
            <a:r>
              <a:rPr lang="en-US" dirty="0" smtClean="0"/>
              <a:t>into the bloodstream</a:t>
            </a:r>
          </a:p>
          <a:p>
            <a:r>
              <a:rPr lang="en-US" dirty="0" smtClean="0"/>
              <a:t>The secretions of </a:t>
            </a:r>
            <a:r>
              <a:rPr lang="en-US" dirty="0" err="1" smtClean="0"/>
              <a:t>HCl</a:t>
            </a:r>
            <a:r>
              <a:rPr lang="en-US" dirty="0" smtClean="0"/>
              <a:t> are increased from parietal cell when </a:t>
            </a:r>
            <a:r>
              <a:rPr lang="en-US" dirty="0"/>
              <a:t>gastrin, histamine</a:t>
            </a:r>
            <a:r>
              <a:rPr lang="en-US" dirty="0" smtClean="0"/>
              <a:t>, and </a:t>
            </a:r>
            <a:r>
              <a:rPr lang="en-US" dirty="0"/>
              <a:t>acetylcholine—each bind to distinct receptors on </a:t>
            </a:r>
            <a:r>
              <a:rPr lang="en-US" dirty="0" smtClean="0"/>
              <a:t>its basolateral </a:t>
            </a:r>
            <a:r>
              <a:rPr lang="en-US" dirty="0"/>
              <a:t>membrane </a:t>
            </a:r>
            <a:endParaRPr lang="en-US" dirty="0" smtClean="0"/>
          </a:p>
          <a:p>
            <a:r>
              <a:rPr lang="en-US" dirty="0"/>
              <a:t>Gastrin and </a:t>
            </a:r>
            <a:r>
              <a:rPr lang="en-US" dirty="0" smtClean="0"/>
              <a:t>Ach </a:t>
            </a:r>
            <a:r>
              <a:rPr lang="en-US" dirty="0"/>
              <a:t>promote secretion by elevating cytosolic free calcium concentrations, whereas histamine increases </a:t>
            </a:r>
            <a:r>
              <a:rPr lang="en-US" dirty="0" err="1" smtClean="0"/>
              <a:t>cAMP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net </a:t>
            </a:r>
            <a:r>
              <a:rPr lang="en-US" dirty="0" smtClean="0"/>
              <a:t>effects of these </a:t>
            </a:r>
            <a:r>
              <a:rPr lang="en-US" dirty="0"/>
              <a:t>second </a:t>
            </a:r>
            <a:r>
              <a:rPr lang="en-US" dirty="0" smtClean="0"/>
              <a:t>messengers from </a:t>
            </a:r>
            <a:r>
              <a:rPr lang="en-US" dirty="0"/>
              <a:t>the two distinct pathways for activation </a:t>
            </a:r>
            <a:r>
              <a:rPr lang="en-US" dirty="0" smtClean="0"/>
              <a:t>is synergistic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005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610599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92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0473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32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sciencelearn.org.nz/var/sciencelearn/storage/images/contexts/digestion-chemistry/sci-media/images/villi-in-the-small-intestine/492032-1-eng-NZ/Villi-in-the-small-intest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70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Structure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18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7225"/>
            <a:ext cx="85566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18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324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381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VILLI &amp; CRYPT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16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Sphincters of GIT</a:t>
            </a:r>
            <a:endParaRPr lang="en-US" dirty="0"/>
          </a:p>
        </p:txBody>
      </p:sp>
      <p:sp>
        <p:nvSpPr>
          <p:cNvPr id="4" name="AutoShape 2" descr="Image result for GIT sphinc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5257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685800"/>
            <a:ext cx="3962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intestinal tract is functionally divided into segments, </a:t>
            </a:r>
            <a:r>
              <a:rPr lang="en-US" sz="2200" dirty="0" smtClean="0"/>
              <a:t>by means </a:t>
            </a:r>
            <a:r>
              <a:rPr lang="en-US" sz="2200" dirty="0"/>
              <a:t>of muscle rings known </a:t>
            </a:r>
            <a:r>
              <a:rPr lang="en-US" sz="2200" dirty="0" smtClean="0"/>
              <a:t>as </a:t>
            </a:r>
            <a:r>
              <a:rPr lang="en-US" sz="2200" b="1" dirty="0" smtClean="0"/>
              <a:t>sphincters </a:t>
            </a:r>
            <a:r>
              <a:rPr lang="en-US" sz="2200" b="1" dirty="0"/>
              <a:t>, </a:t>
            </a:r>
            <a:r>
              <a:rPr lang="en-US" sz="2200" dirty="0"/>
              <a:t>that restrict </a:t>
            </a:r>
            <a:r>
              <a:rPr lang="en-US" sz="2200" dirty="0" smtClean="0"/>
              <a:t>the flow </a:t>
            </a:r>
            <a:r>
              <a:rPr lang="en-US" sz="2200" dirty="0"/>
              <a:t>of intestinal contents to optimize digestion and </a:t>
            </a:r>
            <a:r>
              <a:rPr lang="en-US" sz="2200" dirty="0" smtClean="0"/>
              <a:t>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These </a:t>
            </a:r>
            <a:r>
              <a:rPr lang="en-US" sz="2200" dirty="0"/>
              <a:t>sphincters include the upper and lower </a:t>
            </a:r>
            <a:r>
              <a:rPr lang="en-US" sz="2200" dirty="0" smtClean="0"/>
              <a:t>esophageal sphincters</a:t>
            </a:r>
            <a:r>
              <a:rPr lang="en-US" sz="2200" dirty="0"/>
              <a:t>, the pylorus that retards emptying of the stomach, the ileocecal valve that retains colonic contents (including large numbers of bacteria) in the large intestine, and </a:t>
            </a:r>
            <a:r>
              <a:rPr lang="en-US" sz="2200" dirty="0" smtClean="0"/>
              <a:t>the inner </a:t>
            </a:r>
            <a:r>
              <a:rPr lang="en-US" sz="2200" dirty="0"/>
              <a:t>and outer anal </a:t>
            </a:r>
            <a:r>
              <a:rPr lang="en-US" sz="2200" dirty="0" smtClean="0"/>
              <a:t> sphincters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60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1877</Words>
  <Application>Microsoft Office PowerPoint</Application>
  <PresentationFormat>On-screen Show (4:3)</PresentationFormat>
  <Paragraphs>214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GIT Physiology</vt:lpstr>
      <vt:lpstr>OVERVIEW OF DIGESTIVE SYSTEM</vt:lpstr>
      <vt:lpstr>PowerPoint Presentation</vt:lpstr>
      <vt:lpstr>General Anatomy of GI Wall</vt:lpstr>
      <vt:lpstr>Structure of GIT Wall</vt:lpstr>
      <vt:lpstr>PowerPoint Presentation</vt:lpstr>
      <vt:lpstr>PowerPoint Presentation</vt:lpstr>
      <vt:lpstr>PowerPoint Presentation</vt:lpstr>
      <vt:lpstr>Sphincters of GIT</vt:lpstr>
      <vt:lpstr>THE ENTERIC NERVOUS SYSTEM</vt:lpstr>
      <vt:lpstr>PowerPoint Presentation</vt:lpstr>
      <vt:lpstr>PowerPoint Presentation</vt:lpstr>
      <vt:lpstr>PowerPoint Presentation</vt:lpstr>
      <vt:lpstr>EXTRINSIC INNERVATION</vt:lpstr>
      <vt:lpstr>PowerPoint Presentation</vt:lpstr>
      <vt:lpstr>Integration of sympathetic, parasympathetic and enteric nervous system</vt:lpstr>
      <vt:lpstr>PowerPoint Presentation</vt:lpstr>
      <vt:lpstr>PowerPoint Presentation</vt:lpstr>
      <vt:lpstr>Electrical Activity of GI Smooth Muscle</vt:lpstr>
      <vt:lpstr>PowerPoint Presentation</vt:lpstr>
      <vt:lpstr>PowerPoint Presentation</vt:lpstr>
      <vt:lpstr>PowerPoint Presentation</vt:lpstr>
      <vt:lpstr>PowerPoint Presentation</vt:lpstr>
      <vt:lpstr>Main Functions of Digestive Tract  </vt:lpstr>
      <vt:lpstr>Gastrointestinal System: Processes</vt:lpstr>
      <vt:lpstr>PowerPoint Presentation</vt:lpstr>
      <vt:lpstr>Motility</vt:lpstr>
      <vt:lpstr>Motility of the GIT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Peristalsis</vt:lpstr>
      <vt:lpstr>PowerPoint Presentation</vt:lpstr>
      <vt:lpstr>PowerPoint Presentation</vt:lpstr>
      <vt:lpstr>GI Secretions</vt:lpstr>
      <vt:lpstr>Structure of salivary Glands</vt:lpstr>
      <vt:lpstr>Composition of saliva</vt:lpstr>
      <vt:lpstr>PowerPoint Presentation</vt:lpstr>
      <vt:lpstr>Functions of Saliva</vt:lpstr>
      <vt:lpstr>Neural Regulation of Saliva</vt:lpstr>
      <vt:lpstr>Gastric Secretion</vt:lpstr>
      <vt:lpstr>PowerPoint Presentation</vt:lpstr>
      <vt:lpstr>Characteristics of the Gastric Secretions</vt:lpstr>
      <vt:lpstr>Secretions from the Oxyntic (Gastric) Glands</vt:lpstr>
      <vt:lpstr>PowerPoint Presentation</vt:lpstr>
      <vt:lpstr>Mechanism of Hydrochloric Acid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 Physiology</dc:title>
  <dc:creator>Munim</dc:creator>
  <cp:lastModifiedBy>Munim</cp:lastModifiedBy>
  <cp:revision>45</cp:revision>
  <dcterms:created xsi:type="dcterms:W3CDTF">2006-08-16T00:00:00Z</dcterms:created>
  <dcterms:modified xsi:type="dcterms:W3CDTF">2017-03-21T03:41:07Z</dcterms:modified>
</cp:coreProperties>
</file>