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6"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hfreeman.com/" TargetMode="External"/><Relationship Id="rId2" Type="http://schemas.openxmlformats.org/officeDocument/2006/relationships/hyperlink" Target="https://www.ncbi.nlm.nih.gov/books/NBK2200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books/n/iga/A4529/def-item/A476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bi.nlm.nih.gov/books/n/iga/A4529/def-item/A5460/" TargetMode="External"/><Relationship Id="rId2" Type="http://schemas.openxmlformats.org/officeDocument/2006/relationships/hyperlink" Target="https://www.ncbi.nlm.nih.gov/books/n/iga/A4529/def-item/A4813/"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4761/" TargetMode="External"/><Relationship Id="rId5" Type="http://schemas.openxmlformats.org/officeDocument/2006/relationships/hyperlink" Target="https://www.ncbi.nlm.nih.gov/books/n/iga/A4529/def-item/A5026/" TargetMode="External"/><Relationship Id="rId4" Type="http://schemas.openxmlformats.org/officeDocument/2006/relationships/hyperlink" Target="https://www.ncbi.nlm.nih.gov/books/n/iga/A4529/def-item/A533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ncbi.nlm.nih.gov/books/n/iga/A4529/def-item/A481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cbi.nlm.nih.gov/books/n/iga/A4529/def-item/A478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ncbi.nlm.nih.gov/books/n/iga/A4529/def-item/A4542/" TargetMode="External"/><Relationship Id="rId3" Type="http://schemas.openxmlformats.org/officeDocument/2006/relationships/hyperlink" Target="https://www.ncbi.nlm.nih.gov/books/n/iga/A4529/def-item/A5498/" TargetMode="External"/><Relationship Id="rId7" Type="http://schemas.openxmlformats.org/officeDocument/2006/relationships/hyperlink" Target="https://www.ncbi.nlm.nih.gov/books/n/iga/A4529/def-item/A5470/" TargetMode="External"/><Relationship Id="rId2" Type="http://schemas.openxmlformats.org/officeDocument/2006/relationships/hyperlink" Target="https://www.ncbi.nlm.nih.gov/books/n/iga/A4529/def-item/A4761/"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5425/" TargetMode="External"/><Relationship Id="rId5" Type="http://schemas.openxmlformats.org/officeDocument/2006/relationships/hyperlink" Target="https://www.ncbi.nlm.nih.gov/books/n/iga/A4529/def-item/A4617/" TargetMode="External"/><Relationship Id="rId4" Type="http://schemas.openxmlformats.org/officeDocument/2006/relationships/hyperlink" Target="https://www.ncbi.nlm.nih.gov/books/n/iga/A4529/def-item/A4730/" TargetMode="External"/><Relationship Id="rId9" Type="http://schemas.openxmlformats.org/officeDocument/2006/relationships/hyperlink" Target="https://www.ncbi.nlm.nih.gov/books/n/iga/A4529/def-item/A5452/"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ncbi.nlm.nih.gov/books/n/iga/A4529/def-item/A454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ncbi.nlm.nih.gov/books/NBK22004/figure/A2764/?report=objectonly" TargetMode="External"/><Relationship Id="rId3" Type="http://schemas.openxmlformats.org/officeDocument/2006/relationships/hyperlink" Target="https://www.ncbi.nlm.nih.gov/books/n/iga/A4529/def-item/A5273/" TargetMode="External"/><Relationship Id="rId7" Type="http://schemas.openxmlformats.org/officeDocument/2006/relationships/hyperlink" Target="https://www.ncbi.nlm.nih.gov/books/n/iga/A4529/def-item/A5031/" TargetMode="External"/><Relationship Id="rId2" Type="http://schemas.openxmlformats.org/officeDocument/2006/relationships/hyperlink" Target="https://www.ncbi.nlm.nih.gov/books/n/iga/A4529/def-item/A4789/"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4764/" TargetMode="External"/><Relationship Id="rId5" Type="http://schemas.openxmlformats.org/officeDocument/2006/relationships/hyperlink" Target="https://www.ncbi.nlm.nih.gov/books/n/iga/A4529/def-item/A4817/" TargetMode="External"/><Relationship Id="rId4" Type="http://schemas.openxmlformats.org/officeDocument/2006/relationships/hyperlink" Target="https://www.ncbi.nlm.nih.gov/books/n/iga/A4529/def-item/A5274/"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ncbi.nlm.nih.gov/books/n/iga/A4529/def-item/A478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cbi.nlm.nih.gov/books/n/iga/A4529/def-item/A479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cbi.nlm.nih.gov/books/n/iga/A4529/def-item/A4574/" TargetMode="External"/><Relationship Id="rId2" Type="http://schemas.openxmlformats.org/officeDocument/2006/relationships/hyperlink" Target="https://www.ncbi.nlm.nih.gov/books/n/iga/A4529/def-item/A4789/" TargetMode="External"/><Relationship Id="rId1" Type="http://schemas.openxmlformats.org/officeDocument/2006/relationships/slideLayout" Target="../slideLayouts/slideLayout2.xml"/><Relationship Id="rId5" Type="http://schemas.openxmlformats.org/officeDocument/2006/relationships/hyperlink" Target="https://www.ncbi.nlm.nih.gov/books/n/iga/A4529/def-item/A4761/" TargetMode="External"/><Relationship Id="rId4" Type="http://schemas.openxmlformats.org/officeDocument/2006/relationships/hyperlink" Target="https://www.ncbi.nlm.nih.gov/books/n/iga/A4529/def-item/A5515/"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ncbi.nlm.nih.gov/books/n/iga/A4529/def-item/A4764/" TargetMode="External"/><Relationship Id="rId3" Type="http://schemas.openxmlformats.org/officeDocument/2006/relationships/hyperlink" Target="https://www.ncbi.nlm.nih.gov/books/n/iga/A4529/def-item/A4761/" TargetMode="External"/><Relationship Id="rId7" Type="http://schemas.openxmlformats.org/officeDocument/2006/relationships/hyperlink" Target="https://www.ncbi.nlm.nih.gov/books/n/iga/A4529/def-item/A4730/" TargetMode="External"/><Relationship Id="rId2" Type="http://schemas.openxmlformats.org/officeDocument/2006/relationships/hyperlink" Target="https://www.ncbi.nlm.nih.gov/books/n/iga/A4529/def-item/A5026/"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4530/" TargetMode="External"/><Relationship Id="rId5" Type="http://schemas.openxmlformats.org/officeDocument/2006/relationships/hyperlink" Target="https://www.ncbi.nlm.nih.gov/books/n/iga/A4529/def-item/A4542/" TargetMode="External"/><Relationship Id="rId4" Type="http://schemas.openxmlformats.org/officeDocument/2006/relationships/hyperlink" Target="https://www.ncbi.nlm.nih.gov/books/n/iga/A4529/def-item/A4868/"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ncbi.nlm.nih.gov/books/n/iga/A4529/def-item/A5308/" TargetMode="External"/><Relationship Id="rId2" Type="http://schemas.openxmlformats.org/officeDocument/2006/relationships/hyperlink" Target="https://www.ncbi.nlm.nih.gov/books/n/iga/A4529/def-item/A4761/" TargetMode="External"/><Relationship Id="rId1" Type="http://schemas.openxmlformats.org/officeDocument/2006/relationships/slideLayout" Target="../slideLayouts/slideLayout2.xml"/><Relationship Id="rId4" Type="http://schemas.openxmlformats.org/officeDocument/2006/relationships/hyperlink" Target="https://www.ncbi.nlm.nih.gov/books/n/iga/A4529/def-item/A4798/" TargetMode="External"/></Relationships>
</file>

<file path=ppt/slides/_rels/slide2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ncbi.nlm.nih.gov/books/n/iga/A4529/def-item/A5425/" TargetMode="External"/><Relationship Id="rId7" Type="http://schemas.openxmlformats.org/officeDocument/2006/relationships/hyperlink" Target="https://www.ncbi.nlm.nih.gov/books/n/iga/A4529/def-item/A5075/" TargetMode="External"/><Relationship Id="rId2" Type="http://schemas.openxmlformats.org/officeDocument/2006/relationships/hyperlink" Target="https://www.ncbi.nlm.nih.gov/books/n/iga/A4529/def-item/A4859/"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5437/" TargetMode="External"/><Relationship Id="rId5" Type="http://schemas.openxmlformats.org/officeDocument/2006/relationships/hyperlink" Target="https://www.ncbi.nlm.nih.gov/books/n/iga/A4529/def-item/A4761/" TargetMode="External"/><Relationship Id="rId4" Type="http://schemas.openxmlformats.org/officeDocument/2006/relationships/hyperlink" Target="https://www.ncbi.nlm.nih.gov/books/n/iga/A4529/def-item/A5308/"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ncbi.nlm.nih.gov/books/n/iga/A4529/def-item/A4542/" TargetMode="External"/><Relationship Id="rId7" Type="http://schemas.openxmlformats.org/officeDocument/2006/relationships/hyperlink" Target="https://www.ncbi.nlm.nih.gov/books/n/iga/A4529/def-item/A4701/" TargetMode="External"/><Relationship Id="rId2" Type="http://schemas.openxmlformats.org/officeDocument/2006/relationships/hyperlink" Target="https://www.ncbi.nlm.nih.gov/books/n/iga/A4529/def-item/A4798/" TargetMode="External"/><Relationship Id="rId1" Type="http://schemas.openxmlformats.org/officeDocument/2006/relationships/slideLayout" Target="../slideLayouts/slideLayout2.xml"/><Relationship Id="rId6" Type="http://schemas.openxmlformats.org/officeDocument/2006/relationships/hyperlink" Target="https://www.ncbi.nlm.nih.gov/books/n/iga/A4529/def-item/A5309/" TargetMode="External"/><Relationship Id="rId5" Type="http://schemas.openxmlformats.org/officeDocument/2006/relationships/hyperlink" Target="https://www.ncbi.nlm.nih.gov/books/NBK22004/figure/A2771/?report=objectonly" TargetMode="External"/><Relationship Id="rId4" Type="http://schemas.openxmlformats.org/officeDocument/2006/relationships/hyperlink" Target="https://www.ncbi.nlm.nih.gov/books/n/iga/A4529/def-item/A507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ncbi.nlm.nih.gov/books/n/iga/A4529/def-item/A4817/"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cbi.nlm.nih.gov/books/n/iga/A4529/def-item/A502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books/n/iga/A4529/def-item/A4798/" TargetMode="External"/><Relationship Id="rId2" Type="http://schemas.openxmlformats.org/officeDocument/2006/relationships/hyperlink" Target="https://www.ncbi.nlm.nih.gov/books/n/iga/A4529/def-item/A52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cbi.nlm.nih.gov/books/n/iga/A4529/def-item/A4798/" TargetMode="External"/><Relationship Id="rId2" Type="http://schemas.openxmlformats.org/officeDocument/2006/relationships/hyperlink" Target="https://www.ncbi.nlm.nih.gov/books/n/iga/A4529/def-item/A490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books/n/iga/A4529/def-item/A4761/" TargetMode="External"/><Relationship Id="rId2" Type="http://schemas.openxmlformats.org/officeDocument/2006/relationships/hyperlink" Target="https://www.ncbi.nlm.nih.gov/books/n/iga/A4529/def-item/A4617/" TargetMode="External"/><Relationship Id="rId1" Type="http://schemas.openxmlformats.org/officeDocument/2006/relationships/slideLayout" Target="../slideLayouts/slideLayout2.xml"/><Relationship Id="rId4" Type="http://schemas.openxmlformats.org/officeDocument/2006/relationships/hyperlink" Target="https://www.ncbi.nlm.nih.gov/books/n/iga/A4529/def-item/A4914/"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Biological Repair Mechanism</a:t>
            </a:r>
            <a:endParaRPr lang="en-US" dirty="0"/>
          </a:p>
        </p:txBody>
      </p:sp>
      <p:sp>
        <p:nvSpPr>
          <p:cNvPr id="3" name="Subtitle 2"/>
          <p:cNvSpPr>
            <a:spLocks noGrp="1"/>
          </p:cNvSpPr>
          <p:nvPr>
            <p:ph type="subTitle" idx="1"/>
          </p:nvPr>
        </p:nvSpPr>
        <p:spPr/>
        <p:txBody>
          <a:bodyPr>
            <a:normAutofit fontScale="70000" lnSpcReduction="20000"/>
          </a:bodyPr>
          <a:lstStyle/>
          <a:p>
            <a:r>
              <a:rPr lang="en-US" b="1" dirty="0" smtClean="0"/>
              <a:t>An Introduction to Genetic Analysis. 7th edition.</a:t>
            </a:r>
          </a:p>
          <a:p>
            <a:r>
              <a:rPr lang="en-US" dirty="0" smtClean="0">
                <a:hlinkClick r:id="rId2"/>
              </a:rPr>
              <a:t>Show </a:t>
            </a:r>
            <a:r>
              <a:rPr lang="en-US" dirty="0" smtClean="0">
                <a:hlinkClick r:id="rId2"/>
              </a:rPr>
              <a:t>details</a:t>
            </a:r>
            <a:r>
              <a:rPr lang="en-US" dirty="0" smtClean="0"/>
              <a:t> Griffiths </a:t>
            </a:r>
            <a:r>
              <a:rPr lang="en-US" dirty="0" smtClean="0"/>
              <a:t>AJF, Miller JH, Suzuki DT, et al.</a:t>
            </a:r>
          </a:p>
          <a:p>
            <a:r>
              <a:rPr lang="en-US" dirty="0" smtClean="0"/>
              <a:t>New York: </a:t>
            </a:r>
            <a:r>
              <a:rPr lang="en-US" dirty="0" smtClean="0">
                <a:hlinkClick r:id="rId3"/>
              </a:rPr>
              <a:t>W. H. Freeman</a:t>
            </a:r>
            <a:r>
              <a:rPr lang="en-US" dirty="0" smtClean="0"/>
              <a:t>; 2000</a:t>
            </a:r>
            <a:r>
              <a:rPr lang="en-US" dirty="0" smtClean="0"/>
              <a:t>.</a:t>
            </a:r>
          </a:p>
          <a:p>
            <a:r>
              <a:rPr lang="en-US" dirty="0" smtClean="0"/>
              <a:t>Chapter: 8</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Coupling of transcription and repair</a:t>
            </a:r>
            <a:endParaRPr lang="en-US" dirty="0"/>
          </a:p>
        </p:txBody>
      </p:sp>
      <p:sp>
        <p:nvSpPr>
          <p:cNvPr id="3" name="Content Placeholder 2"/>
          <p:cNvSpPr>
            <a:spLocks noGrp="1"/>
          </p:cNvSpPr>
          <p:nvPr>
            <p:ph idx="1"/>
          </p:nvPr>
        </p:nvSpPr>
        <p:spPr/>
        <p:txBody>
          <a:bodyPr/>
          <a:lstStyle/>
          <a:p>
            <a:r>
              <a:rPr lang="en-US" dirty="0" smtClean="0"/>
              <a:t>The involvement of TFIIH, a transcription factor, in excision repair underscores the fact that </a:t>
            </a:r>
            <a:r>
              <a:rPr lang="en-US" dirty="0" smtClean="0">
                <a:solidFill>
                  <a:srgbClr val="FF0000"/>
                </a:solidFill>
              </a:rPr>
              <a:t>transcription and repair </a:t>
            </a:r>
            <a:r>
              <a:rPr lang="en-US" dirty="0" smtClean="0"/>
              <a:t>are coupled.</a:t>
            </a:r>
          </a:p>
          <a:p>
            <a:r>
              <a:rPr lang="en-US" dirty="0" smtClean="0"/>
              <a:t> In both eukaryotes and prokaryotes, there is a preferential repair of the transcribed strand of </a:t>
            </a:r>
            <a:r>
              <a:rPr lang="en-US" dirty="0" smtClean="0">
                <a:hlinkClick r:id="rId2"/>
              </a:rPr>
              <a:t>DNA</a:t>
            </a:r>
            <a:r>
              <a:rPr lang="en-US" dirty="0" smtClean="0"/>
              <a:t> for actively expressed genes.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Nucleotide Excision Repair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Nucleotide </a:t>
            </a:r>
            <a:r>
              <a:rPr lang="en-US" dirty="0" smtClean="0">
                <a:hlinkClick r:id="rId2"/>
              </a:rPr>
              <a:t>excision repair</a:t>
            </a:r>
            <a:r>
              <a:rPr lang="en-US" dirty="0" smtClean="0"/>
              <a:t> is coupled to </a:t>
            </a:r>
            <a:r>
              <a:rPr lang="en-US" dirty="0" smtClean="0">
                <a:hlinkClick r:id="rId3"/>
              </a:rPr>
              <a:t>transcription</a:t>
            </a:r>
            <a:r>
              <a:rPr lang="en-US" dirty="0" smtClean="0"/>
              <a:t>. This model for coupled repair in mammalian cells shows </a:t>
            </a:r>
            <a:r>
              <a:rPr lang="en-US" dirty="0" smtClean="0">
                <a:hlinkClick r:id="rId4"/>
              </a:rPr>
              <a:t>RNA polymerase</a:t>
            </a:r>
            <a:r>
              <a:rPr lang="en-US" dirty="0" smtClean="0"/>
              <a:t> pausing when encountering a </a:t>
            </a:r>
            <a:r>
              <a:rPr lang="en-US" dirty="0" smtClean="0">
                <a:hlinkClick r:id="rId5"/>
              </a:rPr>
              <a:t>lesion</a:t>
            </a:r>
            <a:r>
              <a:rPr lang="en-US" dirty="0" smtClean="0"/>
              <a:t>. </a:t>
            </a:r>
          </a:p>
          <a:p>
            <a:r>
              <a:rPr lang="en-US" dirty="0" smtClean="0"/>
              <a:t>It undergoes a conformational change, allowing the </a:t>
            </a:r>
            <a:r>
              <a:rPr lang="en-US" dirty="0" smtClean="0">
                <a:hlinkClick r:id="rId6"/>
              </a:rPr>
              <a:t>DNA</a:t>
            </a:r>
            <a:r>
              <a:rPr lang="en-US" dirty="0" smtClean="0"/>
              <a:t> strands at the lesion site to </a:t>
            </a:r>
            <a:r>
              <a:rPr lang="en-US" dirty="0" err="1" smtClean="0"/>
              <a:t>reanneal</a:t>
            </a:r>
            <a:r>
              <a:rPr lang="en-US" dirty="0" smtClean="0"/>
              <a:t>. Protein factors aid in coupling by bringing TFIIH and other factors to the site to carry out the incision, excision, and repair reactions. Then transcription can continue normally.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Nucleotide </a:t>
            </a:r>
            <a:r>
              <a:rPr lang="en-US" dirty="0" smtClean="0">
                <a:hlinkClick r:id="rId2"/>
              </a:rPr>
              <a:t>excision repair</a:t>
            </a:r>
            <a:endParaRPr lang="en-US" dirty="0"/>
          </a:p>
        </p:txBody>
      </p:sp>
      <p:pic>
        <p:nvPicPr>
          <p:cNvPr id="3074" name="Picture 2" descr="C:\Users\Asma\Pictures\ch16f28.jpg"/>
          <p:cNvPicPr>
            <a:picLocks noGrp="1" noChangeAspect="1" noChangeArrowheads="1"/>
          </p:cNvPicPr>
          <p:nvPr>
            <p:ph idx="1"/>
          </p:nvPr>
        </p:nvPicPr>
        <p:blipFill>
          <a:blip r:embed="rId3"/>
          <a:srcRect/>
          <a:stretch>
            <a:fillRect/>
          </a:stretch>
        </p:blipFill>
        <p:spPr bwMode="auto">
          <a:xfrm>
            <a:off x="457200" y="2217261"/>
            <a:ext cx="8229600" cy="329184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Specific excision pathways</a:t>
            </a:r>
            <a:endParaRPr lang="en-US" dirty="0"/>
          </a:p>
        </p:txBody>
      </p:sp>
      <p:sp>
        <p:nvSpPr>
          <p:cNvPr id="3" name="Content Placeholder 2"/>
          <p:cNvSpPr>
            <a:spLocks noGrp="1"/>
          </p:cNvSpPr>
          <p:nvPr>
            <p:ph idx="1"/>
          </p:nvPr>
        </p:nvSpPr>
        <p:spPr/>
        <p:txBody>
          <a:bodyPr>
            <a:normAutofit/>
          </a:bodyPr>
          <a:lstStyle/>
          <a:p>
            <a:pPr algn="just"/>
            <a:r>
              <a:rPr lang="en-US" dirty="0" smtClean="0"/>
              <a:t>Certain lesions are too subtle to cause a distortion large enough to be recognized by the </a:t>
            </a:r>
            <a:r>
              <a:rPr lang="en-US" i="1" dirty="0" err="1" smtClean="0"/>
              <a:t>UvrABC</a:t>
            </a:r>
            <a:r>
              <a:rPr lang="en-US" dirty="0" smtClean="0"/>
              <a:t>-encoded general excision-repair system and its counterparts in higher cells. Thus, additional excision pathways are necessary.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DNA </a:t>
            </a:r>
            <a:r>
              <a:rPr lang="en-US" dirty="0" err="1" smtClean="0"/>
              <a:t>Glycosylase</a:t>
            </a:r>
            <a:r>
              <a:rPr lang="en-US" dirty="0" smtClean="0"/>
              <a:t> Repair Pathway (Base-Excision Repair).</a:t>
            </a:r>
            <a:endParaRPr lang="en-US" dirty="0"/>
          </a:p>
        </p:txBody>
      </p:sp>
      <p:sp>
        <p:nvSpPr>
          <p:cNvPr id="3" name="Content Placeholder 2"/>
          <p:cNvSpPr>
            <a:spLocks noGrp="1"/>
          </p:cNvSpPr>
          <p:nvPr>
            <p:ph idx="1"/>
          </p:nvPr>
        </p:nvSpPr>
        <p:spPr/>
        <p:txBody>
          <a:bodyPr>
            <a:normAutofit/>
          </a:bodyPr>
          <a:lstStyle/>
          <a:p>
            <a:r>
              <a:rPr lang="en-US" b="1" dirty="0" smtClean="0"/>
              <a:t>DNA </a:t>
            </a:r>
            <a:r>
              <a:rPr lang="en-US" b="1" dirty="0" err="1" smtClean="0"/>
              <a:t>glycosylases</a:t>
            </a:r>
            <a:r>
              <a:rPr lang="en-US" dirty="0" smtClean="0"/>
              <a:t> do not cleave </a:t>
            </a:r>
            <a:r>
              <a:rPr lang="en-US" dirty="0" err="1" smtClean="0"/>
              <a:t>phosphodiester</a:t>
            </a:r>
            <a:r>
              <a:rPr lang="en-US" dirty="0" smtClean="0"/>
              <a:t> bonds, but instead cleave N-</a:t>
            </a:r>
            <a:r>
              <a:rPr lang="en-US" dirty="0" err="1" smtClean="0"/>
              <a:t>glycosidic</a:t>
            </a:r>
            <a:r>
              <a:rPr lang="en-US" dirty="0" smtClean="0"/>
              <a:t> (base–sugar) bonds, liberating the altered base and generating an </a:t>
            </a:r>
            <a:r>
              <a:rPr lang="en-US" dirty="0" err="1" smtClean="0"/>
              <a:t>apurinic</a:t>
            </a:r>
            <a:r>
              <a:rPr lang="en-US" dirty="0" smtClean="0"/>
              <a:t> or an </a:t>
            </a:r>
            <a:r>
              <a:rPr lang="en-US" dirty="0" err="1" smtClean="0"/>
              <a:t>apyrimidinic</a:t>
            </a:r>
            <a:r>
              <a:rPr lang="en-US" dirty="0" smtClean="0"/>
              <a:t> site, both called </a:t>
            </a:r>
            <a:r>
              <a:rPr lang="en-US" b="1" dirty="0" smtClean="0"/>
              <a:t>AP sites,</a:t>
            </a:r>
            <a:r>
              <a:rPr lang="en-US" dirty="0" smtClean="0"/>
              <a:t> because they are biochemically equivalent. The resulting </a:t>
            </a:r>
            <a:r>
              <a:rPr lang="en-US" dirty="0" err="1" smtClean="0"/>
              <a:t>Ap</a:t>
            </a:r>
            <a:r>
              <a:rPr lang="en-US" dirty="0" smtClean="0"/>
              <a:t> site is then repaired by an AP </a:t>
            </a:r>
            <a:r>
              <a:rPr lang="en-US" dirty="0" err="1" smtClean="0">
                <a:hlinkClick r:id="rId2"/>
              </a:rPr>
              <a:t>endonuclease</a:t>
            </a:r>
            <a:r>
              <a:rPr lang="en-US" dirty="0" smtClean="0"/>
              <a:t> repair pathway (described in the next subsection).</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a:t>
            </a:r>
            <a:r>
              <a:rPr lang="en-US" dirty="0" err="1" smtClean="0"/>
              <a:t>glycosylase</a:t>
            </a:r>
            <a:r>
              <a:rPr lang="en-US" dirty="0" smtClean="0"/>
              <a:t> repair pathway</a:t>
            </a:r>
            <a:endParaRPr lang="en-US" dirty="0"/>
          </a:p>
        </p:txBody>
      </p:sp>
      <p:pic>
        <p:nvPicPr>
          <p:cNvPr id="4098" name="Picture 2" descr="C:\Users\Asma\Pictures\ch16f29.jpg"/>
          <p:cNvPicPr>
            <a:picLocks noGrp="1" noChangeAspect="1" noChangeArrowheads="1"/>
          </p:cNvPicPr>
          <p:nvPr>
            <p:ph idx="1"/>
          </p:nvPr>
        </p:nvPicPr>
        <p:blipFill>
          <a:blip r:embed="rId2"/>
          <a:srcRect/>
          <a:stretch>
            <a:fillRect/>
          </a:stretch>
        </p:blipFill>
        <p:spPr bwMode="auto">
          <a:xfrm>
            <a:off x="1600200" y="1600200"/>
            <a:ext cx="5638800" cy="452596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a:t>
            </a:r>
            <a:r>
              <a:rPr lang="en-US" dirty="0" err="1" smtClean="0"/>
              <a:t>Glycosylases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Numerous </a:t>
            </a:r>
            <a:r>
              <a:rPr lang="en-US" dirty="0" smtClean="0">
                <a:hlinkClick r:id="rId2"/>
              </a:rPr>
              <a:t>DNA</a:t>
            </a:r>
            <a:r>
              <a:rPr lang="en-US" dirty="0" smtClean="0"/>
              <a:t> </a:t>
            </a:r>
            <a:r>
              <a:rPr lang="en-US" dirty="0" err="1" smtClean="0"/>
              <a:t>glycosylases</a:t>
            </a:r>
            <a:r>
              <a:rPr lang="en-US" dirty="0" smtClean="0"/>
              <a:t> exist. </a:t>
            </a:r>
          </a:p>
          <a:p>
            <a:r>
              <a:rPr lang="en-US" dirty="0" smtClean="0"/>
              <a:t>One, </a:t>
            </a:r>
            <a:r>
              <a:rPr lang="en-US" dirty="0" err="1" smtClean="0">
                <a:hlinkClick r:id="rId3"/>
              </a:rPr>
              <a:t>uracil</a:t>
            </a:r>
            <a:r>
              <a:rPr lang="en-US" dirty="0" smtClean="0"/>
              <a:t>-DNA </a:t>
            </a:r>
            <a:r>
              <a:rPr lang="en-US" dirty="0" err="1" smtClean="0"/>
              <a:t>glycosylase</a:t>
            </a:r>
            <a:r>
              <a:rPr lang="en-US" dirty="0" smtClean="0"/>
              <a:t>, removes </a:t>
            </a:r>
            <a:r>
              <a:rPr lang="en-US" dirty="0" err="1" smtClean="0"/>
              <a:t>uracil</a:t>
            </a:r>
            <a:r>
              <a:rPr lang="en-US" dirty="0" smtClean="0"/>
              <a:t> from DNA. </a:t>
            </a:r>
            <a:r>
              <a:rPr lang="en-US" dirty="0" err="1" smtClean="0"/>
              <a:t>Uracil</a:t>
            </a:r>
            <a:r>
              <a:rPr lang="en-US" dirty="0" smtClean="0"/>
              <a:t> residues, which result from the spontaneous </a:t>
            </a:r>
            <a:r>
              <a:rPr lang="en-US" dirty="0" err="1" smtClean="0"/>
              <a:t>deamination</a:t>
            </a:r>
            <a:r>
              <a:rPr lang="en-US" dirty="0" smtClean="0"/>
              <a:t> of </a:t>
            </a:r>
            <a:r>
              <a:rPr lang="en-US" dirty="0" smtClean="0">
                <a:hlinkClick r:id="rId4"/>
              </a:rPr>
              <a:t>cytosine</a:t>
            </a:r>
            <a:r>
              <a:rPr lang="en-US" dirty="0" smtClean="0"/>
              <a:t> , can lead to a </a:t>
            </a:r>
            <a:r>
              <a:rPr lang="en-US" dirty="0" smtClean="0">
                <a:hlinkClick r:id="rId5"/>
              </a:rPr>
              <a:t>C</a:t>
            </a:r>
            <a:r>
              <a:rPr lang="en-US" dirty="0" smtClean="0"/>
              <a:t> → </a:t>
            </a:r>
            <a:r>
              <a:rPr lang="en-US" dirty="0" smtClean="0">
                <a:hlinkClick r:id="rId6"/>
              </a:rPr>
              <a:t>T</a:t>
            </a:r>
            <a:r>
              <a:rPr lang="en-US" dirty="0" smtClean="0"/>
              <a:t> </a:t>
            </a:r>
            <a:r>
              <a:rPr lang="en-US" dirty="0" smtClean="0">
                <a:hlinkClick r:id="rId7"/>
              </a:rPr>
              <a:t>transition</a:t>
            </a:r>
            <a:r>
              <a:rPr lang="en-US" dirty="0" smtClean="0"/>
              <a:t> if unrepaired. </a:t>
            </a:r>
          </a:p>
          <a:p>
            <a:r>
              <a:rPr lang="en-US" dirty="0" smtClean="0"/>
              <a:t>It is possible that the natural pairing partner of </a:t>
            </a:r>
            <a:r>
              <a:rPr lang="en-US" dirty="0" smtClean="0">
                <a:hlinkClick r:id="rId8"/>
              </a:rPr>
              <a:t>adenine</a:t>
            </a:r>
            <a:r>
              <a:rPr lang="en-US" dirty="0" smtClean="0"/>
              <a:t> in DNA is </a:t>
            </a:r>
            <a:r>
              <a:rPr lang="en-US" dirty="0" smtClean="0">
                <a:hlinkClick r:id="rId9"/>
              </a:rPr>
              <a:t>thymine</a:t>
            </a:r>
            <a:r>
              <a:rPr lang="en-US" dirty="0" smtClean="0"/>
              <a:t> (5-methyluracil), rather than </a:t>
            </a:r>
            <a:r>
              <a:rPr lang="en-US" dirty="0" err="1" smtClean="0"/>
              <a:t>uracil</a:t>
            </a:r>
            <a:r>
              <a:rPr lang="en-US" dirty="0" smtClean="0"/>
              <a:t>, to allow the recognition and excision of these </a:t>
            </a:r>
            <a:r>
              <a:rPr lang="en-US" dirty="0" err="1" smtClean="0"/>
              <a:t>uracil</a:t>
            </a:r>
            <a:r>
              <a:rPr lang="en-US" dirty="0" smtClean="0"/>
              <a:t> residues.</a:t>
            </a:r>
          </a:p>
          <a:p>
            <a:r>
              <a:rPr lang="en-US" dirty="0" smtClean="0"/>
              <a:t> If </a:t>
            </a:r>
            <a:r>
              <a:rPr lang="en-US" dirty="0" err="1" smtClean="0"/>
              <a:t>uracil</a:t>
            </a:r>
            <a:r>
              <a:rPr lang="en-US" dirty="0" smtClean="0"/>
              <a:t> were a normal constituent of DNA, such repair would not be possible.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also a </a:t>
            </a:r>
            <a:r>
              <a:rPr lang="en-US" dirty="0" err="1" smtClean="0"/>
              <a:t>glycosylase</a:t>
            </a:r>
            <a:r>
              <a:rPr lang="en-US" dirty="0" smtClean="0"/>
              <a:t> that recognizes and excises hypoxanthine, the </a:t>
            </a:r>
            <a:r>
              <a:rPr lang="en-US" dirty="0" err="1" smtClean="0"/>
              <a:t>deamination</a:t>
            </a:r>
            <a:r>
              <a:rPr lang="en-US" dirty="0" smtClean="0"/>
              <a:t> product of </a:t>
            </a:r>
            <a:r>
              <a:rPr lang="en-US" dirty="0" smtClean="0">
                <a:hlinkClick r:id="rId2"/>
              </a:rPr>
              <a:t>adenine</a:t>
            </a:r>
            <a:r>
              <a:rPr lang="en-US" dirty="0" smtClean="0"/>
              <a:t>. </a:t>
            </a:r>
          </a:p>
          <a:p>
            <a:r>
              <a:rPr lang="en-US" dirty="0" smtClean="0"/>
              <a:t>Other </a:t>
            </a:r>
            <a:r>
              <a:rPr lang="en-US" dirty="0" err="1" smtClean="0"/>
              <a:t>glycosylases</a:t>
            </a:r>
            <a:r>
              <a:rPr lang="en-US" dirty="0" smtClean="0"/>
              <a:t> remove </a:t>
            </a:r>
            <a:r>
              <a:rPr lang="en-US" dirty="0" err="1" smtClean="0"/>
              <a:t>alkylated</a:t>
            </a:r>
            <a:r>
              <a:rPr lang="en-US" dirty="0" smtClean="0"/>
              <a:t> bases (such as 3-methyladenine, 3-methylguanine, and 7-methylguanine), ring-opened </a:t>
            </a:r>
            <a:r>
              <a:rPr lang="en-US" dirty="0" err="1" smtClean="0"/>
              <a:t>purines</a:t>
            </a:r>
            <a:r>
              <a:rPr lang="en-US" dirty="0" smtClean="0"/>
              <a:t>, </a:t>
            </a:r>
            <a:r>
              <a:rPr lang="en-US" dirty="0" err="1" smtClean="0"/>
              <a:t>oxidatively</a:t>
            </a:r>
            <a:r>
              <a:rPr lang="en-US" dirty="0" smtClean="0"/>
              <a:t> damaged bases, and, in some organisms, UV </a:t>
            </a:r>
            <a:r>
              <a:rPr lang="en-US" dirty="0" err="1" smtClean="0"/>
              <a:t>photodimers</a:t>
            </a:r>
            <a:r>
              <a:rPr lang="en-US" dirty="0" smtClean="0"/>
              <a:t>. </a:t>
            </a:r>
          </a:p>
          <a:p>
            <a:r>
              <a:rPr lang="en-US" dirty="0" smtClean="0"/>
              <a:t>New </a:t>
            </a:r>
            <a:r>
              <a:rPr lang="en-US" dirty="0" err="1" smtClean="0"/>
              <a:t>glycosylases</a:t>
            </a:r>
            <a:r>
              <a:rPr lang="en-US" dirty="0" smtClean="0"/>
              <a:t> are still being discovered.</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AP </a:t>
            </a:r>
            <a:r>
              <a:rPr lang="en-US" i="1" dirty="0" err="1" smtClean="0">
                <a:hlinkClick r:id="rId2"/>
              </a:rPr>
              <a:t>endonuclease</a:t>
            </a:r>
            <a:r>
              <a:rPr lang="en-US" i="1" dirty="0" smtClean="0"/>
              <a:t> repair pathway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 cells have </a:t>
            </a:r>
            <a:r>
              <a:rPr lang="en-US" dirty="0" err="1" smtClean="0"/>
              <a:t>endonucleases</a:t>
            </a:r>
            <a:r>
              <a:rPr lang="en-US" dirty="0" smtClean="0"/>
              <a:t> that attack the sites left after the spontaneous loss of single </a:t>
            </a:r>
            <a:r>
              <a:rPr lang="en-US" dirty="0" err="1" smtClean="0">
                <a:hlinkClick r:id="rId3"/>
              </a:rPr>
              <a:t>purine</a:t>
            </a:r>
            <a:r>
              <a:rPr lang="en-US" dirty="0" smtClean="0"/>
              <a:t> or </a:t>
            </a:r>
            <a:r>
              <a:rPr lang="en-US" dirty="0" err="1" smtClean="0">
                <a:hlinkClick r:id="rId4"/>
              </a:rPr>
              <a:t>pyrimidine</a:t>
            </a:r>
            <a:r>
              <a:rPr lang="en-US" dirty="0" smtClean="0"/>
              <a:t> residues.</a:t>
            </a:r>
          </a:p>
          <a:p>
            <a:r>
              <a:rPr lang="en-US" dirty="0" smtClean="0"/>
              <a:t> The </a:t>
            </a:r>
            <a:r>
              <a:rPr lang="en-US" b="1" dirty="0" smtClean="0"/>
              <a:t>AP </a:t>
            </a:r>
            <a:r>
              <a:rPr lang="en-US" b="1" dirty="0" err="1" smtClean="0"/>
              <a:t>endonucleases</a:t>
            </a:r>
            <a:r>
              <a:rPr lang="en-US" dirty="0" smtClean="0"/>
              <a:t> are vital to the cell, because, as noted earlier, spontaneous </a:t>
            </a:r>
            <a:r>
              <a:rPr lang="en-US" dirty="0" err="1" smtClean="0"/>
              <a:t>depurination</a:t>
            </a:r>
            <a:r>
              <a:rPr lang="en-US" dirty="0" smtClean="0"/>
              <a:t> is a relatively frequent event. </a:t>
            </a:r>
          </a:p>
          <a:p>
            <a:r>
              <a:rPr lang="en-US" dirty="0" smtClean="0"/>
              <a:t>These enzymes introduce chain breaks by cleaving the </a:t>
            </a:r>
            <a:r>
              <a:rPr lang="en-US" dirty="0" err="1" smtClean="0"/>
              <a:t>phosphodiester</a:t>
            </a:r>
            <a:r>
              <a:rPr lang="en-US" dirty="0" smtClean="0"/>
              <a:t> bonds at AP sites. This bond cleavage initiates an excision-repair process mediated by three further enzymes—an </a:t>
            </a:r>
            <a:r>
              <a:rPr lang="en-US" dirty="0" err="1" smtClean="0">
                <a:hlinkClick r:id="rId5"/>
              </a:rPr>
              <a:t>exonuclease</a:t>
            </a:r>
            <a:r>
              <a:rPr lang="en-US" dirty="0" smtClean="0"/>
              <a:t>, </a:t>
            </a:r>
            <a:r>
              <a:rPr lang="en-US" dirty="0" smtClean="0">
                <a:hlinkClick r:id="rId6"/>
              </a:rPr>
              <a:t>DNA polymerase</a:t>
            </a:r>
            <a:r>
              <a:rPr lang="en-US" dirty="0" smtClean="0"/>
              <a:t> I, and DNA </a:t>
            </a:r>
            <a:r>
              <a:rPr lang="en-US" dirty="0" err="1" smtClean="0">
                <a:hlinkClick r:id="rId7"/>
              </a:rPr>
              <a:t>ligase</a:t>
            </a:r>
            <a:r>
              <a:rPr lang="en-US" dirty="0" smtClean="0"/>
              <a:t> (</a:t>
            </a:r>
            <a:r>
              <a:rPr lang="en-US" dirty="0" smtClean="0">
                <a:hlinkClick r:id="rId8"/>
              </a:rPr>
              <a:t>Figure 16-30</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AP </a:t>
            </a:r>
            <a:r>
              <a:rPr lang="en-US" i="1" dirty="0" err="1" smtClean="0">
                <a:hlinkClick r:id="rId2"/>
              </a:rPr>
              <a:t>endonuclease</a:t>
            </a:r>
            <a:r>
              <a:rPr lang="en-US" i="1" dirty="0" smtClean="0"/>
              <a:t> repair pathway</a:t>
            </a:r>
            <a:endParaRPr lang="en-US" dirty="0"/>
          </a:p>
        </p:txBody>
      </p:sp>
      <p:pic>
        <p:nvPicPr>
          <p:cNvPr id="5124" name="Picture 4" descr="C:\Users\Asma\Pictures\ch16f30.jpg"/>
          <p:cNvPicPr>
            <a:picLocks noGrp="1" noChangeAspect="1" noChangeArrowheads="1"/>
          </p:cNvPicPr>
          <p:nvPr>
            <p:ph idx="1"/>
          </p:nvPr>
        </p:nvPicPr>
        <p:blipFill>
          <a:blip r:embed="rId3"/>
          <a:srcRect/>
          <a:stretch>
            <a:fillRect/>
          </a:stretch>
        </p:blipFill>
        <p:spPr bwMode="auto">
          <a:xfrm>
            <a:off x="1066800" y="1752600"/>
            <a:ext cx="6781800" cy="45259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Prevention of errors before they happen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Some enzymatic systems neutralize potentially damaging compounds before they even react with DNA. One example of such a system is the </a:t>
            </a:r>
            <a:r>
              <a:rPr lang="en-US" dirty="0" smtClean="0">
                <a:solidFill>
                  <a:srgbClr val="FF0000"/>
                </a:solidFill>
              </a:rPr>
              <a:t>detoxification of superoxide radicals</a:t>
            </a:r>
            <a:r>
              <a:rPr lang="en-US" dirty="0" smtClean="0"/>
              <a:t> produced during oxidative damage to DNA:</a:t>
            </a:r>
          </a:p>
          <a:p>
            <a:pPr algn="just"/>
            <a:r>
              <a:rPr lang="en-US" dirty="0" smtClean="0"/>
              <a:t>The </a:t>
            </a:r>
            <a:r>
              <a:rPr lang="en-US" dirty="0" smtClean="0">
                <a:hlinkClick r:id="rId2"/>
              </a:rPr>
              <a:t>enzyme</a:t>
            </a:r>
            <a:r>
              <a:rPr lang="en-US" dirty="0" smtClean="0"/>
              <a:t> </a:t>
            </a:r>
            <a:r>
              <a:rPr lang="en-US" b="1" dirty="0" smtClean="0"/>
              <a:t>superoxide dismutase</a:t>
            </a:r>
            <a:r>
              <a:rPr lang="en-US" dirty="0" smtClean="0"/>
              <a:t> catalyzes the conversion of the superoxide radicals into hydrogen peroxide, and the enzyme </a:t>
            </a:r>
            <a:r>
              <a:rPr lang="en-US" b="1" dirty="0" err="1" smtClean="0"/>
              <a:t>catalase</a:t>
            </a:r>
            <a:r>
              <a:rPr lang="en-US" b="1" dirty="0" smtClean="0"/>
              <a:t>,</a:t>
            </a:r>
            <a:r>
              <a:rPr lang="en-US" dirty="0" smtClean="0"/>
              <a:t> in turn, converts the hydrogen peroxide into water.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Efficient AP </a:t>
            </a:r>
            <a:r>
              <a:rPr lang="en-US" dirty="0" err="1" smtClean="0">
                <a:hlinkClick r:id="rId2"/>
              </a:rPr>
              <a:t>endonuclease</a:t>
            </a:r>
            <a:r>
              <a:rPr lang="en-US" dirty="0" smtClean="0"/>
              <a:t> repair pathway</a:t>
            </a:r>
            <a:endParaRPr lang="en-US" dirty="0"/>
          </a:p>
        </p:txBody>
      </p:sp>
      <p:sp>
        <p:nvSpPr>
          <p:cNvPr id="3" name="Content Placeholder 2"/>
          <p:cNvSpPr>
            <a:spLocks noGrp="1"/>
          </p:cNvSpPr>
          <p:nvPr>
            <p:ph idx="1"/>
          </p:nvPr>
        </p:nvSpPr>
        <p:spPr/>
        <p:txBody>
          <a:bodyPr/>
          <a:lstStyle/>
          <a:p>
            <a:r>
              <a:rPr lang="en-US" dirty="0" smtClean="0"/>
              <a:t>Owing to the efficiency of the AP </a:t>
            </a:r>
            <a:r>
              <a:rPr lang="en-US" dirty="0" err="1" smtClean="0">
                <a:hlinkClick r:id="rId2"/>
              </a:rPr>
              <a:t>endonuclease</a:t>
            </a:r>
            <a:r>
              <a:rPr lang="en-US" dirty="0" smtClean="0"/>
              <a:t> repair pathway, it can be the final step of other repair pathways. Thus, if damaged base pairs can be excised, leaving an </a:t>
            </a:r>
            <a:r>
              <a:rPr lang="en-US" dirty="0" smtClean="0">
                <a:hlinkClick r:id="rId3"/>
              </a:rPr>
              <a:t>AP site</a:t>
            </a:r>
            <a:r>
              <a:rPr lang="en-US" dirty="0" smtClean="0"/>
              <a:t>, the AP </a:t>
            </a:r>
            <a:r>
              <a:rPr lang="en-US" dirty="0" err="1" smtClean="0"/>
              <a:t>endonucleases</a:t>
            </a:r>
            <a:r>
              <a:rPr lang="en-US" dirty="0" smtClean="0"/>
              <a:t> can complete the restoration to the </a:t>
            </a:r>
            <a:r>
              <a:rPr lang="en-US" dirty="0" smtClean="0">
                <a:hlinkClick r:id="rId4"/>
              </a:rPr>
              <a:t>wild type</a:t>
            </a:r>
            <a:r>
              <a:rPr lang="en-US" dirty="0" smtClean="0"/>
              <a:t>. This is what happens in the </a:t>
            </a:r>
            <a:r>
              <a:rPr lang="en-US" dirty="0" smtClean="0">
                <a:hlinkClick r:id="rId5"/>
              </a:rPr>
              <a:t>DNA</a:t>
            </a:r>
            <a:r>
              <a:rPr lang="en-US" dirty="0" smtClean="0"/>
              <a:t> </a:t>
            </a:r>
            <a:r>
              <a:rPr lang="en-US" dirty="0" err="1" smtClean="0"/>
              <a:t>glycosylase</a:t>
            </a:r>
            <a:r>
              <a:rPr lang="en-US" dirty="0" smtClean="0"/>
              <a:t> repair pathway.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GO system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Two </a:t>
            </a:r>
            <a:r>
              <a:rPr lang="en-US" dirty="0" err="1" smtClean="0"/>
              <a:t>glycosylases</a:t>
            </a:r>
            <a:r>
              <a:rPr lang="en-US" dirty="0" smtClean="0"/>
              <a:t>, the products of the </a:t>
            </a:r>
            <a:r>
              <a:rPr lang="en-US" i="1" dirty="0" err="1" smtClean="0"/>
              <a:t>mutM</a:t>
            </a:r>
            <a:r>
              <a:rPr lang="en-US" dirty="0" smtClean="0"/>
              <a:t> and </a:t>
            </a:r>
            <a:r>
              <a:rPr lang="en-US" i="1" dirty="0" err="1" smtClean="0"/>
              <a:t>mutY</a:t>
            </a:r>
            <a:r>
              <a:rPr lang="en-US" dirty="0" smtClean="0"/>
              <a:t> genes, work in concert to prevent mutations arising from the 8-oxodG, or GO, </a:t>
            </a:r>
            <a:r>
              <a:rPr lang="en-US" dirty="0" smtClean="0">
                <a:hlinkClick r:id="rId2"/>
              </a:rPr>
              <a:t>lesion</a:t>
            </a:r>
            <a:r>
              <a:rPr lang="en-US" dirty="0" smtClean="0"/>
              <a:t> in </a:t>
            </a:r>
            <a:r>
              <a:rPr lang="en-US" dirty="0" smtClean="0">
                <a:hlinkClick r:id="rId3"/>
              </a:rPr>
              <a:t>DNA</a:t>
            </a:r>
            <a:r>
              <a:rPr lang="en-US" dirty="0" smtClean="0"/>
              <a:t> (. Together with the product of the </a:t>
            </a:r>
            <a:r>
              <a:rPr lang="en-US" i="1" dirty="0" err="1" smtClean="0"/>
              <a:t>mutT</a:t>
            </a:r>
            <a:r>
              <a:rPr lang="en-US" dirty="0" smtClean="0"/>
              <a:t> </a:t>
            </a:r>
            <a:r>
              <a:rPr lang="en-US" dirty="0" smtClean="0">
                <a:hlinkClick r:id="rId4"/>
              </a:rPr>
              <a:t>gene</a:t>
            </a:r>
            <a:r>
              <a:rPr lang="en-US" dirty="0" smtClean="0"/>
              <a:t> mentioned earlier, these </a:t>
            </a:r>
            <a:r>
              <a:rPr lang="en-US" dirty="0" err="1" smtClean="0"/>
              <a:t>glycosylases</a:t>
            </a:r>
            <a:r>
              <a:rPr lang="en-US" dirty="0" smtClean="0"/>
              <a:t> form the GO system. </a:t>
            </a:r>
          </a:p>
          <a:p>
            <a:r>
              <a:rPr lang="en-US" dirty="0" smtClean="0"/>
              <a:t>When GO lesions are generated in DNA by spontaneous oxidative damage, a </a:t>
            </a:r>
            <a:r>
              <a:rPr lang="en-US" dirty="0" err="1" smtClean="0"/>
              <a:t>glycosylase</a:t>
            </a:r>
            <a:r>
              <a:rPr lang="en-US" dirty="0" smtClean="0"/>
              <a:t> encoded by </a:t>
            </a:r>
            <a:r>
              <a:rPr lang="en-US" i="1" dirty="0" err="1" smtClean="0"/>
              <a:t>mutM</a:t>
            </a:r>
            <a:r>
              <a:rPr lang="en-US" dirty="0" smtClean="0"/>
              <a:t> removes the lesion. </a:t>
            </a:r>
          </a:p>
          <a:p>
            <a:r>
              <a:rPr lang="en-US" dirty="0" smtClean="0"/>
              <a:t>Still, some GO lesions persist and </a:t>
            </a:r>
            <a:r>
              <a:rPr lang="en-US" dirty="0" err="1" smtClean="0"/>
              <a:t>mispair</a:t>
            </a:r>
            <a:r>
              <a:rPr lang="en-US" dirty="0" smtClean="0"/>
              <a:t> with </a:t>
            </a:r>
            <a:r>
              <a:rPr lang="en-US" dirty="0" smtClean="0">
                <a:hlinkClick r:id="rId5"/>
              </a:rPr>
              <a:t>adenine</a:t>
            </a:r>
            <a:r>
              <a:rPr lang="en-US" dirty="0" smtClean="0"/>
              <a:t>. </a:t>
            </a:r>
            <a:r>
              <a:rPr lang="en-US" dirty="0" smtClean="0">
                <a:hlinkClick r:id="rId6"/>
              </a:rPr>
              <a:t>A</a:t>
            </a:r>
            <a:r>
              <a:rPr lang="en-US" dirty="0" smtClean="0"/>
              <a:t> second </a:t>
            </a:r>
            <a:r>
              <a:rPr lang="en-US" dirty="0" err="1" smtClean="0"/>
              <a:t>glycosylase</a:t>
            </a:r>
            <a:r>
              <a:rPr lang="en-US" dirty="0" smtClean="0"/>
              <a:t>, the product of the </a:t>
            </a:r>
            <a:r>
              <a:rPr lang="en-US" i="1" dirty="0" err="1" smtClean="0"/>
              <a:t>mutY</a:t>
            </a:r>
            <a:r>
              <a:rPr lang="en-US" dirty="0" smtClean="0"/>
              <a:t> gene, removes the adenine from this specific </a:t>
            </a:r>
            <a:r>
              <a:rPr lang="en-US" dirty="0" err="1" smtClean="0"/>
              <a:t>mispair</a:t>
            </a:r>
            <a:r>
              <a:rPr lang="en-US" dirty="0" smtClean="0"/>
              <a:t>, leading to restoration of the correct </a:t>
            </a:r>
            <a:r>
              <a:rPr lang="en-US" dirty="0" smtClean="0">
                <a:hlinkClick r:id="rId7"/>
              </a:rPr>
              <a:t>cytosine</a:t>
            </a:r>
            <a:r>
              <a:rPr lang="en-US" dirty="0" smtClean="0"/>
              <a:t> by repair synthesis (mediated by </a:t>
            </a:r>
            <a:r>
              <a:rPr lang="en-US" dirty="0" smtClean="0">
                <a:hlinkClick r:id="rId8"/>
              </a:rPr>
              <a:t>DNA polymerase</a:t>
            </a:r>
            <a:r>
              <a:rPr lang="en-US" dirty="0" smtClean="0"/>
              <a:t> I) and allowing subsequent removal of the GO lesion by the </a:t>
            </a:r>
            <a:r>
              <a:rPr lang="en-US" i="1" dirty="0" err="1" smtClean="0"/>
              <a:t>mutM</a:t>
            </a:r>
            <a:r>
              <a:rPr lang="en-US" dirty="0" smtClean="0"/>
              <a:t> product.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GO system</a:t>
            </a:r>
            <a:endParaRPr lang="en-US" dirty="0"/>
          </a:p>
        </p:txBody>
      </p:sp>
      <p:pic>
        <p:nvPicPr>
          <p:cNvPr id="6146" name="Picture 2" descr="C:\Users\Asma\Pictures\ch16f31.jpg"/>
          <p:cNvPicPr>
            <a:picLocks noGrp="1" noChangeAspect="1" noChangeArrowheads="1"/>
          </p:cNvPicPr>
          <p:nvPr>
            <p:ph idx="1"/>
          </p:nvPr>
        </p:nvPicPr>
        <p:blipFill>
          <a:blip r:embed="rId2"/>
          <a:srcRect/>
          <a:stretch>
            <a:fillRect/>
          </a:stretch>
        </p:blipFill>
        <p:spPr bwMode="auto">
          <a:xfrm>
            <a:off x="1219200" y="1600200"/>
            <a:ext cx="6705600" cy="4525963"/>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Postreplication</a:t>
            </a:r>
            <a:r>
              <a:rPr lang="en-US" dirty="0" smtClean="0"/>
              <a:t> repair</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p:txBody>
          <a:bodyPr/>
          <a:lstStyle/>
          <a:p>
            <a:r>
              <a:rPr lang="en-US" dirty="0" smtClean="0"/>
              <a:t>Mismatch repair</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Mismatch repair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Some repair pathways are capable of recognizing errors even after </a:t>
            </a:r>
            <a:r>
              <a:rPr lang="en-US" dirty="0" smtClean="0">
                <a:hlinkClick r:id="rId2"/>
              </a:rPr>
              <a:t>DNA</a:t>
            </a:r>
            <a:r>
              <a:rPr lang="en-US" dirty="0" smtClean="0"/>
              <a:t> </a:t>
            </a:r>
            <a:r>
              <a:rPr lang="en-US" dirty="0" smtClean="0">
                <a:hlinkClick r:id="rId3"/>
              </a:rPr>
              <a:t>replication</a:t>
            </a:r>
            <a:r>
              <a:rPr lang="en-US" dirty="0" smtClean="0"/>
              <a:t> has already occurred. One such system, termed the </a:t>
            </a:r>
            <a:r>
              <a:rPr lang="en-US" b="1" dirty="0" smtClean="0"/>
              <a:t>mismatch repair system,</a:t>
            </a:r>
            <a:r>
              <a:rPr lang="en-US" dirty="0" smtClean="0"/>
              <a:t> can detect mismatches that occur in DNA replication. Suppose you were to design an </a:t>
            </a:r>
            <a:r>
              <a:rPr lang="en-US" dirty="0" smtClean="0">
                <a:hlinkClick r:id="rId4"/>
              </a:rPr>
              <a:t>enzyme</a:t>
            </a:r>
            <a:r>
              <a:rPr lang="en-US" dirty="0" smtClean="0"/>
              <a:t> system that could repair replication errors. What would this system have to be able to do? At least three things:</a:t>
            </a:r>
          </a:p>
          <a:p>
            <a:r>
              <a:rPr lang="en-US" dirty="0" smtClean="0"/>
              <a:t>1.Recognize mismatched base pairs.</a:t>
            </a:r>
          </a:p>
          <a:p>
            <a:r>
              <a:rPr lang="en-US" dirty="0" smtClean="0"/>
              <a:t>2.Determine which base in the mismatch is the incorrect one.</a:t>
            </a:r>
          </a:p>
          <a:p>
            <a:r>
              <a:rPr lang="en-US" dirty="0" smtClean="0"/>
              <a:t>3.Excise the incorrect base and carry out repair synthesis.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second point is the crucial property of such a system. Unless it is capable of discriminating between the correct and the incorrect bases, the mismatch repair system could not determine which base to excise. If, for example, a </a:t>
            </a:r>
            <a:r>
              <a:rPr lang="en-US" dirty="0" smtClean="0">
                <a:hlinkClick r:id="rId2"/>
              </a:rPr>
              <a:t>G</a:t>
            </a:r>
            <a:r>
              <a:rPr lang="en-US" dirty="0" smtClean="0"/>
              <a:t>–</a:t>
            </a:r>
            <a:r>
              <a:rPr lang="en-US" dirty="0" smtClean="0">
                <a:hlinkClick r:id="rId3"/>
              </a:rPr>
              <a:t>T</a:t>
            </a:r>
            <a:r>
              <a:rPr lang="en-US" dirty="0" smtClean="0"/>
              <a:t> mismatch occurs as a </a:t>
            </a:r>
            <a:r>
              <a:rPr lang="en-US" dirty="0" smtClean="0">
                <a:hlinkClick r:id="rId4"/>
              </a:rPr>
              <a:t>replication</a:t>
            </a:r>
            <a:r>
              <a:rPr lang="en-US" dirty="0" smtClean="0"/>
              <a:t> error, how can the system determine whether G or T is incorrect? Both are normal bases in </a:t>
            </a:r>
            <a:r>
              <a:rPr lang="en-US" dirty="0" smtClean="0">
                <a:hlinkClick r:id="rId5"/>
              </a:rPr>
              <a:t>DNA</a:t>
            </a:r>
            <a:r>
              <a:rPr lang="en-US" dirty="0" smtClean="0"/>
              <a:t>. But replication errors produce mismatches on the newly synthesized strand, so it is the base on this strand that must be recognized and excised.</a:t>
            </a:r>
          </a:p>
          <a:p>
            <a:r>
              <a:rPr lang="en-US" dirty="0" smtClean="0"/>
              <a:t>To distinguish the old, </a:t>
            </a:r>
            <a:r>
              <a:rPr lang="en-US" dirty="0" smtClean="0">
                <a:hlinkClick r:id="rId6"/>
              </a:rPr>
              <a:t>template</a:t>
            </a:r>
            <a:r>
              <a:rPr lang="en-US" dirty="0" smtClean="0"/>
              <a:t> strand from the newly synthesized strand, the mismatch repair system in bacteria takes advantage of the normal delay in the </a:t>
            </a:r>
            <a:r>
              <a:rPr lang="en-US" dirty="0" err="1" smtClean="0"/>
              <a:t>postreplication</a:t>
            </a:r>
            <a:r>
              <a:rPr lang="en-US" dirty="0" smtClean="0"/>
              <a:t> </a:t>
            </a:r>
            <a:r>
              <a:rPr lang="en-US" dirty="0" err="1" smtClean="0">
                <a:hlinkClick r:id="rId7"/>
              </a:rPr>
              <a:t>methylation</a:t>
            </a:r>
            <a:r>
              <a:rPr lang="en-US" dirty="0" smtClean="0"/>
              <a:t> of the sequence</a:t>
            </a:r>
          </a:p>
          <a:p>
            <a:endParaRPr lang="en-US" dirty="0"/>
          </a:p>
        </p:txBody>
      </p:sp>
      <p:pic>
        <p:nvPicPr>
          <p:cNvPr id="7170" name="Picture 2" descr="C:\Users\Asma\Pictures\ch16e3.jpg"/>
          <p:cNvPicPr>
            <a:picLocks noChangeAspect="1" noChangeArrowheads="1"/>
          </p:cNvPicPr>
          <p:nvPr/>
        </p:nvPicPr>
        <p:blipFill>
          <a:blip r:embed="rId8"/>
          <a:srcRect/>
          <a:stretch>
            <a:fillRect/>
          </a:stretch>
        </p:blipFill>
        <p:spPr bwMode="auto">
          <a:xfrm>
            <a:off x="1828800" y="685800"/>
            <a:ext cx="4419600" cy="4572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err="1" smtClean="0"/>
              <a:t>methylating</a:t>
            </a:r>
            <a:r>
              <a:rPr lang="en-US" dirty="0" smtClean="0"/>
              <a:t> </a:t>
            </a:r>
            <a:r>
              <a:rPr lang="en-US" dirty="0" smtClean="0">
                <a:hlinkClick r:id="rId2"/>
              </a:rPr>
              <a:t>enzyme</a:t>
            </a:r>
            <a:r>
              <a:rPr lang="en-US" dirty="0" smtClean="0"/>
              <a:t> is </a:t>
            </a:r>
            <a:r>
              <a:rPr lang="en-US" b="1" dirty="0" smtClean="0">
                <a:hlinkClick r:id="rId3"/>
              </a:rPr>
              <a:t>adenine</a:t>
            </a:r>
            <a:r>
              <a:rPr lang="en-US" b="1" dirty="0" smtClean="0"/>
              <a:t> </a:t>
            </a:r>
            <a:r>
              <a:rPr lang="en-US" b="1" dirty="0" err="1" smtClean="0"/>
              <a:t>methylase</a:t>
            </a:r>
            <a:r>
              <a:rPr lang="en-US" b="1" dirty="0" smtClean="0"/>
              <a:t>,</a:t>
            </a:r>
            <a:r>
              <a:rPr lang="en-US" dirty="0" smtClean="0"/>
              <a:t> which creates 6-methyladenine on each strand. However, it takes the adenine </a:t>
            </a:r>
            <a:r>
              <a:rPr lang="en-US" dirty="0" err="1" smtClean="0"/>
              <a:t>methylase</a:t>
            </a:r>
            <a:r>
              <a:rPr lang="en-US" dirty="0" smtClean="0"/>
              <a:t> several minutes to recognize and modify the newly synthesized GATC stretches. During that interval, the mismatch repair system can operate because it can now distinguish the old strand from the new one by the </a:t>
            </a:r>
            <a:r>
              <a:rPr lang="en-US" dirty="0" err="1" smtClean="0">
                <a:hlinkClick r:id="rId4"/>
              </a:rPr>
              <a:t>methylation</a:t>
            </a:r>
            <a:r>
              <a:rPr lang="en-US" dirty="0" smtClean="0"/>
              <a:t> pattern. </a:t>
            </a:r>
            <a:r>
              <a:rPr lang="en-US" dirty="0" err="1" smtClean="0"/>
              <a:t>Methylating</a:t>
            </a:r>
            <a:r>
              <a:rPr lang="en-US" dirty="0" smtClean="0"/>
              <a:t> the 6-position of adenine does not affect base pairing, and it provides a convenient tag that can be detected by other enzyme systems. </a:t>
            </a:r>
            <a:r>
              <a:rPr lang="en-US" dirty="0" smtClean="0">
                <a:hlinkClick r:id="rId5"/>
              </a:rPr>
              <a:t>Figure 16-32</a:t>
            </a:r>
            <a:r>
              <a:rPr lang="en-US" dirty="0" smtClean="0"/>
              <a:t> shows the </a:t>
            </a:r>
            <a:r>
              <a:rPr lang="en-US" dirty="0" smtClean="0">
                <a:hlinkClick r:id="rId6"/>
              </a:rPr>
              <a:t>replication fork</a:t>
            </a:r>
            <a:r>
              <a:rPr lang="en-US" dirty="0" smtClean="0"/>
              <a:t> during mismatch </a:t>
            </a:r>
            <a:r>
              <a:rPr lang="en-US" dirty="0" smtClean="0">
                <a:hlinkClick r:id="rId7"/>
              </a:rPr>
              <a:t>correction</a:t>
            </a:r>
            <a:r>
              <a:rPr lang="en-US" dirty="0" smtClean="0"/>
              <a:t>. Note that only the old strand is </a:t>
            </a:r>
            <a:r>
              <a:rPr lang="en-US" dirty="0" err="1" smtClean="0"/>
              <a:t>methylated</a:t>
            </a:r>
            <a:r>
              <a:rPr lang="en-US" dirty="0" smtClean="0"/>
              <a:t> at GATC sequences right after replication.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en-US" sz="2400" dirty="0"/>
          </a:p>
        </p:txBody>
      </p:sp>
      <p:pic>
        <p:nvPicPr>
          <p:cNvPr id="8195" name="Picture 3" descr="C:\Users\Asma\Pictures\ch16f32.jpg"/>
          <p:cNvPicPr>
            <a:picLocks noGrp="1" noChangeAspect="1" noChangeArrowheads="1"/>
          </p:cNvPicPr>
          <p:nvPr>
            <p:ph idx="1"/>
          </p:nvPr>
        </p:nvPicPr>
        <p:blipFill>
          <a:blip r:embed="rId2"/>
          <a:srcRect/>
          <a:stretch>
            <a:fillRect/>
          </a:stretch>
        </p:blipFill>
        <p:spPr bwMode="auto">
          <a:xfrm>
            <a:off x="533400" y="1600200"/>
            <a:ext cx="7619999" cy="4525963"/>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 coli</a:t>
            </a:r>
            <a:r>
              <a:rPr lang="en-US" dirty="0" smtClean="0"/>
              <a:t> mismatch repair</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Steps in </a:t>
            </a:r>
            <a:r>
              <a:rPr lang="en-US" i="1" dirty="0" smtClean="0"/>
              <a:t>E. coli</a:t>
            </a:r>
            <a:r>
              <a:rPr lang="en-US" dirty="0" smtClean="0"/>
              <a:t> mismatch repair.</a:t>
            </a:r>
          </a:p>
          <a:p>
            <a:pPr algn="just"/>
            <a:r>
              <a:rPr lang="en-US" dirty="0" smtClean="0"/>
              <a:t> (1) </a:t>
            </a:r>
            <a:r>
              <a:rPr lang="en-US" dirty="0" err="1" smtClean="0"/>
              <a:t>MutS</a:t>
            </a:r>
            <a:r>
              <a:rPr lang="en-US" dirty="0" smtClean="0"/>
              <a:t> binds to </a:t>
            </a:r>
            <a:r>
              <a:rPr lang="en-US" dirty="0" err="1" smtClean="0"/>
              <a:t>mispair</a:t>
            </a:r>
            <a:r>
              <a:rPr lang="en-US" dirty="0" smtClean="0"/>
              <a:t>. </a:t>
            </a:r>
          </a:p>
          <a:p>
            <a:pPr algn="just"/>
            <a:r>
              <a:rPr lang="en-US" dirty="0" smtClean="0"/>
              <a:t>(2) </a:t>
            </a:r>
            <a:r>
              <a:rPr lang="en-US" dirty="0" err="1" smtClean="0"/>
              <a:t>MutH</a:t>
            </a:r>
            <a:r>
              <a:rPr lang="en-US" dirty="0" smtClean="0"/>
              <a:t> and </a:t>
            </a:r>
            <a:r>
              <a:rPr lang="en-US" dirty="0" err="1" smtClean="0"/>
              <a:t>MutL</a:t>
            </a:r>
            <a:r>
              <a:rPr lang="en-US" dirty="0" smtClean="0"/>
              <a:t> are recruited to form a complex. </a:t>
            </a:r>
            <a:r>
              <a:rPr lang="en-US" dirty="0" err="1" smtClean="0"/>
              <a:t>MutH</a:t>
            </a:r>
            <a:r>
              <a:rPr lang="en-US" dirty="0" smtClean="0"/>
              <a:t> cuts the newly synthesized (</a:t>
            </a:r>
            <a:r>
              <a:rPr lang="en-US" dirty="0" err="1" smtClean="0"/>
              <a:t>unmethylated</a:t>
            </a:r>
            <a:r>
              <a:rPr lang="en-US" dirty="0" smtClean="0"/>
              <a:t>) strand, and </a:t>
            </a:r>
            <a:r>
              <a:rPr lang="en-US" dirty="0" err="1" smtClean="0">
                <a:hlinkClick r:id="rId2"/>
              </a:rPr>
              <a:t>exonuclease</a:t>
            </a:r>
            <a:r>
              <a:rPr lang="en-US" dirty="0" smtClean="0"/>
              <a:t> degradation goes past the point of the mismatch, leaving a patch. </a:t>
            </a:r>
          </a:p>
          <a:p>
            <a:pPr algn="just"/>
            <a:r>
              <a:rPr lang="en-US" dirty="0" smtClean="0"/>
              <a:t>(3) Single-strand-binding protein (</a:t>
            </a:r>
            <a:r>
              <a:rPr lang="en-US" dirty="0" err="1" smtClean="0"/>
              <a:t>Ssb</a:t>
            </a:r>
            <a:r>
              <a:rPr lang="en-US" dirty="0" smtClean="0"/>
              <a:t>) protects the single-stranded region across from the missing patch. (4) Repair synthesis and ligation fill in the gap.</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When the mismatched site has been identified, the mismatch repair system corrects the error. </a:t>
            </a:r>
            <a:r>
              <a:rPr lang="en-US" sz="2800" i="1" dirty="0" smtClean="0"/>
              <a:t> coli.</a:t>
            </a:r>
            <a:endParaRPr lang="en-US" sz="2800" dirty="0"/>
          </a:p>
        </p:txBody>
      </p:sp>
      <p:pic>
        <p:nvPicPr>
          <p:cNvPr id="9218" name="Picture 2" descr="C:\Users\Asma\Pictures\ch16f33.jpg"/>
          <p:cNvPicPr>
            <a:picLocks noGrp="1" noChangeAspect="1" noChangeArrowheads="1"/>
          </p:cNvPicPr>
          <p:nvPr>
            <p:ph idx="1"/>
          </p:nvPr>
        </p:nvPicPr>
        <p:blipFill>
          <a:blip r:embed="rId2"/>
          <a:srcRect/>
          <a:stretch>
            <a:fillRect/>
          </a:stretch>
        </p:blipFill>
        <p:spPr bwMode="auto">
          <a:xfrm>
            <a:off x="1219200" y="1295400"/>
            <a:ext cx="6019800" cy="52133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Direct Reversal of Damage</a:t>
            </a:r>
            <a:endParaRPr lang="en-US" dirty="0"/>
          </a:p>
        </p:txBody>
      </p:sp>
      <p:sp>
        <p:nvSpPr>
          <p:cNvPr id="3" name="Content Placeholder 2"/>
          <p:cNvSpPr>
            <a:spLocks noGrp="1"/>
          </p:cNvSpPr>
          <p:nvPr>
            <p:ph idx="1"/>
          </p:nvPr>
        </p:nvSpPr>
        <p:spPr/>
        <p:txBody>
          <a:bodyPr>
            <a:normAutofit/>
          </a:bodyPr>
          <a:lstStyle/>
          <a:p>
            <a:pPr algn="just"/>
            <a:r>
              <a:rPr lang="en-US" dirty="0" smtClean="0"/>
              <a:t>The most straightforward way to repair a </a:t>
            </a:r>
            <a:r>
              <a:rPr lang="en-US" dirty="0" smtClean="0">
                <a:hlinkClick r:id="rId2"/>
              </a:rPr>
              <a:t>lesion</a:t>
            </a:r>
            <a:r>
              <a:rPr lang="en-US" dirty="0" smtClean="0"/>
              <a:t>, once it occurs, is to reverse it directly, thereby regenerating the normal base. </a:t>
            </a:r>
            <a:r>
              <a:rPr lang="en-US" dirty="0" smtClean="0">
                <a:solidFill>
                  <a:schemeClr val="tx2">
                    <a:lumMod val="50000"/>
                  </a:schemeClr>
                </a:solidFill>
              </a:rPr>
              <a:t>Reversal is not always possible, because some types of damage are essentially irreversible</a:t>
            </a:r>
            <a:r>
              <a:rPr lang="en-US" dirty="0" smtClean="0"/>
              <a:t>.</a:t>
            </a:r>
          </a:p>
          <a:p>
            <a:pPr algn="just"/>
            <a:r>
              <a:rPr lang="en-US" dirty="0" smtClean="0"/>
              <a:t> In a few cases, however, lesions can be repaired in this way. One case is a mutagenic </a:t>
            </a:r>
            <a:r>
              <a:rPr lang="en-US" dirty="0" err="1" smtClean="0"/>
              <a:t>photodimer</a:t>
            </a:r>
            <a:r>
              <a:rPr lang="en-US" dirty="0" smtClean="0"/>
              <a:t> caused by UV light</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Mutagenic </a:t>
            </a:r>
            <a:r>
              <a:rPr lang="en-US" dirty="0" err="1" smtClean="0"/>
              <a:t>Photodimer</a:t>
            </a:r>
            <a:r>
              <a:rPr lang="en-US" dirty="0" smtClean="0"/>
              <a:t> caused by UV light</a:t>
            </a:r>
            <a:endParaRPr lang="en-US" dirty="0"/>
          </a:p>
        </p:txBody>
      </p:sp>
      <p:sp>
        <p:nvSpPr>
          <p:cNvPr id="3" name="Content Placeholder 2"/>
          <p:cNvSpPr>
            <a:spLocks noGrp="1"/>
          </p:cNvSpPr>
          <p:nvPr>
            <p:ph idx="1"/>
          </p:nvPr>
        </p:nvSpPr>
        <p:spPr/>
        <p:txBody>
          <a:bodyPr>
            <a:normAutofit/>
          </a:bodyPr>
          <a:lstStyle/>
          <a:p>
            <a:pPr algn="just"/>
            <a:r>
              <a:rPr lang="en-US" dirty="0" smtClean="0"/>
              <a:t>The  </a:t>
            </a:r>
            <a:r>
              <a:rPr lang="en-US" dirty="0" err="1" smtClean="0">
                <a:hlinkClick r:id="rId2"/>
              </a:rPr>
              <a:t>pyrimidine</a:t>
            </a:r>
            <a:r>
              <a:rPr lang="en-US" dirty="0" smtClean="0"/>
              <a:t> </a:t>
            </a:r>
            <a:r>
              <a:rPr lang="en-US" dirty="0" err="1" smtClean="0"/>
              <a:t>photodimer</a:t>
            </a:r>
            <a:r>
              <a:rPr lang="en-US" dirty="0" smtClean="0"/>
              <a:t> can be repaired by a </a:t>
            </a:r>
            <a:r>
              <a:rPr lang="en-US" b="1" dirty="0" err="1" smtClean="0"/>
              <a:t>photolyase</a:t>
            </a:r>
            <a:r>
              <a:rPr lang="en-US" dirty="0" smtClean="0"/>
              <a:t> that has been found in bacteria and lower eukaryotes but not in humans. </a:t>
            </a:r>
          </a:p>
          <a:p>
            <a:pPr algn="just"/>
            <a:r>
              <a:rPr lang="en-US" dirty="0" smtClean="0"/>
              <a:t>The </a:t>
            </a:r>
            <a:r>
              <a:rPr lang="en-US" dirty="0" smtClean="0">
                <a:hlinkClick r:id="rId3"/>
              </a:rPr>
              <a:t>enzyme</a:t>
            </a:r>
            <a:r>
              <a:rPr lang="en-US" dirty="0" smtClean="0"/>
              <a:t> binds to the </a:t>
            </a:r>
            <a:r>
              <a:rPr lang="en-US" dirty="0" err="1" smtClean="0"/>
              <a:t>photodimer</a:t>
            </a:r>
            <a:r>
              <a:rPr lang="en-US" dirty="0" smtClean="0"/>
              <a:t> and splits it, in the presence of certain wavelengths of visible light, to generate the original bases.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Mutagenic </a:t>
            </a:r>
            <a:r>
              <a:rPr lang="en-US" dirty="0" err="1" smtClean="0"/>
              <a:t>photodimer</a:t>
            </a:r>
            <a:r>
              <a:rPr lang="en-US" dirty="0" smtClean="0"/>
              <a:t> caused by UV light</a:t>
            </a:r>
            <a:endParaRPr lang="en-US" dirty="0"/>
          </a:p>
        </p:txBody>
      </p:sp>
      <p:pic>
        <p:nvPicPr>
          <p:cNvPr id="1026" name="Picture 2" descr="C:\Users\Asma\Pictures\ch16f25.jpg"/>
          <p:cNvPicPr>
            <a:picLocks noGrp="1" noChangeAspect="1" noChangeArrowheads="1"/>
          </p:cNvPicPr>
          <p:nvPr>
            <p:ph idx="1"/>
          </p:nvPr>
        </p:nvPicPr>
        <p:blipFill>
          <a:blip r:embed="rId2"/>
          <a:srcRect/>
          <a:stretch>
            <a:fillRect/>
          </a:stretch>
        </p:blipFill>
        <p:spPr bwMode="auto">
          <a:xfrm>
            <a:off x="533400" y="1600200"/>
            <a:ext cx="8077200"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Alkyltransferases</a:t>
            </a:r>
            <a:endParaRPr lang="en-US" dirty="0"/>
          </a:p>
        </p:txBody>
      </p:sp>
      <p:sp>
        <p:nvSpPr>
          <p:cNvPr id="3" name="Content Placeholder 2"/>
          <p:cNvSpPr>
            <a:spLocks noGrp="1"/>
          </p:cNvSpPr>
          <p:nvPr>
            <p:ph idx="1"/>
          </p:nvPr>
        </p:nvSpPr>
        <p:spPr/>
        <p:txBody>
          <a:bodyPr>
            <a:normAutofit lnSpcReduction="10000"/>
          </a:bodyPr>
          <a:lstStyle/>
          <a:p>
            <a:r>
              <a:rPr lang="en-US" b="1" dirty="0" err="1" smtClean="0"/>
              <a:t>Alkyltransferases</a:t>
            </a:r>
            <a:r>
              <a:rPr lang="en-US" dirty="0" smtClean="0"/>
              <a:t> also are enzymes taking part in the direct reversal of lesions. They remove certain alkyl groups that have been added to the O-6 positions of </a:t>
            </a:r>
            <a:r>
              <a:rPr lang="en-US" dirty="0" smtClean="0">
                <a:hlinkClick r:id="rId2"/>
              </a:rPr>
              <a:t>guanine</a:t>
            </a:r>
            <a:r>
              <a:rPr lang="en-US" dirty="0" smtClean="0"/>
              <a:t> by such agents as NA and EMS (ethyl </a:t>
            </a:r>
            <a:r>
              <a:rPr lang="en-US" dirty="0" err="1" smtClean="0"/>
              <a:t>methanesulfonate</a:t>
            </a:r>
            <a:r>
              <a:rPr lang="en-US" dirty="0" smtClean="0"/>
              <a:t>). </a:t>
            </a:r>
          </a:p>
          <a:p>
            <a:r>
              <a:rPr lang="en-US" dirty="0" smtClean="0"/>
              <a:t>The </a:t>
            </a:r>
            <a:r>
              <a:rPr lang="en-US" dirty="0" err="1" smtClean="0"/>
              <a:t>methyltransferase</a:t>
            </a:r>
            <a:r>
              <a:rPr lang="en-US" dirty="0" smtClean="0"/>
              <a:t> from </a:t>
            </a:r>
            <a:r>
              <a:rPr lang="en-US" i="1" dirty="0" smtClean="0"/>
              <a:t>E. coli</a:t>
            </a:r>
            <a:r>
              <a:rPr lang="en-US" dirty="0" smtClean="0"/>
              <a:t> has been well studied. This </a:t>
            </a:r>
            <a:r>
              <a:rPr lang="en-US" dirty="0" smtClean="0">
                <a:hlinkClick r:id="rId3"/>
              </a:rPr>
              <a:t>enzyme</a:t>
            </a:r>
            <a:r>
              <a:rPr lang="en-US" dirty="0" smtClean="0"/>
              <a:t> transfers the methyl group from </a:t>
            </a:r>
            <a:r>
              <a:rPr lang="en-US" i="1" dirty="0" smtClean="0"/>
              <a:t>O</a:t>
            </a:r>
            <a:r>
              <a:rPr lang="en-US" dirty="0" smtClean="0"/>
              <a:t>-6-methylguanine to a </a:t>
            </a:r>
            <a:r>
              <a:rPr lang="en-US" dirty="0" err="1" smtClean="0"/>
              <a:t>cysteine</a:t>
            </a:r>
            <a:r>
              <a:rPr lang="en-US" dirty="0" smtClean="0"/>
              <a:t> residue on the protein.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Excision-repair pathways  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General Excision Repair</a:t>
            </a:r>
          </a:p>
          <a:p>
            <a:r>
              <a:rPr lang="en-US" dirty="0" smtClean="0"/>
              <a:t>Also termed </a:t>
            </a:r>
            <a:r>
              <a:rPr lang="en-US" i="1" dirty="0" smtClean="0"/>
              <a:t>nucleotide excision repair,</a:t>
            </a:r>
            <a:r>
              <a:rPr lang="en-US" dirty="0" smtClean="0"/>
              <a:t> this system includes the breaking of a </a:t>
            </a:r>
            <a:r>
              <a:rPr lang="en-US" dirty="0" err="1" smtClean="0"/>
              <a:t>phosphodiester</a:t>
            </a:r>
            <a:r>
              <a:rPr lang="en-US" dirty="0" smtClean="0"/>
              <a:t> bond on either side of the lesion, on the same strand, resulting in the excision of an </a:t>
            </a:r>
            <a:r>
              <a:rPr lang="en-US" dirty="0" err="1" smtClean="0"/>
              <a:t>oligonucleotide</a:t>
            </a:r>
            <a:r>
              <a:rPr lang="en-US" dirty="0" smtClean="0"/>
              <a:t>.  </a:t>
            </a:r>
          </a:p>
          <a:p>
            <a:r>
              <a:rPr lang="en-US" dirty="0" smtClean="0"/>
              <a:t>This excision leaves a gap that is filled by repair synthesis, and a </a:t>
            </a:r>
            <a:r>
              <a:rPr lang="en-US" dirty="0" err="1" smtClean="0"/>
              <a:t>ligase</a:t>
            </a:r>
            <a:r>
              <a:rPr lang="en-US" dirty="0" smtClean="0"/>
              <a:t> seals the breaks. </a:t>
            </a:r>
          </a:p>
          <a:p>
            <a:r>
              <a:rPr lang="en-US" dirty="0" smtClean="0"/>
              <a:t>In prokaryotes, 12 or 13 nucleotides are removed; whereas, in eukaryotes, from 27 to 29 nucleotides are eliminated. </a:t>
            </a:r>
            <a:endParaRPr lang="en-US"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Prokaryotes</a:t>
            </a:r>
            <a:endParaRPr lang="en-US" dirty="0"/>
          </a:p>
        </p:txBody>
      </p:sp>
      <p:sp>
        <p:nvSpPr>
          <p:cNvPr id="3" name="Content Placeholder 2"/>
          <p:cNvSpPr>
            <a:spLocks noGrp="1"/>
          </p:cNvSpPr>
          <p:nvPr>
            <p:ph idx="1"/>
          </p:nvPr>
        </p:nvSpPr>
        <p:spPr/>
        <p:txBody>
          <a:bodyPr>
            <a:normAutofit fontScale="92500"/>
          </a:bodyPr>
          <a:lstStyle/>
          <a:p>
            <a:r>
              <a:rPr lang="en-US" dirty="0" smtClean="0"/>
              <a:t>In </a:t>
            </a:r>
            <a:r>
              <a:rPr lang="en-US" i="1" dirty="0" smtClean="0"/>
              <a:t>E. coli,</a:t>
            </a:r>
            <a:r>
              <a:rPr lang="en-US" dirty="0" smtClean="0"/>
              <a:t> the products of the </a:t>
            </a:r>
            <a:r>
              <a:rPr lang="en-US" i="1" dirty="0" err="1" smtClean="0"/>
              <a:t>UvrA</a:t>
            </a:r>
            <a:r>
              <a:rPr lang="en-US" i="1" dirty="0" smtClean="0"/>
              <a:t>, B,</a:t>
            </a:r>
            <a:r>
              <a:rPr lang="en-US" dirty="0" smtClean="0"/>
              <a:t> and </a:t>
            </a:r>
            <a:r>
              <a:rPr lang="en-US" i="1" dirty="0" smtClean="0">
                <a:hlinkClick r:id="rId2"/>
              </a:rPr>
              <a:t>C</a:t>
            </a:r>
            <a:r>
              <a:rPr lang="en-US" dirty="0" smtClean="0"/>
              <a:t> genes constitute the </a:t>
            </a:r>
            <a:r>
              <a:rPr lang="en-US" dirty="0" err="1" smtClean="0"/>
              <a:t>endonuclease</a:t>
            </a:r>
            <a:r>
              <a:rPr lang="en-US" dirty="0" smtClean="0"/>
              <a:t>. The </a:t>
            </a:r>
            <a:r>
              <a:rPr lang="en-US" dirty="0" err="1" smtClean="0"/>
              <a:t>UvrA</a:t>
            </a:r>
            <a:r>
              <a:rPr lang="en-US" dirty="0" smtClean="0"/>
              <a:t> protein, which recognizes the damaged </a:t>
            </a:r>
            <a:r>
              <a:rPr lang="en-US" dirty="0" smtClean="0">
                <a:hlinkClick r:id="rId3"/>
              </a:rPr>
              <a:t>DNA</a:t>
            </a:r>
            <a:r>
              <a:rPr lang="en-US" dirty="0" smtClean="0"/>
              <a:t>, forms a complex with </a:t>
            </a:r>
            <a:r>
              <a:rPr lang="en-US" dirty="0" err="1" smtClean="0"/>
              <a:t>UvrB</a:t>
            </a:r>
            <a:r>
              <a:rPr lang="en-US" dirty="0" smtClean="0"/>
              <a:t> and leads the </a:t>
            </a:r>
            <a:r>
              <a:rPr lang="en-US" dirty="0" err="1" smtClean="0"/>
              <a:t>UvrB</a:t>
            </a:r>
            <a:r>
              <a:rPr lang="en-US" dirty="0" smtClean="0"/>
              <a:t> subunit to the damage site before dissociating. </a:t>
            </a:r>
          </a:p>
          <a:p>
            <a:r>
              <a:rPr lang="en-US" dirty="0" smtClean="0"/>
              <a:t>The </a:t>
            </a:r>
            <a:r>
              <a:rPr lang="en-US" dirty="0" err="1" smtClean="0"/>
              <a:t>UvrC</a:t>
            </a:r>
            <a:r>
              <a:rPr lang="en-US" dirty="0" smtClean="0"/>
              <a:t> protein then binds to </a:t>
            </a:r>
            <a:r>
              <a:rPr lang="en-US" dirty="0" err="1" smtClean="0"/>
              <a:t>UvrB</a:t>
            </a:r>
            <a:r>
              <a:rPr lang="en-US" dirty="0" smtClean="0"/>
              <a:t>. Each of these subunits makes an incision. The short DNA 12-mer is unwound and released by another protein, </a:t>
            </a:r>
            <a:r>
              <a:rPr lang="en-US" dirty="0" err="1" smtClean="0">
                <a:hlinkClick r:id="rId4"/>
              </a:rPr>
              <a:t>helicase</a:t>
            </a:r>
            <a:r>
              <a:rPr lang="en-US" dirty="0" smtClean="0"/>
              <a:t> II.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General Excision Repair</a:t>
            </a:r>
            <a:endParaRPr lang="en-US" dirty="0"/>
          </a:p>
        </p:txBody>
      </p:sp>
      <p:pic>
        <p:nvPicPr>
          <p:cNvPr id="2050" name="Picture 2" descr="C:\Users\Asma\Pictures\ch16f27.jpg"/>
          <p:cNvPicPr>
            <a:picLocks noGrp="1" noChangeAspect="1" noChangeArrowheads="1"/>
          </p:cNvPicPr>
          <p:nvPr>
            <p:ph idx="1"/>
          </p:nvPr>
        </p:nvPicPr>
        <p:blipFill>
          <a:blip r:embed="rId2"/>
          <a:srcRect/>
          <a:stretch>
            <a:fillRect/>
          </a:stretch>
        </p:blipFill>
        <p:spPr bwMode="auto">
          <a:xfrm>
            <a:off x="1143000" y="1600200"/>
            <a:ext cx="7162800" cy="452596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262</Words>
  <Application>Microsoft Office PowerPoint</Application>
  <PresentationFormat>On-screen Show (4:3)</PresentationFormat>
  <Paragraphs>76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Biological Repair Mechanism</vt:lpstr>
      <vt:lpstr>Prevention of errors before they happen</vt:lpstr>
      <vt:lpstr>Direct Reversal of Damage</vt:lpstr>
      <vt:lpstr>Mutagenic Photodimer caused by UV light</vt:lpstr>
      <vt:lpstr>Mutagenic photodimer caused by UV light</vt:lpstr>
      <vt:lpstr>Alkyltransferases</vt:lpstr>
      <vt:lpstr>Excision-repair pathways   </vt:lpstr>
      <vt:lpstr>In Prokaryotes</vt:lpstr>
      <vt:lpstr>General Excision Repair</vt:lpstr>
      <vt:lpstr>Coupling of transcription and repair</vt:lpstr>
      <vt:lpstr>Nucleotide Excision Repair</vt:lpstr>
      <vt:lpstr>Nucleotide excision repair</vt:lpstr>
      <vt:lpstr>Specific excision pathways</vt:lpstr>
      <vt:lpstr>DNA Glycosylase Repair Pathway (Base-Excision Repair).</vt:lpstr>
      <vt:lpstr>DNA glycosylase repair pathway</vt:lpstr>
      <vt:lpstr>DNA  Glycosylases</vt:lpstr>
      <vt:lpstr>Conti…</vt:lpstr>
      <vt:lpstr>AP endonuclease repair pathway</vt:lpstr>
      <vt:lpstr>AP endonuclease repair pathway</vt:lpstr>
      <vt:lpstr>Efficient AP endonuclease repair pathway</vt:lpstr>
      <vt:lpstr>GO system</vt:lpstr>
      <vt:lpstr>GO system</vt:lpstr>
      <vt:lpstr>Postreplication repair  </vt:lpstr>
      <vt:lpstr>Mismatch repair</vt:lpstr>
      <vt:lpstr>Slide 25</vt:lpstr>
      <vt:lpstr>Slide 26</vt:lpstr>
      <vt:lpstr>Slide 27</vt:lpstr>
      <vt:lpstr>E. coli mismatch repair</vt:lpstr>
      <vt:lpstr>When the mismatched site has been identified, the mismatch repair system corrects the error.  coli.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Repair Mechanism</dc:title>
  <dc:creator>Asma Ashfaq</dc:creator>
  <cp:lastModifiedBy>Asma</cp:lastModifiedBy>
  <cp:revision>28</cp:revision>
  <dcterms:created xsi:type="dcterms:W3CDTF">2006-08-16T00:00:00Z</dcterms:created>
  <dcterms:modified xsi:type="dcterms:W3CDTF">2020-05-03T09:48:27Z</dcterms:modified>
</cp:coreProperties>
</file>