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5"/>
  </p:notesMasterIdLst>
  <p:sldIdLst>
    <p:sldId id="256" r:id="rId2"/>
    <p:sldId id="257" r:id="rId3"/>
    <p:sldId id="267" r:id="rId4"/>
    <p:sldId id="268" r:id="rId5"/>
    <p:sldId id="269" r:id="rId6"/>
    <p:sldId id="270" r:id="rId7"/>
    <p:sldId id="271" r:id="rId8"/>
    <p:sldId id="262" r:id="rId9"/>
    <p:sldId id="265" r:id="rId10"/>
    <p:sldId id="272" r:id="rId11"/>
    <p:sldId id="273" r:id="rId12"/>
    <p:sldId id="274" r:id="rId13"/>
    <p:sldId id="275" r:id="rId14"/>
    <p:sldId id="276" r:id="rId15"/>
    <p:sldId id="277" r:id="rId16"/>
    <p:sldId id="278" r:id="rId17"/>
    <p:sldId id="280" r:id="rId18"/>
    <p:sldId id="281" r:id="rId19"/>
    <p:sldId id="282" r:id="rId20"/>
    <p:sldId id="283" r:id="rId21"/>
    <p:sldId id="284" r:id="rId22"/>
    <p:sldId id="266" r:id="rId23"/>
    <p:sldId id="28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99CC00"/>
    <a:srgbClr val="FFCC66"/>
    <a:srgbClr val="FF9900"/>
    <a:srgbClr val="FF66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510"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253D825-D9C0-433A-9CC7-93D15638D1AA}" type="doc">
      <dgm:prSet loTypeId="urn:microsoft.com/office/officeart/2005/8/layout/lProcess3#1" loCatId="process" qsTypeId="urn:microsoft.com/office/officeart/2005/8/quickstyle/simple1#1" qsCatId="simple" csTypeId="urn:microsoft.com/office/officeart/2005/8/colors/colorful5#1" csCatId="colorful" phldr="1"/>
      <dgm:spPr/>
      <dgm:t>
        <a:bodyPr/>
        <a:lstStyle/>
        <a:p>
          <a:endParaRPr lang="en-US"/>
        </a:p>
      </dgm:t>
    </dgm:pt>
    <dgm:pt modelId="{5CB97D2F-E8D2-4C3F-9A31-D16CDD85A733}">
      <dgm:prSet phldrT="[Text]"/>
      <dgm:spPr>
        <a:solidFill>
          <a:schemeClr val="tx2">
            <a:lumMod val="60000"/>
            <a:lumOff val="40000"/>
          </a:schemeClr>
        </a:solidFill>
      </dgm:spPr>
      <dgm:t>
        <a:bodyPr/>
        <a:lstStyle/>
        <a:p>
          <a:r>
            <a:rPr lang="en-US" dirty="0"/>
            <a:t>Contingency Variable (Z)</a:t>
          </a:r>
        </a:p>
      </dgm:t>
    </dgm:pt>
    <dgm:pt modelId="{CE329017-B17A-4D23-8198-E35021735D0A}" type="parTrans" cxnId="{57A8AC54-4F17-4FCC-9958-DF29C98F9DBB}">
      <dgm:prSet/>
      <dgm:spPr/>
      <dgm:t>
        <a:bodyPr/>
        <a:lstStyle/>
        <a:p>
          <a:endParaRPr lang="en-US"/>
        </a:p>
      </dgm:t>
    </dgm:pt>
    <dgm:pt modelId="{962FD150-05F3-4DAA-ADFD-A1520D387CBB}" type="sibTrans" cxnId="{57A8AC54-4F17-4FCC-9958-DF29C98F9DBB}">
      <dgm:prSet/>
      <dgm:spPr/>
      <dgm:t>
        <a:bodyPr/>
        <a:lstStyle/>
        <a:p>
          <a:endParaRPr lang="en-US"/>
        </a:p>
      </dgm:t>
    </dgm:pt>
    <dgm:pt modelId="{93ABE6D8-4472-4BDB-94F3-904944073B6A}">
      <dgm:prSet phldrT="[Text]"/>
      <dgm:spPr>
        <a:solidFill>
          <a:schemeClr val="tx2">
            <a:lumMod val="40000"/>
            <a:lumOff val="60000"/>
            <a:alpha val="90000"/>
          </a:schemeClr>
        </a:solidFill>
      </dgm:spPr>
      <dgm:t>
        <a:bodyPr/>
        <a:lstStyle/>
        <a:p>
          <a:r>
            <a:rPr lang="en-US" dirty="0"/>
            <a:t>Independent Variable (X)</a:t>
          </a:r>
        </a:p>
      </dgm:t>
    </dgm:pt>
    <dgm:pt modelId="{1CD58E18-E08B-4E4B-B531-420BEC175DFA}" type="parTrans" cxnId="{B2982DD9-D001-45BB-8474-FA7D1199B150}">
      <dgm:prSet/>
      <dgm:spPr/>
      <dgm:t>
        <a:bodyPr/>
        <a:lstStyle/>
        <a:p>
          <a:endParaRPr lang="en-US"/>
        </a:p>
      </dgm:t>
    </dgm:pt>
    <dgm:pt modelId="{C5D9844B-CBB1-4249-ACA2-BDB33C28A94D}" type="sibTrans" cxnId="{B2982DD9-D001-45BB-8474-FA7D1199B150}">
      <dgm:prSet/>
      <dgm:spPr/>
      <dgm:t>
        <a:bodyPr/>
        <a:lstStyle/>
        <a:p>
          <a:endParaRPr lang="en-US"/>
        </a:p>
      </dgm:t>
    </dgm:pt>
    <dgm:pt modelId="{C2C80D62-8B93-42C4-88D5-B84D823354E2}">
      <dgm:prSet phldrT="[Text]"/>
      <dgm:spPr>
        <a:solidFill>
          <a:schemeClr val="tx2">
            <a:lumMod val="20000"/>
            <a:lumOff val="80000"/>
            <a:alpha val="90000"/>
          </a:schemeClr>
        </a:solidFill>
      </dgm:spPr>
      <dgm:t>
        <a:bodyPr/>
        <a:lstStyle/>
        <a:p>
          <a:r>
            <a:rPr lang="en-US" dirty="0"/>
            <a:t>Dependent Variable (Y)</a:t>
          </a:r>
        </a:p>
      </dgm:t>
    </dgm:pt>
    <dgm:pt modelId="{FEB8CABA-9906-4855-A505-A325348F2CC0}" type="parTrans" cxnId="{C68FC431-F293-4389-AD89-B088AEE95F1C}">
      <dgm:prSet/>
      <dgm:spPr/>
      <dgm:t>
        <a:bodyPr/>
        <a:lstStyle/>
        <a:p>
          <a:endParaRPr lang="en-US"/>
        </a:p>
      </dgm:t>
    </dgm:pt>
    <dgm:pt modelId="{48E853E4-C9AA-43E0-A536-62CFAA8B0FCA}" type="sibTrans" cxnId="{C68FC431-F293-4389-AD89-B088AEE95F1C}">
      <dgm:prSet/>
      <dgm:spPr/>
      <dgm:t>
        <a:bodyPr/>
        <a:lstStyle/>
        <a:p>
          <a:endParaRPr lang="en-US"/>
        </a:p>
      </dgm:t>
    </dgm:pt>
    <dgm:pt modelId="{6CD1EBA2-6590-433E-90FC-203479184438}">
      <dgm:prSet phldrT="[Text]"/>
      <dgm:spPr>
        <a:solidFill>
          <a:schemeClr val="accent6">
            <a:lumMod val="75000"/>
          </a:schemeClr>
        </a:solidFill>
      </dgm:spPr>
      <dgm:t>
        <a:bodyPr/>
        <a:lstStyle/>
        <a:p>
          <a:r>
            <a:rPr lang="en-US" dirty="0"/>
            <a:t>In American Culture</a:t>
          </a:r>
        </a:p>
      </dgm:t>
    </dgm:pt>
    <dgm:pt modelId="{581C009C-D673-4063-B561-6342D26060F6}" type="parTrans" cxnId="{C2CD8228-2D79-4F46-8240-A7E940761956}">
      <dgm:prSet/>
      <dgm:spPr/>
      <dgm:t>
        <a:bodyPr/>
        <a:lstStyle/>
        <a:p>
          <a:endParaRPr lang="en-US"/>
        </a:p>
      </dgm:t>
    </dgm:pt>
    <dgm:pt modelId="{290EF666-F677-493E-9FEC-7C8A9A9C83A0}" type="sibTrans" cxnId="{C2CD8228-2D79-4F46-8240-A7E940761956}">
      <dgm:prSet/>
      <dgm:spPr/>
      <dgm:t>
        <a:bodyPr/>
        <a:lstStyle/>
        <a:p>
          <a:endParaRPr lang="en-US"/>
        </a:p>
      </dgm:t>
    </dgm:pt>
    <dgm:pt modelId="{0A0FF1CF-5EA3-4C5E-A603-E6F5EA7E7681}">
      <dgm:prSet phldrT="[Text]"/>
      <dgm:spPr>
        <a:solidFill>
          <a:schemeClr val="accent6">
            <a:lumMod val="60000"/>
            <a:lumOff val="40000"/>
            <a:alpha val="90000"/>
          </a:schemeClr>
        </a:solidFill>
      </dgm:spPr>
      <dgm:t>
        <a:bodyPr/>
        <a:lstStyle/>
        <a:p>
          <a:r>
            <a:rPr lang="en-US" dirty="0"/>
            <a:t>Boss Gives “Thumbs Up” Sign</a:t>
          </a:r>
        </a:p>
      </dgm:t>
    </dgm:pt>
    <dgm:pt modelId="{1D342575-69B9-4C63-A095-CDA49BEC19E4}" type="parTrans" cxnId="{172CDC81-94A6-462C-A178-886BA19C9C01}">
      <dgm:prSet/>
      <dgm:spPr/>
      <dgm:t>
        <a:bodyPr/>
        <a:lstStyle/>
        <a:p>
          <a:endParaRPr lang="en-US"/>
        </a:p>
      </dgm:t>
    </dgm:pt>
    <dgm:pt modelId="{14C75046-D836-4540-8AA1-AF7D80CBCEF8}" type="sibTrans" cxnId="{172CDC81-94A6-462C-A178-886BA19C9C01}">
      <dgm:prSet/>
      <dgm:spPr/>
      <dgm:t>
        <a:bodyPr/>
        <a:lstStyle/>
        <a:p>
          <a:endParaRPr lang="en-US"/>
        </a:p>
      </dgm:t>
    </dgm:pt>
    <dgm:pt modelId="{47F0E71D-B276-49C2-A460-45572C4D0579}">
      <dgm:prSet phldrT="[Text]"/>
      <dgm:spPr>
        <a:solidFill>
          <a:schemeClr val="accent6">
            <a:lumMod val="20000"/>
            <a:lumOff val="80000"/>
            <a:alpha val="90000"/>
          </a:schemeClr>
        </a:solidFill>
      </dgm:spPr>
      <dgm:t>
        <a:bodyPr/>
        <a:lstStyle/>
        <a:p>
          <a:r>
            <a:rPr lang="en-US" dirty="0"/>
            <a:t>Understood as Complimenting</a:t>
          </a:r>
        </a:p>
      </dgm:t>
    </dgm:pt>
    <dgm:pt modelId="{261AEC3F-5DDD-4ADC-AD82-ABE2E4AE18B1}" type="parTrans" cxnId="{50828D0F-CF8C-4DEE-A0C5-4441F3057721}">
      <dgm:prSet/>
      <dgm:spPr/>
      <dgm:t>
        <a:bodyPr/>
        <a:lstStyle/>
        <a:p>
          <a:endParaRPr lang="en-US"/>
        </a:p>
      </dgm:t>
    </dgm:pt>
    <dgm:pt modelId="{AE6F5EE8-7C09-4443-BCC9-A63C1A29223D}" type="sibTrans" cxnId="{50828D0F-CF8C-4DEE-A0C5-4441F3057721}">
      <dgm:prSet/>
      <dgm:spPr/>
      <dgm:t>
        <a:bodyPr/>
        <a:lstStyle/>
        <a:p>
          <a:endParaRPr lang="en-US"/>
        </a:p>
      </dgm:t>
    </dgm:pt>
    <dgm:pt modelId="{D1F449D2-EBDF-44C6-AC1B-58CAD3A2BCD2}">
      <dgm:prSet phldrT="[Text]"/>
      <dgm:spPr>
        <a:solidFill>
          <a:schemeClr val="accent1">
            <a:lumMod val="75000"/>
          </a:schemeClr>
        </a:solidFill>
      </dgm:spPr>
      <dgm:t>
        <a:bodyPr/>
        <a:lstStyle/>
        <a:p>
          <a:r>
            <a:rPr lang="en-US" dirty="0"/>
            <a:t>In Iranian or Australian Cultures</a:t>
          </a:r>
        </a:p>
      </dgm:t>
    </dgm:pt>
    <dgm:pt modelId="{EBD7920C-CDE9-45A7-B757-2370D754723D}" type="parTrans" cxnId="{F413FC8E-D277-4C9E-8B54-CE940289878E}">
      <dgm:prSet/>
      <dgm:spPr/>
      <dgm:t>
        <a:bodyPr/>
        <a:lstStyle/>
        <a:p>
          <a:endParaRPr lang="en-US"/>
        </a:p>
      </dgm:t>
    </dgm:pt>
    <dgm:pt modelId="{8D204F50-78B9-4F22-AB4B-97482EFD7BDC}" type="sibTrans" cxnId="{F413FC8E-D277-4C9E-8B54-CE940289878E}">
      <dgm:prSet/>
      <dgm:spPr/>
      <dgm:t>
        <a:bodyPr/>
        <a:lstStyle/>
        <a:p>
          <a:endParaRPr lang="en-US"/>
        </a:p>
      </dgm:t>
    </dgm:pt>
    <dgm:pt modelId="{882E0BAC-03CE-4C26-8EBA-FDB1D4EF80F8}">
      <dgm:prSet phldrT="[Text]"/>
      <dgm:spPr>
        <a:solidFill>
          <a:schemeClr val="accent1">
            <a:lumMod val="60000"/>
            <a:lumOff val="40000"/>
            <a:alpha val="90000"/>
          </a:schemeClr>
        </a:solidFill>
      </dgm:spPr>
      <dgm:t>
        <a:bodyPr/>
        <a:lstStyle/>
        <a:p>
          <a:r>
            <a:rPr lang="en-US" dirty="0"/>
            <a:t>Boss Gives “Thumbs Up” Sign</a:t>
          </a:r>
        </a:p>
      </dgm:t>
    </dgm:pt>
    <dgm:pt modelId="{8A22F934-622C-4077-A9A5-DA6C352A6435}" type="parTrans" cxnId="{365C20EE-9ABE-48E5-ADA4-77973287B287}">
      <dgm:prSet/>
      <dgm:spPr/>
      <dgm:t>
        <a:bodyPr/>
        <a:lstStyle/>
        <a:p>
          <a:endParaRPr lang="en-US"/>
        </a:p>
      </dgm:t>
    </dgm:pt>
    <dgm:pt modelId="{2E95F542-81A6-4C85-904C-3E4899347178}" type="sibTrans" cxnId="{365C20EE-9ABE-48E5-ADA4-77973287B287}">
      <dgm:prSet/>
      <dgm:spPr/>
      <dgm:t>
        <a:bodyPr/>
        <a:lstStyle/>
        <a:p>
          <a:endParaRPr lang="en-US"/>
        </a:p>
      </dgm:t>
    </dgm:pt>
    <dgm:pt modelId="{4ADD5DAA-1406-4380-8339-F37CFA9BA393}">
      <dgm:prSet phldrT="[Text]"/>
      <dgm:spPr>
        <a:solidFill>
          <a:schemeClr val="accent1">
            <a:lumMod val="20000"/>
            <a:lumOff val="80000"/>
            <a:alpha val="90000"/>
          </a:schemeClr>
        </a:solidFill>
      </dgm:spPr>
      <dgm:t>
        <a:bodyPr/>
        <a:lstStyle/>
        <a:p>
          <a:r>
            <a:rPr lang="en-US" dirty="0"/>
            <a:t>Understood as Insulting - “Up Yours!”</a:t>
          </a:r>
        </a:p>
      </dgm:t>
    </dgm:pt>
    <dgm:pt modelId="{A19FDFA7-8D39-4BA2-A33B-82BAEBF0928F}" type="parTrans" cxnId="{192E3181-3382-441F-8D8A-530233C7B012}">
      <dgm:prSet/>
      <dgm:spPr/>
      <dgm:t>
        <a:bodyPr/>
        <a:lstStyle/>
        <a:p>
          <a:endParaRPr lang="en-US"/>
        </a:p>
      </dgm:t>
    </dgm:pt>
    <dgm:pt modelId="{36E2A4F5-A8BC-4420-A4B6-B6AA493355C5}" type="sibTrans" cxnId="{192E3181-3382-441F-8D8A-530233C7B012}">
      <dgm:prSet/>
      <dgm:spPr/>
      <dgm:t>
        <a:bodyPr/>
        <a:lstStyle/>
        <a:p>
          <a:endParaRPr lang="en-US"/>
        </a:p>
      </dgm:t>
    </dgm:pt>
    <dgm:pt modelId="{62D7A38F-CAD9-4614-BA26-F8CA5F8F4735}" type="pres">
      <dgm:prSet presAssocID="{C253D825-D9C0-433A-9CC7-93D15638D1AA}" presName="Name0" presStyleCnt="0">
        <dgm:presLayoutVars>
          <dgm:chPref val="3"/>
          <dgm:dir/>
          <dgm:animLvl val="lvl"/>
          <dgm:resizeHandles/>
        </dgm:presLayoutVars>
      </dgm:prSet>
      <dgm:spPr/>
      <dgm:t>
        <a:bodyPr/>
        <a:lstStyle/>
        <a:p>
          <a:endParaRPr lang="en-US"/>
        </a:p>
      </dgm:t>
    </dgm:pt>
    <dgm:pt modelId="{4C7192C8-0EB6-4F79-A77B-A852887D6110}" type="pres">
      <dgm:prSet presAssocID="{5CB97D2F-E8D2-4C3F-9A31-D16CDD85A733}" presName="horFlow" presStyleCnt="0"/>
      <dgm:spPr/>
    </dgm:pt>
    <dgm:pt modelId="{8D99CAC9-33A9-4422-9643-829685ADB089}" type="pres">
      <dgm:prSet presAssocID="{5CB97D2F-E8D2-4C3F-9A31-D16CDD85A733}" presName="bigChev" presStyleLbl="node1" presStyleIdx="0" presStyleCnt="3"/>
      <dgm:spPr/>
      <dgm:t>
        <a:bodyPr/>
        <a:lstStyle/>
        <a:p>
          <a:endParaRPr lang="en-US"/>
        </a:p>
      </dgm:t>
    </dgm:pt>
    <dgm:pt modelId="{5FA62EAB-A2BD-45CD-B276-6887602F2B7E}" type="pres">
      <dgm:prSet presAssocID="{1CD58E18-E08B-4E4B-B531-420BEC175DFA}" presName="parTrans" presStyleCnt="0"/>
      <dgm:spPr/>
    </dgm:pt>
    <dgm:pt modelId="{F3A4A1E7-2DF6-4302-B6CF-86517B971547}" type="pres">
      <dgm:prSet presAssocID="{93ABE6D8-4472-4BDB-94F3-904944073B6A}" presName="node" presStyleLbl="alignAccFollowNode1" presStyleIdx="0" presStyleCnt="6">
        <dgm:presLayoutVars>
          <dgm:bulletEnabled val="1"/>
        </dgm:presLayoutVars>
      </dgm:prSet>
      <dgm:spPr/>
      <dgm:t>
        <a:bodyPr/>
        <a:lstStyle/>
        <a:p>
          <a:endParaRPr lang="en-US"/>
        </a:p>
      </dgm:t>
    </dgm:pt>
    <dgm:pt modelId="{B09E617C-7149-4AD8-9F72-F6189EDCBD76}" type="pres">
      <dgm:prSet presAssocID="{C5D9844B-CBB1-4249-ACA2-BDB33C28A94D}" presName="sibTrans" presStyleCnt="0"/>
      <dgm:spPr/>
    </dgm:pt>
    <dgm:pt modelId="{6C41C25E-8DC5-41AE-AFBC-6BA2B9CA6033}" type="pres">
      <dgm:prSet presAssocID="{C2C80D62-8B93-42C4-88D5-B84D823354E2}" presName="node" presStyleLbl="alignAccFollowNode1" presStyleIdx="1" presStyleCnt="6">
        <dgm:presLayoutVars>
          <dgm:bulletEnabled val="1"/>
        </dgm:presLayoutVars>
      </dgm:prSet>
      <dgm:spPr/>
      <dgm:t>
        <a:bodyPr/>
        <a:lstStyle/>
        <a:p>
          <a:endParaRPr lang="en-US"/>
        </a:p>
      </dgm:t>
    </dgm:pt>
    <dgm:pt modelId="{236D4253-41FD-4E09-AB93-AB0568565693}" type="pres">
      <dgm:prSet presAssocID="{5CB97D2F-E8D2-4C3F-9A31-D16CDD85A733}" presName="vSp" presStyleCnt="0"/>
      <dgm:spPr/>
    </dgm:pt>
    <dgm:pt modelId="{61CEB392-675B-4D71-9D0B-63AB480CA3C7}" type="pres">
      <dgm:prSet presAssocID="{6CD1EBA2-6590-433E-90FC-203479184438}" presName="horFlow" presStyleCnt="0"/>
      <dgm:spPr/>
    </dgm:pt>
    <dgm:pt modelId="{24466A8B-799D-4474-ADEE-7E159BD5E75A}" type="pres">
      <dgm:prSet presAssocID="{6CD1EBA2-6590-433E-90FC-203479184438}" presName="bigChev" presStyleLbl="node1" presStyleIdx="1" presStyleCnt="3"/>
      <dgm:spPr/>
      <dgm:t>
        <a:bodyPr/>
        <a:lstStyle/>
        <a:p>
          <a:endParaRPr lang="en-US"/>
        </a:p>
      </dgm:t>
    </dgm:pt>
    <dgm:pt modelId="{50C7F1BD-5A90-4ED8-A5CC-87CD847C803B}" type="pres">
      <dgm:prSet presAssocID="{1D342575-69B9-4C63-A095-CDA49BEC19E4}" presName="parTrans" presStyleCnt="0"/>
      <dgm:spPr/>
    </dgm:pt>
    <dgm:pt modelId="{C2B8814A-DA2F-47A5-B0D4-AFAB4DF07B1C}" type="pres">
      <dgm:prSet presAssocID="{0A0FF1CF-5EA3-4C5E-A603-E6F5EA7E7681}" presName="node" presStyleLbl="alignAccFollowNode1" presStyleIdx="2" presStyleCnt="6">
        <dgm:presLayoutVars>
          <dgm:bulletEnabled val="1"/>
        </dgm:presLayoutVars>
      </dgm:prSet>
      <dgm:spPr/>
      <dgm:t>
        <a:bodyPr/>
        <a:lstStyle/>
        <a:p>
          <a:endParaRPr lang="en-US"/>
        </a:p>
      </dgm:t>
    </dgm:pt>
    <dgm:pt modelId="{7350E300-CB08-493D-ABD6-C6EE5D402B12}" type="pres">
      <dgm:prSet presAssocID="{14C75046-D836-4540-8AA1-AF7D80CBCEF8}" presName="sibTrans" presStyleCnt="0"/>
      <dgm:spPr/>
    </dgm:pt>
    <dgm:pt modelId="{5816C711-AFB3-46AF-9A6B-7484D01DED80}" type="pres">
      <dgm:prSet presAssocID="{47F0E71D-B276-49C2-A460-45572C4D0579}" presName="node" presStyleLbl="alignAccFollowNode1" presStyleIdx="3" presStyleCnt="6">
        <dgm:presLayoutVars>
          <dgm:bulletEnabled val="1"/>
        </dgm:presLayoutVars>
      </dgm:prSet>
      <dgm:spPr/>
      <dgm:t>
        <a:bodyPr/>
        <a:lstStyle/>
        <a:p>
          <a:endParaRPr lang="en-US"/>
        </a:p>
      </dgm:t>
    </dgm:pt>
    <dgm:pt modelId="{FD63DEE6-B4F5-4477-9F34-E55401AA316B}" type="pres">
      <dgm:prSet presAssocID="{6CD1EBA2-6590-433E-90FC-203479184438}" presName="vSp" presStyleCnt="0"/>
      <dgm:spPr/>
    </dgm:pt>
    <dgm:pt modelId="{8927EC1D-72AC-4522-9907-674153E7D035}" type="pres">
      <dgm:prSet presAssocID="{D1F449D2-EBDF-44C6-AC1B-58CAD3A2BCD2}" presName="horFlow" presStyleCnt="0"/>
      <dgm:spPr/>
    </dgm:pt>
    <dgm:pt modelId="{291A827B-95D1-4D6B-87D2-DBBD993B6449}" type="pres">
      <dgm:prSet presAssocID="{D1F449D2-EBDF-44C6-AC1B-58CAD3A2BCD2}" presName="bigChev" presStyleLbl="node1" presStyleIdx="2" presStyleCnt="3"/>
      <dgm:spPr/>
      <dgm:t>
        <a:bodyPr/>
        <a:lstStyle/>
        <a:p>
          <a:endParaRPr lang="en-US"/>
        </a:p>
      </dgm:t>
    </dgm:pt>
    <dgm:pt modelId="{103C695A-21BF-4991-B5A5-81C8FEE4B592}" type="pres">
      <dgm:prSet presAssocID="{8A22F934-622C-4077-A9A5-DA6C352A6435}" presName="parTrans" presStyleCnt="0"/>
      <dgm:spPr/>
    </dgm:pt>
    <dgm:pt modelId="{E511DDB2-26F7-456D-9B95-7C9F8C9AD63F}" type="pres">
      <dgm:prSet presAssocID="{882E0BAC-03CE-4C26-8EBA-FDB1D4EF80F8}" presName="node" presStyleLbl="alignAccFollowNode1" presStyleIdx="4" presStyleCnt="6">
        <dgm:presLayoutVars>
          <dgm:bulletEnabled val="1"/>
        </dgm:presLayoutVars>
      </dgm:prSet>
      <dgm:spPr/>
      <dgm:t>
        <a:bodyPr/>
        <a:lstStyle/>
        <a:p>
          <a:endParaRPr lang="en-US"/>
        </a:p>
      </dgm:t>
    </dgm:pt>
    <dgm:pt modelId="{917FBDBF-0809-4897-BE11-4A4E8FDBEA7C}" type="pres">
      <dgm:prSet presAssocID="{2E95F542-81A6-4C85-904C-3E4899347178}" presName="sibTrans" presStyleCnt="0"/>
      <dgm:spPr/>
    </dgm:pt>
    <dgm:pt modelId="{4A4D7E4C-B76C-4B7D-8D45-C212C8DCE18F}" type="pres">
      <dgm:prSet presAssocID="{4ADD5DAA-1406-4380-8339-F37CFA9BA393}" presName="node" presStyleLbl="alignAccFollowNode1" presStyleIdx="5" presStyleCnt="6">
        <dgm:presLayoutVars>
          <dgm:bulletEnabled val="1"/>
        </dgm:presLayoutVars>
      </dgm:prSet>
      <dgm:spPr/>
      <dgm:t>
        <a:bodyPr/>
        <a:lstStyle/>
        <a:p>
          <a:endParaRPr lang="en-US"/>
        </a:p>
      </dgm:t>
    </dgm:pt>
  </dgm:ptLst>
  <dgm:cxnLst>
    <dgm:cxn modelId="{D4504B05-CE01-44CB-95DF-659904A86D8E}" type="presOf" srcId="{C2C80D62-8B93-42C4-88D5-B84D823354E2}" destId="{6C41C25E-8DC5-41AE-AFBC-6BA2B9CA6033}" srcOrd="0" destOrd="0" presId="urn:microsoft.com/office/officeart/2005/8/layout/lProcess3#1"/>
    <dgm:cxn modelId="{B2982DD9-D001-45BB-8474-FA7D1199B150}" srcId="{5CB97D2F-E8D2-4C3F-9A31-D16CDD85A733}" destId="{93ABE6D8-4472-4BDB-94F3-904944073B6A}" srcOrd="0" destOrd="0" parTransId="{1CD58E18-E08B-4E4B-B531-420BEC175DFA}" sibTransId="{C5D9844B-CBB1-4249-ACA2-BDB33C28A94D}"/>
    <dgm:cxn modelId="{A04DE7EA-D587-4909-8642-2676D7620574}" type="presOf" srcId="{47F0E71D-B276-49C2-A460-45572C4D0579}" destId="{5816C711-AFB3-46AF-9A6B-7484D01DED80}" srcOrd="0" destOrd="0" presId="urn:microsoft.com/office/officeart/2005/8/layout/lProcess3#1"/>
    <dgm:cxn modelId="{C68FC431-F293-4389-AD89-B088AEE95F1C}" srcId="{5CB97D2F-E8D2-4C3F-9A31-D16CDD85A733}" destId="{C2C80D62-8B93-42C4-88D5-B84D823354E2}" srcOrd="1" destOrd="0" parTransId="{FEB8CABA-9906-4855-A505-A325348F2CC0}" sibTransId="{48E853E4-C9AA-43E0-A536-62CFAA8B0FCA}"/>
    <dgm:cxn modelId="{B90C200E-BB25-4325-98D3-06DCE6CB3B90}" type="presOf" srcId="{93ABE6D8-4472-4BDB-94F3-904944073B6A}" destId="{F3A4A1E7-2DF6-4302-B6CF-86517B971547}" srcOrd="0" destOrd="0" presId="urn:microsoft.com/office/officeart/2005/8/layout/lProcess3#1"/>
    <dgm:cxn modelId="{1BF45184-FCF8-4788-852D-A2253AF3C6B4}" type="presOf" srcId="{6CD1EBA2-6590-433E-90FC-203479184438}" destId="{24466A8B-799D-4474-ADEE-7E159BD5E75A}" srcOrd="0" destOrd="0" presId="urn:microsoft.com/office/officeart/2005/8/layout/lProcess3#1"/>
    <dgm:cxn modelId="{DA02CBA3-7C65-418B-8871-DFB09F18A1FF}" type="presOf" srcId="{4ADD5DAA-1406-4380-8339-F37CFA9BA393}" destId="{4A4D7E4C-B76C-4B7D-8D45-C212C8DCE18F}" srcOrd="0" destOrd="0" presId="urn:microsoft.com/office/officeart/2005/8/layout/lProcess3#1"/>
    <dgm:cxn modelId="{C2CD8228-2D79-4F46-8240-A7E940761956}" srcId="{C253D825-D9C0-433A-9CC7-93D15638D1AA}" destId="{6CD1EBA2-6590-433E-90FC-203479184438}" srcOrd="1" destOrd="0" parTransId="{581C009C-D673-4063-B561-6342D26060F6}" sibTransId="{290EF666-F677-493E-9FEC-7C8A9A9C83A0}"/>
    <dgm:cxn modelId="{50828D0F-CF8C-4DEE-A0C5-4441F3057721}" srcId="{6CD1EBA2-6590-433E-90FC-203479184438}" destId="{47F0E71D-B276-49C2-A460-45572C4D0579}" srcOrd="1" destOrd="0" parTransId="{261AEC3F-5DDD-4ADC-AD82-ABE2E4AE18B1}" sibTransId="{AE6F5EE8-7C09-4443-BCC9-A63C1A29223D}"/>
    <dgm:cxn modelId="{2ECD6C81-87FD-4DFC-9D07-BBBBA8A819D4}" type="presOf" srcId="{C253D825-D9C0-433A-9CC7-93D15638D1AA}" destId="{62D7A38F-CAD9-4614-BA26-F8CA5F8F4735}" srcOrd="0" destOrd="0" presId="urn:microsoft.com/office/officeart/2005/8/layout/lProcess3#1"/>
    <dgm:cxn modelId="{C1FF9BE2-0CF5-44CE-AA6F-12B10AEAD2C8}" type="presOf" srcId="{5CB97D2F-E8D2-4C3F-9A31-D16CDD85A733}" destId="{8D99CAC9-33A9-4422-9643-829685ADB089}" srcOrd="0" destOrd="0" presId="urn:microsoft.com/office/officeart/2005/8/layout/lProcess3#1"/>
    <dgm:cxn modelId="{57A8AC54-4F17-4FCC-9958-DF29C98F9DBB}" srcId="{C253D825-D9C0-433A-9CC7-93D15638D1AA}" destId="{5CB97D2F-E8D2-4C3F-9A31-D16CDD85A733}" srcOrd="0" destOrd="0" parTransId="{CE329017-B17A-4D23-8198-E35021735D0A}" sibTransId="{962FD150-05F3-4DAA-ADFD-A1520D387CBB}"/>
    <dgm:cxn modelId="{172CDC81-94A6-462C-A178-886BA19C9C01}" srcId="{6CD1EBA2-6590-433E-90FC-203479184438}" destId="{0A0FF1CF-5EA3-4C5E-A603-E6F5EA7E7681}" srcOrd="0" destOrd="0" parTransId="{1D342575-69B9-4C63-A095-CDA49BEC19E4}" sibTransId="{14C75046-D836-4540-8AA1-AF7D80CBCEF8}"/>
    <dgm:cxn modelId="{365C20EE-9ABE-48E5-ADA4-77973287B287}" srcId="{D1F449D2-EBDF-44C6-AC1B-58CAD3A2BCD2}" destId="{882E0BAC-03CE-4C26-8EBA-FDB1D4EF80F8}" srcOrd="0" destOrd="0" parTransId="{8A22F934-622C-4077-A9A5-DA6C352A6435}" sibTransId="{2E95F542-81A6-4C85-904C-3E4899347178}"/>
    <dgm:cxn modelId="{F413FC8E-D277-4C9E-8B54-CE940289878E}" srcId="{C253D825-D9C0-433A-9CC7-93D15638D1AA}" destId="{D1F449D2-EBDF-44C6-AC1B-58CAD3A2BCD2}" srcOrd="2" destOrd="0" parTransId="{EBD7920C-CDE9-45A7-B757-2370D754723D}" sibTransId="{8D204F50-78B9-4F22-AB4B-97482EFD7BDC}"/>
    <dgm:cxn modelId="{A0B64103-975A-46E4-A9B8-C49D94909865}" type="presOf" srcId="{D1F449D2-EBDF-44C6-AC1B-58CAD3A2BCD2}" destId="{291A827B-95D1-4D6B-87D2-DBBD993B6449}" srcOrd="0" destOrd="0" presId="urn:microsoft.com/office/officeart/2005/8/layout/lProcess3#1"/>
    <dgm:cxn modelId="{192E3181-3382-441F-8D8A-530233C7B012}" srcId="{D1F449D2-EBDF-44C6-AC1B-58CAD3A2BCD2}" destId="{4ADD5DAA-1406-4380-8339-F37CFA9BA393}" srcOrd="1" destOrd="0" parTransId="{A19FDFA7-8D39-4BA2-A33B-82BAEBF0928F}" sibTransId="{36E2A4F5-A8BC-4420-A4B6-B6AA493355C5}"/>
    <dgm:cxn modelId="{C2F0F2C0-9146-42BA-B438-BF9DABAF9692}" type="presOf" srcId="{882E0BAC-03CE-4C26-8EBA-FDB1D4EF80F8}" destId="{E511DDB2-26F7-456D-9B95-7C9F8C9AD63F}" srcOrd="0" destOrd="0" presId="urn:microsoft.com/office/officeart/2005/8/layout/lProcess3#1"/>
    <dgm:cxn modelId="{BFFE76C1-875D-459F-81CF-5C3AC7F5F272}" type="presOf" srcId="{0A0FF1CF-5EA3-4C5E-A603-E6F5EA7E7681}" destId="{C2B8814A-DA2F-47A5-B0D4-AFAB4DF07B1C}" srcOrd="0" destOrd="0" presId="urn:microsoft.com/office/officeart/2005/8/layout/lProcess3#1"/>
    <dgm:cxn modelId="{27EE5EBD-4A16-46B8-AF68-9E75795D19C3}" type="presParOf" srcId="{62D7A38F-CAD9-4614-BA26-F8CA5F8F4735}" destId="{4C7192C8-0EB6-4F79-A77B-A852887D6110}" srcOrd="0" destOrd="0" presId="urn:microsoft.com/office/officeart/2005/8/layout/lProcess3#1"/>
    <dgm:cxn modelId="{A919FA86-D76F-438A-A188-478E0A438588}" type="presParOf" srcId="{4C7192C8-0EB6-4F79-A77B-A852887D6110}" destId="{8D99CAC9-33A9-4422-9643-829685ADB089}" srcOrd="0" destOrd="0" presId="urn:microsoft.com/office/officeart/2005/8/layout/lProcess3#1"/>
    <dgm:cxn modelId="{12265063-9FE9-469D-BBE1-D085A76E3B8E}" type="presParOf" srcId="{4C7192C8-0EB6-4F79-A77B-A852887D6110}" destId="{5FA62EAB-A2BD-45CD-B276-6887602F2B7E}" srcOrd="1" destOrd="0" presId="urn:microsoft.com/office/officeart/2005/8/layout/lProcess3#1"/>
    <dgm:cxn modelId="{1ABDED77-2B89-490F-8352-226356A1577C}" type="presParOf" srcId="{4C7192C8-0EB6-4F79-A77B-A852887D6110}" destId="{F3A4A1E7-2DF6-4302-B6CF-86517B971547}" srcOrd="2" destOrd="0" presId="urn:microsoft.com/office/officeart/2005/8/layout/lProcess3#1"/>
    <dgm:cxn modelId="{3C91E931-1C62-4D9C-AF6E-E2C2BA84F7BF}" type="presParOf" srcId="{4C7192C8-0EB6-4F79-A77B-A852887D6110}" destId="{B09E617C-7149-4AD8-9F72-F6189EDCBD76}" srcOrd="3" destOrd="0" presId="urn:microsoft.com/office/officeart/2005/8/layout/lProcess3#1"/>
    <dgm:cxn modelId="{0DC83F5B-0BCE-4F0F-938B-15C9586BC0C1}" type="presParOf" srcId="{4C7192C8-0EB6-4F79-A77B-A852887D6110}" destId="{6C41C25E-8DC5-41AE-AFBC-6BA2B9CA6033}" srcOrd="4" destOrd="0" presId="urn:microsoft.com/office/officeart/2005/8/layout/lProcess3#1"/>
    <dgm:cxn modelId="{2EDD909F-15DC-4A1D-A414-D94ED65F8A52}" type="presParOf" srcId="{62D7A38F-CAD9-4614-BA26-F8CA5F8F4735}" destId="{236D4253-41FD-4E09-AB93-AB0568565693}" srcOrd="1" destOrd="0" presId="urn:microsoft.com/office/officeart/2005/8/layout/lProcess3#1"/>
    <dgm:cxn modelId="{5755E55C-E25B-4524-A37E-96D54805985A}" type="presParOf" srcId="{62D7A38F-CAD9-4614-BA26-F8CA5F8F4735}" destId="{61CEB392-675B-4D71-9D0B-63AB480CA3C7}" srcOrd="2" destOrd="0" presId="urn:microsoft.com/office/officeart/2005/8/layout/lProcess3#1"/>
    <dgm:cxn modelId="{9D86792B-4217-4982-AA63-DBD38D230652}" type="presParOf" srcId="{61CEB392-675B-4D71-9D0B-63AB480CA3C7}" destId="{24466A8B-799D-4474-ADEE-7E159BD5E75A}" srcOrd="0" destOrd="0" presId="urn:microsoft.com/office/officeart/2005/8/layout/lProcess3#1"/>
    <dgm:cxn modelId="{7DD4DFF7-0267-47BC-8B4F-8D5CE6EF4BA7}" type="presParOf" srcId="{61CEB392-675B-4D71-9D0B-63AB480CA3C7}" destId="{50C7F1BD-5A90-4ED8-A5CC-87CD847C803B}" srcOrd="1" destOrd="0" presId="urn:microsoft.com/office/officeart/2005/8/layout/lProcess3#1"/>
    <dgm:cxn modelId="{8873C642-C8C6-4FFA-981A-511C451934FD}" type="presParOf" srcId="{61CEB392-675B-4D71-9D0B-63AB480CA3C7}" destId="{C2B8814A-DA2F-47A5-B0D4-AFAB4DF07B1C}" srcOrd="2" destOrd="0" presId="urn:microsoft.com/office/officeart/2005/8/layout/lProcess3#1"/>
    <dgm:cxn modelId="{2CA00216-320F-401A-8F56-7073CAFC99CE}" type="presParOf" srcId="{61CEB392-675B-4D71-9D0B-63AB480CA3C7}" destId="{7350E300-CB08-493D-ABD6-C6EE5D402B12}" srcOrd="3" destOrd="0" presId="urn:microsoft.com/office/officeart/2005/8/layout/lProcess3#1"/>
    <dgm:cxn modelId="{B23020DC-635C-4909-920D-210CB3E8449C}" type="presParOf" srcId="{61CEB392-675B-4D71-9D0B-63AB480CA3C7}" destId="{5816C711-AFB3-46AF-9A6B-7484D01DED80}" srcOrd="4" destOrd="0" presId="urn:microsoft.com/office/officeart/2005/8/layout/lProcess3#1"/>
    <dgm:cxn modelId="{9EFACEDC-85F4-4671-A3F7-9D2D60FEF198}" type="presParOf" srcId="{62D7A38F-CAD9-4614-BA26-F8CA5F8F4735}" destId="{FD63DEE6-B4F5-4477-9F34-E55401AA316B}" srcOrd="3" destOrd="0" presId="urn:microsoft.com/office/officeart/2005/8/layout/lProcess3#1"/>
    <dgm:cxn modelId="{9D9D8D81-8610-41CE-B5AF-BE4BC79962EA}" type="presParOf" srcId="{62D7A38F-CAD9-4614-BA26-F8CA5F8F4735}" destId="{8927EC1D-72AC-4522-9907-674153E7D035}" srcOrd="4" destOrd="0" presId="urn:microsoft.com/office/officeart/2005/8/layout/lProcess3#1"/>
    <dgm:cxn modelId="{7001E27C-F8EC-4C81-B5FD-33A4DAF85DEF}" type="presParOf" srcId="{8927EC1D-72AC-4522-9907-674153E7D035}" destId="{291A827B-95D1-4D6B-87D2-DBBD993B6449}" srcOrd="0" destOrd="0" presId="urn:microsoft.com/office/officeart/2005/8/layout/lProcess3#1"/>
    <dgm:cxn modelId="{5BAD3097-E085-48DD-8391-A5FBF4C8A5CA}" type="presParOf" srcId="{8927EC1D-72AC-4522-9907-674153E7D035}" destId="{103C695A-21BF-4991-B5A5-81C8FEE4B592}" srcOrd="1" destOrd="0" presId="urn:microsoft.com/office/officeart/2005/8/layout/lProcess3#1"/>
    <dgm:cxn modelId="{ACB5501E-D043-4FC7-8D5D-6051216EEA4E}" type="presParOf" srcId="{8927EC1D-72AC-4522-9907-674153E7D035}" destId="{E511DDB2-26F7-456D-9B95-7C9F8C9AD63F}" srcOrd="2" destOrd="0" presId="urn:microsoft.com/office/officeart/2005/8/layout/lProcess3#1"/>
    <dgm:cxn modelId="{31AC3E65-F686-4239-BAC6-C6F3053CFB79}" type="presParOf" srcId="{8927EC1D-72AC-4522-9907-674153E7D035}" destId="{917FBDBF-0809-4897-BE11-4A4E8FDBEA7C}" srcOrd="3" destOrd="0" presId="urn:microsoft.com/office/officeart/2005/8/layout/lProcess3#1"/>
    <dgm:cxn modelId="{19FBA955-E073-4C5E-8C4D-9FCC9B628CC4}" type="presParOf" srcId="{8927EC1D-72AC-4522-9907-674153E7D035}" destId="{4A4D7E4C-B76C-4B7D-8D45-C212C8DCE18F}" srcOrd="4" destOrd="0" presId="urn:microsoft.com/office/officeart/2005/8/layout/lProcess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1">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nodeVertAlign" val="t"/>
          <dgm:param type="vertAlign" val="mid"/>
          <dgm:param type="nodeHorzAlign" val="l"/>
          <dgm:param type="fallback" val="2D"/>
        </dgm:alg>
      </dgm:if>
      <dgm:else name="Name3">
        <dgm:alg type="lin">
          <dgm:param type="linDir" val="fromT"/>
          <dgm:param type="nodeVertAlign" val="t"/>
          <dgm:param type="vertAlign" val="mid"/>
          <dgm:param type="nodeHorzAlign" val="r"/>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VertAlign" val="mid"/>
              <dgm:param type="nodeHorzAlign" val="l"/>
              <dgm:param type="fallback" val="2D"/>
            </dgm:alg>
          </dgm:if>
          <dgm:else name="Name7">
            <dgm:alg type="lin">
              <dgm:param type="linDir" val="fromR"/>
              <dgm:param type="nodeVertAlign" val="mid"/>
              <dgm:param type="nodeHorzAlign" val="r"/>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D4BEB6-D62C-4025-979D-AF0413A7D72C}" type="datetimeFigureOut">
              <a:rPr lang="en-US" smtClean="0"/>
              <a:pPr/>
              <a:t>5/2/2020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C7C9CB-F668-4DD9-A9F8-6EF783A63DAF}" type="slidenum">
              <a:rPr lang="en-US" smtClean="0"/>
              <a:pPr/>
              <a:t>‹#›</a:t>
            </a:fld>
            <a:endParaRPr lang="en-US"/>
          </a:p>
        </p:txBody>
      </p:sp>
    </p:spTree>
    <p:extLst>
      <p:ext uri="{BB962C8B-B14F-4D97-AF65-F5344CB8AC3E}">
        <p14:creationId xmlns:p14="http://schemas.microsoft.com/office/powerpoint/2010/main" val="3307548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C7C9CB-F668-4DD9-A9F8-6EF783A63DAF}" type="slidenum">
              <a:rPr lang="en-US" smtClean="0"/>
              <a:pPr/>
              <a:t>1</a:t>
            </a:fld>
            <a:endParaRPr lang="en-US"/>
          </a:p>
        </p:txBody>
      </p:sp>
    </p:spTree>
    <p:extLst>
      <p:ext uri="{BB962C8B-B14F-4D97-AF65-F5344CB8AC3E}">
        <p14:creationId xmlns:p14="http://schemas.microsoft.com/office/powerpoint/2010/main" val="1460780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p:sp>
      <p:sp>
        <p:nvSpPr>
          <p:cNvPr id="296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An Anthropologist studies societies to learn about the human beings and their activities.  They help us understand the differences between different groups in terms of their values, attitudes, and behaviors.  </a:t>
            </a:r>
          </a:p>
        </p:txBody>
      </p:sp>
      <p:sp>
        <p:nvSpPr>
          <p:cNvPr id="29700" name="Footer Placeholder 3"/>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latin typeface="Arial" panose="020B0604020202020204" pitchFamily="34" charset="0"/>
              </a:rPr>
              <a:t>(c) 2008 Prentice-Hall, All rights reserved.</a:t>
            </a:r>
          </a:p>
        </p:txBody>
      </p:sp>
      <p:sp>
        <p:nvSpPr>
          <p:cNvPr id="29701"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E01313C-A075-43D7-9E60-24CE14A5CC13}" type="slidenum">
              <a:rPr lang="en-US" altLang="en-US" smtClean="0">
                <a:latin typeface="Arial" panose="020B0604020202020204" pitchFamily="34" charset="0"/>
              </a:rPr>
              <a:t>13</a:t>
            </a:fld>
            <a:endParaRPr lang="en-US" altLang="en-US">
              <a:latin typeface="Arial" panose="020B0604020202020204" pitchFamily="34" charset="0"/>
            </a:endParaRPr>
          </a:p>
        </p:txBody>
      </p:sp>
    </p:spTree>
    <p:extLst>
      <p:ext uri="{BB962C8B-B14F-4D97-AF65-F5344CB8AC3E}">
        <p14:creationId xmlns:p14="http://schemas.microsoft.com/office/powerpoint/2010/main" val="4284079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p:sp>
      <p:sp>
        <p:nvSpPr>
          <p:cNvPr id="317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There are few absolutes in organizational behavior.  When making decisions, you must always take into account situational factors that can change the relationship between two variables.  For example, as seen in this chart, one message from a boss in an American culture can mean a completely different thing in another culture.  It is always important to take context into account.</a:t>
            </a:r>
          </a:p>
          <a:p>
            <a:endParaRPr lang="en-US" altLang="en-US"/>
          </a:p>
        </p:txBody>
      </p:sp>
      <p:sp>
        <p:nvSpPr>
          <p:cNvPr id="31748" name="Footer Placeholder 3"/>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latin typeface="Arial" panose="020B0604020202020204" pitchFamily="34" charset="0"/>
              </a:rPr>
              <a:t>(c) 2008 Prentice-Hall, All rights reserved.</a:t>
            </a:r>
          </a:p>
        </p:txBody>
      </p:sp>
      <p:sp>
        <p:nvSpPr>
          <p:cNvPr id="31749"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86E45E8-3716-4389-A35A-51CA87211445}" type="slidenum">
              <a:rPr lang="en-US" altLang="en-US" smtClean="0">
                <a:latin typeface="Arial" panose="020B0604020202020204" pitchFamily="34" charset="0"/>
              </a:rPr>
              <a:t>14</a:t>
            </a:fld>
            <a:endParaRPr lang="en-US" altLang="en-US">
              <a:latin typeface="Arial" panose="020B0604020202020204" pitchFamily="34" charset="0"/>
            </a:endParaRPr>
          </a:p>
        </p:txBody>
      </p:sp>
    </p:spTree>
    <p:extLst>
      <p:ext uri="{BB962C8B-B14F-4D97-AF65-F5344CB8AC3E}">
        <p14:creationId xmlns:p14="http://schemas.microsoft.com/office/powerpoint/2010/main" val="3514825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p:sp>
      <p:sp>
        <p:nvSpPr>
          <p:cNvPr id="52227" name="Rectangle 3"/>
          <p:cNvSpPr>
            <a:spLocks noGrp="1" noChangeArrowheads="1"/>
          </p:cNvSpPr>
          <p:nvPr>
            <p:ph type="body" idx="1"/>
          </p:nvPr>
        </p:nvSpPr>
        <p:spPr>
          <a:xfrm>
            <a:off x="987425" y="3228975"/>
            <a:ext cx="7899400" cy="3059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121720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p:sp>
      <p:sp>
        <p:nvSpPr>
          <p:cNvPr id="54275" name="Rectangle 3"/>
          <p:cNvSpPr>
            <a:spLocks noGrp="1" noChangeArrowheads="1"/>
          </p:cNvSpPr>
          <p:nvPr>
            <p:ph type="body" idx="1"/>
          </p:nvPr>
        </p:nvSpPr>
        <p:spPr>
          <a:xfrm>
            <a:off x="987425" y="3228975"/>
            <a:ext cx="7899400" cy="3059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209227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p:sp>
      <p:sp>
        <p:nvSpPr>
          <p:cNvPr id="58371" name="Rectangle 3"/>
          <p:cNvSpPr>
            <a:spLocks noGrp="1" noChangeArrowheads="1"/>
          </p:cNvSpPr>
          <p:nvPr>
            <p:ph type="body" idx="1"/>
          </p:nvPr>
        </p:nvSpPr>
        <p:spPr>
          <a:xfrm>
            <a:off x="987425" y="3228975"/>
            <a:ext cx="7899400" cy="3059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694425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p:sp>
      <p:sp>
        <p:nvSpPr>
          <p:cNvPr id="604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17994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p:sp>
      <p:sp>
        <p:nvSpPr>
          <p:cNvPr id="62467" name="Rectangle 3"/>
          <p:cNvSpPr>
            <a:spLocks noGrp="1" noChangeArrowheads="1"/>
          </p:cNvSpPr>
          <p:nvPr>
            <p:ph type="body" idx="1"/>
          </p:nvPr>
        </p:nvSpPr>
        <p:spPr>
          <a:xfrm>
            <a:off x="987425" y="3228975"/>
            <a:ext cx="7899400" cy="3059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939375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p:sp>
      <p:sp>
        <p:nvSpPr>
          <p:cNvPr id="66563" name="Rectangle 3"/>
          <p:cNvSpPr>
            <a:spLocks noGrp="1" noChangeArrowheads="1"/>
          </p:cNvSpPr>
          <p:nvPr>
            <p:ph type="body" idx="1"/>
          </p:nvPr>
        </p:nvSpPr>
        <p:spPr>
          <a:xfrm>
            <a:off x="987425" y="3228975"/>
            <a:ext cx="7899400" cy="3059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656120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p:sp>
      <p:sp>
        <p:nvSpPr>
          <p:cNvPr id="92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9220" name="Footer Placeholder 3"/>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latin typeface="Arial" panose="020B0604020202020204" pitchFamily="34" charset="0"/>
              </a:rPr>
              <a:t>(c) 2008 Prentice-Hall, All rights reserved.</a:t>
            </a:r>
          </a:p>
        </p:txBody>
      </p:sp>
      <p:sp>
        <p:nvSpPr>
          <p:cNvPr id="9221"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159E1EF-6AFD-4FA0-897D-BA67BD090CD7}" type="slidenum">
              <a:rPr lang="en-US" altLang="en-US" smtClean="0">
                <a:latin typeface="Arial" panose="020B0604020202020204" pitchFamily="34" charset="0"/>
              </a:rPr>
              <a:t>3</a:t>
            </a:fld>
            <a:endParaRPr lang="en-US" altLang="en-US">
              <a:latin typeface="Arial" panose="020B0604020202020204" pitchFamily="34" charset="0"/>
            </a:endParaRPr>
          </a:p>
        </p:txBody>
      </p:sp>
    </p:spTree>
    <p:extLst>
      <p:ext uri="{BB962C8B-B14F-4D97-AF65-F5344CB8AC3E}">
        <p14:creationId xmlns:p14="http://schemas.microsoft.com/office/powerpoint/2010/main" val="2941401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p:sp>
      <p:sp>
        <p:nvSpPr>
          <p:cNvPr id="11267" name="Rectangle 3"/>
          <p:cNvSpPr>
            <a:spLocks noGrp="1" noChangeArrowheads="1"/>
          </p:cNvSpPr>
          <p:nvPr>
            <p:ph type="body" idx="1"/>
          </p:nvPr>
        </p:nvSpPr>
        <p:spPr>
          <a:xfrm>
            <a:off x="987425" y="3228975"/>
            <a:ext cx="7899400" cy="3059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427906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p:sp>
      <p:sp>
        <p:nvSpPr>
          <p:cNvPr id="15363" name="Rectangle 3"/>
          <p:cNvSpPr>
            <a:spLocks noGrp="1" noChangeArrowheads="1"/>
          </p:cNvSpPr>
          <p:nvPr>
            <p:ph type="body" idx="1"/>
          </p:nvPr>
        </p:nvSpPr>
        <p:spPr>
          <a:xfrm>
            <a:off x="987425" y="3228975"/>
            <a:ext cx="7899400" cy="3059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7803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p:sp>
      <p:sp>
        <p:nvSpPr>
          <p:cNvPr id="17411" name="Rectangle 3"/>
          <p:cNvSpPr>
            <a:spLocks noGrp="1" noChangeArrowheads="1"/>
          </p:cNvSpPr>
          <p:nvPr>
            <p:ph type="body" idx="1"/>
          </p:nvPr>
        </p:nvSpPr>
        <p:spPr>
          <a:xfrm>
            <a:off x="987425" y="3228975"/>
            <a:ext cx="7899400" cy="3059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146620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p:sp>
      <p:sp>
        <p:nvSpPr>
          <p:cNvPr id="19459" name="Rectangle 3"/>
          <p:cNvSpPr>
            <a:spLocks noGrp="1" noChangeArrowheads="1"/>
          </p:cNvSpPr>
          <p:nvPr>
            <p:ph type="body" idx="1"/>
          </p:nvPr>
        </p:nvSpPr>
        <p:spPr>
          <a:xfrm>
            <a:off x="987425" y="3228975"/>
            <a:ext cx="7899400" cy="3059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331082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Psychology focuses on the individual level by seeking to measure, explain, and sometimes change behaviors in individuals.  This area of study offers insights in such areas as learning, training, decision making, and employee selection. </a:t>
            </a:r>
          </a:p>
        </p:txBody>
      </p:sp>
      <p:sp>
        <p:nvSpPr>
          <p:cNvPr id="23556" name="Footer Placeholder 3"/>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latin typeface="Arial" panose="020B0604020202020204" pitchFamily="34" charset="0"/>
              </a:rPr>
              <a:t>(c) 2008 Prentice-Hall, All rights reserved.</a:t>
            </a:r>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748E600-4430-4834-8F7E-513D95847D3F}" type="slidenum">
              <a:rPr lang="en-US" altLang="en-US" smtClean="0">
                <a:latin typeface="Arial" panose="020B0604020202020204" pitchFamily="34" charset="0"/>
              </a:rPr>
              <a:t>10</a:t>
            </a:fld>
            <a:endParaRPr lang="en-US" altLang="en-US">
              <a:latin typeface="Arial" panose="020B0604020202020204" pitchFamily="34" charset="0"/>
            </a:endParaRPr>
          </a:p>
        </p:txBody>
      </p:sp>
    </p:spTree>
    <p:extLst>
      <p:ext uri="{BB962C8B-B14F-4D97-AF65-F5344CB8AC3E}">
        <p14:creationId xmlns:p14="http://schemas.microsoft.com/office/powerpoint/2010/main" val="1153439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p:sp>
      <p:sp>
        <p:nvSpPr>
          <p:cNvPr id="256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Social Psychology moves beyond individual analysis to look at group behavior and how individuals can influence on another.  It blends together sociology and psychology and looks primarily at change, communication, and group interactions.</a:t>
            </a:r>
          </a:p>
        </p:txBody>
      </p:sp>
      <p:sp>
        <p:nvSpPr>
          <p:cNvPr id="25604" name="Footer Placeholder 3"/>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latin typeface="Arial" panose="020B0604020202020204" pitchFamily="34" charset="0"/>
              </a:rPr>
              <a:t>(c) 2008 Prentice-Hall, All rights reserved.</a:t>
            </a:r>
          </a:p>
        </p:txBody>
      </p:sp>
      <p:sp>
        <p:nvSpPr>
          <p:cNvPr id="2560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5B6B35-F4BC-4951-AF17-F886129383C9}" type="slidenum">
              <a:rPr lang="en-US" altLang="en-US" smtClean="0">
                <a:latin typeface="Arial" panose="020B0604020202020204" pitchFamily="34" charset="0"/>
              </a:rPr>
              <a:t>11</a:t>
            </a:fld>
            <a:endParaRPr lang="en-US" altLang="en-US">
              <a:latin typeface="Arial" panose="020B0604020202020204" pitchFamily="34" charset="0"/>
            </a:endParaRPr>
          </a:p>
        </p:txBody>
      </p:sp>
    </p:spTree>
    <p:extLst>
      <p:ext uri="{BB962C8B-B14F-4D97-AF65-F5344CB8AC3E}">
        <p14:creationId xmlns:p14="http://schemas.microsoft.com/office/powerpoint/2010/main" val="865000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p:sp>
      <p:sp>
        <p:nvSpPr>
          <p:cNvPr id="276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Sociology looks at the relationship between individuals and their environment.  Sociologists’ main contribution to OB is through offering a better understanding of group behavior.  It looks more at how a group operates within an organizational system.  One key area that sociologists contribute to in OB is culture, a key factor in OB studies.</a:t>
            </a:r>
          </a:p>
        </p:txBody>
      </p:sp>
      <p:sp>
        <p:nvSpPr>
          <p:cNvPr id="27652" name="Footer Placeholder 3"/>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latin typeface="Arial" panose="020B0604020202020204" pitchFamily="34" charset="0"/>
              </a:rPr>
              <a:t>(c) 2008 Prentice-Hall, All rights reserved.</a:t>
            </a:r>
          </a:p>
        </p:txBody>
      </p:sp>
      <p:sp>
        <p:nvSpPr>
          <p:cNvPr id="2765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7B779CC-AD45-4DC8-B2BB-D2E793E44F05}" type="slidenum">
              <a:rPr lang="en-US" altLang="en-US" smtClean="0">
                <a:latin typeface="Arial" panose="020B0604020202020204" pitchFamily="34" charset="0"/>
              </a:rPr>
              <a:t>12</a:t>
            </a:fld>
            <a:endParaRPr lang="en-US" altLang="en-US">
              <a:latin typeface="Arial" panose="020B0604020202020204" pitchFamily="34" charset="0"/>
            </a:endParaRPr>
          </a:p>
        </p:txBody>
      </p:sp>
    </p:spTree>
    <p:extLst>
      <p:ext uri="{BB962C8B-B14F-4D97-AF65-F5344CB8AC3E}">
        <p14:creationId xmlns:p14="http://schemas.microsoft.com/office/powerpoint/2010/main" val="4154290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72A2FE4-5470-4698-B5E7-4324438F29E4}"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CDCD96-BFE2-4AA4-AF3A-74A8E2614885}"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7944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2A2FE4-5470-4698-B5E7-4324438F29E4}"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CDCD96-BFE2-4AA4-AF3A-74A8E2614885}" type="slidenum">
              <a:rPr lang="en-US" smtClean="0"/>
              <a:pPr/>
              <a:t>‹#›</a:t>
            </a:fld>
            <a:endParaRPr lang="en-US"/>
          </a:p>
        </p:txBody>
      </p:sp>
    </p:spTree>
    <p:extLst>
      <p:ext uri="{BB962C8B-B14F-4D97-AF65-F5344CB8AC3E}">
        <p14:creationId xmlns:p14="http://schemas.microsoft.com/office/powerpoint/2010/main" val="757711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2A2FE4-5470-4698-B5E7-4324438F29E4}"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CDCD96-BFE2-4AA4-AF3A-74A8E2614885}" type="slidenum">
              <a:rPr lang="en-US" smtClean="0"/>
              <a:pPr/>
              <a:t>‹#›</a:t>
            </a:fld>
            <a:endParaRPr lang="en-US"/>
          </a:p>
        </p:txBody>
      </p:sp>
    </p:spTree>
    <p:extLst>
      <p:ext uri="{BB962C8B-B14F-4D97-AF65-F5344CB8AC3E}">
        <p14:creationId xmlns:p14="http://schemas.microsoft.com/office/powerpoint/2010/main" val="4098753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2A2FE4-5470-4698-B5E7-4324438F29E4}"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CDCD96-BFE2-4AA4-AF3A-74A8E2614885}" type="slidenum">
              <a:rPr lang="en-US" smtClean="0"/>
              <a:pPr/>
              <a:t>‹#›</a:t>
            </a:fld>
            <a:endParaRPr lang="en-US"/>
          </a:p>
        </p:txBody>
      </p:sp>
    </p:spTree>
    <p:extLst>
      <p:ext uri="{BB962C8B-B14F-4D97-AF65-F5344CB8AC3E}">
        <p14:creationId xmlns:p14="http://schemas.microsoft.com/office/powerpoint/2010/main" val="3961678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2A2FE4-5470-4698-B5E7-4324438F29E4}"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CDCD96-BFE2-4AA4-AF3A-74A8E2614885}"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72A2FE4-5470-4698-B5E7-4324438F29E4}" type="datetimeFigureOut">
              <a:rPr lang="en-US" smtClean="0"/>
              <a:pPr/>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CDCD96-BFE2-4AA4-AF3A-74A8E2614885}" type="slidenum">
              <a:rPr lang="en-US" smtClean="0"/>
              <a:pPr/>
              <a:t>‹#›</a:t>
            </a:fld>
            <a:endParaRPr lang="en-US"/>
          </a:p>
        </p:txBody>
      </p:sp>
    </p:spTree>
    <p:extLst>
      <p:ext uri="{BB962C8B-B14F-4D97-AF65-F5344CB8AC3E}">
        <p14:creationId xmlns:p14="http://schemas.microsoft.com/office/powerpoint/2010/main" val="780829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72A2FE4-5470-4698-B5E7-4324438F29E4}" type="datetimeFigureOut">
              <a:rPr lang="en-US" smtClean="0"/>
              <a:pPr/>
              <a:t>5/2/2020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CDCD96-BFE2-4AA4-AF3A-74A8E2614885}" type="slidenum">
              <a:rPr lang="en-US" smtClean="0"/>
              <a:pPr/>
              <a:t>‹#›</a:t>
            </a:fld>
            <a:endParaRPr lang="en-US"/>
          </a:p>
        </p:txBody>
      </p:sp>
    </p:spTree>
    <p:extLst>
      <p:ext uri="{BB962C8B-B14F-4D97-AF65-F5344CB8AC3E}">
        <p14:creationId xmlns:p14="http://schemas.microsoft.com/office/powerpoint/2010/main" val="164187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72A2FE4-5470-4698-B5E7-4324438F29E4}" type="datetimeFigureOut">
              <a:rPr lang="en-US" smtClean="0"/>
              <a:pPr/>
              <a:t>5/2/2020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CDCD96-BFE2-4AA4-AF3A-74A8E2614885}" type="slidenum">
              <a:rPr lang="en-US" smtClean="0"/>
              <a:pPr/>
              <a:t>‹#›</a:t>
            </a:fld>
            <a:endParaRPr lang="en-US"/>
          </a:p>
        </p:txBody>
      </p:sp>
    </p:spTree>
    <p:extLst>
      <p:ext uri="{BB962C8B-B14F-4D97-AF65-F5344CB8AC3E}">
        <p14:creationId xmlns:p14="http://schemas.microsoft.com/office/powerpoint/2010/main" val="1721514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72A2FE4-5470-4698-B5E7-4324438F29E4}" type="datetimeFigureOut">
              <a:rPr lang="en-US" smtClean="0"/>
              <a:pPr/>
              <a:t>5/2/2020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CCDCD96-BFE2-4AA4-AF3A-74A8E2614885}" type="slidenum">
              <a:rPr lang="en-US" smtClean="0"/>
              <a:pPr/>
              <a:t>‹#›</a:t>
            </a:fld>
            <a:endParaRPr lang="en-US"/>
          </a:p>
        </p:txBody>
      </p:sp>
    </p:spTree>
    <p:extLst>
      <p:ext uri="{BB962C8B-B14F-4D97-AF65-F5344CB8AC3E}">
        <p14:creationId xmlns:p14="http://schemas.microsoft.com/office/powerpoint/2010/main" val="2611262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172A2FE4-5470-4698-B5E7-4324438F29E4}" type="datetimeFigureOut">
              <a:rPr lang="en-US" smtClean="0"/>
              <a:pPr/>
              <a:t>5/2/2020</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CCDCD96-BFE2-4AA4-AF3A-74A8E2614885}" type="slidenum">
              <a:rPr lang="en-US" smtClean="0"/>
              <a:pPr/>
              <a:t>‹#›</a:t>
            </a:fld>
            <a:endParaRPr lang="en-US"/>
          </a:p>
        </p:txBody>
      </p:sp>
    </p:spTree>
    <p:extLst>
      <p:ext uri="{BB962C8B-B14F-4D97-AF65-F5344CB8AC3E}">
        <p14:creationId xmlns:p14="http://schemas.microsoft.com/office/powerpoint/2010/main" val="901549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2A2FE4-5470-4698-B5E7-4324438F29E4}" type="datetimeFigureOut">
              <a:rPr lang="en-US" smtClean="0"/>
              <a:pPr/>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CDCD96-BFE2-4AA4-AF3A-74A8E2614885}" type="slidenum">
              <a:rPr lang="en-US" smtClean="0"/>
              <a:pPr/>
              <a:t>‹#›</a:t>
            </a:fld>
            <a:endParaRPr lang="en-US"/>
          </a:p>
        </p:txBody>
      </p:sp>
    </p:spTree>
    <p:extLst>
      <p:ext uri="{BB962C8B-B14F-4D97-AF65-F5344CB8AC3E}">
        <p14:creationId xmlns:p14="http://schemas.microsoft.com/office/powerpoint/2010/main" val="503867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172A2FE4-5470-4698-B5E7-4324438F29E4}" type="datetimeFigureOut">
              <a:rPr lang="en-US" smtClean="0"/>
              <a:pPr/>
              <a:t>5/2/2020</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FCCDCD96-BFE2-4AA4-AF3A-74A8E2614885}"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769460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543800" cy="2593975"/>
          </a:xfrm>
        </p:spPr>
        <p:txBody>
          <a:bodyPr/>
          <a:lstStyle/>
          <a:p>
            <a:r>
              <a:rPr lang="en-US" sz="2700" dirty="0" smtClean="0"/>
              <a:t>An Introduction to </a:t>
            </a:r>
            <a:r>
              <a:rPr lang="en-US" sz="3200" dirty="0" smtClean="0"/>
              <a:t/>
            </a:r>
            <a:br>
              <a:rPr lang="en-US" sz="3200" dirty="0" smtClean="0"/>
            </a:br>
            <a:r>
              <a:rPr lang="en-US" sz="5400" dirty="0" smtClean="0"/>
              <a:t>Organizational Behaviour </a:t>
            </a:r>
            <a:endParaRPr lang="en-US" sz="5400" dirty="0"/>
          </a:p>
        </p:txBody>
      </p:sp>
      <p:sp>
        <p:nvSpPr>
          <p:cNvPr id="3" name="Subtitle 2"/>
          <p:cNvSpPr>
            <a:spLocks noGrp="1"/>
          </p:cNvSpPr>
          <p:nvPr>
            <p:ph type="subTitle" idx="1"/>
          </p:nvPr>
        </p:nvSpPr>
        <p:spPr/>
        <p:txBody>
          <a:bodyPr>
            <a:noAutofit/>
          </a:bodyPr>
          <a:lstStyle/>
          <a:p>
            <a:r>
              <a:rPr lang="en-US" altLang="en-US" sz="4000" b="1" cap="none" spc="0" dirty="0">
                <a:solidFill>
                  <a:srgbClr val="FF0000"/>
                </a:solidFill>
                <a:latin typeface="Arial"/>
                <a:ea typeface="+mj-ea"/>
                <a:cs typeface="+mj-cs"/>
              </a:rPr>
              <a:t>(PSYC-6223)</a:t>
            </a:r>
            <a:endParaRPr lang="en-US" sz="1800" dirty="0">
              <a:solidFill>
                <a:srgbClr val="FF0000"/>
              </a:solidFill>
            </a:endParaRPr>
          </a:p>
        </p:txBody>
      </p:sp>
    </p:spTree>
    <p:extLst>
      <p:ext uri="{BB962C8B-B14F-4D97-AF65-F5344CB8AC3E}">
        <p14:creationId xmlns:p14="http://schemas.microsoft.com/office/powerpoint/2010/main" val="3912415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533400" y="290513"/>
            <a:ext cx="8077200" cy="603250"/>
          </a:xfrm>
        </p:spPr>
        <p:txBody>
          <a:bodyPr>
            <a:normAutofit fontScale="90000"/>
          </a:bodyPr>
          <a:lstStyle/>
          <a:p>
            <a:r>
              <a:rPr lang="en-US" altLang="en-US">
                <a:solidFill>
                  <a:schemeClr val="tx1"/>
                </a:solidFill>
              </a:rPr>
              <a:t>Psychology</a:t>
            </a:r>
          </a:p>
        </p:txBody>
      </p:sp>
      <p:sp>
        <p:nvSpPr>
          <p:cNvPr id="22531" name="Content Placeholder 2"/>
          <p:cNvSpPr>
            <a:spLocks noGrp="1"/>
          </p:cNvSpPr>
          <p:nvPr>
            <p:ph idx="1"/>
          </p:nvPr>
        </p:nvSpPr>
        <p:spPr/>
        <p:txBody>
          <a:bodyPr/>
          <a:lstStyle/>
          <a:p>
            <a:pPr indent="0">
              <a:buFont typeface="Wingdings" panose="05000000000000000000" pitchFamily="2" charset="2"/>
              <a:buNone/>
            </a:pPr>
            <a:r>
              <a:rPr lang="en-US" altLang="en-US"/>
              <a:t>The science that seeks to measure, explain, and sometimes change the behavior of humans and other animals.</a:t>
            </a:r>
          </a:p>
          <a:p>
            <a:pPr indent="0"/>
            <a:r>
              <a:rPr lang="en-US" altLang="en-US"/>
              <a:t>Unit of Analysis:</a:t>
            </a:r>
          </a:p>
          <a:p>
            <a:pPr lvl="1"/>
            <a:r>
              <a:rPr lang="en-US" altLang="en-US"/>
              <a:t>Individual</a:t>
            </a:r>
          </a:p>
          <a:p>
            <a:pPr indent="0"/>
            <a:r>
              <a:rPr lang="en-US" altLang="en-US"/>
              <a:t>Contributions to OB:</a:t>
            </a:r>
          </a:p>
          <a:p>
            <a:pPr lvl="1"/>
            <a:r>
              <a:rPr lang="en-US" altLang="en-US"/>
              <a:t>Learning, motivation, personality, emotions, perception</a:t>
            </a:r>
          </a:p>
          <a:p>
            <a:pPr lvl="1"/>
            <a:r>
              <a:rPr lang="en-US" altLang="en-US"/>
              <a:t>Training, leadership effectiveness, job satisfaction</a:t>
            </a:r>
          </a:p>
          <a:p>
            <a:pPr lvl="1"/>
            <a:r>
              <a:rPr lang="en-US" altLang="en-US"/>
              <a:t>Individual decision making, performance appraisal attitude measurement</a:t>
            </a:r>
          </a:p>
          <a:p>
            <a:pPr lvl="1"/>
            <a:r>
              <a:rPr lang="en-US" altLang="en-US"/>
              <a:t>Employee selection, work design, and work stress</a:t>
            </a:r>
          </a:p>
          <a:p>
            <a:pPr indent="0"/>
            <a:endParaRPr lang="en-US" altLang="en-US"/>
          </a:p>
        </p:txBody>
      </p:sp>
      <p:sp>
        <p:nvSpPr>
          <p:cNvPr id="22532" name="Slide Number Placeholder 5"/>
          <p:cNvSpPr>
            <a:spLocks noGrp="1"/>
          </p:cNvSpPr>
          <p:nvPr>
            <p:ph type="sldNum" sz="quarter" idx="12"/>
          </p:nvPr>
        </p:nvSpPr>
        <p:spPr>
          <a:xfrm>
            <a:off x="533400" y="6400800"/>
            <a:ext cx="6719888"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rgbClr val="990033"/>
                </a:solidFill>
                <a:latin typeface="Arial" panose="020B0604020202020204" pitchFamily="34" charset="0"/>
              </a:defRPr>
            </a:lvl2pPr>
            <a:lvl3pPr marL="1143000" indent="-228600">
              <a:spcBef>
                <a:spcPct val="20000"/>
              </a:spcBef>
              <a:buChar char="•"/>
              <a:defRPr sz="2000">
                <a:solidFill>
                  <a:srgbClr val="996633"/>
                </a:solidFill>
                <a:latin typeface="Arial" panose="020B0604020202020204" pitchFamily="34" charset="0"/>
              </a:defRPr>
            </a:lvl3pPr>
            <a:lvl4pPr marL="1600200" indent="-228600">
              <a:spcBef>
                <a:spcPct val="20000"/>
              </a:spcBef>
              <a:buChar char="–"/>
              <a:defRPr>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1600" b="1">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9pPr>
          </a:lstStyle>
          <a:p>
            <a:pPr algn="l">
              <a:spcBef>
                <a:spcPct val="0"/>
              </a:spcBef>
              <a:buFontTx/>
              <a:buNone/>
            </a:pPr>
            <a:r>
              <a:rPr lang="en-US" altLang="en-US" sz="1200" b="1">
                <a:solidFill>
                  <a:srgbClr val="898989"/>
                </a:solidFill>
                <a:latin typeface="Calibri" panose="020F0502020204030204" pitchFamily="34" charset="0"/>
              </a:rPr>
              <a:t>1-</a:t>
            </a:r>
            <a:fld id="{F672B2A1-1674-4556-800A-D96FF2169980}" type="slidenum">
              <a:rPr lang="en-US" altLang="en-US" sz="1200" b="1" smtClean="0">
                <a:solidFill>
                  <a:srgbClr val="898989"/>
                </a:solidFill>
                <a:latin typeface="Calibri" panose="020F0502020204030204" pitchFamily="34" charset="0"/>
              </a:rPr>
              <a:t>10</a:t>
            </a:fld>
            <a:endParaRPr lang="en-US" altLang="en-US" sz="1200" b="1">
              <a:solidFill>
                <a:srgbClr val="898989"/>
              </a:solidFill>
              <a:latin typeface="Calibri" panose="020F0502020204030204" pitchFamily="34" charset="0"/>
            </a:endParaRPr>
          </a:p>
        </p:txBody>
      </p:sp>
    </p:spTree>
    <p:extLst>
      <p:ext uri="{BB962C8B-B14F-4D97-AF65-F5344CB8AC3E}">
        <p14:creationId xmlns:p14="http://schemas.microsoft.com/office/powerpoint/2010/main" val="4208069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533400" y="290513"/>
            <a:ext cx="8077200" cy="603250"/>
          </a:xfrm>
        </p:spPr>
        <p:txBody>
          <a:bodyPr>
            <a:normAutofit fontScale="90000"/>
          </a:bodyPr>
          <a:lstStyle/>
          <a:p>
            <a:r>
              <a:rPr lang="en-US" altLang="en-US">
                <a:solidFill>
                  <a:schemeClr val="tx1"/>
                </a:solidFill>
              </a:rPr>
              <a:t>Social Psychology</a:t>
            </a:r>
          </a:p>
        </p:txBody>
      </p:sp>
      <p:sp>
        <p:nvSpPr>
          <p:cNvPr id="24579" name="Content Placeholder 2"/>
          <p:cNvSpPr>
            <a:spLocks noGrp="1"/>
          </p:cNvSpPr>
          <p:nvPr>
            <p:ph idx="1"/>
          </p:nvPr>
        </p:nvSpPr>
        <p:spPr/>
        <p:txBody>
          <a:bodyPr>
            <a:normAutofit/>
          </a:bodyPr>
          <a:lstStyle/>
          <a:p>
            <a:pPr indent="0">
              <a:buFont typeface="Wingdings" panose="05000000000000000000" pitchFamily="2" charset="2"/>
              <a:buNone/>
            </a:pPr>
            <a:r>
              <a:rPr lang="en-US" altLang="en-US"/>
              <a:t>An area within psychology that blends concepts from psychology and sociology and that focuses on the influence of people on one another.</a:t>
            </a:r>
          </a:p>
          <a:p>
            <a:pPr indent="0"/>
            <a:endParaRPr lang="en-US" altLang="en-US"/>
          </a:p>
          <a:p>
            <a:pPr indent="0"/>
            <a:r>
              <a:rPr lang="en-US" altLang="en-US"/>
              <a:t>Unit of Analysis:</a:t>
            </a:r>
          </a:p>
          <a:p>
            <a:pPr lvl="1"/>
            <a:r>
              <a:rPr lang="en-US" altLang="en-US"/>
              <a:t>Group</a:t>
            </a:r>
          </a:p>
          <a:p>
            <a:pPr indent="0"/>
            <a:r>
              <a:rPr lang="en-US" altLang="en-US"/>
              <a:t>Contributions to OB:</a:t>
            </a:r>
          </a:p>
          <a:p>
            <a:pPr lvl="1"/>
            <a:r>
              <a:rPr lang="en-US" altLang="en-US"/>
              <a:t>Behavioral change</a:t>
            </a:r>
          </a:p>
          <a:p>
            <a:pPr lvl="1"/>
            <a:r>
              <a:rPr lang="en-US" altLang="en-US"/>
              <a:t>Attitude change</a:t>
            </a:r>
          </a:p>
          <a:p>
            <a:pPr lvl="1"/>
            <a:r>
              <a:rPr lang="en-US" altLang="en-US"/>
              <a:t>Communication</a:t>
            </a:r>
          </a:p>
          <a:p>
            <a:pPr lvl="1"/>
            <a:r>
              <a:rPr lang="en-US" altLang="en-US"/>
              <a:t>Group processes</a:t>
            </a:r>
          </a:p>
          <a:p>
            <a:pPr lvl="1"/>
            <a:r>
              <a:rPr lang="en-US" altLang="en-US"/>
              <a:t>Group decision making</a:t>
            </a:r>
          </a:p>
          <a:p>
            <a:pPr indent="0"/>
            <a:endParaRPr lang="en-US" altLang="en-US"/>
          </a:p>
        </p:txBody>
      </p:sp>
      <p:sp>
        <p:nvSpPr>
          <p:cNvPr id="24581" name="Slide Number Placeholder 6"/>
          <p:cNvSpPr>
            <a:spLocks noGrp="1"/>
          </p:cNvSpPr>
          <p:nvPr>
            <p:ph type="sldNum" sz="quarter" idx="12"/>
          </p:nvPr>
        </p:nvSpPr>
        <p:spPr>
          <a:xfrm>
            <a:off x="533400" y="6400800"/>
            <a:ext cx="6719888"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rgbClr val="990033"/>
                </a:solidFill>
                <a:latin typeface="Arial" panose="020B0604020202020204" pitchFamily="34" charset="0"/>
              </a:defRPr>
            </a:lvl2pPr>
            <a:lvl3pPr marL="1143000" indent="-228600">
              <a:spcBef>
                <a:spcPct val="20000"/>
              </a:spcBef>
              <a:buChar char="•"/>
              <a:defRPr sz="2000">
                <a:solidFill>
                  <a:srgbClr val="996633"/>
                </a:solidFill>
                <a:latin typeface="Arial" panose="020B0604020202020204" pitchFamily="34" charset="0"/>
              </a:defRPr>
            </a:lvl3pPr>
            <a:lvl4pPr marL="1600200" indent="-228600">
              <a:spcBef>
                <a:spcPct val="20000"/>
              </a:spcBef>
              <a:buChar char="–"/>
              <a:defRPr>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1600" b="1">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9pPr>
          </a:lstStyle>
          <a:p>
            <a:pPr algn="l">
              <a:spcBef>
                <a:spcPct val="0"/>
              </a:spcBef>
              <a:buFontTx/>
              <a:buNone/>
            </a:pPr>
            <a:r>
              <a:rPr lang="en-US" altLang="en-US" sz="1200" b="1">
                <a:solidFill>
                  <a:srgbClr val="898989"/>
                </a:solidFill>
                <a:latin typeface="Calibri" panose="020F0502020204030204" pitchFamily="34" charset="0"/>
              </a:rPr>
              <a:t>1-</a:t>
            </a:r>
            <a:fld id="{83176B31-3E18-4FBF-A50D-8D081B0C237D}" type="slidenum">
              <a:rPr lang="en-US" altLang="en-US" sz="1200" b="1" smtClean="0">
                <a:solidFill>
                  <a:srgbClr val="898989"/>
                </a:solidFill>
                <a:latin typeface="Calibri" panose="020F0502020204030204" pitchFamily="34" charset="0"/>
              </a:rPr>
              <a:t>11</a:t>
            </a:fld>
            <a:endParaRPr lang="en-US" altLang="en-US" sz="1200" b="1">
              <a:solidFill>
                <a:srgbClr val="898989"/>
              </a:solidFill>
              <a:latin typeface="Calibri" panose="020F0502020204030204" pitchFamily="34" charset="0"/>
            </a:endParaRPr>
          </a:p>
        </p:txBody>
      </p:sp>
      <p:pic>
        <p:nvPicPr>
          <p:cNvPr id="24580" name="Picture 2" descr="C:\Users\Bob Stretch\AppData\Local\Microsoft\Windows\Temporary Internet Files\Content.IE5\ZUGDL5A6\MCPE01465_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2514600"/>
            <a:ext cx="3768725" cy="346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6429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274638"/>
            <a:ext cx="8229600" cy="603250"/>
          </a:xfrm>
        </p:spPr>
        <p:txBody>
          <a:bodyPr>
            <a:normAutofit fontScale="90000"/>
          </a:bodyPr>
          <a:lstStyle/>
          <a:p>
            <a:r>
              <a:rPr lang="en-US" altLang="en-US">
                <a:solidFill>
                  <a:schemeClr val="tx1"/>
                </a:solidFill>
              </a:rPr>
              <a:t>Sociology</a:t>
            </a:r>
          </a:p>
        </p:txBody>
      </p:sp>
      <p:sp>
        <p:nvSpPr>
          <p:cNvPr id="26627" name="Text Placeholder 5"/>
          <p:cNvSpPr>
            <a:spLocks noGrp="1"/>
          </p:cNvSpPr>
          <p:nvPr>
            <p:ph type="body" idx="1"/>
          </p:nvPr>
        </p:nvSpPr>
        <p:spPr>
          <a:xfrm>
            <a:off x="457200" y="2743200"/>
            <a:ext cx="4040188" cy="639763"/>
          </a:xfrm>
        </p:spPr>
        <p:txBody>
          <a:bodyPr>
            <a:normAutofit lnSpcReduction="10000"/>
          </a:bodyPr>
          <a:lstStyle/>
          <a:p>
            <a:pPr>
              <a:buFont typeface="Wingdings" panose="05000000000000000000" pitchFamily="2" charset="2"/>
              <a:buChar char="Ø"/>
            </a:pPr>
            <a:r>
              <a:rPr lang="en-US" altLang="en-US"/>
              <a:t>Unit of Analysis:</a:t>
            </a:r>
          </a:p>
          <a:p>
            <a:pPr lvl="1"/>
            <a:r>
              <a:rPr lang="en-US" altLang="en-US"/>
              <a:t>-- Organizational System</a:t>
            </a:r>
          </a:p>
        </p:txBody>
      </p:sp>
      <p:sp>
        <p:nvSpPr>
          <p:cNvPr id="26628" name="Content Placeholder 2"/>
          <p:cNvSpPr>
            <a:spLocks noGrp="1"/>
          </p:cNvSpPr>
          <p:nvPr>
            <p:ph sz="half" idx="2"/>
          </p:nvPr>
        </p:nvSpPr>
        <p:spPr>
          <a:xfrm>
            <a:off x="457200" y="3429000"/>
            <a:ext cx="4040188" cy="2697163"/>
          </a:xfrm>
        </p:spPr>
        <p:txBody>
          <a:bodyPr/>
          <a:lstStyle/>
          <a:p>
            <a:r>
              <a:rPr lang="en-US" altLang="en-US"/>
              <a:t>Contributions to OB:</a:t>
            </a:r>
          </a:p>
          <a:p>
            <a:pPr lvl="1"/>
            <a:r>
              <a:rPr lang="en-US" altLang="en-US"/>
              <a:t>Group dynamics</a:t>
            </a:r>
          </a:p>
          <a:p>
            <a:pPr lvl="1"/>
            <a:r>
              <a:rPr lang="en-US" altLang="en-US"/>
              <a:t>Work teams</a:t>
            </a:r>
          </a:p>
          <a:p>
            <a:pPr lvl="1"/>
            <a:r>
              <a:rPr lang="en-US" altLang="en-US"/>
              <a:t>Communication</a:t>
            </a:r>
          </a:p>
          <a:p>
            <a:pPr lvl="1"/>
            <a:r>
              <a:rPr lang="en-US" altLang="en-US"/>
              <a:t>Power</a:t>
            </a:r>
          </a:p>
          <a:p>
            <a:pPr lvl="1"/>
            <a:r>
              <a:rPr lang="en-US" altLang="en-US"/>
              <a:t>Conflict</a:t>
            </a:r>
          </a:p>
          <a:p>
            <a:pPr lvl="1"/>
            <a:r>
              <a:rPr lang="en-US" altLang="en-US"/>
              <a:t>Intergroup behavior</a:t>
            </a:r>
          </a:p>
          <a:p>
            <a:endParaRPr lang="en-US" altLang="en-US"/>
          </a:p>
        </p:txBody>
      </p:sp>
      <p:sp>
        <p:nvSpPr>
          <p:cNvPr id="26629" name="Text Placeholder 6"/>
          <p:cNvSpPr>
            <a:spLocks noGrp="1"/>
          </p:cNvSpPr>
          <p:nvPr>
            <p:ph type="body" sz="quarter" idx="3"/>
          </p:nvPr>
        </p:nvSpPr>
        <p:spPr>
          <a:xfrm>
            <a:off x="4648200" y="2743200"/>
            <a:ext cx="4041775" cy="639763"/>
          </a:xfrm>
        </p:spPr>
        <p:txBody>
          <a:bodyPr>
            <a:normAutofit fontScale="40000" lnSpcReduction="20000"/>
          </a:bodyPr>
          <a:lstStyle/>
          <a:p>
            <a:pPr>
              <a:buFontTx/>
              <a:buChar char="•"/>
            </a:pPr>
            <a:endParaRPr lang="en-US" altLang="en-US"/>
          </a:p>
          <a:p>
            <a:pPr>
              <a:buFontTx/>
              <a:buChar char="•"/>
            </a:pPr>
            <a:endParaRPr lang="en-US" altLang="en-US"/>
          </a:p>
          <a:p>
            <a:pPr lvl="1"/>
            <a:r>
              <a:rPr lang="en-US" altLang="en-US"/>
              <a:t>-- Group</a:t>
            </a:r>
          </a:p>
        </p:txBody>
      </p:sp>
      <p:sp>
        <p:nvSpPr>
          <p:cNvPr id="26630" name="Content Placeholder 7"/>
          <p:cNvSpPr>
            <a:spLocks noGrp="1"/>
          </p:cNvSpPr>
          <p:nvPr>
            <p:ph sz="quarter" idx="4"/>
          </p:nvPr>
        </p:nvSpPr>
        <p:spPr>
          <a:xfrm>
            <a:off x="4645025" y="3429000"/>
            <a:ext cx="4041775" cy="2697163"/>
          </a:xfrm>
        </p:spPr>
        <p:txBody>
          <a:bodyPr/>
          <a:lstStyle/>
          <a:p>
            <a:endParaRPr lang="en-US" altLang="en-US"/>
          </a:p>
          <a:p>
            <a:pPr lvl="1"/>
            <a:r>
              <a:rPr lang="en-US" altLang="en-US"/>
              <a:t>Formal organization theory</a:t>
            </a:r>
          </a:p>
          <a:p>
            <a:pPr lvl="1"/>
            <a:r>
              <a:rPr lang="en-US" altLang="en-US"/>
              <a:t>Organizational technology</a:t>
            </a:r>
          </a:p>
          <a:p>
            <a:pPr lvl="1"/>
            <a:r>
              <a:rPr lang="en-US" altLang="en-US"/>
              <a:t>Organizational change</a:t>
            </a:r>
          </a:p>
          <a:p>
            <a:pPr lvl="1"/>
            <a:r>
              <a:rPr lang="en-US" altLang="en-US"/>
              <a:t>Organizational culture</a:t>
            </a:r>
          </a:p>
        </p:txBody>
      </p:sp>
      <p:sp>
        <p:nvSpPr>
          <p:cNvPr id="26632" name="Slide Number Placeholder 9"/>
          <p:cNvSpPr>
            <a:spLocks noGrp="1"/>
          </p:cNvSpPr>
          <p:nvPr>
            <p:ph type="sldNum" sz="quarter" idx="12"/>
          </p:nvPr>
        </p:nvSpPr>
        <p:spPr>
          <a:xfrm>
            <a:off x="533400" y="6400800"/>
            <a:ext cx="6719888"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rgbClr val="990033"/>
                </a:solidFill>
                <a:latin typeface="Arial" panose="020B0604020202020204" pitchFamily="34" charset="0"/>
              </a:defRPr>
            </a:lvl2pPr>
            <a:lvl3pPr marL="1143000" indent="-228600">
              <a:spcBef>
                <a:spcPct val="20000"/>
              </a:spcBef>
              <a:buChar char="•"/>
              <a:defRPr sz="2000">
                <a:solidFill>
                  <a:srgbClr val="996633"/>
                </a:solidFill>
                <a:latin typeface="Arial" panose="020B0604020202020204" pitchFamily="34" charset="0"/>
              </a:defRPr>
            </a:lvl3pPr>
            <a:lvl4pPr marL="1600200" indent="-228600">
              <a:spcBef>
                <a:spcPct val="20000"/>
              </a:spcBef>
              <a:buChar char="–"/>
              <a:defRPr>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1600" b="1">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9pPr>
          </a:lstStyle>
          <a:p>
            <a:pPr algn="l">
              <a:spcBef>
                <a:spcPct val="0"/>
              </a:spcBef>
              <a:buFontTx/>
              <a:buNone/>
            </a:pPr>
            <a:r>
              <a:rPr lang="en-US" altLang="en-US" sz="1200" b="1">
                <a:solidFill>
                  <a:srgbClr val="898989"/>
                </a:solidFill>
                <a:latin typeface="Calibri" panose="020F0502020204030204" pitchFamily="34" charset="0"/>
              </a:rPr>
              <a:t>1-</a:t>
            </a:r>
            <a:fld id="{0FE55C73-3FBB-41E9-98BB-6EF520709D2E}" type="slidenum">
              <a:rPr lang="en-US" altLang="en-US" sz="1200" b="1" smtClean="0">
                <a:solidFill>
                  <a:srgbClr val="898989"/>
                </a:solidFill>
                <a:latin typeface="Calibri" panose="020F0502020204030204" pitchFamily="34" charset="0"/>
              </a:rPr>
              <a:t>12</a:t>
            </a:fld>
            <a:endParaRPr lang="en-US" altLang="en-US" sz="1200" b="1">
              <a:solidFill>
                <a:srgbClr val="898989"/>
              </a:solidFill>
              <a:latin typeface="Calibri" panose="020F0502020204030204" pitchFamily="34" charset="0"/>
            </a:endParaRPr>
          </a:p>
        </p:txBody>
      </p:sp>
      <p:sp>
        <p:nvSpPr>
          <p:cNvPr id="26631" name="TextBox 4"/>
          <p:cNvSpPr txBox="1">
            <a:spLocks noChangeArrowheads="1"/>
          </p:cNvSpPr>
          <p:nvPr/>
        </p:nvSpPr>
        <p:spPr bwMode="auto">
          <a:xfrm>
            <a:off x="685800" y="1600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6075">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rgbClr val="990033"/>
                </a:solidFill>
                <a:latin typeface="Arial" panose="020B0604020202020204" pitchFamily="34" charset="0"/>
              </a:defRPr>
            </a:lvl2pPr>
            <a:lvl3pPr marL="1143000" indent="-228600">
              <a:spcBef>
                <a:spcPct val="20000"/>
              </a:spcBef>
              <a:buChar char="•"/>
              <a:defRPr sz="2000">
                <a:solidFill>
                  <a:srgbClr val="996633"/>
                </a:solidFill>
                <a:latin typeface="Arial" panose="020B0604020202020204" pitchFamily="34" charset="0"/>
              </a:defRPr>
            </a:lvl3pPr>
            <a:lvl4pPr marL="1600200" indent="-228600">
              <a:spcBef>
                <a:spcPct val="20000"/>
              </a:spcBef>
              <a:buChar char="–"/>
              <a:defRPr>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1600" b="1">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9pPr>
          </a:lstStyle>
          <a:p>
            <a:pPr>
              <a:spcBef>
                <a:spcPts val="575"/>
              </a:spcBef>
              <a:buFontTx/>
              <a:buNone/>
            </a:pPr>
            <a:r>
              <a:rPr lang="en-US" altLang="en-US" sz="2400" b="1">
                <a:solidFill>
                  <a:srgbClr val="CC6600"/>
                </a:solidFill>
                <a:latin typeface="Times New Roman" panose="02020603050405020304" pitchFamily="18" charset="0"/>
              </a:rPr>
              <a:t>The study of people in relation to their fellow human beings.</a:t>
            </a:r>
            <a:endParaRPr lang="en-US" altLang="en-US" sz="2400" b="1"/>
          </a:p>
        </p:txBody>
      </p:sp>
    </p:spTree>
    <p:extLst>
      <p:ext uri="{BB962C8B-B14F-4D97-AF65-F5344CB8AC3E}">
        <p14:creationId xmlns:p14="http://schemas.microsoft.com/office/powerpoint/2010/main" val="1542089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Bob Stretch\AppData\Local\Microsoft\Windows\Temporary Internet Files\Content.IE5\H1JVA1FE\MCPE01561_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4572000"/>
            <a:ext cx="281940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itle 1"/>
          <p:cNvSpPr>
            <a:spLocks noGrp="1"/>
          </p:cNvSpPr>
          <p:nvPr>
            <p:ph type="title"/>
          </p:nvPr>
        </p:nvSpPr>
        <p:spPr>
          <a:xfrm>
            <a:off x="457200" y="274638"/>
            <a:ext cx="8229600" cy="603250"/>
          </a:xfrm>
        </p:spPr>
        <p:txBody>
          <a:bodyPr>
            <a:normAutofit fontScale="90000"/>
          </a:bodyPr>
          <a:lstStyle/>
          <a:p>
            <a:r>
              <a:rPr lang="en-US" altLang="en-US">
                <a:solidFill>
                  <a:schemeClr val="tx1"/>
                </a:solidFill>
              </a:rPr>
              <a:t>Anthropology</a:t>
            </a:r>
          </a:p>
        </p:txBody>
      </p:sp>
      <p:sp>
        <p:nvSpPr>
          <p:cNvPr id="28676" name="Text Placeholder 5"/>
          <p:cNvSpPr>
            <a:spLocks noGrp="1"/>
          </p:cNvSpPr>
          <p:nvPr>
            <p:ph type="body" idx="1"/>
          </p:nvPr>
        </p:nvSpPr>
        <p:spPr>
          <a:xfrm>
            <a:off x="457200" y="2743200"/>
            <a:ext cx="4040188" cy="639763"/>
          </a:xfrm>
        </p:spPr>
        <p:txBody>
          <a:bodyPr>
            <a:normAutofit lnSpcReduction="10000"/>
          </a:bodyPr>
          <a:lstStyle/>
          <a:p>
            <a:pPr>
              <a:buFont typeface="Wingdings" panose="05000000000000000000" pitchFamily="2" charset="2"/>
              <a:buChar char="Ø"/>
            </a:pPr>
            <a:r>
              <a:rPr lang="en-US" altLang="en-US"/>
              <a:t>Unit of Analysis:</a:t>
            </a:r>
          </a:p>
          <a:p>
            <a:pPr lvl="1"/>
            <a:r>
              <a:rPr lang="en-US" altLang="en-US"/>
              <a:t>-- Organizational System</a:t>
            </a:r>
          </a:p>
        </p:txBody>
      </p:sp>
      <p:sp>
        <p:nvSpPr>
          <p:cNvPr id="28677" name="Content Placeholder 2"/>
          <p:cNvSpPr>
            <a:spLocks noGrp="1"/>
          </p:cNvSpPr>
          <p:nvPr>
            <p:ph sz="half" idx="2"/>
          </p:nvPr>
        </p:nvSpPr>
        <p:spPr>
          <a:xfrm>
            <a:off x="457200" y="3429000"/>
            <a:ext cx="4040188" cy="2697163"/>
          </a:xfrm>
        </p:spPr>
        <p:txBody>
          <a:bodyPr/>
          <a:lstStyle/>
          <a:p>
            <a:r>
              <a:rPr lang="en-US" altLang="en-US"/>
              <a:t>Contributions to OB:</a:t>
            </a:r>
          </a:p>
          <a:p>
            <a:pPr lvl="1"/>
            <a:r>
              <a:rPr lang="en-US" altLang="en-US"/>
              <a:t>Organizational culture</a:t>
            </a:r>
          </a:p>
          <a:p>
            <a:pPr lvl="1"/>
            <a:r>
              <a:rPr lang="en-US" altLang="en-US"/>
              <a:t>Organizational environment</a:t>
            </a:r>
          </a:p>
          <a:p>
            <a:endParaRPr lang="en-US" altLang="en-US"/>
          </a:p>
        </p:txBody>
      </p:sp>
      <p:sp>
        <p:nvSpPr>
          <p:cNvPr id="28678" name="Text Placeholder 6"/>
          <p:cNvSpPr>
            <a:spLocks noGrp="1"/>
          </p:cNvSpPr>
          <p:nvPr>
            <p:ph type="body" sz="quarter" idx="3"/>
          </p:nvPr>
        </p:nvSpPr>
        <p:spPr>
          <a:xfrm>
            <a:off x="4648200" y="2743200"/>
            <a:ext cx="4041775" cy="639763"/>
          </a:xfrm>
        </p:spPr>
        <p:txBody>
          <a:bodyPr>
            <a:normAutofit fontScale="40000" lnSpcReduction="20000"/>
          </a:bodyPr>
          <a:lstStyle/>
          <a:p>
            <a:pPr>
              <a:buFontTx/>
              <a:buChar char="•"/>
            </a:pPr>
            <a:endParaRPr lang="en-US" altLang="en-US"/>
          </a:p>
          <a:p>
            <a:pPr>
              <a:buFontTx/>
              <a:buChar char="•"/>
            </a:pPr>
            <a:endParaRPr lang="en-US" altLang="en-US"/>
          </a:p>
          <a:p>
            <a:pPr lvl="1"/>
            <a:r>
              <a:rPr lang="en-US" altLang="en-US"/>
              <a:t>-- Group</a:t>
            </a:r>
          </a:p>
        </p:txBody>
      </p:sp>
      <p:sp>
        <p:nvSpPr>
          <p:cNvPr id="28679" name="Content Placeholder 7"/>
          <p:cNvSpPr>
            <a:spLocks noGrp="1"/>
          </p:cNvSpPr>
          <p:nvPr>
            <p:ph sz="quarter" idx="4"/>
          </p:nvPr>
        </p:nvSpPr>
        <p:spPr>
          <a:xfrm>
            <a:off x="4645025" y="3429000"/>
            <a:ext cx="4041775" cy="2697163"/>
          </a:xfrm>
        </p:spPr>
        <p:txBody>
          <a:bodyPr/>
          <a:lstStyle/>
          <a:p>
            <a:endParaRPr lang="en-US" altLang="en-US"/>
          </a:p>
          <a:p>
            <a:pPr lvl="1"/>
            <a:r>
              <a:rPr lang="en-US" altLang="en-US"/>
              <a:t>Comparative values</a:t>
            </a:r>
          </a:p>
          <a:p>
            <a:pPr lvl="1"/>
            <a:r>
              <a:rPr lang="en-US" altLang="en-US"/>
              <a:t>Comparative attitudes</a:t>
            </a:r>
          </a:p>
          <a:p>
            <a:pPr lvl="1"/>
            <a:r>
              <a:rPr lang="en-US" altLang="en-US"/>
              <a:t>Cross-cultural analysis</a:t>
            </a:r>
          </a:p>
        </p:txBody>
      </p:sp>
      <p:sp>
        <p:nvSpPr>
          <p:cNvPr id="28681" name="Slide Number Placeholder 10"/>
          <p:cNvSpPr>
            <a:spLocks noGrp="1"/>
          </p:cNvSpPr>
          <p:nvPr>
            <p:ph type="sldNum" sz="quarter" idx="12"/>
          </p:nvPr>
        </p:nvSpPr>
        <p:spPr>
          <a:xfrm>
            <a:off x="533400" y="6400800"/>
            <a:ext cx="6719888"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rgbClr val="990033"/>
                </a:solidFill>
                <a:latin typeface="Arial" panose="020B0604020202020204" pitchFamily="34" charset="0"/>
              </a:defRPr>
            </a:lvl2pPr>
            <a:lvl3pPr marL="1143000" indent="-228600">
              <a:spcBef>
                <a:spcPct val="20000"/>
              </a:spcBef>
              <a:buChar char="•"/>
              <a:defRPr sz="2000">
                <a:solidFill>
                  <a:srgbClr val="996633"/>
                </a:solidFill>
                <a:latin typeface="Arial" panose="020B0604020202020204" pitchFamily="34" charset="0"/>
              </a:defRPr>
            </a:lvl3pPr>
            <a:lvl4pPr marL="1600200" indent="-228600">
              <a:spcBef>
                <a:spcPct val="20000"/>
              </a:spcBef>
              <a:buChar char="–"/>
              <a:defRPr>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1600" b="1">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9pPr>
          </a:lstStyle>
          <a:p>
            <a:pPr algn="l">
              <a:spcBef>
                <a:spcPct val="0"/>
              </a:spcBef>
              <a:buFontTx/>
              <a:buNone/>
            </a:pPr>
            <a:r>
              <a:rPr lang="en-US" altLang="en-US" sz="1200" b="1">
                <a:solidFill>
                  <a:srgbClr val="898989"/>
                </a:solidFill>
                <a:latin typeface="Calibri" panose="020F0502020204030204" pitchFamily="34" charset="0"/>
              </a:rPr>
              <a:t>1-</a:t>
            </a:r>
            <a:fld id="{5F303DEC-B9CC-4C9C-BF31-9480EA8240A3}" type="slidenum">
              <a:rPr lang="en-US" altLang="en-US" sz="1200" b="1" smtClean="0">
                <a:solidFill>
                  <a:srgbClr val="898989"/>
                </a:solidFill>
                <a:latin typeface="Calibri" panose="020F0502020204030204" pitchFamily="34" charset="0"/>
              </a:rPr>
              <a:t>13</a:t>
            </a:fld>
            <a:endParaRPr lang="en-US" altLang="en-US" sz="1200" b="1">
              <a:solidFill>
                <a:srgbClr val="898989"/>
              </a:solidFill>
              <a:latin typeface="Calibri" panose="020F0502020204030204" pitchFamily="34" charset="0"/>
            </a:endParaRPr>
          </a:p>
        </p:txBody>
      </p:sp>
      <p:sp>
        <p:nvSpPr>
          <p:cNvPr id="28680" name="TextBox 4"/>
          <p:cNvSpPr txBox="1">
            <a:spLocks noChangeArrowheads="1"/>
          </p:cNvSpPr>
          <p:nvPr/>
        </p:nvSpPr>
        <p:spPr bwMode="auto">
          <a:xfrm>
            <a:off x="685800" y="1600200"/>
            <a:ext cx="7772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6075">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rgbClr val="990033"/>
                </a:solidFill>
                <a:latin typeface="Arial" panose="020B0604020202020204" pitchFamily="34" charset="0"/>
              </a:defRPr>
            </a:lvl2pPr>
            <a:lvl3pPr marL="1143000" indent="-228600">
              <a:spcBef>
                <a:spcPct val="20000"/>
              </a:spcBef>
              <a:buChar char="•"/>
              <a:defRPr sz="2000">
                <a:solidFill>
                  <a:srgbClr val="996633"/>
                </a:solidFill>
                <a:latin typeface="Arial" panose="020B0604020202020204" pitchFamily="34" charset="0"/>
              </a:defRPr>
            </a:lvl3pPr>
            <a:lvl4pPr marL="1600200" indent="-228600">
              <a:spcBef>
                <a:spcPct val="20000"/>
              </a:spcBef>
              <a:buChar char="–"/>
              <a:defRPr>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1600" b="1">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9pPr>
          </a:lstStyle>
          <a:p>
            <a:pPr>
              <a:spcBef>
                <a:spcPts val="575"/>
              </a:spcBef>
              <a:buFontTx/>
              <a:buNone/>
            </a:pPr>
            <a:r>
              <a:rPr lang="en-US" altLang="en-US" sz="2400" b="1">
                <a:solidFill>
                  <a:srgbClr val="CC6600"/>
                </a:solidFill>
                <a:latin typeface="Times New Roman" panose="02020603050405020304" pitchFamily="18" charset="0"/>
              </a:rPr>
              <a:t>The study of societies to learn about human beings and their activities.</a:t>
            </a:r>
            <a:endParaRPr lang="en-US" altLang="en-US" sz="2400" b="1"/>
          </a:p>
        </p:txBody>
      </p:sp>
    </p:spTree>
    <p:extLst>
      <p:ext uri="{BB962C8B-B14F-4D97-AF65-F5344CB8AC3E}">
        <p14:creationId xmlns:p14="http://schemas.microsoft.com/office/powerpoint/2010/main" val="157679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533400" y="290513"/>
            <a:ext cx="8077200" cy="603250"/>
          </a:xfrm>
        </p:spPr>
        <p:txBody>
          <a:bodyPr>
            <a:normAutofit fontScale="90000"/>
          </a:bodyPr>
          <a:lstStyle/>
          <a:p>
            <a:r>
              <a:rPr lang="en-US" altLang="en-US">
                <a:solidFill>
                  <a:schemeClr val="tx1"/>
                </a:solidFill>
              </a:rPr>
              <a:t>Few Absolutes in OB</a:t>
            </a:r>
          </a:p>
        </p:txBody>
      </p:sp>
      <p:graphicFrame>
        <p:nvGraphicFramePr>
          <p:cNvPr id="4" name="Content Placeholder 3"/>
          <p:cNvGraphicFramePr>
            <a:graphicFrameLocks noGrp="1"/>
          </p:cNvGraphicFramePr>
          <p:nvPr>
            <p:ph idx="1"/>
          </p:nvPr>
        </p:nvGraphicFramePr>
        <p:xfrm>
          <a:off x="685800" y="2819400"/>
          <a:ext cx="7772400"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725" name="Slide Number Placeholder 7"/>
          <p:cNvSpPr>
            <a:spLocks noGrp="1"/>
          </p:cNvSpPr>
          <p:nvPr>
            <p:ph type="sldNum" sz="quarter" idx="12"/>
          </p:nvPr>
        </p:nvSpPr>
        <p:spPr>
          <a:xfrm>
            <a:off x="533400" y="6400800"/>
            <a:ext cx="6719888"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rgbClr val="990033"/>
                </a:solidFill>
                <a:latin typeface="Arial" panose="020B0604020202020204" pitchFamily="34" charset="0"/>
              </a:defRPr>
            </a:lvl2pPr>
            <a:lvl3pPr marL="1143000" indent="-228600">
              <a:spcBef>
                <a:spcPct val="20000"/>
              </a:spcBef>
              <a:buChar char="•"/>
              <a:defRPr sz="2000">
                <a:solidFill>
                  <a:srgbClr val="996633"/>
                </a:solidFill>
                <a:latin typeface="Arial" panose="020B0604020202020204" pitchFamily="34" charset="0"/>
              </a:defRPr>
            </a:lvl3pPr>
            <a:lvl4pPr marL="1600200" indent="-228600">
              <a:spcBef>
                <a:spcPct val="20000"/>
              </a:spcBef>
              <a:buChar char="–"/>
              <a:defRPr>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1600" b="1">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9pPr>
          </a:lstStyle>
          <a:p>
            <a:pPr algn="l">
              <a:spcBef>
                <a:spcPct val="0"/>
              </a:spcBef>
              <a:buFontTx/>
              <a:buNone/>
            </a:pPr>
            <a:r>
              <a:rPr lang="en-US" altLang="en-US" sz="1200" b="1">
                <a:solidFill>
                  <a:srgbClr val="898989"/>
                </a:solidFill>
                <a:latin typeface="Calibri" panose="020F0502020204030204" pitchFamily="34" charset="0"/>
              </a:rPr>
              <a:t>1-</a:t>
            </a:r>
            <a:fld id="{9BB34022-1BDD-47D8-9DB0-5A3498EF1612}" type="slidenum">
              <a:rPr lang="en-US" altLang="en-US" sz="1200" b="1" smtClean="0">
                <a:solidFill>
                  <a:srgbClr val="898989"/>
                </a:solidFill>
                <a:latin typeface="Calibri" panose="020F0502020204030204" pitchFamily="34" charset="0"/>
              </a:rPr>
              <a:t>14</a:t>
            </a:fld>
            <a:endParaRPr lang="en-US" altLang="en-US" sz="1200" b="1">
              <a:solidFill>
                <a:srgbClr val="898989"/>
              </a:solidFill>
              <a:latin typeface="Calibri" panose="020F0502020204030204" pitchFamily="34" charset="0"/>
            </a:endParaRPr>
          </a:p>
        </p:txBody>
      </p:sp>
      <p:sp>
        <p:nvSpPr>
          <p:cNvPr id="30724" name="TextBox 4"/>
          <p:cNvSpPr txBox="1">
            <a:spLocks noChangeArrowheads="1"/>
          </p:cNvSpPr>
          <p:nvPr/>
        </p:nvSpPr>
        <p:spPr bwMode="auto">
          <a:xfrm>
            <a:off x="914400" y="1219200"/>
            <a:ext cx="7391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rgbClr val="990033"/>
                </a:solidFill>
                <a:latin typeface="Arial" panose="020B0604020202020204" pitchFamily="34" charset="0"/>
              </a:defRPr>
            </a:lvl2pPr>
            <a:lvl3pPr marL="1143000" indent="-228600">
              <a:spcBef>
                <a:spcPct val="20000"/>
              </a:spcBef>
              <a:buChar char="•"/>
              <a:defRPr sz="2000">
                <a:solidFill>
                  <a:srgbClr val="996633"/>
                </a:solidFill>
                <a:latin typeface="Arial" panose="020B0604020202020204" pitchFamily="34" charset="0"/>
              </a:defRPr>
            </a:lvl3pPr>
            <a:lvl4pPr marL="1600200" indent="-228600">
              <a:spcBef>
                <a:spcPct val="20000"/>
              </a:spcBef>
              <a:buChar char="–"/>
              <a:defRPr>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1600" b="1">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9pPr>
          </a:lstStyle>
          <a:p>
            <a:pPr eaLnBrk="1" hangingPunct="1">
              <a:spcBef>
                <a:spcPct val="0"/>
              </a:spcBef>
              <a:buFontTx/>
              <a:buNone/>
            </a:pPr>
            <a:r>
              <a:rPr lang="en-US" altLang="en-US" sz="2400" b="1">
                <a:solidFill>
                  <a:srgbClr val="CC6600"/>
                </a:solidFill>
                <a:latin typeface="Times New Roman" panose="02020603050405020304" pitchFamily="18" charset="0"/>
              </a:rPr>
              <a:t>Situational factors that make the main relationship between two variables change—e.g., the relationship may hold for one condition but not another.</a:t>
            </a:r>
          </a:p>
        </p:txBody>
      </p:sp>
    </p:spTree>
    <p:extLst>
      <p:ext uri="{BB962C8B-B14F-4D97-AF65-F5344CB8AC3E}">
        <p14:creationId xmlns:p14="http://schemas.microsoft.com/office/powerpoint/2010/main" val="3153302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a:xfrm>
            <a:off x="533400" y="290513"/>
            <a:ext cx="8077200" cy="1084262"/>
          </a:xfrm>
        </p:spPr>
        <p:txBody>
          <a:bodyPr>
            <a:normAutofit fontScale="90000"/>
          </a:bodyPr>
          <a:lstStyle/>
          <a:p>
            <a:pPr algn="ctr" eaLnBrk="1" hangingPunct="1"/>
            <a:r>
              <a:rPr lang="en-US" altLang="en-US"/>
              <a:t>Organizational Behavior and </a:t>
            </a:r>
            <a:br>
              <a:rPr lang="en-US" altLang="en-US"/>
            </a:br>
            <a:r>
              <a:rPr lang="en-US" altLang="en-US"/>
              <a:t>the Management Process</a:t>
            </a:r>
          </a:p>
        </p:txBody>
      </p:sp>
      <p:sp>
        <p:nvSpPr>
          <p:cNvPr id="1034243" name="Rectangle 3"/>
          <p:cNvSpPr>
            <a:spLocks noGrp="1" noChangeArrowheads="1"/>
          </p:cNvSpPr>
          <p:nvPr>
            <p:ph sz="half" idx="1"/>
          </p:nvPr>
        </p:nvSpPr>
        <p:spPr>
          <a:xfrm>
            <a:off x="533400" y="1830388"/>
            <a:ext cx="3962400" cy="4265612"/>
          </a:xfrm>
        </p:spPr>
        <p:txBody>
          <a:bodyPr/>
          <a:lstStyle/>
          <a:p>
            <a:pPr eaLnBrk="1" hangingPunct="1"/>
            <a:r>
              <a:rPr lang="en-US" altLang="en-US" sz="3200"/>
              <a:t>Management </a:t>
            </a:r>
            <a:br>
              <a:rPr lang="en-US" altLang="en-US" sz="3200"/>
            </a:br>
            <a:r>
              <a:rPr lang="en-US" altLang="en-US" sz="3200"/>
              <a:t>Functions</a:t>
            </a:r>
          </a:p>
          <a:p>
            <a:pPr lvl="1" eaLnBrk="1" hangingPunct="1"/>
            <a:r>
              <a:rPr lang="en-US" altLang="en-US" sz="2800"/>
              <a:t>Planning</a:t>
            </a:r>
          </a:p>
          <a:p>
            <a:pPr lvl="1" eaLnBrk="1" hangingPunct="1"/>
            <a:r>
              <a:rPr lang="en-US" altLang="en-US" sz="2800"/>
              <a:t>Organizing</a:t>
            </a:r>
          </a:p>
          <a:p>
            <a:pPr lvl="1" eaLnBrk="1" hangingPunct="1"/>
            <a:r>
              <a:rPr lang="en-US" altLang="en-US" sz="2800"/>
              <a:t>Leading</a:t>
            </a:r>
          </a:p>
          <a:p>
            <a:pPr lvl="1" eaLnBrk="1" hangingPunct="1"/>
            <a:r>
              <a:rPr lang="en-US" altLang="en-US" sz="2800"/>
              <a:t>Controlling</a:t>
            </a:r>
          </a:p>
        </p:txBody>
      </p:sp>
      <p:sp>
        <p:nvSpPr>
          <p:cNvPr id="1034244" name="Rectangle 4"/>
          <p:cNvSpPr>
            <a:spLocks noGrp="1" noChangeArrowheads="1"/>
          </p:cNvSpPr>
          <p:nvPr>
            <p:ph sz="half" idx="2"/>
          </p:nvPr>
        </p:nvSpPr>
        <p:spPr>
          <a:xfrm>
            <a:off x="4648200" y="1830388"/>
            <a:ext cx="3673475" cy="4265612"/>
          </a:xfrm>
        </p:spPr>
        <p:txBody>
          <a:bodyPr/>
          <a:lstStyle/>
          <a:p>
            <a:pPr eaLnBrk="1" hangingPunct="1"/>
            <a:r>
              <a:rPr lang="en-US" altLang="en-US" sz="3200"/>
              <a:t>Resources Used by Managers</a:t>
            </a:r>
          </a:p>
          <a:p>
            <a:pPr lvl="1" eaLnBrk="1" hangingPunct="1"/>
            <a:r>
              <a:rPr lang="en-US" altLang="en-US" sz="2800"/>
              <a:t>Human</a:t>
            </a:r>
          </a:p>
          <a:p>
            <a:pPr lvl="1" eaLnBrk="1" hangingPunct="1"/>
            <a:r>
              <a:rPr lang="en-US" altLang="en-US" sz="2800"/>
              <a:t>Financial</a:t>
            </a:r>
          </a:p>
          <a:p>
            <a:pPr lvl="1" eaLnBrk="1" hangingPunct="1"/>
            <a:r>
              <a:rPr lang="en-US" altLang="en-US" sz="2800"/>
              <a:t>Physical</a:t>
            </a:r>
          </a:p>
          <a:p>
            <a:pPr lvl="1" eaLnBrk="1" hangingPunct="1"/>
            <a:r>
              <a:rPr lang="en-US" altLang="en-US" sz="2800"/>
              <a:t>Information</a:t>
            </a:r>
          </a:p>
          <a:p>
            <a:pPr eaLnBrk="1" hangingPunct="1"/>
            <a:endParaRPr lang="en-US" altLang="en-US" sz="3200"/>
          </a:p>
        </p:txBody>
      </p:sp>
      <p:sp>
        <p:nvSpPr>
          <p:cNvPr id="51202"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rgbClr val="990033"/>
                </a:solidFill>
                <a:latin typeface="Arial" panose="020B0604020202020204" pitchFamily="34" charset="0"/>
              </a:defRPr>
            </a:lvl2pPr>
            <a:lvl3pPr marL="1143000" indent="-228600">
              <a:spcBef>
                <a:spcPct val="20000"/>
              </a:spcBef>
              <a:buChar char="•"/>
              <a:defRPr sz="2000">
                <a:solidFill>
                  <a:srgbClr val="996633"/>
                </a:solidFill>
                <a:latin typeface="Arial" panose="020B0604020202020204" pitchFamily="34" charset="0"/>
              </a:defRPr>
            </a:lvl3pPr>
            <a:lvl4pPr marL="1600200" indent="-228600">
              <a:spcBef>
                <a:spcPct val="20000"/>
              </a:spcBef>
              <a:buChar char="–"/>
              <a:defRPr>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1600" b="1">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9pPr>
          </a:lstStyle>
          <a:p>
            <a:pPr>
              <a:spcBef>
                <a:spcPct val="0"/>
              </a:spcBef>
              <a:buFontTx/>
              <a:buNone/>
            </a:pPr>
            <a:r>
              <a:rPr lang="en-US" altLang="en-US" sz="900"/>
              <a:t>1–</a:t>
            </a:r>
            <a:fld id="{6DDC6A9F-0610-4167-B65B-8D9EC53E6485}" type="slidenum">
              <a:rPr lang="en-US" altLang="en-US" sz="900" smtClean="0"/>
              <a:t>15</a:t>
            </a:fld>
            <a:endParaRPr lang="en-US" altLang="en-US" sz="900"/>
          </a:p>
        </p:txBody>
      </p:sp>
    </p:spTree>
    <p:extLst>
      <p:ext uri="{BB962C8B-B14F-4D97-AF65-F5344CB8AC3E}">
        <p14:creationId xmlns:p14="http://schemas.microsoft.com/office/powerpoint/2010/main" val="152756623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34243">
                                            <p:txEl>
                                              <p:pRg st="0" end="0"/>
                                            </p:txEl>
                                          </p:spTgt>
                                        </p:tgtEl>
                                        <p:attrNameLst>
                                          <p:attrName>style.visibility</p:attrName>
                                        </p:attrNameLst>
                                      </p:cBhvr>
                                      <p:to>
                                        <p:strVal val="visible"/>
                                      </p:to>
                                    </p:set>
                                    <p:animEffect transition="in" filter="wipe(left)">
                                      <p:cBhvr>
                                        <p:cTn id="7" dur="500"/>
                                        <p:tgtEl>
                                          <p:spTgt spid="103424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34243">
                                            <p:txEl>
                                              <p:pRg st="1" end="1"/>
                                            </p:txEl>
                                          </p:spTgt>
                                        </p:tgtEl>
                                        <p:attrNameLst>
                                          <p:attrName>style.visibility</p:attrName>
                                        </p:attrNameLst>
                                      </p:cBhvr>
                                      <p:to>
                                        <p:strVal val="visible"/>
                                      </p:to>
                                    </p:set>
                                    <p:animEffect transition="in" filter="wipe(left)">
                                      <p:cBhvr>
                                        <p:cTn id="11" dur="1000"/>
                                        <p:tgtEl>
                                          <p:spTgt spid="1034243">
                                            <p:txEl>
                                              <p:pRg st="1" end="1"/>
                                            </p:txEl>
                                          </p:spTgt>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034243">
                                            <p:txEl>
                                              <p:pRg st="2" end="2"/>
                                            </p:txEl>
                                          </p:spTgt>
                                        </p:tgtEl>
                                        <p:attrNameLst>
                                          <p:attrName>style.visibility</p:attrName>
                                        </p:attrNameLst>
                                      </p:cBhvr>
                                      <p:to>
                                        <p:strVal val="visible"/>
                                      </p:to>
                                    </p:set>
                                    <p:animEffect transition="in" filter="wipe(left)">
                                      <p:cBhvr>
                                        <p:cTn id="15" dur="1000"/>
                                        <p:tgtEl>
                                          <p:spTgt spid="1034243">
                                            <p:txEl>
                                              <p:pRg st="2" end="2"/>
                                            </p:txEl>
                                          </p:spTgt>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1034243">
                                            <p:txEl>
                                              <p:pRg st="3" end="3"/>
                                            </p:txEl>
                                          </p:spTgt>
                                        </p:tgtEl>
                                        <p:attrNameLst>
                                          <p:attrName>style.visibility</p:attrName>
                                        </p:attrNameLst>
                                      </p:cBhvr>
                                      <p:to>
                                        <p:strVal val="visible"/>
                                      </p:to>
                                    </p:set>
                                    <p:animEffect transition="in" filter="wipe(left)">
                                      <p:cBhvr>
                                        <p:cTn id="19" dur="1000"/>
                                        <p:tgtEl>
                                          <p:spTgt spid="1034243">
                                            <p:txEl>
                                              <p:pRg st="3" end="3"/>
                                            </p:txEl>
                                          </p:spTgt>
                                        </p:tgtEl>
                                      </p:cBhvr>
                                    </p:animEffect>
                                  </p:childTnLst>
                                </p:cTn>
                              </p:par>
                            </p:childTnLst>
                          </p:cTn>
                        </p:par>
                        <p:par>
                          <p:cTn id="20" fill="hold">
                            <p:stCondLst>
                              <p:cond delay="3500"/>
                            </p:stCondLst>
                            <p:childTnLst>
                              <p:par>
                                <p:cTn id="21" presetID="22" presetClass="entr" presetSubtype="8" fill="hold" grpId="0" nodeType="afterEffect">
                                  <p:stCondLst>
                                    <p:cond delay="0"/>
                                  </p:stCondLst>
                                  <p:childTnLst>
                                    <p:set>
                                      <p:cBhvr>
                                        <p:cTn id="22" dur="1" fill="hold">
                                          <p:stCondLst>
                                            <p:cond delay="0"/>
                                          </p:stCondLst>
                                        </p:cTn>
                                        <p:tgtEl>
                                          <p:spTgt spid="1034243">
                                            <p:txEl>
                                              <p:pRg st="4" end="4"/>
                                            </p:txEl>
                                          </p:spTgt>
                                        </p:tgtEl>
                                        <p:attrNameLst>
                                          <p:attrName>style.visibility</p:attrName>
                                        </p:attrNameLst>
                                      </p:cBhvr>
                                      <p:to>
                                        <p:strVal val="visible"/>
                                      </p:to>
                                    </p:set>
                                    <p:animEffect transition="in" filter="wipe(left)">
                                      <p:cBhvr>
                                        <p:cTn id="23" dur="1000"/>
                                        <p:tgtEl>
                                          <p:spTgt spid="103424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034244">
                                            <p:txEl>
                                              <p:pRg st="0" end="0"/>
                                            </p:txEl>
                                          </p:spTgt>
                                        </p:tgtEl>
                                        <p:attrNameLst>
                                          <p:attrName>style.visibility</p:attrName>
                                        </p:attrNameLst>
                                      </p:cBhvr>
                                      <p:to>
                                        <p:strVal val="visible"/>
                                      </p:to>
                                    </p:set>
                                    <p:animEffect transition="in" filter="wipe(left)">
                                      <p:cBhvr>
                                        <p:cTn id="28" dur="500"/>
                                        <p:tgtEl>
                                          <p:spTgt spid="1034244">
                                            <p:txEl>
                                              <p:pRg st="0" end="0"/>
                                            </p:txEl>
                                          </p:spTgt>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1034244">
                                            <p:txEl>
                                              <p:pRg st="1" end="1"/>
                                            </p:txEl>
                                          </p:spTgt>
                                        </p:tgtEl>
                                        <p:attrNameLst>
                                          <p:attrName>style.visibility</p:attrName>
                                        </p:attrNameLst>
                                      </p:cBhvr>
                                      <p:to>
                                        <p:strVal val="visible"/>
                                      </p:to>
                                    </p:set>
                                    <p:animEffect transition="in" filter="wipe(left)">
                                      <p:cBhvr>
                                        <p:cTn id="32" dur="1000"/>
                                        <p:tgtEl>
                                          <p:spTgt spid="1034244">
                                            <p:txEl>
                                              <p:pRg st="1" end="1"/>
                                            </p:txEl>
                                          </p:spTgt>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1034244">
                                            <p:txEl>
                                              <p:pRg st="2" end="2"/>
                                            </p:txEl>
                                          </p:spTgt>
                                        </p:tgtEl>
                                        <p:attrNameLst>
                                          <p:attrName>style.visibility</p:attrName>
                                        </p:attrNameLst>
                                      </p:cBhvr>
                                      <p:to>
                                        <p:strVal val="visible"/>
                                      </p:to>
                                    </p:set>
                                    <p:animEffect transition="in" filter="wipe(left)">
                                      <p:cBhvr>
                                        <p:cTn id="36" dur="1000"/>
                                        <p:tgtEl>
                                          <p:spTgt spid="1034244">
                                            <p:txEl>
                                              <p:pRg st="2" end="2"/>
                                            </p:txEl>
                                          </p:spTgt>
                                        </p:tgtEl>
                                      </p:cBhvr>
                                    </p:animEffect>
                                  </p:childTnLst>
                                </p:cTn>
                              </p:par>
                            </p:childTnLst>
                          </p:cTn>
                        </p:par>
                        <p:par>
                          <p:cTn id="37" fill="hold">
                            <p:stCondLst>
                              <p:cond delay="2500"/>
                            </p:stCondLst>
                            <p:childTnLst>
                              <p:par>
                                <p:cTn id="38" presetID="22" presetClass="entr" presetSubtype="8" fill="hold" grpId="0" nodeType="afterEffect">
                                  <p:stCondLst>
                                    <p:cond delay="0"/>
                                  </p:stCondLst>
                                  <p:childTnLst>
                                    <p:set>
                                      <p:cBhvr>
                                        <p:cTn id="39" dur="1" fill="hold">
                                          <p:stCondLst>
                                            <p:cond delay="0"/>
                                          </p:stCondLst>
                                        </p:cTn>
                                        <p:tgtEl>
                                          <p:spTgt spid="1034244">
                                            <p:txEl>
                                              <p:pRg st="3" end="3"/>
                                            </p:txEl>
                                          </p:spTgt>
                                        </p:tgtEl>
                                        <p:attrNameLst>
                                          <p:attrName>style.visibility</p:attrName>
                                        </p:attrNameLst>
                                      </p:cBhvr>
                                      <p:to>
                                        <p:strVal val="visible"/>
                                      </p:to>
                                    </p:set>
                                    <p:animEffect transition="in" filter="wipe(left)">
                                      <p:cBhvr>
                                        <p:cTn id="40" dur="1000"/>
                                        <p:tgtEl>
                                          <p:spTgt spid="1034244">
                                            <p:txEl>
                                              <p:pRg st="3" end="3"/>
                                            </p:txEl>
                                          </p:spTgt>
                                        </p:tgtEl>
                                      </p:cBhvr>
                                    </p:animEffect>
                                  </p:childTnLst>
                                </p:cTn>
                              </p:par>
                            </p:childTnLst>
                          </p:cTn>
                        </p:par>
                        <p:par>
                          <p:cTn id="41" fill="hold">
                            <p:stCondLst>
                              <p:cond delay="3500"/>
                            </p:stCondLst>
                            <p:childTnLst>
                              <p:par>
                                <p:cTn id="42" presetID="22" presetClass="entr" presetSubtype="8" fill="hold" grpId="0" nodeType="afterEffect">
                                  <p:stCondLst>
                                    <p:cond delay="0"/>
                                  </p:stCondLst>
                                  <p:childTnLst>
                                    <p:set>
                                      <p:cBhvr>
                                        <p:cTn id="43" dur="1" fill="hold">
                                          <p:stCondLst>
                                            <p:cond delay="0"/>
                                          </p:stCondLst>
                                        </p:cTn>
                                        <p:tgtEl>
                                          <p:spTgt spid="1034244">
                                            <p:txEl>
                                              <p:pRg st="4" end="4"/>
                                            </p:txEl>
                                          </p:spTgt>
                                        </p:tgtEl>
                                        <p:attrNameLst>
                                          <p:attrName>style.visibility</p:attrName>
                                        </p:attrNameLst>
                                      </p:cBhvr>
                                      <p:to>
                                        <p:strVal val="visible"/>
                                      </p:to>
                                    </p:set>
                                    <p:animEffect transition="in" filter="wipe(left)">
                                      <p:cBhvr>
                                        <p:cTn id="44" dur="1000"/>
                                        <p:tgtEl>
                                          <p:spTgt spid="103424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43" grpId="0" build="p" bldLvl="2" autoUpdateAnimBg="0"/>
      <p:bldP spid="1034244"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a:xfrm>
            <a:off x="822960" y="286605"/>
            <a:ext cx="7543800" cy="982156"/>
          </a:xfrm>
        </p:spPr>
        <p:txBody>
          <a:bodyPr/>
          <a:lstStyle/>
          <a:p>
            <a:pPr eaLnBrk="1" hangingPunct="1"/>
            <a:r>
              <a:rPr lang="en-US" altLang="en-US" dirty="0"/>
              <a:t>Functions of Management</a:t>
            </a:r>
          </a:p>
        </p:txBody>
      </p:sp>
      <p:sp>
        <p:nvSpPr>
          <p:cNvPr id="53250" name="Slide Number Placeholder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rgbClr val="990033"/>
                </a:solidFill>
                <a:latin typeface="Arial" panose="020B0604020202020204" pitchFamily="34" charset="0"/>
              </a:defRPr>
            </a:lvl2pPr>
            <a:lvl3pPr marL="1143000" indent="-228600">
              <a:spcBef>
                <a:spcPct val="20000"/>
              </a:spcBef>
              <a:buChar char="•"/>
              <a:defRPr sz="2000">
                <a:solidFill>
                  <a:srgbClr val="996633"/>
                </a:solidFill>
                <a:latin typeface="Arial" panose="020B0604020202020204" pitchFamily="34" charset="0"/>
              </a:defRPr>
            </a:lvl3pPr>
            <a:lvl4pPr marL="1600200" indent="-228600">
              <a:spcBef>
                <a:spcPct val="20000"/>
              </a:spcBef>
              <a:buChar char="–"/>
              <a:defRPr>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1600" b="1">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9pPr>
          </a:lstStyle>
          <a:p>
            <a:pPr>
              <a:spcBef>
                <a:spcPct val="0"/>
              </a:spcBef>
              <a:buFontTx/>
              <a:buNone/>
            </a:pPr>
            <a:r>
              <a:rPr lang="en-US" altLang="en-US" sz="900"/>
              <a:t>1–</a:t>
            </a:r>
            <a:fld id="{6F8CA347-5D3E-4A31-B1C3-AD62C21CB9FF}" type="slidenum">
              <a:rPr lang="en-US" altLang="en-US" sz="900" smtClean="0"/>
              <a:t>16</a:t>
            </a:fld>
            <a:endParaRPr lang="en-US" altLang="en-US" sz="900"/>
          </a:p>
        </p:txBody>
      </p:sp>
      <p:graphicFrame>
        <p:nvGraphicFramePr>
          <p:cNvPr id="1036291" name="Group 3"/>
          <p:cNvGraphicFramePr>
            <a:graphicFrameLocks noGrp="1"/>
          </p:cNvGraphicFramePr>
          <p:nvPr>
            <p:extLst>
              <p:ext uri="{D42A27DB-BD31-4B8C-83A1-F6EECF244321}">
                <p14:modId xmlns:p14="http://schemas.microsoft.com/office/powerpoint/2010/main" val="251377924"/>
              </p:ext>
            </p:extLst>
          </p:nvPr>
        </p:nvGraphicFramePr>
        <p:xfrm>
          <a:off x="539552" y="1412776"/>
          <a:ext cx="8045450" cy="4754664"/>
        </p:xfrm>
        <a:graphic>
          <a:graphicData uri="http://schemas.openxmlformats.org/drawingml/2006/table">
            <a:tbl>
              <a:tblPr/>
              <a:tblGrid>
                <a:gridCol w="2246313"/>
                <a:gridCol w="5799137"/>
              </a:tblGrid>
              <a:tr h="1192717">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dirty="0">
                          <a:ln>
                            <a:noFill/>
                          </a:ln>
                          <a:solidFill>
                            <a:srgbClr val="A50021"/>
                          </a:solidFill>
                          <a:effectLst/>
                          <a:latin typeface="Arial" panose="020B0604020202020204" pitchFamily="34" charset="0"/>
                        </a:rPr>
                        <a:t>Planning</a:t>
                      </a:r>
                    </a:p>
                  </a:txBody>
                  <a:tcPr marT="91413" marB="91413"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dirty="0">
                          <a:ln>
                            <a:noFill/>
                          </a:ln>
                          <a:solidFill>
                            <a:schemeClr val="tx1"/>
                          </a:solidFill>
                          <a:effectLst/>
                          <a:latin typeface="Arial" panose="020B0604020202020204" pitchFamily="34" charset="0"/>
                        </a:rPr>
                        <a:t>Determining an organization’s desired future position and the best means of getting there</a:t>
                      </a:r>
                    </a:p>
                  </a:txBody>
                  <a:tcPr marT="91413" marB="91413"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92717">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a:ln>
                            <a:noFill/>
                          </a:ln>
                          <a:solidFill>
                            <a:srgbClr val="A50021"/>
                          </a:solidFill>
                          <a:effectLst/>
                          <a:latin typeface="Arial" panose="020B0604020202020204" pitchFamily="34" charset="0"/>
                        </a:rPr>
                        <a:t>Organizing</a:t>
                      </a:r>
                    </a:p>
                  </a:txBody>
                  <a:tcPr marT="91413" marB="91413"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dirty="0">
                          <a:ln>
                            <a:noFill/>
                          </a:ln>
                          <a:solidFill>
                            <a:schemeClr val="tx1"/>
                          </a:solidFill>
                          <a:effectLst/>
                          <a:latin typeface="Arial" panose="020B0604020202020204" pitchFamily="34" charset="0"/>
                        </a:rPr>
                        <a:t>Designing jobs, grouping jobs into units, and establishing patterns of authority between jobs and units</a:t>
                      </a:r>
                    </a:p>
                  </a:txBody>
                  <a:tcPr marT="91413" marB="91413"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1927">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a:ln>
                            <a:noFill/>
                          </a:ln>
                          <a:solidFill>
                            <a:srgbClr val="A50021"/>
                          </a:solidFill>
                          <a:effectLst/>
                          <a:latin typeface="Arial" panose="020B0604020202020204" pitchFamily="34" charset="0"/>
                        </a:rPr>
                        <a:t>Leading</a:t>
                      </a:r>
                    </a:p>
                  </a:txBody>
                  <a:tcPr marT="91413" marB="91413"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a:ln>
                            <a:noFill/>
                          </a:ln>
                          <a:solidFill>
                            <a:schemeClr val="tx1"/>
                          </a:solidFill>
                          <a:effectLst/>
                          <a:latin typeface="Arial" panose="020B0604020202020204" pitchFamily="34" charset="0"/>
                        </a:rPr>
                        <a:t>Getting organizational members to work together toward the organization’s goals</a:t>
                      </a:r>
                    </a:p>
                  </a:txBody>
                  <a:tcPr marT="91413" marB="91413"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92717">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dirty="0">
                          <a:ln>
                            <a:noFill/>
                          </a:ln>
                          <a:solidFill>
                            <a:srgbClr val="A50021"/>
                          </a:solidFill>
                          <a:effectLst/>
                          <a:latin typeface="Arial" panose="020B0604020202020204" pitchFamily="34" charset="0"/>
                        </a:rPr>
                        <a:t>Controlling</a:t>
                      </a:r>
                    </a:p>
                  </a:txBody>
                  <a:tcPr marT="91413" marB="91413"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dirty="0">
                          <a:ln>
                            <a:noFill/>
                          </a:ln>
                          <a:solidFill>
                            <a:schemeClr val="tx1"/>
                          </a:solidFill>
                          <a:effectLst/>
                          <a:latin typeface="Arial" panose="020B0604020202020204" pitchFamily="34" charset="0"/>
                        </a:rPr>
                        <a:t>Monitoring and correcting the actions of the organization and its members to keep them directed toward their goals</a:t>
                      </a:r>
                    </a:p>
                  </a:txBody>
                  <a:tcPr marT="91413" marB="91413"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8690387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36291"/>
                                        </p:tgtEl>
                                        <p:attrNameLst>
                                          <p:attrName>style.visibility</p:attrName>
                                        </p:attrNameLst>
                                      </p:cBhvr>
                                      <p:to>
                                        <p:strVal val="visible"/>
                                      </p:to>
                                    </p:set>
                                    <p:animEffect transition="in" filter="wipe(up)">
                                      <p:cBhvr>
                                        <p:cTn id="7" dur="1000"/>
                                        <p:tgtEl>
                                          <p:spTgt spid="1036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a:xfrm>
            <a:off x="533400" y="290513"/>
            <a:ext cx="8077200" cy="1084262"/>
          </a:xfrm>
        </p:spPr>
        <p:txBody>
          <a:bodyPr>
            <a:normAutofit fontScale="90000"/>
          </a:bodyPr>
          <a:lstStyle/>
          <a:p>
            <a:pPr algn="ctr" eaLnBrk="1" hangingPunct="1"/>
            <a:r>
              <a:rPr lang="en-US" altLang="en-US"/>
              <a:t>Organizational Behavior and </a:t>
            </a:r>
            <a:br>
              <a:rPr lang="en-US" altLang="en-US"/>
            </a:br>
            <a:r>
              <a:rPr lang="en-US" altLang="en-US"/>
              <a:t>the Manager’s Job</a:t>
            </a:r>
          </a:p>
        </p:txBody>
      </p:sp>
      <p:sp>
        <p:nvSpPr>
          <p:cNvPr id="57346" name="Slide Number Placeholder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rgbClr val="990033"/>
                </a:solidFill>
                <a:latin typeface="Arial" panose="020B0604020202020204" pitchFamily="34" charset="0"/>
              </a:defRPr>
            </a:lvl2pPr>
            <a:lvl3pPr marL="1143000" indent="-228600">
              <a:spcBef>
                <a:spcPct val="20000"/>
              </a:spcBef>
              <a:buChar char="•"/>
              <a:defRPr sz="2000">
                <a:solidFill>
                  <a:srgbClr val="996633"/>
                </a:solidFill>
                <a:latin typeface="Arial" panose="020B0604020202020204" pitchFamily="34" charset="0"/>
              </a:defRPr>
            </a:lvl3pPr>
            <a:lvl4pPr marL="1600200" indent="-228600">
              <a:spcBef>
                <a:spcPct val="20000"/>
              </a:spcBef>
              <a:buChar char="–"/>
              <a:defRPr>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1600" b="1">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9pPr>
          </a:lstStyle>
          <a:p>
            <a:pPr>
              <a:spcBef>
                <a:spcPct val="0"/>
              </a:spcBef>
              <a:buFontTx/>
              <a:buNone/>
            </a:pPr>
            <a:r>
              <a:rPr lang="en-US" altLang="en-US" sz="900"/>
              <a:t>1–</a:t>
            </a:r>
            <a:fld id="{FC2D565D-F046-4772-9093-B74421E7E5E3}" type="slidenum">
              <a:rPr lang="en-US" altLang="en-US" sz="900" smtClean="0"/>
              <a:t>17</a:t>
            </a:fld>
            <a:endParaRPr lang="en-US" altLang="en-US" sz="900"/>
          </a:p>
        </p:txBody>
      </p:sp>
      <p:grpSp>
        <p:nvGrpSpPr>
          <p:cNvPr id="2" name="Group 4"/>
          <p:cNvGrpSpPr/>
          <p:nvPr/>
        </p:nvGrpSpPr>
        <p:grpSpPr bwMode="auto">
          <a:xfrm>
            <a:off x="457200" y="2241550"/>
            <a:ext cx="8178800" cy="2466975"/>
            <a:chOff x="461" y="1066"/>
            <a:chExt cx="4806" cy="1785"/>
          </a:xfrm>
        </p:grpSpPr>
        <p:sp>
          <p:nvSpPr>
            <p:cNvPr id="57349" name="Text Box 5" descr="Tan01"/>
            <p:cNvSpPr txBox="1">
              <a:spLocks noChangeArrowheads="1"/>
            </p:cNvSpPr>
            <p:nvPr/>
          </p:nvSpPr>
          <p:spPr bwMode="blackWhite">
            <a:xfrm>
              <a:off x="461" y="2333"/>
              <a:ext cx="1370" cy="518"/>
            </a:xfrm>
            <a:prstGeom prst="rect">
              <a:avLst/>
            </a:prstGeom>
            <a:blipFill dpi="0" rotWithShape="0">
              <a:blip r:embed="rId3"/>
              <a:srcRect/>
              <a:stretch>
                <a:fillRect/>
              </a:stretch>
            </a:blipFill>
            <a:ln>
              <a:noFill/>
            </a:ln>
            <a:effectLst>
              <a:outerShdw dist="107763" dir="2700000" algn="ctr" rotWithShape="0">
                <a:srgbClr val="C0C0C0">
                  <a:alpha val="50000"/>
                </a:srgbClr>
              </a:outerShdw>
            </a:effectLst>
            <a:extLst>
              <a:ext uri="{91240B29-F687-4F45-9708-019B960494DF}">
                <a14:hiddenLine xmlns:a14="http://schemas.microsoft.com/office/drawing/2010/main" w="3175">
                  <a:solidFill>
                    <a:srgbClr val="000000"/>
                  </a:solidFill>
                  <a:miter lim="800000"/>
                  <a:headEnd/>
                  <a:tailEnd/>
                </a14:hiddenLine>
              </a:ext>
            </a:extLst>
          </p:spPr>
          <p:txBody>
            <a:bodyPr anchor="ctr" anchorCtr="1"/>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spcBef>
                  <a:spcPct val="50000"/>
                </a:spcBef>
              </a:pPr>
              <a:r>
                <a:rPr lang="en-US" altLang="en-US" sz="2000" b="1"/>
                <a:t>Interpersonal</a:t>
              </a:r>
            </a:p>
          </p:txBody>
        </p:sp>
        <p:cxnSp>
          <p:nvCxnSpPr>
            <p:cNvPr id="57350" name="AutoShape 6"/>
            <p:cNvCxnSpPr>
              <a:cxnSpLocks noChangeShapeType="1"/>
              <a:stCxn id="57355" idx="0"/>
              <a:endCxn id="57349" idx="0"/>
            </p:cNvCxnSpPr>
            <p:nvPr/>
          </p:nvCxnSpPr>
          <p:spPr bwMode="auto">
            <a:xfrm flipH="1">
              <a:off x="1146" y="1066"/>
              <a:ext cx="1722" cy="1267"/>
            </a:xfrm>
            <a:prstGeom prst="straightConnector1">
              <a:avLst/>
            </a:prstGeom>
            <a:noFill/>
            <a:ln w="38100">
              <a:solidFill>
                <a:schemeClr val="tx1"/>
              </a:solidFill>
              <a:round/>
              <a:tailEnd type="triangle" w="lg" len="lg"/>
            </a:ln>
            <a:extLst>
              <a:ext uri="{909E8E84-426E-40DD-AFC4-6F175D3DCCD1}">
                <a14:hiddenFill xmlns:a14="http://schemas.microsoft.com/office/drawing/2010/main">
                  <a:noFill/>
                </a14:hiddenFill>
              </a:ext>
            </a:extLst>
          </p:spPr>
        </p:cxnSp>
        <p:cxnSp>
          <p:nvCxnSpPr>
            <p:cNvPr id="57351" name="AutoShape 7"/>
            <p:cNvCxnSpPr>
              <a:cxnSpLocks noChangeShapeType="1"/>
              <a:stCxn id="57355" idx="0"/>
              <a:endCxn id="57352" idx="0"/>
            </p:cNvCxnSpPr>
            <p:nvPr/>
          </p:nvCxnSpPr>
          <p:spPr bwMode="auto">
            <a:xfrm>
              <a:off x="2868" y="1066"/>
              <a:ext cx="22" cy="1267"/>
            </a:xfrm>
            <a:prstGeom prst="straightConnector1">
              <a:avLst/>
            </a:prstGeom>
            <a:noFill/>
            <a:ln w="38100">
              <a:solidFill>
                <a:schemeClr val="tx1"/>
              </a:solidFill>
              <a:round/>
              <a:tailEnd type="triangle" w="lg" len="lg"/>
            </a:ln>
            <a:extLst>
              <a:ext uri="{909E8E84-426E-40DD-AFC4-6F175D3DCCD1}">
                <a14:hiddenFill xmlns:a14="http://schemas.microsoft.com/office/drawing/2010/main">
                  <a:noFill/>
                </a14:hiddenFill>
              </a:ext>
            </a:extLst>
          </p:spPr>
        </p:cxnSp>
        <p:sp>
          <p:nvSpPr>
            <p:cNvPr id="57352" name="Text Box 8" descr="Tan01"/>
            <p:cNvSpPr txBox="1">
              <a:spLocks noChangeArrowheads="1"/>
            </p:cNvSpPr>
            <p:nvPr/>
          </p:nvSpPr>
          <p:spPr bwMode="blackWhite">
            <a:xfrm>
              <a:off x="2204" y="2333"/>
              <a:ext cx="1372" cy="518"/>
            </a:xfrm>
            <a:prstGeom prst="rect">
              <a:avLst/>
            </a:prstGeom>
            <a:blipFill dpi="0" rotWithShape="0">
              <a:blip r:embed="rId3"/>
              <a:srcRect/>
              <a:stretch>
                <a:fillRect/>
              </a:stretch>
            </a:blipFill>
            <a:ln>
              <a:noFill/>
            </a:ln>
            <a:effectLst>
              <a:outerShdw dist="107763" dir="2700000" algn="ctr" rotWithShape="0">
                <a:srgbClr val="C0C0C0">
                  <a:alpha val="50000"/>
                </a:srgbClr>
              </a:outerShdw>
            </a:effectLst>
            <a:extLst>
              <a:ext uri="{91240B29-F687-4F45-9708-019B960494DF}">
                <a14:hiddenLine xmlns:a14="http://schemas.microsoft.com/office/drawing/2010/main" w="3175">
                  <a:solidFill>
                    <a:srgbClr val="000000"/>
                  </a:solidFill>
                  <a:miter lim="800000"/>
                  <a:headEnd/>
                  <a:tailEnd/>
                </a14:hiddenLine>
              </a:ext>
            </a:extLst>
          </p:spPr>
          <p:txBody>
            <a:bodyPr anchor="ctr" anchorCtr="1"/>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spcBef>
                  <a:spcPct val="50000"/>
                </a:spcBef>
              </a:pPr>
              <a:r>
                <a:rPr lang="en-US" altLang="en-US" sz="2000" b="1"/>
                <a:t>Informational</a:t>
              </a:r>
            </a:p>
          </p:txBody>
        </p:sp>
        <p:cxnSp>
          <p:nvCxnSpPr>
            <p:cNvPr id="57353" name="AutoShape 9"/>
            <p:cNvCxnSpPr>
              <a:cxnSpLocks noChangeShapeType="1"/>
              <a:stCxn id="57355" idx="0"/>
              <a:endCxn id="57354" idx="0"/>
            </p:cNvCxnSpPr>
            <p:nvPr/>
          </p:nvCxnSpPr>
          <p:spPr bwMode="auto">
            <a:xfrm>
              <a:off x="2868" y="1066"/>
              <a:ext cx="1713" cy="1267"/>
            </a:xfrm>
            <a:prstGeom prst="straightConnector1">
              <a:avLst/>
            </a:prstGeom>
            <a:noFill/>
            <a:ln w="38100">
              <a:solidFill>
                <a:schemeClr val="tx1"/>
              </a:solidFill>
              <a:round/>
              <a:tailEnd type="triangle" w="lg" len="lg"/>
            </a:ln>
            <a:extLst>
              <a:ext uri="{909E8E84-426E-40DD-AFC4-6F175D3DCCD1}">
                <a14:hiddenFill xmlns:a14="http://schemas.microsoft.com/office/drawing/2010/main">
                  <a:noFill/>
                </a14:hiddenFill>
              </a:ext>
            </a:extLst>
          </p:spPr>
        </p:cxnSp>
        <p:sp>
          <p:nvSpPr>
            <p:cNvPr id="57354" name="Text Box 10" descr="Tan01"/>
            <p:cNvSpPr txBox="1">
              <a:spLocks noChangeArrowheads="1"/>
            </p:cNvSpPr>
            <p:nvPr/>
          </p:nvSpPr>
          <p:spPr bwMode="blackWhite">
            <a:xfrm>
              <a:off x="3895" y="2333"/>
              <a:ext cx="1372" cy="518"/>
            </a:xfrm>
            <a:prstGeom prst="rect">
              <a:avLst/>
            </a:prstGeom>
            <a:blipFill dpi="0" rotWithShape="0">
              <a:blip r:embed="rId3"/>
              <a:srcRect/>
              <a:stretch>
                <a:fillRect/>
              </a:stretch>
            </a:blipFill>
            <a:ln>
              <a:noFill/>
            </a:ln>
            <a:effectLst>
              <a:outerShdw dist="107763" dir="2700000" algn="ctr" rotWithShape="0">
                <a:srgbClr val="C0C0C0">
                  <a:alpha val="50000"/>
                </a:srgbClr>
              </a:outerShdw>
            </a:effectLst>
            <a:extLst>
              <a:ext uri="{91240B29-F687-4F45-9708-019B960494DF}">
                <a14:hiddenLine xmlns:a14="http://schemas.microsoft.com/office/drawing/2010/main" w="3175">
                  <a:solidFill>
                    <a:srgbClr val="000000"/>
                  </a:solidFill>
                  <a:miter lim="800000"/>
                  <a:headEnd/>
                  <a:tailEnd/>
                </a14:hiddenLine>
              </a:ext>
            </a:extLst>
          </p:spPr>
          <p:txBody>
            <a:bodyPr anchor="ctr" anchorCtr="1"/>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spcBef>
                  <a:spcPct val="50000"/>
                </a:spcBef>
              </a:pPr>
              <a:r>
                <a:rPr lang="en-US" altLang="en-US" sz="2000" b="1"/>
                <a:t>Decision-Making</a:t>
              </a:r>
            </a:p>
          </p:txBody>
        </p:sp>
        <p:sp>
          <p:nvSpPr>
            <p:cNvPr id="57355" name="AutoShape 11" descr="Orange01"/>
            <p:cNvSpPr>
              <a:spLocks noChangeArrowheads="1"/>
            </p:cNvSpPr>
            <p:nvPr/>
          </p:nvSpPr>
          <p:spPr bwMode="auto">
            <a:xfrm>
              <a:off x="1613" y="1066"/>
              <a:ext cx="2510" cy="703"/>
            </a:xfrm>
            <a:prstGeom prst="roundRect">
              <a:avLst>
                <a:gd name="adj" fmla="val 16667"/>
              </a:avLst>
            </a:prstGeom>
            <a:blipFill dpi="0" rotWithShape="1">
              <a:blip r:embed="rId4"/>
              <a:srcRect/>
              <a:stretch>
                <a:fillRect/>
              </a:stretch>
            </a:blipFill>
            <a:ln w="9525">
              <a:solidFill>
                <a:srgbClr val="FFCC99"/>
              </a:solidFill>
              <a:round/>
            </a:ln>
            <a:effectLst>
              <a:outerShdw dist="107763" dir="2700000" algn="ctr" rotWithShape="0">
                <a:schemeClr val="bg2">
                  <a:alpha val="50000"/>
                </a:schemeClr>
              </a:outerShdw>
            </a:effectLst>
          </p:spPr>
          <p:txBody>
            <a:bodyPr anchor="ctr" anchorCtr="1"/>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n-US" altLang="en-US" sz="2400" b="1"/>
                <a:t>Basic Managerial Roles</a:t>
              </a:r>
            </a:p>
          </p:txBody>
        </p:sp>
        <p:sp>
          <p:nvSpPr>
            <p:cNvPr id="57356" name="Line 12"/>
            <p:cNvSpPr>
              <a:spLocks noChangeShapeType="1"/>
            </p:cNvSpPr>
            <p:nvPr/>
          </p:nvSpPr>
          <p:spPr bwMode="auto">
            <a:xfrm>
              <a:off x="467" y="2346"/>
              <a:ext cx="1368" cy="1"/>
            </a:xfrm>
            <a:prstGeom prst="line">
              <a:avLst/>
            </a:prstGeom>
            <a:noFill/>
            <a:ln w="38100">
              <a:solidFill>
                <a:srgbClr val="996633"/>
              </a:solidFill>
              <a:round/>
            </a:ln>
            <a:extLst>
              <a:ext uri="{909E8E84-426E-40DD-AFC4-6F175D3DCCD1}">
                <a14:hiddenFill xmlns:a14="http://schemas.microsoft.com/office/drawing/2010/main">
                  <a:noFill/>
                </a14:hiddenFill>
              </a:ext>
            </a:extLst>
          </p:spPr>
          <p:txBody>
            <a:bodyPr wrap="none" anchor="ctr"/>
            <a:lstStyle/>
            <a:p>
              <a:endParaRPr lang="en-US"/>
            </a:p>
          </p:txBody>
        </p:sp>
        <p:sp>
          <p:nvSpPr>
            <p:cNvPr id="57357" name="Line 13"/>
            <p:cNvSpPr>
              <a:spLocks noChangeShapeType="1"/>
            </p:cNvSpPr>
            <p:nvPr/>
          </p:nvSpPr>
          <p:spPr bwMode="auto">
            <a:xfrm>
              <a:off x="2207" y="2346"/>
              <a:ext cx="1368" cy="1"/>
            </a:xfrm>
            <a:prstGeom prst="line">
              <a:avLst/>
            </a:prstGeom>
            <a:noFill/>
            <a:ln w="38100">
              <a:solidFill>
                <a:srgbClr val="996633"/>
              </a:solidFill>
              <a:round/>
            </a:ln>
            <a:extLst>
              <a:ext uri="{909E8E84-426E-40DD-AFC4-6F175D3DCCD1}">
                <a14:hiddenFill xmlns:a14="http://schemas.microsoft.com/office/drawing/2010/main">
                  <a:noFill/>
                </a14:hiddenFill>
              </a:ext>
            </a:extLst>
          </p:spPr>
          <p:txBody>
            <a:bodyPr wrap="none" anchor="ctr"/>
            <a:lstStyle/>
            <a:p>
              <a:endParaRPr lang="en-US"/>
            </a:p>
          </p:txBody>
        </p:sp>
        <p:sp>
          <p:nvSpPr>
            <p:cNvPr id="57358" name="Line 14"/>
            <p:cNvSpPr>
              <a:spLocks noChangeShapeType="1"/>
            </p:cNvSpPr>
            <p:nvPr/>
          </p:nvSpPr>
          <p:spPr bwMode="auto">
            <a:xfrm>
              <a:off x="3897" y="2348"/>
              <a:ext cx="1368" cy="1"/>
            </a:xfrm>
            <a:prstGeom prst="line">
              <a:avLst/>
            </a:prstGeom>
            <a:noFill/>
            <a:ln w="38100">
              <a:solidFill>
                <a:srgbClr val="996633"/>
              </a:solidFill>
              <a:round/>
            </a:ln>
            <a:extLst>
              <a:ext uri="{909E8E84-426E-40DD-AFC4-6F175D3DCCD1}">
                <a14:hiddenFill xmlns:a14="http://schemas.microsoft.com/office/drawing/2010/main">
                  <a:noFill/>
                </a14:hiddenFill>
              </a:ext>
            </a:extLst>
          </p:spPr>
          <p:txBody>
            <a:bodyPr wrap="none" anchor="ctr"/>
            <a:lstStyle/>
            <a:p>
              <a:endParaRPr lang="en-US"/>
            </a:p>
          </p:txBody>
        </p:sp>
      </p:grpSp>
    </p:spTree>
    <p:extLst>
      <p:ext uri="{BB962C8B-B14F-4D97-AF65-F5344CB8AC3E}">
        <p14:creationId xmlns:p14="http://schemas.microsoft.com/office/powerpoint/2010/main" val="5988583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rgbClr val="990033"/>
                </a:solidFill>
                <a:latin typeface="Arial" panose="020B0604020202020204" pitchFamily="34" charset="0"/>
              </a:defRPr>
            </a:lvl2pPr>
            <a:lvl3pPr marL="1143000" indent="-228600">
              <a:spcBef>
                <a:spcPct val="20000"/>
              </a:spcBef>
              <a:buChar char="•"/>
              <a:defRPr sz="2000">
                <a:solidFill>
                  <a:srgbClr val="996633"/>
                </a:solidFill>
                <a:latin typeface="Arial" panose="020B0604020202020204" pitchFamily="34" charset="0"/>
              </a:defRPr>
            </a:lvl3pPr>
            <a:lvl4pPr marL="1600200" indent="-228600">
              <a:spcBef>
                <a:spcPct val="20000"/>
              </a:spcBef>
              <a:buChar char="–"/>
              <a:defRPr>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1600" b="1">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9pPr>
          </a:lstStyle>
          <a:p>
            <a:pPr>
              <a:spcBef>
                <a:spcPct val="0"/>
              </a:spcBef>
              <a:buFontTx/>
              <a:buNone/>
            </a:pPr>
            <a:r>
              <a:rPr lang="en-US" altLang="en-US" sz="900"/>
              <a:t>1–</a:t>
            </a:r>
            <a:fld id="{18120529-42E5-4C74-A1F2-D9F27D9C3D55}" type="slidenum">
              <a:rPr lang="en-US" altLang="en-US" sz="900" smtClean="0"/>
              <a:t>18</a:t>
            </a:fld>
            <a:endParaRPr lang="en-US" altLang="en-US" sz="900"/>
          </a:p>
        </p:txBody>
      </p:sp>
      <p:sp>
        <p:nvSpPr>
          <p:cNvPr id="59395" name="Rectangle 2"/>
          <p:cNvSpPr>
            <a:spLocks noGrp="1" noChangeArrowheads="1"/>
          </p:cNvSpPr>
          <p:nvPr>
            <p:ph type="title" idx="4294967295"/>
          </p:nvPr>
        </p:nvSpPr>
        <p:spPr>
          <a:xfrm>
            <a:off x="1736725" y="403225"/>
            <a:ext cx="7407275" cy="479425"/>
          </a:xfrm>
        </p:spPr>
        <p:txBody>
          <a:bodyPr anchorCtr="0"/>
          <a:lstStyle/>
          <a:p>
            <a:pPr marL="914400" indent="-914400" eaLnBrk="1" hangingPunct="1"/>
            <a:r>
              <a:rPr lang="en-US" altLang="en-US" sz="2400" i="1">
                <a:solidFill>
                  <a:schemeClr val="tx1"/>
                </a:solidFill>
                <a:latin typeface="Matura MT Script Capitals" panose="03020802060602070202" pitchFamily="66" charset="0"/>
                <a:cs typeface="Tahoma" panose="020B0604030504040204" pitchFamily="34" charset="0"/>
              </a:rPr>
              <a:t>Table</a:t>
            </a:r>
            <a:r>
              <a:rPr lang="en-US" altLang="en-US" sz="2400" i="1">
                <a:solidFill>
                  <a:schemeClr val="tx1"/>
                </a:solidFill>
                <a:latin typeface="Trebuchet MS" panose="020B0603020202020204" pitchFamily="34" charset="0"/>
                <a:cs typeface="Tahoma" panose="020B0604030504040204" pitchFamily="34" charset="0"/>
              </a:rPr>
              <a:t> 1.1</a:t>
            </a:r>
            <a:r>
              <a:rPr lang="en-US" altLang="en-US" sz="1800" b="1">
                <a:solidFill>
                  <a:srgbClr val="993366"/>
                </a:solidFill>
                <a:latin typeface="Trebuchet MS" panose="020B0603020202020204" pitchFamily="34" charset="0"/>
              </a:rPr>
              <a:t>	</a:t>
            </a:r>
            <a:r>
              <a:rPr lang="en-US" altLang="en-US" sz="2000">
                <a:solidFill>
                  <a:srgbClr val="008080"/>
                </a:solidFill>
              </a:rPr>
              <a:t>Important Managerial Roles</a:t>
            </a:r>
          </a:p>
        </p:txBody>
      </p:sp>
      <p:sp>
        <p:nvSpPr>
          <p:cNvPr id="59396" name="Line 4"/>
          <p:cNvSpPr>
            <a:spLocks noChangeShapeType="1"/>
          </p:cNvSpPr>
          <p:nvPr/>
        </p:nvSpPr>
        <p:spPr bwMode="auto">
          <a:xfrm>
            <a:off x="365125" y="815975"/>
            <a:ext cx="8321675" cy="0"/>
          </a:xfrm>
          <a:prstGeom prst="line">
            <a:avLst/>
          </a:prstGeom>
          <a:noFill/>
          <a:ln w="6350">
            <a:solidFill>
              <a:schemeClr val="tx1"/>
            </a:solidFill>
            <a:rou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970016" name="Group 288"/>
          <p:cNvGraphicFramePr>
            <a:graphicFrameLocks noGrp="1"/>
          </p:cNvGraphicFramePr>
          <p:nvPr/>
        </p:nvGraphicFramePr>
        <p:xfrm>
          <a:off x="365125" y="1235075"/>
          <a:ext cx="8321675" cy="4572000"/>
        </p:xfrm>
        <a:graphic>
          <a:graphicData uri="http://schemas.openxmlformats.org/drawingml/2006/table">
            <a:tbl>
              <a:tblPr/>
              <a:tblGrid>
                <a:gridCol w="1828800"/>
                <a:gridCol w="2103438"/>
                <a:gridCol w="4389437"/>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rgbClr val="990033"/>
                          </a:solidFill>
                          <a:effectLst/>
                          <a:latin typeface="Arial" panose="020B0604020202020204" pitchFamily="34" charset="0"/>
                        </a:rPr>
                        <a:t>Category</a:t>
                      </a:r>
                    </a:p>
                  </a:txBody>
                  <a:tcPr marT="91440" marB="91440"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rgbClr val="990033"/>
                          </a:solidFill>
                          <a:effectLst/>
                          <a:latin typeface="Arial" panose="020B0604020202020204" pitchFamily="34" charset="0"/>
                        </a:rPr>
                        <a:t>Role</a:t>
                      </a:r>
                    </a:p>
                  </a:txBody>
                  <a:tcPr marT="91440" marB="91440"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rgbClr val="990033"/>
                          </a:solidFill>
                          <a:effectLst/>
                          <a:latin typeface="Arial" panose="020B0604020202020204" pitchFamily="34" charset="0"/>
                        </a:rPr>
                        <a:t>Example</a:t>
                      </a:r>
                    </a:p>
                  </a:txBody>
                  <a:tcPr marT="91440" marB="91440"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600" b="1" i="0" u="none" strike="noStrike" cap="none" normalizeH="0" baseline="0">
                          <a:ln>
                            <a:noFill/>
                          </a:ln>
                          <a:solidFill>
                            <a:schemeClr val="tx1"/>
                          </a:solidFill>
                          <a:effectLst/>
                          <a:latin typeface="Arial" panose="020B0604020202020204" pitchFamily="34" charset="0"/>
                        </a:rPr>
                        <a:t>Interpersonal</a:t>
                      </a:r>
                    </a:p>
                  </a:txBody>
                  <a:tcPr marT="91440"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600" b="0" i="0" u="none" strike="noStrike" cap="none" normalizeH="0" baseline="0">
                          <a:ln>
                            <a:noFill/>
                          </a:ln>
                          <a:solidFill>
                            <a:schemeClr val="tx1"/>
                          </a:solidFill>
                          <a:effectLst/>
                          <a:latin typeface="Arial" panose="020B0604020202020204" pitchFamily="34" charset="0"/>
                        </a:rPr>
                        <a:t>Figurehead</a:t>
                      </a:r>
                    </a:p>
                  </a:txBody>
                  <a:tcPr marT="9144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600" b="0" i="0" u="none" strike="noStrike" cap="none" normalizeH="0" baseline="0">
                          <a:ln>
                            <a:noFill/>
                          </a:ln>
                          <a:solidFill>
                            <a:schemeClr val="tx1"/>
                          </a:solidFill>
                          <a:effectLst/>
                          <a:latin typeface="Arial" panose="020B0604020202020204" pitchFamily="34" charset="0"/>
                        </a:rPr>
                        <a:t>Attend employee retirement ceremony</a:t>
                      </a:r>
                    </a:p>
                  </a:txBody>
                  <a:tcPr marT="91440"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1600" b="1" i="0" u="none" strike="noStrike" cap="none" normalizeH="0" baseline="0">
                        <a:ln>
                          <a:noFill/>
                        </a:ln>
                        <a:solidFill>
                          <a:schemeClr val="tx1"/>
                        </a:solidFill>
                        <a:effectLst/>
                        <a:latin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600" b="0" i="0" u="none" strike="noStrike" cap="none" normalizeH="0" baseline="0">
                          <a:ln>
                            <a:noFill/>
                          </a:ln>
                          <a:solidFill>
                            <a:schemeClr val="tx1"/>
                          </a:solidFill>
                          <a:effectLst/>
                          <a:latin typeface="Arial" panose="020B0604020202020204" pitchFamily="34" charset="0"/>
                        </a:rPr>
                        <a:t>Leader</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600" b="0" i="0" u="none" strike="noStrike" cap="none" normalizeH="0" baseline="0">
                          <a:ln>
                            <a:noFill/>
                          </a:ln>
                          <a:solidFill>
                            <a:schemeClr val="tx1"/>
                          </a:solidFill>
                          <a:effectLst/>
                          <a:latin typeface="Arial" panose="020B0604020202020204" pitchFamily="34" charset="0"/>
                        </a:rPr>
                        <a:t>Encourage workers to increase productivity</a:t>
                      </a:r>
                    </a:p>
                  </a:txBody>
                  <a:tcPr horzOverflow="overflow">
                    <a:lnL>
                      <a:noFill/>
                    </a:lnL>
                    <a:lnR cap="flat">
                      <a:noFill/>
                    </a:lnR>
                    <a:lnT>
                      <a:noFill/>
                    </a:lnT>
                    <a:lnB>
                      <a:noFill/>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1600" b="1" i="0" u="none" strike="noStrike" cap="none" normalizeH="0" baseline="0">
                        <a:ln>
                          <a:noFill/>
                        </a:ln>
                        <a:solidFill>
                          <a:schemeClr val="tx1"/>
                        </a:solidFill>
                        <a:effectLst/>
                        <a:latin typeface="Arial" panose="020B0604020202020204" pitchFamily="34" charset="0"/>
                      </a:endParaRP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600" b="0" i="0" u="none" strike="noStrike" cap="none" normalizeH="0" baseline="0">
                          <a:ln>
                            <a:noFill/>
                          </a:ln>
                          <a:solidFill>
                            <a:schemeClr val="tx1"/>
                          </a:solidFill>
                          <a:effectLst/>
                          <a:latin typeface="Arial" panose="020B0604020202020204" pitchFamily="34" charset="0"/>
                        </a:rPr>
                        <a:t>Liaison</a:t>
                      </a:r>
                    </a:p>
                  </a:txBody>
                  <a:tcPr marB="9144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600" b="0" i="0" u="none" strike="noStrike" cap="none" normalizeH="0" baseline="0">
                          <a:ln>
                            <a:noFill/>
                          </a:ln>
                          <a:solidFill>
                            <a:schemeClr val="tx1"/>
                          </a:solidFill>
                          <a:effectLst/>
                          <a:latin typeface="Arial" panose="020B0604020202020204" pitchFamily="34" charset="0"/>
                        </a:rPr>
                        <a:t>Coordinate activities of two committees</a:t>
                      </a:r>
                    </a:p>
                  </a:txBody>
                  <a:tcPr marB="91440"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600" b="1" i="0" u="none" strike="noStrike" cap="none" normalizeH="0" baseline="0">
                          <a:ln>
                            <a:noFill/>
                          </a:ln>
                          <a:solidFill>
                            <a:schemeClr val="tx1"/>
                          </a:solidFill>
                          <a:effectLst/>
                          <a:latin typeface="Arial" panose="020B0604020202020204" pitchFamily="34" charset="0"/>
                        </a:rPr>
                        <a:t>Informational</a:t>
                      </a:r>
                    </a:p>
                  </a:txBody>
                  <a:tcPr marT="91440"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600" b="0" i="0" u="none" strike="noStrike" cap="none" normalizeH="0" baseline="0">
                          <a:ln>
                            <a:noFill/>
                          </a:ln>
                          <a:solidFill>
                            <a:schemeClr val="tx1"/>
                          </a:solidFill>
                          <a:effectLst/>
                          <a:latin typeface="Arial" panose="020B0604020202020204" pitchFamily="34" charset="0"/>
                        </a:rPr>
                        <a:t>Monitor</a:t>
                      </a:r>
                    </a:p>
                  </a:txBody>
                  <a:tcPr marT="9144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600" b="0" i="0" u="none" strike="noStrike" cap="none" normalizeH="0" baseline="0">
                          <a:ln>
                            <a:noFill/>
                          </a:ln>
                          <a:solidFill>
                            <a:schemeClr val="tx1"/>
                          </a:solidFill>
                          <a:effectLst/>
                          <a:latin typeface="Arial" panose="020B0604020202020204" pitchFamily="34" charset="0"/>
                        </a:rPr>
                        <a:t>Scan business publications for information about competition</a:t>
                      </a:r>
                    </a:p>
                  </a:txBody>
                  <a:tcPr marT="91440"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153988">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1600" b="1" i="0" u="none" strike="noStrike" cap="none" normalizeH="0" baseline="0">
                        <a:ln>
                          <a:noFill/>
                        </a:ln>
                        <a:solidFill>
                          <a:schemeClr val="tx1"/>
                        </a:solidFill>
                        <a:effectLst/>
                        <a:latin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600" b="0" i="0" u="none" strike="noStrike" cap="none" normalizeH="0" baseline="0">
                          <a:ln>
                            <a:noFill/>
                          </a:ln>
                          <a:solidFill>
                            <a:schemeClr val="tx1"/>
                          </a:solidFill>
                          <a:effectLst/>
                          <a:latin typeface="Arial" panose="020B0604020202020204" pitchFamily="34" charset="0"/>
                        </a:rPr>
                        <a:t>Disseminator</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600" b="0" i="0" u="none" strike="noStrike" cap="none" normalizeH="0" baseline="0">
                          <a:ln>
                            <a:noFill/>
                          </a:ln>
                          <a:solidFill>
                            <a:schemeClr val="tx1"/>
                          </a:solidFill>
                          <a:effectLst/>
                          <a:latin typeface="Arial" panose="020B0604020202020204" pitchFamily="34" charset="0"/>
                        </a:rPr>
                        <a:t>Send out memos outlining new policies</a:t>
                      </a:r>
                    </a:p>
                  </a:txBody>
                  <a:tcPr horzOverflow="overflow">
                    <a:lnL>
                      <a:noFill/>
                    </a:lnL>
                    <a:lnR cap="flat">
                      <a:noFill/>
                    </a:lnR>
                    <a:lnT>
                      <a:noFill/>
                    </a:lnT>
                    <a:lnB>
                      <a:noFill/>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1600" b="1" i="0" u="none" strike="noStrike" cap="none" normalizeH="0" baseline="0">
                        <a:ln>
                          <a:noFill/>
                        </a:ln>
                        <a:solidFill>
                          <a:schemeClr val="tx1"/>
                        </a:solidFill>
                        <a:effectLst/>
                        <a:latin typeface="Arial" panose="020B0604020202020204" pitchFamily="34" charset="0"/>
                      </a:endParaRP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600" b="0" i="0" u="none" strike="noStrike" cap="none" normalizeH="0" baseline="0">
                          <a:ln>
                            <a:noFill/>
                          </a:ln>
                          <a:solidFill>
                            <a:schemeClr val="tx1"/>
                          </a:solidFill>
                          <a:effectLst/>
                          <a:latin typeface="Arial" panose="020B0604020202020204" pitchFamily="34" charset="0"/>
                        </a:rPr>
                        <a:t>Spokesperson</a:t>
                      </a:r>
                    </a:p>
                  </a:txBody>
                  <a:tcPr marB="9144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600" b="0" i="0" u="none" strike="noStrike" cap="none" normalizeH="0" baseline="0">
                          <a:ln>
                            <a:noFill/>
                          </a:ln>
                          <a:solidFill>
                            <a:schemeClr val="tx1"/>
                          </a:solidFill>
                          <a:effectLst/>
                          <a:latin typeface="Arial" panose="020B0604020202020204" pitchFamily="34" charset="0"/>
                        </a:rPr>
                        <a:t>Hold press conference to announce new plant</a:t>
                      </a:r>
                    </a:p>
                  </a:txBody>
                  <a:tcPr marB="91440"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600" b="1" i="0" u="none" strike="noStrike" cap="none" normalizeH="0" baseline="0">
                          <a:ln>
                            <a:noFill/>
                          </a:ln>
                          <a:solidFill>
                            <a:schemeClr val="tx1"/>
                          </a:solidFill>
                          <a:effectLst/>
                          <a:latin typeface="Arial" panose="020B0604020202020204" pitchFamily="34" charset="0"/>
                        </a:rPr>
                        <a:t>Decision Making</a:t>
                      </a:r>
                    </a:p>
                  </a:txBody>
                  <a:tcPr marT="91440"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600" b="0" i="0" u="none" strike="noStrike" cap="none" normalizeH="0" baseline="0">
                          <a:ln>
                            <a:noFill/>
                          </a:ln>
                          <a:solidFill>
                            <a:schemeClr val="tx1"/>
                          </a:solidFill>
                          <a:effectLst/>
                          <a:latin typeface="Arial" panose="020B0604020202020204" pitchFamily="34" charset="0"/>
                        </a:rPr>
                        <a:t>Entrepreneur</a:t>
                      </a:r>
                    </a:p>
                  </a:txBody>
                  <a:tcPr marT="9144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600" b="0" i="0" u="none" strike="noStrike" cap="none" normalizeH="0" baseline="0">
                          <a:ln>
                            <a:noFill/>
                          </a:ln>
                          <a:solidFill>
                            <a:schemeClr val="tx1"/>
                          </a:solidFill>
                          <a:effectLst/>
                          <a:latin typeface="Arial" panose="020B0604020202020204" pitchFamily="34" charset="0"/>
                        </a:rPr>
                        <a:t>Develop idea for new product and convince others of its merit</a:t>
                      </a:r>
                    </a:p>
                  </a:txBody>
                  <a:tcPr marT="91440"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1600" b="1" i="0" u="none" strike="noStrike" cap="none" normalizeH="0" baseline="0">
                        <a:ln>
                          <a:noFill/>
                        </a:ln>
                        <a:solidFill>
                          <a:srgbClr val="A50021"/>
                        </a:solidFill>
                        <a:effectLst/>
                        <a:latin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600" b="0" i="0" u="none" strike="noStrike" cap="none" normalizeH="0" baseline="0">
                          <a:ln>
                            <a:noFill/>
                          </a:ln>
                          <a:solidFill>
                            <a:schemeClr val="tx1"/>
                          </a:solidFill>
                          <a:effectLst/>
                          <a:latin typeface="Arial" panose="020B0604020202020204" pitchFamily="34" charset="0"/>
                        </a:rPr>
                        <a:t>Disturbance handler</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600" b="0" i="0" u="none" strike="noStrike" cap="none" normalizeH="0" baseline="0">
                          <a:ln>
                            <a:noFill/>
                          </a:ln>
                          <a:solidFill>
                            <a:schemeClr val="tx1"/>
                          </a:solidFill>
                          <a:effectLst/>
                          <a:latin typeface="Arial" panose="020B0604020202020204" pitchFamily="34" charset="0"/>
                        </a:rPr>
                        <a:t>Resolve dispute</a:t>
                      </a:r>
                    </a:p>
                  </a:txBody>
                  <a:tcPr horzOverflow="overflow">
                    <a:lnL>
                      <a:noFill/>
                    </a:lnL>
                    <a:lnR cap="flat">
                      <a:noFill/>
                    </a:lnR>
                    <a:lnT>
                      <a:noFill/>
                    </a:lnT>
                    <a:lnB>
                      <a:noFill/>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1600" b="1" i="0" u="none" strike="noStrike" cap="none" normalizeH="0" baseline="0">
                        <a:ln>
                          <a:noFill/>
                        </a:ln>
                        <a:solidFill>
                          <a:srgbClr val="A50021"/>
                        </a:solidFill>
                        <a:effectLst/>
                        <a:latin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600" b="0" i="0" u="none" strike="noStrike" cap="none" normalizeH="0" baseline="0">
                          <a:ln>
                            <a:noFill/>
                          </a:ln>
                          <a:solidFill>
                            <a:schemeClr val="tx1"/>
                          </a:solidFill>
                          <a:effectLst/>
                          <a:latin typeface="Arial" panose="020B0604020202020204" pitchFamily="34" charset="0"/>
                        </a:rPr>
                        <a:t>Resource allocator</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600" b="0" i="0" u="none" strike="noStrike" cap="none" normalizeH="0" baseline="0">
                          <a:ln>
                            <a:noFill/>
                          </a:ln>
                          <a:solidFill>
                            <a:schemeClr val="tx1"/>
                          </a:solidFill>
                          <a:effectLst/>
                          <a:latin typeface="Arial" panose="020B0604020202020204" pitchFamily="34" charset="0"/>
                        </a:rPr>
                        <a:t>Allocate budget requests</a:t>
                      </a:r>
                    </a:p>
                  </a:txBody>
                  <a:tcPr horzOverflow="overflow">
                    <a:lnL>
                      <a:noFill/>
                    </a:lnL>
                    <a:lnR cap="flat">
                      <a:noFill/>
                    </a:lnR>
                    <a:lnT>
                      <a:noFill/>
                    </a:lnT>
                    <a:lnB>
                      <a:noFill/>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1600" b="1" i="0" u="none" strike="noStrike" cap="none" normalizeH="0" baseline="0">
                        <a:ln>
                          <a:noFill/>
                        </a:ln>
                        <a:solidFill>
                          <a:srgbClr val="A50021"/>
                        </a:solidFill>
                        <a:effectLst/>
                        <a:latin typeface="Arial" panose="020B0604020202020204" pitchFamily="34" charset="0"/>
                      </a:endParaRP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600" b="0" i="0" u="none" strike="noStrike" cap="none" normalizeH="0" baseline="0">
                          <a:ln>
                            <a:noFill/>
                          </a:ln>
                          <a:solidFill>
                            <a:schemeClr val="tx1"/>
                          </a:solidFill>
                          <a:effectLst/>
                          <a:latin typeface="Arial" panose="020B0604020202020204" pitchFamily="34" charset="0"/>
                        </a:rPr>
                        <a:t>Negotiator</a:t>
                      </a:r>
                    </a:p>
                  </a:txBody>
                  <a:tcPr marB="9144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600" b="0" i="0" u="none" strike="noStrike" cap="none" normalizeH="0" baseline="0">
                          <a:ln>
                            <a:noFill/>
                          </a:ln>
                          <a:solidFill>
                            <a:schemeClr val="tx1"/>
                          </a:solidFill>
                          <a:effectLst/>
                          <a:latin typeface="Arial" panose="020B0604020202020204" pitchFamily="34" charset="0"/>
                        </a:rPr>
                        <a:t>Settle new labor contract</a:t>
                      </a:r>
                    </a:p>
                  </a:txBody>
                  <a:tcPr marB="91440"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109388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p:txBody>
          <a:bodyPr/>
          <a:lstStyle/>
          <a:p>
            <a:pPr eaLnBrk="1" hangingPunct="1"/>
            <a:r>
              <a:rPr lang="en-US" altLang="en-US"/>
              <a:t>Critical Managerial Skills</a:t>
            </a:r>
          </a:p>
        </p:txBody>
      </p:sp>
      <p:sp>
        <p:nvSpPr>
          <p:cNvPr id="61442" name="Slide Number Placeholder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rgbClr val="990033"/>
                </a:solidFill>
                <a:latin typeface="Arial" panose="020B0604020202020204" pitchFamily="34" charset="0"/>
              </a:defRPr>
            </a:lvl2pPr>
            <a:lvl3pPr marL="1143000" indent="-228600">
              <a:spcBef>
                <a:spcPct val="20000"/>
              </a:spcBef>
              <a:buChar char="•"/>
              <a:defRPr sz="2000">
                <a:solidFill>
                  <a:srgbClr val="996633"/>
                </a:solidFill>
                <a:latin typeface="Arial" panose="020B0604020202020204" pitchFamily="34" charset="0"/>
              </a:defRPr>
            </a:lvl3pPr>
            <a:lvl4pPr marL="1600200" indent="-228600">
              <a:spcBef>
                <a:spcPct val="20000"/>
              </a:spcBef>
              <a:buChar char="–"/>
              <a:defRPr>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1600" b="1">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9pPr>
          </a:lstStyle>
          <a:p>
            <a:pPr>
              <a:spcBef>
                <a:spcPct val="0"/>
              </a:spcBef>
              <a:buFontTx/>
              <a:buNone/>
            </a:pPr>
            <a:r>
              <a:rPr lang="en-US" altLang="en-US" sz="900"/>
              <a:t>1–</a:t>
            </a:r>
            <a:fld id="{6ED9DE40-01B3-4283-9163-DC7ED6E74EAD}" type="slidenum">
              <a:rPr lang="en-US" altLang="en-US" sz="900" smtClean="0"/>
              <a:t>19</a:t>
            </a:fld>
            <a:endParaRPr lang="en-US" altLang="en-US" sz="900"/>
          </a:p>
        </p:txBody>
      </p:sp>
      <p:graphicFrame>
        <p:nvGraphicFramePr>
          <p:cNvPr id="1044483" name="Group 3"/>
          <p:cNvGraphicFramePr>
            <a:graphicFrameLocks noGrp="1"/>
          </p:cNvGraphicFramePr>
          <p:nvPr>
            <p:extLst>
              <p:ext uri="{D42A27DB-BD31-4B8C-83A1-F6EECF244321}">
                <p14:modId xmlns:p14="http://schemas.microsoft.com/office/powerpoint/2010/main" val="2907539514"/>
              </p:ext>
            </p:extLst>
          </p:nvPr>
        </p:nvGraphicFramePr>
        <p:xfrm>
          <a:off x="611560" y="1916832"/>
          <a:ext cx="8045450" cy="4022888"/>
        </p:xfrm>
        <a:graphic>
          <a:graphicData uri="http://schemas.openxmlformats.org/drawingml/2006/table">
            <a:tbl>
              <a:tblPr/>
              <a:tblGrid>
                <a:gridCol w="2667000"/>
                <a:gridCol w="5378450"/>
              </a:tblGrid>
              <a:tr h="914246">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dirty="0">
                          <a:ln>
                            <a:noFill/>
                          </a:ln>
                          <a:solidFill>
                            <a:srgbClr val="A50021"/>
                          </a:solidFill>
                          <a:effectLst/>
                          <a:latin typeface="Arial" panose="020B0604020202020204" pitchFamily="34" charset="0"/>
                        </a:rPr>
                        <a:t>Technical</a:t>
                      </a:r>
                    </a:p>
                  </a:txBody>
                  <a:tcPr marT="91381" marB="91381"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a:ln>
                            <a:noFill/>
                          </a:ln>
                          <a:solidFill>
                            <a:schemeClr val="tx1"/>
                          </a:solidFill>
                          <a:effectLst/>
                          <a:latin typeface="Arial" panose="020B0604020202020204" pitchFamily="34" charset="0"/>
                        </a:rPr>
                        <a:t>Skills necessary to accomplish specific tasks within the organization</a:t>
                      </a:r>
                    </a:p>
                  </a:txBody>
                  <a:tcPr marT="91381" marB="91381"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7998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a:ln>
                            <a:noFill/>
                          </a:ln>
                          <a:solidFill>
                            <a:srgbClr val="A50021"/>
                          </a:solidFill>
                          <a:effectLst/>
                          <a:latin typeface="Arial" panose="020B0604020202020204" pitchFamily="34" charset="0"/>
                        </a:rPr>
                        <a:t>Interpersonal</a:t>
                      </a:r>
                    </a:p>
                  </a:txBody>
                  <a:tcPr marT="91381" marB="91381"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a:ln>
                            <a:noFill/>
                          </a:ln>
                          <a:solidFill>
                            <a:schemeClr val="tx1"/>
                          </a:solidFill>
                          <a:effectLst/>
                          <a:latin typeface="Arial" panose="020B0604020202020204" pitchFamily="34" charset="0"/>
                        </a:rPr>
                        <a:t>Skills used to communicate with, understand, and motivate individuals and groups</a:t>
                      </a:r>
                    </a:p>
                  </a:txBody>
                  <a:tcPr marT="91381" marB="91381"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850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a:ln>
                            <a:noFill/>
                          </a:ln>
                          <a:solidFill>
                            <a:srgbClr val="A50021"/>
                          </a:solidFill>
                          <a:effectLst/>
                          <a:latin typeface="Arial" panose="020B0604020202020204" pitchFamily="34" charset="0"/>
                        </a:rPr>
                        <a:t>Conceptual</a:t>
                      </a:r>
                    </a:p>
                  </a:txBody>
                  <a:tcPr marT="91381" marB="91381"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a:ln>
                            <a:noFill/>
                          </a:ln>
                          <a:solidFill>
                            <a:schemeClr val="tx1"/>
                          </a:solidFill>
                          <a:effectLst/>
                          <a:latin typeface="Arial" panose="020B0604020202020204" pitchFamily="34" charset="0"/>
                        </a:rPr>
                        <a:t>Skills used in abstract thinking</a:t>
                      </a:r>
                    </a:p>
                  </a:txBody>
                  <a:tcPr marT="91381" marB="91381"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7998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a:ln>
                            <a:noFill/>
                          </a:ln>
                          <a:solidFill>
                            <a:srgbClr val="A50021"/>
                          </a:solidFill>
                          <a:effectLst/>
                          <a:latin typeface="Arial" panose="020B0604020202020204" pitchFamily="34" charset="0"/>
                        </a:rPr>
                        <a:t>Diagnostic</a:t>
                      </a:r>
                    </a:p>
                  </a:txBody>
                  <a:tcPr marT="91381" marB="91381"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dirty="0">
                          <a:ln>
                            <a:noFill/>
                          </a:ln>
                          <a:solidFill>
                            <a:schemeClr val="tx1"/>
                          </a:solidFill>
                          <a:effectLst/>
                          <a:latin typeface="Arial" panose="020B0604020202020204" pitchFamily="34" charset="0"/>
                        </a:rPr>
                        <a:t>Skills to understand cause-effect relationships and to recognize optimal solutions to problems</a:t>
                      </a:r>
                    </a:p>
                  </a:txBody>
                  <a:tcPr marT="91381" marB="91381"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686565640"/>
      </p:ext>
    </p:extLst>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Behaviour </a:t>
            </a:r>
            <a:endParaRPr lang="en-US" dirty="0"/>
          </a:p>
        </p:txBody>
      </p:sp>
      <p:sp>
        <p:nvSpPr>
          <p:cNvPr id="4" name="AutoShape 2" descr="https://encrypted-tbn0.gstatic.com/images?q=tbn:ANd9GcQDTFFfkmznTwa4R6GzzF941XIkX-sfnZiMx8izyLbbbgeuDua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a:spLocks noGrp="1" noChangeArrowheads="1"/>
          </p:cNvSpPr>
          <p:nvPr/>
        </p:nvSpPr>
        <p:spPr bwMode="auto">
          <a:xfrm>
            <a:off x="481157" y="1676400"/>
            <a:ext cx="5995843"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35" tIns="45718" rIns="91435" bIns="45718" numCol="1" anchor="t" anchorCtr="0" compatLnSpc="1">
            <a:prstTxWarp prst="textNoShape">
              <a:avLst/>
            </a:prstTxWarp>
          </a:bodyPr>
          <a:lstStyle>
            <a:lvl1pPr marL="242888" indent="-242888" algn="l" rtl="0" fontAlgn="base">
              <a:spcBef>
                <a:spcPts val="1600"/>
              </a:spcBef>
              <a:spcAft>
                <a:spcPct val="0"/>
              </a:spcAft>
              <a:buSzPct val="71000"/>
              <a:buBlip>
                <a:blip r:embed="rId2"/>
              </a:buBlip>
              <a:defRPr sz="2600">
                <a:solidFill>
                  <a:srgbClr val="393939"/>
                </a:solidFill>
                <a:latin typeface="+mn-lt"/>
                <a:ea typeface="+mn-ea"/>
                <a:cs typeface="+mn-cs"/>
              </a:defRPr>
            </a:lvl1pPr>
            <a:lvl2pPr marL="560388" indent="-236538" algn="l" rtl="0" fontAlgn="base">
              <a:spcBef>
                <a:spcPts val="600"/>
              </a:spcBef>
              <a:spcAft>
                <a:spcPct val="0"/>
              </a:spcAft>
              <a:buSzPct val="56000"/>
              <a:buFont typeface="Wingdings" pitchFamily="2" charset="2"/>
              <a:buChar char="§"/>
              <a:defRPr sz="2200">
                <a:solidFill>
                  <a:srgbClr val="303414"/>
                </a:solidFill>
                <a:latin typeface="+mn-lt"/>
                <a:ea typeface="+mn-ea"/>
              </a:defRPr>
            </a:lvl2pPr>
            <a:lvl3pPr marL="885825" indent="-244475" algn="l" rtl="0" fontAlgn="base">
              <a:spcBef>
                <a:spcPts val="400"/>
              </a:spcBef>
              <a:spcAft>
                <a:spcPct val="0"/>
              </a:spcAft>
              <a:buSzPct val="56000"/>
              <a:buChar char="—"/>
              <a:defRPr>
                <a:solidFill>
                  <a:schemeClr val="tx2"/>
                </a:solidFill>
                <a:latin typeface="+mn-lt"/>
                <a:ea typeface="+mn-ea"/>
              </a:defRPr>
            </a:lvl3pPr>
            <a:lvl4pPr marL="1600200" indent="-228600" algn="l" rtl="0" fontAlgn="base">
              <a:spcBef>
                <a:spcPct val="20000"/>
              </a:spcBef>
              <a:spcAft>
                <a:spcPct val="0"/>
              </a:spcAft>
              <a:buChar char="–"/>
              <a:defRPr sz="2000">
                <a:solidFill>
                  <a:schemeClr val="tx1"/>
                </a:solidFill>
                <a:latin typeface="Arial" charset="0"/>
                <a:ea typeface="+mn-ea"/>
              </a:defRPr>
            </a:lvl4pPr>
            <a:lvl5pPr marL="2057400" indent="-228600" algn="l" rtl="0" fontAlgn="base">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Arial" charset="0"/>
                <a:ea typeface="+mn-ea"/>
              </a:defRPr>
            </a:lvl6pPr>
            <a:lvl7pPr marL="2971800" indent="-228600" algn="l" rtl="0" fontAlgn="base">
              <a:spcBef>
                <a:spcPct val="20000"/>
              </a:spcBef>
              <a:spcAft>
                <a:spcPct val="0"/>
              </a:spcAft>
              <a:buChar char="»"/>
              <a:defRPr sz="2000">
                <a:solidFill>
                  <a:schemeClr val="tx1"/>
                </a:solidFill>
                <a:latin typeface="Arial" charset="0"/>
                <a:ea typeface="+mn-ea"/>
              </a:defRPr>
            </a:lvl7pPr>
            <a:lvl8pPr marL="3429000" indent="-228600" algn="l" rtl="0" fontAlgn="base">
              <a:spcBef>
                <a:spcPct val="20000"/>
              </a:spcBef>
              <a:spcAft>
                <a:spcPct val="0"/>
              </a:spcAft>
              <a:buChar char="»"/>
              <a:defRPr sz="2000">
                <a:solidFill>
                  <a:schemeClr val="tx1"/>
                </a:solidFill>
                <a:latin typeface="Arial" charset="0"/>
                <a:ea typeface="+mn-ea"/>
              </a:defRPr>
            </a:lvl8pPr>
            <a:lvl9pPr marL="3886200" indent="-228600" algn="l" rtl="0" fontAlgn="base">
              <a:spcBef>
                <a:spcPct val="20000"/>
              </a:spcBef>
              <a:spcAft>
                <a:spcPct val="0"/>
              </a:spcAft>
              <a:buChar char="»"/>
              <a:defRPr sz="2000">
                <a:solidFill>
                  <a:schemeClr val="tx1"/>
                </a:solidFill>
                <a:latin typeface="Arial" charset="0"/>
                <a:ea typeface="+mn-ea"/>
              </a:defRPr>
            </a:lvl9pPr>
          </a:lstStyle>
          <a:p>
            <a:pPr marL="242888" marR="0" lvl="0" indent="-242888" algn="l" defTabSz="914400" rtl="0" eaLnBrk="1" fontAlgn="base" latinLnBrk="0" hangingPunct="1">
              <a:lnSpc>
                <a:spcPct val="100000"/>
              </a:lnSpc>
              <a:spcBef>
                <a:spcPts val="1600"/>
              </a:spcBef>
              <a:spcAft>
                <a:spcPct val="0"/>
              </a:spcAft>
              <a:buClrTx/>
              <a:buSzPct val="71000"/>
              <a:buFontTx/>
              <a:buBlip>
                <a:blip r:embed="rId2"/>
              </a:buBlip>
              <a:tabLst/>
              <a:defRPr/>
            </a:pPr>
            <a:r>
              <a:rPr kumimoji="0" lang="en-US" altLang="en-US" sz="1900" b="1" i="0" u="none" strike="noStrike" kern="0" cap="none" spc="0" normalizeH="0" baseline="0" noProof="0" dirty="0" smtClean="0">
                <a:ln>
                  <a:noFill/>
                </a:ln>
                <a:solidFill>
                  <a:srgbClr val="393939"/>
                </a:solidFill>
                <a:effectLst/>
                <a:uLnTx/>
                <a:uFillTx/>
                <a:latin typeface="Tahoma"/>
              </a:rPr>
              <a:t>Organizations</a:t>
            </a:r>
            <a:endParaRPr kumimoji="0" lang="en-US" altLang="en-US" sz="1900" b="1" i="0" u="none" strike="noStrike" kern="0" cap="none" spc="0" normalizeH="0" baseline="0" noProof="0" dirty="0">
              <a:ln>
                <a:noFill/>
              </a:ln>
              <a:solidFill>
                <a:srgbClr val="393939"/>
              </a:solidFill>
              <a:effectLst/>
              <a:uLnTx/>
              <a:uFillTx/>
              <a:latin typeface="Tahoma"/>
            </a:endParaRPr>
          </a:p>
          <a:p>
            <a:pPr marL="560388" marR="0" lvl="1" indent="-236538" algn="just" defTabSz="914400" rtl="0" eaLnBrk="1" fontAlgn="base" latinLnBrk="0" hangingPunct="1">
              <a:lnSpc>
                <a:spcPct val="100000"/>
              </a:lnSpc>
              <a:spcBef>
                <a:spcPts val="600"/>
              </a:spcBef>
              <a:spcAft>
                <a:spcPct val="0"/>
              </a:spcAft>
              <a:buClrTx/>
              <a:buSzPct val="56000"/>
              <a:buFont typeface="Wingdings" pitchFamily="2" charset="2"/>
              <a:buChar char="§"/>
              <a:tabLst/>
              <a:defRPr/>
            </a:pPr>
            <a:r>
              <a:rPr kumimoji="0" lang="en-US" altLang="en-US" sz="1800" b="0" i="0" u="none" strike="noStrike" kern="0" cap="none" spc="0" normalizeH="0" baseline="0" noProof="0" dirty="0" smtClean="0">
                <a:ln>
                  <a:noFill/>
                </a:ln>
                <a:solidFill>
                  <a:srgbClr val="303414"/>
                </a:solidFill>
                <a:effectLst/>
                <a:uLnTx/>
                <a:uFillTx/>
                <a:latin typeface="Tahoma"/>
              </a:rPr>
              <a:t>Group or groups of </a:t>
            </a:r>
            <a:r>
              <a:rPr kumimoji="0" lang="en-US" altLang="en-US" sz="1800" b="0" i="0" u="none" strike="noStrike" kern="0" cap="none" spc="0" normalizeH="0" baseline="0" noProof="0" dirty="0">
                <a:ln>
                  <a:noFill/>
                </a:ln>
                <a:solidFill>
                  <a:srgbClr val="303414"/>
                </a:solidFill>
                <a:effectLst/>
                <a:uLnTx/>
                <a:uFillTx/>
                <a:latin typeface="Tahoma"/>
              </a:rPr>
              <a:t>people who work interdependently </a:t>
            </a:r>
            <a:r>
              <a:rPr kumimoji="0" lang="en-US" altLang="en-US" sz="1800" b="0" i="0" u="none" strike="noStrike" kern="0" cap="none" spc="0" normalizeH="0" baseline="0" noProof="0" dirty="0" smtClean="0">
                <a:ln>
                  <a:noFill/>
                </a:ln>
                <a:solidFill>
                  <a:srgbClr val="303414"/>
                </a:solidFill>
                <a:effectLst/>
                <a:uLnTx/>
                <a:uFillTx/>
                <a:latin typeface="Tahoma"/>
              </a:rPr>
              <a:t>to achieve</a:t>
            </a:r>
            <a:r>
              <a:rPr kumimoji="0" lang="en-US" altLang="en-US" sz="1800" b="0" i="0" u="none" strike="noStrike" kern="0" cap="none" spc="0" normalizeH="0" noProof="0" dirty="0" smtClean="0">
                <a:ln>
                  <a:noFill/>
                </a:ln>
                <a:solidFill>
                  <a:srgbClr val="303414"/>
                </a:solidFill>
                <a:effectLst/>
                <a:uLnTx/>
                <a:uFillTx/>
                <a:latin typeface="Tahoma"/>
              </a:rPr>
              <a:t> a common </a:t>
            </a:r>
            <a:r>
              <a:rPr kumimoji="0" lang="en-US" altLang="en-US" sz="1800" b="0" i="0" u="none" strike="noStrike" kern="0" cap="none" spc="0" normalizeH="0" baseline="0" noProof="0" dirty="0" smtClean="0">
                <a:ln>
                  <a:noFill/>
                </a:ln>
                <a:solidFill>
                  <a:srgbClr val="303414"/>
                </a:solidFill>
                <a:effectLst/>
                <a:uLnTx/>
                <a:uFillTx/>
                <a:latin typeface="Tahoma"/>
              </a:rPr>
              <a:t>purpose or goal </a:t>
            </a:r>
            <a:endParaRPr lang="en-US" altLang="en-US" sz="1800" kern="0" dirty="0">
              <a:latin typeface="Tahoma"/>
            </a:endParaRPr>
          </a:p>
          <a:p>
            <a:pPr lvl="0">
              <a:defRPr/>
            </a:pPr>
            <a:r>
              <a:rPr lang="en-US" altLang="en-US" sz="1900" b="1" kern="0" dirty="0">
                <a:latin typeface="Tahoma"/>
              </a:rPr>
              <a:t>Organizational </a:t>
            </a:r>
            <a:r>
              <a:rPr lang="en-US" altLang="en-US" sz="1900" b="1" kern="0" dirty="0" smtClean="0">
                <a:latin typeface="Tahoma"/>
              </a:rPr>
              <a:t>Behavior</a:t>
            </a:r>
            <a:endParaRPr lang="en-US" altLang="en-US" sz="1900" b="1" kern="0" dirty="0">
              <a:latin typeface="Tahoma"/>
            </a:endParaRPr>
          </a:p>
          <a:p>
            <a:pPr lvl="1" algn="just">
              <a:defRPr/>
            </a:pPr>
            <a:r>
              <a:rPr lang="en-US" altLang="en-US" sz="1800" kern="0" dirty="0">
                <a:latin typeface="Tahoma"/>
              </a:rPr>
              <a:t>The study of what people think, feel, and do in and around organizations</a:t>
            </a:r>
          </a:p>
          <a:p>
            <a:pPr marL="560388" marR="0" lvl="1" indent="-236538" algn="l" defTabSz="914400" rtl="0" eaLnBrk="1" fontAlgn="base" latinLnBrk="0" hangingPunct="1">
              <a:lnSpc>
                <a:spcPct val="100000"/>
              </a:lnSpc>
              <a:spcBef>
                <a:spcPts val="600"/>
              </a:spcBef>
              <a:spcAft>
                <a:spcPct val="0"/>
              </a:spcAft>
              <a:buClrTx/>
              <a:buSzPct val="56000"/>
              <a:buFont typeface="Wingdings" pitchFamily="2" charset="2"/>
              <a:buChar char="§"/>
              <a:tabLst/>
              <a:defRPr/>
            </a:pPr>
            <a:endParaRPr kumimoji="0" lang="en-US" altLang="en-US" sz="1800" b="0" i="0" u="none" strike="noStrike" kern="0" cap="none" spc="0" normalizeH="0" baseline="0" noProof="0" dirty="0" smtClean="0">
              <a:ln>
                <a:noFill/>
              </a:ln>
              <a:solidFill>
                <a:srgbClr val="303414"/>
              </a:solidFill>
              <a:effectLst/>
              <a:uLnTx/>
              <a:uFillTx/>
              <a:latin typeface="Tahoma"/>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8194" y="4419600"/>
            <a:ext cx="3755806" cy="2445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45755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p:txBody>
          <a:bodyPr/>
          <a:lstStyle/>
          <a:p>
            <a:pPr eaLnBrk="1" hangingPunct="1"/>
            <a:r>
              <a:rPr lang="en-US" altLang="en-US"/>
              <a:t>Contemporary Organizational Behavior</a:t>
            </a:r>
          </a:p>
        </p:txBody>
      </p:sp>
      <p:sp>
        <p:nvSpPr>
          <p:cNvPr id="1048579" name="Rectangle 3"/>
          <p:cNvSpPr>
            <a:spLocks noGrp="1" noChangeArrowheads="1"/>
          </p:cNvSpPr>
          <p:nvPr>
            <p:ph idx="1"/>
          </p:nvPr>
        </p:nvSpPr>
        <p:spPr/>
        <p:txBody>
          <a:bodyPr/>
          <a:lstStyle/>
          <a:p>
            <a:pPr marL="234950" indent="-234950" eaLnBrk="1" hangingPunct="1">
              <a:spcBef>
                <a:spcPct val="50000"/>
              </a:spcBef>
            </a:pPr>
            <a:r>
              <a:rPr lang="en-US" altLang="en-US"/>
              <a:t>Characteristics of the Field</a:t>
            </a:r>
          </a:p>
          <a:p>
            <a:pPr marL="803275" lvl="1" indent="-398780" eaLnBrk="1" hangingPunct="1">
              <a:spcBef>
                <a:spcPct val="50000"/>
              </a:spcBef>
            </a:pPr>
            <a:r>
              <a:rPr lang="en-US" altLang="en-US"/>
              <a:t>Interdisciplinary in focus</a:t>
            </a:r>
          </a:p>
          <a:p>
            <a:pPr marL="803275" lvl="1" indent="-398780" eaLnBrk="1" hangingPunct="1">
              <a:spcBef>
                <a:spcPct val="50000"/>
              </a:spcBef>
            </a:pPr>
            <a:r>
              <a:rPr lang="en-US" altLang="en-US"/>
              <a:t>Descriptive in nature</a:t>
            </a:r>
          </a:p>
          <a:p>
            <a:pPr marL="234950" indent="-234950" eaLnBrk="1" hangingPunct="1">
              <a:spcBef>
                <a:spcPct val="50000"/>
              </a:spcBef>
            </a:pPr>
            <a:r>
              <a:rPr lang="en-US" altLang="en-US"/>
              <a:t>Basic Concepts of the Field</a:t>
            </a:r>
          </a:p>
          <a:p>
            <a:pPr marL="803275" lvl="1" indent="-398780" eaLnBrk="1" hangingPunct="1">
              <a:spcBef>
                <a:spcPct val="50000"/>
              </a:spcBef>
              <a:buFont typeface="Wingdings" panose="05000000000000000000" pitchFamily="2" charset="2"/>
              <a:buAutoNum type="arabicPeriod"/>
            </a:pPr>
            <a:r>
              <a:rPr lang="en-US" altLang="en-US"/>
              <a:t>Individual processes</a:t>
            </a:r>
          </a:p>
          <a:p>
            <a:pPr marL="803275" lvl="1" indent="-398780" eaLnBrk="1" hangingPunct="1">
              <a:spcBef>
                <a:spcPct val="50000"/>
              </a:spcBef>
              <a:buFont typeface="Wingdings" panose="05000000000000000000" pitchFamily="2" charset="2"/>
              <a:buAutoNum type="arabicPeriod"/>
            </a:pPr>
            <a:r>
              <a:rPr lang="en-US" altLang="en-US"/>
              <a:t>Interpersonal processes</a:t>
            </a:r>
          </a:p>
          <a:p>
            <a:pPr marL="803275" lvl="1" indent="-398780" eaLnBrk="1" hangingPunct="1">
              <a:spcBef>
                <a:spcPct val="50000"/>
              </a:spcBef>
              <a:buFont typeface="Wingdings" panose="05000000000000000000" pitchFamily="2" charset="2"/>
              <a:buAutoNum type="arabicPeriod"/>
            </a:pPr>
            <a:r>
              <a:rPr lang="en-US" altLang="en-US"/>
              <a:t>Organizational processes/characteristics</a:t>
            </a:r>
          </a:p>
        </p:txBody>
      </p:sp>
      <p:sp>
        <p:nvSpPr>
          <p:cNvPr id="65538"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rgbClr val="990033"/>
                </a:solidFill>
                <a:latin typeface="Arial" panose="020B0604020202020204" pitchFamily="34" charset="0"/>
              </a:defRPr>
            </a:lvl2pPr>
            <a:lvl3pPr marL="1143000" indent="-228600">
              <a:spcBef>
                <a:spcPct val="20000"/>
              </a:spcBef>
              <a:buChar char="•"/>
              <a:defRPr sz="2000">
                <a:solidFill>
                  <a:srgbClr val="996633"/>
                </a:solidFill>
                <a:latin typeface="Arial" panose="020B0604020202020204" pitchFamily="34" charset="0"/>
              </a:defRPr>
            </a:lvl3pPr>
            <a:lvl4pPr marL="1600200" indent="-228600">
              <a:spcBef>
                <a:spcPct val="20000"/>
              </a:spcBef>
              <a:buChar char="–"/>
              <a:defRPr>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1600" b="1">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9pPr>
          </a:lstStyle>
          <a:p>
            <a:pPr>
              <a:spcBef>
                <a:spcPct val="0"/>
              </a:spcBef>
              <a:buFontTx/>
              <a:buNone/>
            </a:pPr>
            <a:r>
              <a:rPr lang="en-US" altLang="en-US" sz="900"/>
              <a:t>1–</a:t>
            </a:r>
            <a:fld id="{0F30C7CB-1AD2-42FD-91D4-4EE57D08CF99}" type="slidenum">
              <a:rPr lang="en-US" altLang="en-US" sz="900" smtClean="0"/>
              <a:t>20</a:t>
            </a:fld>
            <a:endParaRPr lang="en-US" altLang="en-US" sz="900"/>
          </a:p>
        </p:txBody>
      </p:sp>
    </p:spTree>
    <p:extLst>
      <p:ext uri="{BB962C8B-B14F-4D97-AF65-F5344CB8AC3E}">
        <p14:creationId xmlns:p14="http://schemas.microsoft.com/office/powerpoint/2010/main" val="199107400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48579">
                                            <p:txEl>
                                              <p:pRg st="0" end="0"/>
                                            </p:txEl>
                                          </p:spTgt>
                                        </p:tgtEl>
                                        <p:attrNameLst>
                                          <p:attrName>style.visibility</p:attrName>
                                        </p:attrNameLst>
                                      </p:cBhvr>
                                      <p:to>
                                        <p:strVal val="visible"/>
                                      </p:to>
                                    </p:set>
                                    <p:animEffect transition="in" filter="wipe(left)">
                                      <p:cBhvr>
                                        <p:cTn id="7" dur="500"/>
                                        <p:tgtEl>
                                          <p:spTgt spid="1048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48579">
                                            <p:txEl>
                                              <p:pRg st="1" end="1"/>
                                            </p:txEl>
                                          </p:spTgt>
                                        </p:tgtEl>
                                        <p:attrNameLst>
                                          <p:attrName>style.visibility</p:attrName>
                                        </p:attrNameLst>
                                      </p:cBhvr>
                                      <p:to>
                                        <p:strVal val="visible"/>
                                      </p:to>
                                    </p:set>
                                    <p:animEffect transition="in" filter="wipe(left)">
                                      <p:cBhvr>
                                        <p:cTn id="12" dur="500"/>
                                        <p:tgtEl>
                                          <p:spTgt spid="1048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48579">
                                            <p:txEl>
                                              <p:pRg st="2" end="2"/>
                                            </p:txEl>
                                          </p:spTgt>
                                        </p:tgtEl>
                                        <p:attrNameLst>
                                          <p:attrName>style.visibility</p:attrName>
                                        </p:attrNameLst>
                                      </p:cBhvr>
                                      <p:to>
                                        <p:strVal val="visible"/>
                                      </p:to>
                                    </p:set>
                                    <p:animEffect transition="in" filter="wipe(left)">
                                      <p:cBhvr>
                                        <p:cTn id="17" dur="500"/>
                                        <p:tgtEl>
                                          <p:spTgt spid="1048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48579">
                                            <p:txEl>
                                              <p:pRg st="3" end="3"/>
                                            </p:txEl>
                                          </p:spTgt>
                                        </p:tgtEl>
                                        <p:attrNameLst>
                                          <p:attrName>style.visibility</p:attrName>
                                        </p:attrNameLst>
                                      </p:cBhvr>
                                      <p:to>
                                        <p:strVal val="visible"/>
                                      </p:to>
                                    </p:set>
                                    <p:animEffect transition="in" filter="wipe(left)">
                                      <p:cBhvr>
                                        <p:cTn id="22" dur="500"/>
                                        <p:tgtEl>
                                          <p:spTgt spid="10485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48579">
                                            <p:txEl>
                                              <p:pRg st="4" end="4"/>
                                            </p:txEl>
                                          </p:spTgt>
                                        </p:tgtEl>
                                        <p:attrNameLst>
                                          <p:attrName>style.visibility</p:attrName>
                                        </p:attrNameLst>
                                      </p:cBhvr>
                                      <p:to>
                                        <p:strVal val="visible"/>
                                      </p:to>
                                    </p:set>
                                    <p:animEffect transition="in" filter="wipe(left)">
                                      <p:cBhvr>
                                        <p:cTn id="27" dur="500"/>
                                        <p:tgtEl>
                                          <p:spTgt spid="104857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48579">
                                            <p:txEl>
                                              <p:pRg st="5" end="5"/>
                                            </p:txEl>
                                          </p:spTgt>
                                        </p:tgtEl>
                                        <p:attrNameLst>
                                          <p:attrName>style.visibility</p:attrName>
                                        </p:attrNameLst>
                                      </p:cBhvr>
                                      <p:to>
                                        <p:strVal val="visible"/>
                                      </p:to>
                                    </p:set>
                                    <p:animEffect transition="in" filter="wipe(left)">
                                      <p:cBhvr>
                                        <p:cTn id="32" dur="500"/>
                                        <p:tgtEl>
                                          <p:spTgt spid="104857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48579">
                                            <p:txEl>
                                              <p:pRg st="6" end="6"/>
                                            </p:txEl>
                                          </p:spTgt>
                                        </p:tgtEl>
                                        <p:attrNameLst>
                                          <p:attrName>style.visibility</p:attrName>
                                        </p:attrNameLst>
                                      </p:cBhvr>
                                      <p:to>
                                        <p:strVal val="visible"/>
                                      </p:to>
                                    </p:set>
                                    <p:animEffect transition="in" filter="wipe(left)">
                                      <p:cBhvr>
                                        <p:cTn id="37" dur="500"/>
                                        <p:tgtEl>
                                          <p:spTgt spid="10485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79" grpId="0" build="p" bldLvl="2"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935770"/>
          </a:xfrm>
        </p:spPr>
        <p:txBody>
          <a:bodyPr/>
          <a:lstStyle/>
          <a:p>
            <a:r>
              <a:rPr lang="en-US" sz="3600" dirty="0" smtClean="0"/>
              <a:t>Studying OB form Micro to Macro Levels </a:t>
            </a:r>
            <a:endParaRPr lang="en-US" sz="3600" dirty="0"/>
          </a:p>
        </p:txBody>
      </p:sp>
      <p:sp>
        <p:nvSpPr>
          <p:cNvPr id="3" name="Content Placeholder 2"/>
          <p:cNvSpPr>
            <a:spLocks noGrp="1"/>
          </p:cNvSpPr>
          <p:nvPr>
            <p:ph sz="half" idx="1"/>
          </p:nvPr>
        </p:nvSpPr>
        <p:spPr>
          <a:xfrm>
            <a:off x="609600" y="2445603"/>
            <a:ext cx="2286000" cy="2281451"/>
          </a:xfrm>
          <a:ln>
            <a:solidFill>
              <a:srgbClr val="0070C0"/>
            </a:solidFill>
          </a:ln>
        </p:spPr>
        <p:txBody>
          <a:bodyPr>
            <a:normAutofit lnSpcReduction="10000"/>
          </a:bodyPr>
          <a:lstStyle/>
          <a:p>
            <a:pPr>
              <a:buFont typeface="Wingdings" panose="05000000000000000000" pitchFamily="2" charset="2"/>
              <a:buChar char="§"/>
            </a:pPr>
            <a:r>
              <a:rPr lang="en-US" sz="1800" dirty="0" smtClean="0"/>
              <a:t>Personality</a:t>
            </a:r>
          </a:p>
          <a:p>
            <a:pPr>
              <a:buFont typeface="Wingdings" panose="05000000000000000000" pitchFamily="2" charset="2"/>
              <a:buChar char="§"/>
            </a:pPr>
            <a:r>
              <a:rPr lang="en-US" sz="1800" dirty="0" smtClean="0"/>
              <a:t>Motivation</a:t>
            </a:r>
          </a:p>
          <a:p>
            <a:pPr>
              <a:buFont typeface="Wingdings" panose="05000000000000000000" pitchFamily="2" charset="2"/>
              <a:buChar char="§"/>
            </a:pPr>
            <a:r>
              <a:rPr lang="en-US" sz="1800" dirty="0" smtClean="0"/>
              <a:t>Perception</a:t>
            </a:r>
          </a:p>
          <a:p>
            <a:pPr>
              <a:buFont typeface="Wingdings" panose="05000000000000000000" pitchFamily="2" charset="2"/>
              <a:buChar char="§"/>
            </a:pPr>
            <a:r>
              <a:rPr lang="en-US" sz="1800" dirty="0" smtClean="0"/>
              <a:t>Stress Management</a:t>
            </a:r>
            <a:endParaRPr lang="en-US" sz="1800" dirty="0"/>
          </a:p>
        </p:txBody>
      </p:sp>
      <p:sp>
        <p:nvSpPr>
          <p:cNvPr id="16" name="Content Placeholder 2"/>
          <p:cNvSpPr>
            <a:spLocks noGrp="1"/>
          </p:cNvSpPr>
          <p:nvPr>
            <p:ph sz="half" idx="2"/>
          </p:nvPr>
        </p:nvSpPr>
        <p:spPr>
          <a:xfrm>
            <a:off x="3350526" y="2450153"/>
            <a:ext cx="2253018" cy="2281451"/>
          </a:xfrm>
          <a:ln>
            <a:solidFill>
              <a:srgbClr val="0070C0"/>
            </a:solidFill>
          </a:ln>
        </p:spPr>
        <p:txBody>
          <a:bodyPr>
            <a:normAutofit lnSpcReduction="10000"/>
          </a:bodyPr>
          <a:lstStyle/>
          <a:p>
            <a:pPr>
              <a:buFont typeface="Wingdings" panose="05000000000000000000" pitchFamily="2" charset="2"/>
              <a:buChar char="§"/>
            </a:pPr>
            <a:r>
              <a:rPr lang="en-US" sz="1800" dirty="0" smtClean="0"/>
              <a:t>Leadership</a:t>
            </a:r>
          </a:p>
          <a:p>
            <a:pPr>
              <a:buFont typeface="Wingdings" panose="05000000000000000000" pitchFamily="2" charset="2"/>
              <a:buChar char="§"/>
            </a:pPr>
            <a:r>
              <a:rPr lang="en-US" sz="1800" dirty="0" smtClean="0"/>
              <a:t>Decision Making</a:t>
            </a:r>
          </a:p>
          <a:p>
            <a:pPr>
              <a:buFont typeface="Wingdings" panose="05000000000000000000" pitchFamily="2" charset="2"/>
              <a:buChar char="§"/>
            </a:pPr>
            <a:r>
              <a:rPr lang="en-US" sz="1800" dirty="0" smtClean="0"/>
              <a:t>Conflict Management</a:t>
            </a:r>
          </a:p>
          <a:p>
            <a:pPr>
              <a:buFont typeface="Wingdings" panose="05000000000000000000" pitchFamily="2" charset="2"/>
              <a:buChar char="§"/>
            </a:pPr>
            <a:r>
              <a:rPr lang="en-US" sz="1800" dirty="0" smtClean="0"/>
              <a:t>Power and Politics</a:t>
            </a:r>
          </a:p>
          <a:p>
            <a:pPr>
              <a:buFont typeface="Wingdings" panose="05000000000000000000" pitchFamily="2" charset="2"/>
              <a:buChar char="§"/>
            </a:pPr>
            <a:r>
              <a:rPr lang="en-US" sz="1800" dirty="0" smtClean="0"/>
              <a:t>Nature and Functions of Groups</a:t>
            </a:r>
          </a:p>
          <a:p>
            <a:pPr>
              <a:buFont typeface="Wingdings" panose="05000000000000000000" pitchFamily="2" charset="2"/>
              <a:buChar char="§"/>
            </a:pPr>
            <a:endParaRPr lang="en-US" sz="1800" dirty="0"/>
          </a:p>
        </p:txBody>
      </p:sp>
      <p:sp>
        <p:nvSpPr>
          <p:cNvPr id="19" name="Content Placeholder 2"/>
          <p:cNvSpPr>
            <a:spLocks noGrp="1"/>
          </p:cNvSpPr>
          <p:nvPr>
            <p:ph sz="half" idx="4294967295"/>
          </p:nvPr>
        </p:nvSpPr>
        <p:spPr>
          <a:xfrm>
            <a:off x="6894513" y="2446338"/>
            <a:ext cx="2249487" cy="2281237"/>
          </a:xfrm>
          <a:ln>
            <a:solidFill>
              <a:srgbClr val="0070C0"/>
            </a:solidFill>
          </a:ln>
        </p:spPr>
        <p:txBody>
          <a:bodyPr>
            <a:normAutofit/>
          </a:bodyPr>
          <a:lstStyle/>
          <a:p>
            <a:pPr>
              <a:buFont typeface="Wingdings" panose="05000000000000000000" pitchFamily="2" charset="2"/>
              <a:buChar char="§"/>
            </a:pPr>
            <a:r>
              <a:rPr lang="en-US" sz="1800" dirty="0" smtClean="0"/>
              <a:t>Organizational culture</a:t>
            </a:r>
          </a:p>
          <a:p>
            <a:pPr>
              <a:buFont typeface="Wingdings" panose="05000000000000000000" pitchFamily="2" charset="2"/>
              <a:buChar char="§"/>
            </a:pPr>
            <a:r>
              <a:rPr lang="en-US" sz="1800" dirty="0" smtClean="0"/>
              <a:t>Organizational structure </a:t>
            </a:r>
          </a:p>
          <a:p>
            <a:pPr>
              <a:buFont typeface="Wingdings" panose="05000000000000000000" pitchFamily="2" charset="2"/>
              <a:buChar char="§"/>
            </a:pPr>
            <a:r>
              <a:rPr lang="en-US" sz="1800" dirty="0" smtClean="0"/>
              <a:t>Business communication </a:t>
            </a:r>
          </a:p>
        </p:txBody>
      </p:sp>
      <p:sp>
        <p:nvSpPr>
          <p:cNvPr id="13" name="TextBox 12"/>
          <p:cNvSpPr txBox="1"/>
          <p:nvPr/>
        </p:nvSpPr>
        <p:spPr>
          <a:xfrm flipH="1">
            <a:off x="609600" y="1447801"/>
            <a:ext cx="2286000" cy="830997"/>
          </a:xfrm>
          <a:prstGeom prst="rect">
            <a:avLst/>
          </a:prstGeom>
          <a:blipFill>
            <a:blip r:embed="rId2"/>
            <a:tile tx="0" ty="0" sx="100000" sy="100000" flip="none" algn="tl"/>
          </a:blipFill>
          <a:ln>
            <a:solidFill>
              <a:srgbClr val="0070C0"/>
            </a:solidFill>
          </a:ln>
        </p:spPr>
        <p:txBody>
          <a:bodyPr wrap="square" rtlCol="0">
            <a:spAutoFit/>
          </a:bodyPr>
          <a:lstStyle/>
          <a:p>
            <a:pPr algn="ctr"/>
            <a:r>
              <a:rPr lang="en-US" sz="2400" b="1" dirty="0" smtClean="0"/>
              <a:t>Individual Level of Analysis </a:t>
            </a:r>
            <a:endParaRPr lang="en-US" sz="2400" b="1" dirty="0"/>
          </a:p>
        </p:txBody>
      </p:sp>
      <p:sp>
        <p:nvSpPr>
          <p:cNvPr id="14" name="TextBox 13"/>
          <p:cNvSpPr txBox="1"/>
          <p:nvPr/>
        </p:nvSpPr>
        <p:spPr>
          <a:xfrm flipH="1">
            <a:off x="3317544" y="1447800"/>
            <a:ext cx="2286000" cy="830997"/>
          </a:xfrm>
          <a:prstGeom prst="rect">
            <a:avLst/>
          </a:prstGeom>
          <a:blipFill>
            <a:blip r:embed="rId2"/>
            <a:tile tx="0" ty="0" sx="100000" sy="100000" flip="none" algn="tl"/>
          </a:blipFill>
          <a:ln>
            <a:solidFill>
              <a:srgbClr val="0070C0"/>
            </a:solidFill>
          </a:ln>
        </p:spPr>
        <p:txBody>
          <a:bodyPr wrap="square" rtlCol="0">
            <a:spAutoFit/>
          </a:bodyPr>
          <a:lstStyle/>
          <a:p>
            <a:pPr algn="ctr"/>
            <a:r>
              <a:rPr lang="en-US" sz="2400" b="1" dirty="0" smtClean="0"/>
              <a:t>Group Level of Analysis </a:t>
            </a:r>
            <a:endParaRPr lang="en-US" sz="2400" b="1" dirty="0"/>
          </a:p>
        </p:txBody>
      </p:sp>
      <p:sp>
        <p:nvSpPr>
          <p:cNvPr id="15" name="TextBox 14"/>
          <p:cNvSpPr txBox="1"/>
          <p:nvPr/>
        </p:nvSpPr>
        <p:spPr>
          <a:xfrm flipH="1">
            <a:off x="6019800" y="1447801"/>
            <a:ext cx="2286000" cy="830997"/>
          </a:xfrm>
          <a:prstGeom prst="rect">
            <a:avLst/>
          </a:prstGeom>
          <a:blipFill>
            <a:blip r:embed="rId2"/>
            <a:tile tx="0" ty="0" sx="100000" sy="100000" flip="none" algn="tl"/>
          </a:blipFill>
          <a:ln>
            <a:solidFill>
              <a:srgbClr val="0070C0"/>
            </a:solidFill>
          </a:ln>
        </p:spPr>
        <p:txBody>
          <a:bodyPr wrap="square" rtlCol="0">
            <a:spAutoFit/>
          </a:bodyPr>
          <a:lstStyle/>
          <a:p>
            <a:pPr algn="ctr"/>
            <a:r>
              <a:rPr lang="en-US" sz="2400" b="1" dirty="0" smtClean="0"/>
              <a:t>Organizational Level of Analysis </a:t>
            </a:r>
            <a:endParaRPr lang="en-US" sz="2400" b="1" dirty="0"/>
          </a:p>
        </p:txBody>
      </p:sp>
      <p:pic>
        <p:nvPicPr>
          <p:cNvPr id="7170" name="Picture 2" descr="https://encrypted-tbn2.gstatic.com/images?q=tbn:ANd9GcSkSWcH3hVuCquJrAA1Stf1bg_PLL8BdGwwSAeGsaGgAaBJdvv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7544" y="4876800"/>
            <a:ext cx="22860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3919" y="4953001"/>
            <a:ext cx="2251881"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4876800"/>
            <a:ext cx="2286000" cy="1752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90067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of Research in OB</a:t>
            </a:r>
            <a:endParaRPr lang="en-US" dirty="0"/>
          </a:p>
        </p:txBody>
      </p:sp>
      <p:sp>
        <p:nvSpPr>
          <p:cNvPr id="3" name="Content Placeholder 2"/>
          <p:cNvSpPr>
            <a:spLocks noGrp="1"/>
          </p:cNvSpPr>
          <p:nvPr>
            <p:ph idx="1"/>
          </p:nvPr>
        </p:nvSpPr>
        <p:spPr/>
        <p:txBody>
          <a:bodyPr>
            <a:normAutofit/>
          </a:bodyPr>
          <a:lstStyle/>
          <a:p>
            <a:r>
              <a:rPr lang="en-US" sz="2400" dirty="0" smtClean="0"/>
              <a:t>Case Studies</a:t>
            </a:r>
          </a:p>
          <a:p>
            <a:r>
              <a:rPr lang="en-US" sz="2400" dirty="0" smtClean="0"/>
              <a:t>Survey Research</a:t>
            </a:r>
          </a:p>
          <a:p>
            <a:r>
              <a:rPr lang="en-US" sz="2400" dirty="0" smtClean="0"/>
              <a:t>Qualitative Research </a:t>
            </a:r>
          </a:p>
          <a:p>
            <a:r>
              <a:rPr lang="en-US" sz="2400" dirty="0" smtClean="0"/>
              <a:t>Experimental Research </a:t>
            </a:r>
          </a:p>
          <a:p>
            <a:r>
              <a:rPr lang="en-US" sz="2400" dirty="0" smtClean="0"/>
              <a:t>Observational Research </a:t>
            </a:r>
            <a:endParaRPr lang="en-US" sz="24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971800"/>
            <a:ext cx="2511425"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04219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471400" lvl="8" indent="0">
              <a:buNone/>
            </a:pPr>
            <a:r>
              <a:rPr lang="en-US" dirty="0" smtClean="0"/>
              <a:t>		  </a:t>
            </a:r>
          </a:p>
          <a:p>
            <a:pPr marL="1471400" lvl="8" indent="0">
              <a:buNone/>
            </a:pPr>
            <a:r>
              <a:rPr lang="en-US" dirty="0"/>
              <a:t> </a:t>
            </a:r>
            <a:r>
              <a:rPr lang="en-US" dirty="0" smtClean="0"/>
              <a:t>            </a:t>
            </a:r>
          </a:p>
          <a:p>
            <a:pPr marL="1471400" lvl="8" indent="0">
              <a:buNone/>
            </a:pPr>
            <a:r>
              <a:rPr lang="en-US" dirty="0"/>
              <a:t> </a:t>
            </a:r>
            <a:r>
              <a:rPr lang="en-US" dirty="0" smtClean="0"/>
              <a:t>          </a:t>
            </a:r>
          </a:p>
          <a:p>
            <a:pPr marL="1471400" lvl="8" indent="0">
              <a:buNone/>
            </a:pPr>
            <a:endParaRPr lang="en-US" dirty="0"/>
          </a:p>
          <a:p>
            <a:pPr marL="1471400" lvl="8" indent="0">
              <a:buNone/>
            </a:pPr>
            <a:endParaRPr lang="en-US" dirty="0" smtClean="0"/>
          </a:p>
          <a:p>
            <a:pPr marL="1471400" lvl="8" indent="0">
              <a:buNone/>
            </a:pPr>
            <a:endParaRPr lang="en-US" dirty="0" smtClean="0"/>
          </a:p>
          <a:p>
            <a:pPr marL="1471400" lvl="8" indent="0">
              <a:buNone/>
            </a:pP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THANKS </a:t>
            </a:r>
          </a:p>
        </p:txBody>
      </p:sp>
    </p:spTree>
    <p:extLst>
      <p:ext uri="{BB962C8B-B14F-4D97-AF65-F5344CB8AC3E}">
        <p14:creationId xmlns:p14="http://schemas.microsoft.com/office/powerpoint/2010/main" val="854533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C:\Users\Bob Stretch\AppData\Local\Microsoft\Windows\Temporary Internet Files\Content.IE5\118DJOWU\MCj0412564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1752600"/>
            <a:ext cx="3673475"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1"/>
          <p:cNvSpPr>
            <a:spLocks noGrp="1"/>
          </p:cNvSpPr>
          <p:nvPr>
            <p:ph type="title"/>
          </p:nvPr>
        </p:nvSpPr>
        <p:spPr>
          <a:xfrm>
            <a:off x="533400" y="290513"/>
            <a:ext cx="8077200" cy="603250"/>
          </a:xfrm>
        </p:spPr>
        <p:txBody>
          <a:bodyPr>
            <a:normAutofit fontScale="90000"/>
          </a:bodyPr>
          <a:lstStyle/>
          <a:p>
            <a:r>
              <a:rPr lang="en-US" altLang="en-US" b="1">
                <a:solidFill>
                  <a:schemeClr val="tx1"/>
                </a:solidFill>
              </a:rPr>
              <a:t>Organizational Behavior</a:t>
            </a:r>
          </a:p>
        </p:txBody>
      </p:sp>
      <p:sp>
        <p:nvSpPr>
          <p:cNvPr id="8196" name="Content Placeholder 2"/>
          <p:cNvSpPr>
            <a:spLocks noGrp="1"/>
          </p:cNvSpPr>
          <p:nvPr>
            <p:ph idx="1"/>
          </p:nvPr>
        </p:nvSpPr>
        <p:spPr>
          <a:xfrm>
            <a:off x="914400" y="2276872"/>
            <a:ext cx="4876800" cy="3666728"/>
          </a:xfrm>
        </p:spPr>
        <p:txBody>
          <a:bodyPr/>
          <a:lstStyle/>
          <a:p>
            <a:pPr marL="0" indent="0">
              <a:buFont typeface="Wingdings" panose="05000000000000000000" pitchFamily="2" charset="2"/>
              <a:buNone/>
            </a:pPr>
            <a:endParaRPr lang="en-US" altLang="en-US" dirty="0"/>
          </a:p>
          <a:p>
            <a:pPr marL="0" indent="0">
              <a:buFont typeface="Wingdings" panose="05000000000000000000" pitchFamily="2" charset="2"/>
              <a:buNone/>
            </a:pPr>
            <a:r>
              <a:rPr lang="en-US" altLang="en-US" dirty="0"/>
              <a:t>A field of study that investigates the impact that individuals, groups, and structure have on behavior within organizations, for the purpose of applying such knowledge toward improving an organization’s effectiveness.</a:t>
            </a:r>
          </a:p>
          <a:p>
            <a:pPr marL="0" indent="0">
              <a:buFont typeface="Wingdings" panose="05000000000000000000" pitchFamily="2" charset="2"/>
              <a:buNone/>
            </a:pPr>
            <a:endParaRPr lang="en-US" altLang="en-US" dirty="0"/>
          </a:p>
        </p:txBody>
      </p:sp>
      <p:sp>
        <p:nvSpPr>
          <p:cNvPr id="8197" name="Slide Number Placeholder 6"/>
          <p:cNvSpPr>
            <a:spLocks noGrp="1"/>
          </p:cNvSpPr>
          <p:nvPr>
            <p:ph type="sldNum" sz="quarter" idx="12"/>
          </p:nvPr>
        </p:nvSpPr>
        <p:spPr>
          <a:xfrm>
            <a:off x="533400" y="6400800"/>
            <a:ext cx="6719888"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rgbClr val="990033"/>
                </a:solidFill>
                <a:latin typeface="Arial" panose="020B0604020202020204" pitchFamily="34" charset="0"/>
              </a:defRPr>
            </a:lvl2pPr>
            <a:lvl3pPr marL="1143000" indent="-228600">
              <a:spcBef>
                <a:spcPct val="20000"/>
              </a:spcBef>
              <a:buChar char="•"/>
              <a:defRPr sz="2000">
                <a:solidFill>
                  <a:srgbClr val="996633"/>
                </a:solidFill>
                <a:latin typeface="Arial" panose="020B0604020202020204" pitchFamily="34" charset="0"/>
              </a:defRPr>
            </a:lvl3pPr>
            <a:lvl4pPr marL="1600200" indent="-228600">
              <a:spcBef>
                <a:spcPct val="20000"/>
              </a:spcBef>
              <a:buChar char="–"/>
              <a:defRPr>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1600" b="1">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9pPr>
          </a:lstStyle>
          <a:p>
            <a:pPr algn="l">
              <a:spcBef>
                <a:spcPct val="0"/>
              </a:spcBef>
              <a:buFontTx/>
              <a:buNone/>
            </a:pPr>
            <a:r>
              <a:rPr lang="en-US" altLang="en-US" sz="1200" b="1">
                <a:solidFill>
                  <a:srgbClr val="898989"/>
                </a:solidFill>
                <a:latin typeface="Calibri" panose="020F0502020204030204" pitchFamily="34" charset="0"/>
              </a:rPr>
              <a:t>1-</a:t>
            </a:r>
            <a:fld id="{63B1D50B-76E7-4373-ADC8-6894A3AD4ED1}" type="slidenum">
              <a:rPr lang="en-US" altLang="en-US" sz="1200" b="1" smtClean="0">
                <a:solidFill>
                  <a:srgbClr val="898989"/>
                </a:solidFill>
                <a:latin typeface="Calibri" panose="020F0502020204030204" pitchFamily="34" charset="0"/>
              </a:rPr>
              <a:t>3</a:t>
            </a:fld>
            <a:endParaRPr lang="en-US" altLang="en-US" sz="1200" b="1">
              <a:solidFill>
                <a:srgbClr val="898989"/>
              </a:solidFill>
              <a:latin typeface="Calibri" panose="020F0502020204030204" pitchFamily="34" charset="0"/>
            </a:endParaRPr>
          </a:p>
        </p:txBody>
      </p:sp>
    </p:spTree>
    <p:extLst>
      <p:ext uri="{BB962C8B-B14F-4D97-AF65-F5344CB8AC3E}">
        <p14:creationId xmlns:p14="http://schemas.microsoft.com/office/powerpoint/2010/main" val="1904647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n-US" altLang="en-US"/>
              <a:t>What is Organizational Behavior?</a:t>
            </a:r>
          </a:p>
        </p:txBody>
      </p:sp>
      <p:sp>
        <p:nvSpPr>
          <p:cNvPr id="1024003" name="Rectangle 3"/>
          <p:cNvSpPr>
            <a:spLocks noGrp="1" noChangeArrowheads="1"/>
          </p:cNvSpPr>
          <p:nvPr>
            <p:ph idx="1"/>
          </p:nvPr>
        </p:nvSpPr>
        <p:spPr/>
        <p:txBody>
          <a:bodyPr/>
          <a:lstStyle/>
          <a:p>
            <a:pPr eaLnBrk="1" hangingPunct="1">
              <a:spcBef>
                <a:spcPct val="50000"/>
              </a:spcBef>
            </a:pPr>
            <a:r>
              <a:rPr lang="en-US" altLang="en-US"/>
              <a:t>Organizational behavior (OB) is the study of: </a:t>
            </a:r>
          </a:p>
          <a:p>
            <a:pPr lvl="1" eaLnBrk="1" hangingPunct="1">
              <a:spcBef>
                <a:spcPct val="50000"/>
              </a:spcBef>
            </a:pPr>
            <a:r>
              <a:rPr lang="en-US" altLang="en-US"/>
              <a:t>Human behavior in organizational settings</a:t>
            </a:r>
          </a:p>
          <a:p>
            <a:pPr lvl="1" eaLnBrk="1" hangingPunct="1">
              <a:spcBef>
                <a:spcPct val="50000"/>
              </a:spcBef>
            </a:pPr>
            <a:r>
              <a:rPr lang="en-US" altLang="en-US"/>
              <a:t>The interface between human behavior and the organization</a:t>
            </a:r>
          </a:p>
          <a:p>
            <a:pPr lvl="1" eaLnBrk="1" hangingPunct="1">
              <a:spcBef>
                <a:spcPct val="50000"/>
              </a:spcBef>
            </a:pPr>
            <a:r>
              <a:rPr lang="en-US" altLang="en-US"/>
              <a:t>The organization itself</a:t>
            </a:r>
          </a:p>
        </p:txBody>
      </p:sp>
      <p:sp>
        <p:nvSpPr>
          <p:cNvPr id="10242"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rgbClr val="990033"/>
                </a:solidFill>
                <a:latin typeface="Arial" panose="020B0604020202020204" pitchFamily="34" charset="0"/>
              </a:defRPr>
            </a:lvl2pPr>
            <a:lvl3pPr marL="1143000" indent="-228600">
              <a:spcBef>
                <a:spcPct val="20000"/>
              </a:spcBef>
              <a:buChar char="•"/>
              <a:defRPr sz="2000">
                <a:solidFill>
                  <a:srgbClr val="996633"/>
                </a:solidFill>
                <a:latin typeface="Arial" panose="020B0604020202020204" pitchFamily="34" charset="0"/>
              </a:defRPr>
            </a:lvl3pPr>
            <a:lvl4pPr marL="1600200" indent="-228600">
              <a:spcBef>
                <a:spcPct val="20000"/>
              </a:spcBef>
              <a:buChar char="–"/>
              <a:defRPr>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1600" b="1">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9pPr>
          </a:lstStyle>
          <a:p>
            <a:pPr>
              <a:spcBef>
                <a:spcPct val="0"/>
              </a:spcBef>
              <a:buFontTx/>
              <a:buNone/>
            </a:pPr>
            <a:r>
              <a:rPr lang="en-US" altLang="en-US" sz="900"/>
              <a:t>1–</a:t>
            </a:r>
            <a:fld id="{ED060A23-2FF4-46CD-96E6-445F9B264DCF}" type="slidenum">
              <a:rPr lang="en-US" altLang="en-US" sz="900" smtClean="0"/>
              <a:t>4</a:t>
            </a:fld>
            <a:endParaRPr lang="en-US" altLang="en-US" sz="900"/>
          </a:p>
        </p:txBody>
      </p:sp>
    </p:spTree>
    <p:extLst>
      <p:ext uri="{BB962C8B-B14F-4D97-AF65-F5344CB8AC3E}">
        <p14:creationId xmlns:p14="http://schemas.microsoft.com/office/powerpoint/2010/main" val="298927010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4003">
                                            <p:txEl>
                                              <p:pRg st="0" end="0"/>
                                            </p:txEl>
                                          </p:spTgt>
                                        </p:tgtEl>
                                        <p:attrNameLst>
                                          <p:attrName>style.visibility</p:attrName>
                                        </p:attrNameLst>
                                      </p:cBhvr>
                                      <p:to>
                                        <p:strVal val="visible"/>
                                      </p:to>
                                    </p:set>
                                    <p:animEffect transition="in" filter="wipe(left)">
                                      <p:cBhvr>
                                        <p:cTn id="7" dur="500"/>
                                        <p:tgtEl>
                                          <p:spTgt spid="10240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4003">
                                            <p:txEl>
                                              <p:pRg st="1" end="1"/>
                                            </p:txEl>
                                          </p:spTgt>
                                        </p:tgtEl>
                                        <p:attrNameLst>
                                          <p:attrName>style.visibility</p:attrName>
                                        </p:attrNameLst>
                                      </p:cBhvr>
                                      <p:to>
                                        <p:strVal val="visible"/>
                                      </p:to>
                                    </p:set>
                                    <p:animEffect transition="in" filter="wipe(left)">
                                      <p:cBhvr>
                                        <p:cTn id="12" dur="500"/>
                                        <p:tgtEl>
                                          <p:spTgt spid="10240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24003">
                                            <p:txEl>
                                              <p:pRg st="2" end="2"/>
                                            </p:txEl>
                                          </p:spTgt>
                                        </p:tgtEl>
                                        <p:attrNameLst>
                                          <p:attrName>style.visibility</p:attrName>
                                        </p:attrNameLst>
                                      </p:cBhvr>
                                      <p:to>
                                        <p:strVal val="visible"/>
                                      </p:to>
                                    </p:set>
                                    <p:animEffect transition="in" filter="wipe(left)">
                                      <p:cBhvr>
                                        <p:cTn id="17" dur="500"/>
                                        <p:tgtEl>
                                          <p:spTgt spid="10240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24003">
                                            <p:txEl>
                                              <p:pRg st="3" end="3"/>
                                            </p:txEl>
                                          </p:spTgt>
                                        </p:tgtEl>
                                        <p:attrNameLst>
                                          <p:attrName>style.visibility</p:attrName>
                                        </p:attrNameLst>
                                      </p:cBhvr>
                                      <p:to>
                                        <p:strVal val="visible"/>
                                      </p:to>
                                    </p:set>
                                    <p:animEffect transition="in" filter="wipe(left)">
                                      <p:cBhvr>
                                        <p:cTn id="22" dur="500"/>
                                        <p:tgtEl>
                                          <p:spTgt spid="10240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03"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p:txBody>
          <a:bodyPr/>
          <a:lstStyle/>
          <a:p>
            <a:pPr eaLnBrk="1" hangingPunct="1"/>
            <a:r>
              <a:rPr lang="en-US" altLang="en-US"/>
              <a:t>The Importance of Organizational Behavior</a:t>
            </a:r>
          </a:p>
        </p:txBody>
      </p:sp>
      <p:sp>
        <p:nvSpPr>
          <p:cNvPr id="1028099" name="Rectangle 3"/>
          <p:cNvSpPr>
            <a:spLocks noGrp="1" noChangeArrowheads="1"/>
          </p:cNvSpPr>
          <p:nvPr>
            <p:ph idx="1"/>
          </p:nvPr>
        </p:nvSpPr>
        <p:spPr/>
        <p:txBody>
          <a:bodyPr/>
          <a:lstStyle/>
          <a:p>
            <a:pPr eaLnBrk="1" hangingPunct="1">
              <a:spcBef>
                <a:spcPct val="50000"/>
              </a:spcBef>
            </a:pPr>
            <a:r>
              <a:rPr lang="en-US" altLang="en-US"/>
              <a:t>Organizations can have a powerful influence on our lives:</a:t>
            </a:r>
          </a:p>
          <a:p>
            <a:pPr lvl="1" eaLnBrk="1" hangingPunct="1">
              <a:spcBef>
                <a:spcPct val="50000"/>
              </a:spcBef>
            </a:pPr>
            <a:r>
              <a:rPr lang="en-US" altLang="en-US"/>
              <a:t>Most people are born and educated in organizations</a:t>
            </a:r>
          </a:p>
          <a:p>
            <a:pPr lvl="1" eaLnBrk="1" hangingPunct="1">
              <a:spcBef>
                <a:spcPct val="50000"/>
              </a:spcBef>
            </a:pPr>
            <a:r>
              <a:rPr lang="en-US" altLang="en-US"/>
              <a:t>Most people acquire most of their material possessions from organizations</a:t>
            </a:r>
          </a:p>
          <a:p>
            <a:pPr lvl="1" eaLnBrk="1" hangingPunct="1">
              <a:spcBef>
                <a:spcPct val="50000"/>
              </a:spcBef>
            </a:pPr>
            <a:r>
              <a:rPr lang="en-US" altLang="en-US"/>
              <a:t>Most people die as members of organizations</a:t>
            </a:r>
          </a:p>
          <a:p>
            <a:pPr lvl="1" eaLnBrk="1" hangingPunct="1">
              <a:spcBef>
                <a:spcPct val="50000"/>
              </a:spcBef>
            </a:pPr>
            <a:r>
              <a:rPr lang="en-US" altLang="en-US"/>
              <a:t>Many of our activities are regulated by governmental organizations</a:t>
            </a:r>
          </a:p>
          <a:p>
            <a:pPr lvl="1" eaLnBrk="1" hangingPunct="1">
              <a:spcBef>
                <a:spcPct val="50000"/>
              </a:spcBef>
            </a:pPr>
            <a:r>
              <a:rPr lang="en-US" altLang="en-US"/>
              <a:t>Most people spend most of their lives in organizations</a:t>
            </a:r>
          </a:p>
        </p:txBody>
      </p:sp>
      <p:sp>
        <p:nvSpPr>
          <p:cNvPr id="14339" name="Footer Placeholder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rgbClr val="990033"/>
                </a:solidFill>
                <a:latin typeface="Arial" panose="020B0604020202020204" pitchFamily="34" charset="0"/>
              </a:defRPr>
            </a:lvl2pPr>
            <a:lvl3pPr marL="1143000" indent="-228600">
              <a:spcBef>
                <a:spcPct val="20000"/>
              </a:spcBef>
              <a:buChar char="•"/>
              <a:defRPr sz="2000">
                <a:solidFill>
                  <a:srgbClr val="996633"/>
                </a:solidFill>
                <a:latin typeface="Arial" panose="020B0604020202020204" pitchFamily="34" charset="0"/>
              </a:defRPr>
            </a:lvl3pPr>
            <a:lvl4pPr marL="1600200" indent="-228600">
              <a:spcBef>
                <a:spcPct val="20000"/>
              </a:spcBef>
              <a:buChar char="–"/>
              <a:defRPr>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1600" b="1">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9pPr>
          </a:lstStyle>
          <a:p>
            <a:pPr>
              <a:spcBef>
                <a:spcPct val="0"/>
              </a:spcBef>
              <a:buFontTx/>
              <a:buNone/>
            </a:pPr>
            <a:endParaRPr lang="en-US" altLang="en-US" sz="900"/>
          </a:p>
        </p:txBody>
      </p:sp>
      <p:sp>
        <p:nvSpPr>
          <p:cNvPr id="14338"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rgbClr val="990033"/>
                </a:solidFill>
                <a:latin typeface="Arial" panose="020B0604020202020204" pitchFamily="34" charset="0"/>
              </a:defRPr>
            </a:lvl2pPr>
            <a:lvl3pPr marL="1143000" indent="-228600">
              <a:spcBef>
                <a:spcPct val="20000"/>
              </a:spcBef>
              <a:buChar char="•"/>
              <a:defRPr sz="2000">
                <a:solidFill>
                  <a:srgbClr val="996633"/>
                </a:solidFill>
                <a:latin typeface="Arial" panose="020B0604020202020204" pitchFamily="34" charset="0"/>
              </a:defRPr>
            </a:lvl3pPr>
            <a:lvl4pPr marL="1600200" indent="-228600">
              <a:spcBef>
                <a:spcPct val="20000"/>
              </a:spcBef>
              <a:buChar char="–"/>
              <a:defRPr>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1600" b="1">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9pPr>
          </a:lstStyle>
          <a:p>
            <a:pPr>
              <a:spcBef>
                <a:spcPct val="0"/>
              </a:spcBef>
              <a:buFontTx/>
              <a:buNone/>
            </a:pPr>
            <a:r>
              <a:rPr lang="en-US" altLang="en-US" sz="900"/>
              <a:t>1–</a:t>
            </a:r>
            <a:fld id="{24608624-7C15-4744-A747-A0C0B61DA1B7}" type="slidenum">
              <a:rPr lang="en-US" altLang="en-US" sz="900" smtClean="0"/>
              <a:t>5</a:t>
            </a:fld>
            <a:endParaRPr lang="en-US" altLang="en-US" sz="900"/>
          </a:p>
        </p:txBody>
      </p:sp>
    </p:spTree>
    <p:extLst>
      <p:ext uri="{BB962C8B-B14F-4D97-AF65-F5344CB8AC3E}">
        <p14:creationId xmlns:p14="http://schemas.microsoft.com/office/powerpoint/2010/main" val="117006279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8099">
                                            <p:txEl>
                                              <p:pRg st="0" end="0"/>
                                            </p:txEl>
                                          </p:spTgt>
                                        </p:tgtEl>
                                        <p:attrNameLst>
                                          <p:attrName>style.visibility</p:attrName>
                                        </p:attrNameLst>
                                      </p:cBhvr>
                                      <p:to>
                                        <p:strVal val="visible"/>
                                      </p:to>
                                    </p:set>
                                    <p:animEffect transition="in" filter="wipe(left)">
                                      <p:cBhvr>
                                        <p:cTn id="7" dur="500"/>
                                        <p:tgtEl>
                                          <p:spTgt spid="1028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8099">
                                            <p:txEl>
                                              <p:pRg st="1" end="1"/>
                                            </p:txEl>
                                          </p:spTgt>
                                        </p:tgtEl>
                                        <p:attrNameLst>
                                          <p:attrName>style.visibility</p:attrName>
                                        </p:attrNameLst>
                                      </p:cBhvr>
                                      <p:to>
                                        <p:strVal val="visible"/>
                                      </p:to>
                                    </p:set>
                                    <p:animEffect transition="in" filter="wipe(left)">
                                      <p:cBhvr>
                                        <p:cTn id="12" dur="500"/>
                                        <p:tgtEl>
                                          <p:spTgt spid="10280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28099">
                                            <p:txEl>
                                              <p:pRg st="2" end="2"/>
                                            </p:txEl>
                                          </p:spTgt>
                                        </p:tgtEl>
                                        <p:attrNameLst>
                                          <p:attrName>style.visibility</p:attrName>
                                        </p:attrNameLst>
                                      </p:cBhvr>
                                      <p:to>
                                        <p:strVal val="visible"/>
                                      </p:to>
                                    </p:set>
                                    <p:animEffect transition="in" filter="wipe(left)">
                                      <p:cBhvr>
                                        <p:cTn id="17" dur="500"/>
                                        <p:tgtEl>
                                          <p:spTgt spid="10280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28099">
                                            <p:txEl>
                                              <p:pRg st="3" end="3"/>
                                            </p:txEl>
                                          </p:spTgt>
                                        </p:tgtEl>
                                        <p:attrNameLst>
                                          <p:attrName>style.visibility</p:attrName>
                                        </p:attrNameLst>
                                      </p:cBhvr>
                                      <p:to>
                                        <p:strVal val="visible"/>
                                      </p:to>
                                    </p:set>
                                    <p:animEffect transition="in" filter="wipe(left)">
                                      <p:cBhvr>
                                        <p:cTn id="22" dur="500"/>
                                        <p:tgtEl>
                                          <p:spTgt spid="10280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28099">
                                            <p:txEl>
                                              <p:pRg st="4" end="4"/>
                                            </p:txEl>
                                          </p:spTgt>
                                        </p:tgtEl>
                                        <p:attrNameLst>
                                          <p:attrName>style.visibility</p:attrName>
                                        </p:attrNameLst>
                                      </p:cBhvr>
                                      <p:to>
                                        <p:strVal val="visible"/>
                                      </p:to>
                                    </p:set>
                                    <p:animEffect transition="in" filter="wipe(left)">
                                      <p:cBhvr>
                                        <p:cTn id="27" dur="500"/>
                                        <p:tgtEl>
                                          <p:spTgt spid="10280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28099">
                                            <p:txEl>
                                              <p:pRg st="5" end="5"/>
                                            </p:txEl>
                                          </p:spTgt>
                                        </p:tgtEl>
                                        <p:attrNameLst>
                                          <p:attrName>style.visibility</p:attrName>
                                        </p:attrNameLst>
                                      </p:cBhvr>
                                      <p:to>
                                        <p:strVal val="visible"/>
                                      </p:to>
                                    </p:set>
                                    <p:animEffect transition="in" filter="wipe(left)">
                                      <p:cBhvr>
                                        <p:cTn id="32" dur="500"/>
                                        <p:tgtEl>
                                          <p:spTgt spid="1028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099" grpId="0" build="p" bldLvl="2"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pPr eaLnBrk="1" hangingPunct="1"/>
            <a:r>
              <a:rPr lang="en-US" altLang="en-US"/>
              <a:t>Why Study OB?</a:t>
            </a:r>
          </a:p>
        </p:txBody>
      </p:sp>
      <p:sp>
        <p:nvSpPr>
          <p:cNvPr id="1030147" name="Rectangle 3"/>
          <p:cNvSpPr>
            <a:spLocks noGrp="1" noChangeArrowheads="1"/>
          </p:cNvSpPr>
          <p:nvPr>
            <p:ph idx="1"/>
          </p:nvPr>
        </p:nvSpPr>
        <p:spPr/>
        <p:txBody>
          <a:bodyPr/>
          <a:lstStyle/>
          <a:p>
            <a:pPr eaLnBrk="1" hangingPunct="1">
              <a:spcBef>
                <a:spcPct val="50000"/>
              </a:spcBef>
            </a:pPr>
            <a:r>
              <a:rPr lang="en-US" altLang="en-US"/>
              <a:t>Studying organizational behavior can clarify factors that affect how managers manage by:</a:t>
            </a:r>
          </a:p>
          <a:p>
            <a:pPr lvl="1" eaLnBrk="1" hangingPunct="1">
              <a:spcBef>
                <a:spcPct val="50000"/>
              </a:spcBef>
            </a:pPr>
            <a:r>
              <a:rPr lang="en-US" altLang="en-US"/>
              <a:t>Describing the complex human context of organizations</a:t>
            </a:r>
          </a:p>
          <a:p>
            <a:pPr lvl="1" eaLnBrk="1" hangingPunct="1">
              <a:spcBef>
                <a:spcPct val="50000"/>
              </a:spcBef>
            </a:pPr>
            <a:r>
              <a:rPr lang="en-US" altLang="en-US"/>
              <a:t>Defining the associated opportunities, problems, challenges, and issues </a:t>
            </a:r>
          </a:p>
          <a:p>
            <a:pPr lvl="1" eaLnBrk="1" hangingPunct="1">
              <a:spcBef>
                <a:spcPct val="50000"/>
              </a:spcBef>
            </a:pPr>
            <a:r>
              <a:rPr lang="en-US" altLang="en-US"/>
              <a:t>Isolating important aspects of the manager’s job</a:t>
            </a:r>
          </a:p>
          <a:p>
            <a:pPr lvl="1" eaLnBrk="1" hangingPunct="1">
              <a:spcBef>
                <a:spcPct val="50000"/>
              </a:spcBef>
            </a:pPr>
            <a:r>
              <a:rPr lang="en-US" altLang="en-US"/>
              <a:t>Offering specific perspectives on the human side of management</a:t>
            </a:r>
          </a:p>
        </p:txBody>
      </p:sp>
      <p:sp>
        <p:nvSpPr>
          <p:cNvPr id="16386"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rgbClr val="990033"/>
                </a:solidFill>
                <a:latin typeface="Arial" panose="020B0604020202020204" pitchFamily="34" charset="0"/>
              </a:defRPr>
            </a:lvl2pPr>
            <a:lvl3pPr marL="1143000" indent="-228600">
              <a:spcBef>
                <a:spcPct val="20000"/>
              </a:spcBef>
              <a:buChar char="•"/>
              <a:defRPr sz="2000">
                <a:solidFill>
                  <a:srgbClr val="996633"/>
                </a:solidFill>
                <a:latin typeface="Arial" panose="020B0604020202020204" pitchFamily="34" charset="0"/>
              </a:defRPr>
            </a:lvl3pPr>
            <a:lvl4pPr marL="1600200" indent="-228600">
              <a:spcBef>
                <a:spcPct val="20000"/>
              </a:spcBef>
              <a:buChar char="–"/>
              <a:defRPr>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1600" b="1">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9pPr>
          </a:lstStyle>
          <a:p>
            <a:pPr>
              <a:spcBef>
                <a:spcPct val="0"/>
              </a:spcBef>
              <a:buFontTx/>
              <a:buNone/>
            </a:pPr>
            <a:r>
              <a:rPr lang="en-US" altLang="en-US" sz="900"/>
              <a:t>1–</a:t>
            </a:r>
            <a:fld id="{A0AAD7EB-A1A4-484C-9F08-625BC692A0AE}" type="slidenum">
              <a:rPr lang="en-US" altLang="en-US" sz="900" smtClean="0"/>
              <a:t>6</a:t>
            </a:fld>
            <a:endParaRPr lang="en-US" altLang="en-US" sz="900"/>
          </a:p>
        </p:txBody>
      </p:sp>
    </p:spTree>
    <p:extLst>
      <p:ext uri="{BB962C8B-B14F-4D97-AF65-F5344CB8AC3E}">
        <p14:creationId xmlns:p14="http://schemas.microsoft.com/office/powerpoint/2010/main" val="117017692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30147">
                                            <p:txEl>
                                              <p:pRg st="0" end="0"/>
                                            </p:txEl>
                                          </p:spTgt>
                                        </p:tgtEl>
                                        <p:attrNameLst>
                                          <p:attrName>style.visibility</p:attrName>
                                        </p:attrNameLst>
                                      </p:cBhvr>
                                      <p:to>
                                        <p:strVal val="visible"/>
                                      </p:to>
                                    </p:set>
                                    <p:animEffect transition="in" filter="wipe(left)">
                                      <p:cBhvr>
                                        <p:cTn id="7" dur="500"/>
                                        <p:tgtEl>
                                          <p:spTgt spid="1030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30147">
                                            <p:txEl>
                                              <p:pRg st="1" end="1"/>
                                            </p:txEl>
                                          </p:spTgt>
                                        </p:tgtEl>
                                        <p:attrNameLst>
                                          <p:attrName>style.visibility</p:attrName>
                                        </p:attrNameLst>
                                      </p:cBhvr>
                                      <p:to>
                                        <p:strVal val="visible"/>
                                      </p:to>
                                    </p:set>
                                    <p:animEffect transition="in" filter="wipe(left)">
                                      <p:cBhvr>
                                        <p:cTn id="12" dur="500"/>
                                        <p:tgtEl>
                                          <p:spTgt spid="1030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30147">
                                            <p:txEl>
                                              <p:pRg st="2" end="2"/>
                                            </p:txEl>
                                          </p:spTgt>
                                        </p:tgtEl>
                                        <p:attrNameLst>
                                          <p:attrName>style.visibility</p:attrName>
                                        </p:attrNameLst>
                                      </p:cBhvr>
                                      <p:to>
                                        <p:strVal val="visible"/>
                                      </p:to>
                                    </p:set>
                                    <p:animEffect transition="in" filter="wipe(left)">
                                      <p:cBhvr>
                                        <p:cTn id="17" dur="500"/>
                                        <p:tgtEl>
                                          <p:spTgt spid="1030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30147">
                                            <p:txEl>
                                              <p:pRg st="3" end="3"/>
                                            </p:txEl>
                                          </p:spTgt>
                                        </p:tgtEl>
                                        <p:attrNameLst>
                                          <p:attrName>style.visibility</p:attrName>
                                        </p:attrNameLst>
                                      </p:cBhvr>
                                      <p:to>
                                        <p:strVal val="visible"/>
                                      </p:to>
                                    </p:set>
                                    <p:animEffect transition="in" filter="wipe(left)">
                                      <p:cBhvr>
                                        <p:cTn id="22" dur="500"/>
                                        <p:tgtEl>
                                          <p:spTgt spid="10301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30147">
                                            <p:txEl>
                                              <p:pRg st="4" end="4"/>
                                            </p:txEl>
                                          </p:spTgt>
                                        </p:tgtEl>
                                        <p:attrNameLst>
                                          <p:attrName>style.visibility</p:attrName>
                                        </p:attrNameLst>
                                      </p:cBhvr>
                                      <p:to>
                                        <p:strVal val="visible"/>
                                      </p:to>
                                    </p:set>
                                    <p:animEffect transition="in" filter="wipe(left)">
                                      <p:cBhvr>
                                        <p:cTn id="27" dur="500"/>
                                        <p:tgtEl>
                                          <p:spTgt spid="10301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147" grpId="0" build="p" bldLvl="2"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en-US" altLang="en-US"/>
              <a:t>Why Study OB? </a:t>
            </a:r>
            <a:r>
              <a:rPr lang="en-US" altLang="en-US" sz="2800"/>
              <a:t>(cont’d)</a:t>
            </a:r>
          </a:p>
        </p:txBody>
      </p:sp>
      <p:sp>
        <p:nvSpPr>
          <p:cNvPr id="1032195" name="Rectangle 3"/>
          <p:cNvSpPr>
            <a:spLocks noGrp="1" noChangeArrowheads="1"/>
          </p:cNvSpPr>
          <p:nvPr>
            <p:ph idx="1"/>
          </p:nvPr>
        </p:nvSpPr>
        <p:spPr/>
        <p:txBody>
          <a:bodyPr/>
          <a:lstStyle/>
          <a:p>
            <a:pPr eaLnBrk="1" hangingPunct="1">
              <a:spcBef>
                <a:spcPct val="50000"/>
              </a:spcBef>
            </a:pPr>
            <a:r>
              <a:rPr lang="en-US" altLang="en-US"/>
              <a:t>Studying OB helps managers understand:</a:t>
            </a:r>
          </a:p>
          <a:p>
            <a:pPr lvl="1" eaLnBrk="1" hangingPunct="1">
              <a:spcBef>
                <a:spcPct val="50000"/>
              </a:spcBef>
            </a:pPr>
            <a:r>
              <a:rPr lang="en-US" altLang="en-US"/>
              <a:t>The behaviors of others in the organization</a:t>
            </a:r>
          </a:p>
          <a:p>
            <a:pPr lvl="2" eaLnBrk="1" hangingPunct="1">
              <a:spcBef>
                <a:spcPct val="50000"/>
              </a:spcBef>
            </a:pPr>
            <a:r>
              <a:rPr lang="en-US" altLang="en-US"/>
              <a:t>Personal needs, motives, behaviors, feelings and career dynamics</a:t>
            </a:r>
          </a:p>
          <a:p>
            <a:pPr lvl="2" eaLnBrk="1" hangingPunct="1">
              <a:spcBef>
                <a:spcPct val="50000"/>
              </a:spcBef>
            </a:pPr>
            <a:r>
              <a:rPr lang="en-US" altLang="en-US"/>
              <a:t>Attitudinal processes, individual differences, group dynamics, inter group dynamics, organization culture, power, and political behavior</a:t>
            </a:r>
          </a:p>
          <a:p>
            <a:pPr lvl="1" eaLnBrk="1" hangingPunct="1">
              <a:spcBef>
                <a:spcPct val="50000"/>
              </a:spcBef>
            </a:pPr>
            <a:r>
              <a:rPr lang="en-US" altLang="en-US"/>
              <a:t>Interactions with people outside of the organization and other organizations</a:t>
            </a:r>
          </a:p>
          <a:p>
            <a:pPr lvl="1" eaLnBrk="1" hangingPunct="1">
              <a:spcBef>
                <a:spcPct val="50000"/>
              </a:spcBef>
            </a:pPr>
            <a:r>
              <a:rPr lang="en-US" altLang="en-US"/>
              <a:t>The environment, technology, and global issues</a:t>
            </a:r>
          </a:p>
        </p:txBody>
      </p:sp>
      <p:sp>
        <p:nvSpPr>
          <p:cNvPr id="18434"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rgbClr val="990033"/>
                </a:solidFill>
                <a:latin typeface="Arial" panose="020B0604020202020204" pitchFamily="34" charset="0"/>
              </a:defRPr>
            </a:lvl2pPr>
            <a:lvl3pPr marL="1143000" indent="-228600">
              <a:spcBef>
                <a:spcPct val="20000"/>
              </a:spcBef>
              <a:buChar char="•"/>
              <a:defRPr sz="2000">
                <a:solidFill>
                  <a:srgbClr val="996633"/>
                </a:solidFill>
                <a:latin typeface="Arial" panose="020B0604020202020204" pitchFamily="34" charset="0"/>
              </a:defRPr>
            </a:lvl3pPr>
            <a:lvl4pPr marL="1600200" indent="-228600">
              <a:spcBef>
                <a:spcPct val="20000"/>
              </a:spcBef>
              <a:buChar char="–"/>
              <a:defRPr>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1600" b="1">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20000"/>
              </a:spcBef>
              <a:spcAft>
                <a:spcPct val="0"/>
              </a:spcAft>
              <a:buChar char="»"/>
              <a:defRPr sz="1600" b="1">
                <a:solidFill>
                  <a:schemeClr val="tx1"/>
                </a:solidFill>
                <a:latin typeface="Arial" panose="020B0604020202020204" pitchFamily="34" charset="0"/>
                <a:cs typeface="Tahoma" panose="020B0604030504040204" pitchFamily="34" charset="0"/>
              </a:defRPr>
            </a:lvl9pPr>
          </a:lstStyle>
          <a:p>
            <a:pPr>
              <a:spcBef>
                <a:spcPct val="0"/>
              </a:spcBef>
              <a:buFontTx/>
              <a:buNone/>
            </a:pPr>
            <a:r>
              <a:rPr lang="en-US" altLang="en-US" sz="900"/>
              <a:t>1–</a:t>
            </a:r>
            <a:fld id="{2D1C053F-4A4E-47F2-AD6B-C059D9237F85}" type="slidenum">
              <a:rPr lang="en-US" altLang="en-US" sz="900" smtClean="0"/>
              <a:t>7</a:t>
            </a:fld>
            <a:endParaRPr lang="en-US" altLang="en-US" sz="900"/>
          </a:p>
        </p:txBody>
      </p:sp>
    </p:spTree>
    <p:extLst>
      <p:ext uri="{BB962C8B-B14F-4D97-AF65-F5344CB8AC3E}">
        <p14:creationId xmlns:p14="http://schemas.microsoft.com/office/powerpoint/2010/main" val="274999479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32195">
                                            <p:txEl>
                                              <p:pRg st="0" end="0"/>
                                            </p:txEl>
                                          </p:spTgt>
                                        </p:tgtEl>
                                        <p:attrNameLst>
                                          <p:attrName>style.visibility</p:attrName>
                                        </p:attrNameLst>
                                      </p:cBhvr>
                                      <p:to>
                                        <p:strVal val="visible"/>
                                      </p:to>
                                    </p:set>
                                    <p:animEffect transition="in" filter="wipe(left)">
                                      <p:cBhvr>
                                        <p:cTn id="7" dur="500"/>
                                        <p:tgtEl>
                                          <p:spTgt spid="1032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32195">
                                            <p:txEl>
                                              <p:pRg st="1" end="1"/>
                                            </p:txEl>
                                          </p:spTgt>
                                        </p:tgtEl>
                                        <p:attrNameLst>
                                          <p:attrName>style.visibility</p:attrName>
                                        </p:attrNameLst>
                                      </p:cBhvr>
                                      <p:to>
                                        <p:strVal val="visible"/>
                                      </p:to>
                                    </p:set>
                                    <p:animEffect transition="in" filter="wipe(left)">
                                      <p:cBhvr>
                                        <p:cTn id="12" dur="500"/>
                                        <p:tgtEl>
                                          <p:spTgt spid="1032195">
                                            <p:txEl>
                                              <p:pRg st="1" end="1"/>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032195">
                                            <p:txEl>
                                              <p:pRg st="2" end="2"/>
                                            </p:txEl>
                                          </p:spTgt>
                                        </p:tgtEl>
                                        <p:attrNameLst>
                                          <p:attrName>style.visibility</p:attrName>
                                        </p:attrNameLst>
                                      </p:cBhvr>
                                      <p:to>
                                        <p:strVal val="visible"/>
                                      </p:to>
                                    </p:set>
                                    <p:animEffect transition="in" filter="wipe(left)">
                                      <p:cBhvr>
                                        <p:cTn id="16" dur="500"/>
                                        <p:tgtEl>
                                          <p:spTgt spid="1032195">
                                            <p:txEl>
                                              <p:pRg st="2" end="2"/>
                                            </p:txEl>
                                          </p:spTgt>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032195">
                                            <p:txEl>
                                              <p:pRg st="3" end="3"/>
                                            </p:txEl>
                                          </p:spTgt>
                                        </p:tgtEl>
                                        <p:attrNameLst>
                                          <p:attrName>style.visibility</p:attrName>
                                        </p:attrNameLst>
                                      </p:cBhvr>
                                      <p:to>
                                        <p:strVal val="visible"/>
                                      </p:to>
                                    </p:set>
                                    <p:animEffect transition="in" filter="wipe(left)">
                                      <p:cBhvr>
                                        <p:cTn id="20" dur="500"/>
                                        <p:tgtEl>
                                          <p:spTgt spid="103219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32195">
                                            <p:txEl>
                                              <p:pRg st="4" end="4"/>
                                            </p:txEl>
                                          </p:spTgt>
                                        </p:tgtEl>
                                        <p:attrNameLst>
                                          <p:attrName>style.visibility</p:attrName>
                                        </p:attrNameLst>
                                      </p:cBhvr>
                                      <p:to>
                                        <p:strVal val="visible"/>
                                      </p:to>
                                    </p:set>
                                    <p:animEffect transition="in" filter="wipe(left)">
                                      <p:cBhvr>
                                        <p:cTn id="25" dur="500"/>
                                        <p:tgtEl>
                                          <p:spTgt spid="103219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32195">
                                            <p:txEl>
                                              <p:pRg st="5" end="5"/>
                                            </p:txEl>
                                          </p:spTgt>
                                        </p:tgtEl>
                                        <p:attrNameLst>
                                          <p:attrName>style.visibility</p:attrName>
                                        </p:attrNameLst>
                                      </p:cBhvr>
                                      <p:to>
                                        <p:strVal val="visible"/>
                                      </p:to>
                                    </p:set>
                                    <p:animEffect transition="in" filter="wipe(left)">
                                      <p:cBhvr>
                                        <p:cTn id="30" dur="500"/>
                                        <p:tgtEl>
                                          <p:spTgt spid="10321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195" grpId="0" build="p" bldLvl="2"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study OB?</a:t>
            </a:r>
            <a:endParaRPr lang="en-US" dirty="0"/>
          </a:p>
        </p:txBody>
      </p:sp>
      <p:sp>
        <p:nvSpPr>
          <p:cNvPr id="9" name="Content Placeholder 8"/>
          <p:cNvSpPr>
            <a:spLocks noGrp="1"/>
          </p:cNvSpPr>
          <p:nvPr>
            <p:ph idx="1"/>
          </p:nvPr>
        </p:nvSpPr>
        <p:spPr>
          <a:xfrm>
            <a:off x="2698842" y="1909550"/>
            <a:ext cx="5329542" cy="4039730"/>
          </a:xfrm>
        </p:spPr>
        <p:txBody>
          <a:bodyPr>
            <a:normAutofit fontScale="92500" lnSpcReduction="20000"/>
          </a:bodyPr>
          <a:lstStyle/>
          <a:p>
            <a:pPr marL="114300" indent="0">
              <a:buNone/>
            </a:pPr>
            <a:r>
              <a:rPr lang="en-US" b="1" dirty="0" smtClean="0"/>
              <a:t>After studying this subject, you would be able </a:t>
            </a:r>
          </a:p>
          <a:p>
            <a:pPr marL="114300" indent="0">
              <a:buNone/>
            </a:pPr>
            <a:endParaRPr lang="en-US" dirty="0" smtClean="0"/>
          </a:p>
          <a:p>
            <a:pPr algn="just"/>
            <a:r>
              <a:rPr lang="en-US" dirty="0" smtClean="0"/>
              <a:t>To understand what is the nature, types and functions of organizations.</a:t>
            </a:r>
          </a:p>
          <a:p>
            <a:pPr algn="just"/>
            <a:endParaRPr lang="en-US" dirty="0" smtClean="0"/>
          </a:p>
          <a:p>
            <a:pPr algn="just"/>
            <a:endParaRPr lang="en-US" dirty="0"/>
          </a:p>
          <a:p>
            <a:pPr algn="just"/>
            <a:r>
              <a:rPr lang="en-US" dirty="0" smtClean="0"/>
              <a:t>To influence the organizational life by promoting right practices and avoiding inappropriate activities.</a:t>
            </a:r>
          </a:p>
          <a:p>
            <a:pPr algn="just"/>
            <a:endParaRPr lang="en-US" dirty="0" smtClean="0"/>
          </a:p>
          <a:p>
            <a:pPr algn="just"/>
            <a:endParaRPr lang="en-US" dirty="0"/>
          </a:p>
          <a:p>
            <a:pPr algn="just"/>
            <a:r>
              <a:rPr lang="en-US" dirty="0" smtClean="0"/>
              <a:t>To predict the success and failure of the organizations in different conditions. </a:t>
            </a:r>
          </a:p>
          <a:p>
            <a:endParaRPr lang="en-US" dirty="0"/>
          </a:p>
        </p:txBody>
      </p:sp>
      <p:sp>
        <p:nvSpPr>
          <p:cNvPr id="5" name="Rectangle 4"/>
          <p:cNvSpPr>
            <a:spLocks noChangeArrowheads="1"/>
          </p:cNvSpPr>
          <p:nvPr/>
        </p:nvSpPr>
        <p:spPr bwMode="auto">
          <a:xfrm>
            <a:off x="457200" y="1909550"/>
            <a:ext cx="2057400" cy="1219200"/>
          </a:xfrm>
          <a:prstGeom prst="rect">
            <a:avLst/>
          </a:prstGeom>
          <a:solidFill>
            <a:srgbClr val="993300"/>
          </a:solidFill>
          <a:ln w="0">
            <a:solidFill>
              <a:schemeClr val="tx1"/>
            </a:solidFill>
            <a:miter lim="800000"/>
            <a:headEnd/>
            <a:tailEnd/>
          </a:ln>
          <a:effectLst/>
          <a:extLst>
            <a:ext uri="{AF507438-7753-43E0-B8FC-AC1667EBCBE1}">
              <a14:hiddenEffects xmlns:a14="http://schemas.microsoft.com/office/drawing/2010/main">
                <a:effectLst>
                  <a:outerShdw blurRad="50800" dist="88897" dir="2700000" algn="ctr" rotWithShape="0">
                    <a:schemeClr val="bg2">
                      <a:alpha val="57999"/>
                    </a:schemeClr>
                  </a:outerShdw>
                </a:effectLst>
              </a14:hiddenEffects>
            </a:ext>
          </a:extLst>
        </p:spPr>
        <p:txBody>
          <a:bodyPr wrap="none" anchor="ctr"/>
          <a:lstStyle>
            <a:defPPr>
              <a:defRPr lang="en-US"/>
            </a:defPPr>
            <a:lvl1pPr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Arial" charset="0"/>
                <a:ea typeface="+mn-ea"/>
                <a:cs typeface="+mn-cs"/>
              </a:defRPr>
            </a:lvl9pPr>
          </a:lstStyle>
          <a:p>
            <a:pPr algn="ctr"/>
            <a:r>
              <a:rPr lang="en-US" altLang="en-US" sz="2200" dirty="0">
                <a:solidFill>
                  <a:srgbClr val="FCFFF9"/>
                </a:solidFill>
                <a:effectLst>
                  <a:outerShdw blurRad="38100" dist="38100" dir="2700000" algn="tl">
                    <a:srgbClr val="000000"/>
                  </a:outerShdw>
                </a:effectLst>
              </a:rPr>
              <a:t>Understand</a:t>
            </a:r>
          </a:p>
          <a:p>
            <a:pPr algn="ctr"/>
            <a:r>
              <a:rPr lang="en-US" altLang="en-US" sz="2200" dirty="0">
                <a:solidFill>
                  <a:srgbClr val="FCFFF9"/>
                </a:solidFill>
                <a:effectLst>
                  <a:outerShdw blurRad="38100" dist="38100" dir="2700000" algn="tl">
                    <a:srgbClr val="000000"/>
                  </a:outerShdw>
                </a:effectLst>
              </a:rPr>
              <a:t>organizational</a:t>
            </a:r>
          </a:p>
          <a:p>
            <a:pPr algn="ctr"/>
            <a:r>
              <a:rPr lang="en-US" altLang="en-US" sz="2200" dirty="0">
                <a:solidFill>
                  <a:srgbClr val="FCFFF9"/>
                </a:solidFill>
                <a:effectLst>
                  <a:outerShdw blurRad="38100" dist="38100" dir="2700000" algn="tl">
                    <a:srgbClr val="000000"/>
                  </a:outerShdw>
                </a:effectLst>
              </a:rPr>
              <a:t>events</a:t>
            </a:r>
          </a:p>
        </p:txBody>
      </p:sp>
      <p:sp>
        <p:nvSpPr>
          <p:cNvPr id="6" name="Rectangle 5"/>
          <p:cNvSpPr>
            <a:spLocks noChangeArrowheads="1"/>
          </p:cNvSpPr>
          <p:nvPr/>
        </p:nvSpPr>
        <p:spPr bwMode="auto">
          <a:xfrm>
            <a:off x="457200" y="3429000"/>
            <a:ext cx="2057400" cy="1219200"/>
          </a:xfrm>
          <a:prstGeom prst="rect">
            <a:avLst/>
          </a:prstGeom>
          <a:solidFill>
            <a:srgbClr val="00B0F0"/>
          </a:solidFill>
          <a:ln w="0">
            <a:solidFill>
              <a:schemeClr val="tx1"/>
            </a:solidFill>
            <a:miter lim="800000"/>
            <a:headEnd/>
            <a:tailEnd/>
          </a:ln>
          <a:effectLst/>
          <a:extLst/>
        </p:spPr>
        <p:txBody>
          <a:bodyPr wrap="none" anchor="ctr"/>
          <a:lstStyle>
            <a:defPPr>
              <a:defRPr lang="en-US"/>
            </a:defPPr>
            <a:lvl1pPr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Arial" charset="0"/>
                <a:ea typeface="+mn-ea"/>
                <a:cs typeface="+mn-cs"/>
              </a:defRPr>
            </a:lvl9pPr>
          </a:lstStyle>
          <a:p>
            <a:pPr algn="ctr"/>
            <a:r>
              <a:rPr lang="en-US" altLang="en-US" sz="2000" dirty="0">
                <a:solidFill>
                  <a:srgbClr val="FCFFF9"/>
                </a:solidFill>
                <a:effectLst/>
              </a:rPr>
              <a:t>Predict</a:t>
            </a:r>
          </a:p>
          <a:p>
            <a:pPr algn="ctr"/>
            <a:r>
              <a:rPr lang="en-US" altLang="en-US" sz="2000" dirty="0">
                <a:solidFill>
                  <a:srgbClr val="FCFFF9"/>
                </a:solidFill>
                <a:effectLst/>
              </a:rPr>
              <a:t>organizational</a:t>
            </a:r>
          </a:p>
          <a:p>
            <a:pPr algn="ctr"/>
            <a:r>
              <a:rPr lang="en-US" altLang="en-US" sz="2000" dirty="0">
                <a:solidFill>
                  <a:srgbClr val="FCFFF9"/>
                </a:solidFill>
                <a:effectLst/>
              </a:rPr>
              <a:t>events</a:t>
            </a:r>
          </a:p>
        </p:txBody>
      </p:sp>
      <p:sp>
        <p:nvSpPr>
          <p:cNvPr id="7" name="Rectangle 6"/>
          <p:cNvSpPr>
            <a:spLocks noChangeArrowheads="1"/>
          </p:cNvSpPr>
          <p:nvPr/>
        </p:nvSpPr>
        <p:spPr bwMode="auto">
          <a:xfrm>
            <a:off x="457200" y="5029200"/>
            <a:ext cx="2057400" cy="1219200"/>
          </a:xfrm>
          <a:prstGeom prst="rect">
            <a:avLst/>
          </a:prstGeom>
          <a:solidFill>
            <a:srgbClr val="7030A0"/>
          </a:solidFill>
          <a:ln w="0">
            <a:solidFill>
              <a:schemeClr val="tx1"/>
            </a:solidFill>
            <a:miter lim="800000"/>
            <a:headEnd/>
            <a:tailEnd/>
          </a:ln>
          <a:effectLst/>
          <a:extLst/>
        </p:spPr>
        <p:txBody>
          <a:bodyPr wrap="none" anchor="ctr"/>
          <a:lstStyle>
            <a:defPPr>
              <a:defRPr lang="en-US"/>
            </a:defPPr>
            <a:lvl1pPr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Arial" charset="0"/>
                <a:ea typeface="+mn-ea"/>
                <a:cs typeface="+mn-cs"/>
              </a:defRPr>
            </a:lvl9pPr>
          </a:lstStyle>
          <a:p>
            <a:pPr algn="ctr"/>
            <a:r>
              <a:rPr lang="en-US" altLang="en-US" sz="2000" dirty="0">
                <a:solidFill>
                  <a:srgbClr val="FCFFF9"/>
                </a:solidFill>
                <a:effectLst>
                  <a:outerShdw blurRad="38100" dist="38100" dir="2700000" algn="tl">
                    <a:srgbClr val="000000"/>
                  </a:outerShdw>
                </a:effectLst>
              </a:rPr>
              <a:t>Influence</a:t>
            </a:r>
          </a:p>
          <a:p>
            <a:pPr algn="ctr"/>
            <a:r>
              <a:rPr lang="en-US" altLang="en-US" sz="2000" dirty="0">
                <a:solidFill>
                  <a:srgbClr val="FCFFF9"/>
                </a:solidFill>
                <a:effectLst>
                  <a:outerShdw blurRad="38100" dist="38100" dir="2700000" algn="tl">
                    <a:srgbClr val="000000"/>
                  </a:outerShdw>
                </a:effectLst>
              </a:rPr>
              <a:t>organizational</a:t>
            </a:r>
          </a:p>
          <a:p>
            <a:pPr algn="ctr"/>
            <a:r>
              <a:rPr lang="en-US" altLang="en-US" sz="2000" dirty="0">
                <a:solidFill>
                  <a:srgbClr val="FCFFF9"/>
                </a:solidFill>
                <a:effectLst>
                  <a:outerShdw blurRad="38100" dist="38100" dir="2700000" algn="tl">
                    <a:srgbClr val="000000"/>
                  </a:outerShdw>
                </a:effectLst>
              </a:rPr>
              <a:t>events</a:t>
            </a:r>
          </a:p>
        </p:txBody>
      </p:sp>
    </p:spTree>
    <p:extLst>
      <p:ext uri="{BB962C8B-B14F-4D97-AF65-F5344CB8AC3E}">
        <p14:creationId xmlns:p14="http://schemas.microsoft.com/office/powerpoint/2010/main" val="25341388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OB and Related Disciplines </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064126495"/>
              </p:ext>
            </p:extLst>
          </p:nvPr>
        </p:nvGraphicFramePr>
        <p:xfrm>
          <a:off x="822325" y="1846263"/>
          <a:ext cx="7543800" cy="2225040"/>
        </p:xfrm>
        <a:graphic>
          <a:graphicData uri="http://schemas.openxmlformats.org/drawingml/2006/table">
            <a:tbl>
              <a:tblPr firstRow="1" bandRow="1">
                <a:tableStyleId>{5940675A-B579-460E-94D1-54222C63F5DA}</a:tableStyleId>
              </a:tblPr>
              <a:tblGrid>
                <a:gridCol w="2489454"/>
                <a:gridCol w="5054346"/>
              </a:tblGrid>
              <a:tr h="370840">
                <a:tc>
                  <a:txBody>
                    <a:bodyPr/>
                    <a:lstStyle/>
                    <a:p>
                      <a:r>
                        <a:rPr lang="en-US" b="1" dirty="0" smtClean="0"/>
                        <a:t>SUBJECT</a:t>
                      </a:r>
                      <a:endParaRPr lang="en-US" b="1" dirty="0">
                        <a:solidFill>
                          <a:srgbClr val="000000"/>
                        </a:solidFill>
                      </a:endParaRPr>
                    </a:p>
                  </a:txBody>
                  <a:tcPr marL="90526" marR="90526">
                    <a:solidFill>
                      <a:srgbClr val="FF99FF"/>
                    </a:solidFill>
                  </a:tcPr>
                </a:tc>
                <a:tc>
                  <a:txBody>
                    <a:bodyPr/>
                    <a:lstStyle/>
                    <a:p>
                      <a:r>
                        <a:rPr lang="en-US" b="1" dirty="0" smtClean="0"/>
                        <a:t>CONTRIBUTION IN ORGANIZATIONAL BEHAVIOUR</a:t>
                      </a:r>
                      <a:endParaRPr lang="en-US" b="1" dirty="0">
                        <a:solidFill>
                          <a:srgbClr val="000000"/>
                        </a:solidFill>
                      </a:endParaRPr>
                    </a:p>
                  </a:txBody>
                  <a:tcPr marL="90526" marR="90526">
                    <a:solidFill>
                      <a:srgbClr val="FF99FF"/>
                    </a:solidFill>
                  </a:tcPr>
                </a:tc>
              </a:tr>
              <a:tr h="370840">
                <a:tc>
                  <a:txBody>
                    <a:bodyPr/>
                    <a:lstStyle/>
                    <a:p>
                      <a:r>
                        <a:rPr lang="en-US" dirty="0" smtClean="0"/>
                        <a:t>Psychology</a:t>
                      </a:r>
                      <a:endParaRPr lang="en-US" dirty="0">
                        <a:solidFill>
                          <a:srgbClr val="000000"/>
                        </a:solidFill>
                      </a:endParaRPr>
                    </a:p>
                  </a:txBody>
                  <a:tcPr marL="90526" marR="90526">
                    <a:solidFill>
                      <a:srgbClr val="FFFF00"/>
                    </a:solidFill>
                  </a:tcPr>
                </a:tc>
                <a:tc>
                  <a:txBody>
                    <a:bodyPr/>
                    <a:lstStyle/>
                    <a:p>
                      <a:r>
                        <a:rPr lang="en-US" dirty="0" smtClean="0"/>
                        <a:t>Perception, personality, motivation and learning</a:t>
                      </a:r>
                      <a:endParaRPr lang="en-US" dirty="0">
                        <a:solidFill>
                          <a:srgbClr val="000000"/>
                        </a:solidFill>
                      </a:endParaRPr>
                    </a:p>
                  </a:txBody>
                  <a:tcPr marL="90526" marR="90526">
                    <a:solidFill>
                      <a:srgbClr val="FFFF00"/>
                    </a:solidFill>
                  </a:tcPr>
                </a:tc>
              </a:tr>
              <a:tr h="370840">
                <a:tc>
                  <a:txBody>
                    <a:bodyPr/>
                    <a:lstStyle/>
                    <a:p>
                      <a:r>
                        <a:rPr lang="en-US" dirty="0" smtClean="0"/>
                        <a:t>Sociology</a:t>
                      </a:r>
                      <a:endParaRPr lang="en-US" dirty="0">
                        <a:solidFill>
                          <a:srgbClr val="000000"/>
                        </a:solidFill>
                      </a:endParaRPr>
                    </a:p>
                  </a:txBody>
                  <a:tcPr marL="90526" marR="90526">
                    <a:solidFill>
                      <a:srgbClr val="FFFF00"/>
                    </a:solidFill>
                  </a:tcPr>
                </a:tc>
                <a:tc>
                  <a:txBody>
                    <a:bodyPr/>
                    <a:lstStyle/>
                    <a:p>
                      <a:r>
                        <a:rPr lang="en-US" dirty="0" smtClean="0"/>
                        <a:t>Nature and functions of</a:t>
                      </a:r>
                      <a:r>
                        <a:rPr lang="en-US" baseline="0" dirty="0" smtClean="0"/>
                        <a:t> groups in organizations </a:t>
                      </a:r>
                      <a:endParaRPr lang="en-US" dirty="0">
                        <a:solidFill>
                          <a:srgbClr val="000000"/>
                        </a:solidFill>
                      </a:endParaRPr>
                    </a:p>
                  </a:txBody>
                  <a:tcPr marL="90526" marR="90526">
                    <a:solidFill>
                      <a:srgbClr val="FFFF00"/>
                    </a:solidFill>
                  </a:tcPr>
                </a:tc>
              </a:tr>
              <a:tr h="370840">
                <a:tc>
                  <a:txBody>
                    <a:bodyPr/>
                    <a:lstStyle/>
                    <a:p>
                      <a:r>
                        <a:rPr lang="en-US" dirty="0" smtClean="0"/>
                        <a:t>Anthropology </a:t>
                      </a:r>
                      <a:endParaRPr lang="en-US" dirty="0">
                        <a:solidFill>
                          <a:srgbClr val="000000"/>
                        </a:solidFill>
                      </a:endParaRPr>
                    </a:p>
                  </a:txBody>
                  <a:tcPr marL="90526" marR="90526">
                    <a:solidFill>
                      <a:srgbClr val="FFFF00"/>
                    </a:solidFill>
                  </a:tcPr>
                </a:tc>
                <a:tc>
                  <a:txBody>
                    <a:bodyPr/>
                    <a:lstStyle/>
                    <a:p>
                      <a:r>
                        <a:rPr lang="en-US" dirty="0" smtClean="0"/>
                        <a:t>Culture,</a:t>
                      </a:r>
                      <a:r>
                        <a:rPr lang="en-US" baseline="0" dirty="0" smtClean="0"/>
                        <a:t> norms, values and ethics in organizations </a:t>
                      </a:r>
                      <a:endParaRPr lang="en-US" dirty="0">
                        <a:solidFill>
                          <a:srgbClr val="000000"/>
                        </a:solidFill>
                      </a:endParaRPr>
                    </a:p>
                  </a:txBody>
                  <a:tcPr marL="90526" marR="90526">
                    <a:solidFill>
                      <a:srgbClr val="FFFF00"/>
                    </a:solidFill>
                  </a:tcPr>
                </a:tc>
              </a:tr>
              <a:tr h="370840">
                <a:tc>
                  <a:txBody>
                    <a:bodyPr/>
                    <a:lstStyle/>
                    <a:p>
                      <a:r>
                        <a:rPr lang="en-US" dirty="0" smtClean="0"/>
                        <a:t>Political Science </a:t>
                      </a:r>
                      <a:endParaRPr lang="en-US" dirty="0">
                        <a:solidFill>
                          <a:srgbClr val="000000"/>
                        </a:solidFill>
                      </a:endParaRPr>
                    </a:p>
                  </a:txBody>
                  <a:tcPr marL="90526" marR="90526">
                    <a:solidFill>
                      <a:srgbClr val="FFFF00"/>
                    </a:solidFill>
                  </a:tcPr>
                </a:tc>
                <a:tc>
                  <a:txBody>
                    <a:bodyPr/>
                    <a:lstStyle/>
                    <a:p>
                      <a:r>
                        <a:rPr lang="en-US" dirty="0" smtClean="0"/>
                        <a:t>Power and politics in organizations</a:t>
                      </a:r>
                      <a:endParaRPr lang="en-US" dirty="0">
                        <a:solidFill>
                          <a:srgbClr val="000000"/>
                        </a:solidFill>
                      </a:endParaRPr>
                    </a:p>
                  </a:txBody>
                  <a:tcPr marL="90526" marR="90526">
                    <a:solidFill>
                      <a:srgbClr val="FFFF00"/>
                    </a:solidFill>
                  </a:tcPr>
                </a:tc>
              </a:tr>
              <a:tr h="370840">
                <a:tc>
                  <a:txBody>
                    <a:bodyPr/>
                    <a:lstStyle/>
                    <a:p>
                      <a:r>
                        <a:rPr lang="en-US" dirty="0" smtClean="0"/>
                        <a:t>Communication Studies</a:t>
                      </a:r>
                      <a:endParaRPr lang="en-US" dirty="0">
                        <a:solidFill>
                          <a:srgbClr val="000000"/>
                        </a:solidFill>
                      </a:endParaRPr>
                    </a:p>
                  </a:txBody>
                  <a:tcPr marL="90526" marR="90526">
                    <a:solidFill>
                      <a:srgbClr val="FFFF00"/>
                    </a:solidFill>
                  </a:tcPr>
                </a:tc>
                <a:tc>
                  <a:txBody>
                    <a:bodyPr/>
                    <a:lstStyle/>
                    <a:p>
                      <a:r>
                        <a:rPr lang="en-US" dirty="0" smtClean="0"/>
                        <a:t>Nature</a:t>
                      </a:r>
                      <a:r>
                        <a:rPr lang="en-US" baseline="0" dirty="0" smtClean="0"/>
                        <a:t> and function of business communication </a:t>
                      </a:r>
                      <a:endParaRPr lang="en-US" dirty="0">
                        <a:solidFill>
                          <a:srgbClr val="000000"/>
                        </a:solidFill>
                      </a:endParaRPr>
                    </a:p>
                  </a:txBody>
                  <a:tcPr marL="90526" marR="90526">
                    <a:solidFill>
                      <a:srgbClr val="FFFF00"/>
                    </a:solidFill>
                  </a:tcPr>
                </a:tc>
              </a:tr>
            </a:tbl>
          </a:graphicData>
        </a:graphic>
      </p:graphicFrame>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4257" y="4953000"/>
            <a:ext cx="1905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845481"/>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424</TotalTime>
  <Words>1272</Words>
  <Application>Microsoft Office PowerPoint</Application>
  <PresentationFormat>On-screen Show (4:3)</PresentationFormat>
  <Paragraphs>263</Paragraphs>
  <Slides>23</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Calibri</vt:lpstr>
      <vt:lpstr>Calibri Light</vt:lpstr>
      <vt:lpstr>Matura MT Script Capitals</vt:lpstr>
      <vt:lpstr>Tahoma</vt:lpstr>
      <vt:lpstr>Times New Roman</vt:lpstr>
      <vt:lpstr>Trebuchet MS</vt:lpstr>
      <vt:lpstr>Wingdings</vt:lpstr>
      <vt:lpstr>Retrospect</vt:lpstr>
      <vt:lpstr>An Introduction to  Organizational Behaviour </vt:lpstr>
      <vt:lpstr>Organizational Behaviour </vt:lpstr>
      <vt:lpstr>Organizational Behavior</vt:lpstr>
      <vt:lpstr>What is Organizational Behavior?</vt:lpstr>
      <vt:lpstr>The Importance of Organizational Behavior</vt:lpstr>
      <vt:lpstr>Why Study OB?</vt:lpstr>
      <vt:lpstr>Why Study OB? (cont’d)</vt:lpstr>
      <vt:lpstr>Why study OB?</vt:lpstr>
      <vt:lpstr>OB and Related Disciplines </vt:lpstr>
      <vt:lpstr>Psychology</vt:lpstr>
      <vt:lpstr>Social Psychology</vt:lpstr>
      <vt:lpstr>Sociology</vt:lpstr>
      <vt:lpstr>Anthropology</vt:lpstr>
      <vt:lpstr>Few Absolutes in OB</vt:lpstr>
      <vt:lpstr>Organizational Behavior and  the Management Process</vt:lpstr>
      <vt:lpstr>Functions of Management</vt:lpstr>
      <vt:lpstr>Organizational Behavior and  the Manager’s Job</vt:lpstr>
      <vt:lpstr>Table 1.1 Important Managerial Roles</vt:lpstr>
      <vt:lpstr>Critical Managerial Skills</vt:lpstr>
      <vt:lpstr>Contemporary Organizational Behavior</vt:lpstr>
      <vt:lpstr>Studying OB form Micro to Macro Levels </vt:lpstr>
      <vt:lpstr>Methods of Research in OB</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Muhammad Naveed Riaz</dc:creator>
  <cp:lastModifiedBy>Nouman Awan</cp:lastModifiedBy>
  <cp:revision>52</cp:revision>
  <dcterms:created xsi:type="dcterms:W3CDTF">2014-03-04T15:45:09Z</dcterms:created>
  <dcterms:modified xsi:type="dcterms:W3CDTF">2020-05-02T18:21:08Z</dcterms:modified>
</cp:coreProperties>
</file>