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0"/>
  </p:notesMasterIdLst>
  <p:sldIdLst>
    <p:sldId id="256" r:id="rId2"/>
    <p:sldId id="259" r:id="rId3"/>
    <p:sldId id="260" r:id="rId4"/>
    <p:sldId id="330" r:id="rId5"/>
    <p:sldId id="332" r:id="rId6"/>
    <p:sldId id="333" r:id="rId7"/>
    <p:sldId id="261" r:id="rId8"/>
    <p:sldId id="331" r:id="rId9"/>
    <p:sldId id="337" r:id="rId10"/>
    <p:sldId id="356" r:id="rId11"/>
    <p:sldId id="357" r:id="rId12"/>
    <p:sldId id="358" r:id="rId13"/>
    <p:sldId id="359" r:id="rId14"/>
    <p:sldId id="360" r:id="rId15"/>
    <p:sldId id="361" r:id="rId16"/>
    <p:sldId id="340" r:id="rId17"/>
    <p:sldId id="341" r:id="rId18"/>
    <p:sldId id="362" r:id="rId19"/>
    <p:sldId id="342" r:id="rId20"/>
    <p:sldId id="343" r:id="rId21"/>
    <p:sldId id="363" r:id="rId22"/>
    <p:sldId id="364" r:id="rId23"/>
    <p:sldId id="365" r:id="rId24"/>
    <p:sldId id="366" r:id="rId25"/>
    <p:sldId id="373" r:id="rId26"/>
    <p:sldId id="374" r:id="rId27"/>
    <p:sldId id="375" r:id="rId28"/>
    <p:sldId id="376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80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B5A7A-5776-4658-955B-9C328915B55D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472E8-FBB1-4BCA-8D57-17D263ADD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78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5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3722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77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3160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22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54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2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6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6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6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7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9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5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6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1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3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1234440"/>
            <a:ext cx="7482205" cy="1720984"/>
          </a:xfrm>
          <a:prstGeom prst="rect">
            <a:avLst/>
          </a:prstGeom>
        </p:spPr>
        <p:txBody>
          <a:bodyPr vert="horz" wrap="square" lIns="0" tIns="241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lang="en-US" sz="4800" spc="195" dirty="0"/>
              <a:t>Multimedia Systems And Design</a:t>
            </a:r>
            <a:endParaRPr sz="4800" dirty="0">
              <a:latin typeface="Impact"/>
              <a:cs typeface="Impact"/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1143000" y="3352800"/>
            <a:ext cx="7467600" cy="6086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3090" marR="5080" indent="-580390">
              <a:lnSpc>
                <a:spcPct val="120800"/>
              </a:lnSpc>
              <a:spcBef>
                <a:spcPts val="100"/>
              </a:spcBef>
            </a:pPr>
            <a:r>
              <a:rPr sz="3200" spc="-5" dirty="0">
                <a:latin typeface="Calibri"/>
                <a:cs typeface="Calibri"/>
              </a:rPr>
              <a:t>Overview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lang="en-US" sz="3200" spc="-5" dirty="0" smtClean="0">
                <a:latin typeface="Calibri"/>
                <a:cs typeface="Calibri"/>
              </a:rPr>
              <a:t>Image as</a:t>
            </a:r>
            <a:r>
              <a:rPr lang="en-US" sz="3200" spc="-4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Multimedia</a:t>
            </a:r>
            <a:r>
              <a:rPr lang="en-US" sz="3200" spc="-5" dirty="0" smtClean="0">
                <a:latin typeface="Calibri"/>
                <a:cs typeface="Calibri"/>
              </a:rPr>
              <a:t> Element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7109" y="497840"/>
            <a:ext cx="19227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305" dirty="0">
                <a:solidFill>
                  <a:schemeClr val="tx1"/>
                </a:solidFill>
                <a:latin typeface="Arial"/>
                <a:cs typeface="Arial"/>
              </a:rPr>
              <a:t>Bi</a:t>
            </a:r>
            <a:r>
              <a:rPr sz="4400" spc="-21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4400" spc="-33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sz="4400" spc="-295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4400" spc="-31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sz="4400" spc="-695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endParaRPr sz="4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3649" y="1810702"/>
            <a:ext cx="746506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50" dirty="0">
                <a:latin typeface="Calibri" panose="020F0502020204030204" pitchFamily="34" charset="0"/>
                <a:cs typeface="Arial"/>
              </a:rPr>
              <a:t>Bitmaps </a:t>
            </a:r>
            <a:r>
              <a:rPr sz="2800" spc="-130" dirty="0">
                <a:latin typeface="Calibri" panose="020F0502020204030204" pitchFamily="34" charset="0"/>
                <a:cs typeface="Arial"/>
              </a:rPr>
              <a:t>are </a:t>
            </a:r>
            <a:r>
              <a:rPr sz="2800" spc="-180" dirty="0">
                <a:latin typeface="Calibri" panose="020F0502020204030204" pitchFamily="34" charset="0"/>
                <a:cs typeface="Arial"/>
              </a:rPr>
              <a:t>an </a:t>
            </a:r>
            <a:r>
              <a:rPr sz="2800" spc="-165" dirty="0">
                <a:latin typeface="Calibri" panose="020F0502020204030204" pitchFamily="34" charset="0"/>
                <a:cs typeface="Arial"/>
              </a:rPr>
              <a:t>image </a:t>
            </a:r>
            <a:r>
              <a:rPr sz="2800" spc="-25" dirty="0">
                <a:latin typeface="Calibri" panose="020F0502020204030204" pitchFamily="34" charset="0"/>
                <a:cs typeface="Arial"/>
              </a:rPr>
              <a:t>format </a:t>
            </a:r>
            <a:r>
              <a:rPr sz="2800" spc="-95" dirty="0">
                <a:latin typeface="Calibri" panose="020F0502020204030204" pitchFamily="34" charset="0"/>
                <a:cs typeface="Arial"/>
              </a:rPr>
              <a:t>suited</a:t>
            </a:r>
            <a:r>
              <a:rPr sz="2800" spc="-405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5" dirty="0">
                <a:latin typeface="Calibri" panose="020F0502020204030204" pitchFamily="34" charset="0"/>
                <a:cs typeface="Arial"/>
              </a:rPr>
              <a:t>for  </a:t>
            </a:r>
            <a:r>
              <a:rPr sz="2800" spc="-85" dirty="0">
                <a:latin typeface="Calibri" panose="020F0502020204030204" pitchFamily="34" charset="0"/>
                <a:cs typeface="Arial"/>
              </a:rPr>
              <a:t>creation</a:t>
            </a:r>
            <a:r>
              <a:rPr sz="2800" spc="-170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20" dirty="0">
                <a:latin typeface="Calibri" panose="020F0502020204030204" pitchFamily="34" charset="0"/>
                <a:cs typeface="Arial"/>
              </a:rPr>
              <a:t>of:</a:t>
            </a:r>
            <a:endParaRPr sz="2800" dirty="0">
              <a:latin typeface="Calibri" panose="020F0502020204030204" pitchFamily="34" charset="0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595879"/>
            <a:ext cx="153035" cy="101854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800" dirty="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800" dirty="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8888" y="2607309"/>
            <a:ext cx="3674111" cy="1024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1365">
              <a:lnSpc>
                <a:spcPct val="120800"/>
              </a:lnSpc>
              <a:spcBef>
                <a:spcPts val="100"/>
              </a:spcBef>
            </a:pPr>
            <a:r>
              <a:rPr sz="1800" b="1" spc="-60" dirty="0">
                <a:latin typeface="Arial"/>
                <a:cs typeface="Arial"/>
              </a:rPr>
              <a:t>Photo-realistic</a:t>
            </a:r>
            <a:r>
              <a:rPr sz="1800" b="1" spc="-145" dirty="0">
                <a:latin typeface="Arial"/>
                <a:cs typeface="Arial"/>
              </a:rPr>
              <a:t> </a:t>
            </a:r>
            <a:r>
              <a:rPr sz="1800" b="1" spc="-100" dirty="0">
                <a:latin typeface="Arial"/>
                <a:cs typeface="Arial"/>
              </a:rPr>
              <a:t>images.  </a:t>
            </a:r>
            <a:r>
              <a:rPr sz="1800" b="1" spc="-110" dirty="0">
                <a:latin typeface="Arial"/>
                <a:cs typeface="Arial"/>
              </a:rPr>
              <a:t>Complex</a:t>
            </a:r>
            <a:r>
              <a:rPr sz="1800" b="1" spc="-100" dirty="0">
                <a:latin typeface="Arial"/>
                <a:cs typeface="Arial"/>
              </a:rPr>
              <a:t> </a:t>
            </a:r>
            <a:r>
              <a:rPr sz="1800" b="1" spc="-75" dirty="0">
                <a:latin typeface="Arial"/>
                <a:cs typeface="Arial"/>
              </a:rPr>
              <a:t>drawings.</a:t>
            </a:r>
            <a:endParaRPr sz="1800" b="1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b="1" spc="-120" dirty="0">
                <a:latin typeface="Arial"/>
                <a:cs typeface="Arial"/>
              </a:rPr>
              <a:t>Images </a:t>
            </a:r>
            <a:r>
              <a:rPr sz="1800" b="1" dirty="0">
                <a:latin typeface="Arial"/>
                <a:cs typeface="Arial"/>
              </a:rPr>
              <a:t>that </a:t>
            </a:r>
            <a:r>
              <a:rPr sz="1800" b="1" spc="-40" dirty="0">
                <a:latin typeface="Arial"/>
                <a:cs typeface="Arial"/>
              </a:rPr>
              <a:t>require </a:t>
            </a:r>
            <a:r>
              <a:rPr sz="1800" b="1" spc="-30" dirty="0">
                <a:latin typeface="Arial"/>
                <a:cs typeface="Arial"/>
              </a:rPr>
              <a:t>fine</a:t>
            </a:r>
            <a:r>
              <a:rPr sz="1800" b="1" spc="-270" dirty="0">
                <a:latin typeface="Arial"/>
                <a:cs typeface="Arial"/>
              </a:rPr>
              <a:t> </a:t>
            </a:r>
            <a:r>
              <a:rPr sz="1800" b="1" spc="-35" dirty="0">
                <a:latin typeface="Arial"/>
                <a:cs typeface="Arial"/>
              </a:rPr>
              <a:t>detail.</a:t>
            </a:r>
            <a:endParaRPr sz="1800" b="1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703320"/>
            <a:ext cx="8379460" cy="9771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7693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20" dirty="0">
                <a:latin typeface="Calibri" panose="020F0502020204030204" pitchFamily="34" charset="0"/>
                <a:cs typeface="Arial"/>
              </a:rPr>
              <a:t>Bitmapped </a:t>
            </a:r>
            <a:r>
              <a:rPr sz="2800" spc="-195" dirty="0">
                <a:latin typeface="Calibri" panose="020F0502020204030204" pitchFamily="34" charset="0"/>
                <a:cs typeface="Arial"/>
              </a:rPr>
              <a:t>images </a:t>
            </a:r>
            <a:r>
              <a:rPr sz="2800" spc="-130" dirty="0">
                <a:latin typeface="Calibri" panose="020F0502020204030204" pitchFamily="34" charset="0"/>
                <a:cs typeface="Arial"/>
              </a:rPr>
              <a:t>are </a:t>
            </a:r>
            <a:r>
              <a:rPr sz="2800" spc="-100" dirty="0">
                <a:latin typeface="Calibri" panose="020F0502020204030204" pitchFamily="34" charset="0"/>
                <a:cs typeface="Arial"/>
              </a:rPr>
              <a:t>known </a:t>
            </a:r>
            <a:r>
              <a:rPr sz="2800" spc="-300" dirty="0">
                <a:latin typeface="Calibri" panose="020F0502020204030204" pitchFamily="34" charset="0"/>
                <a:cs typeface="Arial"/>
              </a:rPr>
              <a:t>as </a:t>
            </a:r>
            <a:r>
              <a:rPr sz="2800" spc="-55" dirty="0">
                <a:latin typeface="Calibri" panose="020F0502020204030204" pitchFamily="34" charset="0"/>
                <a:cs typeface="Arial"/>
              </a:rPr>
              <a:t>paint  </a:t>
            </a:r>
            <a:r>
              <a:rPr sz="2800" spc="-150" dirty="0">
                <a:latin typeface="Calibri" panose="020F0502020204030204" pitchFamily="34" charset="0"/>
                <a:cs typeface="Arial"/>
              </a:rPr>
              <a:t>graphics.</a:t>
            </a:r>
            <a:endParaRPr sz="2800" dirty="0">
              <a:latin typeface="Calibri" panose="020F0502020204030204" pitchFamily="34" charset="0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20" dirty="0">
                <a:latin typeface="Calibri" panose="020F0502020204030204" pitchFamily="34" charset="0"/>
                <a:cs typeface="Arial"/>
              </a:rPr>
              <a:t>Bitmapped </a:t>
            </a:r>
            <a:r>
              <a:rPr sz="2800" spc="-195" dirty="0">
                <a:latin typeface="Calibri" panose="020F0502020204030204" pitchFamily="34" charset="0"/>
                <a:cs typeface="Arial"/>
              </a:rPr>
              <a:t>images </a:t>
            </a:r>
            <a:r>
              <a:rPr sz="2800" spc="-200" dirty="0">
                <a:latin typeface="Calibri" panose="020F0502020204030204" pitchFamily="34" charset="0"/>
                <a:cs typeface="Arial"/>
              </a:rPr>
              <a:t>can </a:t>
            </a:r>
            <a:r>
              <a:rPr sz="2800" spc="-175" dirty="0">
                <a:latin typeface="Calibri" panose="020F0502020204030204" pitchFamily="34" charset="0"/>
                <a:cs typeface="Arial"/>
              </a:rPr>
              <a:t>have </a:t>
            </a:r>
            <a:r>
              <a:rPr sz="2800" spc="-125" dirty="0">
                <a:latin typeface="Calibri" panose="020F0502020204030204" pitchFamily="34" charset="0"/>
                <a:cs typeface="Arial"/>
              </a:rPr>
              <a:t>varying </a:t>
            </a:r>
            <a:r>
              <a:rPr sz="2800" spc="30" dirty="0">
                <a:latin typeface="Calibri" panose="020F0502020204030204" pitchFamily="34" charset="0"/>
                <a:cs typeface="Arial"/>
              </a:rPr>
              <a:t>bit</a:t>
            </a:r>
            <a:r>
              <a:rPr sz="2800" spc="-260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155" dirty="0">
                <a:latin typeface="Calibri" panose="020F0502020204030204" pitchFamily="34" charset="0"/>
                <a:cs typeface="Arial"/>
              </a:rPr>
              <a:t>and  </a:t>
            </a:r>
            <a:r>
              <a:rPr sz="2800" b="1" spc="-75" dirty="0">
                <a:latin typeface="Calibri" panose="020F0502020204030204" pitchFamily="34" charset="0"/>
                <a:cs typeface="Arial"/>
              </a:rPr>
              <a:t>color</a:t>
            </a:r>
            <a:r>
              <a:rPr sz="2800" b="1" spc="-175" dirty="0">
                <a:latin typeface="Calibri" panose="020F0502020204030204" pitchFamily="34" charset="0"/>
                <a:cs typeface="Arial"/>
              </a:rPr>
              <a:t> </a:t>
            </a:r>
            <a:r>
              <a:rPr sz="2800" b="1" spc="-110" dirty="0" smtClean="0">
                <a:latin typeface="Calibri" panose="020F0502020204030204" pitchFamily="34" charset="0"/>
                <a:cs typeface="Arial"/>
              </a:rPr>
              <a:t>depths</a:t>
            </a:r>
            <a:endParaRPr sz="2800" b="1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790732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6589199" cy="67129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Related Terms for an Image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3810000" cy="5257799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Bit depth </a:t>
            </a:r>
            <a:r>
              <a:rPr lang="en-US" sz="2400" b="1" dirty="0" smtClean="0"/>
              <a:t>- </a:t>
            </a:r>
            <a:r>
              <a:rPr lang="en-US" dirty="0" smtClean="0"/>
              <a:t>color </a:t>
            </a:r>
            <a:r>
              <a:rPr lang="en-US" dirty="0"/>
              <a:t>information stored in an image.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higher the bit depth of an image, the more colors it can </a:t>
            </a:r>
            <a:r>
              <a:rPr lang="en-US" dirty="0" smtClean="0"/>
              <a:t>store.</a:t>
            </a:r>
          </a:p>
          <a:p>
            <a:r>
              <a:rPr lang="en-US" dirty="0" smtClean="0"/>
              <a:t>The </a:t>
            </a:r>
            <a:r>
              <a:rPr lang="en-US" dirty="0"/>
              <a:t>simplest image, a 1 bit image, can only show two colors, black and white. That is because the 1 bit can only store one of two values, 0 (white) and 1 (black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An </a:t>
            </a:r>
            <a:r>
              <a:rPr lang="en-US" dirty="0"/>
              <a:t>8 bit image can store 256 possible colors, while a 24 bit image can display over 16 million colors. </a:t>
            </a:r>
            <a:endParaRPr lang="en-US" dirty="0" smtClean="0"/>
          </a:p>
          <a:p>
            <a:r>
              <a:rPr lang="en-US" dirty="0" smtClean="0"/>
              <a:t>Bit depth increase with the increase in file size.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010208"/>
            <a:ext cx="4648199" cy="554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87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7109" y="497840"/>
            <a:ext cx="19227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305" dirty="0">
                <a:solidFill>
                  <a:schemeClr val="tx1"/>
                </a:solidFill>
                <a:latin typeface="Arial"/>
                <a:cs typeface="Arial"/>
              </a:rPr>
              <a:t>Bi</a:t>
            </a:r>
            <a:r>
              <a:rPr sz="4400" spc="-21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4400" spc="-33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sz="4400" spc="-295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4400" spc="-31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sz="4400" spc="-695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endParaRPr sz="4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2652" y="2580639"/>
            <a:ext cx="7631748" cy="1695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07920" y="4682490"/>
            <a:ext cx="432498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8219" marR="5080" indent="-985519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Verdana"/>
                <a:cs typeface="Verdana"/>
              </a:rPr>
              <a:t>Available binary Combinations for  Describing </a:t>
            </a:r>
            <a:r>
              <a:rPr sz="2000" dirty="0">
                <a:latin typeface="Verdana"/>
                <a:cs typeface="Verdana"/>
              </a:rPr>
              <a:t>a</a:t>
            </a:r>
            <a:r>
              <a:rPr sz="2000" spc="-1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Color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2270" y="1541779"/>
            <a:ext cx="84982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1470" indent="-318770">
              <a:lnSpc>
                <a:spcPct val="100000"/>
              </a:lnSpc>
              <a:spcBef>
                <a:spcPts val="100"/>
              </a:spcBef>
              <a:buChar char="•"/>
              <a:tabLst>
                <a:tab pos="330835" algn="l"/>
                <a:tab pos="331470" algn="l"/>
              </a:tabLst>
            </a:pPr>
            <a:r>
              <a:rPr sz="2000" spc="-5" dirty="0">
                <a:latin typeface="Verdana"/>
                <a:cs typeface="Verdana"/>
              </a:rPr>
              <a:t>More bits provide more color depth, </a:t>
            </a:r>
            <a:r>
              <a:rPr sz="2000" dirty="0">
                <a:latin typeface="Verdana"/>
                <a:cs typeface="Verdana"/>
              </a:rPr>
              <a:t>hence </a:t>
            </a:r>
            <a:r>
              <a:rPr sz="2000" spc="-5" dirty="0">
                <a:latin typeface="Verdana"/>
                <a:cs typeface="Verdana"/>
              </a:rPr>
              <a:t>more photo-realism;</a:t>
            </a:r>
            <a:endParaRPr sz="2000">
              <a:latin typeface="Verdana"/>
              <a:cs typeface="Verdana"/>
            </a:endParaRPr>
          </a:p>
          <a:p>
            <a:pPr marL="1703070" lvl="1" indent="-318770">
              <a:lnSpc>
                <a:spcPct val="100000"/>
              </a:lnSpc>
              <a:buChar char="•"/>
              <a:tabLst>
                <a:tab pos="1702435" algn="l"/>
                <a:tab pos="1703070" algn="l"/>
              </a:tabLst>
            </a:pPr>
            <a:r>
              <a:rPr sz="2000" dirty="0">
                <a:latin typeface="Verdana"/>
                <a:cs typeface="Verdana"/>
              </a:rPr>
              <a:t>but </a:t>
            </a:r>
            <a:r>
              <a:rPr sz="2000" spc="-5" dirty="0">
                <a:latin typeface="Verdana"/>
                <a:cs typeface="Verdana"/>
              </a:rPr>
              <a:t>require more memory and processing</a:t>
            </a:r>
            <a:r>
              <a:rPr sz="2000" spc="-1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power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2"/>
          <p:cNvSpPr txBox="1"/>
          <p:nvPr/>
        </p:nvSpPr>
        <p:spPr>
          <a:xfrm>
            <a:off x="902652" y="5486400"/>
            <a:ext cx="7457440" cy="95250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5600" marR="5080" indent="-342900" algn="ctr">
              <a:lnSpc>
                <a:spcPts val="346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50" dirty="0">
                <a:latin typeface="Arial"/>
                <a:cs typeface="Arial"/>
              </a:rPr>
              <a:t>Bitmaps </a:t>
            </a:r>
            <a:r>
              <a:rPr sz="2800" spc="-130" dirty="0">
                <a:latin typeface="Arial"/>
                <a:cs typeface="Arial"/>
              </a:rPr>
              <a:t>are </a:t>
            </a:r>
            <a:r>
              <a:rPr sz="2800" spc="-120" dirty="0">
                <a:latin typeface="Arial"/>
                <a:cs typeface="Arial"/>
              </a:rPr>
              <a:t>best </a:t>
            </a:r>
            <a:r>
              <a:rPr sz="2800" spc="10" dirty="0">
                <a:latin typeface="Arial"/>
                <a:cs typeface="Arial"/>
              </a:rPr>
              <a:t>for </a:t>
            </a:r>
            <a:r>
              <a:rPr sz="2800" spc="-75" dirty="0">
                <a:latin typeface="Arial"/>
                <a:cs typeface="Arial"/>
              </a:rPr>
              <a:t>photo-realistic</a:t>
            </a:r>
            <a:r>
              <a:rPr sz="2800" spc="-455" dirty="0">
                <a:latin typeface="Arial"/>
                <a:cs typeface="Arial"/>
              </a:rPr>
              <a:t> </a:t>
            </a:r>
            <a:r>
              <a:rPr sz="2800" spc="-195" dirty="0">
                <a:latin typeface="Arial"/>
                <a:cs typeface="Arial"/>
              </a:rPr>
              <a:t>images  </a:t>
            </a:r>
            <a:r>
              <a:rPr sz="2800" spc="-25" dirty="0">
                <a:latin typeface="Arial"/>
                <a:cs typeface="Arial"/>
              </a:rPr>
              <a:t>or </a:t>
            </a:r>
            <a:r>
              <a:rPr sz="2800" spc="-135" dirty="0">
                <a:latin typeface="Arial"/>
                <a:cs typeface="Arial"/>
              </a:rPr>
              <a:t>complex </a:t>
            </a:r>
            <a:r>
              <a:rPr sz="2800" spc="-130" dirty="0">
                <a:latin typeface="Arial"/>
                <a:cs typeface="Arial"/>
              </a:rPr>
              <a:t>drawings </a:t>
            </a:r>
            <a:r>
              <a:rPr sz="2800" spc="-75" dirty="0">
                <a:latin typeface="Arial"/>
                <a:cs typeface="Arial"/>
              </a:rPr>
              <a:t>requiring </a:t>
            </a:r>
            <a:r>
              <a:rPr sz="2800" spc="-50" dirty="0">
                <a:latin typeface="Arial"/>
                <a:cs typeface="Arial"/>
              </a:rPr>
              <a:t>fine</a:t>
            </a:r>
            <a:r>
              <a:rPr sz="2800" spc="-509" dirty="0">
                <a:latin typeface="Arial"/>
                <a:cs typeface="Arial"/>
              </a:rPr>
              <a:t> </a:t>
            </a:r>
            <a:r>
              <a:rPr sz="2800" spc="-55" dirty="0">
                <a:latin typeface="Arial"/>
                <a:cs typeface="Arial"/>
              </a:rPr>
              <a:t>detail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28351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5182" y="1296670"/>
            <a:ext cx="8090218" cy="1816651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85" dirty="0">
                <a:cs typeface="Arial" panose="020B0604020202020204" pitchFamily="34" charset="0"/>
              </a:rPr>
              <a:t>Bitmaps </a:t>
            </a:r>
            <a:r>
              <a:rPr sz="2400" spc="-40" dirty="0">
                <a:cs typeface="Arial" panose="020B0604020202020204" pitchFamily="34" charset="0"/>
              </a:rPr>
              <a:t>picture </a:t>
            </a:r>
            <a:r>
              <a:rPr sz="2400" spc="-85" dirty="0">
                <a:cs typeface="Arial" panose="020B0604020202020204" pitchFamily="34" charset="0"/>
              </a:rPr>
              <a:t>and </a:t>
            </a:r>
            <a:r>
              <a:rPr sz="2400" spc="-10" dirty="0">
                <a:cs typeface="Arial" panose="020B0604020202020204" pitchFamily="34" charset="0"/>
              </a:rPr>
              <a:t>their </a:t>
            </a:r>
            <a:r>
              <a:rPr sz="2400" spc="-30" dirty="0">
                <a:cs typeface="Arial" panose="020B0604020202020204" pitchFamily="34" charset="0"/>
              </a:rPr>
              <a:t>suitability </a:t>
            </a:r>
            <a:r>
              <a:rPr sz="2400" spc="-5" dirty="0">
                <a:cs typeface="Arial" panose="020B0604020202020204" pitchFamily="34" charset="0"/>
              </a:rPr>
              <a:t>of</a:t>
            </a:r>
            <a:r>
              <a:rPr sz="2400" spc="-315" dirty="0">
                <a:cs typeface="Arial" panose="020B0604020202020204" pitchFamily="34" charset="0"/>
              </a:rPr>
              <a:t> </a:t>
            </a:r>
            <a:r>
              <a:rPr sz="2400" spc="-90" dirty="0">
                <a:cs typeface="Arial" panose="020B0604020202020204" pitchFamily="34" charset="0"/>
              </a:rPr>
              <a:t>use:-</a:t>
            </a:r>
            <a:endParaRPr sz="2400" dirty="0">
              <a:cs typeface="Arial" panose="020B0604020202020204" pitchFamily="34" charset="0"/>
            </a:endParaRPr>
          </a:p>
          <a:p>
            <a:pPr marL="755650" marR="80645" lvl="1" indent="-285750">
              <a:lnSpc>
                <a:spcPct val="101400"/>
              </a:lnSpc>
              <a:spcBef>
                <a:spcPts val="459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155" dirty="0">
                <a:cs typeface="Arial" panose="020B0604020202020204" pitchFamily="34" charset="0"/>
              </a:rPr>
              <a:t>Use</a:t>
            </a:r>
            <a:r>
              <a:rPr sz="2000" spc="-90" dirty="0">
                <a:cs typeface="Arial" panose="020B0604020202020204" pitchFamily="34" charset="0"/>
              </a:rPr>
              <a:t> </a:t>
            </a:r>
            <a:r>
              <a:rPr sz="2000" spc="-25" dirty="0">
                <a:cs typeface="Arial" panose="020B0604020202020204" pitchFamily="34" charset="0"/>
              </a:rPr>
              <a:t>the</a:t>
            </a:r>
            <a:r>
              <a:rPr sz="2000" spc="-90" dirty="0">
                <a:cs typeface="Arial" panose="020B0604020202020204" pitchFamily="34" charset="0"/>
              </a:rPr>
              <a:t> </a:t>
            </a:r>
            <a:r>
              <a:rPr sz="2000" spc="-50" dirty="0">
                <a:cs typeface="Arial" panose="020B0604020202020204" pitchFamily="34" charset="0"/>
              </a:rPr>
              <a:t>native</a:t>
            </a:r>
            <a:r>
              <a:rPr sz="2000" spc="-100" dirty="0">
                <a:cs typeface="Arial" panose="020B0604020202020204" pitchFamily="34" charset="0"/>
              </a:rPr>
              <a:t> </a:t>
            </a:r>
            <a:r>
              <a:rPr sz="2000" spc="-30" dirty="0">
                <a:cs typeface="Arial" panose="020B0604020202020204" pitchFamily="34" charset="0"/>
              </a:rPr>
              <a:t>Microsoft</a:t>
            </a:r>
            <a:r>
              <a:rPr sz="2000" spc="-95" dirty="0">
                <a:cs typeface="Arial" panose="020B0604020202020204" pitchFamily="34" charset="0"/>
              </a:rPr>
              <a:t> </a:t>
            </a:r>
            <a:r>
              <a:rPr sz="2000" b="1" spc="-60" dirty="0">
                <a:cs typeface="Arial" panose="020B0604020202020204" pitchFamily="34" charset="0"/>
              </a:rPr>
              <a:t>bmp</a:t>
            </a:r>
            <a:r>
              <a:rPr sz="2000" spc="-90" dirty="0">
                <a:cs typeface="Arial" panose="020B0604020202020204" pitchFamily="34" charset="0"/>
              </a:rPr>
              <a:t> </a:t>
            </a:r>
            <a:r>
              <a:rPr sz="2000" spc="-15" dirty="0">
                <a:cs typeface="Arial" panose="020B0604020202020204" pitchFamily="34" charset="0"/>
              </a:rPr>
              <a:t>format</a:t>
            </a:r>
            <a:r>
              <a:rPr sz="2000" spc="-100" dirty="0">
                <a:cs typeface="Arial" panose="020B0604020202020204" pitchFamily="34" charset="0"/>
              </a:rPr>
              <a:t> </a:t>
            </a:r>
            <a:r>
              <a:rPr sz="2000" spc="-165" dirty="0">
                <a:cs typeface="Arial" panose="020B0604020202020204" pitchFamily="34" charset="0"/>
              </a:rPr>
              <a:t>as</a:t>
            </a:r>
            <a:r>
              <a:rPr sz="2000" spc="-100" dirty="0">
                <a:cs typeface="Arial" panose="020B0604020202020204" pitchFamily="34" charset="0"/>
              </a:rPr>
              <a:t> </a:t>
            </a:r>
            <a:r>
              <a:rPr sz="2000" spc="-140" dirty="0">
                <a:cs typeface="Arial" panose="020B0604020202020204" pitchFamily="34" charset="0"/>
              </a:rPr>
              <a:t>a</a:t>
            </a:r>
            <a:r>
              <a:rPr sz="2000" spc="-90" dirty="0">
                <a:cs typeface="Arial" panose="020B0604020202020204" pitchFamily="34" charset="0"/>
              </a:rPr>
              <a:t> </a:t>
            </a:r>
            <a:r>
              <a:rPr sz="2000" spc="-50" dirty="0">
                <a:cs typeface="Arial" panose="020B0604020202020204" pitchFamily="34" charset="0"/>
              </a:rPr>
              <a:t>raw</a:t>
            </a:r>
            <a:r>
              <a:rPr sz="2000" spc="-100" dirty="0">
                <a:cs typeface="Arial" panose="020B0604020202020204" pitchFamily="34" charset="0"/>
              </a:rPr>
              <a:t> </a:t>
            </a:r>
            <a:r>
              <a:rPr sz="2000" spc="-90" dirty="0">
                <a:cs typeface="Arial" panose="020B0604020202020204" pitchFamily="34" charset="0"/>
              </a:rPr>
              <a:t>image </a:t>
            </a:r>
            <a:r>
              <a:rPr sz="2000" dirty="0">
                <a:cs typeface="Arial" panose="020B0604020202020204" pitchFamily="34" charset="0"/>
              </a:rPr>
              <a:t>that</a:t>
            </a:r>
            <a:r>
              <a:rPr sz="2000" spc="-90" dirty="0">
                <a:cs typeface="Arial" panose="020B0604020202020204" pitchFamily="34" charset="0"/>
              </a:rPr>
              <a:t> </a:t>
            </a:r>
            <a:r>
              <a:rPr sz="2000" dirty="0">
                <a:cs typeface="Arial" panose="020B0604020202020204" pitchFamily="34" charset="0"/>
              </a:rPr>
              <a:t>will</a:t>
            </a:r>
            <a:r>
              <a:rPr sz="2000" spc="-105" dirty="0">
                <a:cs typeface="Arial" panose="020B0604020202020204" pitchFamily="34" charset="0"/>
              </a:rPr>
              <a:t> </a:t>
            </a:r>
            <a:r>
              <a:rPr sz="2000" spc="-25" dirty="0">
                <a:cs typeface="Arial" panose="020B0604020202020204" pitchFamily="34" charset="0"/>
              </a:rPr>
              <a:t>later</a:t>
            </a:r>
            <a:r>
              <a:rPr sz="2000" spc="-95" dirty="0">
                <a:cs typeface="Arial" panose="020B0604020202020204" pitchFamily="34" charset="0"/>
              </a:rPr>
              <a:t> </a:t>
            </a:r>
            <a:r>
              <a:rPr sz="2000" spc="-85" dirty="0">
                <a:cs typeface="Arial" panose="020B0604020202020204" pitchFamily="34" charset="0"/>
              </a:rPr>
              <a:t>be  </a:t>
            </a:r>
            <a:r>
              <a:rPr sz="2000" spc="-95" dirty="0" smtClean="0">
                <a:cs typeface="Arial" panose="020B0604020202020204" pitchFamily="34" charset="0"/>
              </a:rPr>
              <a:t>processed</a:t>
            </a:r>
            <a:r>
              <a:rPr lang="en-US" sz="2000" spc="-95" dirty="0" smtClean="0">
                <a:cs typeface="Arial" panose="020B0604020202020204" pitchFamily="34" charset="0"/>
              </a:rPr>
              <a:t> – faster to process.</a:t>
            </a:r>
          </a:p>
          <a:p>
            <a:pPr marL="755650" marR="80645" lvl="1" indent="-285750">
              <a:lnSpc>
                <a:spcPct val="101400"/>
              </a:lnSpc>
              <a:spcBef>
                <a:spcPts val="459"/>
              </a:spcBef>
              <a:buChar char="–"/>
              <a:tabLst>
                <a:tab pos="755015" algn="l"/>
                <a:tab pos="755650" algn="l"/>
              </a:tabLst>
            </a:pPr>
            <a:r>
              <a:rPr sz="2000" spc="-155" dirty="0" smtClean="0">
                <a:cs typeface="Arial" panose="020B0604020202020204" pitchFamily="34" charset="0"/>
              </a:rPr>
              <a:t>Use </a:t>
            </a:r>
            <a:r>
              <a:rPr sz="2000" b="1" spc="-254" dirty="0">
                <a:cs typeface="Arial" panose="020B0604020202020204" pitchFamily="34" charset="0"/>
              </a:rPr>
              <a:t>JPEG</a:t>
            </a:r>
            <a:r>
              <a:rPr sz="2000" spc="-254" dirty="0">
                <a:cs typeface="Arial" panose="020B0604020202020204" pitchFamily="34" charset="0"/>
              </a:rPr>
              <a:t>, </a:t>
            </a:r>
            <a:r>
              <a:rPr sz="2000" spc="5" dirty="0">
                <a:cs typeface="Arial" panose="020B0604020202020204" pitchFamily="34" charset="0"/>
              </a:rPr>
              <a:t>for </a:t>
            </a:r>
            <a:r>
              <a:rPr sz="2000" spc="-30" dirty="0">
                <a:cs typeface="Arial" panose="020B0604020202020204" pitchFamily="34" charset="0"/>
              </a:rPr>
              <a:t>photo </a:t>
            </a:r>
            <a:r>
              <a:rPr sz="2000" spc="-85" dirty="0">
                <a:cs typeface="Arial" panose="020B0604020202020204" pitchFamily="34" charset="0"/>
              </a:rPr>
              <a:t>sharing </a:t>
            </a:r>
            <a:r>
              <a:rPr sz="2000" spc="-60" dirty="0">
                <a:cs typeface="Arial" panose="020B0604020202020204" pitchFamily="34" charset="0"/>
              </a:rPr>
              <a:t>on </a:t>
            </a:r>
            <a:r>
              <a:rPr sz="2000" spc="-25" dirty="0">
                <a:cs typeface="Arial" panose="020B0604020202020204" pitchFamily="34" charset="0"/>
              </a:rPr>
              <a:t>the </a:t>
            </a:r>
            <a:r>
              <a:rPr sz="2000" spc="-60" dirty="0">
                <a:cs typeface="Arial" panose="020B0604020202020204" pitchFamily="34" charset="0"/>
              </a:rPr>
              <a:t>web </a:t>
            </a:r>
            <a:r>
              <a:rPr sz="2000" spc="-120" dirty="0">
                <a:cs typeface="Arial" panose="020B0604020202020204" pitchFamily="34" charset="0"/>
              </a:rPr>
              <a:t>because </a:t>
            </a:r>
            <a:r>
              <a:rPr sz="2000" spc="-5" dirty="0">
                <a:cs typeface="Arial" panose="020B0604020202020204" pitchFamily="34" charset="0"/>
              </a:rPr>
              <a:t>of </a:t>
            </a:r>
            <a:r>
              <a:rPr sz="2000" spc="-30" dirty="0">
                <a:cs typeface="Arial" panose="020B0604020202020204" pitchFamily="34" charset="0"/>
              </a:rPr>
              <a:t>its </a:t>
            </a:r>
            <a:r>
              <a:rPr sz="2000" spc="-125" dirty="0">
                <a:cs typeface="Arial" panose="020B0604020202020204" pitchFamily="34" charset="0"/>
              </a:rPr>
              <a:t>size </a:t>
            </a:r>
            <a:r>
              <a:rPr sz="2000" spc="-85" dirty="0">
                <a:cs typeface="Arial" panose="020B0604020202020204" pitchFamily="34" charset="0"/>
              </a:rPr>
              <a:t>and</a:t>
            </a:r>
            <a:r>
              <a:rPr sz="2000" spc="-225" dirty="0">
                <a:cs typeface="Arial" panose="020B0604020202020204" pitchFamily="34" charset="0"/>
              </a:rPr>
              <a:t> </a:t>
            </a:r>
            <a:r>
              <a:rPr sz="2000" spc="-40" dirty="0">
                <a:cs typeface="Arial" panose="020B0604020202020204" pitchFamily="34" charset="0"/>
              </a:rPr>
              <a:t>quality.</a:t>
            </a:r>
            <a:endParaRPr sz="2000" dirty="0"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0600" y="3063542"/>
            <a:ext cx="7617461" cy="1500154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490"/>
              </a:spcBef>
              <a:buChar char="–"/>
              <a:tabLst>
                <a:tab pos="297815" algn="l"/>
                <a:tab pos="298450" algn="l"/>
              </a:tabLst>
            </a:pPr>
            <a:r>
              <a:rPr sz="2400" b="1" spc="-180" dirty="0">
                <a:cs typeface="Arial" panose="020B0604020202020204" pitchFamily="34" charset="0"/>
              </a:rPr>
              <a:t>GIF</a:t>
            </a:r>
            <a:r>
              <a:rPr sz="2400" spc="-180" dirty="0">
                <a:cs typeface="Arial" panose="020B0604020202020204" pitchFamily="34" charset="0"/>
              </a:rPr>
              <a:t> </a:t>
            </a:r>
            <a:r>
              <a:rPr sz="2400" spc="-85" dirty="0">
                <a:cs typeface="Arial" panose="020B0604020202020204" pitchFamily="34" charset="0"/>
              </a:rPr>
              <a:t>is </a:t>
            </a:r>
            <a:r>
              <a:rPr sz="2400" spc="-45" dirty="0">
                <a:cs typeface="Arial" panose="020B0604020202020204" pitchFamily="34" charset="0"/>
              </a:rPr>
              <a:t>normally </a:t>
            </a:r>
            <a:r>
              <a:rPr sz="2400" spc="-100" dirty="0">
                <a:cs typeface="Arial" panose="020B0604020202020204" pitchFamily="34" charset="0"/>
              </a:rPr>
              <a:t>used </a:t>
            </a:r>
            <a:r>
              <a:rPr sz="2400" spc="5" dirty="0">
                <a:cs typeface="Arial" panose="020B0604020202020204" pitchFamily="34" charset="0"/>
              </a:rPr>
              <a:t>for </a:t>
            </a:r>
            <a:r>
              <a:rPr sz="2400" spc="-80" dirty="0">
                <a:cs typeface="Arial" panose="020B0604020202020204" pitchFamily="34" charset="0"/>
              </a:rPr>
              <a:t>diagrams, </a:t>
            </a:r>
            <a:r>
              <a:rPr sz="2400" spc="-35" dirty="0">
                <a:cs typeface="Arial" panose="020B0604020202020204" pitchFamily="34" charset="0"/>
              </a:rPr>
              <a:t>buttons, </a:t>
            </a:r>
            <a:r>
              <a:rPr sz="2400" spc="-45" dirty="0">
                <a:cs typeface="Arial" panose="020B0604020202020204" pitchFamily="34" charset="0"/>
              </a:rPr>
              <a:t>etc., </a:t>
            </a:r>
            <a:r>
              <a:rPr sz="2400" dirty="0">
                <a:cs typeface="Arial" panose="020B0604020202020204" pitchFamily="34" charset="0"/>
              </a:rPr>
              <a:t>that </a:t>
            </a:r>
            <a:r>
              <a:rPr sz="2400" spc="-90" dirty="0">
                <a:cs typeface="Arial" panose="020B0604020202020204" pitchFamily="34" charset="0"/>
              </a:rPr>
              <a:t>have </a:t>
            </a:r>
            <a:r>
              <a:rPr sz="2400" spc="-125" dirty="0">
                <a:cs typeface="Arial" panose="020B0604020202020204" pitchFamily="34" charset="0"/>
              </a:rPr>
              <a:t>a </a:t>
            </a:r>
            <a:r>
              <a:rPr sz="2400" spc="-70" dirty="0">
                <a:cs typeface="Arial" panose="020B0604020202020204" pitchFamily="34" charset="0"/>
              </a:rPr>
              <a:t>small </a:t>
            </a:r>
            <a:r>
              <a:rPr sz="2400" spc="-55" dirty="0">
                <a:cs typeface="Arial" panose="020B0604020202020204" pitchFamily="34" charset="0"/>
              </a:rPr>
              <a:t>number </a:t>
            </a:r>
            <a:r>
              <a:rPr sz="2400" spc="-5" dirty="0">
                <a:cs typeface="Arial" panose="020B0604020202020204" pitchFamily="34" charset="0"/>
              </a:rPr>
              <a:t>of</a:t>
            </a:r>
            <a:r>
              <a:rPr sz="2400" spc="-275" dirty="0">
                <a:cs typeface="Arial" panose="020B0604020202020204" pitchFamily="34" charset="0"/>
              </a:rPr>
              <a:t> </a:t>
            </a:r>
            <a:r>
              <a:rPr sz="2400" spc="-65" dirty="0">
                <a:cs typeface="Arial" panose="020B0604020202020204" pitchFamily="34" charset="0"/>
              </a:rPr>
              <a:t>colours</a:t>
            </a:r>
            <a:endParaRPr sz="2400" dirty="0">
              <a:cs typeface="Arial" panose="020B0604020202020204" pitchFamily="34" charset="0"/>
            </a:endParaRPr>
          </a:p>
          <a:p>
            <a:pPr marL="698500" marR="533400" lvl="1" indent="-228600">
              <a:lnSpc>
                <a:spcPct val="101400"/>
              </a:lnSpc>
              <a:spcBef>
                <a:spcPts val="550"/>
              </a:spcBef>
              <a:buChar char="•"/>
              <a:tabLst>
                <a:tab pos="698500" algn="l"/>
              </a:tabLst>
            </a:pPr>
            <a:r>
              <a:rPr sz="2000" spc="35" dirty="0">
                <a:cs typeface="Arial" panose="020B0604020202020204" pitchFamily="34" charset="0"/>
              </a:rPr>
              <a:t>It </a:t>
            </a:r>
            <a:r>
              <a:rPr sz="2000" spc="-120" dirty="0">
                <a:cs typeface="Arial" panose="020B0604020202020204" pitchFamily="34" charset="0"/>
              </a:rPr>
              <a:t>is </a:t>
            </a:r>
            <a:r>
              <a:rPr sz="2000" spc="-125" dirty="0">
                <a:cs typeface="Arial" panose="020B0604020202020204" pitchFamily="34" charset="0"/>
              </a:rPr>
              <a:t>also </a:t>
            </a:r>
            <a:r>
              <a:rPr sz="2000" spc="-75" dirty="0">
                <a:cs typeface="Arial" panose="020B0604020202020204" pitchFamily="34" charset="0"/>
              </a:rPr>
              <a:t>suitable </a:t>
            </a:r>
            <a:r>
              <a:rPr sz="2000" spc="5" dirty="0">
                <a:cs typeface="Arial" panose="020B0604020202020204" pitchFamily="34" charset="0"/>
              </a:rPr>
              <a:t>for</a:t>
            </a:r>
            <a:r>
              <a:rPr sz="2000" spc="-445" dirty="0">
                <a:cs typeface="Arial" panose="020B0604020202020204" pitchFamily="34" charset="0"/>
              </a:rPr>
              <a:t> </a:t>
            </a:r>
            <a:r>
              <a:rPr sz="2000" spc="-95" dirty="0">
                <a:cs typeface="Arial" panose="020B0604020202020204" pitchFamily="34" charset="0"/>
              </a:rPr>
              <a:t>simple </a:t>
            </a:r>
            <a:r>
              <a:rPr sz="2000" spc="-60" dirty="0">
                <a:cs typeface="Arial" panose="020B0604020202020204" pitchFamily="34" charset="0"/>
              </a:rPr>
              <a:t>animation </a:t>
            </a:r>
            <a:r>
              <a:rPr sz="2000" spc="-155" dirty="0">
                <a:cs typeface="Arial" panose="020B0604020202020204" pitchFamily="34" charset="0"/>
              </a:rPr>
              <a:t>because </a:t>
            </a:r>
            <a:r>
              <a:rPr sz="2000" spc="70" dirty="0">
                <a:cs typeface="Arial" panose="020B0604020202020204" pitchFamily="34" charset="0"/>
              </a:rPr>
              <a:t>it  </a:t>
            </a:r>
            <a:r>
              <a:rPr sz="2000" spc="-85" dirty="0">
                <a:cs typeface="Arial" panose="020B0604020202020204" pitchFamily="34" charset="0"/>
              </a:rPr>
              <a:t>supports </a:t>
            </a:r>
            <a:r>
              <a:rPr sz="2000" b="1" spc="-60" dirty="0">
                <a:cs typeface="Arial" panose="020B0604020202020204" pitchFamily="34" charset="0"/>
              </a:rPr>
              <a:t>interlaced</a:t>
            </a:r>
            <a:r>
              <a:rPr sz="2000" b="1" spc="-185" dirty="0">
                <a:cs typeface="Arial" panose="020B0604020202020204" pitchFamily="34" charset="0"/>
              </a:rPr>
              <a:t> </a:t>
            </a:r>
            <a:r>
              <a:rPr sz="2000" b="1" spc="-135" dirty="0">
                <a:cs typeface="Arial" panose="020B0604020202020204" pitchFamily="34" charset="0"/>
              </a:rPr>
              <a:t>images.</a:t>
            </a:r>
            <a:endParaRPr sz="2000" b="1" dirty="0"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4091" y="4724400"/>
            <a:ext cx="777239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7815" algn="l"/>
              </a:tabLst>
            </a:pPr>
            <a:r>
              <a:rPr sz="2400" dirty="0">
                <a:cs typeface="Arial" panose="020B0604020202020204" pitchFamily="34" charset="0"/>
              </a:rPr>
              <a:t>–	</a:t>
            </a:r>
            <a:r>
              <a:rPr sz="2400" b="1" spc="-204" dirty="0">
                <a:cs typeface="Arial" panose="020B0604020202020204" pitchFamily="34" charset="0"/>
              </a:rPr>
              <a:t>PNG</a:t>
            </a:r>
            <a:r>
              <a:rPr sz="2400" spc="-90" dirty="0">
                <a:cs typeface="Arial" panose="020B0604020202020204" pitchFamily="34" charset="0"/>
              </a:rPr>
              <a:t> </a:t>
            </a:r>
            <a:r>
              <a:rPr sz="2400" spc="-85" dirty="0">
                <a:cs typeface="Arial" panose="020B0604020202020204" pitchFamily="34" charset="0"/>
              </a:rPr>
              <a:t>is</a:t>
            </a:r>
            <a:r>
              <a:rPr sz="2400" spc="-95" dirty="0">
                <a:cs typeface="Arial" panose="020B0604020202020204" pitchFamily="34" charset="0"/>
              </a:rPr>
              <a:t> </a:t>
            </a:r>
            <a:r>
              <a:rPr sz="2400" spc="-55" dirty="0">
                <a:cs typeface="Arial" panose="020B0604020202020204" pitchFamily="34" charset="0"/>
              </a:rPr>
              <a:t>almost</a:t>
            </a:r>
            <a:r>
              <a:rPr sz="2400" spc="-80" dirty="0">
                <a:cs typeface="Arial" panose="020B0604020202020204" pitchFamily="34" charset="0"/>
              </a:rPr>
              <a:t> </a:t>
            </a:r>
            <a:r>
              <a:rPr sz="2400" spc="-65" dirty="0">
                <a:cs typeface="Arial" panose="020B0604020202020204" pitchFamily="34" charset="0"/>
              </a:rPr>
              <a:t>equal</a:t>
            </a:r>
            <a:r>
              <a:rPr sz="2400" spc="-85" dirty="0">
                <a:cs typeface="Arial" panose="020B0604020202020204" pitchFamily="34" charset="0"/>
              </a:rPr>
              <a:t> </a:t>
            </a:r>
            <a:r>
              <a:rPr sz="2400" spc="20" dirty="0">
                <a:cs typeface="Arial" panose="020B0604020202020204" pitchFamily="34" charset="0"/>
              </a:rPr>
              <a:t>to</a:t>
            </a:r>
            <a:r>
              <a:rPr sz="2400" spc="-85" dirty="0">
                <a:cs typeface="Arial" panose="020B0604020202020204" pitchFamily="34" charset="0"/>
              </a:rPr>
              <a:t> </a:t>
            </a:r>
            <a:r>
              <a:rPr sz="2400" spc="-30" dirty="0">
                <a:cs typeface="Arial" panose="020B0604020202020204" pitchFamily="34" charset="0"/>
              </a:rPr>
              <a:t>gif</a:t>
            </a:r>
            <a:r>
              <a:rPr sz="2400" spc="-90" dirty="0">
                <a:cs typeface="Arial" panose="020B0604020202020204" pitchFamily="34" charset="0"/>
              </a:rPr>
              <a:t> </a:t>
            </a:r>
            <a:r>
              <a:rPr sz="2400" spc="-70" dirty="0">
                <a:cs typeface="Arial" panose="020B0604020202020204" pitchFamily="34" charset="0"/>
              </a:rPr>
              <a:t>except</a:t>
            </a:r>
            <a:r>
              <a:rPr sz="2400" spc="-80" dirty="0">
                <a:cs typeface="Arial" panose="020B0604020202020204" pitchFamily="34" charset="0"/>
              </a:rPr>
              <a:t> </a:t>
            </a:r>
            <a:r>
              <a:rPr sz="2400" dirty="0">
                <a:cs typeface="Arial" panose="020B0604020202020204" pitchFamily="34" charset="0"/>
              </a:rPr>
              <a:t>that</a:t>
            </a:r>
            <a:r>
              <a:rPr sz="2400" spc="-85" dirty="0">
                <a:cs typeface="Arial" panose="020B0604020202020204" pitchFamily="34" charset="0"/>
              </a:rPr>
              <a:t> </a:t>
            </a:r>
            <a:r>
              <a:rPr sz="2400" spc="50" dirty="0">
                <a:cs typeface="Arial" panose="020B0604020202020204" pitchFamily="34" charset="0"/>
              </a:rPr>
              <a:t>it</a:t>
            </a:r>
            <a:r>
              <a:rPr sz="2400" spc="-80" dirty="0">
                <a:cs typeface="Arial" panose="020B0604020202020204" pitchFamily="34" charset="0"/>
              </a:rPr>
              <a:t> </a:t>
            </a:r>
            <a:r>
              <a:rPr sz="2400" spc="-5" dirty="0">
                <a:cs typeface="Arial" panose="020B0604020202020204" pitchFamily="34" charset="0"/>
              </a:rPr>
              <a:t>didn’t</a:t>
            </a:r>
            <a:r>
              <a:rPr sz="2400" spc="-85" dirty="0">
                <a:cs typeface="Arial" panose="020B0604020202020204" pitchFamily="34" charset="0"/>
              </a:rPr>
              <a:t> </a:t>
            </a:r>
            <a:r>
              <a:rPr sz="2400" spc="-45" dirty="0">
                <a:cs typeface="Arial" panose="020B0604020202020204" pitchFamily="34" charset="0"/>
              </a:rPr>
              <a:t>support</a:t>
            </a:r>
            <a:r>
              <a:rPr sz="2400" spc="-70" dirty="0">
                <a:cs typeface="Arial" panose="020B0604020202020204" pitchFamily="34" charset="0"/>
              </a:rPr>
              <a:t> </a:t>
            </a:r>
            <a:r>
              <a:rPr sz="2400" spc="-20" dirty="0">
                <a:cs typeface="Arial" panose="020B0604020202020204" pitchFamily="34" charset="0"/>
              </a:rPr>
              <a:t>the</a:t>
            </a:r>
            <a:r>
              <a:rPr sz="2400" spc="-95" dirty="0">
                <a:cs typeface="Arial" panose="020B0604020202020204" pitchFamily="34" charset="0"/>
              </a:rPr>
              <a:t> </a:t>
            </a:r>
            <a:r>
              <a:rPr sz="2400" spc="-40" dirty="0">
                <a:cs typeface="Arial" panose="020B0604020202020204" pitchFamily="34" charset="0"/>
              </a:rPr>
              <a:t>animation</a:t>
            </a:r>
            <a:r>
              <a:rPr sz="2400" spc="-90" dirty="0">
                <a:cs typeface="Arial" panose="020B0604020202020204" pitchFamily="34" charset="0"/>
              </a:rPr>
              <a:t> </a:t>
            </a:r>
            <a:r>
              <a:rPr sz="2400" spc="-20" dirty="0">
                <a:cs typeface="Arial" panose="020B0604020202020204" pitchFamily="34" charset="0"/>
              </a:rPr>
              <a:t>format.</a:t>
            </a:r>
            <a:endParaRPr sz="2400" dirty="0">
              <a:cs typeface="Arial" panose="020B0604020202020204" pitchFamily="34" charset="0"/>
            </a:endParaRP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3547109" y="497840"/>
            <a:ext cx="19227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4400" spc="-305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</a:t>
            </a:r>
            <a:r>
              <a:rPr lang="en-US" sz="4400" spc="-21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400" spc="-33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400" spc="-295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spc="-31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4400" spc="-695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4132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486713"/>
            <a:ext cx="56621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Related Terms for an Image</a:t>
            </a:r>
            <a:endParaRPr lang="en-US" sz="32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295399"/>
            <a:ext cx="4343400" cy="388620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Interlacing – </a:t>
            </a:r>
            <a:r>
              <a:rPr lang="en-US" dirty="0" smtClean="0"/>
              <a:t>referred to </a:t>
            </a:r>
            <a:r>
              <a:rPr lang="en-US" dirty="0"/>
              <a:t>how the picture is </a:t>
            </a:r>
            <a:r>
              <a:rPr lang="en-US" dirty="0" smtClean="0"/>
              <a:t>created. </a:t>
            </a:r>
            <a:r>
              <a:rPr lang="en-US" dirty="0"/>
              <a:t>These are images that are displayed by loading either odd or even lines first, and then loading the other lines on the next cycle</a:t>
            </a:r>
            <a:r>
              <a:rPr lang="en-US" dirty="0" smtClean="0"/>
              <a:t>.</a:t>
            </a:r>
          </a:p>
          <a:p>
            <a:r>
              <a:rPr lang="en-US" dirty="0"/>
              <a:t>Interlacing allows for a faster </a:t>
            </a:r>
            <a:r>
              <a:rPr lang="en-US" b="1" dirty="0"/>
              <a:t>refresh rate </a:t>
            </a:r>
            <a:r>
              <a:rPr lang="en-US" dirty="0"/>
              <a:t>by having less information during each scan at a lower cost.</a:t>
            </a:r>
            <a:r>
              <a:rPr lang="en-US" b="1" dirty="0" smtClean="0"/>
              <a:t> </a:t>
            </a:r>
          </a:p>
          <a:p>
            <a:r>
              <a:rPr lang="en-US" dirty="0"/>
              <a:t>a person who has partially received it sees a degraded copy of the entire image</a:t>
            </a:r>
            <a:r>
              <a:rPr lang="en-US" dirty="0" smtClean="0"/>
              <a:t>.</a:t>
            </a:r>
          </a:p>
          <a:p>
            <a:r>
              <a:rPr lang="en-US" dirty="0"/>
              <a:t>Interlacing is a form of incremental decoding, because the image can be loaded incrementally.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8700" y="5181600"/>
            <a:ext cx="7543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For example: </a:t>
            </a:r>
            <a:r>
              <a:rPr lang="en-US" dirty="0"/>
              <a:t>Interlaced GIF is a GIF image that seems to arrive on your display like an image coming through a slowly opening </a:t>
            </a:r>
            <a:r>
              <a:rPr lang="en-US" dirty="0" smtClean="0"/>
              <a:t>blind</a:t>
            </a:r>
            <a:r>
              <a:rPr lang="en-US" dirty="0"/>
              <a:t>. A fuzzy outline of an image is gradually replaced by seven successive waves of bit streams that fill in the missing lines until the image arrives at its full resolution.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295400"/>
            <a:ext cx="3505200" cy="2971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00600" y="4369502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An illustration of Adam7 interlacing over a 16×16 image</a:t>
            </a:r>
          </a:p>
        </p:txBody>
      </p:sp>
    </p:spTree>
    <p:extLst>
      <p:ext uri="{BB962C8B-B14F-4D97-AF65-F5344CB8AC3E}">
        <p14:creationId xmlns:p14="http://schemas.microsoft.com/office/powerpoint/2010/main" val="33610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7109" y="497840"/>
            <a:ext cx="19227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305" dirty="0">
                <a:solidFill>
                  <a:schemeClr val="tx1"/>
                </a:solidFill>
                <a:latin typeface="Arial"/>
                <a:cs typeface="Arial"/>
              </a:rPr>
              <a:t>Bi</a:t>
            </a:r>
            <a:r>
              <a:rPr sz="4400" spc="-21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4400" spc="-33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sz="4400" spc="-295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4400" spc="-31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sz="4400" spc="-695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endParaRPr sz="4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459359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50" dirty="0">
                <a:cs typeface="Arial"/>
              </a:rPr>
              <a:t>Bitmaps </a:t>
            </a:r>
            <a:r>
              <a:rPr sz="3200" spc="-200" dirty="0">
                <a:cs typeface="Arial"/>
              </a:rPr>
              <a:t>can </a:t>
            </a:r>
            <a:r>
              <a:rPr sz="3200" spc="-150" dirty="0">
                <a:cs typeface="Arial"/>
              </a:rPr>
              <a:t>be </a:t>
            </a:r>
            <a:r>
              <a:rPr sz="3200" spc="-90" dirty="0">
                <a:cs typeface="Arial"/>
              </a:rPr>
              <a:t>inserted</a:t>
            </a:r>
            <a:r>
              <a:rPr sz="3200" spc="-220" dirty="0">
                <a:cs typeface="Arial"/>
              </a:rPr>
              <a:t> </a:t>
            </a:r>
            <a:r>
              <a:rPr sz="3200" spc="-95" dirty="0">
                <a:cs typeface="Arial"/>
              </a:rPr>
              <a:t>by:</a:t>
            </a:r>
            <a:endParaRPr sz="3200" dirty="0"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2416" y="2566433"/>
            <a:ext cx="153035" cy="135001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800" dirty="0">
                <a:latin typeface="Arial"/>
                <a:cs typeface="Arial"/>
              </a:rPr>
              <a:t>–</a:t>
            </a: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Arial"/>
                <a:cs typeface="Arial"/>
              </a:rPr>
              <a:t>–</a:t>
            </a: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Arial"/>
                <a:cs typeface="Arial"/>
              </a:rPr>
              <a:t>–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800" dirty="0">
                <a:latin typeface="Arial"/>
                <a:cs typeface="Arial"/>
              </a:rPr>
              <a:t>–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71600" y="2589350"/>
            <a:ext cx="3352800" cy="13479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13410">
              <a:lnSpc>
                <a:spcPct val="120400"/>
              </a:lnSpc>
              <a:spcBef>
                <a:spcPts val="100"/>
              </a:spcBef>
            </a:pPr>
            <a:r>
              <a:rPr sz="1800" spc="-110" dirty="0">
                <a:cs typeface="Arial"/>
              </a:rPr>
              <a:t>Using </a:t>
            </a:r>
            <a:r>
              <a:rPr sz="1800" spc="-50" dirty="0">
                <a:cs typeface="Arial"/>
              </a:rPr>
              <a:t>clip </a:t>
            </a:r>
            <a:r>
              <a:rPr sz="1800" spc="-5" dirty="0">
                <a:cs typeface="Arial"/>
              </a:rPr>
              <a:t>art </a:t>
            </a:r>
            <a:r>
              <a:rPr sz="1800" spc="-75" dirty="0">
                <a:cs typeface="Arial"/>
              </a:rPr>
              <a:t>galleries.  </a:t>
            </a:r>
            <a:r>
              <a:rPr sz="1800" spc="-110" dirty="0">
                <a:cs typeface="Arial"/>
              </a:rPr>
              <a:t>Using </a:t>
            </a:r>
            <a:r>
              <a:rPr sz="1800" spc="-35" dirty="0">
                <a:cs typeface="Arial"/>
              </a:rPr>
              <a:t>bitmap</a:t>
            </a:r>
            <a:r>
              <a:rPr sz="1800" spc="-165" dirty="0">
                <a:cs typeface="Arial"/>
              </a:rPr>
              <a:t> </a:t>
            </a:r>
            <a:r>
              <a:rPr sz="1800" spc="-45" dirty="0">
                <a:cs typeface="Arial"/>
              </a:rPr>
              <a:t>software.</a:t>
            </a:r>
            <a:endParaRPr sz="1800" dirty="0">
              <a:cs typeface="Arial"/>
            </a:endParaRPr>
          </a:p>
          <a:p>
            <a:pPr marL="12700" marR="5080">
              <a:lnSpc>
                <a:spcPct val="120800"/>
              </a:lnSpc>
            </a:pPr>
            <a:r>
              <a:rPr sz="1800" spc="-80" dirty="0">
                <a:cs typeface="Arial"/>
              </a:rPr>
              <a:t>Capturing </a:t>
            </a:r>
            <a:r>
              <a:rPr sz="1800" spc="-85" dirty="0">
                <a:cs typeface="Arial"/>
              </a:rPr>
              <a:t>and </a:t>
            </a:r>
            <a:r>
              <a:rPr sz="1800" spc="-40" dirty="0">
                <a:cs typeface="Arial"/>
              </a:rPr>
              <a:t>editing</a:t>
            </a:r>
            <a:r>
              <a:rPr sz="1800" spc="-165" dirty="0">
                <a:cs typeface="Arial"/>
              </a:rPr>
              <a:t> </a:t>
            </a:r>
            <a:r>
              <a:rPr sz="1800" spc="-100" dirty="0">
                <a:cs typeface="Arial"/>
              </a:rPr>
              <a:t>images.  </a:t>
            </a:r>
            <a:r>
              <a:rPr sz="1800" spc="-125" dirty="0">
                <a:cs typeface="Arial"/>
              </a:rPr>
              <a:t>Scanning</a:t>
            </a:r>
            <a:r>
              <a:rPr sz="1800" spc="-100" dirty="0">
                <a:cs typeface="Arial"/>
              </a:rPr>
              <a:t> images.</a:t>
            </a:r>
            <a:endParaRPr sz="1800" dirty="0"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0" y="1079793"/>
            <a:ext cx="1687829" cy="137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429885" y="1693346"/>
            <a:ext cx="1127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Clip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Art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76611" y="5026025"/>
            <a:ext cx="11753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Arial"/>
                <a:cs typeface="Arial"/>
              </a:rPr>
              <a:t>C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0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tu</a:t>
            </a:r>
            <a:r>
              <a:rPr sz="2400" b="1" spc="-10" dirty="0">
                <a:latin typeface="Arial"/>
                <a:cs typeface="Arial"/>
              </a:rPr>
              <a:t>r</a:t>
            </a:r>
            <a:r>
              <a:rPr sz="2400" b="1" dirty="0">
                <a:latin typeface="Arial"/>
                <a:cs typeface="Arial"/>
              </a:rPr>
              <a:t>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40396" y="4377690"/>
            <a:ext cx="2416564" cy="20370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668270" y="5063490"/>
            <a:ext cx="752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Arial"/>
                <a:cs typeface="Arial"/>
              </a:rPr>
              <a:t>S</a:t>
            </a:r>
            <a:r>
              <a:rPr sz="2400" b="1" spc="-10" dirty="0">
                <a:latin typeface="Arial"/>
                <a:cs typeface="Arial"/>
              </a:rPr>
              <a:t>c</a:t>
            </a:r>
            <a:r>
              <a:rPr sz="2400" b="1" dirty="0">
                <a:latin typeface="Arial"/>
                <a:cs typeface="Arial"/>
              </a:rPr>
              <a:t>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71600" y="4419600"/>
            <a:ext cx="1282700" cy="1995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598160" y="3275330"/>
            <a:ext cx="9594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Arial"/>
                <a:cs typeface="Arial"/>
              </a:rPr>
              <a:t>D</a:t>
            </a:r>
            <a:r>
              <a:rPr sz="2400" b="1" dirty="0">
                <a:latin typeface="Arial"/>
                <a:cs typeface="Arial"/>
              </a:rPr>
              <a:t>r</a:t>
            </a:r>
            <a:r>
              <a:rPr sz="2400" b="1" spc="-10" dirty="0">
                <a:latin typeface="Arial"/>
                <a:cs typeface="Arial"/>
              </a:rPr>
              <a:t>a</a:t>
            </a:r>
            <a:r>
              <a:rPr sz="2400" b="1" spc="30" dirty="0">
                <a:latin typeface="Arial"/>
                <a:cs typeface="Arial"/>
              </a:rPr>
              <a:t>w</a:t>
            </a:r>
            <a:r>
              <a:rPr sz="2400" b="1" dirty="0">
                <a:latin typeface="Arial"/>
                <a:cs typeface="Arial"/>
              </a:rPr>
              <a:t>n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858000" y="2895600"/>
            <a:ext cx="1687829" cy="17081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76112" y="3007995"/>
            <a:ext cx="1496059" cy="14833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09052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685800"/>
            <a:ext cx="48768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latin typeface="Arial" panose="020B0604020202020204" pitchFamily="34" charset="0"/>
                <a:cs typeface="Arial" panose="020B0604020202020204" pitchFamily="34" charset="0"/>
              </a:rPr>
              <a:t>Bitmap</a:t>
            </a:r>
            <a:r>
              <a:rPr sz="4400" b="1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400" b="1" spc="-10" dirty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7781" y="1905000"/>
            <a:ext cx="8074025" cy="3940181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7620" indent="-342900" algn="just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25" dirty="0">
                <a:cs typeface="Calibri"/>
              </a:rPr>
              <a:t>Make </a:t>
            </a:r>
            <a:r>
              <a:rPr sz="2000" dirty="0">
                <a:cs typeface="Calibri"/>
              </a:rPr>
              <a:t>a </a:t>
            </a:r>
            <a:r>
              <a:rPr sz="2000" spc="-5" dirty="0">
                <a:cs typeface="Calibri"/>
              </a:rPr>
              <a:t>bitmap </a:t>
            </a:r>
            <a:r>
              <a:rPr sz="2000" spc="-20" dirty="0">
                <a:cs typeface="Calibri"/>
              </a:rPr>
              <a:t>from </a:t>
            </a:r>
            <a:r>
              <a:rPr sz="2000" spc="-25" dirty="0">
                <a:cs typeface="Calibri"/>
              </a:rPr>
              <a:t>scratch </a:t>
            </a:r>
            <a:r>
              <a:rPr sz="2000" dirty="0">
                <a:cs typeface="Calibri"/>
              </a:rPr>
              <a:t>with a </a:t>
            </a:r>
            <a:r>
              <a:rPr sz="2000" spc="-10" dirty="0">
                <a:cs typeface="Calibri"/>
              </a:rPr>
              <a:t>paint </a:t>
            </a:r>
            <a:r>
              <a:rPr sz="2000" dirty="0">
                <a:cs typeface="Calibri"/>
              </a:rPr>
              <a:t>or  </a:t>
            </a:r>
            <a:r>
              <a:rPr sz="2000" spc="-15" dirty="0">
                <a:cs typeface="Calibri"/>
              </a:rPr>
              <a:t>drawing</a:t>
            </a:r>
            <a:r>
              <a:rPr sz="2000" spc="-5" dirty="0">
                <a:cs typeface="Calibri"/>
              </a:rPr>
              <a:t> </a:t>
            </a:r>
            <a:r>
              <a:rPr sz="2000" spc="-15" dirty="0">
                <a:cs typeface="Calibri"/>
              </a:rPr>
              <a:t>program.</a:t>
            </a:r>
            <a:endParaRPr sz="2000" dirty="0">
              <a:cs typeface="Calibri"/>
            </a:endParaRPr>
          </a:p>
          <a:p>
            <a:pPr marL="355600" marR="5715" indent="-342900" algn="just">
              <a:lnSpc>
                <a:spcPts val="3240"/>
              </a:lnSpc>
              <a:spcBef>
                <a:spcPts val="217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5" dirty="0">
                <a:cs typeface="Calibri"/>
              </a:rPr>
              <a:t>Grab </a:t>
            </a:r>
            <a:r>
              <a:rPr sz="2000" dirty="0">
                <a:cs typeface="Calibri"/>
              </a:rPr>
              <a:t>a </a:t>
            </a:r>
            <a:r>
              <a:rPr sz="2000" spc="-5" dirty="0">
                <a:cs typeface="Calibri"/>
              </a:rPr>
              <a:t>bitmap </a:t>
            </a:r>
            <a:r>
              <a:rPr sz="2000" spc="-20" dirty="0">
                <a:cs typeface="Calibri"/>
              </a:rPr>
              <a:t>from </a:t>
            </a:r>
            <a:r>
              <a:rPr sz="2000" dirty="0">
                <a:cs typeface="Calibri"/>
              </a:rPr>
              <a:t>an </a:t>
            </a:r>
            <a:r>
              <a:rPr sz="2000" spc="-10" dirty="0">
                <a:cs typeface="Calibri"/>
              </a:rPr>
              <a:t>active computer </a:t>
            </a:r>
            <a:r>
              <a:rPr sz="2000" spc="-15" dirty="0">
                <a:cs typeface="Calibri"/>
              </a:rPr>
              <a:t>screen  </a:t>
            </a:r>
            <a:r>
              <a:rPr sz="2000" dirty="0">
                <a:cs typeface="Calibri"/>
              </a:rPr>
              <a:t>with a </a:t>
            </a:r>
            <a:r>
              <a:rPr sz="2000" spc="-15" dirty="0">
                <a:cs typeface="Calibri"/>
              </a:rPr>
              <a:t>screen capture </a:t>
            </a:r>
            <a:r>
              <a:rPr sz="2000" spc="-20" dirty="0">
                <a:cs typeface="Calibri"/>
              </a:rPr>
              <a:t>program, </a:t>
            </a:r>
            <a:r>
              <a:rPr sz="2000" dirty="0">
                <a:cs typeface="Calibri"/>
              </a:rPr>
              <a:t>and </a:t>
            </a:r>
            <a:r>
              <a:rPr sz="2000" spc="-5" dirty="0">
                <a:cs typeface="Calibri"/>
              </a:rPr>
              <a:t>then </a:t>
            </a:r>
            <a:r>
              <a:rPr sz="2000" spc="-20" dirty="0">
                <a:cs typeface="Calibri"/>
              </a:rPr>
              <a:t>paste it  </a:t>
            </a:r>
            <a:r>
              <a:rPr sz="2000" spc="-15" dirty="0">
                <a:cs typeface="Calibri"/>
              </a:rPr>
              <a:t>into </a:t>
            </a:r>
            <a:r>
              <a:rPr sz="2000" dirty="0">
                <a:cs typeface="Calibri"/>
              </a:rPr>
              <a:t>a </a:t>
            </a:r>
            <a:r>
              <a:rPr sz="2000" spc="-10" dirty="0">
                <a:cs typeface="Calibri"/>
              </a:rPr>
              <a:t>paint </a:t>
            </a:r>
            <a:r>
              <a:rPr sz="2000" spc="-20" dirty="0">
                <a:cs typeface="Calibri"/>
              </a:rPr>
              <a:t>program </a:t>
            </a:r>
            <a:r>
              <a:rPr sz="2000" dirty="0">
                <a:cs typeface="Calibri"/>
              </a:rPr>
              <a:t>or </a:t>
            </a:r>
            <a:r>
              <a:rPr sz="2000" spc="-15" dirty="0">
                <a:cs typeface="Calibri"/>
              </a:rPr>
              <a:t>your</a:t>
            </a:r>
            <a:r>
              <a:rPr sz="2000" spc="55" dirty="0">
                <a:cs typeface="Calibri"/>
              </a:rPr>
              <a:t> </a:t>
            </a:r>
            <a:r>
              <a:rPr sz="2000" spc="-10" dirty="0">
                <a:cs typeface="Calibri"/>
              </a:rPr>
              <a:t>application.</a:t>
            </a:r>
            <a:endParaRPr sz="2000" dirty="0">
              <a:cs typeface="Calibri"/>
            </a:endParaRPr>
          </a:p>
          <a:p>
            <a:pPr marL="355600" marR="5715" indent="-342900" algn="just">
              <a:lnSpc>
                <a:spcPts val="3240"/>
              </a:lnSpc>
              <a:spcBef>
                <a:spcPts val="217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5" dirty="0">
                <a:cs typeface="Calibri"/>
              </a:rPr>
              <a:t>Capture </a:t>
            </a:r>
            <a:r>
              <a:rPr sz="2000" dirty="0">
                <a:cs typeface="Calibri"/>
              </a:rPr>
              <a:t>a </a:t>
            </a:r>
            <a:r>
              <a:rPr sz="2000" spc="-5" dirty="0">
                <a:cs typeface="Calibri"/>
              </a:rPr>
              <a:t>bitmap </a:t>
            </a:r>
            <a:r>
              <a:rPr sz="2000" spc="-20" dirty="0">
                <a:cs typeface="Calibri"/>
              </a:rPr>
              <a:t>from </a:t>
            </a:r>
            <a:r>
              <a:rPr sz="2000" dirty="0">
                <a:cs typeface="Calibri"/>
              </a:rPr>
              <a:t>a </a:t>
            </a:r>
            <a:r>
              <a:rPr sz="2000" spc="-10" dirty="0">
                <a:cs typeface="Calibri"/>
              </a:rPr>
              <a:t>photo </a:t>
            </a:r>
            <a:r>
              <a:rPr sz="2000" dirty="0">
                <a:cs typeface="Calibri"/>
              </a:rPr>
              <a:t>or </a:t>
            </a:r>
            <a:r>
              <a:rPr sz="2000" spc="-10" dirty="0">
                <a:cs typeface="Calibri"/>
              </a:rPr>
              <a:t>other </a:t>
            </a:r>
            <a:r>
              <a:rPr sz="2000" spc="-5" dirty="0">
                <a:cs typeface="Calibri"/>
              </a:rPr>
              <a:t>artwork  using </a:t>
            </a:r>
            <a:r>
              <a:rPr sz="2000" dirty="0">
                <a:cs typeface="Calibri"/>
              </a:rPr>
              <a:t>a </a:t>
            </a:r>
            <a:r>
              <a:rPr sz="2000" spc="-5" dirty="0">
                <a:cs typeface="Calibri"/>
              </a:rPr>
              <a:t>scanner </a:t>
            </a:r>
            <a:r>
              <a:rPr sz="2000" spc="-15" dirty="0">
                <a:cs typeface="Calibri"/>
              </a:rPr>
              <a:t>to digitize </a:t>
            </a:r>
            <a:r>
              <a:rPr sz="2000" dirty="0">
                <a:cs typeface="Calibri"/>
              </a:rPr>
              <a:t>the</a:t>
            </a:r>
            <a:r>
              <a:rPr sz="2000" spc="-20" dirty="0">
                <a:cs typeface="Calibri"/>
              </a:rPr>
              <a:t> </a:t>
            </a:r>
            <a:r>
              <a:rPr sz="2000" spc="-5" dirty="0">
                <a:cs typeface="Calibri"/>
              </a:rPr>
              <a:t>image.</a:t>
            </a:r>
            <a:endParaRPr sz="2000" dirty="0">
              <a:cs typeface="Calibri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225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cs typeface="Calibri"/>
              </a:rPr>
              <a:t>Once </a:t>
            </a:r>
            <a:r>
              <a:rPr sz="2000" spc="-10" dirty="0">
                <a:cs typeface="Calibri"/>
              </a:rPr>
              <a:t>made, </a:t>
            </a:r>
            <a:r>
              <a:rPr sz="2000" dirty="0">
                <a:cs typeface="Calibri"/>
              </a:rPr>
              <a:t>a </a:t>
            </a:r>
            <a:r>
              <a:rPr sz="2000" spc="-5" dirty="0">
                <a:cs typeface="Calibri"/>
              </a:rPr>
              <a:t>bitmap </a:t>
            </a:r>
            <a:r>
              <a:rPr sz="2000" spc="-15" dirty="0">
                <a:cs typeface="Calibri"/>
              </a:rPr>
              <a:t>can </a:t>
            </a:r>
            <a:r>
              <a:rPr sz="2000" spc="-5" dirty="0">
                <a:cs typeface="Calibri"/>
              </a:rPr>
              <a:t>be </a:t>
            </a:r>
            <a:r>
              <a:rPr sz="2000" spc="-10" dirty="0">
                <a:cs typeface="Calibri"/>
              </a:rPr>
              <a:t>copied, </a:t>
            </a:r>
            <a:r>
              <a:rPr sz="2000" spc="-15" dirty="0">
                <a:cs typeface="Calibri"/>
              </a:rPr>
              <a:t>altered, </a:t>
            </a:r>
            <a:r>
              <a:rPr sz="2000" spc="645" dirty="0">
                <a:cs typeface="Calibri"/>
              </a:rPr>
              <a:t> </a:t>
            </a:r>
            <a:r>
              <a:rPr sz="2000" spc="-5" dirty="0">
                <a:cs typeface="Calibri"/>
              </a:rPr>
              <a:t>e-mailed, </a:t>
            </a:r>
            <a:r>
              <a:rPr sz="2000" dirty="0">
                <a:cs typeface="Calibri"/>
              </a:rPr>
              <a:t>and </a:t>
            </a:r>
            <a:r>
              <a:rPr sz="2000" spc="-5" dirty="0">
                <a:cs typeface="Calibri"/>
              </a:rPr>
              <a:t>otherwise </a:t>
            </a:r>
            <a:r>
              <a:rPr sz="2000" dirty="0">
                <a:cs typeface="Calibri"/>
              </a:rPr>
              <a:t>used </a:t>
            </a:r>
            <a:r>
              <a:rPr sz="2000" spc="-5" dirty="0">
                <a:cs typeface="Calibri"/>
              </a:rPr>
              <a:t>in </a:t>
            </a:r>
            <a:r>
              <a:rPr sz="2000" spc="-15" dirty="0">
                <a:cs typeface="Calibri"/>
              </a:rPr>
              <a:t>many</a:t>
            </a:r>
            <a:r>
              <a:rPr sz="2000" spc="480" dirty="0">
                <a:cs typeface="Calibri"/>
              </a:rPr>
              <a:t> </a:t>
            </a:r>
            <a:r>
              <a:rPr sz="2000" spc="-15" dirty="0">
                <a:cs typeface="Calibri"/>
              </a:rPr>
              <a:t>creative  </a:t>
            </a:r>
            <a:r>
              <a:rPr sz="2000" spc="-25" dirty="0">
                <a:cs typeface="Calibri"/>
              </a:rPr>
              <a:t>ways.</a:t>
            </a:r>
            <a:endParaRPr sz="2000" dirty="0"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Arial" panose="020B0604020202020204" pitchFamily="34" charset="0"/>
                <a:cs typeface="Arial" panose="020B0604020202020204" pitchFamily="34" charset="0"/>
              </a:rPr>
              <a:t>Awareness </a:t>
            </a:r>
            <a:r>
              <a:rPr sz="3600" b="1" dirty="0">
                <a:latin typeface="Arial" panose="020B0604020202020204" pitchFamily="34" charset="0"/>
                <a:cs typeface="Arial" panose="020B0604020202020204" pitchFamily="34" charset="0"/>
              </a:rPr>
              <a:t>bout </a:t>
            </a:r>
            <a:r>
              <a:rPr sz="3600" b="1" spc="-10" dirty="0"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  <a:r>
              <a:rPr sz="3600" b="1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5" dirty="0">
                <a:latin typeface="Arial" panose="020B0604020202020204" pitchFamily="34" charset="0"/>
                <a:cs typeface="Arial" panose="020B0604020202020204" pitchFamily="34" charset="0"/>
              </a:rPr>
              <a:t>download</a:t>
            </a:r>
            <a:endParaRPr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1828800"/>
            <a:ext cx="7954009" cy="2786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667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80" dirty="0">
                <a:cs typeface="Arial" panose="020B0604020202020204" pitchFamily="34" charset="0"/>
              </a:rPr>
              <a:t>You </a:t>
            </a:r>
            <a:r>
              <a:rPr sz="2400" spc="-10" dirty="0">
                <a:cs typeface="Arial" panose="020B0604020202020204" pitchFamily="34" charset="0"/>
              </a:rPr>
              <a:t>can </a:t>
            </a:r>
            <a:r>
              <a:rPr sz="2400" dirty="0">
                <a:cs typeface="Arial" panose="020B0604020202020204" pitchFamily="34" charset="0"/>
              </a:rPr>
              <a:t>also </a:t>
            </a:r>
            <a:r>
              <a:rPr sz="2400" spc="-5" dirty="0">
                <a:cs typeface="Arial" panose="020B0604020202020204" pitchFamily="34" charset="0"/>
              </a:rPr>
              <a:t>download </a:t>
            </a:r>
            <a:r>
              <a:rPr sz="2400" dirty="0">
                <a:cs typeface="Arial" panose="020B0604020202020204" pitchFamily="34" charset="0"/>
              </a:rPr>
              <a:t>an </a:t>
            </a:r>
            <a:r>
              <a:rPr sz="2400" spc="-5" dirty="0">
                <a:cs typeface="Arial" panose="020B0604020202020204" pitchFamily="34" charset="0"/>
              </a:rPr>
              <a:t>image bitmap </a:t>
            </a:r>
            <a:r>
              <a:rPr sz="2400" spc="-20" dirty="0">
                <a:cs typeface="Arial" panose="020B0604020202020204" pitchFamily="34" charset="0"/>
              </a:rPr>
              <a:t>from  </a:t>
            </a:r>
            <a:r>
              <a:rPr sz="2400" dirty="0">
                <a:cs typeface="Arial" panose="020B0604020202020204" pitchFamily="34" charset="0"/>
              </a:rPr>
              <a:t>a </a:t>
            </a:r>
            <a:r>
              <a:rPr sz="2400" spc="-5" dirty="0">
                <a:cs typeface="Arial" panose="020B0604020202020204" pitchFamily="34" charset="0"/>
              </a:rPr>
              <a:t>web </a:t>
            </a:r>
            <a:r>
              <a:rPr sz="2400" spc="-15" dirty="0">
                <a:cs typeface="Arial" panose="020B0604020202020204" pitchFamily="34" charset="0"/>
              </a:rPr>
              <a:t>site</a:t>
            </a:r>
            <a:endParaRPr sz="2400" dirty="0">
              <a:cs typeface="Arial" panose="020B0604020202020204" pitchFamily="34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cs typeface="Arial" panose="020B0604020202020204" pitchFamily="34" charset="0"/>
              </a:rPr>
              <a:t>Legal </a:t>
            </a:r>
            <a:r>
              <a:rPr sz="2400" spc="-5" dirty="0">
                <a:cs typeface="Arial" panose="020B0604020202020204" pitchFamily="34" charset="0"/>
              </a:rPr>
              <a:t>rights </a:t>
            </a:r>
            <a:r>
              <a:rPr sz="2400" spc="-10" dirty="0">
                <a:cs typeface="Arial" panose="020B0604020202020204" pitchFamily="34" charset="0"/>
              </a:rPr>
              <a:t>protecting </a:t>
            </a:r>
            <a:r>
              <a:rPr sz="2400" spc="-5" dirty="0">
                <a:cs typeface="Arial" panose="020B0604020202020204" pitchFamily="34" charset="0"/>
              </a:rPr>
              <a:t>use of images </a:t>
            </a:r>
            <a:r>
              <a:rPr sz="2400" spc="-20" dirty="0">
                <a:cs typeface="Arial" panose="020B0604020202020204" pitchFamily="34" charset="0"/>
              </a:rPr>
              <a:t>from </a:t>
            </a:r>
            <a:r>
              <a:rPr sz="2400" dirty="0">
                <a:cs typeface="Arial" panose="020B0604020202020204" pitchFamily="34" charset="0"/>
              </a:rPr>
              <a:t>clip  </a:t>
            </a:r>
            <a:r>
              <a:rPr sz="2400" spc="-10" dirty="0">
                <a:cs typeface="Arial" panose="020B0604020202020204" pitchFamily="34" charset="0"/>
              </a:rPr>
              <a:t>libraries </a:t>
            </a:r>
            <a:r>
              <a:rPr sz="2400" spc="-15" dirty="0">
                <a:cs typeface="Arial" panose="020B0604020202020204" pitchFamily="34" charset="0"/>
              </a:rPr>
              <a:t>fall into </a:t>
            </a:r>
            <a:r>
              <a:rPr sz="2400" spc="-10" dirty="0">
                <a:cs typeface="Arial" panose="020B0604020202020204" pitchFamily="34" charset="0"/>
              </a:rPr>
              <a:t>three </a:t>
            </a:r>
            <a:r>
              <a:rPr sz="2400" spc="-5" dirty="0">
                <a:cs typeface="Arial" panose="020B0604020202020204" pitchFamily="34" charset="0"/>
              </a:rPr>
              <a:t>basic</a:t>
            </a:r>
            <a:r>
              <a:rPr sz="2400" spc="60" dirty="0">
                <a:cs typeface="Arial" panose="020B0604020202020204" pitchFamily="34" charset="0"/>
              </a:rPr>
              <a:t> </a:t>
            </a:r>
            <a:r>
              <a:rPr sz="2400" spc="-10" dirty="0">
                <a:cs typeface="Arial" panose="020B0604020202020204" pitchFamily="34" charset="0"/>
              </a:rPr>
              <a:t>groupings.</a:t>
            </a:r>
            <a:endParaRPr sz="2400" dirty="0">
              <a:cs typeface="Arial" panose="020B0604020202020204" pitchFamily="34" charset="0"/>
            </a:endParaRPr>
          </a:p>
          <a:p>
            <a:pPr marL="756285" lvl="1" indent="-286385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cs typeface="Arial" panose="020B0604020202020204" pitchFamily="34" charset="0"/>
              </a:rPr>
              <a:t>Public domain</a:t>
            </a:r>
            <a:r>
              <a:rPr sz="2000" spc="50" dirty="0">
                <a:cs typeface="Arial" panose="020B0604020202020204" pitchFamily="34" charset="0"/>
              </a:rPr>
              <a:t> </a:t>
            </a:r>
            <a:r>
              <a:rPr sz="2000" spc="-10" dirty="0">
                <a:cs typeface="Arial" panose="020B0604020202020204" pitchFamily="34" charset="0"/>
              </a:rPr>
              <a:t>images</a:t>
            </a:r>
            <a:endParaRPr sz="2000" dirty="0">
              <a:cs typeface="Arial" panose="020B0604020202020204" pitchFamily="34" charset="0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20" dirty="0">
                <a:cs typeface="Arial" panose="020B0604020202020204" pitchFamily="34" charset="0"/>
              </a:rPr>
              <a:t>Royalty-free</a:t>
            </a:r>
            <a:r>
              <a:rPr sz="2000" spc="5" dirty="0">
                <a:cs typeface="Arial" panose="020B0604020202020204" pitchFamily="34" charset="0"/>
              </a:rPr>
              <a:t> </a:t>
            </a:r>
            <a:r>
              <a:rPr sz="2000" spc="-10" dirty="0">
                <a:cs typeface="Arial" panose="020B0604020202020204" pitchFamily="34" charset="0"/>
              </a:rPr>
              <a:t>images</a:t>
            </a:r>
            <a:endParaRPr sz="2000" dirty="0">
              <a:cs typeface="Arial" panose="020B0604020202020204" pitchFamily="34" charset="0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cs typeface="Arial" panose="020B0604020202020204" pitchFamily="34" charset="0"/>
              </a:rPr>
              <a:t>Rights-managed</a:t>
            </a:r>
            <a:r>
              <a:rPr sz="2000" spc="15" dirty="0">
                <a:cs typeface="Arial" panose="020B0604020202020204" pitchFamily="34" charset="0"/>
              </a:rPr>
              <a:t> </a:t>
            </a:r>
            <a:r>
              <a:rPr sz="2000" spc="-10" dirty="0">
                <a:cs typeface="Arial" panose="020B0604020202020204" pitchFamily="34" charset="0"/>
              </a:rPr>
              <a:t>images</a:t>
            </a:r>
            <a:endParaRPr sz="20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24110"/>
            <a:ext cx="7010400" cy="747490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Vector Images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1524000"/>
            <a:ext cx="7162800" cy="4387222"/>
          </a:xfrm>
        </p:spPr>
        <p:txBody>
          <a:bodyPr/>
          <a:lstStyle/>
          <a:p>
            <a:r>
              <a:rPr lang="en-US" dirty="0" smtClean="0"/>
              <a:t>vector </a:t>
            </a:r>
            <a:r>
              <a:rPr lang="en-US" dirty="0"/>
              <a:t>images are typically created and displayed within drawing programs. </a:t>
            </a:r>
          </a:p>
          <a:p>
            <a:r>
              <a:rPr lang="en-US" dirty="0"/>
              <a:t>Common vector images include 2- and 3-D architectural drawings, flow charts, logos and fonts. </a:t>
            </a:r>
          </a:p>
          <a:p>
            <a:r>
              <a:rPr lang="en-US" dirty="0"/>
              <a:t>They consist of lines, curves and shapes with editable attributes such as </a:t>
            </a:r>
            <a:r>
              <a:rPr lang="en-US" dirty="0" smtClean="0"/>
              <a:t>color </a:t>
            </a:r>
            <a:r>
              <a:rPr lang="en-US" dirty="0"/>
              <a:t>or fill. </a:t>
            </a:r>
          </a:p>
          <a:p>
            <a:r>
              <a:rPr lang="en-US" dirty="0"/>
              <a:t>Because they are defined by mathematical equations, they are more easily transformed than raster images. </a:t>
            </a:r>
          </a:p>
          <a:p>
            <a:r>
              <a:rPr lang="en-US" dirty="0"/>
              <a:t>Unlike raster images, vectors are </a:t>
            </a:r>
            <a:r>
              <a:rPr lang="en-US" b="1" dirty="0">
                <a:solidFill>
                  <a:schemeClr val="tx1"/>
                </a:solidFill>
              </a:rPr>
              <a:t>'resolution independent': </a:t>
            </a:r>
            <a:r>
              <a:rPr lang="en-US" dirty="0"/>
              <a:t>they can be reshaped or rescaled without losing quality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515264"/>
            <a:ext cx="391439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0" dirty="0">
                <a:latin typeface="Arial" panose="020B0604020202020204" pitchFamily="34" charset="0"/>
                <a:cs typeface="Arial" panose="020B0604020202020204" pitchFamily="34" charset="0"/>
              </a:rPr>
              <a:t>Vector</a:t>
            </a:r>
            <a:r>
              <a:rPr sz="4000" b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-25" dirty="0" smtClean="0"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520080"/>
            <a:ext cx="8225790" cy="2444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25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cs typeface="Calibri"/>
              </a:rPr>
              <a:t>Most </a:t>
            </a:r>
            <a:r>
              <a:rPr sz="2000" dirty="0">
                <a:cs typeface="Calibri"/>
              </a:rPr>
              <a:t>multimedia authoring </a:t>
            </a:r>
            <a:r>
              <a:rPr sz="2000" spc="-25" dirty="0">
                <a:cs typeface="Calibri"/>
              </a:rPr>
              <a:t>systems </a:t>
            </a:r>
            <a:r>
              <a:rPr sz="2000" spc="-15" dirty="0">
                <a:cs typeface="Calibri"/>
              </a:rPr>
              <a:t>provide </a:t>
            </a:r>
            <a:r>
              <a:rPr sz="2000" spc="-30" dirty="0">
                <a:cs typeface="Calibri"/>
              </a:rPr>
              <a:t>for  </a:t>
            </a:r>
            <a:r>
              <a:rPr sz="2000" spc="-5" dirty="0">
                <a:cs typeface="Calibri"/>
              </a:rPr>
              <a:t>use </a:t>
            </a:r>
            <a:r>
              <a:rPr sz="2000" dirty="0">
                <a:cs typeface="Calibri"/>
              </a:rPr>
              <a:t>of </a:t>
            </a:r>
            <a:r>
              <a:rPr sz="2000" spc="-15" dirty="0">
                <a:cs typeface="Calibri"/>
              </a:rPr>
              <a:t>vector-drawn </a:t>
            </a:r>
            <a:r>
              <a:rPr sz="2000" spc="-5" dirty="0">
                <a:cs typeface="Calibri"/>
              </a:rPr>
              <a:t>objects such</a:t>
            </a:r>
            <a:r>
              <a:rPr sz="2000" spc="-25" dirty="0">
                <a:cs typeface="Calibri"/>
              </a:rPr>
              <a:t> </a:t>
            </a:r>
            <a:r>
              <a:rPr sz="2000" spc="-5" dirty="0">
                <a:cs typeface="Calibri"/>
              </a:rPr>
              <a:t>as:</a:t>
            </a:r>
            <a:endParaRPr sz="2000" dirty="0"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pc="-5" dirty="0">
                <a:cs typeface="Arial"/>
              </a:rPr>
              <a:t>– </a:t>
            </a:r>
            <a:r>
              <a:rPr spc="-5" dirty="0">
                <a:cs typeface="Calibri"/>
              </a:rPr>
              <a:t>Lines, </a:t>
            </a:r>
            <a:r>
              <a:rPr spc="-10" dirty="0">
                <a:cs typeface="Calibri"/>
              </a:rPr>
              <a:t>rectangles, ovals, </a:t>
            </a:r>
            <a:r>
              <a:rPr spc="-15" dirty="0">
                <a:cs typeface="Calibri"/>
              </a:rPr>
              <a:t>polygons, </a:t>
            </a:r>
            <a:r>
              <a:rPr spc="-5" dirty="0">
                <a:cs typeface="Calibri"/>
              </a:rPr>
              <a:t>and</a:t>
            </a:r>
            <a:r>
              <a:rPr spc="20" dirty="0">
                <a:cs typeface="Calibri"/>
              </a:rPr>
              <a:t> </a:t>
            </a:r>
            <a:r>
              <a:rPr spc="-20" dirty="0">
                <a:cs typeface="Calibri"/>
              </a:rPr>
              <a:t>text.</a:t>
            </a:r>
            <a:endParaRPr dirty="0"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  <a:tab pos="3253104" algn="l"/>
                <a:tab pos="4519295" algn="l"/>
                <a:tab pos="5664200" algn="l"/>
                <a:tab pos="7427595" algn="l"/>
              </a:tabLst>
            </a:pPr>
            <a:r>
              <a:rPr sz="2000" spc="-5" dirty="0" smtClean="0">
                <a:cs typeface="Calibri"/>
              </a:rPr>
              <a:t>Comp</a:t>
            </a:r>
            <a:r>
              <a:rPr sz="2000" spc="15" dirty="0" smtClean="0">
                <a:cs typeface="Calibri"/>
              </a:rPr>
              <a:t>u</a:t>
            </a:r>
            <a:r>
              <a:rPr sz="2000" spc="-45" dirty="0" smtClean="0">
                <a:cs typeface="Calibri"/>
              </a:rPr>
              <a:t>t</a:t>
            </a:r>
            <a:r>
              <a:rPr sz="2000" dirty="0" smtClean="0">
                <a:cs typeface="Calibri"/>
              </a:rPr>
              <a:t>er-aided</a:t>
            </a:r>
            <a:r>
              <a:rPr lang="en-US" sz="2000" dirty="0" smtClean="0">
                <a:cs typeface="Calibri"/>
              </a:rPr>
              <a:t> </a:t>
            </a:r>
            <a:r>
              <a:rPr sz="2000" spc="-5" dirty="0" smtClean="0">
                <a:cs typeface="Calibri"/>
              </a:rPr>
              <a:t>des</a:t>
            </a:r>
            <a:r>
              <a:rPr sz="2000" spc="-15" dirty="0" smtClean="0">
                <a:cs typeface="Calibri"/>
              </a:rPr>
              <a:t>i</a:t>
            </a:r>
            <a:r>
              <a:rPr sz="2000" dirty="0" smtClean="0">
                <a:cs typeface="Calibri"/>
              </a:rPr>
              <a:t>gn</a:t>
            </a:r>
            <a:r>
              <a:rPr lang="en-US" sz="2000" dirty="0">
                <a:cs typeface="Calibri"/>
              </a:rPr>
              <a:t> </a:t>
            </a:r>
            <a:r>
              <a:rPr sz="2000" spc="5" dirty="0" smtClean="0">
                <a:cs typeface="Calibri"/>
              </a:rPr>
              <a:t>(</a:t>
            </a:r>
            <a:r>
              <a:rPr sz="2000" spc="-5" dirty="0" smtClean="0">
                <a:cs typeface="Calibri"/>
              </a:rPr>
              <a:t>CAD</a:t>
            </a:r>
            <a:r>
              <a:rPr sz="2000" dirty="0" smtClean="0">
                <a:cs typeface="Calibri"/>
              </a:rPr>
              <a:t>)</a:t>
            </a:r>
            <a:r>
              <a:rPr lang="en-US" sz="2000" dirty="0" smtClean="0">
                <a:cs typeface="Calibri"/>
              </a:rPr>
              <a:t> </a:t>
            </a:r>
            <a:r>
              <a:rPr sz="2000" spc="-5" dirty="0" smtClean="0">
                <a:cs typeface="Calibri"/>
              </a:rPr>
              <a:t>p</a:t>
            </a:r>
            <a:r>
              <a:rPr sz="2000" spc="-45" dirty="0" smtClean="0">
                <a:cs typeface="Calibri"/>
              </a:rPr>
              <a:t>r</a:t>
            </a:r>
            <a:r>
              <a:rPr sz="2000" spc="-5" dirty="0" smtClean="0">
                <a:cs typeface="Calibri"/>
              </a:rPr>
              <a:t>og</a:t>
            </a:r>
            <a:r>
              <a:rPr sz="2000" spc="-60" dirty="0" smtClean="0">
                <a:cs typeface="Calibri"/>
              </a:rPr>
              <a:t>r</a:t>
            </a:r>
            <a:r>
              <a:rPr sz="2000" dirty="0" smtClean="0">
                <a:cs typeface="Calibri"/>
              </a:rPr>
              <a:t>ams</a:t>
            </a:r>
            <a:r>
              <a:rPr lang="en-US" sz="2000" dirty="0">
                <a:cs typeface="Calibri"/>
              </a:rPr>
              <a:t> </a:t>
            </a:r>
            <a:r>
              <a:rPr sz="2000" spc="-5" dirty="0" smtClean="0">
                <a:cs typeface="Calibri"/>
              </a:rPr>
              <a:t>h</a:t>
            </a:r>
            <a:r>
              <a:rPr sz="2000" spc="-50" dirty="0" smtClean="0">
                <a:cs typeface="Calibri"/>
              </a:rPr>
              <a:t>a</a:t>
            </a:r>
            <a:r>
              <a:rPr sz="2000" spc="-35" dirty="0" smtClean="0">
                <a:cs typeface="Calibri"/>
              </a:rPr>
              <a:t>v</a:t>
            </a:r>
            <a:r>
              <a:rPr sz="2000" dirty="0" smtClean="0">
                <a:cs typeface="Calibri"/>
              </a:rPr>
              <a:t>e  </a:t>
            </a:r>
            <a:r>
              <a:rPr sz="2000" spc="-10" dirty="0">
                <a:cs typeface="Calibri"/>
              </a:rPr>
              <a:t>traditionally </a:t>
            </a:r>
            <a:r>
              <a:rPr sz="2000" spc="-5" dirty="0">
                <a:cs typeface="Calibri"/>
              </a:rPr>
              <a:t>used </a:t>
            </a:r>
            <a:r>
              <a:rPr sz="2000" spc="-15" dirty="0">
                <a:cs typeface="Calibri"/>
              </a:rPr>
              <a:t>vector-drawn </a:t>
            </a:r>
            <a:r>
              <a:rPr sz="2000" spc="-5" dirty="0">
                <a:cs typeface="Calibri"/>
              </a:rPr>
              <a:t>object</a:t>
            </a:r>
            <a:r>
              <a:rPr sz="2000" spc="60" dirty="0">
                <a:cs typeface="Calibri"/>
              </a:rPr>
              <a:t> </a:t>
            </a:r>
            <a:r>
              <a:rPr sz="2000" spc="-25" dirty="0">
                <a:cs typeface="Calibri"/>
              </a:rPr>
              <a:t>systems</a:t>
            </a:r>
            <a:endParaRPr sz="2000" dirty="0">
              <a:cs typeface="Calibri"/>
            </a:endParaRPr>
          </a:p>
          <a:p>
            <a:pPr marL="355600" marR="698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  <a:tab pos="1819910" algn="l"/>
                <a:tab pos="3021330" algn="l"/>
                <a:tab pos="4781550" algn="l"/>
                <a:tab pos="5436870" algn="l"/>
                <a:tab pos="6418580" algn="l"/>
                <a:tab pos="7635240" algn="l"/>
              </a:tabLst>
            </a:pPr>
            <a:r>
              <a:rPr sz="2000" dirty="0" smtClean="0">
                <a:cs typeface="Calibri"/>
              </a:rPr>
              <a:t>G</a:t>
            </a:r>
            <a:r>
              <a:rPr sz="2000" spc="-70" dirty="0" smtClean="0">
                <a:cs typeface="Calibri"/>
              </a:rPr>
              <a:t>r</a:t>
            </a:r>
            <a:r>
              <a:rPr sz="2000" dirty="0" smtClean="0">
                <a:cs typeface="Calibri"/>
              </a:rPr>
              <a:t>aphic</a:t>
            </a:r>
            <a:r>
              <a:rPr lang="en-US" sz="2000" dirty="0" smtClean="0">
                <a:cs typeface="Calibri"/>
              </a:rPr>
              <a:t> </a:t>
            </a:r>
            <a:r>
              <a:rPr sz="2000" dirty="0" smtClean="0">
                <a:cs typeface="Calibri"/>
              </a:rPr>
              <a:t>art</a:t>
            </a:r>
            <a:r>
              <a:rPr sz="2000" spc="-10" dirty="0" smtClean="0">
                <a:cs typeface="Calibri"/>
              </a:rPr>
              <a:t>i</a:t>
            </a:r>
            <a:r>
              <a:rPr sz="2000" spc="-30" dirty="0" smtClean="0">
                <a:cs typeface="Calibri"/>
              </a:rPr>
              <a:t>s</a:t>
            </a:r>
            <a:r>
              <a:rPr sz="2000" dirty="0" smtClean="0">
                <a:cs typeface="Calibri"/>
              </a:rPr>
              <a:t>ts</a:t>
            </a:r>
            <a:r>
              <a:rPr lang="en-US" sz="2000" dirty="0">
                <a:cs typeface="Calibri"/>
              </a:rPr>
              <a:t> </a:t>
            </a:r>
            <a:r>
              <a:rPr sz="2000" spc="5" dirty="0" smtClean="0">
                <a:cs typeface="Calibri"/>
              </a:rPr>
              <a:t>d</a:t>
            </a:r>
            <a:r>
              <a:rPr sz="2000" dirty="0" smtClean="0">
                <a:cs typeface="Calibri"/>
              </a:rPr>
              <a:t>esigning</a:t>
            </a:r>
            <a:r>
              <a:rPr lang="en-US" sz="2000" dirty="0">
                <a:cs typeface="Calibri"/>
              </a:rPr>
              <a:t> </a:t>
            </a:r>
            <a:r>
              <a:rPr sz="2000" spc="-80" dirty="0" smtClean="0">
                <a:cs typeface="Calibri"/>
              </a:rPr>
              <a:t>f</a:t>
            </a:r>
            <a:r>
              <a:rPr sz="2000" spc="-5" dirty="0" smtClean="0">
                <a:cs typeface="Calibri"/>
              </a:rPr>
              <a:t>o</a:t>
            </a:r>
            <a:r>
              <a:rPr sz="2000" dirty="0" smtClean="0">
                <a:cs typeface="Calibri"/>
              </a:rPr>
              <a:t>r</a:t>
            </a:r>
            <a:r>
              <a:rPr lang="en-US" sz="2000" dirty="0">
                <a:cs typeface="Calibri"/>
              </a:rPr>
              <a:t> </a:t>
            </a:r>
            <a:r>
              <a:rPr sz="2000" spc="-5" dirty="0" smtClean="0">
                <a:cs typeface="Calibri"/>
              </a:rPr>
              <a:t>pri</a:t>
            </a:r>
            <a:r>
              <a:rPr sz="2000" spc="-25" dirty="0" smtClean="0">
                <a:cs typeface="Calibri"/>
              </a:rPr>
              <a:t>n</a:t>
            </a:r>
            <a:r>
              <a:rPr sz="2000" dirty="0" smtClean="0">
                <a:cs typeface="Calibri"/>
              </a:rPr>
              <a:t>t</a:t>
            </a:r>
            <a:r>
              <a:rPr lang="en-US" sz="2000" dirty="0">
                <a:cs typeface="Calibri"/>
              </a:rPr>
              <a:t> </a:t>
            </a:r>
            <a:r>
              <a:rPr sz="2000" dirty="0" smtClean="0">
                <a:cs typeface="Calibri"/>
              </a:rPr>
              <a:t>media</a:t>
            </a:r>
            <a:r>
              <a:rPr lang="en-US" sz="2000" dirty="0">
                <a:cs typeface="Calibri"/>
              </a:rPr>
              <a:t> </a:t>
            </a:r>
            <a:r>
              <a:rPr sz="2000" spc="-5" dirty="0" smtClean="0">
                <a:cs typeface="Calibri"/>
              </a:rPr>
              <a:t>use  </a:t>
            </a:r>
            <a:r>
              <a:rPr sz="2000" spc="-15" dirty="0">
                <a:cs typeface="Calibri"/>
              </a:rPr>
              <a:t>vector-drawn</a:t>
            </a:r>
            <a:r>
              <a:rPr sz="2000" spc="-20" dirty="0">
                <a:cs typeface="Calibri"/>
              </a:rPr>
              <a:t> </a:t>
            </a:r>
            <a:r>
              <a:rPr sz="2000" spc="-5" dirty="0">
                <a:cs typeface="Calibri"/>
              </a:rPr>
              <a:t>objects.</a:t>
            </a:r>
            <a:endParaRPr sz="2000" dirty="0">
              <a:cs typeface="Calibri"/>
            </a:endParaRPr>
          </a:p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  <a:tab pos="2111375" algn="l"/>
                <a:tab pos="2774315" algn="l"/>
                <a:tab pos="3547110" algn="l"/>
                <a:tab pos="5420360" algn="l"/>
                <a:tab pos="6275070" algn="l"/>
                <a:tab pos="7044055" algn="l"/>
              </a:tabLst>
            </a:pPr>
            <a:r>
              <a:rPr sz="2000" dirty="0" smtClean="0">
                <a:cs typeface="Calibri"/>
              </a:rPr>
              <a:t>P</a:t>
            </a:r>
            <a:r>
              <a:rPr sz="2000" spc="-50" dirty="0" smtClean="0">
                <a:cs typeface="Calibri"/>
              </a:rPr>
              <a:t>r</a:t>
            </a:r>
            <a:r>
              <a:rPr sz="2000" spc="-5" dirty="0" smtClean="0">
                <a:cs typeface="Calibri"/>
              </a:rPr>
              <a:t>og</a:t>
            </a:r>
            <a:r>
              <a:rPr sz="2000" spc="-70" dirty="0" smtClean="0">
                <a:cs typeface="Calibri"/>
              </a:rPr>
              <a:t>r</a:t>
            </a:r>
            <a:r>
              <a:rPr sz="2000" dirty="0" smtClean="0">
                <a:cs typeface="Calibri"/>
              </a:rPr>
              <a:t>a</a:t>
            </a:r>
            <a:r>
              <a:rPr sz="2000" spc="-15" dirty="0" smtClean="0">
                <a:cs typeface="Calibri"/>
              </a:rPr>
              <a:t>m</a:t>
            </a:r>
            <a:r>
              <a:rPr sz="2000" dirty="0" smtClean="0">
                <a:cs typeface="Calibri"/>
              </a:rPr>
              <a:t>s</a:t>
            </a:r>
            <a:r>
              <a:rPr lang="en-US" sz="2000" dirty="0" smtClean="0">
                <a:cs typeface="Calibri"/>
              </a:rPr>
              <a:t> </a:t>
            </a:r>
            <a:r>
              <a:rPr sz="2000" spc="-80" dirty="0" smtClean="0">
                <a:cs typeface="Calibri"/>
              </a:rPr>
              <a:t>f</a:t>
            </a:r>
            <a:r>
              <a:rPr sz="2000" spc="-5" dirty="0" smtClean="0">
                <a:cs typeface="Calibri"/>
              </a:rPr>
              <a:t>o</a:t>
            </a:r>
            <a:r>
              <a:rPr sz="2000" dirty="0" smtClean="0">
                <a:cs typeface="Calibri"/>
              </a:rPr>
              <a:t>r</a:t>
            </a:r>
            <a:r>
              <a:rPr lang="en-US" sz="2000" dirty="0">
                <a:cs typeface="Calibri"/>
              </a:rPr>
              <a:t> </a:t>
            </a:r>
            <a:r>
              <a:rPr sz="2000" spc="-5" dirty="0" smtClean="0">
                <a:cs typeface="Calibri"/>
              </a:rPr>
              <a:t>3</a:t>
            </a:r>
            <a:r>
              <a:rPr sz="2000" dirty="0" smtClean="0">
                <a:cs typeface="Calibri"/>
              </a:rPr>
              <a:t>-D</a:t>
            </a:r>
            <a:r>
              <a:rPr lang="en-US" sz="2000" dirty="0">
                <a:cs typeface="Calibri"/>
              </a:rPr>
              <a:t> </a:t>
            </a:r>
            <a:r>
              <a:rPr sz="2000" spc="5" dirty="0" smtClean="0">
                <a:cs typeface="Calibri"/>
              </a:rPr>
              <a:t>an</a:t>
            </a:r>
            <a:r>
              <a:rPr sz="2000" dirty="0" smtClean="0">
                <a:cs typeface="Calibri"/>
              </a:rPr>
              <a:t>im</a:t>
            </a:r>
            <a:r>
              <a:rPr sz="2000" spc="-20" dirty="0" smtClean="0">
                <a:cs typeface="Calibri"/>
              </a:rPr>
              <a:t>a</a:t>
            </a:r>
            <a:r>
              <a:rPr sz="2000" dirty="0" smtClean="0">
                <a:cs typeface="Calibri"/>
              </a:rPr>
              <a:t>t</a:t>
            </a:r>
            <a:r>
              <a:rPr sz="2000" spc="-10" dirty="0" smtClean="0">
                <a:cs typeface="Calibri"/>
              </a:rPr>
              <a:t>i</a:t>
            </a:r>
            <a:r>
              <a:rPr sz="2000" spc="-5" dirty="0" smtClean="0">
                <a:cs typeface="Calibri"/>
              </a:rPr>
              <a:t>o</a:t>
            </a:r>
            <a:r>
              <a:rPr sz="2000" dirty="0" smtClean="0">
                <a:cs typeface="Calibri"/>
              </a:rPr>
              <a:t>n</a:t>
            </a:r>
            <a:r>
              <a:rPr lang="en-US" sz="2000" dirty="0">
                <a:cs typeface="Calibri"/>
              </a:rPr>
              <a:t> </a:t>
            </a:r>
            <a:r>
              <a:rPr sz="2000" spc="5" dirty="0" smtClean="0">
                <a:cs typeface="Calibri"/>
              </a:rPr>
              <a:t>a</a:t>
            </a:r>
            <a:r>
              <a:rPr sz="2000" dirty="0" smtClean="0">
                <a:cs typeface="Calibri"/>
              </a:rPr>
              <a:t>l</a:t>
            </a:r>
            <a:r>
              <a:rPr sz="2000" spc="-10" dirty="0" smtClean="0">
                <a:cs typeface="Calibri"/>
              </a:rPr>
              <a:t>s</a:t>
            </a:r>
            <a:r>
              <a:rPr sz="2000" dirty="0" smtClean="0">
                <a:cs typeface="Calibri"/>
              </a:rPr>
              <a:t>o</a:t>
            </a:r>
            <a:r>
              <a:rPr lang="en-US" sz="2000" dirty="0">
                <a:cs typeface="Calibri"/>
              </a:rPr>
              <a:t> </a:t>
            </a:r>
            <a:r>
              <a:rPr sz="2000" spc="5" dirty="0" smtClean="0">
                <a:cs typeface="Calibri"/>
              </a:rPr>
              <a:t>u</a:t>
            </a:r>
            <a:r>
              <a:rPr sz="2000" spc="-5" dirty="0" smtClean="0">
                <a:cs typeface="Calibri"/>
              </a:rPr>
              <a:t>s</a:t>
            </a:r>
            <a:r>
              <a:rPr sz="2000" dirty="0" smtClean="0">
                <a:cs typeface="Calibri"/>
              </a:rPr>
              <a:t>e</a:t>
            </a:r>
            <a:r>
              <a:rPr lang="en-US" sz="2000" dirty="0">
                <a:cs typeface="Calibri"/>
              </a:rPr>
              <a:t> </a:t>
            </a:r>
            <a:r>
              <a:rPr sz="2000" spc="-35" dirty="0" smtClean="0">
                <a:cs typeface="Calibri"/>
              </a:rPr>
              <a:t>v</a:t>
            </a:r>
            <a:r>
              <a:rPr sz="2000" dirty="0" smtClean="0">
                <a:cs typeface="Calibri"/>
              </a:rPr>
              <a:t>ec</a:t>
            </a:r>
            <a:r>
              <a:rPr sz="2000" spc="-45" dirty="0" smtClean="0">
                <a:cs typeface="Calibri"/>
              </a:rPr>
              <a:t>t</a:t>
            </a:r>
            <a:r>
              <a:rPr sz="2000" spc="-5" dirty="0" smtClean="0">
                <a:cs typeface="Calibri"/>
              </a:rPr>
              <a:t>o</a:t>
            </a:r>
            <a:r>
              <a:rPr sz="2000" dirty="0" smtClean="0">
                <a:cs typeface="Calibri"/>
              </a:rPr>
              <a:t>r-  </a:t>
            </a:r>
            <a:r>
              <a:rPr sz="2000" spc="-20" dirty="0">
                <a:cs typeface="Calibri"/>
              </a:rPr>
              <a:t>drawn</a:t>
            </a:r>
            <a:r>
              <a:rPr sz="2000" spc="5" dirty="0">
                <a:cs typeface="Calibri"/>
              </a:rPr>
              <a:t> </a:t>
            </a:r>
            <a:r>
              <a:rPr sz="2000" spc="-10" dirty="0">
                <a:cs typeface="Calibri"/>
              </a:rPr>
              <a:t>graphics.</a:t>
            </a:r>
            <a:endParaRPr sz="2000" dirty="0"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556260"/>
            <a:ext cx="71628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285" dirty="0">
                <a:solidFill>
                  <a:schemeClr val="tx1"/>
                </a:solidFill>
                <a:cs typeface="Arial"/>
              </a:rPr>
              <a:t>Creation </a:t>
            </a:r>
            <a:r>
              <a:rPr sz="4000" b="1" spc="-200" dirty="0">
                <a:solidFill>
                  <a:schemeClr val="tx1"/>
                </a:solidFill>
                <a:cs typeface="Arial"/>
              </a:rPr>
              <a:t>of </a:t>
            </a:r>
            <a:r>
              <a:rPr sz="4000" b="1" spc="-225" dirty="0">
                <a:solidFill>
                  <a:schemeClr val="tx1"/>
                </a:solidFill>
                <a:cs typeface="Arial"/>
              </a:rPr>
              <a:t>multimedia</a:t>
            </a:r>
            <a:r>
              <a:rPr sz="4000" b="1" spc="-240" dirty="0">
                <a:solidFill>
                  <a:schemeClr val="tx1"/>
                </a:solidFill>
                <a:cs typeface="Arial"/>
              </a:rPr>
              <a:t> </a:t>
            </a:r>
            <a:r>
              <a:rPr sz="4000" b="1" spc="-385" dirty="0">
                <a:solidFill>
                  <a:schemeClr val="tx1"/>
                </a:solidFill>
                <a:cs typeface="Arial"/>
              </a:rPr>
              <a:t>images</a:t>
            </a:r>
            <a:endParaRPr sz="4000" b="1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58900"/>
            <a:ext cx="7738745" cy="3964547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5600" marR="255904" indent="-342900">
              <a:lnSpc>
                <a:spcPts val="3229"/>
              </a:lnSpc>
              <a:spcBef>
                <a:spcPts val="51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200" dirty="0">
                <a:latin typeface="Arial"/>
                <a:cs typeface="Arial"/>
              </a:rPr>
              <a:t>Images </a:t>
            </a:r>
            <a:r>
              <a:rPr sz="2400" spc="-110" dirty="0">
                <a:latin typeface="Arial"/>
                <a:cs typeface="Arial"/>
              </a:rPr>
              <a:t>obviously </a:t>
            </a:r>
            <a:r>
              <a:rPr sz="2400" spc="-120" dirty="0">
                <a:latin typeface="Arial"/>
                <a:cs typeface="Arial"/>
              </a:rPr>
              <a:t>play </a:t>
            </a:r>
            <a:r>
              <a:rPr sz="2400" spc="-235" dirty="0">
                <a:latin typeface="Arial"/>
                <a:cs typeface="Arial"/>
              </a:rPr>
              <a:t>a </a:t>
            </a:r>
            <a:r>
              <a:rPr sz="2400" spc="-110" dirty="0">
                <a:latin typeface="Arial"/>
                <a:cs typeface="Arial"/>
              </a:rPr>
              <a:t>very </a:t>
            </a:r>
            <a:r>
              <a:rPr sz="2400" spc="-25" dirty="0">
                <a:latin typeface="Arial"/>
                <a:cs typeface="Arial"/>
              </a:rPr>
              <a:t>important </a:t>
            </a:r>
            <a:r>
              <a:rPr sz="2400" spc="-55" dirty="0">
                <a:latin typeface="Arial"/>
                <a:cs typeface="Arial"/>
              </a:rPr>
              <a:t>role</a:t>
            </a:r>
            <a:r>
              <a:rPr sz="2400" spc="-305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in  </a:t>
            </a:r>
            <a:r>
              <a:rPr sz="2400" spc="-65" dirty="0">
                <a:latin typeface="Arial"/>
                <a:cs typeface="Arial"/>
              </a:rPr>
              <a:t>multimedia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products</a:t>
            </a:r>
            <a:endParaRPr sz="2400" dirty="0">
              <a:latin typeface="Arial"/>
              <a:cs typeface="Arial"/>
            </a:endParaRPr>
          </a:p>
          <a:p>
            <a:pPr marL="755650" marR="5080" lvl="1" indent="-285750">
              <a:lnSpc>
                <a:spcPts val="2050"/>
              </a:lnSpc>
              <a:spcBef>
                <a:spcPts val="455"/>
              </a:spcBef>
              <a:buChar char="–"/>
              <a:tabLst>
                <a:tab pos="809625" algn="l"/>
                <a:tab pos="810260" algn="l"/>
              </a:tabLst>
            </a:pPr>
            <a:r>
              <a:rPr sz="1900" spc="-130" dirty="0">
                <a:latin typeface="Arial"/>
                <a:cs typeface="Arial"/>
              </a:rPr>
              <a:t>Images </a:t>
            </a:r>
            <a:r>
              <a:rPr sz="1900" spc="-105" dirty="0">
                <a:latin typeface="Arial"/>
                <a:cs typeface="Arial"/>
              </a:rPr>
              <a:t>may </a:t>
            </a:r>
            <a:r>
              <a:rPr sz="1900" spc="-90" dirty="0">
                <a:latin typeface="Arial"/>
                <a:cs typeface="Arial"/>
              </a:rPr>
              <a:t>be </a:t>
            </a:r>
            <a:r>
              <a:rPr sz="1900" spc="-55" dirty="0">
                <a:latin typeface="Arial"/>
                <a:cs typeface="Arial"/>
              </a:rPr>
              <a:t>photograph-like </a:t>
            </a:r>
            <a:r>
              <a:rPr sz="1900" spc="-65" dirty="0">
                <a:latin typeface="Arial"/>
                <a:cs typeface="Arial"/>
              </a:rPr>
              <a:t>bitmaps, </a:t>
            </a:r>
            <a:r>
              <a:rPr sz="1900" spc="-80" dirty="0">
                <a:latin typeface="Arial"/>
                <a:cs typeface="Arial"/>
              </a:rPr>
              <a:t>vector-based drawings, </a:t>
            </a:r>
            <a:r>
              <a:rPr sz="1900" spc="-20" dirty="0">
                <a:latin typeface="Arial"/>
                <a:cs typeface="Arial"/>
              </a:rPr>
              <a:t>or</a:t>
            </a:r>
            <a:r>
              <a:rPr sz="1900" spc="-195" dirty="0">
                <a:latin typeface="Arial"/>
                <a:cs typeface="Arial"/>
              </a:rPr>
              <a:t> </a:t>
            </a:r>
            <a:r>
              <a:rPr sz="1900" spc="-155" dirty="0">
                <a:latin typeface="Arial"/>
                <a:cs typeface="Arial"/>
              </a:rPr>
              <a:t>3D  </a:t>
            </a:r>
            <a:r>
              <a:rPr sz="1900" spc="-75" dirty="0" smtClean="0">
                <a:latin typeface="Arial"/>
                <a:cs typeface="Arial"/>
              </a:rPr>
              <a:t>renderings</a:t>
            </a:r>
            <a:endParaRPr sz="1900" dirty="0">
              <a:latin typeface="Times New Roman"/>
              <a:cs typeface="Times New Roman"/>
            </a:endParaRPr>
          </a:p>
          <a:p>
            <a:pPr marL="355600" marR="51435" indent="-342900">
              <a:lnSpc>
                <a:spcPts val="3240"/>
              </a:lnSpc>
              <a:spcBef>
                <a:spcPts val="1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220" dirty="0">
                <a:latin typeface="Arial"/>
                <a:cs typeface="Arial"/>
              </a:rPr>
              <a:t>The </a:t>
            </a:r>
            <a:r>
              <a:rPr sz="2400" spc="-70" dirty="0">
                <a:latin typeface="Arial"/>
                <a:cs typeface="Arial"/>
              </a:rPr>
              <a:t>type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25" dirty="0">
                <a:latin typeface="Arial"/>
                <a:cs typeface="Arial"/>
              </a:rPr>
              <a:t>still </a:t>
            </a:r>
            <a:r>
              <a:rPr sz="2400" spc="-185" dirty="0">
                <a:latin typeface="Arial"/>
                <a:cs typeface="Arial"/>
              </a:rPr>
              <a:t>images </a:t>
            </a:r>
            <a:r>
              <a:rPr sz="2400" spc="-105" dirty="0">
                <a:latin typeface="Arial"/>
                <a:cs typeface="Arial"/>
              </a:rPr>
              <a:t>created </a:t>
            </a:r>
            <a:r>
              <a:rPr sz="2400" spc="-160" dirty="0">
                <a:latin typeface="Arial"/>
                <a:cs typeface="Arial"/>
              </a:rPr>
              <a:t>depends </a:t>
            </a:r>
            <a:r>
              <a:rPr sz="2400" spc="-90" dirty="0">
                <a:latin typeface="Arial"/>
                <a:cs typeface="Arial"/>
              </a:rPr>
              <a:t>on</a:t>
            </a:r>
            <a:r>
              <a:rPr sz="2400" spc="-46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the  </a:t>
            </a:r>
            <a:r>
              <a:rPr sz="2400" spc="-130" dirty="0">
                <a:latin typeface="Arial"/>
                <a:cs typeface="Arial"/>
              </a:rPr>
              <a:t>display </a:t>
            </a:r>
            <a:r>
              <a:rPr sz="2400" spc="-70" dirty="0">
                <a:latin typeface="Arial"/>
                <a:cs typeface="Arial"/>
              </a:rPr>
              <a:t>resolution, </a:t>
            </a:r>
            <a:r>
              <a:rPr sz="2400" spc="-145" dirty="0">
                <a:latin typeface="Arial"/>
                <a:cs typeface="Arial"/>
              </a:rPr>
              <a:t>and </a:t>
            </a:r>
            <a:r>
              <a:rPr sz="2400" spc="-100" dirty="0">
                <a:latin typeface="Arial"/>
                <a:cs typeface="Arial"/>
              </a:rPr>
              <a:t>hardware </a:t>
            </a:r>
            <a:r>
              <a:rPr sz="2400" spc="-145" dirty="0">
                <a:latin typeface="Arial"/>
                <a:cs typeface="Arial"/>
              </a:rPr>
              <a:t>and </a:t>
            </a:r>
            <a:r>
              <a:rPr sz="2400" spc="-75" dirty="0">
                <a:latin typeface="Arial"/>
                <a:cs typeface="Arial"/>
              </a:rPr>
              <a:t>software  </a:t>
            </a:r>
            <a:r>
              <a:rPr sz="2400" spc="-100" dirty="0">
                <a:latin typeface="Arial"/>
                <a:cs typeface="Arial"/>
              </a:rPr>
              <a:t>capabilities.</a:t>
            </a:r>
            <a:endParaRPr sz="2400" dirty="0">
              <a:latin typeface="Arial"/>
              <a:cs typeface="Arial"/>
            </a:endParaRPr>
          </a:p>
          <a:p>
            <a:pPr marL="355600" marR="68580" indent="-342900">
              <a:lnSpc>
                <a:spcPts val="324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265" dirty="0">
                <a:latin typeface="Arial"/>
                <a:cs typeface="Arial"/>
              </a:rPr>
              <a:t>Access </a:t>
            </a:r>
            <a:r>
              <a:rPr sz="2400" spc="35" dirty="0">
                <a:latin typeface="Arial"/>
                <a:cs typeface="Arial"/>
              </a:rPr>
              <a:t>to</a:t>
            </a:r>
            <a:r>
              <a:rPr sz="2400" spc="-57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the </a:t>
            </a:r>
            <a:r>
              <a:rPr sz="2400" spc="-30" dirty="0">
                <a:latin typeface="Arial"/>
                <a:cs typeface="Arial"/>
              </a:rPr>
              <a:t>right </a:t>
            </a:r>
            <a:r>
              <a:rPr sz="2400" spc="-65" dirty="0">
                <a:latin typeface="Arial"/>
                <a:cs typeface="Arial"/>
              </a:rPr>
              <a:t>tools </a:t>
            </a:r>
            <a:r>
              <a:rPr sz="2400" spc="-145" dirty="0">
                <a:latin typeface="Arial"/>
                <a:cs typeface="Arial"/>
              </a:rPr>
              <a:t>and </a:t>
            </a:r>
            <a:r>
              <a:rPr sz="2400" spc="-25" dirty="0">
                <a:latin typeface="Arial"/>
                <a:cs typeface="Arial"/>
              </a:rPr>
              <a:t>right </a:t>
            </a:r>
            <a:r>
              <a:rPr sz="2400" spc="-100" dirty="0">
                <a:latin typeface="Arial"/>
                <a:cs typeface="Arial"/>
              </a:rPr>
              <a:t>hardware </a:t>
            </a:r>
            <a:r>
              <a:rPr sz="2400" spc="10" dirty="0">
                <a:latin typeface="Arial"/>
                <a:cs typeface="Arial"/>
              </a:rPr>
              <a:t>for  </a:t>
            </a:r>
            <a:r>
              <a:rPr sz="2400" spc="-150" dirty="0">
                <a:latin typeface="Arial"/>
                <a:cs typeface="Arial"/>
              </a:rPr>
              <a:t>image </a:t>
            </a:r>
            <a:r>
              <a:rPr sz="2400" spc="-95" dirty="0">
                <a:latin typeface="Arial"/>
                <a:cs typeface="Arial"/>
              </a:rPr>
              <a:t>development </a:t>
            </a:r>
            <a:r>
              <a:rPr sz="2400" spc="-160" dirty="0">
                <a:latin typeface="Arial"/>
                <a:cs typeface="Arial"/>
              </a:rPr>
              <a:t>is</a:t>
            </a:r>
            <a:r>
              <a:rPr sz="2400" spc="-2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important!</a:t>
            </a:r>
            <a:endParaRPr sz="2400" dirty="0">
              <a:latin typeface="Arial"/>
              <a:cs typeface="Arial"/>
            </a:endParaRPr>
          </a:p>
          <a:p>
            <a:pPr marL="755650" marR="269240" lvl="1" indent="-285750">
              <a:lnSpc>
                <a:spcPts val="2050"/>
              </a:lnSpc>
              <a:spcBef>
                <a:spcPts val="455"/>
              </a:spcBef>
              <a:buChar char="–"/>
              <a:tabLst>
                <a:tab pos="755015" algn="l"/>
                <a:tab pos="755650" algn="l"/>
              </a:tabLst>
            </a:pPr>
            <a:r>
              <a:rPr sz="1900" spc="-140" dirty="0">
                <a:latin typeface="Arial"/>
                <a:cs typeface="Arial"/>
              </a:rPr>
              <a:t>E.g., </a:t>
            </a:r>
            <a:r>
              <a:rPr sz="1900" spc="-85" dirty="0">
                <a:latin typeface="Arial"/>
                <a:cs typeface="Arial"/>
              </a:rPr>
              <a:t>graphic </a:t>
            </a:r>
            <a:r>
              <a:rPr sz="1900" spc="-105" dirty="0">
                <a:latin typeface="Arial"/>
                <a:cs typeface="Arial"/>
              </a:rPr>
              <a:t>designers </a:t>
            </a:r>
            <a:r>
              <a:rPr sz="1900" spc="-50" dirty="0">
                <a:latin typeface="Arial"/>
                <a:cs typeface="Arial"/>
              </a:rPr>
              <a:t>like </a:t>
            </a:r>
            <a:r>
              <a:rPr sz="1900" spc="20" dirty="0">
                <a:latin typeface="Arial"/>
                <a:cs typeface="Arial"/>
              </a:rPr>
              <a:t>to </a:t>
            </a:r>
            <a:r>
              <a:rPr sz="1900" spc="-110" dirty="0">
                <a:latin typeface="Arial"/>
                <a:cs typeface="Arial"/>
              </a:rPr>
              <a:t>have </a:t>
            </a:r>
            <a:r>
              <a:rPr sz="1900" spc="-80" dirty="0">
                <a:latin typeface="Arial"/>
                <a:cs typeface="Arial"/>
              </a:rPr>
              <a:t>large, </a:t>
            </a:r>
            <a:r>
              <a:rPr sz="1900" spc="-55" dirty="0">
                <a:latin typeface="Arial"/>
                <a:cs typeface="Arial"/>
              </a:rPr>
              <a:t>high-resolution </a:t>
            </a:r>
            <a:r>
              <a:rPr sz="1900" spc="-45" dirty="0">
                <a:latin typeface="Arial"/>
                <a:cs typeface="Arial"/>
              </a:rPr>
              <a:t>monitors </a:t>
            </a:r>
            <a:r>
              <a:rPr sz="1900" spc="-15" dirty="0">
                <a:latin typeface="Arial"/>
                <a:cs typeface="Arial"/>
              </a:rPr>
              <a:t>or  </a:t>
            </a:r>
            <a:r>
              <a:rPr sz="1900" spc="-25" dirty="0">
                <a:latin typeface="Arial"/>
                <a:cs typeface="Arial"/>
              </a:rPr>
              <a:t>multiple</a:t>
            </a:r>
            <a:r>
              <a:rPr sz="1900" spc="-95" dirty="0">
                <a:latin typeface="Arial"/>
                <a:cs typeface="Arial"/>
              </a:rPr>
              <a:t> </a:t>
            </a:r>
            <a:r>
              <a:rPr sz="1900" spc="-45" dirty="0">
                <a:latin typeface="Arial"/>
                <a:cs typeface="Arial"/>
              </a:rPr>
              <a:t>monitors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29400" y="5791200"/>
            <a:ext cx="2362200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442238"/>
            <a:ext cx="60422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sz="3600" b="1" spc="-40" dirty="0">
                <a:latin typeface="Arial" panose="020B0604020202020204" pitchFamily="34" charset="0"/>
                <a:cs typeface="Arial" panose="020B0604020202020204" pitchFamily="34" charset="0"/>
              </a:rPr>
              <a:t>Vector </a:t>
            </a:r>
            <a:r>
              <a:rPr sz="3600" b="1" spc="-20" dirty="0">
                <a:latin typeface="Arial" panose="020B0604020202020204" pitchFamily="34" charset="0"/>
                <a:cs typeface="Arial" panose="020B0604020202020204" pitchFamily="34" charset="0"/>
              </a:rPr>
              <a:t>Drawing</a:t>
            </a:r>
            <a:r>
              <a:rPr sz="36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35" dirty="0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endParaRPr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8414257" y="6464909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46607" y="1407141"/>
            <a:ext cx="807402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cs typeface="Arial" panose="020B0604020202020204" pitchFamily="34" charset="0"/>
              </a:rPr>
              <a:t>A </a:t>
            </a:r>
            <a:r>
              <a:rPr sz="2000" spc="-15" dirty="0">
                <a:cs typeface="Arial" panose="020B0604020202020204" pitchFamily="34" charset="0"/>
              </a:rPr>
              <a:t>vector </a:t>
            </a:r>
            <a:r>
              <a:rPr sz="2000" dirty="0">
                <a:cs typeface="Arial" panose="020B0604020202020204" pitchFamily="34" charset="0"/>
              </a:rPr>
              <a:t>is </a:t>
            </a:r>
            <a:r>
              <a:rPr sz="2000" spc="-5" dirty="0">
                <a:cs typeface="Arial" panose="020B0604020202020204" pitchFamily="34" charset="0"/>
              </a:rPr>
              <a:t>a line </a:t>
            </a:r>
            <a:r>
              <a:rPr sz="2000" spc="-10" dirty="0">
                <a:cs typeface="Arial" panose="020B0604020202020204" pitchFamily="34" charset="0"/>
              </a:rPr>
              <a:t>that is </a:t>
            </a:r>
            <a:r>
              <a:rPr sz="2000" spc="-5" dirty="0">
                <a:cs typeface="Arial" panose="020B0604020202020204" pitchFamily="34" charset="0"/>
              </a:rPr>
              <a:t>described </a:t>
            </a:r>
            <a:r>
              <a:rPr sz="2000" spc="-15" dirty="0">
                <a:cs typeface="Arial" panose="020B0604020202020204" pitchFamily="34" charset="0"/>
              </a:rPr>
              <a:t>by </a:t>
            </a:r>
            <a:r>
              <a:rPr sz="2000" spc="-5" dirty="0">
                <a:cs typeface="Arial" panose="020B0604020202020204" pitchFamily="34" charset="0"/>
              </a:rPr>
              <a:t>the </a:t>
            </a:r>
            <a:r>
              <a:rPr sz="2000" spc="-10" dirty="0">
                <a:cs typeface="Arial" panose="020B0604020202020204" pitchFamily="34" charset="0"/>
              </a:rPr>
              <a:t>location </a:t>
            </a:r>
            <a:r>
              <a:rPr sz="2000" spc="-5" dirty="0">
                <a:cs typeface="Arial" panose="020B0604020202020204" pitchFamily="34" charset="0"/>
              </a:rPr>
              <a:t>of  its </a:t>
            </a:r>
            <a:r>
              <a:rPr sz="2000" spc="-10" dirty="0">
                <a:cs typeface="Arial" panose="020B0604020202020204" pitchFamily="34" charset="0"/>
              </a:rPr>
              <a:t>two</a:t>
            </a:r>
            <a:r>
              <a:rPr sz="2000" spc="10" dirty="0">
                <a:cs typeface="Arial" panose="020B0604020202020204" pitchFamily="34" charset="0"/>
              </a:rPr>
              <a:t> </a:t>
            </a:r>
            <a:r>
              <a:rPr sz="2000" spc="-10" dirty="0">
                <a:cs typeface="Arial" panose="020B0604020202020204" pitchFamily="34" charset="0"/>
              </a:rPr>
              <a:t>endpoints.</a:t>
            </a:r>
            <a:endParaRPr sz="2000" dirty="0"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5741" y="2190299"/>
            <a:ext cx="8071484" cy="3064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35" dirty="0">
                <a:cs typeface="Arial" panose="020B0604020202020204" pitchFamily="34" charset="0"/>
              </a:rPr>
              <a:t>Vector </a:t>
            </a:r>
            <a:r>
              <a:rPr sz="2000" spc="-15" dirty="0">
                <a:cs typeface="Arial" panose="020B0604020202020204" pitchFamily="34" charset="0"/>
              </a:rPr>
              <a:t>drawing </a:t>
            </a:r>
            <a:r>
              <a:rPr sz="2000" spc="-10" dirty="0">
                <a:cs typeface="Arial" panose="020B0604020202020204" pitchFamily="34" charset="0"/>
              </a:rPr>
              <a:t>uses Cartesian </a:t>
            </a:r>
            <a:r>
              <a:rPr sz="2000" spc="-15" dirty="0">
                <a:cs typeface="Arial" panose="020B0604020202020204" pitchFamily="34" charset="0"/>
              </a:rPr>
              <a:t>coordinates where </a:t>
            </a:r>
            <a:r>
              <a:rPr sz="2000" spc="-5" dirty="0">
                <a:cs typeface="Arial" panose="020B0604020202020204" pitchFamily="34" charset="0"/>
              </a:rPr>
              <a:t>a  </a:t>
            </a:r>
            <a:r>
              <a:rPr sz="2000" spc="-10" dirty="0">
                <a:cs typeface="Arial" panose="020B0604020202020204" pitchFamily="34" charset="0"/>
              </a:rPr>
              <a:t>pair </a:t>
            </a:r>
            <a:r>
              <a:rPr sz="2000" spc="-5" dirty="0">
                <a:cs typeface="Arial" panose="020B0604020202020204" pitchFamily="34" charset="0"/>
              </a:rPr>
              <a:t>of </a:t>
            </a:r>
            <a:r>
              <a:rPr sz="2000" spc="-10" dirty="0">
                <a:cs typeface="Arial" panose="020B0604020202020204" pitchFamily="34" charset="0"/>
              </a:rPr>
              <a:t>numbers describes </a:t>
            </a:r>
            <a:r>
              <a:rPr sz="2000" spc="-5" dirty="0">
                <a:cs typeface="Arial" panose="020B0604020202020204" pitchFamily="34" charset="0"/>
              </a:rPr>
              <a:t>a </a:t>
            </a:r>
            <a:r>
              <a:rPr sz="2000" spc="-10" dirty="0">
                <a:cs typeface="Arial" panose="020B0604020202020204" pitchFamily="34" charset="0"/>
              </a:rPr>
              <a:t>point </a:t>
            </a:r>
            <a:r>
              <a:rPr sz="2000" dirty="0">
                <a:cs typeface="Arial" panose="020B0604020202020204" pitchFamily="34" charset="0"/>
              </a:rPr>
              <a:t>in </a:t>
            </a:r>
            <a:r>
              <a:rPr sz="2000" spc="-5" dirty="0">
                <a:cs typeface="Arial" panose="020B0604020202020204" pitchFamily="34" charset="0"/>
              </a:rPr>
              <a:t>two-dimensional  space:</a:t>
            </a:r>
            <a:endParaRPr sz="2000" dirty="0">
              <a:cs typeface="Arial" panose="020B0604020202020204" pitchFamily="34" charset="0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000" spc="-5" dirty="0">
                <a:cs typeface="Arial" panose="020B0604020202020204" pitchFamily="34" charset="0"/>
              </a:rPr>
              <a:t>– </a:t>
            </a:r>
            <a:r>
              <a:rPr sz="2000" spc="-20" dirty="0">
                <a:cs typeface="Arial" panose="020B0604020202020204" pitchFamily="34" charset="0"/>
              </a:rPr>
              <a:t>Horizontal </a:t>
            </a:r>
            <a:r>
              <a:rPr sz="2000" spc="-5" dirty="0">
                <a:cs typeface="Arial" panose="020B0604020202020204" pitchFamily="34" charset="0"/>
              </a:rPr>
              <a:t>and </a:t>
            </a:r>
            <a:r>
              <a:rPr sz="2000" spc="-10" dirty="0">
                <a:cs typeface="Arial" panose="020B0604020202020204" pitchFamily="34" charset="0"/>
              </a:rPr>
              <a:t>vertical lines (the </a:t>
            </a:r>
            <a:r>
              <a:rPr sz="2000" spc="-5" dirty="0">
                <a:cs typeface="Arial" panose="020B0604020202020204" pitchFamily="34" charset="0"/>
              </a:rPr>
              <a:t>x and y</a:t>
            </a:r>
            <a:r>
              <a:rPr sz="2000" spc="65" dirty="0">
                <a:cs typeface="Arial" panose="020B0604020202020204" pitchFamily="34" charset="0"/>
              </a:rPr>
              <a:t> </a:t>
            </a:r>
            <a:r>
              <a:rPr sz="2000" spc="-25" dirty="0">
                <a:cs typeface="Arial" panose="020B0604020202020204" pitchFamily="34" charset="0"/>
              </a:rPr>
              <a:t>axes)</a:t>
            </a:r>
            <a:endParaRPr sz="2000" dirty="0">
              <a:cs typeface="Arial" panose="020B060402020202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21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cs typeface="Arial" panose="020B0604020202020204" pitchFamily="34" charset="0"/>
              </a:rPr>
              <a:t>The </a:t>
            </a:r>
            <a:r>
              <a:rPr sz="2000" spc="-20" dirty="0">
                <a:cs typeface="Arial" panose="020B0604020202020204" pitchFamily="34" charset="0"/>
              </a:rPr>
              <a:t>numbers are </a:t>
            </a:r>
            <a:r>
              <a:rPr sz="2000" spc="-25" dirty="0">
                <a:cs typeface="Arial" panose="020B0604020202020204" pitchFamily="34" charset="0"/>
              </a:rPr>
              <a:t>always </a:t>
            </a:r>
            <a:r>
              <a:rPr sz="2000" spc="-20" dirty="0">
                <a:cs typeface="Arial" panose="020B0604020202020204" pitchFamily="34" charset="0"/>
              </a:rPr>
              <a:t>listed </a:t>
            </a:r>
            <a:r>
              <a:rPr sz="2000" spc="-10" dirty="0">
                <a:cs typeface="Arial" panose="020B0604020202020204" pitchFamily="34" charset="0"/>
              </a:rPr>
              <a:t>in </a:t>
            </a:r>
            <a:r>
              <a:rPr sz="2000" spc="-5" dirty="0">
                <a:cs typeface="Arial" panose="020B0604020202020204" pitchFamily="34" charset="0"/>
              </a:rPr>
              <a:t>the </a:t>
            </a:r>
            <a:r>
              <a:rPr sz="2000" spc="-15" dirty="0">
                <a:cs typeface="Arial" panose="020B0604020202020204" pitchFamily="34" charset="0"/>
              </a:rPr>
              <a:t>order </a:t>
            </a:r>
            <a:r>
              <a:rPr sz="2000" spc="-5" dirty="0">
                <a:cs typeface="Arial" panose="020B0604020202020204" pitchFamily="34" charset="0"/>
              </a:rPr>
              <a:t>x ,</a:t>
            </a:r>
            <a:r>
              <a:rPr sz="2000" spc="245" dirty="0">
                <a:cs typeface="Arial" panose="020B0604020202020204" pitchFamily="34" charset="0"/>
              </a:rPr>
              <a:t> </a:t>
            </a:r>
            <a:r>
              <a:rPr sz="2000" spc="-100" dirty="0">
                <a:cs typeface="Arial" panose="020B0604020202020204" pitchFamily="34" charset="0"/>
              </a:rPr>
              <a:t>y.</a:t>
            </a:r>
            <a:endParaRPr sz="2000" dirty="0">
              <a:cs typeface="Arial" panose="020B0604020202020204" pitchFamily="34" charset="0"/>
            </a:endParaRPr>
          </a:p>
          <a:p>
            <a:pPr marL="355600" indent="-342900">
              <a:spcBef>
                <a:spcPts val="2115"/>
              </a:spcBef>
              <a:buFont typeface="Arial"/>
              <a:buChar char="•"/>
              <a:tabLst>
                <a:tab pos="354965" algn="l"/>
                <a:tab pos="355600" algn="l"/>
                <a:tab pos="864235" algn="l"/>
              </a:tabLst>
            </a:pPr>
            <a:r>
              <a:rPr sz="2000" spc="-5" dirty="0">
                <a:cs typeface="Arial" panose="020B0604020202020204" pitchFamily="34" charset="0"/>
              </a:rPr>
              <a:t>In	</a:t>
            </a:r>
            <a:r>
              <a:rPr sz="2000" spc="-5" dirty="0" smtClean="0">
                <a:cs typeface="Arial" panose="020B0604020202020204" pitchFamily="34" charset="0"/>
              </a:rPr>
              <a:t>three-dimensional</a:t>
            </a:r>
            <a:r>
              <a:rPr lang="en-US" sz="2000" spc="-5" dirty="0" smtClean="0">
                <a:cs typeface="Arial" panose="020B0604020202020204" pitchFamily="34" charset="0"/>
              </a:rPr>
              <a:t> </a:t>
            </a:r>
            <a:r>
              <a:rPr lang="en-US" sz="2000" spc="-10" dirty="0" smtClean="0">
                <a:cs typeface="Arial" panose="020B0604020202020204" pitchFamily="34" charset="0"/>
              </a:rPr>
              <a:t>space</a:t>
            </a:r>
            <a:r>
              <a:rPr lang="en-US" sz="2000" spc="-5" dirty="0" smtClean="0">
                <a:cs typeface="Arial" panose="020B0604020202020204" pitchFamily="34" charset="0"/>
              </a:rPr>
              <a:t>,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n-US" sz="2000" spc="-5" dirty="0" smtClean="0">
                <a:cs typeface="Arial" panose="020B0604020202020204" pitchFamily="34" charset="0"/>
              </a:rPr>
              <a:t>a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n-US" sz="2000" spc="-5" dirty="0" smtClean="0">
                <a:cs typeface="Arial" panose="020B0604020202020204" pitchFamily="34" charset="0"/>
              </a:rPr>
              <a:t>th</a:t>
            </a:r>
            <a:r>
              <a:rPr lang="en-US" sz="2000" spc="-20" dirty="0" smtClean="0">
                <a:cs typeface="Arial" panose="020B0604020202020204" pitchFamily="34" charset="0"/>
              </a:rPr>
              <a:t>i</a:t>
            </a:r>
            <a:r>
              <a:rPr lang="en-US" sz="2000" spc="-35" dirty="0" smtClean="0">
                <a:cs typeface="Arial" panose="020B0604020202020204" pitchFamily="34" charset="0"/>
              </a:rPr>
              <a:t>r</a:t>
            </a:r>
            <a:r>
              <a:rPr lang="en-US" sz="2000" spc="-5" dirty="0" smtClean="0">
                <a:cs typeface="Arial" panose="020B0604020202020204" pitchFamily="34" charset="0"/>
              </a:rPr>
              <a:t>d</a:t>
            </a:r>
            <a:r>
              <a:rPr lang="en-US" sz="2000" dirty="0" smtClean="0">
                <a:cs typeface="Arial" panose="020B0604020202020204" pitchFamily="34" charset="0"/>
              </a:rPr>
              <a:t> </a:t>
            </a:r>
            <a:r>
              <a:rPr lang="en-US" sz="2000" spc="-10" dirty="0" smtClean="0">
                <a:cs typeface="Arial" panose="020B0604020202020204" pitchFamily="34" charset="0"/>
              </a:rPr>
              <a:t>dimensi</a:t>
            </a:r>
            <a:r>
              <a:rPr lang="en-US" sz="2000" spc="5" dirty="0" smtClean="0">
                <a:cs typeface="Arial" panose="020B0604020202020204" pitchFamily="34" charset="0"/>
              </a:rPr>
              <a:t>o</a:t>
            </a:r>
            <a:r>
              <a:rPr lang="en-US" sz="2000" dirty="0" smtClean="0">
                <a:cs typeface="Arial" panose="020B0604020202020204" pitchFamily="34" charset="0"/>
              </a:rPr>
              <a:t>n</a:t>
            </a:r>
            <a:r>
              <a:rPr lang="en-US" sz="2000" spc="-5" dirty="0" smtClean="0">
                <a:cs typeface="Arial" panose="020B0604020202020204" pitchFamily="34" charset="0"/>
              </a:rPr>
              <a:t>—</a:t>
            </a:r>
            <a:r>
              <a:rPr lang="en-US" sz="2000" spc="-10" dirty="0" smtClean="0">
                <a:cs typeface="Arial" panose="020B0604020202020204" pitchFamily="34" charset="0"/>
              </a:rPr>
              <a:t>depth</a:t>
            </a:r>
            <a:r>
              <a:rPr lang="en-US" sz="2000" spc="-10" dirty="0">
                <a:cs typeface="Arial" panose="020B0604020202020204" pitchFamily="34" charset="0"/>
              </a:rPr>
              <a:t>— is described </a:t>
            </a:r>
            <a:r>
              <a:rPr lang="en-US" sz="2000" spc="-15" dirty="0">
                <a:cs typeface="Arial" panose="020B0604020202020204" pitchFamily="34" charset="0"/>
              </a:rPr>
              <a:t>by </a:t>
            </a:r>
            <a:r>
              <a:rPr lang="en-US" sz="2000" spc="-5" dirty="0">
                <a:cs typeface="Arial" panose="020B0604020202020204" pitchFamily="34" charset="0"/>
              </a:rPr>
              <a:t>a z </a:t>
            </a:r>
            <a:r>
              <a:rPr lang="en-US" sz="2000" spc="-10" dirty="0">
                <a:cs typeface="Arial" panose="020B0604020202020204" pitchFamily="34" charset="0"/>
              </a:rPr>
              <a:t>axis </a:t>
            </a:r>
            <a:r>
              <a:rPr lang="en-US" sz="2000" spc="-5" dirty="0">
                <a:cs typeface="Arial" panose="020B0604020202020204" pitchFamily="34" charset="0"/>
              </a:rPr>
              <a:t>(x , y ,</a:t>
            </a:r>
            <a:r>
              <a:rPr lang="en-US" sz="2000" spc="150" dirty="0">
                <a:cs typeface="Arial" panose="020B0604020202020204" pitchFamily="34" charset="0"/>
              </a:rPr>
              <a:t> </a:t>
            </a:r>
            <a:r>
              <a:rPr lang="en-US" sz="2000" spc="-5" dirty="0">
                <a:cs typeface="Arial" panose="020B0604020202020204" pitchFamily="34" charset="0"/>
              </a:rPr>
              <a:t>z</a:t>
            </a:r>
            <a:r>
              <a:rPr lang="en-US" sz="2000" spc="-5" dirty="0" smtClean="0">
                <a:cs typeface="Arial" panose="020B0604020202020204" pitchFamily="34" charset="0"/>
              </a:rPr>
              <a:t>).</a:t>
            </a:r>
            <a:endParaRPr lang="en-US" sz="2000" dirty="0">
              <a:cs typeface="Arial" panose="020B0604020202020204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2115"/>
              </a:spcBef>
              <a:buFont typeface="Arial"/>
              <a:buChar char="•"/>
              <a:tabLst>
                <a:tab pos="354965" algn="l"/>
                <a:tab pos="355600" algn="l"/>
                <a:tab pos="864235" algn="l"/>
              </a:tabLst>
            </a:pPr>
            <a:endParaRPr sz="20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1" y="624110"/>
            <a:ext cx="7086600" cy="82369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Common uses for vector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799" cy="4311022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Vector images are commonplace.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cutting-edge magazine covers, interactive Web graphics they are very much the format of choice in contemporary design.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certain specialist areas, computer-aided design for example, the vector format is the only choice.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There are many less specialized everyday uses of the vector format, where users may not even be aware they are creating vector images: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Drawing tools</a:t>
            </a:r>
            <a:r>
              <a:rPr lang="en-US" sz="1800" dirty="0">
                <a:solidFill>
                  <a:schemeClr val="tx1"/>
                </a:solidFill>
              </a:rPr>
              <a:t> in Word, Excel, </a:t>
            </a:r>
            <a:r>
              <a:rPr lang="en-US" sz="1800" dirty="0" smtClean="0">
                <a:solidFill>
                  <a:schemeClr val="tx1"/>
                </a:solidFill>
              </a:rPr>
              <a:t>PowerPoint (e.g</a:t>
            </a:r>
            <a:r>
              <a:rPr lang="en-US" sz="1800" dirty="0">
                <a:solidFill>
                  <a:schemeClr val="tx1"/>
                </a:solidFill>
              </a:rPr>
              <a:t>. lines, arrows, shapes) 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Fonts</a:t>
            </a:r>
            <a:r>
              <a:rPr lang="en-US" sz="1800" dirty="0">
                <a:solidFill>
                  <a:schemeClr val="tx1"/>
                </a:solidFill>
              </a:rPr>
              <a:t> - most fonts are vector fonts, where each character is scalable 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Charts and graphs</a:t>
            </a:r>
            <a:r>
              <a:rPr lang="en-US" sz="1800" dirty="0">
                <a:solidFill>
                  <a:schemeClr val="tx1"/>
                </a:solidFill>
              </a:rPr>
              <a:t> created in Excel, PowerPoint, </a:t>
            </a:r>
            <a:r>
              <a:rPr lang="en-US" sz="1800" dirty="0" err="1">
                <a:solidFill>
                  <a:schemeClr val="tx1"/>
                </a:solidFill>
              </a:rPr>
              <a:t>etc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36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1" y="624110"/>
            <a:ext cx="7086600" cy="59509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of Vector Image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447800"/>
            <a:ext cx="7239000" cy="2895600"/>
          </a:xfrm>
        </p:spPr>
        <p:txBody>
          <a:bodyPr/>
          <a:lstStyle/>
          <a:p>
            <a:r>
              <a:rPr lang="en-US" b="1" dirty="0"/>
              <a:t>&lt;</a:t>
            </a:r>
            <a:r>
              <a:rPr lang="en-US" b="1" dirty="0" err="1"/>
              <a:t>rect</a:t>
            </a:r>
            <a:r>
              <a:rPr lang="en-US" b="1" dirty="0"/>
              <a:t> width="120" height="80" fill="</a:t>
            </a:r>
            <a:r>
              <a:rPr lang="en-US" b="1" dirty="0" err="1"/>
              <a:t>rgb</a:t>
            </a:r>
            <a:r>
              <a:rPr lang="en-US" b="1" dirty="0"/>
              <a:t>(255,51,0)" stroke="</a:t>
            </a:r>
            <a:r>
              <a:rPr lang="en-US" b="1" dirty="0" err="1"/>
              <a:t>rgb</a:t>
            </a:r>
            <a:r>
              <a:rPr lang="en-US" b="1" dirty="0"/>
              <a:t>(0,0,204)" stroke-width="4" /&gt; </a:t>
            </a:r>
          </a:p>
          <a:p>
            <a:r>
              <a:rPr lang="en-US" dirty="0"/>
              <a:t>Using fairly straightforward 'human readable' terms, this instructs the program displaying the image to draw a rectangle with a width of 120 pixels and a height of 80 pixels. It is filled with a shade of orange (as defined by the RGB </a:t>
            </a:r>
            <a:r>
              <a:rPr lang="en-US" dirty="0" smtClean="0"/>
              <a:t>color </a:t>
            </a:r>
            <a:r>
              <a:rPr lang="en-US" dirty="0"/>
              <a:t>value of Red 255, Green 51, Blue 0), and is outlined with a blue stroke (R 0, G 0, B 204) that is 4 pixels wide </a:t>
            </a:r>
          </a:p>
          <a:p>
            <a:endParaRPr lang="en-US" dirty="0"/>
          </a:p>
        </p:txBody>
      </p:sp>
      <p:pic>
        <p:nvPicPr>
          <p:cNvPr id="4" name="Picture 4" descr="or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2872" y="4343400"/>
            <a:ext cx="2687328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444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24110"/>
            <a:ext cx="7010400" cy="74749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of Vector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371600"/>
            <a:ext cx="7239000" cy="2590800"/>
          </a:xfrm>
        </p:spPr>
        <p:txBody>
          <a:bodyPr/>
          <a:lstStyle/>
          <a:p>
            <a:r>
              <a:rPr lang="en-US" dirty="0"/>
              <a:t>If a vector image is resized, there will be no loss of quality. </a:t>
            </a:r>
          </a:p>
          <a:p>
            <a:r>
              <a:rPr lang="en-US" dirty="0"/>
              <a:t>This is because when resizing a vector what happens behind the scenes is a change to the mathematical instructions. </a:t>
            </a:r>
          </a:p>
          <a:p>
            <a:r>
              <a:rPr lang="en-US" dirty="0"/>
              <a:t>So if we resize our 120 by 80 pixel original by ten times to 1200 by 800, the sharpness of the original is retained because it is the </a:t>
            </a:r>
            <a:r>
              <a:rPr lang="en-US" dirty="0" smtClean="0"/>
              <a:t>Math </a:t>
            </a:r>
            <a:r>
              <a:rPr lang="en-US" dirty="0"/>
              <a:t>in the code that has been adjusted rather than the physical image itself.</a:t>
            </a:r>
          </a:p>
          <a:p>
            <a:endParaRPr lang="en-US" dirty="0"/>
          </a:p>
        </p:txBody>
      </p:sp>
      <p:pic>
        <p:nvPicPr>
          <p:cNvPr id="4" name="Picture 6" descr="orange-sca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089400"/>
            <a:ext cx="3810000" cy="762000"/>
          </a:xfrm>
          <a:prstGeom prst="rect">
            <a:avLst/>
          </a:prstGeom>
          <a:noFill/>
        </p:spPr>
      </p:pic>
      <p:pic>
        <p:nvPicPr>
          <p:cNvPr id="5" name="Picture 7" descr="oran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9063" y="4311650"/>
            <a:ext cx="2219325" cy="1479550"/>
          </a:xfrm>
          <a:prstGeom prst="rect">
            <a:avLst/>
          </a:prstGeom>
          <a:noFill/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352550" y="4306887"/>
            <a:ext cx="1104900" cy="369888"/>
          </a:xfrm>
          <a:prstGeom prst="rect">
            <a:avLst/>
          </a:prstGeom>
          <a:noFill/>
          <a:ln w="28575">
            <a:solidFill>
              <a:srgbClr val="CC0000"/>
            </a:solidFill>
            <a:prstDash val="lg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ms-MY"/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437188" y="5137150"/>
            <a:ext cx="1992312" cy="376237"/>
          </a:xfrm>
          <a:prstGeom prst="rect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/>
              <a:t>10x = 1200 x 800</a:t>
            </a:r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2451100" y="4314825"/>
            <a:ext cx="24749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ms-MY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454943" y="5952331"/>
            <a:ext cx="1992313" cy="376237"/>
          </a:xfrm>
          <a:prstGeom prst="rect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/>
              <a:t>1x = 120 x 80</a:t>
            </a:r>
          </a:p>
        </p:txBody>
      </p:sp>
    </p:spTree>
    <p:extLst>
      <p:ext uri="{BB962C8B-B14F-4D97-AF65-F5344CB8AC3E}">
        <p14:creationId xmlns:p14="http://schemas.microsoft.com/office/powerpoint/2010/main" val="361921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307" y="533400"/>
            <a:ext cx="7696199" cy="67129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Raster and vector images compared</a:t>
            </a:r>
            <a:br>
              <a:rPr lang="en-US" b="1" dirty="0" smtClean="0"/>
            </a:br>
            <a:endParaRPr lang="en-US" b="1" dirty="0"/>
          </a:p>
        </p:txBody>
      </p:sp>
      <p:graphicFrame>
        <p:nvGraphicFramePr>
          <p:cNvPr id="5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38926"/>
              </p:ext>
            </p:extLst>
          </p:nvPr>
        </p:nvGraphicFramePr>
        <p:xfrm>
          <a:off x="1524000" y="1295400"/>
          <a:ext cx="7143750" cy="5354730"/>
        </p:xfrm>
        <a:graphic>
          <a:graphicData uri="http://schemas.openxmlformats.org/drawingml/2006/table">
            <a:tbl>
              <a:tblPr/>
              <a:tblGrid>
                <a:gridCol w="3572548"/>
                <a:gridCol w="3571202"/>
              </a:tblGrid>
              <a:tr h="3942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Raster formats (bitmaps)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 formats (object-oriented)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>
                        <a:alpha val="50000"/>
                      </a:srgbClr>
                    </a:solidFill>
                  </a:tcPr>
                </a:tc>
              </a:tr>
              <a:tr h="7097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Used for representation of continuous tones - suited to 'natural' photo-realistic imagery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Used for drawings and diagrams that can be described by mathematically defined shapes and attributes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</a:tr>
              <a:tr h="3942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Grid/matrix structure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Mathematical or textual description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</a:tr>
              <a:tr h="499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Resolution dependent: scaling-up will diminish quality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Resolution independent: scaling-up is easy with no loss in quality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</a:tr>
              <a:tr h="709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Most common capture type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normally used for capture, apart from some specialised mapping applications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</a:tr>
              <a:tr h="3942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Most common Web type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common Web type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</a:tr>
              <a:tr h="3942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Layering of images less common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Layering of images easy and common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</a:tr>
              <a:tr h="3942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Usually larger in file size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Usually smaller in file size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</a:tr>
              <a:tr h="3942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Usually quicker to display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Usually slower to display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</a:tr>
              <a:tr h="3942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Difficult to convert to a vector format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Easily and often converted to a raster format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66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1" y="624110"/>
            <a:ext cx="7086600" cy="747490"/>
          </a:xfrm>
        </p:spPr>
        <p:txBody>
          <a:bodyPr/>
          <a:lstStyle/>
          <a:p>
            <a:r>
              <a:rPr lang="en-US" b="1" dirty="0"/>
              <a:t>Digital Camera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1" y="1524000"/>
            <a:ext cx="7543800" cy="50292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256x256</a:t>
            </a:r>
            <a:r>
              <a:rPr lang="en-US" dirty="0">
                <a:solidFill>
                  <a:srgbClr val="D60093"/>
                </a:solidFill>
              </a:rPr>
              <a:t> -</a:t>
            </a:r>
            <a:r>
              <a:rPr lang="en-US" dirty="0"/>
              <a:t> Found on very cheap cameras, this resolution is so low that the picture quality is almost always unacceptable. This is 65,000 total pixels. </a:t>
            </a:r>
          </a:p>
          <a:p>
            <a:r>
              <a:rPr lang="en-US" b="1" dirty="0">
                <a:solidFill>
                  <a:srgbClr val="D60093"/>
                </a:solidFill>
              </a:rPr>
              <a:t>640x480</a:t>
            </a:r>
            <a:r>
              <a:rPr lang="en-US" dirty="0">
                <a:solidFill>
                  <a:srgbClr val="D60093"/>
                </a:solidFill>
              </a:rPr>
              <a:t> -</a:t>
            </a:r>
            <a:r>
              <a:rPr lang="en-US" dirty="0"/>
              <a:t> This is the low end on most "real" cameras. This resolution is ideal for e-mailing pictures or posting pictures on a Web site. </a:t>
            </a:r>
          </a:p>
          <a:p>
            <a:r>
              <a:rPr lang="en-US" b="1" dirty="0">
                <a:solidFill>
                  <a:srgbClr val="D60093"/>
                </a:solidFill>
              </a:rPr>
              <a:t>1216x912</a:t>
            </a:r>
            <a:r>
              <a:rPr lang="en-US" dirty="0">
                <a:solidFill>
                  <a:srgbClr val="D60093"/>
                </a:solidFill>
              </a:rPr>
              <a:t> -</a:t>
            </a:r>
            <a:r>
              <a:rPr lang="en-US" dirty="0"/>
              <a:t> This is a "megapixel" image size -- 1,109,000 total pixels -- good for printing pictures. </a:t>
            </a:r>
          </a:p>
          <a:p>
            <a:r>
              <a:rPr lang="en-US" b="1" dirty="0">
                <a:solidFill>
                  <a:srgbClr val="D60093"/>
                </a:solidFill>
              </a:rPr>
              <a:t>1600x1200</a:t>
            </a:r>
            <a:r>
              <a:rPr lang="en-US" dirty="0">
                <a:solidFill>
                  <a:srgbClr val="D60093"/>
                </a:solidFill>
              </a:rPr>
              <a:t> -</a:t>
            </a:r>
            <a:r>
              <a:rPr lang="en-US" dirty="0"/>
              <a:t> With almost 2 million total pixels, this is "high resolution." You can print a 4x5 inch print taken at this resolution with the same quality that you would get from a photo lab. </a:t>
            </a:r>
          </a:p>
          <a:p>
            <a:r>
              <a:rPr lang="en-US" b="1" dirty="0">
                <a:solidFill>
                  <a:srgbClr val="D60093"/>
                </a:solidFill>
              </a:rPr>
              <a:t>2240x1680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- Found on 4 megapixel cameras -- the current standard -- this allows even larger printed photos, with good quality for prints up to 16x20 inches. </a:t>
            </a:r>
          </a:p>
          <a:p>
            <a:r>
              <a:rPr lang="en-US" b="1" dirty="0">
                <a:solidFill>
                  <a:srgbClr val="D60093"/>
                </a:solidFill>
              </a:rPr>
              <a:t>4064x2704</a:t>
            </a:r>
            <a:r>
              <a:rPr lang="en-US" dirty="0">
                <a:solidFill>
                  <a:srgbClr val="D60093"/>
                </a:solidFill>
              </a:rPr>
              <a:t> -</a:t>
            </a:r>
            <a:r>
              <a:rPr lang="en-US" dirty="0"/>
              <a:t> A top-of-the-line digital camera with 11.1 megapixels takes pictures at this resolution. At this setting, you can create 13.5x9 inch prints with no loss of picture quality.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7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24110"/>
            <a:ext cx="7010400" cy="97609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Graphic / Image Data Structures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696199" cy="2667000"/>
          </a:xfrm>
        </p:spPr>
        <p:txBody>
          <a:bodyPr>
            <a:normAutofit fontScale="92500" lnSpcReduction="10000"/>
          </a:bodyPr>
          <a:lstStyle/>
          <a:p>
            <a:pPr marL="609600" indent="-609600" algn="just">
              <a:lnSpc>
                <a:spcPct val="90000"/>
              </a:lnSpc>
            </a:pPr>
            <a:r>
              <a:rPr lang="en-GB" sz="2400" b="1" dirty="0">
                <a:solidFill>
                  <a:schemeClr val="tx1"/>
                </a:solidFill>
              </a:rPr>
              <a:t>Pixels</a:t>
            </a:r>
            <a:r>
              <a:rPr lang="en-US" sz="2400" dirty="0">
                <a:solidFill>
                  <a:schemeClr val="tx1"/>
                </a:solidFill>
              </a:rPr>
              <a:t> -- </a:t>
            </a:r>
            <a:r>
              <a:rPr lang="en-GB" sz="2400" dirty="0">
                <a:solidFill>
                  <a:schemeClr val="tx1"/>
                </a:solidFill>
              </a:rPr>
              <a:t>picture elements in digital </a:t>
            </a:r>
            <a:r>
              <a:rPr lang="en-GB" sz="2400" dirty="0" smtClean="0">
                <a:solidFill>
                  <a:schemeClr val="tx1"/>
                </a:solidFill>
              </a:rPr>
              <a:t>images</a:t>
            </a:r>
          </a:p>
          <a:p>
            <a:pPr marL="609600" indent="-609600" algn="just">
              <a:lnSpc>
                <a:spcPct val="90000"/>
              </a:lnSpc>
            </a:pPr>
            <a:r>
              <a:rPr lang="en-GB" sz="2400" b="1" dirty="0" smtClean="0">
                <a:solidFill>
                  <a:schemeClr val="tx1"/>
                </a:solidFill>
              </a:rPr>
              <a:t>Volume element </a:t>
            </a:r>
            <a:r>
              <a:rPr lang="en-GB" sz="2400" dirty="0" smtClean="0">
                <a:solidFill>
                  <a:schemeClr val="tx1"/>
                </a:solidFill>
              </a:rPr>
              <a:t>-- </a:t>
            </a:r>
            <a:r>
              <a:rPr lang="en-US" sz="2400" dirty="0"/>
              <a:t>An image element in a three dimensional is called a voxel (volume element).</a:t>
            </a:r>
            <a:endParaRPr lang="en-GB" sz="2400" dirty="0">
              <a:solidFill>
                <a:schemeClr val="tx1"/>
              </a:solidFill>
            </a:endParaRPr>
          </a:p>
          <a:p>
            <a:pPr marL="609600" indent="-609600" algn="just">
              <a:lnSpc>
                <a:spcPct val="90000"/>
              </a:lnSpc>
            </a:pPr>
            <a:r>
              <a:rPr lang="en-GB" sz="2400" b="1" dirty="0">
                <a:solidFill>
                  <a:schemeClr val="tx1"/>
                </a:solidFill>
              </a:rPr>
              <a:t>Image Resolution</a:t>
            </a:r>
            <a:r>
              <a:rPr lang="en-US" sz="2400" dirty="0">
                <a:solidFill>
                  <a:schemeClr val="tx1"/>
                </a:solidFill>
              </a:rPr>
              <a:t> --</a:t>
            </a:r>
            <a:r>
              <a:rPr lang="en-US" sz="2400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GB" sz="2400" dirty="0">
                <a:solidFill>
                  <a:schemeClr val="tx1"/>
                </a:solidFill>
              </a:rPr>
              <a:t>number of pixels in a digital image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1295400" lvl="1" indent="-533400" algn="just">
              <a:lnSpc>
                <a:spcPct val="90000"/>
              </a:lnSpc>
            </a:pPr>
            <a:r>
              <a:rPr lang="en-GB" sz="2000" dirty="0">
                <a:solidFill>
                  <a:schemeClr val="tx1"/>
                </a:solidFill>
              </a:rPr>
              <a:t>Higher resolution always yields better quality </a:t>
            </a:r>
          </a:p>
          <a:p>
            <a:pPr marL="1295400" lvl="1" indent="-533400" algn="just">
              <a:lnSpc>
                <a:spcPct val="90000"/>
              </a:lnSpc>
            </a:pPr>
            <a:r>
              <a:rPr lang="en-GB" sz="2000" dirty="0">
                <a:solidFill>
                  <a:schemeClr val="tx1"/>
                </a:solidFill>
              </a:rPr>
              <a:t>1024x768 pixels on a 15” monitor is better than 800x600 pixels </a:t>
            </a:r>
          </a:p>
        </p:txBody>
      </p:sp>
    </p:spTree>
    <p:extLst>
      <p:ext uri="{BB962C8B-B14F-4D97-AF65-F5344CB8AC3E}">
        <p14:creationId xmlns:p14="http://schemas.microsoft.com/office/powerpoint/2010/main" val="53980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386138"/>
            <a:ext cx="3017838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pixe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4950" y="454025"/>
            <a:ext cx="3524250" cy="35242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59063" y="4876800"/>
            <a:ext cx="250825" cy="1968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ms-MY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2662238" y="430213"/>
            <a:ext cx="2632075" cy="44592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ms-MY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2882900" y="3954463"/>
            <a:ext cx="2447925" cy="11096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ms-MY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443788" y="4591050"/>
            <a:ext cx="688975" cy="376238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Pixel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7751763" y="3998913"/>
            <a:ext cx="0" cy="57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ms-MY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106862" y="2476500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Zoom-in</a:t>
            </a:r>
          </a:p>
        </p:txBody>
      </p:sp>
    </p:spTree>
    <p:extLst>
      <p:ext uri="{BB962C8B-B14F-4D97-AF65-F5344CB8AC3E}">
        <p14:creationId xmlns:p14="http://schemas.microsoft.com/office/powerpoint/2010/main" val="55032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24110"/>
            <a:ext cx="7010400" cy="89989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Why is a higher resolution better 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24000"/>
            <a:ext cx="7620000" cy="3048000"/>
          </a:xfrm>
        </p:spPr>
        <p:txBody>
          <a:bodyPr/>
          <a:lstStyle/>
          <a:p>
            <a:pPr marL="0" indent="0"/>
            <a:r>
              <a:rPr lang="en-US" dirty="0"/>
              <a:t> When a 12x8 inch picture is formed by say, 600x400 pixels, it uses pixels of a certain size.</a:t>
            </a:r>
          </a:p>
          <a:p>
            <a:pPr marL="0" indent="0"/>
            <a:r>
              <a:rPr lang="en-US" dirty="0"/>
              <a:t>If the resolution increases, to about (for example) 1200x800, more pixels have to be squeezed in the 12x8 inch space. So the pixels used are smaller.</a:t>
            </a:r>
          </a:p>
          <a:p>
            <a:pPr marL="0" indent="0"/>
            <a:r>
              <a:rPr lang="en-US" dirty="0"/>
              <a:t>This allows more colors to be included in the image matrix, thereby creating a more realistic look.</a:t>
            </a:r>
          </a:p>
          <a:p>
            <a:pPr marL="0" indent="0"/>
            <a:r>
              <a:rPr lang="en-US" dirty="0"/>
              <a:t>The drawback is that this requires more memory.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8370" y="497840"/>
            <a:ext cx="47402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430" dirty="0">
                <a:solidFill>
                  <a:schemeClr val="tx1"/>
                </a:solidFill>
                <a:latin typeface="Arial"/>
                <a:cs typeface="Arial"/>
              </a:rPr>
              <a:t>Types </a:t>
            </a:r>
            <a:r>
              <a:rPr sz="4400" b="1" spc="-200" dirty="0">
                <a:solidFill>
                  <a:schemeClr val="tx1"/>
                </a:solidFill>
                <a:latin typeface="Arial"/>
                <a:cs typeface="Arial"/>
              </a:rPr>
              <a:t>of </a:t>
            </a:r>
            <a:r>
              <a:rPr sz="4400" b="1" spc="-254" dirty="0">
                <a:solidFill>
                  <a:schemeClr val="tx1"/>
                </a:solidFill>
                <a:latin typeface="Arial"/>
                <a:cs typeface="Arial"/>
              </a:rPr>
              <a:t>Still</a:t>
            </a:r>
            <a:r>
              <a:rPr sz="4400" b="1" spc="-1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400" b="1" spc="-370" dirty="0">
                <a:solidFill>
                  <a:schemeClr val="tx1"/>
                </a:solidFill>
                <a:latin typeface="Arial"/>
                <a:cs typeface="Arial"/>
              </a:rPr>
              <a:t>Images</a:t>
            </a:r>
            <a:endParaRPr sz="4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64585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90" dirty="0">
                <a:latin typeface="Arial"/>
                <a:cs typeface="Arial"/>
              </a:rPr>
              <a:t>Still </a:t>
            </a:r>
            <a:r>
              <a:rPr sz="3200" spc="-195" dirty="0">
                <a:latin typeface="Arial"/>
                <a:cs typeface="Arial"/>
              </a:rPr>
              <a:t>images </a:t>
            </a:r>
            <a:r>
              <a:rPr sz="3200" spc="-135" dirty="0">
                <a:latin typeface="Arial"/>
                <a:cs typeface="Arial"/>
              </a:rPr>
              <a:t>are </a:t>
            </a:r>
            <a:r>
              <a:rPr sz="3200" spc="-120" dirty="0">
                <a:latin typeface="Arial"/>
                <a:cs typeface="Arial"/>
              </a:rPr>
              <a:t>generated </a:t>
            </a:r>
            <a:r>
              <a:rPr sz="3200" spc="-40" dirty="0">
                <a:latin typeface="Arial"/>
                <a:cs typeface="Arial"/>
              </a:rPr>
              <a:t>in </a:t>
            </a:r>
            <a:r>
              <a:rPr sz="3200" spc="20" dirty="0">
                <a:latin typeface="Arial"/>
                <a:cs typeface="Arial"/>
              </a:rPr>
              <a:t>two</a:t>
            </a:r>
            <a:r>
              <a:rPr sz="3200" spc="-484" dirty="0">
                <a:latin typeface="Arial"/>
                <a:cs typeface="Arial"/>
              </a:rPr>
              <a:t> </a:t>
            </a:r>
            <a:r>
              <a:rPr sz="3200" spc="-165" dirty="0">
                <a:latin typeface="Arial"/>
                <a:cs typeface="Arial"/>
              </a:rPr>
              <a:t>ways: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108200"/>
            <a:ext cx="153035" cy="84074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1800" dirty="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sz="1800" dirty="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8889" y="2223770"/>
            <a:ext cx="2527935" cy="73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600"/>
              </a:lnSpc>
              <a:spcBef>
                <a:spcPts val="100"/>
              </a:spcBef>
            </a:pPr>
            <a:r>
              <a:rPr sz="1800" spc="-85" dirty="0">
                <a:latin typeface="Arial"/>
                <a:cs typeface="Arial"/>
              </a:rPr>
              <a:t>Bitmaps </a:t>
            </a:r>
            <a:r>
              <a:rPr sz="1800" spc="-35" dirty="0">
                <a:latin typeface="Arial"/>
                <a:cs typeface="Arial"/>
              </a:rPr>
              <a:t>(or </a:t>
            </a:r>
            <a:r>
              <a:rPr sz="1800" i="1" spc="-80" dirty="0">
                <a:latin typeface="Arial"/>
                <a:cs typeface="Arial"/>
              </a:rPr>
              <a:t>raster-based</a:t>
            </a:r>
            <a:r>
              <a:rPr sz="1800" spc="-80" dirty="0">
                <a:latin typeface="Arial"/>
                <a:cs typeface="Arial"/>
              </a:rPr>
              <a:t>) </a:t>
            </a:r>
            <a:r>
              <a:rPr sz="1800" spc="-50" dirty="0">
                <a:latin typeface="Arial"/>
                <a:cs typeface="Arial"/>
              </a:rPr>
              <a:t>.  </a:t>
            </a:r>
            <a:r>
              <a:rPr sz="1800" spc="-60" dirty="0">
                <a:latin typeface="Arial"/>
                <a:cs typeface="Arial"/>
              </a:rPr>
              <a:t>Vector-drawn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graphics.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1600" y="3124200"/>
            <a:ext cx="5791200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7609" y="461899"/>
            <a:ext cx="167068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b="1" spc="-45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b="1" spc="-5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8414257" y="6464909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63370"/>
            <a:ext cx="8074659" cy="4856713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Bitmaps </a:t>
            </a:r>
            <a:r>
              <a:rPr sz="3000" spc="-20" dirty="0">
                <a:latin typeface="Calibri"/>
                <a:cs typeface="Calibri"/>
              </a:rPr>
              <a:t>may </a:t>
            </a:r>
            <a:r>
              <a:rPr sz="3000" dirty="0">
                <a:latin typeface="Calibri"/>
                <a:cs typeface="Calibri"/>
              </a:rPr>
              <a:t>also </a:t>
            </a:r>
            <a:r>
              <a:rPr sz="3000" spc="-5" dirty="0">
                <a:latin typeface="Calibri"/>
                <a:cs typeface="Calibri"/>
              </a:rPr>
              <a:t>be </a:t>
            </a:r>
            <a:r>
              <a:rPr sz="3000" spc="-10" dirty="0">
                <a:latin typeface="Calibri"/>
                <a:cs typeface="Calibri"/>
              </a:rPr>
              <a:t>called </a:t>
            </a:r>
            <a:r>
              <a:rPr sz="3000" b="1" spc="-5" dirty="0">
                <a:latin typeface="Calibri"/>
                <a:cs typeface="Calibri"/>
              </a:rPr>
              <a:t>“raster” </a:t>
            </a:r>
            <a:r>
              <a:rPr sz="3000" spc="-10" dirty="0">
                <a:latin typeface="Calibri"/>
                <a:cs typeface="Calibri"/>
              </a:rPr>
              <a:t>images.  </a:t>
            </a:r>
            <a:r>
              <a:rPr sz="3000" spc="-15" dirty="0">
                <a:latin typeface="Calibri"/>
                <a:cs typeface="Calibri"/>
              </a:rPr>
              <a:t>Likewise, </a:t>
            </a:r>
            <a:r>
              <a:rPr sz="3000" spc="-5" dirty="0">
                <a:latin typeface="Calibri"/>
                <a:cs typeface="Calibri"/>
              </a:rPr>
              <a:t>bitmap </a:t>
            </a:r>
            <a:r>
              <a:rPr sz="3000" spc="-15" dirty="0">
                <a:latin typeface="Calibri"/>
                <a:cs typeface="Calibri"/>
              </a:rPr>
              <a:t>editors </a:t>
            </a:r>
            <a:r>
              <a:rPr sz="3000" spc="-20" dirty="0">
                <a:latin typeface="Calibri"/>
                <a:cs typeface="Calibri"/>
              </a:rPr>
              <a:t>are </a:t>
            </a:r>
            <a:r>
              <a:rPr sz="3000" spc="-5" dirty="0">
                <a:latin typeface="Calibri"/>
                <a:cs typeface="Calibri"/>
              </a:rPr>
              <a:t>sometimes </a:t>
            </a:r>
            <a:r>
              <a:rPr sz="3000" spc="-10" dirty="0">
                <a:latin typeface="Calibri"/>
                <a:cs typeface="Calibri"/>
              </a:rPr>
              <a:t>called  </a:t>
            </a:r>
            <a:r>
              <a:rPr sz="3000" b="1" spc="5" dirty="0">
                <a:latin typeface="Calibri"/>
                <a:cs typeface="Calibri"/>
              </a:rPr>
              <a:t>“painting”</a:t>
            </a:r>
            <a:r>
              <a:rPr sz="3000" b="1" spc="-30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programs</a:t>
            </a:r>
            <a:r>
              <a:rPr sz="3000" spc="-15" dirty="0">
                <a:latin typeface="Calibri"/>
                <a:cs typeface="Calibri"/>
              </a:rPr>
              <a:t>.</a:t>
            </a:r>
            <a:endParaRPr sz="3000" dirty="0">
              <a:latin typeface="Calibri"/>
              <a:cs typeface="Calibri"/>
            </a:endParaRPr>
          </a:p>
          <a:p>
            <a:pPr marL="756285" marR="5715" lvl="1" indent="-286385" algn="just">
              <a:lnSpc>
                <a:spcPct val="90000"/>
              </a:lnSpc>
              <a:spcBef>
                <a:spcPts val="650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latin typeface="Calibri"/>
                <a:cs typeface="Calibri"/>
              </a:rPr>
              <a:t>In </a:t>
            </a:r>
            <a:r>
              <a:rPr sz="2600" spc="-15" dirty="0">
                <a:latin typeface="Calibri"/>
                <a:cs typeface="Calibri"/>
              </a:rPr>
              <a:t>computer </a:t>
            </a:r>
            <a:r>
              <a:rPr sz="2600" spc="-5" dirty="0">
                <a:latin typeface="Calibri"/>
                <a:cs typeface="Calibri"/>
              </a:rPr>
              <a:t>graphics, </a:t>
            </a:r>
            <a:r>
              <a:rPr sz="2600" b="1" dirty="0">
                <a:latin typeface="Calibri"/>
                <a:cs typeface="Calibri"/>
              </a:rPr>
              <a:t>a </a:t>
            </a:r>
            <a:r>
              <a:rPr sz="2600" b="1" spc="-20" dirty="0">
                <a:latin typeface="Calibri"/>
                <a:cs typeface="Calibri"/>
              </a:rPr>
              <a:t>raster </a:t>
            </a:r>
            <a:r>
              <a:rPr sz="2600" b="1" spc="-10" dirty="0">
                <a:latin typeface="Calibri"/>
                <a:cs typeface="Calibri"/>
              </a:rPr>
              <a:t>graphics </a:t>
            </a:r>
            <a:r>
              <a:rPr sz="2600" b="1" spc="-5" dirty="0">
                <a:latin typeface="Calibri"/>
                <a:cs typeface="Calibri"/>
              </a:rPr>
              <a:t>image </a:t>
            </a:r>
            <a:r>
              <a:rPr sz="2600" b="1" dirty="0">
                <a:latin typeface="Calibri"/>
                <a:cs typeface="Calibri"/>
              </a:rPr>
              <a:t>is a </a:t>
            </a:r>
            <a:r>
              <a:rPr sz="2600" b="1" spc="-5" dirty="0">
                <a:latin typeface="Calibri"/>
                <a:cs typeface="Calibri"/>
              </a:rPr>
              <a:t>dot  matrix </a:t>
            </a:r>
            <a:r>
              <a:rPr sz="2600" b="1" spc="-15" dirty="0">
                <a:latin typeface="Calibri"/>
                <a:cs typeface="Calibri"/>
              </a:rPr>
              <a:t>data </a:t>
            </a:r>
            <a:r>
              <a:rPr sz="2600" b="1" spc="-10" dirty="0">
                <a:latin typeface="Calibri"/>
                <a:cs typeface="Calibri"/>
              </a:rPr>
              <a:t>structure </a:t>
            </a:r>
            <a:r>
              <a:rPr sz="2600" spc="-10" dirty="0">
                <a:latin typeface="Calibri"/>
                <a:cs typeface="Calibri"/>
              </a:rPr>
              <a:t>(representing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10" dirty="0">
                <a:latin typeface="Calibri"/>
                <a:cs typeface="Calibri"/>
              </a:rPr>
              <a:t>generally points 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spc="-45" dirty="0">
                <a:latin typeface="Calibri"/>
                <a:cs typeface="Calibri"/>
              </a:rPr>
              <a:t>color, </a:t>
            </a:r>
            <a:r>
              <a:rPr sz="2600" spc="-5" dirty="0">
                <a:latin typeface="Calibri"/>
                <a:cs typeface="Calibri"/>
              </a:rPr>
              <a:t>viewable via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35" dirty="0">
                <a:latin typeface="Calibri"/>
                <a:cs typeface="Calibri"/>
              </a:rPr>
              <a:t>monitor, </a:t>
            </a:r>
            <a:r>
              <a:rPr sz="2600" spc="-40" dirty="0">
                <a:latin typeface="Calibri"/>
                <a:cs typeface="Calibri"/>
              </a:rPr>
              <a:t>paper,</a:t>
            </a:r>
            <a:r>
              <a:rPr sz="2600" spc="50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or other  </a:t>
            </a:r>
            <a:r>
              <a:rPr sz="2600" spc="-10" dirty="0">
                <a:latin typeface="Calibri"/>
                <a:cs typeface="Calibri"/>
              </a:rPr>
              <a:t>display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medium..)</a:t>
            </a:r>
          </a:p>
          <a:p>
            <a:pPr marL="756285" marR="5715" lvl="1" indent="-286385" algn="just">
              <a:lnSpc>
                <a:spcPts val="2810"/>
              </a:lnSpc>
              <a:spcBef>
                <a:spcPts val="665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latin typeface="Calibri"/>
                <a:cs typeface="Calibri"/>
              </a:rPr>
              <a:t>A </a:t>
            </a:r>
            <a:r>
              <a:rPr sz="2600" spc="-20" dirty="0">
                <a:latin typeface="Calibri"/>
                <a:cs typeface="Calibri"/>
              </a:rPr>
              <a:t>raster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0" dirty="0">
                <a:latin typeface="Calibri"/>
                <a:cs typeface="Calibri"/>
              </a:rPr>
              <a:t>technically </a:t>
            </a:r>
            <a:r>
              <a:rPr sz="2600" spc="-15" dirty="0">
                <a:latin typeface="Calibri"/>
                <a:cs typeface="Calibri"/>
              </a:rPr>
              <a:t>characterized </a:t>
            </a:r>
            <a:r>
              <a:rPr sz="2600" spc="-10" dirty="0">
                <a:latin typeface="Calibri"/>
                <a:cs typeface="Calibri"/>
              </a:rPr>
              <a:t>by </a:t>
            </a:r>
            <a:r>
              <a:rPr sz="2600" dirty="0">
                <a:latin typeface="Calibri"/>
                <a:cs typeface="Calibri"/>
              </a:rPr>
              <a:t>the width </a:t>
            </a:r>
            <a:r>
              <a:rPr sz="2600" spc="-5" dirty="0">
                <a:latin typeface="Calibri"/>
                <a:cs typeface="Calibri"/>
              </a:rPr>
              <a:t>and  </a:t>
            </a:r>
            <a:r>
              <a:rPr sz="2600" spc="-10" dirty="0">
                <a:latin typeface="Calibri"/>
                <a:cs typeface="Calibri"/>
              </a:rPr>
              <a:t>height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image </a:t>
            </a:r>
            <a:r>
              <a:rPr sz="2600" dirty="0">
                <a:latin typeface="Calibri"/>
                <a:cs typeface="Calibri"/>
              </a:rPr>
              <a:t>in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pixels</a:t>
            </a:r>
            <a:endParaRPr sz="26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–"/>
            </a:pPr>
            <a:endParaRPr sz="2550" dirty="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ts val="3240"/>
              </a:lnSpc>
              <a:buFont typeface="Arial"/>
              <a:buChar char="•"/>
              <a:tabLst>
                <a:tab pos="355600" algn="l"/>
              </a:tabLst>
            </a:pPr>
            <a:r>
              <a:rPr sz="3000" spc="-35" dirty="0">
                <a:latin typeface="Calibri"/>
                <a:cs typeface="Calibri"/>
              </a:rPr>
              <a:t>Vector </a:t>
            </a:r>
            <a:r>
              <a:rPr sz="3000" spc="-15" dirty="0">
                <a:latin typeface="Calibri"/>
                <a:cs typeface="Calibri"/>
              </a:rPr>
              <a:t>editors </a:t>
            </a:r>
            <a:r>
              <a:rPr sz="3000" spc="-20" dirty="0">
                <a:latin typeface="Calibri"/>
                <a:cs typeface="Calibri"/>
              </a:rPr>
              <a:t>are </a:t>
            </a:r>
            <a:r>
              <a:rPr sz="3000" spc="-5" dirty="0">
                <a:latin typeface="Calibri"/>
                <a:cs typeface="Calibri"/>
              </a:rPr>
              <a:t>sometimes </a:t>
            </a:r>
            <a:r>
              <a:rPr sz="3000" spc="-10" dirty="0">
                <a:latin typeface="Calibri"/>
                <a:cs typeface="Calibri"/>
              </a:rPr>
              <a:t>called </a:t>
            </a:r>
            <a:r>
              <a:rPr sz="3000" b="1" spc="-15" dirty="0">
                <a:latin typeface="Calibri"/>
                <a:cs typeface="Calibri"/>
              </a:rPr>
              <a:t>“drawing”  programs</a:t>
            </a:r>
            <a:endParaRPr sz="3000" b="1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1436" y="461899"/>
            <a:ext cx="596265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Arial" panose="020B0604020202020204" pitchFamily="34" charset="0"/>
                <a:cs typeface="Arial" panose="020B0604020202020204" pitchFamily="34" charset="0"/>
              </a:rPr>
              <a:t>Bitmaps </a:t>
            </a:r>
            <a:r>
              <a:rPr b="1" spc="-20" dirty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b="1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40" dirty="0">
                <a:latin typeface="Arial" panose="020B0604020202020204" pitchFamily="34" charset="0"/>
                <a:cs typeface="Arial" panose="020B0604020202020204" pitchFamily="34" charset="0"/>
              </a:rPr>
              <a:t>Vector-Drawn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8414257" y="6464909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71128" y="1981200"/>
            <a:ext cx="8074025" cy="25987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Bitmaps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spc="-5" dirty="0">
                <a:latin typeface="Calibri"/>
                <a:cs typeface="Calibri"/>
              </a:rPr>
              <a:t>used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b="1" spc="-10" dirty="0">
                <a:latin typeface="Calibri"/>
                <a:cs typeface="Calibri"/>
              </a:rPr>
              <a:t>photo-realistic </a:t>
            </a:r>
            <a:r>
              <a:rPr sz="2800" b="1" spc="-5" dirty="0">
                <a:latin typeface="Calibri"/>
                <a:cs typeface="Calibri"/>
              </a:rPr>
              <a:t>images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 smtClean="0">
                <a:latin typeface="Calibri"/>
                <a:cs typeface="Calibri"/>
              </a:rPr>
              <a:t>and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b="1" spc="-15" dirty="0">
                <a:latin typeface="Calibri"/>
                <a:cs typeface="Calibri"/>
              </a:rPr>
              <a:t>complex drawings </a:t>
            </a:r>
            <a:r>
              <a:rPr sz="2800" b="1" spc="-5" dirty="0">
                <a:latin typeface="Calibri"/>
                <a:cs typeface="Calibri"/>
              </a:rPr>
              <a:t>requiring fine</a:t>
            </a:r>
            <a:r>
              <a:rPr sz="2800" b="1" spc="8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detail</a:t>
            </a:r>
            <a:r>
              <a:rPr sz="2800" spc="-10" dirty="0" smtClean="0">
                <a:latin typeface="Calibri"/>
                <a:cs typeface="Calibri"/>
              </a:rPr>
              <a:t>.</a:t>
            </a:r>
            <a:endParaRPr sz="44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800" spc="-30" dirty="0">
                <a:latin typeface="Calibri"/>
                <a:cs typeface="Calibri"/>
              </a:rPr>
              <a:t>Vector-drawn </a:t>
            </a:r>
            <a:r>
              <a:rPr sz="2800" spc="-5" dirty="0">
                <a:latin typeface="Calibri"/>
                <a:cs typeface="Calibri"/>
              </a:rPr>
              <a:t>objects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spc="-5" dirty="0">
                <a:latin typeface="Calibri"/>
                <a:cs typeface="Calibri"/>
              </a:rPr>
              <a:t>used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b="1" spc="-5" dirty="0">
                <a:latin typeface="Calibri"/>
                <a:cs typeface="Calibri"/>
              </a:rPr>
              <a:t>lines, </a:t>
            </a:r>
            <a:r>
              <a:rPr sz="2800" b="1" spc="-30" dirty="0">
                <a:latin typeface="Calibri"/>
                <a:cs typeface="Calibri"/>
              </a:rPr>
              <a:t>boxes,  </a:t>
            </a:r>
            <a:r>
              <a:rPr sz="2800" b="1" spc="-5" dirty="0">
                <a:latin typeface="Calibri"/>
                <a:cs typeface="Calibri"/>
              </a:rPr>
              <a:t>circles, </a:t>
            </a:r>
            <a:r>
              <a:rPr sz="2800" b="1" spc="-10" dirty="0">
                <a:latin typeface="Calibri"/>
                <a:cs typeface="Calibri"/>
              </a:rPr>
              <a:t>polygons </a:t>
            </a:r>
            <a:r>
              <a:rPr sz="2800" b="1" dirty="0">
                <a:latin typeface="Calibri"/>
                <a:cs typeface="Calibri"/>
              </a:rPr>
              <a:t>and other </a:t>
            </a:r>
            <a:r>
              <a:rPr sz="2800" b="1" spc="-10" dirty="0">
                <a:latin typeface="Calibri"/>
                <a:cs typeface="Calibri"/>
              </a:rPr>
              <a:t>graphic </a:t>
            </a:r>
            <a:r>
              <a:rPr sz="2800" b="1" dirty="0">
                <a:latin typeface="Calibri"/>
                <a:cs typeface="Calibri"/>
              </a:rPr>
              <a:t>shapes</a:t>
            </a:r>
            <a:r>
              <a:rPr sz="2800" dirty="0">
                <a:latin typeface="Calibri"/>
                <a:cs typeface="Calibri"/>
              </a:rPr>
              <a:t>  </a:t>
            </a:r>
            <a:r>
              <a:rPr sz="2800" spc="-5" dirty="0">
                <a:latin typeface="Calibri"/>
                <a:cs typeface="Calibri"/>
              </a:rPr>
              <a:t>that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b="1" spc="-5" dirty="0">
                <a:latin typeface="Calibri"/>
                <a:cs typeface="Calibri"/>
              </a:rPr>
              <a:t>mathematically </a:t>
            </a:r>
            <a:r>
              <a:rPr sz="2800" b="1" spc="-15" dirty="0">
                <a:latin typeface="Calibri"/>
                <a:cs typeface="Calibri"/>
              </a:rPr>
              <a:t>expressed  </a:t>
            </a:r>
            <a:r>
              <a:rPr sz="2800" b="1" spc="5" dirty="0">
                <a:latin typeface="Calibri"/>
                <a:cs typeface="Calibri"/>
              </a:rPr>
              <a:t>in  </a:t>
            </a:r>
            <a:r>
              <a:rPr sz="2800" b="1" dirty="0">
                <a:latin typeface="Calibri"/>
                <a:cs typeface="Calibri"/>
              </a:rPr>
              <a:t>angles, </a:t>
            </a:r>
            <a:r>
              <a:rPr sz="2800" b="1" spc="-15" dirty="0">
                <a:latin typeface="Calibri"/>
                <a:cs typeface="Calibri"/>
              </a:rPr>
              <a:t>coordinates, </a:t>
            </a:r>
            <a:r>
              <a:rPr sz="2800" b="1" dirty="0">
                <a:latin typeface="Calibri"/>
                <a:cs typeface="Calibri"/>
              </a:rPr>
              <a:t>and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distances.</a:t>
            </a:r>
            <a:endParaRPr sz="2800" b="1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609600"/>
            <a:ext cx="6443092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" dirty="0">
                <a:latin typeface="Arial" panose="020B0604020202020204" pitchFamily="34" charset="0"/>
                <a:cs typeface="Arial" panose="020B0604020202020204" pitchFamily="34" charset="0"/>
              </a:rPr>
              <a:t>Bitmaps </a:t>
            </a:r>
            <a:r>
              <a:rPr b="1" spc="-20" dirty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b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40" dirty="0">
                <a:latin typeface="Arial" panose="020B0604020202020204" pitchFamily="34" charset="0"/>
                <a:cs typeface="Arial" panose="020B0604020202020204" pitchFamily="34" charset="0"/>
              </a:rPr>
              <a:t>Vector-Drawn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1828800"/>
            <a:ext cx="8075295" cy="421435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 algn="just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5" dirty="0">
                <a:latin typeface="Calibri"/>
                <a:cs typeface="Calibri"/>
              </a:rPr>
              <a:t>appearance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both </a:t>
            </a:r>
            <a:r>
              <a:rPr sz="2800" dirty="0">
                <a:latin typeface="Calibri"/>
                <a:cs typeface="Calibri"/>
              </a:rPr>
              <a:t>types of</a:t>
            </a:r>
            <a:r>
              <a:rPr sz="2800" spc="58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images  depends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</a:t>
            </a:r>
          </a:p>
          <a:p>
            <a:pPr marL="756285" lvl="1" indent="-286385">
              <a:lnSpc>
                <a:spcPct val="100000"/>
              </a:lnSpc>
              <a:spcBef>
                <a:spcPts val="295"/>
              </a:spcBef>
              <a:buFont typeface="Arial"/>
              <a:buChar char="–"/>
              <a:tabLst>
                <a:tab pos="836930" algn="l"/>
                <a:tab pos="837565" algn="l"/>
              </a:tabLst>
            </a:pPr>
            <a:r>
              <a:rPr sz="1600" b="1" dirty="0"/>
              <a:t>	</a:t>
            </a:r>
            <a:r>
              <a:rPr sz="2400" b="1" spc="-15" dirty="0">
                <a:latin typeface="Calibri"/>
                <a:cs typeface="Calibri"/>
              </a:rPr>
              <a:t>Display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Resolution</a:t>
            </a:r>
            <a:endParaRPr sz="2400" b="1" dirty="0">
              <a:latin typeface="Calibri"/>
              <a:cs typeface="Calibri"/>
            </a:endParaRPr>
          </a:p>
          <a:p>
            <a:pPr marL="756285" marR="8890" lvl="1" indent="-286385">
              <a:lnSpc>
                <a:spcPts val="3020"/>
              </a:lnSpc>
              <a:spcBef>
                <a:spcPts val="725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spc="-10" dirty="0">
                <a:latin typeface="Calibri"/>
                <a:cs typeface="Calibri"/>
              </a:rPr>
              <a:t>Capabilities </a:t>
            </a:r>
            <a:r>
              <a:rPr sz="2400" b="1" spc="-5" dirty="0">
                <a:latin typeface="Calibri"/>
                <a:cs typeface="Calibri"/>
              </a:rPr>
              <a:t>of </a:t>
            </a:r>
            <a:r>
              <a:rPr sz="2400" b="1" spc="-15" dirty="0">
                <a:latin typeface="Calibri"/>
                <a:cs typeface="Calibri"/>
              </a:rPr>
              <a:t>your </a:t>
            </a:r>
            <a:r>
              <a:rPr sz="2400" b="1" spc="-10" dirty="0">
                <a:latin typeface="Calibri"/>
                <a:cs typeface="Calibri"/>
              </a:rPr>
              <a:t>computer’s </a:t>
            </a:r>
            <a:r>
              <a:rPr sz="2400" b="1" spc="-15" dirty="0">
                <a:latin typeface="Calibri"/>
                <a:cs typeface="Calibri"/>
              </a:rPr>
              <a:t>graphics </a:t>
            </a:r>
            <a:r>
              <a:rPr sz="2400" b="1" spc="-20" dirty="0">
                <a:latin typeface="Calibri"/>
                <a:cs typeface="Calibri"/>
              </a:rPr>
              <a:t>hardware  </a:t>
            </a:r>
            <a:r>
              <a:rPr sz="2400" b="1" spc="-5" dirty="0">
                <a:latin typeface="Calibri"/>
                <a:cs typeface="Calibri"/>
              </a:rPr>
              <a:t>and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45" dirty="0">
                <a:latin typeface="Calibri"/>
                <a:cs typeface="Calibri"/>
              </a:rPr>
              <a:t>monitor.</a:t>
            </a:r>
            <a:endParaRPr sz="2400" b="1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Arial"/>
              <a:buChar char="–"/>
            </a:pPr>
            <a:endParaRPr sz="2000" dirty="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ts val="3460"/>
              </a:lnSpc>
              <a:buFont typeface="Arial"/>
              <a:buChar char="•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Both types of </a:t>
            </a:r>
            <a:r>
              <a:rPr sz="2800" spc="-5" dirty="0">
                <a:latin typeface="Calibri"/>
                <a:cs typeface="Calibri"/>
              </a:rPr>
              <a:t>images </a:t>
            </a:r>
            <a:r>
              <a:rPr sz="2800" spc="-20" dirty="0">
                <a:latin typeface="Calibri"/>
                <a:cs typeface="Calibri"/>
              </a:rPr>
              <a:t>are stored </a:t>
            </a:r>
            <a:r>
              <a:rPr sz="2800" spc="-5" dirty="0">
                <a:latin typeface="Calibri"/>
                <a:cs typeface="Calibri"/>
              </a:rPr>
              <a:t>in various </a:t>
            </a:r>
            <a:r>
              <a:rPr sz="2800" dirty="0">
                <a:latin typeface="Calibri"/>
                <a:cs typeface="Calibri"/>
              </a:rPr>
              <a:t>file  </a:t>
            </a:r>
            <a:r>
              <a:rPr sz="2800" spc="-20" dirty="0" smtClean="0">
                <a:latin typeface="Calibri"/>
                <a:cs typeface="Calibri"/>
              </a:rPr>
              <a:t>formats</a:t>
            </a:r>
            <a:endParaRPr sz="2400" dirty="0">
              <a:latin typeface="Times New Roman"/>
              <a:cs typeface="Times New Roman"/>
            </a:endParaRPr>
          </a:p>
          <a:p>
            <a:pPr marL="355600" marR="11430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Can </a:t>
            </a:r>
            <a:r>
              <a:rPr sz="2800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translated from </a:t>
            </a:r>
            <a:r>
              <a:rPr sz="2800" dirty="0">
                <a:latin typeface="Calibri"/>
                <a:cs typeface="Calibri"/>
              </a:rPr>
              <a:t>one </a:t>
            </a:r>
            <a:r>
              <a:rPr sz="2800" spc="-5" dirty="0">
                <a:latin typeface="Calibri"/>
                <a:cs typeface="Calibri"/>
              </a:rPr>
              <a:t>application </a:t>
            </a:r>
            <a:r>
              <a:rPr sz="2800" spc="-45" dirty="0">
                <a:latin typeface="Calibri"/>
                <a:cs typeface="Calibri"/>
              </a:rPr>
              <a:t>to  </a:t>
            </a:r>
            <a:r>
              <a:rPr sz="2800" dirty="0">
                <a:latin typeface="Calibri"/>
                <a:cs typeface="Calibri"/>
              </a:rPr>
              <a:t>another or </a:t>
            </a:r>
            <a:r>
              <a:rPr sz="2800" spc="-15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one </a:t>
            </a:r>
            <a:r>
              <a:rPr sz="2800" spc="-10" dirty="0">
                <a:latin typeface="Calibri"/>
                <a:cs typeface="Calibri"/>
              </a:rPr>
              <a:t>computer </a:t>
            </a:r>
            <a:r>
              <a:rPr sz="2800" spc="-15" dirty="0">
                <a:latin typeface="Calibri"/>
                <a:cs typeface="Calibri"/>
              </a:rPr>
              <a:t>platform </a:t>
            </a:r>
            <a:r>
              <a:rPr sz="2800" spc="-30" dirty="0">
                <a:latin typeface="Calibri"/>
                <a:cs typeface="Calibri"/>
              </a:rPr>
              <a:t>to  </a:t>
            </a:r>
            <a:r>
              <a:rPr sz="2800" spc="-40" dirty="0">
                <a:latin typeface="Calibri"/>
                <a:cs typeface="Calibri"/>
              </a:rPr>
              <a:t>another.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0609" y="497840"/>
            <a:ext cx="19227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05" dirty="0" smtClean="0">
                <a:solidFill>
                  <a:schemeClr val="tx1"/>
                </a:solidFill>
                <a:latin typeface="Arial"/>
                <a:cs typeface="Arial"/>
              </a:rPr>
              <a:t>Bi</a:t>
            </a:r>
            <a:r>
              <a:rPr sz="4400" b="1" spc="-210" dirty="0" smtClean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4400" b="1" spc="-330" dirty="0" smtClean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sz="4400" b="1" spc="-295" dirty="0" smtClean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4400" b="1" spc="-310" dirty="0" smtClean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sz="4400" b="1" spc="-695" dirty="0" smtClean="0">
                <a:solidFill>
                  <a:schemeClr val="tx1"/>
                </a:solidFill>
                <a:latin typeface="Arial"/>
                <a:cs typeface="Arial"/>
              </a:rPr>
              <a:t>s</a:t>
            </a:r>
            <a:endParaRPr sz="4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9987" y="1276350"/>
            <a:ext cx="150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3922" y="1276350"/>
            <a:ext cx="7546975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spc="-100" dirty="0">
                <a:latin typeface="Calibri" panose="020F0502020204030204" pitchFamily="34" charset="0"/>
                <a:cs typeface="Arial"/>
              </a:rPr>
              <a:t>Bitmap</a:t>
            </a:r>
            <a:r>
              <a:rPr sz="2800" spc="-155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145" dirty="0">
                <a:latin typeface="Calibri" panose="020F0502020204030204" pitchFamily="34" charset="0"/>
                <a:cs typeface="Arial"/>
              </a:rPr>
              <a:t>is</a:t>
            </a:r>
            <a:r>
              <a:rPr sz="2800" spc="-150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90" dirty="0">
                <a:latin typeface="Calibri" panose="020F0502020204030204" pitchFamily="34" charset="0"/>
                <a:cs typeface="Arial"/>
              </a:rPr>
              <a:t>derived</a:t>
            </a:r>
            <a:r>
              <a:rPr sz="2800" spc="-155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20" dirty="0">
                <a:latin typeface="Calibri" panose="020F0502020204030204" pitchFamily="34" charset="0"/>
                <a:cs typeface="Arial"/>
              </a:rPr>
              <a:t>from</a:t>
            </a:r>
            <a:r>
              <a:rPr sz="2800" spc="-145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40" dirty="0">
                <a:latin typeface="Calibri" panose="020F0502020204030204" pitchFamily="34" charset="0"/>
                <a:cs typeface="Arial"/>
              </a:rPr>
              <a:t>the</a:t>
            </a:r>
            <a:r>
              <a:rPr sz="2800" spc="-145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100" dirty="0">
                <a:latin typeface="Calibri" panose="020F0502020204030204" pitchFamily="34" charset="0"/>
                <a:cs typeface="Arial"/>
              </a:rPr>
              <a:t>words</a:t>
            </a:r>
            <a:r>
              <a:rPr sz="2800" spc="-150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20" dirty="0">
                <a:latin typeface="Calibri" panose="020F0502020204030204" pitchFamily="34" charset="0"/>
                <a:cs typeface="Arial"/>
              </a:rPr>
              <a:t>‘bit’,</a:t>
            </a:r>
            <a:r>
              <a:rPr sz="2800" spc="-150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85" dirty="0">
                <a:latin typeface="Calibri" panose="020F0502020204030204" pitchFamily="34" charset="0"/>
                <a:cs typeface="Arial"/>
              </a:rPr>
              <a:t>which</a:t>
            </a:r>
            <a:r>
              <a:rPr sz="2800" spc="-150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180" dirty="0">
                <a:latin typeface="Calibri" panose="020F0502020204030204" pitchFamily="34" charset="0"/>
                <a:cs typeface="Arial"/>
              </a:rPr>
              <a:t>means  </a:t>
            </a:r>
            <a:r>
              <a:rPr sz="2800" spc="-40" dirty="0">
                <a:latin typeface="Calibri" panose="020F0502020204030204" pitchFamily="34" charset="0"/>
                <a:cs typeface="Arial"/>
              </a:rPr>
              <a:t>the </a:t>
            </a:r>
            <a:r>
              <a:rPr sz="2800" spc="-105" dirty="0">
                <a:latin typeface="Calibri" panose="020F0502020204030204" pitchFamily="34" charset="0"/>
                <a:cs typeface="Arial"/>
              </a:rPr>
              <a:t>simplest </a:t>
            </a:r>
            <a:r>
              <a:rPr sz="2800" spc="-80" dirty="0">
                <a:latin typeface="Calibri" panose="020F0502020204030204" pitchFamily="34" charset="0"/>
                <a:cs typeface="Arial"/>
              </a:rPr>
              <a:t>element </a:t>
            </a:r>
            <a:r>
              <a:rPr sz="2800" spc="-40" dirty="0">
                <a:latin typeface="Calibri" panose="020F0502020204030204" pitchFamily="34" charset="0"/>
                <a:cs typeface="Arial"/>
              </a:rPr>
              <a:t>in </a:t>
            </a:r>
            <a:r>
              <a:rPr sz="2800" spc="-85" dirty="0">
                <a:latin typeface="Calibri" panose="020F0502020204030204" pitchFamily="34" charset="0"/>
                <a:cs typeface="Arial"/>
              </a:rPr>
              <a:t>which </a:t>
            </a:r>
            <a:r>
              <a:rPr sz="2800" spc="-75" dirty="0">
                <a:latin typeface="Calibri" panose="020F0502020204030204" pitchFamily="34" charset="0"/>
                <a:cs typeface="Arial"/>
              </a:rPr>
              <a:t>only </a:t>
            </a:r>
            <a:r>
              <a:rPr sz="2800" spc="15" dirty="0">
                <a:latin typeface="Calibri" panose="020F0502020204030204" pitchFamily="34" charset="0"/>
                <a:cs typeface="Arial"/>
              </a:rPr>
              <a:t>two </a:t>
            </a:r>
            <a:r>
              <a:rPr sz="2800" spc="-80" dirty="0">
                <a:latin typeface="Calibri" panose="020F0502020204030204" pitchFamily="34" charset="0"/>
                <a:cs typeface="Arial"/>
              </a:rPr>
              <a:t>digits </a:t>
            </a:r>
            <a:r>
              <a:rPr sz="2800" spc="-114" dirty="0">
                <a:latin typeface="Calibri" panose="020F0502020204030204" pitchFamily="34" charset="0"/>
                <a:cs typeface="Arial"/>
              </a:rPr>
              <a:t>are  </a:t>
            </a:r>
            <a:r>
              <a:rPr sz="2800" spc="-155" dirty="0">
                <a:latin typeface="Calibri" panose="020F0502020204030204" pitchFamily="34" charset="0"/>
                <a:cs typeface="Arial"/>
              </a:rPr>
              <a:t>used, </a:t>
            </a:r>
            <a:r>
              <a:rPr sz="2800" spc="-135" dirty="0">
                <a:latin typeface="Calibri" panose="020F0502020204030204" pitchFamily="34" charset="0"/>
                <a:cs typeface="Arial"/>
              </a:rPr>
              <a:t>and </a:t>
            </a:r>
            <a:r>
              <a:rPr sz="2800" spc="-60" dirty="0">
                <a:latin typeface="Calibri" panose="020F0502020204030204" pitchFamily="34" charset="0"/>
                <a:cs typeface="Arial"/>
              </a:rPr>
              <a:t>‘map’, </a:t>
            </a:r>
            <a:r>
              <a:rPr sz="2800" spc="-85" dirty="0">
                <a:latin typeface="Calibri" panose="020F0502020204030204" pitchFamily="34" charset="0"/>
                <a:cs typeface="Arial"/>
              </a:rPr>
              <a:t>which </a:t>
            </a:r>
            <a:r>
              <a:rPr sz="2800" spc="-150" dirty="0">
                <a:latin typeface="Calibri" panose="020F0502020204030204" pitchFamily="34" charset="0"/>
                <a:cs typeface="Arial"/>
              </a:rPr>
              <a:t>is </a:t>
            </a:r>
            <a:r>
              <a:rPr sz="2800" spc="-220" dirty="0">
                <a:latin typeface="Calibri" panose="020F0502020204030204" pitchFamily="34" charset="0"/>
                <a:cs typeface="Arial"/>
              </a:rPr>
              <a:t>a </a:t>
            </a:r>
            <a:r>
              <a:rPr sz="2800" spc="-80" dirty="0">
                <a:latin typeface="Calibri" panose="020F0502020204030204" pitchFamily="34" charset="0"/>
                <a:cs typeface="Arial"/>
              </a:rPr>
              <a:t>two-dimensional </a:t>
            </a:r>
            <a:r>
              <a:rPr sz="2800" spc="-55" dirty="0">
                <a:latin typeface="Calibri" panose="020F0502020204030204" pitchFamily="34" charset="0"/>
                <a:cs typeface="Arial"/>
              </a:rPr>
              <a:t>matrix  </a:t>
            </a:r>
            <a:r>
              <a:rPr sz="2800" spc="-5" dirty="0">
                <a:latin typeface="Calibri" panose="020F0502020204030204" pitchFamily="34" charset="0"/>
                <a:cs typeface="Arial"/>
              </a:rPr>
              <a:t>of </a:t>
            </a:r>
            <a:r>
              <a:rPr sz="2800" spc="-120" dirty="0">
                <a:latin typeface="Calibri" panose="020F0502020204030204" pitchFamily="34" charset="0"/>
                <a:cs typeface="Arial"/>
              </a:rPr>
              <a:t>these</a:t>
            </a:r>
            <a:r>
              <a:rPr sz="2800" spc="-310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65" dirty="0">
                <a:latin typeface="Calibri" panose="020F0502020204030204" pitchFamily="34" charset="0"/>
                <a:cs typeface="Arial"/>
              </a:rPr>
              <a:t>bits.</a:t>
            </a:r>
            <a:endParaRPr sz="2800" dirty="0">
              <a:latin typeface="Calibri" panose="020F0502020204030204" pitchFamily="34" charset="0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360420"/>
            <a:ext cx="150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3922" y="3064621"/>
            <a:ext cx="7221855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spc="-250" dirty="0">
                <a:latin typeface="Calibri" panose="020F0502020204030204" pitchFamily="34" charset="0"/>
                <a:cs typeface="Arial"/>
              </a:rPr>
              <a:t>A </a:t>
            </a:r>
            <a:r>
              <a:rPr lang="en-US" sz="2800" spc="-250" dirty="0" smtClean="0">
                <a:latin typeface="Calibri" panose="020F0502020204030204" pitchFamily="34" charset="0"/>
                <a:cs typeface="Arial"/>
              </a:rPr>
              <a:t> </a:t>
            </a:r>
            <a:r>
              <a:rPr sz="2800" spc="-55" dirty="0" smtClean="0">
                <a:latin typeface="Calibri" panose="020F0502020204030204" pitchFamily="34" charset="0"/>
                <a:cs typeface="Arial"/>
              </a:rPr>
              <a:t>bitmap </a:t>
            </a:r>
            <a:r>
              <a:rPr sz="2800" spc="-150" dirty="0">
                <a:latin typeface="Calibri" panose="020F0502020204030204" pitchFamily="34" charset="0"/>
                <a:cs typeface="Arial"/>
              </a:rPr>
              <a:t>is </a:t>
            </a:r>
            <a:r>
              <a:rPr sz="2800" spc="-220" dirty="0">
                <a:latin typeface="Calibri" panose="020F0502020204030204" pitchFamily="34" charset="0"/>
                <a:cs typeface="Arial"/>
              </a:rPr>
              <a:t>a </a:t>
            </a:r>
            <a:r>
              <a:rPr sz="2800" b="1" spc="-95" dirty="0">
                <a:latin typeface="Calibri" panose="020F0502020204030204" pitchFamily="34" charset="0"/>
                <a:cs typeface="Arial"/>
              </a:rPr>
              <a:t>data </a:t>
            </a:r>
            <a:r>
              <a:rPr sz="2800" b="1" spc="-50" dirty="0">
                <a:latin typeface="Calibri" panose="020F0502020204030204" pitchFamily="34" charset="0"/>
                <a:cs typeface="Arial"/>
              </a:rPr>
              <a:t>matrix </a:t>
            </a:r>
            <a:r>
              <a:rPr sz="2800" spc="-120" dirty="0">
                <a:latin typeface="Calibri" panose="020F0502020204030204" pitchFamily="34" charset="0"/>
                <a:cs typeface="Arial"/>
              </a:rPr>
              <a:t>describing </a:t>
            </a:r>
            <a:r>
              <a:rPr sz="2800" spc="-40" dirty="0">
                <a:latin typeface="Calibri" panose="020F0502020204030204" pitchFamily="34" charset="0"/>
                <a:cs typeface="Arial"/>
              </a:rPr>
              <a:t>the</a:t>
            </a:r>
            <a:r>
              <a:rPr sz="2800" spc="-280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70" dirty="0">
                <a:latin typeface="Calibri" panose="020F0502020204030204" pitchFamily="34" charset="0"/>
                <a:cs typeface="Arial"/>
              </a:rPr>
              <a:t>individual  </a:t>
            </a:r>
            <a:r>
              <a:rPr sz="2800" spc="-85" dirty="0">
                <a:latin typeface="Calibri" panose="020F0502020204030204" pitchFamily="34" charset="0"/>
                <a:cs typeface="Arial"/>
              </a:rPr>
              <a:t>dots </a:t>
            </a:r>
            <a:r>
              <a:rPr sz="2800" spc="-5" dirty="0">
                <a:latin typeface="Calibri" panose="020F0502020204030204" pitchFamily="34" charset="0"/>
                <a:cs typeface="Arial"/>
              </a:rPr>
              <a:t>of </a:t>
            </a:r>
            <a:r>
              <a:rPr sz="2800" spc="-155" dirty="0">
                <a:latin typeface="Calibri" panose="020F0502020204030204" pitchFamily="34" charset="0"/>
                <a:cs typeface="Arial"/>
              </a:rPr>
              <a:t>an </a:t>
            </a:r>
            <a:r>
              <a:rPr sz="2800" spc="-145" dirty="0">
                <a:latin typeface="Calibri" panose="020F0502020204030204" pitchFamily="34" charset="0"/>
                <a:cs typeface="Arial"/>
              </a:rPr>
              <a:t>image </a:t>
            </a:r>
            <a:r>
              <a:rPr sz="2800" dirty="0">
                <a:latin typeface="Calibri" panose="020F0502020204030204" pitchFamily="34" charset="0"/>
                <a:cs typeface="Arial"/>
              </a:rPr>
              <a:t>that </a:t>
            </a:r>
            <a:r>
              <a:rPr sz="2800" spc="-120" dirty="0">
                <a:latin typeface="Calibri" panose="020F0502020204030204" pitchFamily="34" charset="0"/>
                <a:cs typeface="Arial"/>
              </a:rPr>
              <a:t>are </a:t>
            </a:r>
            <a:r>
              <a:rPr sz="2800" spc="-40" dirty="0">
                <a:latin typeface="Calibri" panose="020F0502020204030204" pitchFamily="34" charset="0"/>
                <a:cs typeface="Arial"/>
              </a:rPr>
              <a:t>the </a:t>
            </a:r>
            <a:r>
              <a:rPr sz="2800" b="1" spc="-120" dirty="0">
                <a:latin typeface="Calibri" panose="020F0502020204030204" pitchFamily="34" charset="0"/>
                <a:cs typeface="Arial"/>
              </a:rPr>
              <a:t>smallest </a:t>
            </a:r>
            <a:r>
              <a:rPr sz="2800" b="1" spc="-105" dirty="0">
                <a:latin typeface="Calibri" panose="020F0502020204030204" pitchFamily="34" charset="0"/>
                <a:cs typeface="Arial"/>
              </a:rPr>
              <a:t>elements  </a:t>
            </a:r>
            <a:r>
              <a:rPr sz="2800" b="1" spc="-114" dirty="0">
                <a:latin typeface="Calibri" panose="020F0502020204030204" pitchFamily="34" charset="0"/>
                <a:cs typeface="Arial"/>
              </a:rPr>
              <a:t>(pixels) </a:t>
            </a:r>
            <a:r>
              <a:rPr sz="2800" b="1" spc="-5" dirty="0">
                <a:latin typeface="Calibri" panose="020F0502020204030204" pitchFamily="34" charset="0"/>
                <a:cs typeface="Arial"/>
              </a:rPr>
              <a:t>of </a:t>
            </a:r>
            <a:r>
              <a:rPr sz="2800" b="1" spc="-65" dirty="0">
                <a:latin typeface="Calibri" panose="020F0502020204030204" pitchFamily="34" charset="0"/>
                <a:cs typeface="Arial"/>
              </a:rPr>
              <a:t>resolution</a:t>
            </a:r>
            <a:r>
              <a:rPr sz="2800" spc="-65" dirty="0">
                <a:latin typeface="Calibri" panose="020F0502020204030204" pitchFamily="34" charset="0"/>
                <a:cs typeface="Arial"/>
              </a:rPr>
              <a:t> </a:t>
            </a:r>
            <a:r>
              <a:rPr sz="2800" spc="-85" dirty="0">
                <a:latin typeface="Calibri" panose="020F0502020204030204" pitchFamily="34" charset="0"/>
                <a:cs typeface="Arial"/>
              </a:rPr>
              <a:t>on </a:t>
            </a:r>
            <a:r>
              <a:rPr sz="2800" spc="-220" dirty="0">
                <a:latin typeface="Calibri" panose="020F0502020204030204" pitchFamily="34" charset="0"/>
                <a:cs typeface="Arial"/>
              </a:rPr>
              <a:t>a </a:t>
            </a:r>
            <a:r>
              <a:rPr sz="2800" spc="-75" dirty="0">
                <a:latin typeface="Calibri" panose="020F0502020204030204" pitchFamily="34" charset="0"/>
                <a:cs typeface="Arial"/>
              </a:rPr>
              <a:t>computer </a:t>
            </a:r>
            <a:r>
              <a:rPr sz="2800" spc="-155" dirty="0">
                <a:latin typeface="Calibri" panose="020F0502020204030204" pitchFamily="34" charset="0"/>
                <a:cs typeface="Arial"/>
              </a:rPr>
              <a:t>screen </a:t>
            </a:r>
            <a:r>
              <a:rPr sz="2800" spc="-25" dirty="0">
                <a:latin typeface="Calibri" panose="020F0502020204030204" pitchFamily="34" charset="0"/>
                <a:cs typeface="Arial"/>
              </a:rPr>
              <a:t>or </a:t>
            </a:r>
            <a:r>
              <a:rPr sz="2800" spc="-40" dirty="0" smtClean="0">
                <a:latin typeface="Calibri" panose="020F0502020204030204" pitchFamily="34" charset="0"/>
                <a:cs typeface="Arial"/>
              </a:rPr>
              <a:t>prin</a:t>
            </a:r>
            <a:r>
              <a:rPr lang="en-US" sz="2800" spc="-40" dirty="0" smtClean="0">
                <a:latin typeface="Calibri" panose="020F0502020204030204" pitchFamily="34" charset="0"/>
                <a:cs typeface="Arial"/>
              </a:rPr>
              <a:t>ter</a:t>
            </a:r>
            <a:endParaRPr sz="2800" dirty="0">
              <a:latin typeface="Calibri" panose="020F0502020204030204" pitchFamily="34" charset="0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71600" y="5105400"/>
            <a:ext cx="6611620" cy="160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0" y="2390775"/>
            <a:ext cx="3686175" cy="1485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2000" y="1066800"/>
            <a:ext cx="4495800" cy="1295400"/>
          </a:xfrm>
          <a:custGeom>
            <a:avLst/>
            <a:gdLst/>
            <a:ahLst/>
            <a:cxnLst/>
            <a:rect l="l" t="t" r="r" b="b"/>
            <a:pathLst>
              <a:path w="4495800" h="1295400">
                <a:moveTo>
                  <a:pt x="4495800" y="1295400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2000" y="1066800"/>
            <a:ext cx="685800" cy="2971800"/>
          </a:xfrm>
          <a:custGeom>
            <a:avLst/>
            <a:gdLst/>
            <a:ahLst/>
            <a:cxnLst/>
            <a:rect l="l" t="t" r="r" b="b"/>
            <a:pathLst>
              <a:path w="685800" h="2971800">
                <a:moveTo>
                  <a:pt x="0" y="0"/>
                </a:moveTo>
                <a:lnTo>
                  <a:pt x="685800" y="29718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15566" y="3879342"/>
            <a:ext cx="2385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504D"/>
                </a:solidFill>
                <a:latin typeface="Calibri"/>
                <a:cs typeface="Calibri"/>
              </a:rPr>
              <a:t>1 </a:t>
            </a:r>
            <a:r>
              <a:rPr sz="1800" b="1" spc="-10" dirty="0">
                <a:solidFill>
                  <a:srgbClr val="C0504D"/>
                </a:solidFill>
                <a:latin typeface="Calibri"/>
                <a:cs typeface="Calibri"/>
              </a:rPr>
              <a:t>pixel </a:t>
            </a:r>
            <a:r>
              <a:rPr sz="1800" b="1" dirty="0">
                <a:solidFill>
                  <a:srgbClr val="C0504D"/>
                </a:solidFill>
                <a:latin typeface="Calibri"/>
                <a:cs typeface="Calibri"/>
              </a:rPr>
              <a:t>in a </a:t>
            </a:r>
            <a:r>
              <a:rPr sz="1800" b="1" spc="-5" dirty="0">
                <a:solidFill>
                  <a:srgbClr val="C0504D"/>
                </a:solidFill>
                <a:latin typeface="Calibri"/>
                <a:cs typeface="Calibri"/>
              </a:rPr>
              <a:t>color</a:t>
            </a:r>
            <a:r>
              <a:rPr sz="1800" b="1" spc="-11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504D"/>
                </a:solidFill>
                <a:latin typeface="Calibri"/>
                <a:cs typeface="Calibri"/>
              </a:rPr>
              <a:t>monitor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24761" y="2286761"/>
            <a:ext cx="1143000" cy="1600200"/>
          </a:xfrm>
          <a:custGeom>
            <a:avLst/>
            <a:gdLst/>
            <a:ahLst/>
            <a:cxnLst/>
            <a:rect l="l" t="t" r="r" b="b"/>
            <a:pathLst>
              <a:path w="1143000" h="1600200">
                <a:moveTo>
                  <a:pt x="0" y="190500"/>
                </a:moveTo>
                <a:lnTo>
                  <a:pt x="5034" y="146837"/>
                </a:lnTo>
                <a:lnTo>
                  <a:pt x="19372" y="106746"/>
                </a:lnTo>
                <a:lnTo>
                  <a:pt x="41867" y="71374"/>
                </a:lnTo>
                <a:lnTo>
                  <a:pt x="71374" y="41867"/>
                </a:lnTo>
                <a:lnTo>
                  <a:pt x="106746" y="19372"/>
                </a:lnTo>
                <a:lnTo>
                  <a:pt x="146837" y="5034"/>
                </a:lnTo>
                <a:lnTo>
                  <a:pt x="190500" y="0"/>
                </a:lnTo>
                <a:lnTo>
                  <a:pt x="952500" y="0"/>
                </a:lnTo>
                <a:lnTo>
                  <a:pt x="996162" y="5034"/>
                </a:lnTo>
                <a:lnTo>
                  <a:pt x="1036253" y="19372"/>
                </a:lnTo>
                <a:lnTo>
                  <a:pt x="1071625" y="41867"/>
                </a:lnTo>
                <a:lnTo>
                  <a:pt x="1101132" y="71374"/>
                </a:lnTo>
                <a:lnTo>
                  <a:pt x="1123627" y="106746"/>
                </a:lnTo>
                <a:lnTo>
                  <a:pt x="1137965" y="146837"/>
                </a:lnTo>
                <a:lnTo>
                  <a:pt x="1143000" y="190500"/>
                </a:lnTo>
                <a:lnTo>
                  <a:pt x="1143000" y="1409700"/>
                </a:lnTo>
                <a:lnTo>
                  <a:pt x="1137965" y="1453362"/>
                </a:lnTo>
                <a:lnTo>
                  <a:pt x="1123627" y="1493453"/>
                </a:lnTo>
                <a:lnTo>
                  <a:pt x="1101132" y="1528825"/>
                </a:lnTo>
                <a:lnTo>
                  <a:pt x="1071625" y="1558332"/>
                </a:lnTo>
                <a:lnTo>
                  <a:pt x="1036253" y="1580827"/>
                </a:lnTo>
                <a:lnTo>
                  <a:pt x="996162" y="1595165"/>
                </a:lnTo>
                <a:lnTo>
                  <a:pt x="952500" y="1600200"/>
                </a:lnTo>
                <a:lnTo>
                  <a:pt x="190500" y="1600200"/>
                </a:lnTo>
                <a:lnTo>
                  <a:pt x="146837" y="1595165"/>
                </a:lnTo>
                <a:lnTo>
                  <a:pt x="106746" y="1580827"/>
                </a:lnTo>
                <a:lnTo>
                  <a:pt x="71374" y="1558332"/>
                </a:lnTo>
                <a:lnTo>
                  <a:pt x="41867" y="1528825"/>
                </a:lnTo>
                <a:lnTo>
                  <a:pt x="19372" y="1493453"/>
                </a:lnTo>
                <a:lnTo>
                  <a:pt x="5034" y="1453362"/>
                </a:lnTo>
                <a:lnTo>
                  <a:pt x="0" y="1409700"/>
                </a:lnTo>
                <a:lnTo>
                  <a:pt x="0" y="190500"/>
                </a:lnTo>
                <a:close/>
              </a:path>
            </a:pathLst>
          </a:custGeom>
          <a:ln w="381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912235" y="510414"/>
            <a:ext cx="134556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25" dirty="0">
                <a:latin typeface="Arial" panose="020B0604020202020204" pitchFamily="34" charset="0"/>
                <a:cs typeface="Arial" panose="020B0604020202020204" pitchFamily="34" charset="0"/>
              </a:rPr>
              <a:t>Pixels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83540" y="4735448"/>
            <a:ext cx="64795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alibri"/>
                <a:cs typeface="Calibri"/>
              </a:rPr>
              <a:t>Each </a:t>
            </a:r>
            <a:r>
              <a:rPr sz="2800" spc="-25" dirty="0">
                <a:latin typeface="Calibri"/>
                <a:cs typeface="Calibri"/>
              </a:rPr>
              <a:t>pixel </a:t>
            </a:r>
            <a:r>
              <a:rPr sz="2800" spc="-1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actually </a:t>
            </a:r>
            <a:r>
              <a:rPr sz="2800" spc="-10" dirty="0">
                <a:latin typeface="Calibri"/>
                <a:cs typeface="Calibri"/>
              </a:rPr>
              <a:t>composed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three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dots </a:t>
            </a:r>
            <a:r>
              <a:rPr sz="2800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red,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blue </a:t>
            </a:r>
            <a:r>
              <a:rPr sz="2800" spc="-5" dirty="0">
                <a:latin typeface="Calibri"/>
                <a:cs typeface="Calibri"/>
              </a:rPr>
              <a:t>and a </a:t>
            </a:r>
            <a:r>
              <a:rPr sz="2800" spc="-10" dirty="0">
                <a:latin typeface="Calibri"/>
                <a:cs typeface="Calibri"/>
              </a:rPr>
              <a:t>green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one.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57400"/>
            <a:ext cx="9144000" cy="320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83540" y="236599"/>
            <a:ext cx="8541385" cy="1451678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328670">
              <a:lnSpc>
                <a:spcPct val="100000"/>
              </a:lnSpc>
              <a:spcBef>
                <a:spcPts val="459"/>
              </a:spcBef>
            </a:pPr>
            <a:r>
              <a:rPr sz="4000" b="1" spc="-10" dirty="0">
                <a:latin typeface="Arial" panose="020B0604020202020204" pitchFamily="34" charset="0"/>
                <a:cs typeface="Arial" panose="020B0604020202020204" pitchFamily="34" charset="0"/>
              </a:rPr>
              <a:t>Bitmaps</a:t>
            </a:r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ct val="100000"/>
              </a:lnSpc>
              <a:spcBef>
                <a:spcPts val="254"/>
              </a:spcBef>
            </a:pP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Bitmap is a </a:t>
            </a:r>
            <a:r>
              <a:rPr sz="2400" b="1" spc="-20" dirty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matrix that describes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characteristics </a:t>
            </a:r>
            <a:r>
              <a:rPr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of 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all the </a:t>
            </a:r>
            <a:r>
              <a:rPr sz="2400" b="1" spc="-20" dirty="0">
                <a:latin typeface="Arial" panose="020B0604020202020204" pitchFamily="34" charset="0"/>
                <a:cs typeface="Arial" panose="020B0604020202020204" pitchFamily="34" charset="0"/>
              </a:rPr>
              <a:t>pixels </a:t>
            </a:r>
            <a:r>
              <a:rPr sz="2400" b="1" spc="-5" dirty="0">
                <a:latin typeface="Arial" panose="020B0604020202020204" pitchFamily="34" charset="0"/>
                <a:cs typeface="Arial" panose="020B0604020202020204" pitchFamily="34" charset="0"/>
              </a:rPr>
              <a:t>making up an</a:t>
            </a:r>
            <a:r>
              <a:rPr sz="2400" b="1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endParaRPr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737" y="5401270"/>
            <a:ext cx="8772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15" dirty="0" smtClean="0">
                <a:latin typeface="Calibri"/>
                <a:cs typeface="Calibri"/>
              </a:rPr>
              <a:t>Here, </a:t>
            </a:r>
            <a:r>
              <a:rPr lang="en-US" spc="-5" dirty="0" smtClean="0">
                <a:latin typeface="Calibri"/>
                <a:cs typeface="Calibri"/>
              </a:rPr>
              <a:t>each cube </a:t>
            </a:r>
            <a:r>
              <a:rPr lang="en-US" spc="-15" dirty="0" smtClean="0">
                <a:latin typeface="Calibri"/>
                <a:cs typeface="Calibri"/>
              </a:rPr>
              <a:t>represents </a:t>
            </a:r>
            <a:r>
              <a:rPr lang="en-US" spc="-5" dirty="0" smtClean="0">
                <a:latin typeface="Calibri"/>
                <a:cs typeface="Calibri"/>
              </a:rPr>
              <a:t>the </a:t>
            </a:r>
            <a:r>
              <a:rPr lang="en-US" spc="-20" dirty="0" smtClean="0">
                <a:latin typeface="Calibri"/>
                <a:cs typeface="Calibri"/>
              </a:rPr>
              <a:t>data </a:t>
            </a:r>
            <a:r>
              <a:rPr lang="en-US" spc="-15" dirty="0" smtClean="0">
                <a:latin typeface="Calibri"/>
                <a:cs typeface="Calibri"/>
              </a:rPr>
              <a:t>required to display </a:t>
            </a:r>
            <a:r>
              <a:rPr lang="en-US" spc="-5" dirty="0" smtClean="0">
                <a:latin typeface="Calibri"/>
                <a:cs typeface="Calibri"/>
              </a:rPr>
              <a:t>a  4 × </a:t>
            </a:r>
            <a:r>
              <a:rPr lang="en-US" spc="-15" dirty="0" smtClean="0">
                <a:latin typeface="Calibri"/>
                <a:cs typeface="Calibri"/>
              </a:rPr>
              <a:t>4–pixel </a:t>
            </a:r>
            <a:r>
              <a:rPr lang="en-US" spc="-10" dirty="0" smtClean="0">
                <a:latin typeface="Calibri"/>
                <a:cs typeface="Calibri"/>
              </a:rPr>
              <a:t>image </a:t>
            </a:r>
            <a:r>
              <a:rPr lang="en-US" spc="-5" dirty="0" smtClean="0">
                <a:latin typeface="Calibri"/>
                <a:cs typeface="Calibri"/>
              </a:rPr>
              <a:t>(the </a:t>
            </a:r>
            <a:r>
              <a:rPr lang="en-US" spc="-20" dirty="0" smtClean="0">
                <a:latin typeface="Calibri"/>
                <a:cs typeface="Calibri"/>
              </a:rPr>
              <a:t>face </a:t>
            </a:r>
            <a:r>
              <a:rPr lang="en-US" spc="-5" dirty="0" smtClean="0">
                <a:latin typeface="Calibri"/>
                <a:cs typeface="Calibri"/>
              </a:rPr>
              <a:t>of the cube) </a:t>
            </a:r>
            <a:r>
              <a:rPr lang="en-US" spc="-15" dirty="0" smtClean="0">
                <a:latin typeface="Calibri"/>
                <a:cs typeface="Calibri"/>
              </a:rPr>
              <a:t>at </a:t>
            </a:r>
            <a:r>
              <a:rPr lang="en-US" spc="-10" dirty="0" smtClean="0">
                <a:latin typeface="Calibri"/>
                <a:cs typeface="Calibri"/>
              </a:rPr>
              <a:t>various color  depths </a:t>
            </a:r>
            <a:r>
              <a:rPr lang="en-US" dirty="0" smtClean="0">
                <a:latin typeface="Calibri"/>
                <a:cs typeface="Calibri"/>
              </a:rPr>
              <a:t>(with </a:t>
            </a:r>
            <a:r>
              <a:rPr lang="en-US" spc="-5" dirty="0" smtClean="0">
                <a:latin typeface="Calibri"/>
                <a:cs typeface="Calibri"/>
              </a:rPr>
              <a:t>each cube </a:t>
            </a:r>
            <a:r>
              <a:rPr lang="en-US" spc="-10" dirty="0" smtClean="0">
                <a:latin typeface="Calibri"/>
                <a:cs typeface="Calibri"/>
              </a:rPr>
              <a:t>extending behind </a:t>
            </a:r>
            <a:r>
              <a:rPr lang="en-US" spc="-5" dirty="0" smtClean="0">
                <a:latin typeface="Calibri"/>
                <a:cs typeface="Calibri"/>
              </a:rPr>
              <a:t>the </a:t>
            </a:r>
            <a:r>
              <a:rPr lang="en-US" spc="-20" dirty="0" smtClean="0">
                <a:latin typeface="Calibri"/>
                <a:cs typeface="Calibri"/>
              </a:rPr>
              <a:t>face  </a:t>
            </a:r>
            <a:r>
              <a:rPr lang="en-US" spc="-10" dirty="0" smtClean="0">
                <a:latin typeface="Calibri"/>
                <a:cs typeface="Calibri"/>
              </a:rPr>
              <a:t>indicating</a:t>
            </a:r>
            <a:r>
              <a:rPr lang="en-US" spc="380" dirty="0" smtClean="0">
                <a:latin typeface="Calibri"/>
                <a:cs typeface="Calibri"/>
              </a:rPr>
              <a:t> </a:t>
            </a:r>
            <a:r>
              <a:rPr lang="en-US" spc="-5" dirty="0" smtClean="0">
                <a:latin typeface="Calibri"/>
                <a:cs typeface="Calibri"/>
              </a:rPr>
              <a:t>the</a:t>
            </a:r>
            <a:r>
              <a:rPr lang="en-US" spc="380" dirty="0" smtClean="0">
                <a:latin typeface="Calibri"/>
                <a:cs typeface="Calibri"/>
              </a:rPr>
              <a:t> </a:t>
            </a:r>
            <a:r>
              <a:rPr lang="en-US" spc="-5" dirty="0" smtClean="0">
                <a:latin typeface="Calibri"/>
                <a:cs typeface="Calibri"/>
              </a:rPr>
              <a:t>number</a:t>
            </a:r>
            <a:r>
              <a:rPr lang="en-US" spc="390" dirty="0" smtClean="0">
                <a:latin typeface="Calibri"/>
                <a:cs typeface="Calibri"/>
              </a:rPr>
              <a:t> </a:t>
            </a:r>
            <a:r>
              <a:rPr lang="en-US" spc="-5" dirty="0" smtClean="0">
                <a:latin typeface="Calibri"/>
                <a:cs typeface="Calibri"/>
              </a:rPr>
              <a:t>of</a:t>
            </a:r>
            <a:r>
              <a:rPr lang="en-US" spc="375" dirty="0" smtClean="0">
                <a:latin typeface="Calibri"/>
                <a:cs typeface="Calibri"/>
              </a:rPr>
              <a:t> </a:t>
            </a:r>
            <a:r>
              <a:rPr lang="en-US" spc="-5" dirty="0" smtClean="0">
                <a:latin typeface="Calibri"/>
                <a:cs typeface="Calibri"/>
              </a:rPr>
              <a:t>bits—</a:t>
            </a:r>
            <a:r>
              <a:rPr lang="en-US" spc="375" dirty="0" smtClean="0">
                <a:latin typeface="Calibri"/>
                <a:cs typeface="Calibri"/>
              </a:rPr>
              <a:t> </a:t>
            </a:r>
            <a:r>
              <a:rPr lang="en-US" spc="-30" dirty="0" smtClean="0">
                <a:latin typeface="Calibri"/>
                <a:cs typeface="Calibri"/>
              </a:rPr>
              <a:t>zeros</a:t>
            </a:r>
            <a:r>
              <a:rPr lang="en-US" spc="375" dirty="0" smtClean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or</a:t>
            </a:r>
            <a:r>
              <a:rPr lang="en-US" spc="370" dirty="0" smtClean="0">
                <a:latin typeface="Calibri"/>
                <a:cs typeface="Calibri"/>
              </a:rPr>
              <a:t> </a:t>
            </a:r>
            <a:r>
              <a:rPr lang="en-US" spc="-5" dirty="0" smtClean="0">
                <a:latin typeface="Calibri"/>
                <a:cs typeface="Calibri"/>
              </a:rPr>
              <a:t>ones—</a:t>
            </a:r>
            <a:endParaRPr lang="en-US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750</TotalTime>
  <Words>1872</Words>
  <Application>Microsoft Office PowerPoint</Application>
  <PresentationFormat>On-screen Show (4:3)</PresentationFormat>
  <Paragraphs>176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Century Gothic</vt:lpstr>
      <vt:lpstr>Impact</vt:lpstr>
      <vt:lpstr>Times New Roman</vt:lpstr>
      <vt:lpstr>Verdana</vt:lpstr>
      <vt:lpstr>Wingdings</vt:lpstr>
      <vt:lpstr>Wingdings 3</vt:lpstr>
      <vt:lpstr>Wisp</vt:lpstr>
      <vt:lpstr>Multimedia Systems And Design</vt:lpstr>
      <vt:lpstr>Creation of multimedia images</vt:lpstr>
      <vt:lpstr>Types of Still Images</vt:lpstr>
      <vt:lpstr>Images</vt:lpstr>
      <vt:lpstr>Bitmaps VS Vector-Drawn</vt:lpstr>
      <vt:lpstr>Bitmaps VS Vector-Drawn</vt:lpstr>
      <vt:lpstr>Bitmaps</vt:lpstr>
      <vt:lpstr>Pixels</vt:lpstr>
      <vt:lpstr>Bitmaps Bitmap is a data matrix that describes the characteristics of  all the pixels making up an image</vt:lpstr>
      <vt:lpstr>Bitmaps</vt:lpstr>
      <vt:lpstr>Related Terms for an Image</vt:lpstr>
      <vt:lpstr>Bitmaps</vt:lpstr>
      <vt:lpstr>PowerPoint Presentation</vt:lpstr>
      <vt:lpstr>PowerPoint Presentation</vt:lpstr>
      <vt:lpstr>Bitmaps</vt:lpstr>
      <vt:lpstr>Bitmap Sources</vt:lpstr>
      <vt:lpstr>Awareness bout images download</vt:lpstr>
      <vt:lpstr>Vector Images</vt:lpstr>
      <vt:lpstr>Vector Images</vt:lpstr>
      <vt:lpstr>How Vector Drawing Works</vt:lpstr>
      <vt:lpstr>Common uses for vector images</vt:lpstr>
      <vt:lpstr>Example of Vector Image</vt:lpstr>
      <vt:lpstr>Example of Vector Image</vt:lpstr>
      <vt:lpstr>Raster and vector images compared </vt:lpstr>
      <vt:lpstr>Digital Camera Resolution</vt:lpstr>
      <vt:lpstr>Graphic / Image Data Structures</vt:lpstr>
      <vt:lpstr>PowerPoint Presentation</vt:lpstr>
      <vt:lpstr>Why is a higher resolution better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 Systems And Design</dc:title>
  <cp:lastModifiedBy>Anam.R</cp:lastModifiedBy>
  <cp:revision>77</cp:revision>
  <dcterms:created xsi:type="dcterms:W3CDTF">2019-02-12T14:46:24Z</dcterms:created>
  <dcterms:modified xsi:type="dcterms:W3CDTF">2019-09-25T09:45:10Z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2015-10-10T00:00:00Z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2019-02-12T00:00:00Z</vt:filetime>
  </property>
</Properties>
</file>