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21" autoAdjust="0"/>
  </p:normalViewPr>
  <p:slideViewPr>
    <p:cSldViewPr>
      <p:cViewPr varScale="1">
        <p:scale>
          <a:sx n="67" d="100"/>
          <a:sy n="67" d="100"/>
        </p:scale>
        <p:origin x="125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26"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27"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2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29"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30"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31"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48601"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02"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048603"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1048604"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605"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7B6D472F-0EE9-49B8-B90D-54991432811A}" type="datetimeFigureOut">
              <a:rPr lang="en-US" smtClean="0"/>
              <a:t>11/30/2020</a:t>
            </a:fld>
            <a:endParaRPr lang="en-US"/>
          </a:p>
        </p:txBody>
      </p:sp>
      <p:sp>
        <p:nvSpPr>
          <p:cNvPr id="1048606" name="Footer Placeholder 17"/>
          <p:cNvSpPr>
            <a:spLocks noGrp="1"/>
          </p:cNvSpPr>
          <p:nvPr>
            <p:ph type="ftr" sz="quarter" idx="11"/>
          </p:nvPr>
        </p:nvSpPr>
        <p:spPr>
          <a:xfrm>
            <a:off x="2819400" y="6557946"/>
            <a:ext cx="2927723" cy="228600"/>
          </a:xfrm>
        </p:spPr>
        <p:txBody>
          <a:bodyPr/>
          <a:lstStyle>
            <a:lvl1pPr>
              <a:defRPr lang="en-US" dirty="0">
                <a:solidFill>
                  <a:srgbClr val="FFFFFF"/>
                </a:solidFill>
              </a:defRPr>
            </a:lvl1pPr>
          </a:lstStyle>
          <a:p>
            <a:endParaRPr lang="en-US"/>
          </a:p>
        </p:txBody>
      </p:sp>
      <p:sp>
        <p:nvSpPr>
          <p:cNvPr id="1048607"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156D7051-CDE6-48FE-9E8F-927C1BAF7C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kumimoji="0" lang="en-US" smtClean="0"/>
              <a:t>Click to edit Master title style</a:t>
            </a:r>
            <a:endParaRPr kumimoji="0" lang="en-US"/>
          </a:p>
        </p:txBody>
      </p:sp>
      <p:sp>
        <p:nvSpPr>
          <p:cNvPr id="1048699"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00" name="Date Placeholder 3"/>
          <p:cNvSpPr>
            <a:spLocks noGrp="1"/>
          </p:cNvSpPr>
          <p:nvPr>
            <p:ph type="dt" sz="half" idx="10"/>
          </p:nvPr>
        </p:nvSpPr>
        <p:spPr/>
        <p:txBody>
          <a:bodyPr/>
          <a:lstStyle/>
          <a:p>
            <a:fld id="{7B6D472F-0EE9-49B8-B90D-54991432811A}" type="datetimeFigureOut">
              <a:rPr lang="en-US" smtClean="0"/>
              <a:t>11/30/2020</a:t>
            </a:fld>
            <a:endParaRPr lang="en-US"/>
          </a:p>
        </p:txBody>
      </p:sp>
      <p:sp>
        <p:nvSpPr>
          <p:cNvPr id="1048701" name="Footer Placeholder 4"/>
          <p:cNvSpPr>
            <a:spLocks noGrp="1"/>
          </p:cNvSpPr>
          <p:nvPr>
            <p:ph type="ftr" sz="quarter" idx="11"/>
          </p:nvPr>
        </p:nvSpPr>
        <p:spPr/>
        <p:txBody>
          <a:bodyPr/>
          <a:lstStyle/>
          <a:p>
            <a:endParaRPr lang="en-US"/>
          </a:p>
        </p:txBody>
      </p:sp>
      <p:sp>
        <p:nvSpPr>
          <p:cNvPr id="1048702" name="Slide Number Placeholder 5"/>
          <p:cNvSpPr>
            <a:spLocks noGrp="1"/>
          </p:cNvSpPr>
          <p:nvPr>
            <p:ph type="sldNum" sz="quarter" idx="12"/>
          </p:nvPr>
        </p:nvSpPr>
        <p:spPr/>
        <p:txBody>
          <a:bodyPr/>
          <a:lstStyle/>
          <a:p>
            <a:fld id="{156D7051-CDE6-48FE-9E8F-927C1BAF7C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85" name="Vertical Title 1"/>
          <p:cNvSpPr>
            <a:spLocks noGrp="1"/>
          </p:cNvSpPr>
          <p:nvPr>
            <p:ph type="title" orient="vert"/>
          </p:nvPr>
        </p:nvSpPr>
        <p:spPr>
          <a:xfrm>
            <a:off x="6553200" y="274956"/>
            <a:ext cx="1524000" cy="5851525"/>
          </a:xfrm>
        </p:spPr>
        <p:txBody>
          <a:bodyPr vert="eaVert" anchor="t"/>
          <a:lstStyle/>
          <a:p>
            <a:r>
              <a:rPr kumimoji="0" lang="en-US" smtClean="0"/>
              <a:t>Click to edit Master title style</a:t>
            </a:r>
            <a:endParaRPr kumimoji="0" lang="en-US"/>
          </a:p>
        </p:txBody>
      </p:sp>
      <p:sp>
        <p:nvSpPr>
          <p:cNvPr id="1048686" name="Vertical Text Placeholder 2"/>
          <p:cNvSpPr>
            <a:spLocks noGrp="1"/>
          </p:cNvSpPr>
          <p:nvPr>
            <p:ph type="body" orient="vert" idx="1"/>
          </p:nvPr>
        </p:nvSpPr>
        <p:spPr>
          <a:xfrm>
            <a:off x="457200" y="274643"/>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7" name="Date Placeholder 3"/>
          <p:cNvSpPr>
            <a:spLocks noGrp="1"/>
          </p:cNvSpPr>
          <p:nvPr>
            <p:ph type="dt" sz="half" idx="10"/>
          </p:nvPr>
        </p:nvSpPr>
        <p:spPr>
          <a:xfrm>
            <a:off x="4242816" y="6557946"/>
            <a:ext cx="2002464" cy="226902"/>
          </a:xfrm>
        </p:spPr>
        <p:txBody>
          <a:bodyPr/>
          <a:lstStyle/>
          <a:p>
            <a:fld id="{7B6D472F-0EE9-49B8-B90D-54991432811A}" type="datetimeFigureOut">
              <a:rPr lang="en-US" smtClean="0"/>
              <a:t>11/30/2020</a:t>
            </a:fld>
            <a:endParaRPr lang="en-US"/>
          </a:p>
        </p:txBody>
      </p:sp>
      <p:sp>
        <p:nvSpPr>
          <p:cNvPr id="1048688" name="Footer Placeholder 4"/>
          <p:cNvSpPr>
            <a:spLocks noGrp="1"/>
          </p:cNvSpPr>
          <p:nvPr>
            <p:ph type="ftr" sz="quarter" idx="11"/>
          </p:nvPr>
        </p:nvSpPr>
        <p:spPr>
          <a:xfrm>
            <a:off x="457200" y="6556248"/>
            <a:ext cx="3657600" cy="228600"/>
          </a:xfrm>
        </p:spPr>
        <p:txBody>
          <a:bodyPr/>
          <a:lstStyle/>
          <a:p>
            <a:endParaRPr lang="en-US"/>
          </a:p>
        </p:txBody>
      </p:sp>
      <p:sp>
        <p:nvSpPr>
          <p:cNvPr id="1048689"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156D7051-CDE6-48FE-9E8F-927C1BAF7C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kumimoji="0" lang="en-US" smtClean="0"/>
              <a:t>Click to edit Master title style</a:t>
            </a:r>
            <a:endParaRPr kumimoji="0" lang="en-US"/>
          </a:p>
        </p:txBody>
      </p:sp>
      <p:sp>
        <p:nvSpPr>
          <p:cNvPr id="1048611"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12" name="Date Placeholder 3"/>
          <p:cNvSpPr>
            <a:spLocks noGrp="1"/>
          </p:cNvSpPr>
          <p:nvPr>
            <p:ph type="dt" sz="half" idx="10"/>
          </p:nvPr>
        </p:nvSpPr>
        <p:spPr/>
        <p:txBody>
          <a:bodyPr/>
          <a:lstStyle/>
          <a:p>
            <a:fld id="{7B6D472F-0EE9-49B8-B90D-54991432811A}" type="datetimeFigureOut">
              <a:rPr lang="en-US" smtClean="0"/>
              <a:t>11/30/2020</a:t>
            </a:fld>
            <a:endParaRPr lang="en-US"/>
          </a:p>
        </p:txBody>
      </p:sp>
      <p:sp>
        <p:nvSpPr>
          <p:cNvPr id="1048613" name="Footer Placeholder 4"/>
          <p:cNvSpPr>
            <a:spLocks noGrp="1"/>
          </p:cNvSpPr>
          <p:nvPr>
            <p:ph type="ftr" sz="quarter" idx="11"/>
          </p:nvPr>
        </p:nvSpPr>
        <p:spPr/>
        <p:txBody>
          <a:bodyPr/>
          <a:lstStyle/>
          <a:p>
            <a:endParaRPr lang="en-US"/>
          </a:p>
        </p:txBody>
      </p:sp>
      <p:sp>
        <p:nvSpPr>
          <p:cNvPr id="1048614" name="Slide Number Placeholder 5"/>
          <p:cNvSpPr>
            <a:spLocks noGrp="1"/>
          </p:cNvSpPr>
          <p:nvPr>
            <p:ph type="sldNum" sz="quarter" idx="12"/>
          </p:nvPr>
        </p:nvSpPr>
        <p:spPr/>
        <p:txBody>
          <a:bodyPr/>
          <a:lstStyle/>
          <a:p>
            <a:fld id="{156D7051-CDE6-48FE-9E8F-927C1BAF7C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1048582" name="Title 1"/>
          <p:cNvSpPr>
            <a:spLocks noGrp="1"/>
          </p:cNvSpPr>
          <p:nvPr>
            <p:ph type="title"/>
          </p:nvPr>
        </p:nvSpPr>
        <p:spPr>
          <a:xfrm>
            <a:off x="1066800" y="2821838"/>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104858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58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lstStyle>
          <a:p>
            <a:fld id="{7B6D472F-0EE9-49B8-B90D-54991432811A}" type="datetimeFigureOut">
              <a:rPr lang="en-US" smtClean="0"/>
              <a:t>11/30/2020</a:t>
            </a:fld>
            <a:endParaRPr lang="en-US"/>
          </a:p>
        </p:txBody>
      </p:sp>
      <p:sp>
        <p:nvSpPr>
          <p:cNvPr id="104858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lstStyle>
          <a:p>
            <a:endParaRPr lang="en-US"/>
          </a:p>
        </p:txBody>
      </p:sp>
      <p:sp>
        <p:nvSpPr>
          <p:cNvPr id="1048586" name="Slide Number Placeholder 5"/>
          <p:cNvSpPr>
            <a:spLocks noGrp="1"/>
          </p:cNvSpPr>
          <p:nvPr>
            <p:ph type="sldNum" sz="quarter" idx="12"/>
          </p:nvPr>
        </p:nvSpPr>
        <p:spPr>
          <a:xfrm>
            <a:off x="6733952" y="6555112"/>
            <a:ext cx="588336" cy="228600"/>
          </a:xfrm>
        </p:spPr>
        <p:txBody>
          <a:bodyPr/>
          <a:lstStyle/>
          <a:p>
            <a:fld id="{156D7051-CDE6-48FE-9E8F-927C1BAF7C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03"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1048704"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05"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06" name="Date Placeholder 4"/>
          <p:cNvSpPr>
            <a:spLocks noGrp="1"/>
          </p:cNvSpPr>
          <p:nvPr>
            <p:ph type="dt" sz="half" idx="10"/>
          </p:nvPr>
        </p:nvSpPr>
        <p:spPr/>
        <p:txBody>
          <a:bodyPr/>
          <a:lstStyle/>
          <a:p>
            <a:fld id="{7B6D472F-0EE9-49B8-B90D-54991432811A}" type="datetimeFigureOut">
              <a:rPr lang="en-US" smtClean="0"/>
              <a:t>11/30/2020</a:t>
            </a:fld>
            <a:endParaRPr lang="en-US"/>
          </a:p>
        </p:txBody>
      </p:sp>
      <p:sp>
        <p:nvSpPr>
          <p:cNvPr id="1048707" name="Footer Placeholder 5"/>
          <p:cNvSpPr>
            <a:spLocks noGrp="1"/>
          </p:cNvSpPr>
          <p:nvPr>
            <p:ph type="ftr" sz="quarter" idx="11"/>
          </p:nvPr>
        </p:nvSpPr>
        <p:spPr/>
        <p:txBody>
          <a:bodyPr/>
          <a:lstStyle/>
          <a:p>
            <a:endParaRPr lang="en-US"/>
          </a:p>
        </p:txBody>
      </p:sp>
      <p:sp>
        <p:nvSpPr>
          <p:cNvPr id="1048708" name="Slide Number Placeholder 6"/>
          <p:cNvSpPr>
            <a:spLocks noGrp="1"/>
          </p:cNvSpPr>
          <p:nvPr>
            <p:ph type="sldNum" sz="quarter" idx="12"/>
          </p:nvPr>
        </p:nvSpPr>
        <p:spPr/>
        <p:txBody>
          <a:bodyPr/>
          <a:lstStyle/>
          <a:p>
            <a:fld id="{156D7051-CDE6-48FE-9E8F-927C1BAF7C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9" name="Title 1"/>
          <p:cNvSpPr>
            <a:spLocks noGrp="1"/>
          </p:cNvSpPr>
          <p:nvPr>
            <p:ph type="title"/>
          </p:nvPr>
        </p:nvSpPr>
        <p:spPr>
          <a:xfrm>
            <a:off x="457200" y="320040"/>
            <a:ext cx="7242048" cy="1143000"/>
          </a:xfrm>
        </p:spPr>
        <p:txBody>
          <a:bodyPr anchor="b"/>
          <a:lstStyle/>
          <a:p>
            <a:r>
              <a:rPr kumimoji="0" lang="en-US" smtClean="0"/>
              <a:t>Click to edit Master title style</a:t>
            </a:r>
            <a:endParaRPr kumimoji="0" lang="en-US"/>
          </a:p>
        </p:txBody>
      </p:sp>
      <p:sp>
        <p:nvSpPr>
          <p:cNvPr id="1048710"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11"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12"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13"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14" name="Date Placeholder 6"/>
          <p:cNvSpPr>
            <a:spLocks noGrp="1"/>
          </p:cNvSpPr>
          <p:nvPr>
            <p:ph type="dt" sz="half" idx="10"/>
          </p:nvPr>
        </p:nvSpPr>
        <p:spPr/>
        <p:txBody>
          <a:bodyPr/>
          <a:lstStyle/>
          <a:p>
            <a:fld id="{7B6D472F-0EE9-49B8-B90D-54991432811A}" type="datetimeFigureOut">
              <a:rPr lang="en-US" smtClean="0"/>
              <a:t>11/30/2020</a:t>
            </a:fld>
            <a:endParaRPr lang="en-US"/>
          </a:p>
        </p:txBody>
      </p:sp>
      <p:sp>
        <p:nvSpPr>
          <p:cNvPr id="1048715" name="Footer Placeholder 7"/>
          <p:cNvSpPr>
            <a:spLocks noGrp="1"/>
          </p:cNvSpPr>
          <p:nvPr>
            <p:ph type="ftr" sz="quarter" idx="11"/>
          </p:nvPr>
        </p:nvSpPr>
        <p:spPr/>
        <p:txBody>
          <a:bodyPr/>
          <a:lstStyle/>
          <a:p>
            <a:endParaRPr lang="en-US"/>
          </a:p>
        </p:txBody>
      </p:sp>
      <p:sp>
        <p:nvSpPr>
          <p:cNvPr id="1048716" name="Slide Number Placeholder 8"/>
          <p:cNvSpPr>
            <a:spLocks noGrp="1"/>
          </p:cNvSpPr>
          <p:nvPr>
            <p:ph type="sldNum" sz="quarter" idx="12"/>
          </p:nvPr>
        </p:nvSpPr>
        <p:spPr/>
        <p:txBody>
          <a:bodyPr/>
          <a:lstStyle/>
          <a:p>
            <a:fld id="{156D7051-CDE6-48FE-9E8F-927C1BAF7C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81"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1048682" name="Date Placeholder 2"/>
          <p:cNvSpPr>
            <a:spLocks noGrp="1"/>
          </p:cNvSpPr>
          <p:nvPr>
            <p:ph type="dt" sz="half" idx="10"/>
          </p:nvPr>
        </p:nvSpPr>
        <p:spPr/>
        <p:txBody>
          <a:bodyPr/>
          <a:lstStyle/>
          <a:p>
            <a:fld id="{7B6D472F-0EE9-49B8-B90D-54991432811A}" type="datetimeFigureOut">
              <a:rPr lang="en-US" smtClean="0"/>
              <a:t>11/30/2020</a:t>
            </a:fld>
            <a:endParaRPr lang="en-US"/>
          </a:p>
        </p:txBody>
      </p:sp>
      <p:sp>
        <p:nvSpPr>
          <p:cNvPr id="1048683" name="Footer Placeholder 3"/>
          <p:cNvSpPr>
            <a:spLocks noGrp="1"/>
          </p:cNvSpPr>
          <p:nvPr>
            <p:ph type="ftr" sz="quarter" idx="11"/>
          </p:nvPr>
        </p:nvSpPr>
        <p:spPr/>
        <p:txBody>
          <a:bodyPr/>
          <a:lstStyle/>
          <a:p>
            <a:endParaRPr lang="en-US"/>
          </a:p>
        </p:txBody>
      </p:sp>
      <p:sp>
        <p:nvSpPr>
          <p:cNvPr id="1048684" name="Slide Number Placeholder 4"/>
          <p:cNvSpPr>
            <a:spLocks noGrp="1"/>
          </p:cNvSpPr>
          <p:nvPr>
            <p:ph type="sldNum" sz="quarter" idx="12"/>
          </p:nvPr>
        </p:nvSpPr>
        <p:spPr/>
        <p:txBody>
          <a:bodyPr/>
          <a:lstStyle/>
          <a:p>
            <a:fld id="{156D7051-CDE6-48FE-9E8F-927C1BAF7C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17" name="Date Placeholder 1"/>
          <p:cNvSpPr>
            <a:spLocks noGrp="1"/>
          </p:cNvSpPr>
          <p:nvPr>
            <p:ph type="dt" sz="half" idx="10"/>
          </p:nvPr>
        </p:nvSpPr>
        <p:spPr/>
        <p:txBody>
          <a:bodyPr/>
          <a:lstStyle>
            <a:lvl1pPr>
              <a:defRPr>
                <a:solidFill>
                  <a:schemeClr val="tx2"/>
                </a:solidFill>
              </a:defRPr>
            </a:lvl1pPr>
          </a:lstStyle>
          <a:p>
            <a:fld id="{7B6D472F-0EE9-49B8-B90D-54991432811A}" type="datetimeFigureOut">
              <a:rPr lang="en-US" smtClean="0"/>
              <a:t>11/30/2020</a:t>
            </a:fld>
            <a:endParaRPr lang="en-US"/>
          </a:p>
        </p:txBody>
      </p:sp>
      <p:sp>
        <p:nvSpPr>
          <p:cNvPr id="1048718"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1048719" name="Slide Number Placeholder 3"/>
          <p:cNvSpPr>
            <a:spLocks noGrp="1"/>
          </p:cNvSpPr>
          <p:nvPr>
            <p:ph type="sldNum" sz="quarter" idx="12"/>
          </p:nvPr>
        </p:nvSpPr>
        <p:spPr/>
        <p:txBody>
          <a:bodyPr/>
          <a:lstStyle/>
          <a:p>
            <a:fld id="{156D7051-CDE6-48FE-9E8F-927C1BAF7C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20"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1048721"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722"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23" name="Date Placeholder 4"/>
          <p:cNvSpPr>
            <a:spLocks noGrp="1"/>
          </p:cNvSpPr>
          <p:nvPr>
            <p:ph type="dt" sz="half" idx="10"/>
          </p:nvPr>
        </p:nvSpPr>
        <p:spPr/>
        <p:txBody>
          <a:bodyPr/>
          <a:lstStyle/>
          <a:p>
            <a:fld id="{7B6D472F-0EE9-49B8-B90D-54991432811A}" type="datetimeFigureOut">
              <a:rPr lang="en-US" smtClean="0"/>
              <a:t>11/30/2020</a:t>
            </a:fld>
            <a:endParaRPr lang="en-US"/>
          </a:p>
        </p:txBody>
      </p:sp>
      <p:sp>
        <p:nvSpPr>
          <p:cNvPr id="1048724" name="Footer Placeholder 5"/>
          <p:cNvSpPr>
            <a:spLocks noGrp="1"/>
          </p:cNvSpPr>
          <p:nvPr>
            <p:ph type="ftr" sz="quarter" idx="11"/>
          </p:nvPr>
        </p:nvSpPr>
        <p:spPr/>
        <p:txBody>
          <a:bodyPr/>
          <a:lstStyle/>
          <a:p>
            <a:endParaRPr lang="en-US"/>
          </a:p>
        </p:txBody>
      </p:sp>
      <p:sp>
        <p:nvSpPr>
          <p:cNvPr id="1048725" name="Slide Number Placeholder 6"/>
          <p:cNvSpPr>
            <a:spLocks noGrp="1"/>
          </p:cNvSpPr>
          <p:nvPr>
            <p:ph type="sldNum" sz="quarter" idx="12"/>
          </p:nvPr>
        </p:nvSpPr>
        <p:spPr/>
        <p:txBody>
          <a:bodyPr/>
          <a:lstStyle/>
          <a:p>
            <a:fld id="{156D7051-CDE6-48FE-9E8F-927C1BAF7C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1048690" name="Rectangle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691" name="Rectangle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48692" name="Title 1"/>
          <p:cNvSpPr>
            <a:spLocks noGrp="1"/>
          </p:cNvSpPr>
          <p:nvPr>
            <p:ph type="title"/>
          </p:nvPr>
        </p:nvSpPr>
        <p:spPr>
          <a:xfrm>
            <a:off x="5389097"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1048693" name="Text Placeholder 3"/>
          <p:cNvSpPr>
            <a:spLocks noGrp="1"/>
          </p:cNvSpPr>
          <p:nvPr>
            <p:ph type="body" sz="half" idx="2"/>
          </p:nvPr>
        </p:nvSpPr>
        <p:spPr>
          <a:xfrm>
            <a:off x="5389097"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pPr>
            <a:r>
              <a:rPr kumimoji="0" lang="en-US" smtClean="0"/>
              <a:t>Click to edit Master text styles</a:t>
            </a:r>
          </a:p>
        </p:txBody>
      </p:sp>
      <p:sp>
        <p:nvSpPr>
          <p:cNvPr id="1048694" name="Date Placeholder 4"/>
          <p:cNvSpPr>
            <a:spLocks noGrp="1"/>
          </p:cNvSpPr>
          <p:nvPr>
            <p:ph type="dt" sz="half" idx="10"/>
          </p:nvPr>
        </p:nvSpPr>
        <p:spPr/>
        <p:txBody>
          <a:bodyPr/>
          <a:lstStyle/>
          <a:p>
            <a:fld id="{7B6D472F-0EE9-49B8-B90D-54991432811A}" type="datetimeFigureOut">
              <a:rPr lang="en-US" smtClean="0"/>
              <a:t>11/30/2020</a:t>
            </a:fld>
            <a:endParaRPr lang="en-US"/>
          </a:p>
        </p:txBody>
      </p:sp>
      <p:sp>
        <p:nvSpPr>
          <p:cNvPr id="1048695" name="Footer Placeholder 5"/>
          <p:cNvSpPr>
            <a:spLocks noGrp="1"/>
          </p:cNvSpPr>
          <p:nvPr>
            <p:ph type="ftr" sz="quarter" idx="11"/>
          </p:nvPr>
        </p:nvSpPr>
        <p:spPr/>
        <p:txBody>
          <a:bodyPr/>
          <a:lstStyle/>
          <a:p>
            <a:endParaRPr lang="en-US"/>
          </a:p>
        </p:txBody>
      </p:sp>
      <p:sp>
        <p:nvSpPr>
          <p:cNvPr id="1048696" name="Slide Number Placeholder 6"/>
          <p:cNvSpPr>
            <a:spLocks noGrp="1"/>
          </p:cNvSpPr>
          <p:nvPr>
            <p:ph type="sldNum" sz="quarter" idx="12"/>
          </p:nvPr>
        </p:nvSpPr>
        <p:spPr/>
        <p:txBody>
          <a:bodyPr/>
          <a:lstStyle/>
          <a:p>
            <a:fld id="{156D7051-CDE6-48FE-9E8F-927C1BAF7CFC}" type="slidenum">
              <a:rPr lang="en-US" smtClean="0"/>
              <a:t>‹#›</a:t>
            </a:fld>
            <a:endParaRPr lang="en-US"/>
          </a:p>
        </p:txBody>
      </p:sp>
      <p:sp>
        <p:nvSpPr>
          <p:cNvPr id="1048697" name="Picture Placeholder 9"/>
          <p:cNvSpPr>
            <a:spLocks noGrp="1"/>
          </p:cNvSpPr>
          <p:nvPr>
            <p:ph type="pic" idx="1"/>
          </p:nvPr>
        </p:nvSpPr>
        <p:spPr>
          <a:xfrm>
            <a:off x="663681"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7"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1048578"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79"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7B6D472F-0EE9-49B8-B90D-54991432811A}" type="datetimeFigureOut">
              <a:rPr lang="en-US" smtClean="0"/>
              <a:t>11/30/2020</a:t>
            </a:fld>
            <a:endParaRPr lang="en-US"/>
          </a:p>
        </p:txBody>
      </p:sp>
      <p:sp>
        <p:nvSpPr>
          <p:cNvPr id="1048580"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048581"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156D7051-CDE6-48FE-9E8F-927C1BAF7C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ctrTitle"/>
          </p:nvPr>
        </p:nvSpPr>
        <p:spPr>
          <a:xfrm>
            <a:off x="3366868" y="76200"/>
            <a:ext cx="5105400" cy="4267200"/>
          </a:xfrm>
        </p:spPr>
        <p:txBody>
          <a:bodyPr/>
          <a:lstStyle/>
          <a:p>
            <a:pPr algn="ctr"/>
            <a:r>
              <a:rPr lang="en-US" sz="6000" dirty="0" smtClean="0"/>
              <a:t>Production technology</a:t>
            </a:r>
            <a:br>
              <a:rPr lang="en-US" sz="6000" dirty="0" smtClean="0"/>
            </a:br>
            <a:r>
              <a:rPr lang="en-US" sz="6000" dirty="0" smtClean="0"/>
              <a:t> of apple</a:t>
            </a:r>
            <a:endParaRPr lang="en-US" sz="6000" dirty="0"/>
          </a:p>
        </p:txBody>
      </p:sp>
      <p:pic>
        <p:nvPicPr>
          <p:cNvPr id="2097160" name="Picture 4" descr="images (3).jpeg"/>
          <p:cNvPicPr>
            <a:picLocks noChangeAspect="1"/>
          </p:cNvPicPr>
          <p:nvPr/>
        </p:nvPicPr>
        <p:blipFill>
          <a:blip r:embed="rId2"/>
          <a:stretch>
            <a:fillRect/>
          </a:stretch>
        </p:blipFill>
        <p:spPr>
          <a:xfrm rot="16200000" flipV="1">
            <a:off x="-2019301" y="2019299"/>
            <a:ext cx="6858000" cy="2819401"/>
          </a:xfrm>
          <a:prstGeom prst="rect">
            <a:avLst/>
          </a:prstGeom>
          <a:ln>
            <a:noFill/>
          </a:ln>
          <a:effectLst>
            <a:softEdge rad="112500"/>
          </a:effectLst>
        </p:spPr>
      </p:pic>
      <p:sp>
        <p:nvSpPr>
          <p:cNvPr id="2" name="Subtitle 1"/>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3" descr="images.png"/>
          <p:cNvPicPr>
            <a:picLocks noChangeAspect="1"/>
          </p:cNvPicPr>
          <p:nvPr/>
        </p:nvPicPr>
        <p:blipFill>
          <a:blip r:embed="rId2"/>
          <a:stretch>
            <a:fillRect/>
          </a:stretch>
        </p:blipFill>
        <p:spPr>
          <a:xfrm>
            <a:off x="3276600" y="1600200"/>
            <a:ext cx="5867400" cy="4953000"/>
          </a:xfrm>
          <a:prstGeom prst="rect">
            <a:avLst/>
          </a:prstGeom>
          <a:ln>
            <a:noFill/>
          </a:ln>
          <a:effectLst>
            <a:softEdge rad="112500"/>
          </a:effectLst>
        </p:spPr>
      </p:pic>
      <p:sp>
        <p:nvSpPr>
          <p:cNvPr id="1048633" name="Title 1"/>
          <p:cNvSpPr>
            <a:spLocks noGrp="1"/>
          </p:cNvSpPr>
          <p:nvPr>
            <p:ph type="title"/>
          </p:nvPr>
        </p:nvSpPr>
        <p:spPr>
          <a:xfrm>
            <a:off x="1066800" y="457201"/>
            <a:ext cx="6255488" cy="914400"/>
          </a:xfrm>
        </p:spPr>
        <p:txBody>
          <a:bodyPr>
            <a:normAutofit/>
          </a:bodyPr>
          <a:lstStyle/>
          <a:p>
            <a:r>
              <a:rPr lang="en-US" dirty="0" smtClean="0"/>
              <a:t>Botanical information</a:t>
            </a:r>
            <a:endParaRPr lang="en-US" dirty="0"/>
          </a:p>
        </p:txBody>
      </p:sp>
      <p:sp>
        <p:nvSpPr>
          <p:cNvPr id="1048634" name="Text Placeholder 2"/>
          <p:cNvSpPr>
            <a:spLocks noGrp="1"/>
          </p:cNvSpPr>
          <p:nvPr>
            <p:ph type="body" idx="1"/>
          </p:nvPr>
        </p:nvSpPr>
        <p:spPr>
          <a:xfrm>
            <a:off x="228600" y="1066800"/>
            <a:ext cx="5181600" cy="5410199"/>
          </a:xfrm>
        </p:spPr>
        <p:txBody>
          <a:bodyPr>
            <a:normAutofit fontScale="95000" lnSpcReduction="10000"/>
          </a:bodyPr>
          <a:lstStyle/>
          <a:p>
            <a:pPr algn="l"/>
            <a:r>
              <a:rPr lang="en-US" b="1" dirty="0" smtClean="0">
                <a:latin typeface="Arial Unicode MS" pitchFamily="34" charset="-128"/>
                <a:ea typeface="Arial Unicode MS" pitchFamily="34" charset="-128"/>
                <a:cs typeface="Arial Unicode MS" pitchFamily="34" charset="-128"/>
              </a:rPr>
              <a:t>Apple: false fruit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bulk of the fleshy edible portion is derived from the </a:t>
            </a:r>
            <a:r>
              <a:rPr lang="en-US" sz="2400" dirty="0" err="1" smtClean="0">
                <a:latin typeface="Arial Unicode MS" pitchFamily="34" charset="-128"/>
                <a:ea typeface="Arial Unicode MS" pitchFamily="34" charset="-128"/>
                <a:cs typeface="Arial Unicode MS" pitchFamily="34" charset="-128"/>
              </a:rPr>
              <a:t>hypanthium</a:t>
            </a:r>
            <a:r>
              <a:rPr lang="en-US" sz="2400" dirty="0" smtClean="0">
                <a:latin typeface="Arial Unicode MS" pitchFamily="34" charset="-128"/>
                <a:ea typeface="Arial Unicode MS" pitchFamily="34" charset="-128"/>
                <a:cs typeface="Arial Unicode MS" pitchFamily="34" charset="-128"/>
              </a:rPr>
              <a:t> or floral cup, not the ovary. Seeds are relatively small and black, and </a:t>
            </a:r>
            <a:r>
              <a:rPr lang="en-US" sz="2400" dirty="0" err="1" smtClean="0">
                <a:latin typeface="Arial Unicode MS" pitchFamily="34" charset="-128"/>
                <a:ea typeface="Arial Unicode MS" pitchFamily="34" charset="-128"/>
                <a:cs typeface="Arial Unicode MS" pitchFamily="34" charset="-128"/>
              </a:rPr>
              <a:t>mildy</a:t>
            </a:r>
            <a:r>
              <a:rPr lang="en-US" sz="2400" dirty="0" smtClean="0">
                <a:latin typeface="Arial Unicode MS" pitchFamily="34" charset="-128"/>
                <a:ea typeface="Arial Unicode MS" pitchFamily="34" charset="-128"/>
                <a:cs typeface="Arial Unicode MS" pitchFamily="34" charset="-128"/>
              </a:rPr>
              <a:t> poisonous.</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When the other accessory floral parts contribute to the formation of fruit, then such fruits are called as false fruits or pseudo-carp.</a:t>
            </a:r>
          </a:p>
          <a:p>
            <a:pPr algn="l"/>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apple, the thalamus or receptacle grows around the </a:t>
            </a:r>
            <a:r>
              <a:rPr lang="en-US" sz="2400" dirty="0" err="1" smtClean="0">
                <a:latin typeface="Arial Unicode MS" pitchFamily="34" charset="-128"/>
                <a:ea typeface="Arial Unicode MS" pitchFamily="34" charset="-128"/>
                <a:cs typeface="Arial Unicode MS" pitchFamily="34" charset="-128"/>
              </a:rPr>
              <a:t>pericarp</a:t>
            </a:r>
            <a:r>
              <a:rPr lang="en-US" sz="2400" dirty="0" smtClean="0">
                <a:latin typeface="Arial Unicode MS" pitchFamily="34" charset="-128"/>
                <a:ea typeface="Arial Unicode MS" pitchFamily="34" charset="-128"/>
                <a:cs typeface="Arial Unicode MS" pitchFamily="34" charset="-128"/>
              </a:rPr>
              <a:t> ton produce the fleshy edible part. Hence, it is a false fruit</a:t>
            </a:r>
            <a:r>
              <a:rPr lang="en-US" b="1" dirty="0" smtClean="0">
                <a:latin typeface="Arial Unicode MS" pitchFamily="34" charset="-128"/>
                <a:ea typeface="Arial Unicode MS" pitchFamily="34" charset="-128"/>
                <a:cs typeface="Arial Unicode MS" pitchFamily="34" charset="-128"/>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3" descr="images (4).jpeg"/>
          <p:cNvPicPr>
            <a:picLocks noChangeAspect="1"/>
          </p:cNvPicPr>
          <p:nvPr/>
        </p:nvPicPr>
        <p:blipFill>
          <a:blip r:embed="rId2"/>
          <a:stretch>
            <a:fillRect/>
          </a:stretch>
        </p:blipFill>
        <p:spPr>
          <a:xfrm>
            <a:off x="4267200" y="838199"/>
            <a:ext cx="4876800" cy="6019801"/>
          </a:xfrm>
          <a:prstGeom prst="rect">
            <a:avLst/>
          </a:prstGeom>
          <a:ln>
            <a:noFill/>
          </a:ln>
          <a:effectLst>
            <a:softEdge rad="112500"/>
          </a:effectLst>
        </p:spPr>
      </p:pic>
      <p:sp>
        <p:nvSpPr>
          <p:cNvPr id="1048635" name="Title 1"/>
          <p:cNvSpPr>
            <a:spLocks noGrp="1"/>
          </p:cNvSpPr>
          <p:nvPr>
            <p:ph type="title"/>
          </p:nvPr>
        </p:nvSpPr>
        <p:spPr>
          <a:xfrm>
            <a:off x="1066800" y="304799"/>
            <a:ext cx="6255488" cy="685801"/>
          </a:xfrm>
        </p:spPr>
        <p:txBody>
          <a:bodyPr>
            <a:normAutofit/>
          </a:bodyPr>
          <a:lstStyle/>
          <a:p>
            <a:pPr algn="ctr"/>
            <a:r>
              <a:rPr lang="en-US" dirty="0" smtClean="0">
                <a:latin typeface="Arial Unicode MS" pitchFamily="34" charset="-128"/>
                <a:ea typeface="Arial Unicode MS" pitchFamily="34" charset="-128"/>
                <a:cs typeface="Arial Unicode MS" pitchFamily="34" charset="-128"/>
              </a:rPr>
              <a:t>Cultivated varieties</a:t>
            </a:r>
            <a:endParaRPr lang="en-US" dirty="0">
              <a:latin typeface="Arial Unicode MS" pitchFamily="34" charset="-128"/>
              <a:ea typeface="Arial Unicode MS" pitchFamily="34" charset="-128"/>
              <a:cs typeface="Arial Unicode MS" pitchFamily="34" charset="-128"/>
            </a:endParaRPr>
          </a:p>
        </p:txBody>
      </p:sp>
      <p:sp>
        <p:nvSpPr>
          <p:cNvPr id="1048636" name="Text Placeholder 2"/>
          <p:cNvSpPr>
            <a:spLocks noGrp="1"/>
          </p:cNvSpPr>
          <p:nvPr>
            <p:ph type="body" idx="1"/>
          </p:nvPr>
        </p:nvSpPr>
        <p:spPr>
          <a:xfrm>
            <a:off x="0" y="1219200"/>
            <a:ext cx="7543800" cy="5257800"/>
          </a:xfrm>
        </p:spPr>
        <p:txBody>
          <a:bodyPr>
            <a:noAutofit/>
          </a:bodyPr>
          <a:lstStyle/>
          <a:p>
            <a:pPr algn="l"/>
            <a:endParaRPr lang="en-US" sz="2400" dirty="0" smtClean="0">
              <a:latin typeface="Arial Unicode MS" pitchFamily="34" charset="-128"/>
              <a:ea typeface="Arial Unicode MS" pitchFamily="34" charset="-128"/>
              <a:cs typeface="Arial Unicode MS" pitchFamily="34" charset="-128"/>
            </a:endParaRPr>
          </a:p>
          <a:p>
            <a:pPr algn="ctr">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There are more than 7500 known cultivars of apples. Different cultivars are available for temperate and sub-tropical regions.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Commercial popular apple cultivars are soft but crisp. Other desired qualities in modern commercial apple breeding are colorful skin, absence of </a:t>
            </a:r>
            <a:r>
              <a:rPr lang="en-US" sz="2400" dirty="0" err="1" smtClean="0">
                <a:latin typeface="Arial Unicode MS" pitchFamily="34" charset="-128"/>
                <a:ea typeface="Arial Unicode MS" pitchFamily="34" charset="-128"/>
                <a:cs typeface="Arial Unicode MS" pitchFamily="34" charset="-128"/>
              </a:rPr>
              <a:t>russeting</a:t>
            </a:r>
            <a:r>
              <a:rPr lang="en-US" sz="2400" dirty="0" smtClean="0">
                <a:latin typeface="Arial Unicode MS" pitchFamily="34" charset="-128"/>
                <a:ea typeface="Arial Unicode MS" pitchFamily="34" charset="-128"/>
                <a:cs typeface="Arial Unicode MS" pitchFamily="34" charset="-128"/>
              </a:rPr>
              <a:t>, ease of shipping, lengthy storage ability, high yield, disease resistance, long stem and popular flavor.</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Different varieties of apple include red delicious, McIntosh, golden delicious, gala, granny smith, </a:t>
            </a:r>
            <a:r>
              <a:rPr lang="en-US" sz="2400" dirty="0" err="1" smtClean="0">
                <a:latin typeface="Arial Unicode MS" pitchFamily="34" charset="-128"/>
                <a:ea typeface="Arial Unicode MS" pitchFamily="34" charset="-128"/>
                <a:cs typeface="Arial Unicode MS" pitchFamily="34" charset="-128"/>
              </a:rPr>
              <a:t>fuji</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braeburn</a:t>
            </a:r>
            <a:r>
              <a:rPr lang="en-US" sz="2400" dirty="0" smtClean="0">
                <a:latin typeface="Arial Unicode MS" pitchFamily="34" charset="-128"/>
                <a:ea typeface="Arial Unicode MS" pitchFamily="34" charset="-128"/>
                <a:cs typeface="Arial Unicode MS" pitchFamily="34" charset="-128"/>
              </a:rPr>
              <a:t>, pink lady, honey crisp, empire, </a:t>
            </a:r>
          </a:p>
          <a:p>
            <a:pPr algn="l"/>
            <a:endParaRPr lang="en-US"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4" descr="images (4).jpeg"/>
          <p:cNvPicPr>
            <a:picLocks noChangeAspect="1"/>
          </p:cNvPicPr>
          <p:nvPr/>
        </p:nvPicPr>
        <p:blipFill>
          <a:blip r:embed="rId2"/>
          <a:stretch>
            <a:fillRect/>
          </a:stretch>
        </p:blipFill>
        <p:spPr>
          <a:xfrm>
            <a:off x="3352800" y="914400"/>
            <a:ext cx="5276850" cy="5943600"/>
          </a:xfrm>
          <a:prstGeom prst="rect">
            <a:avLst/>
          </a:prstGeom>
          <a:ln>
            <a:noFill/>
          </a:ln>
          <a:effectLst>
            <a:softEdge rad="112500"/>
          </a:effectLst>
        </p:spPr>
      </p:pic>
      <p:sp>
        <p:nvSpPr>
          <p:cNvPr id="1048637" name="Title 1"/>
          <p:cNvSpPr>
            <a:spLocks noGrp="1"/>
          </p:cNvSpPr>
          <p:nvPr>
            <p:ph type="title"/>
          </p:nvPr>
        </p:nvSpPr>
        <p:spPr>
          <a:xfrm>
            <a:off x="1066800" y="1"/>
            <a:ext cx="6255488" cy="1143000"/>
          </a:xfrm>
        </p:spPr>
        <p:txBody>
          <a:bodyPr>
            <a:normAutofit/>
          </a:bodyPr>
          <a:lstStyle/>
          <a:p>
            <a:pPr algn="ctr"/>
            <a:r>
              <a:rPr lang="en-US" dirty="0" smtClean="0"/>
              <a:t>Cultivated varieties</a:t>
            </a:r>
            <a:endParaRPr lang="en-US" dirty="0"/>
          </a:p>
        </p:txBody>
      </p:sp>
      <p:sp>
        <p:nvSpPr>
          <p:cNvPr id="1048638" name="Text Placeholder 2"/>
          <p:cNvSpPr>
            <a:spLocks noGrp="1"/>
          </p:cNvSpPr>
          <p:nvPr>
            <p:ph type="body" idx="1"/>
          </p:nvPr>
        </p:nvSpPr>
        <p:spPr>
          <a:xfrm>
            <a:off x="228600" y="762000"/>
            <a:ext cx="5105400" cy="44958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Red delicious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 popular eating apple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Crispy, juicy taste, sweet flavor</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Great for snacking</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Fast growing apple tree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It has thick skin</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Due its long storage life, </a:t>
            </a:r>
          </a:p>
          <a:p>
            <a:pPr algn="l"/>
            <a:r>
              <a:rPr lang="en-US" sz="2400" dirty="0" smtClean="0">
                <a:latin typeface="Arial Unicode MS" pitchFamily="34" charset="-128"/>
                <a:ea typeface="Arial Unicode MS" pitchFamily="34" charset="-128"/>
                <a:cs typeface="Arial Unicode MS" pitchFamily="34" charset="-128"/>
              </a:rPr>
              <a:t>its selling can be carried </a:t>
            </a:r>
          </a:p>
          <a:p>
            <a:pPr algn="l"/>
            <a:r>
              <a:rPr lang="en-US" sz="2400" dirty="0" smtClean="0">
                <a:latin typeface="Arial Unicode MS" pitchFamily="34" charset="-128"/>
                <a:ea typeface="Arial Unicode MS" pitchFamily="34" charset="-128"/>
                <a:cs typeface="Arial Unicode MS" pitchFamily="34" charset="-128"/>
              </a:rPr>
              <a:t>  out of its season.</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4" descr="images (5).jpeg"/>
          <p:cNvPicPr>
            <a:picLocks noChangeAspect="1"/>
          </p:cNvPicPr>
          <p:nvPr/>
        </p:nvPicPr>
        <p:blipFill>
          <a:blip r:embed="rId2"/>
          <a:stretch>
            <a:fillRect/>
          </a:stretch>
        </p:blipFill>
        <p:spPr>
          <a:xfrm>
            <a:off x="4324350" y="762001"/>
            <a:ext cx="4819650" cy="6096000"/>
          </a:xfrm>
          <a:prstGeom prst="rect">
            <a:avLst/>
          </a:prstGeom>
          <a:ln>
            <a:noFill/>
          </a:ln>
          <a:effectLst>
            <a:softEdge rad="112500"/>
          </a:effectLst>
        </p:spPr>
      </p:pic>
      <p:sp>
        <p:nvSpPr>
          <p:cNvPr id="1048639" name="Title 1"/>
          <p:cNvSpPr>
            <a:spLocks noGrp="1"/>
          </p:cNvSpPr>
          <p:nvPr>
            <p:ph type="title"/>
          </p:nvPr>
        </p:nvSpPr>
        <p:spPr>
          <a:xfrm>
            <a:off x="990600" y="0"/>
            <a:ext cx="6255488" cy="914400"/>
          </a:xfrm>
        </p:spPr>
        <p:txBody>
          <a:bodyPr>
            <a:normAutofit/>
          </a:bodyPr>
          <a:lstStyle/>
          <a:p>
            <a:pPr algn="ctr"/>
            <a:r>
              <a:rPr lang="en-US" dirty="0" smtClean="0"/>
              <a:t>Cultivated varieties</a:t>
            </a:r>
            <a:endParaRPr lang="en-US" dirty="0"/>
          </a:p>
        </p:txBody>
      </p:sp>
      <p:sp>
        <p:nvSpPr>
          <p:cNvPr id="1048640" name="Text Placeholder 2"/>
          <p:cNvSpPr>
            <a:spLocks noGrp="1"/>
          </p:cNvSpPr>
          <p:nvPr>
            <p:ph type="body" idx="1"/>
          </p:nvPr>
        </p:nvSpPr>
        <p:spPr>
          <a:xfrm>
            <a:off x="304800" y="762000"/>
            <a:ext cx="6255488" cy="41910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McIntosh:</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Fruit has red and green skin</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Quickly produces apples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Easy to grow</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Ideal for baking</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 tart flavor and tender white flesh</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With a soft skin and softer flesh, the McIntosh strikes a level balance between and acidic.</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5" descr="images (6).jpeg"/>
          <p:cNvPicPr>
            <a:picLocks noChangeAspect="1"/>
          </p:cNvPicPr>
          <p:nvPr/>
        </p:nvPicPr>
        <p:blipFill>
          <a:blip r:embed="rId2"/>
          <a:stretch>
            <a:fillRect/>
          </a:stretch>
        </p:blipFill>
        <p:spPr>
          <a:xfrm>
            <a:off x="3581400" y="762000"/>
            <a:ext cx="5181600" cy="6096000"/>
          </a:xfrm>
          <a:prstGeom prst="rect">
            <a:avLst/>
          </a:prstGeom>
          <a:ln>
            <a:noFill/>
          </a:ln>
          <a:effectLst>
            <a:softEdge rad="112500"/>
          </a:effectLst>
        </p:spPr>
      </p:pic>
      <p:sp>
        <p:nvSpPr>
          <p:cNvPr id="1048641" name="Title 1"/>
          <p:cNvSpPr>
            <a:spLocks noGrp="1"/>
          </p:cNvSpPr>
          <p:nvPr>
            <p:ph type="title"/>
          </p:nvPr>
        </p:nvSpPr>
        <p:spPr>
          <a:xfrm>
            <a:off x="1066800" y="228601"/>
            <a:ext cx="6255488" cy="838199"/>
          </a:xfrm>
        </p:spPr>
        <p:txBody>
          <a:bodyPr>
            <a:normAutofit/>
          </a:bodyPr>
          <a:lstStyle/>
          <a:p>
            <a:pPr algn="ctr"/>
            <a:r>
              <a:rPr lang="en-US" dirty="0" smtClean="0"/>
              <a:t>Cultivated varieties </a:t>
            </a:r>
            <a:endParaRPr lang="en-US" dirty="0"/>
          </a:p>
        </p:txBody>
      </p:sp>
      <p:sp>
        <p:nvSpPr>
          <p:cNvPr id="1048642" name="Text Placeholder 2"/>
          <p:cNvSpPr>
            <a:spLocks noGrp="1"/>
          </p:cNvSpPr>
          <p:nvPr>
            <p:ph type="body" idx="1"/>
          </p:nvPr>
        </p:nvSpPr>
        <p:spPr>
          <a:xfrm>
            <a:off x="228600" y="838200"/>
            <a:ext cx="6941288" cy="3429000"/>
          </a:xfrm>
        </p:spPr>
        <p:txBody>
          <a:bodyPr/>
          <a:lstStyle/>
          <a:p>
            <a:pPr algn="l"/>
            <a:r>
              <a:rPr lang="en-US" sz="2400" b="1" dirty="0" smtClean="0">
                <a:latin typeface="Arial Unicode MS" pitchFamily="34" charset="-128"/>
                <a:ea typeface="Arial Unicode MS" pitchFamily="34" charset="-128"/>
                <a:cs typeface="Arial Unicode MS" pitchFamily="34" charset="-128"/>
              </a:rPr>
              <a:t>Golden ( yellow) delicious: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Considered as all purpose apple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Mild and sweet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flesh is juicy but taste wise is not all that different from the Red Delicious.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Amazingly sweet taste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Grows almost anywhere.</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3" descr="images (7).jpeg"/>
          <p:cNvPicPr>
            <a:picLocks noChangeAspect="1"/>
          </p:cNvPicPr>
          <p:nvPr/>
        </p:nvPicPr>
        <p:blipFill>
          <a:blip r:embed="rId2"/>
          <a:stretch>
            <a:fillRect/>
          </a:stretch>
        </p:blipFill>
        <p:spPr>
          <a:xfrm>
            <a:off x="4495800" y="914400"/>
            <a:ext cx="4648200" cy="5943600"/>
          </a:xfrm>
          <a:prstGeom prst="rect">
            <a:avLst/>
          </a:prstGeom>
          <a:ln>
            <a:noFill/>
          </a:ln>
          <a:effectLst>
            <a:softEdge rad="112500"/>
          </a:effectLst>
        </p:spPr>
      </p:pic>
      <p:sp>
        <p:nvSpPr>
          <p:cNvPr id="1048643" name="Title 1"/>
          <p:cNvSpPr>
            <a:spLocks noGrp="1"/>
          </p:cNvSpPr>
          <p:nvPr>
            <p:ph type="title"/>
          </p:nvPr>
        </p:nvSpPr>
        <p:spPr>
          <a:xfrm>
            <a:off x="1066800" y="228601"/>
            <a:ext cx="6255488" cy="990599"/>
          </a:xfrm>
        </p:spPr>
        <p:txBody>
          <a:bodyPr>
            <a:normAutofit/>
          </a:bodyPr>
          <a:lstStyle/>
          <a:p>
            <a:pPr algn="ctr"/>
            <a:r>
              <a:rPr lang="en-US" dirty="0" smtClean="0"/>
              <a:t>Cultivated varieties</a:t>
            </a:r>
            <a:endParaRPr lang="en-US" dirty="0"/>
          </a:p>
        </p:txBody>
      </p:sp>
      <p:sp>
        <p:nvSpPr>
          <p:cNvPr id="1048644" name="Text Placeholder 2"/>
          <p:cNvSpPr>
            <a:spLocks noGrp="1"/>
          </p:cNvSpPr>
          <p:nvPr>
            <p:ph type="body" idx="1"/>
          </p:nvPr>
        </p:nvSpPr>
        <p:spPr>
          <a:xfrm>
            <a:off x="457200" y="1219200"/>
            <a:ext cx="6865088" cy="3962399"/>
          </a:xfrm>
        </p:spPr>
        <p:txBody>
          <a:bodyPr>
            <a:normAutofit lnSpcReduction="10000"/>
          </a:bodyPr>
          <a:lstStyle/>
          <a:p>
            <a:pPr algn="l"/>
            <a:r>
              <a:rPr lang="en-US" sz="2400" b="1" dirty="0" smtClean="0">
                <a:latin typeface="Arial Unicode MS" pitchFamily="34" charset="-128"/>
                <a:ea typeface="Arial Unicode MS" pitchFamily="34" charset="-128"/>
                <a:cs typeface="Arial Unicode MS" pitchFamily="34" charset="-128"/>
              </a:rPr>
              <a:t>Gala:</a:t>
            </a:r>
            <a:endParaRPr lang="en-US" sz="2600" b="1"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Native to new </a:t>
            </a:r>
            <a:r>
              <a:rPr lang="en-US" sz="2600" dirty="0" err="1" smtClean="0">
                <a:latin typeface="Arial Unicode MS" pitchFamily="34" charset="-128"/>
                <a:ea typeface="Arial Unicode MS" pitchFamily="34" charset="-128"/>
                <a:cs typeface="Arial Unicode MS" pitchFamily="34" charset="-128"/>
              </a:rPr>
              <a:t>zeeland</a:t>
            </a:r>
            <a:endParaRPr lang="en-US" sz="26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It is cross between a </a:t>
            </a:r>
            <a:r>
              <a:rPr lang="en-US" sz="2600" dirty="0" err="1" smtClean="0">
                <a:latin typeface="Arial Unicode MS" pitchFamily="34" charset="-128"/>
                <a:ea typeface="Arial Unicode MS" pitchFamily="34" charset="-128"/>
                <a:cs typeface="Arial Unicode MS" pitchFamily="34" charset="-128"/>
              </a:rPr>
              <a:t>kidd’s</a:t>
            </a:r>
            <a:r>
              <a:rPr lang="en-US" sz="2600" dirty="0" smtClean="0">
                <a:latin typeface="Arial Unicode MS" pitchFamily="34" charset="-128"/>
                <a:ea typeface="Arial Unicode MS" pitchFamily="34" charset="-128"/>
                <a:cs typeface="Arial Unicode MS" pitchFamily="34" charset="-128"/>
              </a:rPr>
              <a:t> orange red </a:t>
            </a:r>
            <a:r>
              <a:rPr lang="en-US" sz="2600" dirty="0" err="1" smtClean="0">
                <a:latin typeface="Arial Unicode MS" pitchFamily="34" charset="-128"/>
                <a:ea typeface="Arial Unicode MS" pitchFamily="34" charset="-128"/>
                <a:cs typeface="Arial Unicode MS" pitchFamily="34" charset="-128"/>
              </a:rPr>
              <a:t>ande</a:t>
            </a:r>
            <a:r>
              <a:rPr lang="en-US" sz="2600" dirty="0" smtClean="0">
                <a:latin typeface="Arial Unicode MS" pitchFamily="34" charset="-128"/>
                <a:ea typeface="Arial Unicode MS" pitchFamily="34" charset="-128"/>
                <a:cs typeface="Arial Unicode MS" pitchFamily="34" charset="-128"/>
              </a:rPr>
              <a:t> a golden delicious apple</a:t>
            </a: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With pinkish orange striping over a gold base</a:t>
            </a: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Its skin is thin, concealing a crisp and juicy flesh that’s fragrant and fairy sweet</a:t>
            </a: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Long storage life</a:t>
            </a: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Fast growing apple tree</a:t>
            </a:r>
            <a:endParaRPr lang="en-US" sz="26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3" descr="images (8).jpeg"/>
          <p:cNvPicPr>
            <a:picLocks noChangeAspect="1"/>
          </p:cNvPicPr>
          <p:nvPr/>
        </p:nvPicPr>
        <p:blipFill>
          <a:blip r:embed="rId2"/>
          <a:stretch>
            <a:fillRect/>
          </a:stretch>
        </p:blipFill>
        <p:spPr>
          <a:xfrm>
            <a:off x="990600" y="2514601"/>
            <a:ext cx="7848600" cy="4343400"/>
          </a:xfrm>
          <a:prstGeom prst="rect">
            <a:avLst/>
          </a:prstGeom>
          <a:ln>
            <a:noFill/>
          </a:ln>
          <a:effectLst>
            <a:softEdge rad="112500"/>
          </a:effectLst>
        </p:spPr>
      </p:pic>
      <p:sp>
        <p:nvSpPr>
          <p:cNvPr id="1048645" name="Title 1"/>
          <p:cNvSpPr>
            <a:spLocks noGrp="1"/>
          </p:cNvSpPr>
          <p:nvPr>
            <p:ph type="title"/>
          </p:nvPr>
        </p:nvSpPr>
        <p:spPr>
          <a:xfrm>
            <a:off x="1066800" y="152401"/>
            <a:ext cx="6255488" cy="838200"/>
          </a:xfrm>
        </p:spPr>
        <p:txBody>
          <a:bodyPr>
            <a:normAutofit/>
          </a:bodyPr>
          <a:lstStyle/>
          <a:p>
            <a:pPr algn="ctr"/>
            <a:r>
              <a:rPr lang="en-US" dirty="0" smtClean="0"/>
              <a:t>Cultivated varieties</a:t>
            </a:r>
            <a:endParaRPr lang="en-US" dirty="0"/>
          </a:p>
        </p:txBody>
      </p:sp>
      <p:sp>
        <p:nvSpPr>
          <p:cNvPr id="1048646" name="Text Placeholder 2"/>
          <p:cNvSpPr>
            <a:spLocks noGrp="1"/>
          </p:cNvSpPr>
          <p:nvPr>
            <p:ph type="body" idx="1"/>
          </p:nvPr>
        </p:nvSpPr>
        <p:spPr>
          <a:xfrm>
            <a:off x="304800" y="1143000"/>
            <a:ext cx="7093688" cy="48006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Granny smith:</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This white green apple boasts white, firm, juicy flesh that is sweet and tart at the same time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Fast growing apple tree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Delicious fruit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Great for snacking</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3" descr="images (9).jpeg"/>
          <p:cNvPicPr>
            <a:picLocks noChangeAspect="1"/>
          </p:cNvPicPr>
          <p:nvPr/>
        </p:nvPicPr>
        <p:blipFill>
          <a:blip r:embed="rId2"/>
          <a:stretch>
            <a:fillRect/>
          </a:stretch>
        </p:blipFill>
        <p:spPr>
          <a:xfrm>
            <a:off x="1981200" y="990600"/>
            <a:ext cx="7162800" cy="5867400"/>
          </a:xfrm>
          <a:prstGeom prst="rect">
            <a:avLst/>
          </a:prstGeom>
          <a:ln>
            <a:noFill/>
          </a:ln>
          <a:effectLst>
            <a:softEdge rad="112500"/>
          </a:effectLst>
        </p:spPr>
      </p:pic>
      <p:sp>
        <p:nvSpPr>
          <p:cNvPr id="1048647" name="Title 1"/>
          <p:cNvSpPr>
            <a:spLocks noGrp="1"/>
          </p:cNvSpPr>
          <p:nvPr>
            <p:ph type="title"/>
          </p:nvPr>
        </p:nvSpPr>
        <p:spPr>
          <a:xfrm>
            <a:off x="1066800" y="228601"/>
            <a:ext cx="6255488" cy="685800"/>
          </a:xfrm>
        </p:spPr>
        <p:txBody>
          <a:bodyPr>
            <a:normAutofit/>
          </a:bodyPr>
          <a:lstStyle/>
          <a:p>
            <a:pPr algn="ctr"/>
            <a:r>
              <a:rPr lang="en-US" dirty="0" smtClean="0"/>
              <a:t>Cultivated varieties</a:t>
            </a:r>
            <a:endParaRPr lang="en-US" dirty="0"/>
          </a:p>
        </p:txBody>
      </p:sp>
      <p:sp>
        <p:nvSpPr>
          <p:cNvPr id="1048648" name="Text Placeholder 2"/>
          <p:cNvSpPr>
            <a:spLocks noGrp="1"/>
          </p:cNvSpPr>
          <p:nvPr>
            <p:ph type="body" idx="1"/>
          </p:nvPr>
        </p:nvSpPr>
        <p:spPr>
          <a:xfrm>
            <a:off x="228600" y="914400"/>
            <a:ext cx="6255488" cy="32004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Fuji:</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Dense, crisp and generally regarded the sweetest of all varieties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Ripens quickly</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Grows in many climates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Fast growing apple tree</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4" descr="download.jpeg"/>
          <p:cNvPicPr>
            <a:picLocks noChangeAspect="1"/>
          </p:cNvPicPr>
          <p:nvPr/>
        </p:nvPicPr>
        <p:blipFill>
          <a:blip r:embed="rId2"/>
          <a:stretch>
            <a:fillRect/>
          </a:stretch>
        </p:blipFill>
        <p:spPr>
          <a:xfrm>
            <a:off x="2286000" y="533400"/>
            <a:ext cx="6858000" cy="6324600"/>
          </a:xfrm>
          <a:prstGeom prst="rect">
            <a:avLst/>
          </a:prstGeom>
          <a:ln>
            <a:noFill/>
          </a:ln>
          <a:effectLst>
            <a:softEdge rad="112500"/>
          </a:effectLst>
        </p:spPr>
      </p:pic>
      <p:sp>
        <p:nvSpPr>
          <p:cNvPr id="1048649" name="Title 1"/>
          <p:cNvSpPr>
            <a:spLocks noGrp="1"/>
          </p:cNvSpPr>
          <p:nvPr>
            <p:ph type="title"/>
          </p:nvPr>
        </p:nvSpPr>
        <p:spPr>
          <a:xfrm>
            <a:off x="1143000" y="152400"/>
            <a:ext cx="6255488" cy="838199"/>
          </a:xfrm>
        </p:spPr>
        <p:txBody>
          <a:bodyPr>
            <a:normAutofit/>
          </a:bodyPr>
          <a:lstStyle/>
          <a:p>
            <a:pPr algn="ctr"/>
            <a:r>
              <a:rPr lang="en-US" dirty="0" smtClean="0"/>
              <a:t>Cultivated varieties</a:t>
            </a:r>
            <a:endParaRPr lang="en-US" dirty="0"/>
          </a:p>
        </p:txBody>
      </p:sp>
      <p:sp>
        <p:nvSpPr>
          <p:cNvPr id="1048650" name="Text Placeholder 2"/>
          <p:cNvSpPr>
            <a:spLocks noGrp="1"/>
          </p:cNvSpPr>
          <p:nvPr>
            <p:ph type="body" idx="1"/>
          </p:nvPr>
        </p:nvSpPr>
        <p:spPr>
          <a:xfrm>
            <a:off x="533400" y="533400"/>
            <a:ext cx="6255488" cy="2971800"/>
          </a:xfrm>
        </p:spPr>
        <p:txBody>
          <a:bodyPr/>
          <a:lstStyle/>
          <a:p>
            <a:pPr algn="l"/>
            <a:r>
              <a:rPr lang="en-US" sz="2400" b="1" dirty="0" smtClean="0">
                <a:latin typeface="Arial Unicode MS" pitchFamily="34" charset="-128"/>
                <a:ea typeface="Arial Unicode MS" pitchFamily="34" charset="-128"/>
                <a:cs typeface="Arial Unicode MS" pitchFamily="34" charset="-128"/>
              </a:rPr>
              <a:t>Empire: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Red or green skinned</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This juicy apple with a tart sweet flavor and creamy flesh is a cross between Red Delicious and McIntosh</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3" descr="images (4).jpeg"/>
          <p:cNvPicPr>
            <a:picLocks noChangeAspect="1"/>
          </p:cNvPicPr>
          <p:nvPr/>
        </p:nvPicPr>
        <p:blipFill>
          <a:blip r:embed="rId2"/>
          <a:stretch>
            <a:fillRect/>
          </a:stretch>
        </p:blipFill>
        <p:spPr>
          <a:xfrm>
            <a:off x="4572000" y="1143000"/>
            <a:ext cx="4572000" cy="5715000"/>
          </a:xfrm>
          <a:prstGeom prst="rect">
            <a:avLst/>
          </a:prstGeom>
          <a:ln>
            <a:noFill/>
          </a:ln>
          <a:effectLst>
            <a:softEdge rad="112500"/>
          </a:effectLst>
        </p:spPr>
      </p:pic>
      <p:sp>
        <p:nvSpPr>
          <p:cNvPr id="1048651" name="Title 1"/>
          <p:cNvSpPr>
            <a:spLocks noGrp="1"/>
          </p:cNvSpPr>
          <p:nvPr>
            <p:ph type="title"/>
          </p:nvPr>
        </p:nvSpPr>
        <p:spPr>
          <a:xfrm>
            <a:off x="152400" y="381001"/>
            <a:ext cx="7620000" cy="761999"/>
          </a:xfrm>
        </p:spPr>
        <p:txBody>
          <a:bodyPr>
            <a:normAutofit/>
          </a:bodyPr>
          <a:lstStyle/>
          <a:p>
            <a:pPr algn="ctr"/>
            <a:r>
              <a:rPr lang="en-US" dirty="0" smtClean="0"/>
              <a:t>Soil and climatic condition</a:t>
            </a:r>
            <a:endParaRPr lang="en-US" dirty="0"/>
          </a:p>
        </p:txBody>
      </p:sp>
      <p:sp>
        <p:nvSpPr>
          <p:cNvPr id="1048652" name="Text Placeholder 2"/>
          <p:cNvSpPr>
            <a:spLocks noGrp="1"/>
          </p:cNvSpPr>
          <p:nvPr>
            <p:ph type="body" idx="1"/>
          </p:nvPr>
        </p:nvSpPr>
        <p:spPr>
          <a:xfrm>
            <a:off x="228600" y="990600"/>
            <a:ext cx="6255488" cy="4495800"/>
          </a:xfrm>
        </p:spPr>
        <p:txBody>
          <a:bodyPr>
            <a:normAutofit fontScale="95000"/>
          </a:bodyPr>
          <a:lstStyle/>
          <a:p>
            <a:pPr algn="l">
              <a:buFont typeface="Arial" pitchFamily="34" charset="0"/>
              <a:buChar char="•"/>
            </a:pPr>
            <a:endParaRPr lang="en-US" dirty="0" smtClean="0"/>
          </a:p>
          <a:p>
            <a:pPr algn="l"/>
            <a:r>
              <a:rPr lang="en-US" sz="2400" b="1" dirty="0" smtClean="0">
                <a:latin typeface="Arial Unicode MS" pitchFamily="34" charset="-128"/>
                <a:ea typeface="Arial Unicode MS" pitchFamily="34" charset="-128"/>
                <a:cs typeface="Arial Unicode MS" pitchFamily="34" charset="-128"/>
              </a:rPr>
              <a:t>Soil:</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tree grows and bears fruit in wide range of soil but deep, well drained, fertile loam which permits free root development is more suitable.</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Water logged soil should be avoided.</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Hardpan soils are also undesirable, as are light, shallow, gravelly soils, which are not capable of retaining adequate moisture.</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457200" y="320040"/>
            <a:ext cx="7239000" cy="670560"/>
          </a:xfrm>
        </p:spPr>
        <p:txBody>
          <a:bodyPr/>
          <a:lstStyle/>
          <a:p>
            <a:r>
              <a:rPr lang="en-US" dirty="0" smtClean="0"/>
              <a:t>AREAS COVERED</a:t>
            </a:r>
            <a:endParaRPr lang="en-US" dirty="0"/>
          </a:p>
        </p:txBody>
      </p:sp>
      <p:sp>
        <p:nvSpPr>
          <p:cNvPr id="1048618" name="Content Placeholder 2"/>
          <p:cNvSpPr>
            <a:spLocks noGrp="1"/>
          </p:cNvSpPr>
          <p:nvPr>
            <p:ph idx="1"/>
          </p:nvPr>
        </p:nvSpPr>
        <p:spPr>
          <a:xfrm>
            <a:off x="228600" y="1143000"/>
            <a:ext cx="7239000" cy="4846320"/>
          </a:xfrm>
        </p:spPr>
        <p:txBody>
          <a:bodyPr>
            <a:normAutofit fontScale="88654"/>
          </a:bodyPr>
          <a:lstStyle/>
          <a:p>
            <a:pPr>
              <a:buFont typeface="Wingdings" pitchFamily="2" charset="2"/>
              <a:buChar char="§"/>
            </a:pPr>
            <a:r>
              <a:rPr lang="en-US" dirty="0" smtClean="0"/>
              <a:t>Origin and history of apple</a:t>
            </a:r>
          </a:p>
          <a:p>
            <a:pPr>
              <a:buFont typeface="Wingdings" pitchFamily="2" charset="2"/>
              <a:buChar char="§"/>
            </a:pPr>
            <a:r>
              <a:rPr lang="en-US" dirty="0" smtClean="0"/>
              <a:t>Botanical information</a:t>
            </a:r>
          </a:p>
          <a:p>
            <a:pPr>
              <a:buFont typeface="Wingdings" pitchFamily="2" charset="2"/>
              <a:buChar char="§"/>
            </a:pPr>
            <a:r>
              <a:rPr lang="en-US" dirty="0" smtClean="0"/>
              <a:t>Cultivated varieties</a:t>
            </a:r>
          </a:p>
          <a:p>
            <a:pPr>
              <a:buFont typeface="Wingdings" pitchFamily="2" charset="2"/>
              <a:buChar char="§"/>
            </a:pPr>
            <a:r>
              <a:rPr lang="en-US" dirty="0" smtClean="0"/>
              <a:t>Soil and climatic conditions</a:t>
            </a:r>
          </a:p>
          <a:p>
            <a:pPr>
              <a:buFont typeface="Wingdings" pitchFamily="2" charset="2"/>
              <a:buChar char="§"/>
            </a:pPr>
            <a:r>
              <a:rPr lang="en-US" dirty="0" smtClean="0"/>
              <a:t>Propagation of apple</a:t>
            </a:r>
          </a:p>
          <a:p>
            <a:pPr>
              <a:buFont typeface="Wingdings" pitchFamily="2" charset="2"/>
              <a:buChar char="§"/>
            </a:pPr>
            <a:r>
              <a:rPr lang="en-US" dirty="0" smtClean="0"/>
              <a:t>Cultural practices</a:t>
            </a:r>
          </a:p>
          <a:p>
            <a:pPr>
              <a:buFont typeface="Wingdings" pitchFamily="2" charset="2"/>
              <a:buChar char="§"/>
            </a:pPr>
            <a:r>
              <a:rPr lang="en-US" dirty="0" smtClean="0"/>
              <a:t>Harvesting</a:t>
            </a:r>
          </a:p>
          <a:p>
            <a:pPr>
              <a:buFont typeface="Wingdings" pitchFamily="2" charset="2"/>
              <a:buChar char="§"/>
            </a:pPr>
            <a:r>
              <a:rPr lang="en-US" dirty="0" smtClean="0"/>
              <a:t>Production and estimated yield</a:t>
            </a:r>
          </a:p>
          <a:p>
            <a:pPr>
              <a:buFont typeface="Wingdings" pitchFamily="2" charset="2"/>
              <a:buChar char="§"/>
            </a:pPr>
            <a:r>
              <a:rPr lang="en-US" dirty="0" smtClean="0"/>
              <a:t>Post harvest handling and storage</a:t>
            </a:r>
          </a:p>
          <a:p>
            <a:pPr>
              <a:buFont typeface="Wingdings" pitchFamily="2" charset="2"/>
              <a:buChar char="§"/>
            </a:pPr>
            <a:r>
              <a:rPr lang="en-US" dirty="0" smtClean="0"/>
              <a:t>Physiological disorders</a:t>
            </a:r>
          </a:p>
          <a:p>
            <a:pPr>
              <a:buFont typeface="Wingdings" pitchFamily="2" charset="2"/>
              <a:buChar char="§"/>
            </a:pPr>
            <a:r>
              <a:rPr lang="en-US" dirty="0" smtClean="0"/>
              <a:t>Insect, pests and diseases</a:t>
            </a:r>
          </a:p>
          <a:p>
            <a:pPr>
              <a:buFont typeface="Wingdings" pitchFamily="2" charset="2"/>
              <a:buChar char="§"/>
            </a:pPr>
            <a:r>
              <a:rPr lang="en-US" dirty="0" smtClean="0"/>
              <a:t>Useful by-products</a:t>
            </a:r>
          </a:p>
        </p:txBody>
      </p:sp>
      <p:pic>
        <p:nvPicPr>
          <p:cNvPr id="2097161" name="Picture 3" descr="images (3).jpeg"/>
          <p:cNvPicPr>
            <a:picLocks noChangeAspect="1"/>
          </p:cNvPicPr>
          <p:nvPr/>
        </p:nvPicPr>
        <p:blipFill>
          <a:blip r:embed="rId2"/>
          <a:stretch>
            <a:fillRect/>
          </a:stretch>
        </p:blipFill>
        <p:spPr>
          <a:xfrm>
            <a:off x="4724400" y="0"/>
            <a:ext cx="4419600" cy="6858000"/>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3" descr="images (4).jpeg"/>
          <p:cNvPicPr>
            <a:picLocks noChangeAspect="1"/>
          </p:cNvPicPr>
          <p:nvPr/>
        </p:nvPicPr>
        <p:blipFill>
          <a:blip r:embed="rId2"/>
          <a:stretch>
            <a:fillRect/>
          </a:stretch>
        </p:blipFill>
        <p:spPr>
          <a:xfrm>
            <a:off x="3505200" y="533400"/>
            <a:ext cx="5638800" cy="6096000"/>
          </a:xfrm>
          <a:prstGeom prst="rect">
            <a:avLst/>
          </a:prstGeom>
          <a:ln>
            <a:noFill/>
          </a:ln>
          <a:effectLst>
            <a:softEdge rad="112500"/>
          </a:effectLst>
        </p:spPr>
      </p:pic>
      <p:sp>
        <p:nvSpPr>
          <p:cNvPr id="1048653" name="Title 1"/>
          <p:cNvSpPr>
            <a:spLocks noGrp="1"/>
          </p:cNvSpPr>
          <p:nvPr>
            <p:ph type="title"/>
          </p:nvPr>
        </p:nvSpPr>
        <p:spPr>
          <a:xfrm>
            <a:off x="152400" y="228601"/>
            <a:ext cx="7696200" cy="990600"/>
          </a:xfrm>
        </p:spPr>
        <p:txBody>
          <a:bodyPr>
            <a:normAutofit/>
          </a:bodyPr>
          <a:lstStyle/>
          <a:p>
            <a:pPr algn="ctr"/>
            <a:r>
              <a:rPr lang="en-US" dirty="0" smtClean="0"/>
              <a:t>Soil and climatic conditions</a:t>
            </a:r>
            <a:endParaRPr lang="en-US" dirty="0"/>
          </a:p>
        </p:txBody>
      </p:sp>
      <p:sp>
        <p:nvSpPr>
          <p:cNvPr id="1048654" name="Text Placeholder 2"/>
          <p:cNvSpPr>
            <a:spLocks noGrp="1"/>
          </p:cNvSpPr>
          <p:nvPr>
            <p:ph type="body" idx="1"/>
          </p:nvPr>
        </p:nvSpPr>
        <p:spPr>
          <a:xfrm>
            <a:off x="304800" y="1066800"/>
            <a:ext cx="6255488" cy="51054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Climate: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need a cooler climate than most of the temperate fruit because it require chilling temperature in dormancy period.</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Temperature of about -30 degree or rapid fluctuation in temperature is harmful.</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Uniformly severe cold nights during the rest periods are useful.</a:t>
            </a:r>
          </a:p>
          <a:p>
            <a:pPr algn="l"/>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thrives usually at altitude of 1700-2500 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a:xfrm>
            <a:off x="304800" y="228600"/>
            <a:ext cx="7391400" cy="1142999"/>
          </a:xfrm>
        </p:spPr>
        <p:txBody>
          <a:bodyPr>
            <a:normAutofit/>
          </a:bodyPr>
          <a:lstStyle/>
          <a:p>
            <a:pPr algn="ctr"/>
            <a:r>
              <a:rPr lang="en-US" dirty="0" smtClean="0"/>
              <a:t>Soil and climatic conditions</a:t>
            </a:r>
            <a:endParaRPr lang="en-US" dirty="0"/>
          </a:p>
        </p:txBody>
      </p:sp>
      <p:sp>
        <p:nvSpPr>
          <p:cNvPr id="1048656" name="Text Placeholder 2"/>
          <p:cNvSpPr>
            <a:spLocks noGrp="1"/>
          </p:cNvSpPr>
          <p:nvPr>
            <p:ph type="body" idx="1"/>
          </p:nvPr>
        </p:nvSpPr>
        <p:spPr>
          <a:xfrm>
            <a:off x="228600" y="1447800"/>
            <a:ext cx="8077200" cy="5181600"/>
          </a:xfrm>
        </p:spPr>
        <p:txBody>
          <a:bodyPr>
            <a:noAutofit/>
          </a:bodyPr>
          <a:lstStyle/>
          <a:p>
            <a:pPr algn="l"/>
            <a:r>
              <a:rPr lang="en-US" sz="2400" b="1" dirty="0" smtClean="0">
                <a:latin typeface="Arial Unicode MS" pitchFamily="34" charset="-128"/>
                <a:ea typeface="Arial Unicode MS" pitchFamily="34" charset="-128"/>
                <a:cs typeface="Arial Unicode MS" pitchFamily="34" charset="-128"/>
              </a:rPr>
              <a:t>Climate</a:t>
            </a:r>
            <a:r>
              <a:rPr lang="en-US" sz="2400" dirty="0" smtClean="0"/>
              <a:t>:</a:t>
            </a: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quality of fruits grown at lower altitude are not good due to high summer temperature.</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Localities having mean summer temperature up to 27 degree or lower are more considerable for the growth of apples.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750ppm rainfall is ideal for apple trees.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Pakistan, northern hilly tracts receive most of their rain during the monsoon while the Quetta region usually faces shortage of irrigation water. </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Late spring frosts and hail during the early stages of fruit development often damage apple crop in </a:t>
            </a:r>
            <a:r>
              <a:rPr lang="en-US" sz="2400" dirty="0" err="1" smtClean="0">
                <a:latin typeface="Arial Unicode MS" pitchFamily="34" charset="-128"/>
                <a:ea typeface="Arial Unicode MS" pitchFamily="34" charset="-128"/>
                <a:cs typeface="Arial Unicode MS" pitchFamily="34" charset="-128"/>
              </a:rPr>
              <a:t>Murree</a:t>
            </a:r>
            <a:r>
              <a:rPr lang="en-US" sz="2400" dirty="0" smtClean="0">
                <a:latin typeface="Arial Unicode MS" pitchFamily="34" charset="-128"/>
                <a:ea typeface="Arial Unicode MS" pitchFamily="34" charset="-128"/>
                <a:cs typeface="Arial Unicode MS" pitchFamily="34" charset="-128"/>
              </a:rPr>
              <a:t> Hills.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Continuous strong wind particularly during the blooming season is another hazard in apple culture</a:t>
            </a:r>
            <a:r>
              <a:rPr lang="en-US" sz="2400" dirty="0" smtClean="0"/>
              <a:t>.</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3" descr="images (5).jpeg"/>
          <p:cNvPicPr>
            <a:picLocks noChangeAspect="1"/>
          </p:cNvPicPr>
          <p:nvPr/>
        </p:nvPicPr>
        <p:blipFill>
          <a:blip r:embed="rId2"/>
          <a:stretch>
            <a:fillRect/>
          </a:stretch>
        </p:blipFill>
        <p:spPr>
          <a:xfrm>
            <a:off x="4419600" y="838200"/>
            <a:ext cx="4724400" cy="6019800"/>
          </a:xfrm>
          <a:prstGeom prst="rect">
            <a:avLst/>
          </a:prstGeom>
          <a:ln>
            <a:noFill/>
          </a:ln>
          <a:effectLst>
            <a:softEdge rad="112500"/>
          </a:effectLst>
        </p:spPr>
      </p:pic>
      <p:sp>
        <p:nvSpPr>
          <p:cNvPr id="1048657" name="Title 1"/>
          <p:cNvSpPr>
            <a:spLocks noGrp="1"/>
          </p:cNvSpPr>
          <p:nvPr>
            <p:ph type="title"/>
          </p:nvPr>
        </p:nvSpPr>
        <p:spPr>
          <a:xfrm>
            <a:off x="1066800" y="152399"/>
            <a:ext cx="6255488" cy="914401"/>
          </a:xfrm>
        </p:spPr>
        <p:txBody>
          <a:bodyPr/>
          <a:lstStyle/>
          <a:p>
            <a:pPr algn="ctr"/>
            <a:r>
              <a:rPr lang="en-US" dirty="0" smtClean="0"/>
              <a:t>propagation</a:t>
            </a:r>
            <a:endParaRPr lang="en-US" dirty="0"/>
          </a:p>
        </p:txBody>
      </p:sp>
      <p:sp>
        <p:nvSpPr>
          <p:cNvPr id="1048658" name="Text Placeholder 2"/>
          <p:cNvSpPr>
            <a:spLocks noGrp="1"/>
          </p:cNvSpPr>
          <p:nvPr>
            <p:ph type="body" idx="1"/>
          </p:nvPr>
        </p:nvSpPr>
        <p:spPr>
          <a:xfrm>
            <a:off x="152400" y="457200"/>
            <a:ext cx="7391400" cy="4724400"/>
          </a:xfrm>
        </p:spPr>
        <p:txBody>
          <a:bodyPr>
            <a:normAutofit fontScale="85000" lnSpcReduction="20000"/>
          </a:bodyPr>
          <a:lstStyle/>
          <a:p>
            <a:pPr algn="l">
              <a:buFont typeface="Arial" pitchFamily="34" charset="0"/>
              <a:buChar char="•"/>
            </a:pPr>
            <a:endParaRPr lang="en-US" dirty="0" smtClean="0"/>
          </a:p>
          <a:p>
            <a:pPr algn="l"/>
            <a:endParaRPr lang="en-US" dirty="0" smtClean="0"/>
          </a:p>
          <a:p>
            <a:pPr algn="l"/>
            <a:endParaRPr lang="en-US" dirty="0" smtClean="0"/>
          </a:p>
          <a:p>
            <a:pPr algn="l"/>
            <a:endParaRPr lang="en-US" dirty="0" smtClean="0"/>
          </a:p>
          <a:p>
            <a:pPr algn="l"/>
            <a:r>
              <a:rPr lang="en-US" sz="3100" b="1" dirty="0" smtClean="0">
                <a:latin typeface="Arial Unicode MS" pitchFamily="34" charset="-128"/>
                <a:ea typeface="Arial Unicode MS" pitchFamily="34" charset="-128"/>
                <a:cs typeface="Arial Unicode MS" pitchFamily="34" charset="-128"/>
              </a:rPr>
              <a:t>Raising of Rootstock:</a:t>
            </a:r>
          </a:p>
          <a:p>
            <a:pPr algn="l">
              <a:buFont typeface="Arial" pitchFamily="34" charset="0"/>
              <a:buChar char="•"/>
            </a:pPr>
            <a:r>
              <a:rPr lang="en-US" sz="3100" dirty="0" smtClean="0">
                <a:latin typeface="Arial Unicode MS" pitchFamily="34" charset="-128"/>
                <a:ea typeface="Arial Unicode MS" pitchFamily="34" charset="-128"/>
                <a:cs typeface="Arial Unicode MS" pitchFamily="34" charset="-128"/>
              </a:rPr>
              <a:t>Apple trees are budded on crab apple, on various East mailing types and on seedling of some commercial apple varieties. In the </a:t>
            </a:r>
            <a:r>
              <a:rPr lang="en-US" sz="3100" dirty="0" err="1" smtClean="0">
                <a:latin typeface="Arial Unicode MS" pitchFamily="34" charset="-128"/>
                <a:ea typeface="Arial Unicode MS" pitchFamily="34" charset="-128"/>
                <a:cs typeface="Arial Unicode MS" pitchFamily="34" charset="-128"/>
              </a:rPr>
              <a:t>Murree</a:t>
            </a:r>
            <a:r>
              <a:rPr lang="en-US" sz="3100" dirty="0" smtClean="0">
                <a:latin typeface="Arial Unicode MS" pitchFamily="34" charset="-128"/>
                <a:ea typeface="Arial Unicode MS" pitchFamily="34" charset="-128"/>
                <a:cs typeface="Arial Unicode MS" pitchFamily="34" charset="-128"/>
              </a:rPr>
              <a:t> Hills, crab apple is the only rootstock. Some other rootstock are used in </a:t>
            </a:r>
            <a:r>
              <a:rPr lang="en-US" sz="3100" dirty="0" err="1" smtClean="0">
                <a:latin typeface="Arial Unicode MS" pitchFamily="34" charset="-128"/>
                <a:ea typeface="Arial Unicode MS" pitchFamily="34" charset="-128"/>
                <a:cs typeface="Arial Unicode MS" pitchFamily="34" charset="-128"/>
              </a:rPr>
              <a:t>Sariab</a:t>
            </a:r>
            <a:r>
              <a:rPr lang="en-US" sz="3100" dirty="0" smtClean="0">
                <a:latin typeface="Arial Unicode MS" pitchFamily="34" charset="-128"/>
                <a:ea typeface="Arial Unicode MS" pitchFamily="34" charset="-128"/>
                <a:cs typeface="Arial Unicode MS" pitchFamily="34" charset="-128"/>
              </a:rPr>
              <a:t>, Quetta and </a:t>
            </a:r>
            <a:r>
              <a:rPr lang="en-US" sz="3100" dirty="0" err="1" smtClean="0">
                <a:latin typeface="Arial Unicode MS" pitchFamily="34" charset="-128"/>
                <a:ea typeface="Arial Unicode MS" pitchFamily="34" charset="-128"/>
                <a:cs typeface="Arial Unicode MS" pitchFamily="34" charset="-128"/>
              </a:rPr>
              <a:t>Tarnab</a:t>
            </a:r>
            <a:r>
              <a:rPr lang="en-US" sz="3100" dirty="0" smtClean="0">
                <a:latin typeface="Arial Unicode MS" pitchFamily="34" charset="-128"/>
                <a:ea typeface="Arial Unicode MS" pitchFamily="34" charset="-128"/>
                <a:cs typeface="Arial Unicode MS" pitchFamily="34" charset="-128"/>
              </a:rPr>
              <a:t>, Peshawar, including M-1, M-7 and M-9. M-1 is a very outstanding rootstock because of its good nursery performance. M-9 is the most growing stock in heavy soil and is dwarfing in nature.</a:t>
            </a:r>
          </a:p>
          <a:p>
            <a:pPr algn="l">
              <a:buFont typeface="Arial" pitchFamily="34" charset="0"/>
              <a:buChar char="•"/>
            </a:pPr>
            <a:endParaRPr lang="en-US" dirty="0" smtClean="0"/>
          </a:p>
          <a:p>
            <a:pPr algn="l">
              <a:buFont typeface="Arial" pitchFamily="34" charset="0"/>
              <a:buChar cha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Picture 5" descr="images (6).jpeg"/>
          <p:cNvPicPr>
            <a:picLocks noChangeAspect="1"/>
          </p:cNvPicPr>
          <p:nvPr/>
        </p:nvPicPr>
        <p:blipFill>
          <a:blip r:embed="rId2"/>
          <a:stretch>
            <a:fillRect/>
          </a:stretch>
        </p:blipFill>
        <p:spPr>
          <a:xfrm>
            <a:off x="6400800" y="838200"/>
            <a:ext cx="2743200" cy="6019800"/>
          </a:xfrm>
          <a:prstGeom prst="rect">
            <a:avLst/>
          </a:prstGeom>
          <a:ln>
            <a:noFill/>
          </a:ln>
          <a:effectLst>
            <a:softEdge rad="112500"/>
          </a:effectLst>
        </p:spPr>
      </p:pic>
      <p:sp>
        <p:nvSpPr>
          <p:cNvPr id="1048659" name="Title 1"/>
          <p:cNvSpPr>
            <a:spLocks noGrp="1"/>
          </p:cNvSpPr>
          <p:nvPr>
            <p:ph type="title"/>
          </p:nvPr>
        </p:nvSpPr>
        <p:spPr>
          <a:xfrm>
            <a:off x="1066800" y="304801"/>
            <a:ext cx="6255488" cy="761999"/>
          </a:xfrm>
        </p:spPr>
        <p:txBody>
          <a:bodyPr/>
          <a:lstStyle/>
          <a:p>
            <a:pPr algn="ctr"/>
            <a:r>
              <a:rPr lang="en-US" dirty="0" smtClean="0"/>
              <a:t>propagation</a:t>
            </a:r>
            <a:endParaRPr lang="en-US" dirty="0"/>
          </a:p>
        </p:txBody>
      </p:sp>
      <p:sp>
        <p:nvSpPr>
          <p:cNvPr id="1048660" name="Text Placeholder 2"/>
          <p:cNvSpPr>
            <a:spLocks noGrp="1"/>
          </p:cNvSpPr>
          <p:nvPr>
            <p:ph type="body" idx="1"/>
          </p:nvPr>
        </p:nvSpPr>
        <p:spPr>
          <a:xfrm>
            <a:off x="304800" y="1905001"/>
            <a:ext cx="7467600" cy="4114799"/>
          </a:xfrm>
        </p:spPr>
        <p:txBody>
          <a:bodyPr>
            <a:noAutofit/>
          </a:bodyPr>
          <a:lstStyle/>
          <a:p>
            <a:pPr marL="457200" indent="-457200" algn="l"/>
            <a:r>
              <a:rPr lang="en-US" sz="2400" b="1" dirty="0" smtClean="0">
                <a:latin typeface="Arial Unicode MS" pitchFamily="34" charset="-128"/>
                <a:ea typeface="Arial Unicode MS" pitchFamily="34" charset="-128"/>
                <a:cs typeface="Arial Unicode MS" pitchFamily="34" charset="-128"/>
              </a:rPr>
              <a:t>Through Seedling:</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Crab apple is propagated through seed and </a:t>
            </a:r>
            <a:r>
              <a:rPr lang="en-US" sz="2400" dirty="0" err="1" smtClean="0">
                <a:latin typeface="Arial Unicode MS" pitchFamily="34" charset="-128"/>
                <a:ea typeface="Arial Unicode MS" pitchFamily="34" charset="-128"/>
                <a:cs typeface="Arial Unicode MS" pitchFamily="34" charset="-128"/>
              </a:rPr>
              <a:t>stooling</a:t>
            </a:r>
            <a:r>
              <a:rPr lang="en-US" sz="2400" dirty="0" smtClean="0">
                <a:latin typeface="Arial Unicode MS" pitchFamily="34" charset="-128"/>
                <a:ea typeface="Arial Unicode MS" pitchFamily="34" charset="-128"/>
                <a:cs typeface="Arial Unicode MS" pitchFamily="34" charset="-128"/>
              </a:rPr>
              <a:t>.  To raise crab apple seedlings, the seeds are extracted in May-June and stored in a cool, dry place until December, when they are either sown directly in the sol or stratified in boxes.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a:t>
            </a:r>
            <a:r>
              <a:rPr lang="en-US" sz="2400" dirty="0" err="1" smtClean="0">
                <a:latin typeface="Arial Unicode MS" pitchFamily="34" charset="-128"/>
                <a:ea typeface="Arial Unicode MS" pitchFamily="34" charset="-128"/>
                <a:cs typeface="Arial Unicode MS" pitchFamily="34" charset="-128"/>
              </a:rPr>
              <a:t>Murree</a:t>
            </a:r>
            <a:r>
              <a:rPr lang="en-US" sz="2400" dirty="0" smtClean="0">
                <a:latin typeface="Arial Unicode MS" pitchFamily="34" charset="-128"/>
                <a:ea typeface="Arial Unicode MS" pitchFamily="34" charset="-128"/>
                <a:cs typeface="Arial Unicode MS" pitchFamily="34" charset="-128"/>
              </a:rPr>
              <a:t>, both stratification and direct sowing produce similar results. The seeds begin to germinate in March and are later transplanted to other beds, where they are ready for budding by the next summer.</a:t>
            </a:r>
          </a:p>
          <a:p>
            <a:pPr algn="l">
              <a:buFont typeface="Arial" pitchFamily="34" charset="0"/>
              <a:buChar char="•"/>
            </a:pP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4" descr="images (7).jpeg"/>
          <p:cNvPicPr>
            <a:picLocks noChangeAspect="1"/>
          </p:cNvPicPr>
          <p:nvPr/>
        </p:nvPicPr>
        <p:blipFill>
          <a:blip r:embed="rId2"/>
          <a:stretch>
            <a:fillRect/>
          </a:stretch>
        </p:blipFill>
        <p:spPr>
          <a:xfrm>
            <a:off x="3276600" y="2667000"/>
            <a:ext cx="5867400" cy="4191000"/>
          </a:xfrm>
          <a:prstGeom prst="rect">
            <a:avLst/>
          </a:prstGeom>
          <a:ln>
            <a:noFill/>
          </a:ln>
          <a:effectLst>
            <a:softEdge rad="112500"/>
          </a:effectLst>
        </p:spPr>
      </p:pic>
      <p:sp>
        <p:nvSpPr>
          <p:cNvPr id="1048661" name="Title 1"/>
          <p:cNvSpPr>
            <a:spLocks noGrp="1"/>
          </p:cNvSpPr>
          <p:nvPr>
            <p:ph type="title"/>
          </p:nvPr>
        </p:nvSpPr>
        <p:spPr>
          <a:xfrm>
            <a:off x="762000" y="152401"/>
            <a:ext cx="6560288" cy="685799"/>
          </a:xfrm>
        </p:spPr>
        <p:txBody>
          <a:bodyPr/>
          <a:lstStyle/>
          <a:p>
            <a:pPr algn="ctr"/>
            <a:r>
              <a:rPr lang="en-US" dirty="0" smtClean="0"/>
              <a:t>propagation</a:t>
            </a:r>
            <a:endParaRPr lang="en-US" dirty="0"/>
          </a:p>
        </p:txBody>
      </p:sp>
      <p:sp>
        <p:nvSpPr>
          <p:cNvPr id="1048662" name="Text Placeholder 2"/>
          <p:cNvSpPr>
            <a:spLocks noGrp="1"/>
          </p:cNvSpPr>
          <p:nvPr>
            <p:ph type="body" idx="1"/>
          </p:nvPr>
        </p:nvSpPr>
        <p:spPr>
          <a:xfrm>
            <a:off x="228600" y="838200"/>
            <a:ext cx="7162800" cy="5334000"/>
          </a:xfrm>
        </p:spPr>
        <p:txBody>
          <a:bodyPr>
            <a:normAutofit lnSpcReduction="10000"/>
          </a:bodyPr>
          <a:lstStyle/>
          <a:p>
            <a:pPr algn="l"/>
            <a:r>
              <a:rPr lang="en-US" sz="2400" b="1" dirty="0" smtClean="0">
                <a:latin typeface="Arial Unicode MS" pitchFamily="34" charset="-128"/>
                <a:ea typeface="Arial Unicode MS" pitchFamily="34" charset="-128"/>
                <a:cs typeface="Arial Unicode MS" pitchFamily="34" charset="-128"/>
              </a:rPr>
              <a:t>Through </a:t>
            </a:r>
            <a:r>
              <a:rPr lang="en-US" sz="2400" b="1" dirty="0" err="1" smtClean="0">
                <a:latin typeface="Arial Unicode MS" pitchFamily="34" charset="-128"/>
                <a:ea typeface="Arial Unicode MS" pitchFamily="34" charset="-128"/>
                <a:cs typeface="Arial Unicode MS" pitchFamily="34" charset="-128"/>
              </a:rPr>
              <a:t>Stooling</a:t>
            </a:r>
            <a:r>
              <a:rPr lang="en-US" sz="2400" b="1" dirty="0" smtClean="0">
                <a:latin typeface="Arial Unicode MS" pitchFamily="34" charset="-128"/>
                <a:ea typeface="Arial Unicode MS" pitchFamily="34" charset="-128"/>
                <a:cs typeface="Arial Unicode MS" pitchFamily="34" charset="-128"/>
              </a:rPr>
              <a: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This is also called mound layering which is used for raising of rootstock. Two years old crab apple are cut back to ground level in the spring. Several shoots then emerge and when they are 10-15 cm tall, moist and friable soil is hilled up around them up to half he height of the shoots. This process is repeated 2 or 3 times until July, when the final height of the hill thus built up is 15-20 cm and shoots are 45 cm or more in length.</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un-rooted shoot and the parent stool are kept exposed to light during spring so that they develop new shoots then parent is again hilled up to encourage root development  in these shoots.</a:t>
            </a:r>
          </a:p>
          <a:p>
            <a:pPr algn="l"/>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3" name="Picture 3" descr="images (4).jpeg"/>
          <p:cNvPicPr>
            <a:picLocks noChangeAspect="1"/>
          </p:cNvPicPr>
          <p:nvPr/>
        </p:nvPicPr>
        <p:blipFill>
          <a:blip r:embed="rId2"/>
          <a:stretch>
            <a:fillRect/>
          </a:stretch>
        </p:blipFill>
        <p:spPr>
          <a:xfrm>
            <a:off x="1447800" y="2552700"/>
            <a:ext cx="7696200" cy="4305300"/>
          </a:xfrm>
          <a:prstGeom prst="rect">
            <a:avLst/>
          </a:prstGeom>
          <a:ln>
            <a:noFill/>
          </a:ln>
          <a:effectLst>
            <a:softEdge rad="112500"/>
          </a:effectLst>
        </p:spPr>
      </p:pic>
      <p:sp>
        <p:nvSpPr>
          <p:cNvPr id="1048663" name="Title 1"/>
          <p:cNvSpPr>
            <a:spLocks noGrp="1"/>
          </p:cNvSpPr>
          <p:nvPr>
            <p:ph type="title"/>
          </p:nvPr>
        </p:nvSpPr>
        <p:spPr>
          <a:xfrm>
            <a:off x="1066800" y="152401"/>
            <a:ext cx="6255488" cy="685799"/>
          </a:xfrm>
        </p:spPr>
        <p:txBody>
          <a:bodyPr/>
          <a:lstStyle/>
          <a:p>
            <a:pPr algn="ctr"/>
            <a:r>
              <a:rPr lang="en-US" dirty="0" smtClean="0"/>
              <a:t>propagation</a:t>
            </a:r>
            <a:endParaRPr lang="en-US" dirty="0"/>
          </a:p>
        </p:txBody>
      </p:sp>
      <p:sp>
        <p:nvSpPr>
          <p:cNvPr id="1048664" name="Text Placeholder 2"/>
          <p:cNvSpPr>
            <a:spLocks noGrp="1"/>
          </p:cNvSpPr>
          <p:nvPr>
            <p:ph type="body" idx="1"/>
          </p:nvPr>
        </p:nvSpPr>
        <p:spPr>
          <a:xfrm>
            <a:off x="228600" y="838200"/>
            <a:ext cx="7093688" cy="52578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Raising of scion varieties:</a:t>
            </a:r>
          </a:p>
          <a:p>
            <a:pPr algn="l"/>
            <a:r>
              <a:rPr lang="en-US" sz="2400" dirty="0" smtClean="0">
                <a:latin typeface="Arial Unicode MS" pitchFamily="34" charset="-128"/>
                <a:ea typeface="Arial Unicode MS" pitchFamily="34" charset="-128"/>
                <a:cs typeface="Arial Unicode MS" pitchFamily="34" charset="-128"/>
              </a:rPr>
              <a:t>Scion are propagated </a:t>
            </a:r>
            <a:r>
              <a:rPr lang="en-US" sz="2400" dirty="0" err="1" smtClean="0">
                <a:latin typeface="Arial Unicode MS" pitchFamily="34" charset="-128"/>
                <a:ea typeface="Arial Unicode MS" pitchFamily="34" charset="-128"/>
                <a:cs typeface="Arial Unicode MS" pitchFamily="34" charset="-128"/>
              </a:rPr>
              <a:t>vegetatively</a:t>
            </a:r>
            <a:r>
              <a:rPr lang="en-US" sz="2400" dirty="0" smtClean="0">
                <a:latin typeface="Arial Unicode MS" pitchFamily="34" charset="-128"/>
                <a:ea typeface="Arial Unicode MS" pitchFamily="34" charset="-128"/>
                <a:cs typeface="Arial Unicode MS" pitchFamily="34" charset="-128"/>
              </a:rPr>
              <a:t> by budding or grafting.</a:t>
            </a:r>
          </a:p>
          <a:p>
            <a:pPr algn="l"/>
            <a:r>
              <a:rPr lang="en-US" sz="2400" dirty="0" smtClean="0">
                <a:latin typeface="Arial Unicode MS" pitchFamily="34" charset="-128"/>
                <a:ea typeface="Arial Unicode MS" pitchFamily="34" charset="-128"/>
                <a:cs typeface="Arial Unicode MS" pitchFamily="34" charset="-128"/>
              </a:rPr>
              <a:t>Cutting and layering are not suitable because they are difficult to establish on their own roots. </a:t>
            </a:r>
          </a:p>
          <a:p>
            <a:pPr algn="l"/>
            <a:r>
              <a:rPr lang="en-US" sz="2400" dirty="0" smtClean="0">
                <a:latin typeface="Arial Unicode MS" pitchFamily="34" charset="-128"/>
                <a:ea typeface="Arial Unicode MS" pitchFamily="34" charset="-128"/>
                <a:cs typeface="Arial Unicode MS" pitchFamily="34" charset="-128"/>
              </a:rPr>
              <a:t>Budding is done during the active growth stage, while grafting is done dormancy in winter or early spring.</a:t>
            </a:r>
          </a:p>
          <a:p>
            <a:pPr algn="l"/>
            <a:r>
              <a:rPr lang="en-US" sz="2400" dirty="0" smtClean="0">
                <a:latin typeface="Arial Unicode MS" pitchFamily="34" charset="-128"/>
                <a:ea typeface="Arial Unicode MS" pitchFamily="34" charset="-128"/>
                <a:cs typeface="Arial Unicode MS" pitchFamily="34" charset="-128"/>
              </a:rPr>
              <a:t>Some method of grafting of apples are whip, tongue grafting and cleft grafting. For budding, the ring or t-budding are of practiced. </a:t>
            </a:r>
            <a:br>
              <a:rPr lang="en-US" sz="2400" dirty="0" smtClean="0">
                <a:latin typeface="Arial Unicode MS" pitchFamily="34" charset="-128"/>
                <a:ea typeface="Arial Unicode MS" pitchFamily="34" charset="-128"/>
                <a:cs typeface="Arial Unicode MS" pitchFamily="34" charset="-128"/>
              </a:rPr>
            </a:b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4" name="Picture 3" descr="images (4).jpeg"/>
          <p:cNvPicPr>
            <a:picLocks noChangeAspect="1"/>
          </p:cNvPicPr>
          <p:nvPr/>
        </p:nvPicPr>
        <p:blipFill>
          <a:blip r:embed="rId2"/>
          <a:stretch>
            <a:fillRect/>
          </a:stretch>
        </p:blipFill>
        <p:spPr>
          <a:xfrm>
            <a:off x="5334000" y="685800"/>
            <a:ext cx="3810000" cy="6172200"/>
          </a:xfrm>
          <a:prstGeom prst="rect">
            <a:avLst/>
          </a:prstGeom>
          <a:ln>
            <a:noFill/>
          </a:ln>
          <a:effectLst>
            <a:softEdge rad="112500"/>
          </a:effectLst>
        </p:spPr>
      </p:pic>
      <p:sp>
        <p:nvSpPr>
          <p:cNvPr id="1048665" name="Title 1"/>
          <p:cNvSpPr>
            <a:spLocks noGrp="1"/>
          </p:cNvSpPr>
          <p:nvPr>
            <p:ph type="title"/>
          </p:nvPr>
        </p:nvSpPr>
        <p:spPr>
          <a:xfrm>
            <a:off x="1066800" y="152401"/>
            <a:ext cx="6255488" cy="761999"/>
          </a:xfrm>
        </p:spPr>
        <p:txBody>
          <a:bodyPr/>
          <a:lstStyle/>
          <a:p>
            <a:pPr algn="ctr"/>
            <a:r>
              <a:rPr lang="en-US" dirty="0" smtClean="0"/>
              <a:t>Cultural practices</a:t>
            </a:r>
            <a:endParaRPr lang="en-US" dirty="0"/>
          </a:p>
        </p:txBody>
      </p:sp>
      <p:sp>
        <p:nvSpPr>
          <p:cNvPr id="1048666" name="Text Placeholder 2"/>
          <p:cNvSpPr>
            <a:spLocks noGrp="1"/>
          </p:cNvSpPr>
          <p:nvPr>
            <p:ph type="body" idx="1"/>
          </p:nvPr>
        </p:nvSpPr>
        <p:spPr>
          <a:xfrm>
            <a:off x="0" y="685800"/>
            <a:ext cx="5105400" cy="50292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Planting:</a:t>
            </a:r>
          </a:p>
          <a:p>
            <a:pPr algn="l"/>
            <a:r>
              <a:rPr lang="en-US" sz="2400" dirty="0" smtClean="0">
                <a:latin typeface="Arial Unicode MS" pitchFamily="34" charset="-128"/>
                <a:ea typeface="Arial Unicode MS" pitchFamily="34" charset="-128"/>
                <a:cs typeface="Arial Unicode MS" pitchFamily="34" charset="-128"/>
              </a:rPr>
              <a:t>On sloping land, contour planting is done because it has advantages that soil</a:t>
            </a:r>
          </a:p>
          <a:p>
            <a:pPr algn="l"/>
            <a:r>
              <a:rPr lang="en-US" sz="2400" dirty="0" smtClean="0">
                <a:latin typeface="Arial Unicode MS" pitchFamily="34" charset="-128"/>
                <a:ea typeface="Arial Unicode MS" pitchFamily="34" charset="-128"/>
                <a:cs typeface="Arial Unicode MS" pitchFamily="34" charset="-128"/>
              </a:rPr>
              <a:t> and rain water are conserved</a:t>
            </a:r>
          </a:p>
          <a:p>
            <a:pPr algn="l"/>
            <a:r>
              <a:rPr lang="en-US" sz="2400" dirty="0" smtClean="0">
                <a:latin typeface="Arial Unicode MS" pitchFamily="34" charset="-128"/>
                <a:ea typeface="Arial Unicode MS" pitchFamily="34" charset="-128"/>
                <a:cs typeface="Arial Unicode MS" pitchFamily="34" charset="-128"/>
              </a:rPr>
              <a:t> which results in better tree growth</a:t>
            </a:r>
          </a:p>
          <a:p>
            <a:pPr algn="l"/>
            <a:r>
              <a:rPr lang="en-US" sz="2400" dirty="0" smtClean="0">
                <a:latin typeface="Arial Unicode MS" pitchFamily="34" charset="-128"/>
                <a:ea typeface="Arial Unicode MS" pitchFamily="34" charset="-128"/>
                <a:cs typeface="Arial Unicode MS" pitchFamily="34" charset="-128"/>
              </a:rPr>
              <a:t> and production over a long period of time.</a:t>
            </a:r>
          </a:p>
          <a:p>
            <a:pPr algn="l"/>
            <a:endParaRPr lang="en-US"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Picture 3" descr="images (5).jpeg"/>
          <p:cNvPicPr>
            <a:picLocks noChangeAspect="1"/>
          </p:cNvPicPr>
          <p:nvPr/>
        </p:nvPicPr>
        <p:blipFill>
          <a:blip r:embed="rId2"/>
          <a:stretch>
            <a:fillRect/>
          </a:stretch>
        </p:blipFill>
        <p:spPr>
          <a:xfrm>
            <a:off x="685800" y="3638550"/>
            <a:ext cx="7543800" cy="3219450"/>
          </a:xfrm>
          <a:prstGeom prst="rect">
            <a:avLst/>
          </a:prstGeom>
          <a:ln>
            <a:noFill/>
          </a:ln>
          <a:effectLst>
            <a:softEdge rad="112500"/>
          </a:effectLst>
        </p:spPr>
      </p:pic>
      <p:sp>
        <p:nvSpPr>
          <p:cNvPr id="1048667" name="Title 1"/>
          <p:cNvSpPr>
            <a:spLocks noGrp="1"/>
          </p:cNvSpPr>
          <p:nvPr>
            <p:ph type="title"/>
          </p:nvPr>
        </p:nvSpPr>
        <p:spPr>
          <a:xfrm>
            <a:off x="1066800" y="152401"/>
            <a:ext cx="6255488" cy="685799"/>
          </a:xfrm>
        </p:spPr>
        <p:txBody>
          <a:bodyPr/>
          <a:lstStyle/>
          <a:p>
            <a:pPr algn="ctr"/>
            <a:r>
              <a:rPr lang="en-US" dirty="0" smtClean="0"/>
              <a:t>Cultural practices</a:t>
            </a:r>
            <a:endParaRPr lang="en-US" dirty="0"/>
          </a:p>
        </p:txBody>
      </p:sp>
      <p:sp>
        <p:nvSpPr>
          <p:cNvPr id="1048668" name="Text Placeholder 2"/>
          <p:cNvSpPr>
            <a:spLocks noGrp="1"/>
          </p:cNvSpPr>
          <p:nvPr>
            <p:ph type="body" idx="1"/>
          </p:nvPr>
        </p:nvSpPr>
        <p:spPr>
          <a:xfrm>
            <a:off x="533400" y="1295400"/>
            <a:ext cx="7543800" cy="3962400"/>
          </a:xfrm>
        </p:spPr>
        <p:txBody>
          <a:bodyPr>
            <a:normAutofit fontScale="95833" lnSpcReduction="10000"/>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On level land, square system is use for planting of apple trees. New plantation is done in early spring. The plant to plant distance should be 6-7 m.</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 wide spacing improves tree vigor and also promotes fruit color due to prolonged exposure to sunlight.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hilly areas, sod helps to prevent soil erosion and in maintenance of organic matter.</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the </a:t>
            </a:r>
            <a:r>
              <a:rPr lang="en-US" sz="2400" dirty="0" err="1" smtClean="0">
                <a:latin typeface="Arial Unicode MS" pitchFamily="34" charset="-128"/>
                <a:ea typeface="Arial Unicode MS" pitchFamily="34" charset="-128"/>
                <a:cs typeface="Arial Unicode MS" pitchFamily="34" charset="-128"/>
              </a:rPr>
              <a:t>Murree</a:t>
            </a:r>
            <a:r>
              <a:rPr lang="en-US" sz="2400" dirty="0" smtClean="0">
                <a:latin typeface="Arial Unicode MS" pitchFamily="34" charset="-128"/>
                <a:ea typeface="Arial Unicode MS" pitchFamily="34" charset="-128"/>
                <a:cs typeface="Arial Unicode MS" pitchFamily="34" charset="-128"/>
              </a:rPr>
              <a:t> hills, trees are hoed under their canopy during early summer to eradicate weeds and grass and monsoon onward grass allowed to grow and mowed from time to time.</a:t>
            </a:r>
          </a:p>
          <a:p>
            <a:pPr algn="l"/>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6" name="Picture 3" descr="images (4).jpeg"/>
          <p:cNvPicPr>
            <a:picLocks noChangeAspect="1"/>
          </p:cNvPicPr>
          <p:nvPr/>
        </p:nvPicPr>
        <p:blipFill>
          <a:blip r:embed="rId2"/>
          <a:stretch>
            <a:fillRect/>
          </a:stretch>
        </p:blipFill>
        <p:spPr>
          <a:xfrm>
            <a:off x="1371600" y="2905125"/>
            <a:ext cx="7038975" cy="3952875"/>
          </a:xfrm>
          <a:prstGeom prst="rect">
            <a:avLst/>
          </a:prstGeom>
          <a:ln>
            <a:noFill/>
          </a:ln>
          <a:effectLst>
            <a:softEdge rad="112500"/>
          </a:effectLst>
        </p:spPr>
      </p:pic>
      <p:sp>
        <p:nvSpPr>
          <p:cNvPr id="1048669" name="Title 1"/>
          <p:cNvSpPr>
            <a:spLocks noGrp="1"/>
          </p:cNvSpPr>
          <p:nvPr>
            <p:ph type="title"/>
          </p:nvPr>
        </p:nvSpPr>
        <p:spPr>
          <a:xfrm>
            <a:off x="1066800" y="0"/>
            <a:ext cx="6255488" cy="838201"/>
          </a:xfrm>
        </p:spPr>
        <p:txBody>
          <a:bodyPr/>
          <a:lstStyle/>
          <a:p>
            <a:pPr algn="ctr"/>
            <a:r>
              <a:rPr lang="en-US" dirty="0" smtClean="0"/>
              <a:t>Cultural practices</a:t>
            </a:r>
            <a:endParaRPr lang="en-US" dirty="0"/>
          </a:p>
        </p:txBody>
      </p:sp>
      <p:sp>
        <p:nvSpPr>
          <p:cNvPr id="1048670" name="Text Placeholder 2"/>
          <p:cNvSpPr>
            <a:spLocks noGrp="1"/>
          </p:cNvSpPr>
          <p:nvPr>
            <p:ph type="body" idx="1"/>
          </p:nvPr>
        </p:nvSpPr>
        <p:spPr>
          <a:xfrm>
            <a:off x="228600" y="762001"/>
            <a:ext cx="7848600" cy="4419600"/>
          </a:xfrm>
        </p:spPr>
        <p:txBody>
          <a:bodyPr>
            <a:normAutofit/>
          </a:bodyPr>
          <a:lstStyle/>
          <a:p>
            <a:pPr algn="l"/>
            <a:r>
              <a:rPr lang="en-US" sz="2400" b="1" dirty="0" err="1" smtClean="0">
                <a:latin typeface="Arial Unicode MS" pitchFamily="34" charset="-128"/>
                <a:ea typeface="Arial Unicode MS" pitchFamily="34" charset="-128"/>
                <a:cs typeface="Arial Unicode MS" pitchFamily="34" charset="-128"/>
              </a:rPr>
              <a:t>Manuring</a:t>
            </a:r>
            <a:r>
              <a:rPr lang="en-US" sz="2400" b="1" dirty="0" smtClean="0">
                <a:latin typeface="Arial Unicode MS" pitchFamily="34" charset="-128"/>
                <a:ea typeface="Arial Unicode MS" pitchFamily="34" charset="-128"/>
                <a:cs typeface="Arial Unicode MS" pitchFamily="34" charset="-128"/>
              </a:rPr>
              <a: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It is an important cultural operation which is regularly performed in commercial orchards.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Three major elements nitrogen, phosphorus and potassium, are applied through fertilizers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require high K levels, while the need of P is quite low.</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Organic manure is more suitable than chemical fertilizers.</a:t>
            </a:r>
          </a:p>
          <a:p>
            <a:pPr algn="l"/>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a:xfrm>
            <a:off x="1066800" y="152401"/>
            <a:ext cx="6255488" cy="685799"/>
          </a:xfrm>
        </p:spPr>
        <p:txBody>
          <a:bodyPr/>
          <a:lstStyle/>
          <a:p>
            <a:pPr algn="ctr"/>
            <a:r>
              <a:rPr lang="en-US" dirty="0" smtClean="0"/>
              <a:t>Cultural practices</a:t>
            </a:r>
            <a:endParaRPr lang="en-US" dirty="0"/>
          </a:p>
        </p:txBody>
      </p:sp>
      <p:sp>
        <p:nvSpPr>
          <p:cNvPr id="1048674" name="Text Placeholder 2"/>
          <p:cNvSpPr>
            <a:spLocks noGrp="1"/>
          </p:cNvSpPr>
          <p:nvPr>
            <p:ph type="body" idx="1"/>
          </p:nvPr>
        </p:nvSpPr>
        <p:spPr>
          <a:xfrm>
            <a:off x="457200" y="838200"/>
            <a:ext cx="7093688" cy="3886201"/>
          </a:xfrm>
        </p:spPr>
        <p:txBody>
          <a:bodyPr>
            <a:normAutofit/>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For full grown apple tree, 80-100kg of well rotted FYM is applied in November before first snow.</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For full bearing tree, fertilizer doses of</a:t>
            </a:r>
          </a:p>
          <a:p>
            <a:pPr algn="l"/>
            <a:r>
              <a:rPr lang="en-US" sz="2400" dirty="0" smtClean="0">
                <a:latin typeface="Arial Unicode MS" pitchFamily="34" charset="-128"/>
                <a:ea typeface="Arial Unicode MS" pitchFamily="34" charset="-128"/>
                <a:cs typeface="Arial Unicode MS" pitchFamily="34" charset="-128"/>
              </a:rPr>
              <a:t>Ammonium </a:t>
            </a:r>
            <a:r>
              <a:rPr lang="en-US" sz="2400" dirty="0" err="1" smtClean="0">
                <a:latin typeface="Arial Unicode MS" pitchFamily="34" charset="-128"/>
                <a:ea typeface="Arial Unicode MS" pitchFamily="34" charset="-128"/>
                <a:cs typeface="Arial Unicode MS" pitchFamily="34" charset="-128"/>
              </a:rPr>
              <a:t>sulphate</a:t>
            </a:r>
            <a:r>
              <a:rPr lang="en-US" sz="2400" dirty="0" smtClean="0">
                <a:latin typeface="Arial Unicode MS" pitchFamily="34" charset="-128"/>
                <a:ea typeface="Arial Unicode MS" pitchFamily="34" charset="-128"/>
                <a:cs typeface="Arial Unicode MS" pitchFamily="34" charset="-128"/>
              </a:rPr>
              <a:t>  1.5-2 kg</a:t>
            </a:r>
          </a:p>
          <a:p>
            <a:pPr algn="l"/>
            <a:r>
              <a:rPr lang="en-US" sz="2400" dirty="0" smtClean="0">
                <a:latin typeface="Arial Unicode MS" pitchFamily="34" charset="-128"/>
                <a:ea typeface="Arial Unicode MS" pitchFamily="34" charset="-128"/>
                <a:cs typeface="Arial Unicode MS" pitchFamily="34" charset="-128"/>
              </a:rPr>
              <a:t>Potassium </a:t>
            </a:r>
            <a:r>
              <a:rPr lang="en-US" sz="2400" dirty="0" err="1" smtClean="0">
                <a:latin typeface="Arial Unicode MS" pitchFamily="34" charset="-128"/>
                <a:ea typeface="Arial Unicode MS" pitchFamily="34" charset="-128"/>
                <a:cs typeface="Arial Unicode MS" pitchFamily="34" charset="-128"/>
              </a:rPr>
              <a:t>sulphate</a:t>
            </a:r>
            <a:r>
              <a:rPr lang="en-US" sz="2400" dirty="0" smtClean="0">
                <a:latin typeface="Arial Unicode MS" pitchFamily="34" charset="-128"/>
                <a:ea typeface="Arial Unicode MS" pitchFamily="34" charset="-128"/>
                <a:cs typeface="Arial Unicode MS" pitchFamily="34" charset="-128"/>
              </a:rPr>
              <a:t>      2 kg</a:t>
            </a:r>
          </a:p>
          <a:p>
            <a:pPr algn="l"/>
            <a:r>
              <a:rPr lang="en-US" sz="2400" dirty="0" smtClean="0">
                <a:latin typeface="Arial Unicode MS" pitchFamily="34" charset="-128"/>
                <a:ea typeface="Arial Unicode MS" pitchFamily="34" charset="-128"/>
                <a:cs typeface="Arial Unicode MS" pitchFamily="34" charset="-128"/>
              </a:rPr>
              <a:t>Superphosphate           3 kg</a:t>
            </a:r>
          </a:p>
          <a:p>
            <a:pPr algn="l"/>
            <a:r>
              <a:rPr lang="en-US" sz="2400" dirty="0" smtClean="0">
                <a:latin typeface="Arial Unicode MS" pitchFamily="34" charset="-128"/>
                <a:ea typeface="Arial Unicode MS" pitchFamily="34" charset="-128"/>
                <a:cs typeface="Arial Unicode MS" pitchFamily="34" charset="-128"/>
              </a:rPr>
              <a:t>are recommended. Nitrogen is applied in three doses; one soon after snow clearance and the other after fruit set.</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
          <p:cNvSpPr>
            <a:spLocks noGrp="1"/>
          </p:cNvSpPr>
          <p:nvPr>
            <p:ph type="title"/>
          </p:nvPr>
        </p:nvSpPr>
        <p:spPr>
          <a:xfrm>
            <a:off x="304800" y="304801"/>
            <a:ext cx="7017488" cy="761999"/>
          </a:xfrm>
        </p:spPr>
        <p:txBody>
          <a:bodyPr/>
          <a:lstStyle/>
          <a:p>
            <a:r>
              <a:rPr lang="en-US" dirty="0" smtClean="0"/>
              <a:t>Origin and history</a:t>
            </a:r>
            <a:endParaRPr lang="en-US" dirty="0"/>
          </a:p>
        </p:txBody>
      </p:sp>
      <p:sp>
        <p:nvSpPr>
          <p:cNvPr id="1048620" name="Text Placeholder 2"/>
          <p:cNvSpPr>
            <a:spLocks noGrp="1"/>
          </p:cNvSpPr>
          <p:nvPr>
            <p:ph type="body" idx="1"/>
          </p:nvPr>
        </p:nvSpPr>
        <p:spPr>
          <a:xfrm>
            <a:off x="228600" y="4038600"/>
            <a:ext cx="7246088" cy="3048000"/>
          </a:xfrm>
        </p:spPr>
        <p:txBody>
          <a:bodyPr>
            <a:normAutofit fontScale="25000" lnSpcReduction="20000"/>
          </a:bodyPr>
          <a:lstStyle/>
          <a:p>
            <a:endParaRPr lang="en-US" dirty="0" smtClean="0"/>
          </a:p>
          <a:p>
            <a:endParaRPr lang="en-US" dirty="0" smtClean="0"/>
          </a:p>
          <a:p>
            <a:pPr algn="l">
              <a:buFont typeface="Wingdings" pitchFamily="2" charset="2"/>
              <a:buChar char="§"/>
            </a:pPr>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r>
              <a:rPr lang="en-US" sz="8600" i="1" dirty="0" err="1" smtClean="0">
                <a:latin typeface="Arial Unicode MS" pitchFamily="34" charset="-128"/>
                <a:ea typeface="Arial Unicode MS" pitchFamily="34" charset="-128"/>
                <a:cs typeface="Arial Unicode MS" pitchFamily="34" charset="-128"/>
              </a:rPr>
              <a:t>Malus</a:t>
            </a:r>
            <a:r>
              <a:rPr lang="en-US" sz="8600" i="1" dirty="0" smtClean="0">
                <a:latin typeface="Arial Unicode MS" pitchFamily="34" charset="-128"/>
                <a:ea typeface="Arial Unicode MS" pitchFamily="34" charset="-128"/>
                <a:cs typeface="Arial Unicode MS" pitchFamily="34" charset="-128"/>
              </a:rPr>
              <a:t> </a:t>
            </a:r>
            <a:r>
              <a:rPr lang="en-US" sz="8600" i="1" dirty="0" err="1" smtClean="0">
                <a:latin typeface="Arial Unicode MS" pitchFamily="34" charset="-128"/>
                <a:ea typeface="Arial Unicode MS" pitchFamily="34" charset="-128"/>
                <a:cs typeface="Arial Unicode MS" pitchFamily="34" charset="-128"/>
              </a:rPr>
              <a:t>sieversii</a:t>
            </a:r>
            <a:r>
              <a:rPr lang="en-US" sz="8600" i="1" dirty="0" smtClean="0">
                <a:latin typeface="Arial Unicode MS" pitchFamily="34" charset="-128"/>
                <a:ea typeface="Arial Unicode MS" pitchFamily="34" charset="-128"/>
                <a:cs typeface="Arial Unicode MS" pitchFamily="34" charset="-128"/>
              </a:rPr>
              <a:t> </a:t>
            </a:r>
            <a:r>
              <a:rPr lang="en-US" sz="8600" dirty="0" smtClean="0">
                <a:latin typeface="Arial Unicode MS" pitchFamily="34" charset="-128"/>
                <a:ea typeface="Arial Unicode MS" pitchFamily="34" charset="-128"/>
                <a:cs typeface="Arial Unicode MS" pitchFamily="34" charset="-128"/>
              </a:rPr>
              <a:t>is a wild apple native to the mountains of Central Asia in southern Kazakhstan. DNA analysis has recently been shown to be the primary ancestor of most cultivars of domesticated apple (</a:t>
            </a:r>
            <a:r>
              <a:rPr lang="en-US" sz="8600" i="1" dirty="0" err="1" smtClean="0">
                <a:latin typeface="Arial Unicode MS" pitchFamily="34" charset="-128"/>
                <a:ea typeface="Arial Unicode MS" pitchFamily="34" charset="-128"/>
                <a:cs typeface="Arial Unicode MS" pitchFamily="34" charset="-128"/>
              </a:rPr>
              <a:t>Malus</a:t>
            </a:r>
            <a:r>
              <a:rPr lang="en-US" sz="8600" i="1" dirty="0" smtClean="0">
                <a:latin typeface="Arial Unicode MS" pitchFamily="34" charset="-128"/>
                <a:ea typeface="Arial Unicode MS" pitchFamily="34" charset="-128"/>
                <a:cs typeface="Arial Unicode MS" pitchFamily="34" charset="-128"/>
              </a:rPr>
              <a:t> </a:t>
            </a:r>
            <a:r>
              <a:rPr lang="en-US" sz="8600" i="1" dirty="0" err="1" smtClean="0">
                <a:latin typeface="Arial Unicode MS" pitchFamily="34" charset="-128"/>
                <a:ea typeface="Arial Unicode MS" pitchFamily="34" charset="-128"/>
                <a:cs typeface="Arial Unicode MS" pitchFamily="34" charset="-128"/>
              </a:rPr>
              <a:t>pumila</a:t>
            </a:r>
            <a:r>
              <a:rPr lang="en-US" sz="8600" dirty="0" smtClean="0">
                <a:latin typeface="Arial Unicode MS" pitchFamily="34" charset="-128"/>
                <a:ea typeface="Arial Unicode MS" pitchFamily="34" charset="-128"/>
                <a:cs typeface="Arial Unicode MS" pitchFamily="34" charset="-128"/>
              </a:rPr>
              <a:t>).   </a:t>
            </a:r>
            <a:br>
              <a:rPr lang="en-US" sz="8600" dirty="0" smtClean="0">
                <a:latin typeface="Arial Unicode MS" pitchFamily="34" charset="-128"/>
                <a:ea typeface="Arial Unicode MS" pitchFamily="34" charset="-128"/>
                <a:cs typeface="Arial Unicode MS" pitchFamily="34" charset="-128"/>
              </a:rPr>
            </a:br>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r>
              <a:rPr lang="en-US" sz="8600" dirty="0" smtClean="0">
                <a:latin typeface="Arial Unicode MS" pitchFamily="34" charset="-128"/>
                <a:ea typeface="Arial Unicode MS" pitchFamily="34" charset="-128"/>
                <a:cs typeface="Arial Unicode MS" pitchFamily="34" charset="-128"/>
              </a:rPr>
              <a:t>It was described as </a:t>
            </a:r>
            <a:r>
              <a:rPr lang="en-US" sz="8600" i="1" dirty="0" err="1" smtClean="0">
                <a:latin typeface="Arial Unicode MS" pitchFamily="34" charset="-128"/>
                <a:ea typeface="Arial Unicode MS" pitchFamily="34" charset="-128"/>
                <a:cs typeface="Arial Unicode MS" pitchFamily="34" charset="-128"/>
              </a:rPr>
              <a:t>Pyrus</a:t>
            </a:r>
            <a:r>
              <a:rPr lang="en-US" sz="8600" i="1" dirty="0" smtClean="0">
                <a:latin typeface="Arial Unicode MS" pitchFamily="34" charset="-128"/>
                <a:ea typeface="Arial Unicode MS" pitchFamily="34" charset="-128"/>
                <a:cs typeface="Arial Unicode MS" pitchFamily="34" charset="-128"/>
              </a:rPr>
              <a:t> </a:t>
            </a:r>
            <a:r>
              <a:rPr lang="en-US" sz="8600" i="1" dirty="0" err="1" smtClean="0">
                <a:latin typeface="Arial Unicode MS" pitchFamily="34" charset="-128"/>
                <a:ea typeface="Arial Unicode MS" pitchFamily="34" charset="-128"/>
                <a:cs typeface="Arial Unicode MS" pitchFamily="34" charset="-128"/>
              </a:rPr>
              <a:t>sieversii</a:t>
            </a:r>
            <a:r>
              <a:rPr lang="en-US" sz="8600" i="1" dirty="0" smtClean="0">
                <a:latin typeface="Arial Unicode MS" pitchFamily="34" charset="-128"/>
                <a:ea typeface="Arial Unicode MS" pitchFamily="34" charset="-128"/>
                <a:cs typeface="Arial Unicode MS" pitchFamily="34" charset="-128"/>
              </a:rPr>
              <a:t> </a:t>
            </a:r>
            <a:r>
              <a:rPr lang="en-US" sz="8600" dirty="0" smtClean="0">
                <a:latin typeface="Arial Unicode MS" pitchFamily="34" charset="-128"/>
                <a:ea typeface="Arial Unicode MS" pitchFamily="34" charset="-128"/>
                <a:cs typeface="Arial Unicode MS" pitchFamily="34" charset="-128"/>
              </a:rPr>
              <a:t>in 1833 by Carl Friedrich von </a:t>
            </a:r>
            <a:r>
              <a:rPr lang="en-US" sz="8600" dirty="0" err="1" smtClean="0">
                <a:latin typeface="Arial Unicode MS" pitchFamily="34" charset="-128"/>
                <a:ea typeface="Arial Unicode MS" pitchFamily="34" charset="-128"/>
                <a:cs typeface="Arial Unicode MS" pitchFamily="34" charset="-128"/>
              </a:rPr>
              <a:t>Ledebour</a:t>
            </a:r>
            <a:r>
              <a:rPr lang="en-US" sz="8600" dirty="0" smtClean="0">
                <a:latin typeface="Arial Unicode MS" pitchFamily="34" charset="-128"/>
                <a:ea typeface="Arial Unicode MS" pitchFamily="34" charset="-128"/>
                <a:cs typeface="Arial Unicode MS" pitchFamily="34" charset="-128"/>
              </a:rPr>
              <a:t>, a German naturalist who saw them growing in the Altai mountain.</a:t>
            </a:r>
          </a:p>
          <a:p>
            <a:pPr algn="l"/>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r>
              <a:rPr lang="en-US" sz="8600" dirty="0" smtClean="0">
                <a:latin typeface="Arial Unicode MS" pitchFamily="34" charset="-128"/>
                <a:ea typeface="Arial Unicode MS" pitchFamily="34" charset="-128"/>
                <a:cs typeface="Arial Unicode MS" pitchFamily="34" charset="-128"/>
              </a:rPr>
              <a:t>It is deciduous tree growing up to 5 to 12 meters, very similar in appearance to the domestic apple.</a:t>
            </a:r>
          </a:p>
          <a:p>
            <a:pPr algn="l"/>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r>
              <a:rPr lang="en-US" sz="8600" dirty="0" smtClean="0">
                <a:latin typeface="Arial Unicode MS" pitchFamily="34" charset="-128"/>
                <a:ea typeface="Arial Unicode MS" pitchFamily="34" charset="-128"/>
                <a:cs typeface="Arial Unicode MS" pitchFamily="34" charset="-128"/>
              </a:rPr>
              <a:t>The centre of diversity of genus</a:t>
            </a:r>
            <a:r>
              <a:rPr lang="en-US" sz="8600" i="1" dirty="0" smtClean="0">
                <a:latin typeface="Arial Unicode MS" pitchFamily="34" charset="-128"/>
                <a:ea typeface="Arial Unicode MS" pitchFamily="34" charset="-128"/>
                <a:cs typeface="Arial Unicode MS" pitchFamily="34" charset="-128"/>
              </a:rPr>
              <a:t> </a:t>
            </a:r>
            <a:r>
              <a:rPr lang="en-US" sz="8600" i="1" dirty="0" err="1" smtClean="0">
                <a:latin typeface="Arial Unicode MS" pitchFamily="34" charset="-128"/>
                <a:ea typeface="Arial Unicode MS" pitchFamily="34" charset="-128"/>
                <a:cs typeface="Arial Unicode MS" pitchFamily="34" charset="-128"/>
              </a:rPr>
              <a:t>Malus</a:t>
            </a:r>
            <a:r>
              <a:rPr lang="en-US" sz="8600" i="1" dirty="0" smtClean="0">
                <a:latin typeface="Arial Unicode MS" pitchFamily="34" charset="-128"/>
                <a:ea typeface="Arial Unicode MS" pitchFamily="34" charset="-128"/>
                <a:cs typeface="Arial Unicode MS" pitchFamily="34" charset="-128"/>
              </a:rPr>
              <a:t> </a:t>
            </a:r>
            <a:r>
              <a:rPr lang="en-US" sz="8600" dirty="0" smtClean="0">
                <a:latin typeface="Arial Unicode MS" pitchFamily="34" charset="-128"/>
                <a:ea typeface="Arial Unicode MS" pitchFamily="34" charset="-128"/>
                <a:cs typeface="Arial Unicode MS" pitchFamily="34" charset="-128"/>
              </a:rPr>
              <a:t>is in eastern present day turkey. Apple was perhaps the earliest tree to be cultivated and its fruits have been improved through selection over thousands of years.</a:t>
            </a:r>
          </a:p>
          <a:p>
            <a:pPr algn="l">
              <a:buFont typeface="Wingdings" pitchFamily="2" charset="2"/>
              <a:buChar char="§"/>
            </a:pPr>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endParaRPr lang="en-US" sz="8600" dirty="0" smtClean="0">
              <a:latin typeface="Arial Unicode MS" pitchFamily="34" charset="-128"/>
              <a:ea typeface="Arial Unicode MS" pitchFamily="34" charset="-128"/>
              <a:cs typeface="Arial Unicode MS" pitchFamily="34" charset="-128"/>
            </a:endParaRPr>
          </a:p>
          <a:p>
            <a:pPr algn="l">
              <a:buFont typeface="Wingdings" pitchFamily="2" charset="2"/>
              <a:buChar char="§"/>
            </a:pPr>
            <a:endParaRPr lang="en-US" sz="8600" dirty="0" smtClean="0">
              <a:latin typeface="Arial Unicode MS" pitchFamily="34" charset="-128"/>
              <a:ea typeface="Arial Unicode MS" pitchFamily="34" charset="-128"/>
              <a:cs typeface="Arial Unicode MS" pitchFamily="34" charset="-128"/>
            </a:endParaRPr>
          </a:p>
          <a:p>
            <a:pPr algn="l"/>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Picture 4" descr="images (6).jpeg"/>
          <p:cNvPicPr>
            <a:picLocks noChangeAspect="1"/>
          </p:cNvPicPr>
          <p:nvPr/>
        </p:nvPicPr>
        <p:blipFill>
          <a:blip r:embed="rId2"/>
          <a:stretch>
            <a:fillRect/>
          </a:stretch>
        </p:blipFill>
        <p:spPr>
          <a:xfrm>
            <a:off x="5486401" y="171450"/>
            <a:ext cx="3657600" cy="6686550"/>
          </a:xfrm>
          <a:prstGeom prst="rect">
            <a:avLst/>
          </a:prstGeom>
          <a:ln>
            <a:noFill/>
          </a:ln>
          <a:effectLst>
            <a:softEdge rad="112500"/>
          </a:effectLst>
        </p:spPr>
      </p:pic>
      <p:pic>
        <p:nvPicPr>
          <p:cNvPr id="2097188" name="Picture 3" descr="images (5).jpeg"/>
          <p:cNvPicPr>
            <a:picLocks noChangeAspect="1"/>
          </p:cNvPicPr>
          <p:nvPr/>
        </p:nvPicPr>
        <p:blipFill>
          <a:blip r:embed="rId3"/>
          <a:stretch>
            <a:fillRect/>
          </a:stretch>
        </p:blipFill>
        <p:spPr>
          <a:xfrm>
            <a:off x="0" y="3429000"/>
            <a:ext cx="5257800" cy="3429000"/>
          </a:xfrm>
          <a:prstGeom prst="rect">
            <a:avLst/>
          </a:prstGeom>
          <a:ln>
            <a:noFill/>
          </a:ln>
          <a:effectLst>
            <a:softEdge rad="112500"/>
          </a:effectLst>
        </p:spPr>
      </p:pic>
      <p:sp>
        <p:nvSpPr>
          <p:cNvPr id="1048675" name="Title 1"/>
          <p:cNvSpPr>
            <a:spLocks noGrp="1"/>
          </p:cNvSpPr>
          <p:nvPr>
            <p:ph type="title"/>
          </p:nvPr>
        </p:nvSpPr>
        <p:spPr>
          <a:xfrm>
            <a:off x="990600" y="228600"/>
            <a:ext cx="6255488" cy="685800"/>
          </a:xfrm>
        </p:spPr>
        <p:txBody>
          <a:bodyPr/>
          <a:lstStyle/>
          <a:p>
            <a:pPr algn="ctr"/>
            <a:r>
              <a:rPr lang="en-US" dirty="0" smtClean="0"/>
              <a:t>Cultural practices</a:t>
            </a:r>
            <a:endParaRPr lang="en-US" dirty="0"/>
          </a:p>
        </p:txBody>
      </p:sp>
      <p:sp>
        <p:nvSpPr>
          <p:cNvPr id="1048676" name="Text Placeholder 2"/>
          <p:cNvSpPr>
            <a:spLocks noGrp="1"/>
          </p:cNvSpPr>
          <p:nvPr>
            <p:ph type="body" idx="1"/>
          </p:nvPr>
        </p:nvSpPr>
        <p:spPr>
          <a:xfrm>
            <a:off x="457200" y="1523999"/>
            <a:ext cx="6865088" cy="4419601"/>
          </a:xfrm>
        </p:spPr>
        <p:txBody>
          <a:bodyPr>
            <a:normAutofit fontScale="95833" lnSpcReduction="10000"/>
          </a:bodyPr>
          <a:lstStyle/>
          <a:p>
            <a:pPr algn="l"/>
            <a:r>
              <a:rPr lang="en-US" sz="2400" b="1" dirty="0" smtClean="0">
                <a:latin typeface="Arial Unicode MS" pitchFamily="34" charset="-128"/>
                <a:ea typeface="Arial Unicode MS" pitchFamily="34" charset="-128"/>
                <a:cs typeface="Arial Unicode MS" pitchFamily="34" charset="-128"/>
              </a:rPr>
              <a:t>Irrigation:</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During blooming season, irrigation helps to increase fruit set and fruit development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a:t>
            </a:r>
            <a:r>
              <a:rPr lang="en-US" sz="2400" dirty="0" err="1" smtClean="0">
                <a:latin typeface="Arial Unicode MS" pitchFamily="34" charset="-128"/>
                <a:ea typeface="Arial Unicode MS" pitchFamily="34" charset="-128"/>
                <a:cs typeface="Arial Unicode MS" pitchFamily="34" charset="-128"/>
              </a:rPr>
              <a:t>Murree</a:t>
            </a:r>
            <a:r>
              <a:rPr lang="en-US" sz="2400" dirty="0" smtClean="0">
                <a:latin typeface="Arial Unicode MS" pitchFamily="34" charset="-128"/>
                <a:ea typeface="Arial Unicode MS" pitchFamily="34" charset="-128"/>
                <a:cs typeface="Arial Unicode MS" pitchFamily="34" charset="-128"/>
              </a:rPr>
              <a:t> hills, irrigation is done through rainfall except in the months of May-June. In these months, irrigation is supplied from springs.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Quetta, there is no rainfall in summer and only 250 mm in winter. Water for irrigation is supplied through </a:t>
            </a:r>
            <a:r>
              <a:rPr lang="en-US" sz="2400" i="1" dirty="0" err="1" smtClean="0">
                <a:latin typeface="Arial Unicode MS" pitchFamily="34" charset="-128"/>
                <a:ea typeface="Arial Unicode MS" pitchFamily="34" charset="-128"/>
                <a:cs typeface="Arial Unicode MS" pitchFamily="34" charset="-128"/>
              </a:rPr>
              <a:t>karez</a:t>
            </a:r>
            <a:r>
              <a:rPr lang="en-US" sz="2400" dirty="0" smtClean="0">
                <a:latin typeface="Arial Unicode MS" pitchFamily="34" charset="-128"/>
                <a:ea typeface="Arial Unicode MS" pitchFamily="34" charset="-128"/>
                <a:cs typeface="Arial Unicode MS" pitchFamily="34" charset="-128"/>
              </a:rPr>
              <a:t> and springs.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At maturity, light irrigation should be applied. This helps the fruit attain timely ripening and full color development.</a:t>
            </a:r>
          </a:p>
          <a:p>
            <a:pPr algn="l">
              <a:buFont typeface="Arial" pitchFamily="34" charset="0"/>
              <a:buChar char="•"/>
            </a:pP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9" name="Picture 3" descr="images (8).jpeg"/>
          <p:cNvPicPr>
            <a:picLocks noChangeAspect="1"/>
          </p:cNvPicPr>
          <p:nvPr/>
        </p:nvPicPr>
        <p:blipFill>
          <a:blip r:embed="rId2"/>
          <a:stretch>
            <a:fillRect/>
          </a:stretch>
        </p:blipFill>
        <p:spPr>
          <a:xfrm>
            <a:off x="5334000" y="685800"/>
            <a:ext cx="3810000" cy="6172200"/>
          </a:xfrm>
          <a:prstGeom prst="rect">
            <a:avLst/>
          </a:prstGeom>
          <a:ln>
            <a:noFill/>
          </a:ln>
          <a:effectLst>
            <a:softEdge rad="112500"/>
          </a:effectLst>
        </p:spPr>
      </p:pic>
      <p:sp>
        <p:nvSpPr>
          <p:cNvPr id="1048677" name="Title 1"/>
          <p:cNvSpPr>
            <a:spLocks noGrp="1"/>
          </p:cNvSpPr>
          <p:nvPr>
            <p:ph type="title"/>
          </p:nvPr>
        </p:nvSpPr>
        <p:spPr>
          <a:xfrm>
            <a:off x="1066800" y="228601"/>
            <a:ext cx="6255488" cy="762000"/>
          </a:xfrm>
        </p:spPr>
        <p:txBody>
          <a:bodyPr/>
          <a:lstStyle/>
          <a:p>
            <a:pPr algn="ctr"/>
            <a:r>
              <a:rPr lang="en-US" dirty="0" smtClean="0"/>
              <a:t>Cultural practices</a:t>
            </a:r>
            <a:endParaRPr lang="en-US" dirty="0"/>
          </a:p>
        </p:txBody>
      </p:sp>
      <p:sp>
        <p:nvSpPr>
          <p:cNvPr id="1048678" name="Text Placeholder 2"/>
          <p:cNvSpPr>
            <a:spLocks noGrp="1"/>
          </p:cNvSpPr>
          <p:nvPr>
            <p:ph type="body" idx="1"/>
          </p:nvPr>
        </p:nvSpPr>
        <p:spPr>
          <a:xfrm>
            <a:off x="228600" y="914400"/>
            <a:ext cx="7620000" cy="4648200"/>
          </a:xfrm>
        </p:spPr>
        <p:txBody>
          <a:bodyPr>
            <a:normAutofit fontScale="88654"/>
          </a:bodyPr>
          <a:lstStyle/>
          <a:p>
            <a:pPr algn="l"/>
            <a:r>
              <a:rPr lang="en-US" sz="2600" b="1" dirty="0" smtClean="0">
                <a:latin typeface="Arial Unicode MS" pitchFamily="34" charset="-128"/>
                <a:ea typeface="Arial Unicode MS" pitchFamily="34" charset="-128"/>
                <a:cs typeface="Arial Unicode MS" pitchFamily="34" charset="-128"/>
              </a:rPr>
              <a:t>Pruning and training: </a:t>
            </a: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       Both young and bearing trees are pruned to increase orchard output, mostly during the dormant season. Training is done to maintain the shape of the tree and to expose the tree to the sunlight. Young trees are prune to train them to desirable shape so that limbs constituting the main framework are strong enough to bear heavy crop of fruit.</a:t>
            </a:r>
          </a:p>
          <a:p>
            <a:pPr algn="l"/>
            <a:r>
              <a:rPr lang="en-US" sz="2600" dirty="0" smtClean="0">
                <a:latin typeface="Arial Unicode MS" pitchFamily="34" charset="-128"/>
                <a:ea typeface="Arial Unicode MS" pitchFamily="34" charset="-128"/>
                <a:cs typeface="Arial Unicode MS" pitchFamily="34" charset="-128"/>
              </a:rPr>
              <a:t>                      This can be helpful  in managing spraying, thinning and picking of fruit. Old and undesirable trees are removed to maintain the tree in a vigorous condition. The kind and amount of pruning of tree will depend upon its age, original framework, growth characteristics and fruiting habit of variety.            </a:t>
            </a:r>
            <a:endParaRPr lang="en-US" sz="26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Picture 3" descr="images (9).jpeg"/>
          <p:cNvPicPr>
            <a:picLocks noChangeAspect="1"/>
          </p:cNvPicPr>
          <p:nvPr/>
        </p:nvPicPr>
        <p:blipFill>
          <a:blip r:embed="rId2"/>
          <a:stretch>
            <a:fillRect/>
          </a:stretch>
        </p:blipFill>
        <p:spPr>
          <a:xfrm>
            <a:off x="3048000" y="1447800"/>
            <a:ext cx="6096000" cy="5410200"/>
          </a:xfrm>
          <a:prstGeom prst="rect">
            <a:avLst/>
          </a:prstGeom>
          <a:ln>
            <a:noFill/>
          </a:ln>
          <a:effectLst>
            <a:softEdge rad="112500"/>
          </a:effectLst>
        </p:spPr>
      </p:pic>
      <p:sp>
        <p:nvSpPr>
          <p:cNvPr id="1048679" name="Title 1"/>
          <p:cNvSpPr>
            <a:spLocks noGrp="1"/>
          </p:cNvSpPr>
          <p:nvPr>
            <p:ph type="title"/>
          </p:nvPr>
        </p:nvSpPr>
        <p:spPr>
          <a:xfrm>
            <a:off x="1066800" y="152401"/>
            <a:ext cx="6255488" cy="762000"/>
          </a:xfrm>
        </p:spPr>
        <p:txBody>
          <a:bodyPr/>
          <a:lstStyle/>
          <a:p>
            <a:pPr algn="ctr"/>
            <a:r>
              <a:rPr lang="en-US" dirty="0" smtClean="0"/>
              <a:t>harvesting</a:t>
            </a:r>
            <a:endParaRPr lang="en-US" dirty="0"/>
          </a:p>
        </p:txBody>
      </p:sp>
      <p:sp>
        <p:nvSpPr>
          <p:cNvPr id="1048680" name="Text Placeholder 2"/>
          <p:cNvSpPr>
            <a:spLocks noGrp="1"/>
          </p:cNvSpPr>
          <p:nvPr>
            <p:ph type="body" idx="1"/>
          </p:nvPr>
        </p:nvSpPr>
        <p:spPr>
          <a:xfrm>
            <a:off x="609600" y="838200"/>
            <a:ext cx="6255488" cy="4876800"/>
          </a:xfrm>
        </p:spPr>
        <p:txBody>
          <a:bodyPr>
            <a:normAutofit fontScale="95833"/>
          </a:bodyPr>
          <a:lstStyle/>
          <a:p>
            <a:pPr algn="l"/>
            <a:r>
              <a:rPr lang="en-US" sz="2400" b="1" dirty="0" smtClean="0">
                <a:latin typeface="Arial Unicode MS" pitchFamily="34" charset="-128"/>
                <a:ea typeface="Arial Unicode MS" pitchFamily="34" charset="-128"/>
                <a:cs typeface="Arial Unicode MS" pitchFamily="34" charset="-128"/>
              </a:rPr>
              <a:t>Maturity:</a:t>
            </a:r>
          </a:p>
          <a:p>
            <a:pPr algn="l"/>
            <a:r>
              <a:rPr lang="en-US" sz="2400" dirty="0" smtClean="0">
                <a:latin typeface="Arial Unicode MS" pitchFamily="34" charset="-128"/>
                <a:ea typeface="Arial Unicode MS" pitchFamily="34" charset="-128"/>
                <a:cs typeface="Arial Unicode MS" pitchFamily="34" charset="-128"/>
              </a:rPr>
              <a:t>Several methods are available for determining optimal harvest time. Days from full bloom is relatively constant from year to year and gives grower a rough estimate of picking date. Cultivars like gala mature early and Fuji very late. </a:t>
            </a:r>
          </a:p>
          <a:p>
            <a:pPr algn="l"/>
            <a:r>
              <a:rPr lang="en-US" sz="2400" b="1" dirty="0" smtClean="0">
                <a:latin typeface="Arial Unicode MS" pitchFamily="34" charset="-128"/>
                <a:ea typeface="Arial Unicode MS" pitchFamily="34" charset="-128"/>
                <a:cs typeface="Arial Unicode MS" pitchFamily="34" charset="-128"/>
              </a:rPr>
              <a:t>Harvest method:</a:t>
            </a:r>
          </a:p>
          <a:p>
            <a:pPr algn="l"/>
            <a:r>
              <a:rPr lang="en-US" sz="2400" dirty="0" smtClean="0">
                <a:latin typeface="Arial Unicode MS" pitchFamily="34" charset="-128"/>
                <a:ea typeface="Arial Unicode MS" pitchFamily="34" charset="-128"/>
                <a:cs typeface="Arial Unicode MS" pitchFamily="34" charset="-128"/>
              </a:rPr>
              <a:t>Apple must be picked by hands to avoid bruising of fresh market quality grade. Fruit must be picked carefully to avoid damaging the spur, where next season fruit will be borne.</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
          <p:cNvSpPr>
            <a:spLocks noGrp="1"/>
          </p:cNvSpPr>
          <p:nvPr>
            <p:ph type="title"/>
          </p:nvPr>
        </p:nvSpPr>
        <p:spPr>
          <a:xfrm>
            <a:off x="762000" y="228601"/>
            <a:ext cx="6255488" cy="685800"/>
          </a:xfrm>
        </p:spPr>
        <p:txBody>
          <a:bodyPr/>
          <a:lstStyle/>
          <a:p>
            <a:r>
              <a:rPr lang="en-US" dirty="0" smtClean="0"/>
              <a:t>Production and yield</a:t>
            </a:r>
            <a:endParaRPr lang="en-US" dirty="0"/>
          </a:p>
        </p:txBody>
      </p:sp>
      <p:sp>
        <p:nvSpPr>
          <p:cNvPr id="1048672" name="Text Placeholder 2"/>
          <p:cNvSpPr>
            <a:spLocks noGrp="1"/>
          </p:cNvSpPr>
          <p:nvPr>
            <p:ph type="body" idx="1"/>
          </p:nvPr>
        </p:nvSpPr>
        <p:spPr>
          <a:xfrm>
            <a:off x="381000" y="914400"/>
            <a:ext cx="7010400" cy="2209800"/>
          </a:xfrm>
        </p:spPr>
        <p:txBody>
          <a:bodyPr>
            <a:normAutofit/>
          </a:bodyPr>
          <a:lstStyle/>
          <a:p>
            <a:pPr algn="l">
              <a:buFont typeface="Arial" pitchFamily="34" charset="0"/>
              <a:buChar char="•"/>
            </a:pPr>
            <a:r>
              <a:rPr lang="en-US" sz="2400" dirty="0" err="1" smtClean="0">
                <a:latin typeface="Arial Unicode MS" pitchFamily="34" charset="-128"/>
                <a:ea typeface="Arial Unicode MS" pitchFamily="34" charset="-128"/>
                <a:cs typeface="Arial Unicode MS" pitchFamily="34" charset="-128"/>
              </a:rPr>
              <a:t>Balochistan</a:t>
            </a:r>
            <a:r>
              <a:rPr lang="en-US" sz="2400" dirty="0" smtClean="0">
                <a:latin typeface="Arial Unicode MS" pitchFamily="34" charset="-128"/>
                <a:ea typeface="Arial Unicode MS" pitchFamily="34" charset="-128"/>
                <a:cs typeface="Arial Unicode MS" pitchFamily="34" charset="-128"/>
              </a:rPr>
              <a:t> has largest area under apple production as nearly as one million tons of fruits are produced from 0.23 million hectares and production is 32.6%.</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Province wise production of apple:</a:t>
            </a:r>
          </a:p>
        </p:txBody>
      </p:sp>
      <p:graphicFrame>
        <p:nvGraphicFramePr>
          <p:cNvPr id="4194304" name="Table 3"/>
          <p:cNvGraphicFramePr>
            <a:graphicFrameLocks noGrp="1"/>
          </p:cNvGraphicFramePr>
          <p:nvPr/>
        </p:nvGraphicFramePr>
        <p:xfrm>
          <a:off x="838200" y="3276600"/>
          <a:ext cx="6096000" cy="16560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584200">
                <a:tc>
                  <a:txBody>
                    <a:bodyPr/>
                    <a:lstStyle/>
                    <a:p>
                      <a:r>
                        <a:rPr lang="en-US" dirty="0" smtClean="0"/>
                        <a:t>Year </a:t>
                      </a:r>
                      <a:endParaRPr lang="en-US" dirty="0"/>
                    </a:p>
                  </a:txBody>
                  <a:tcPr/>
                </a:tc>
                <a:tc>
                  <a:txBody>
                    <a:bodyPr/>
                    <a:lstStyle/>
                    <a:p>
                      <a:r>
                        <a:rPr lang="en-US" dirty="0" smtClean="0"/>
                        <a:t>Punjab </a:t>
                      </a:r>
                      <a:endParaRPr lang="en-US" dirty="0"/>
                    </a:p>
                  </a:txBody>
                  <a:tcPr/>
                </a:tc>
                <a:tc>
                  <a:txBody>
                    <a:bodyPr/>
                    <a:lstStyle/>
                    <a:p>
                      <a:r>
                        <a:rPr lang="en-US" dirty="0" err="1" smtClean="0"/>
                        <a:t>Sindh</a:t>
                      </a:r>
                      <a:r>
                        <a:rPr lang="en-US" dirty="0" smtClean="0"/>
                        <a:t> </a:t>
                      </a:r>
                      <a:endParaRPr lang="en-US" dirty="0"/>
                    </a:p>
                  </a:txBody>
                  <a:tcPr/>
                </a:tc>
                <a:tc>
                  <a:txBody>
                    <a:bodyPr/>
                    <a:lstStyle/>
                    <a:p>
                      <a:r>
                        <a:rPr lang="en-US" dirty="0" smtClean="0"/>
                        <a:t>KPK</a:t>
                      </a:r>
                      <a:endParaRPr lang="en-US" dirty="0"/>
                    </a:p>
                  </a:txBody>
                  <a:tcPr/>
                </a:tc>
                <a:tc>
                  <a:txBody>
                    <a:bodyPr/>
                    <a:lstStyle/>
                    <a:p>
                      <a:r>
                        <a:rPr lang="en-US" dirty="0" err="1" smtClean="0"/>
                        <a:t>Balochistan</a:t>
                      </a:r>
                      <a:endParaRPr lang="en-US" dirty="0"/>
                    </a:p>
                  </a:txBody>
                  <a:tcPr/>
                </a:tc>
                <a:tc>
                  <a:txBody>
                    <a:bodyPr/>
                    <a:lstStyle/>
                    <a:p>
                      <a:r>
                        <a:rPr lang="en-US" dirty="0" smtClean="0"/>
                        <a:t>Pakistan(000</a:t>
                      </a:r>
                      <a:r>
                        <a:rPr lang="en-US" baseline="0" dirty="0" smtClean="0"/>
                        <a:t> </a:t>
                      </a:r>
                      <a:r>
                        <a:rPr lang="en-US" baseline="0" dirty="0" err="1" smtClean="0"/>
                        <a:t>tonnes</a:t>
                      </a:r>
                      <a:r>
                        <a:rPr lang="en-US" baseline="0" dirty="0" smtClean="0"/>
                        <a:t>)</a:t>
                      </a:r>
                      <a:endParaRPr lang="en-US" dirty="0"/>
                    </a:p>
                  </a:txBody>
                  <a:tcPr/>
                </a:tc>
                <a:extLst>
                  <a:ext uri="{0D108BD9-81ED-4DB2-BD59-A6C34878D82A}">
                    <a16:rowId xmlns:a16="http://schemas.microsoft.com/office/drawing/2014/main" val="10000"/>
                  </a:ext>
                </a:extLst>
              </a:tr>
              <a:tr h="370840">
                <a:tc>
                  <a:txBody>
                    <a:bodyPr/>
                    <a:lstStyle/>
                    <a:p>
                      <a:r>
                        <a:rPr lang="en-US" dirty="0" smtClean="0"/>
                        <a:t>2016-17</a:t>
                      </a:r>
                      <a:endParaRPr lang="en-US" dirty="0"/>
                    </a:p>
                  </a:txBody>
                  <a:tcPr/>
                </a:tc>
                <a:tc>
                  <a:txBody>
                    <a:bodyPr/>
                    <a:lstStyle/>
                    <a:p>
                      <a:r>
                        <a:rPr lang="en-US" dirty="0" smtClean="0"/>
                        <a:t>3.55</a:t>
                      </a:r>
                      <a:endParaRPr lang="en-US" dirty="0"/>
                    </a:p>
                  </a:txBody>
                  <a:tcPr/>
                </a:tc>
                <a:tc>
                  <a:txBody>
                    <a:bodyPr/>
                    <a:lstStyle/>
                    <a:p>
                      <a:r>
                        <a:rPr lang="en-US" dirty="0" smtClean="0"/>
                        <a:t>00.00</a:t>
                      </a:r>
                      <a:endParaRPr lang="en-US" dirty="0"/>
                    </a:p>
                  </a:txBody>
                  <a:tcPr/>
                </a:tc>
                <a:tc>
                  <a:txBody>
                    <a:bodyPr/>
                    <a:lstStyle/>
                    <a:p>
                      <a:r>
                        <a:rPr lang="en-US" dirty="0" smtClean="0"/>
                        <a:t>89.98</a:t>
                      </a:r>
                      <a:endParaRPr lang="en-US" dirty="0"/>
                    </a:p>
                  </a:txBody>
                  <a:tcPr/>
                </a:tc>
                <a:tc>
                  <a:txBody>
                    <a:bodyPr/>
                    <a:lstStyle/>
                    <a:p>
                      <a:r>
                        <a:rPr lang="en-US" dirty="0" smtClean="0"/>
                        <a:t>576.40</a:t>
                      </a:r>
                      <a:endParaRPr lang="en-US" dirty="0"/>
                    </a:p>
                  </a:txBody>
                  <a:tcPr/>
                </a:tc>
                <a:tc>
                  <a:txBody>
                    <a:bodyPr/>
                    <a:lstStyle/>
                    <a:p>
                      <a:r>
                        <a:rPr lang="en-US" dirty="0" smtClean="0"/>
                        <a:t>669.91</a:t>
                      </a:r>
                      <a:endParaRPr lang="en-US" dirty="0"/>
                    </a:p>
                  </a:txBody>
                  <a:tcPr/>
                </a:tc>
                <a:extLst>
                  <a:ext uri="{0D108BD9-81ED-4DB2-BD59-A6C34878D82A}">
                    <a16:rowId xmlns:a16="http://schemas.microsoft.com/office/drawing/2014/main" val="10001"/>
                  </a:ext>
                </a:extLst>
              </a:tr>
              <a:tr h="370840">
                <a:tc>
                  <a:txBody>
                    <a:bodyPr/>
                    <a:lstStyle/>
                    <a:p>
                      <a:r>
                        <a:rPr lang="en-US" dirty="0" smtClean="0"/>
                        <a:t>2017-18</a:t>
                      </a:r>
                      <a:endParaRPr lang="en-US" dirty="0"/>
                    </a:p>
                  </a:txBody>
                  <a:tcPr/>
                </a:tc>
                <a:tc>
                  <a:txBody>
                    <a:bodyPr/>
                    <a:lstStyle/>
                    <a:p>
                      <a:r>
                        <a:rPr lang="en-US" dirty="0" smtClean="0"/>
                        <a:t>3.60</a:t>
                      </a:r>
                      <a:endParaRPr lang="en-US" dirty="0"/>
                    </a:p>
                  </a:txBody>
                  <a:tcPr/>
                </a:tc>
                <a:tc>
                  <a:txBody>
                    <a:bodyPr/>
                    <a:lstStyle/>
                    <a:p>
                      <a:r>
                        <a:rPr lang="en-US" dirty="0" smtClean="0"/>
                        <a:t>00.00</a:t>
                      </a:r>
                      <a:endParaRPr lang="en-US" dirty="0"/>
                    </a:p>
                  </a:txBody>
                  <a:tcPr/>
                </a:tc>
                <a:tc>
                  <a:txBody>
                    <a:bodyPr/>
                    <a:lstStyle/>
                    <a:p>
                      <a:r>
                        <a:rPr lang="en-US" dirty="0" smtClean="0"/>
                        <a:t>69.30</a:t>
                      </a:r>
                      <a:endParaRPr lang="en-US" dirty="0"/>
                    </a:p>
                  </a:txBody>
                  <a:tcPr/>
                </a:tc>
                <a:tc>
                  <a:txBody>
                    <a:bodyPr/>
                    <a:lstStyle/>
                    <a:p>
                      <a:r>
                        <a:rPr lang="en-US" dirty="0" smtClean="0"/>
                        <a:t>576.40</a:t>
                      </a:r>
                      <a:endParaRPr lang="en-US" dirty="0"/>
                    </a:p>
                  </a:txBody>
                  <a:tcPr/>
                </a:tc>
                <a:tc>
                  <a:txBody>
                    <a:bodyPr/>
                    <a:lstStyle/>
                    <a:p>
                      <a:r>
                        <a:rPr lang="en-US" dirty="0" smtClean="0"/>
                        <a:t>649.40</a:t>
                      </a:r>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1066800" y="152401"/>
            <a:ext cx="6255488" cy="685799"/>
          </a:xfrm>
        </p:spPr>
        <p:txBody>
          <a:bodyPr>
            <a:normAutofit/>
          </a:bodyPr>
          <a:lstStyle/>
          <a:p>
            <a:pPr algn="ctr"/>
            <a:r>
              <a:rPr lang="en-US" dirty="0" smtClean="0"/>
              <a:t>Post harvest handling</a:t>
            </a:r>
            <a:endParaRPr lang="en-US" dirty="0"/>
          </a:p>
        </p:txBody>
      </p:sp>
      <p:sp>
        <p:nvSpPr>
          <p:cNvPr id="1048600" name="Text Placeholder 2"/>
          <p:cNvSpPr>
            <a:spLocks noGrp="1"/>
          </p:cNvSpPr>
          <p:nvPr>
            <p:ph type="body" idx="1"/>
          </p:nvPr>
        </p:nvSpPr>
        <p:spPr>
          <a:xfrm>
            <a:off x="304800" y="914400"/>
            <a:ext cx="7474688" cy="5105400"/>
          </a:xfrm>
        </p:spPr>
        <p:txBody>
          <a:bodyPr>
            <a:normAutofit/>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Standard packing line operations are used for apple after harvest; hydro-cooling, washing, culling, waxing, sorting and packing. Apples are packed most often in 4/5 bushel boxes (40lb) but polyethylene bags are also popular for retail marketing. Quality grade is based on size and appearance of skin.</a:t>
            </a:r>
          </a:p>
          <a:p>
            <a:pPr algn="l">
              <a:buFont typeface="Arial" pitchFamily="34" charset="0"/>
              <a:buChar char="•"/>
            </a:pPr>
            <a:r>
              <a:rPr lang="en-US" sz="2400" b="1" dirty="0" smtClean="0">
                <a:latin typeface="Arial Unicode MS" pitchFamily="34" charset="-128"/>
                <a:ea typeface="Arial Unicode MS" pitchFamily="34" charset="-128"/>
                <a:cs typeface="Arial Unicode MS" pitchFamily="34" charset="-128"/>
              </a:rPr>
              <a:t>Storage</a:t>
            </a:r>
          </a:p>
          <a:p>
            <a:pPr algn="l"/>
            <a:r>
              <a:rPr lang="en-US" sz="2400" dirty="0" smtClean="0">
                <a:latin typeface="Arial Unicode MS" pitchFamily="34" charset="-128"/>
                <a:ea typeface="Arial Unicode MS" pitchFamily="34" charset="-128"/>
                <a:cs typeface="Arial Unicode MS" pitchFamily="34" charset="-128"/>
              </a:rPr>
              <a:t>            Controlled atmosphere (CA) storage has allowed the marketing of apples on a year round basis. The storage room temperature is altered to retard respiration by reducing oxygen to 2-3% and raising carbon dioxide to about 1%. More mature fruits are sold directly or placed in short term storage.</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1066800" y="152401"/>
            <a:ext cx="6255488" cy="685799"/>
          </a:xfrm>
        </p:spPr>
        <p:txBody>
          <a:bodyPr>
            <a:normAutofit fontScale="90000"/>
          </a:bodyPr>
          <a:lstStyle/>
          <a:p>
            <a:pPr algn="ctr"/>
            <a:r>
              <a:rPr lang="en-US" dirty="0" smtClean="0"/>
              <a:t>Physiological disorders</a:t>
            </a:r>
            <a:endParaRPr lang="en-US" dirty="0"/>
          </a:p>
        </p:txBody>
      </p:sp>
      <p:sp>
        <p:nvSpPr>
          <p:cNvPr id="1048596" name="Text Placeholder 2"/>
          <p:cNvSpPr>
            <a:spLocks noGrp="1"/>
          </p:cNvSpPr>
          <p:nvPr>
            <p:ph type="body" idx="1"/>
          </p:nvPr>
        </p:nvSpPr>
        <p:spPr>
          <a:xfrm>
            <a:off x="304800" y="914400"/>
            <a:ext cx="7543800" cy="3962400"/>
          </a:xfrm>
        </p:spPr>
        <p:txBody>
          <a:bodyPr>
            <a:normAutofit/>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 apples are affected by different physiological disorders such as: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Superficial scald</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Senescent scald</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Core </a:t>
            </a:r>
            <a:r>
              <a:rPr lang="en-US" sz="2400" dirty="0" err="1" smtClean="0">
                <a:latin typeface="Arial Unicode MS" pitchFamily="34" charset="-128"/>
                <a:ea typeface="Arial Unicode MS" pitchFamily="34" charset="-128"/>
                <a:cs typeface="Arial Unicode MS" pitchFamily="34" charset="-128"/>
              </a:rPr>
              <a:t>fush</a:t>
            </a: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Internal breakdown</a:t>
            </a:r>
          </a:p>
          <a:p>
            <a:pPr algn="l">
              <a:buFont typeface="Arial" pitchFamily="34" charset="0"/>
              <a:buChar char="•"/>
            </a:pPr>
            <a:r>
              <a:rPr lang="en-US" sz="2400" dirty="0" err="1" smtClean="0">
                <a:latin typeface="Arial Unicode MS" pitchFamily="34" charset="-128"/>
                <a:ea typeface="Arial Unicode MS" pitchFamily="34" charset="-128"/>
                <a:cs typeface="Arial Unicode MS" pitchFamily="34" charset="-128"/>
              </a:rPr>
              <a:t>Braeburn</a:t>
            </a:r>
            <a:r>
              <a:rPr lang="en-US" sz="2400" dirty="0" smtClean="0">
                <a:latin typeface="Arial Unicode MS" pitchFamily="34" charset="-128"/>
                <a:ea typeface="Arial Unicode MS" pitchFamily="34" charset="-128"/>
                <a:cs typeface="Arial Unicode MS" pitchFamily="34" charset="-128"/>
              </a:rPr>
              <a:t> browning</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Water core</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p:txBody>
      </p:sp>
      <p:pic>
        <p:nvPicPr>
          <p:cNvPr id="2097155" name="Picture 3" descr="images (12).jpeg"/>
          <p:cNvPicPr>
            <a:picLocks noChangeAspect="1"/>
          </p:cNvPicPr>
          <p:nvPr/>
        </p:nvPicPr>
        <p:blipFill>
          <a:blip r:embed="rId2"/>
          <a:stretch>
            <a:fillRect/>
          </a:stretch>
        </p:blipFill>
        <p:spPr>
          <a:xfrm>
            <a:off x="6019800" y="2590800"/>
            <a:ext cx="2171700" cy="1828800"/>
          </a:xfrm>
          <a:prstGeom prst="rect">
            <a:avLst/>
          </a:prstGeom>
          <a:ln>
            <a:noFill/>
          </a:ln>
          <a:effectLst>
            <a:softEdge rad="112500"/>
          </a:effectLst>
        </p:spPr>
      </p:pic>
      <p:pic>
        <p:nvPicPr>
          <p:cNvPr id="2097156" name="Picture 4" descr="images (13).jpeg"/>
          <p:cNvPicPr>
            <a:picLocks noChangeAspect="1"/>
          </p:cNvPicPr>
          <p:nvPr/>
        </p:nvPicPr>
        <p:blipFill>
          <a:blip r:embed="rId3"/>
          <a:stretch>
            <a:fillRect/>
          </a:stretch>
        </p:blipFill>
        <p:spPr>
          <a:xfrm>
            <a:off x="3810000" y="4495800"/>
            <a:ext cx="2276475" cy="2009775"/>
          </a:xfrm>
          <a:prstGeom prst="rect">
            <a:avLst/>
          </a:prstGeom>
          <a:ln>
            <a:noFill/>
          </a:ln>
          <a:effectLst>
            <a:softEdge rad="112500"/>
          </a:effectLst>
        </p:spPr>
      </p:pic>
      <p:pic>
        <p:nvPicPr>
          <p:cNvPr id="2097157" name="Picture 5" descr="images (14).jpeg"/>
          <p:cNvPicPr>
            <a:picLocks noChangeAspect="1"/>
          </p:cNvPicPr>
          <p:nvPr/>
        </p:nvPicPr>
        <p:blipFill>
          <a:blip r:embed="rId4"/>
          <a:stretch>
            <a:fillRect/>
          </a:stretch>
        </p:blipFill>
        <p:spPr>
          <a:xfrm>
            <a:off x="3810000" y="2667000"/>
            <a:ext cx="2124075" cy="1828800"/>
          </a:xfrm>
          <a:prstGeom prst="rect">
            <a:avLst/>
          </a:prstGeom>
          <a:ln>
            <a:noFill/>
          </a:ln>
          <a:effectLst>
            <a:softEdge rad="112500"/>
          </a:effectLst>
        </p:spPr>
      </p:pic>
      <p:pic>
        <p:nvPicPr>
          <p:cNvPr id="2097158" name="Picture 6" descr="images (15).jpeg"/>
          <p:cNvPicPr>
            <a:picLocks noChangeAspect="1"/>
          </p:cNvPicPr>
          <p:nvPr/>
        </p:nvPicPr>
        <p:blipFill>
          <a:blip r:embed="rId5"/>
          <a:stretch>
            <a:fillRect/>
          </a:stretch>
        </p:blipFill>
        <p:spPr>
          <a:xfrm>
            <a:off x="5867400" y="4648200"/>
            <a:ext cx="2200275" cy="1905000"/>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a:xfrm>
            <a:off x="1066800" y="152401"/>
            <a:ext cx="6255488" cy="838200"/>
          </a:xfrm>
        </p:spPr>
        <p:txBody>
          <a:bodyPr>
            <a:normAutofit fontScale="90000"/>
          </a:bodyPr>
          <a:lstStyle/>
          <a:p>
            <a:pPr algn="ctr"/>
            <a:r>
              <a:rPr lang="en-US" dirty="0" smtClean="0"/>
              <a:t>Insects pests and diseases</a:t>
            </a:r>
            <a:endParaRPr lang="en-US" dirty="0"/>
          </a:p>
        </p:txBody>
      </p:sp>
      <p:sp>
        <p:nvSpPr>
          <p:cNvPr id="1048592" name="Text Placeholder 2"/>
          <p:cNvSpPr>
            <a:spLocks noGrp="1"/>
          </p:cNvSpPr>
          <p:nvPr>
            <p:ph type="body" idx="1"/>
          </p:nvPr>
        </p:nvSpPr>
        <p:spPr>
          <a:xfrm>
            <a:off x="304800" y="762000"/>
            <a:ext cx="7543800" cy="4572000"/>
          </a:xfrm>
        </p:spPr>
        <p:txBody>
          <a:bodyPr>
            <a:normAutofit/>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Leaves are damaged by insects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trees are susceptible to number of fungal and bacterial diseases and insects pests. Nearly all commercial orchards pursue an aggressive program of chemical sprays to maintain high fruit quality, tree health and high yield.</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Spraying of insects pests must never be done during flowering because it kills pollinators. White clover is a component of many grass seed mixes and many bees are poisoned by insecticides while visiting the flowers on the orchard floor after spraying.</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
          <p:cNvSpPr>
            <a:spLocks noGrp="1"/>
          </p:cNvSpPr>
          <p:nvPr>
            <p:ph type="title"/>
          </p:nvPr>
        </p:nvSpPr>
        <p:spPr>
          <a:xfrm>
            <a:off x="1066800" y="152401"/>
            <a:ext cx="6255488" cy="685799"/>
          </a:xfrm>
        </p:spPr>
        <p:txBody>
          <a:bodyPr>
            <a:normAutofit fontScale="90000"/>
          </a:bodyPr>
          <a:lstStyle/>
          <a:p>
            <a:pPr algn="ctr"/>
            <a:r>
              <a:rPr lang="en-US" dirty="0" smtClean="0"/>
              <a:t>Insects pests and disease</a:t>
            </a:r>
            <a:endParaRPr lang="en-US" dirty="0"/>
          </a:p>
        </p:txBody>
      </p:sp>
      <p:sp>
        <p:nvSpPr>
          <p:cNvPr id="1048588" name="Text Placeholder 2"/>
          <p:cNvSpPr>
            <a:spLocks noGrp="1"/>
          </p:cNvSpPr>
          <p:nvPr>
            <p:ph type="body" idx="1"/>
          </p:nvPr>
        </p:nvSpPr>
        <p:spPr>
          <a:xfrm>
            <a:off x="152400" y="914400"/>
            <a:ext cx="7467600" cy="4800600"/>
          </a:xfrm>
        </p:spPr>
        <p:txBody>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Among the most serious disease problems are the fire blight and </a:t>
            </a:r>
            <a:r>
              <a:rPr lang="en-US" sz="2400" dirty="0" err="1" smtClean="0">
                <a:latin typeface="Arial Unicode MS" pitchFamily="34" charset="-128"/>
                <a:ea typeface="Arial Unicode MS" pitchFamily="34" charset="-128"/>
                <a:cs typeface="Arial Unicode MS" pitchFamily="34" charset="-128"/>
              </a:rPr>
              <a:t>Gynosporangium</a:t>
            </a:r>
            <a:r>
              <a:rPr lang="en-US" sz="2400" dirty="0" smtClean="0">
                <a:latin typeface="Arial Unicode MS" pitchFamily="34" charset="-128"/>
                <a:ea typeface="Arial Unicode MS" pitchFamily="34" charset="-128"/>
                <a:cs typeface="Arial Unicode MS" pitchFamily="34" charset="-128"/>
              </a:rPr>
              <a:t> rust, apple scab, black spot.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plum curculio is the most important insect pest. Others include apple maggot, codling moth</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Apples are difficult to grow organically, though a few orchards have done so with commercial success, using disease resistant cultivars and the very best cultural control. Spray of light coating of kaolin clay is used as physical barrier to many pests and also helps to prevent apple sun scald.</a:t>
            </a:r>
          </a:p>
          <a:p>
            <a:pPr algn="l">
              <a:buFont typeface="Arial" pitchFamily="34" charset="0"/>
              <a:buChar char="•"/>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4" descr="images (4).jpeg"/>
          <p:cNvPicPr>
            <a:picLocks noChangeAspect="1"/>
          </p:cNvPicPr>
          <p:nvPr/>
        </p:nvPicPr>
        <p:blipFill>
          <a:blip r:embed="rId2"/>
          <a:stretch>
            <a:fillRect/>
          </a:stretch>
        </p:blipFill>
        <p:spPr>
          <a:xfrm rot="16200000">
            <a:off x="4305300" y="2019300"/>
            <a:ext cx="6858000" cy="2819400"/>
          </a:xfrm>
          <a:prstGeom prst="rect">
            <a:avLst/>
          </a:prstGeom>
          <a:ln>
            <a:noFill/>
          </a:ln>
          <a:effectLst>
            <a:softEdge rad="112500"/>
          </a:effectLst>
        </p:spPr>
      </p:pic>
      <p:sp>
        <p:nvSpPr>
          <p:cNvPr id="1048589" name="Title 1"/>
          <p:cNvSpPr>
            <a:spLocks noGrp="1"/>
          </p:cNvSpPr>
          <p:nvPr>
            <p:ph type="title"/>
          </p:nvPr>
        </p:nvSpPr>
        <p:spPr>
          <a:xfrm>
            <a:off x="1066800" y="152401"/>
            <a:ext cx="6255488" cy="761999"/>
          </a:xfrm>
        </p:spPr>
        <p:txBody>
          <a:bodyPr>
            <a:normAutofit/>
          </a:bodyPr>
          <a:lstStyle/>
          <a:p>
            <a:pPr algn="ctr"/>
            <a:r>
              <a:rPr lang="en-US" dirty="0" smtClean="0"/>
              <a:t>USEFUL BY- PRODUCTS</a:t>
            </a:r>
            <a:endParaRPr lang="en-US" dirty="0"/>
          </a:p>
        </p:txBody>
      </p:sp>
      <p:sp>
        <p:nvSpPr>
          <p:cNvPr id="1048590" name="Text Placeholder 2"/>
          <p:cNvSpPr>
            <a:spLocks noGrp="1"/>
          </p:cNvSpPr>
          <p:nvPr>
            <p:ph type="body" idx="1"/>
          </p:nvPr>
        </p:nvSpPr>
        <p:spPr>
          <a:xfrm>
            <a:off x="228600" y="838200"/>
            <a:ext cx="7010400" cy="5181600"/>
          </a:xfrm>
        </p:spPr>
        <p:txBody>
          <a:bodyPr>
            <a:normAutofit/>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jam is made from pulp and juice of the fruit.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can also be used to make jelly</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pulp is manufactured by picking fresh fruit, which are clean, sound and properly matured.</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juice concentrate is produced by evaporating the fresh apple juice, which is extracted from farm fresh juicy apples.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Dried apple retain some chewiness and apple chips are crunchy and make for fine garnish on desserts and salads.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cider vinegar  is used in salad, food preservatives and chutneys.</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endParaRPr lang="en-US" dirty="0"/>
          </a:p>
        </p:txBody>
      </p:sp>
      <p:sp>
        <p:nvSpPr>
          <p:cNvPr id="1048594" name="Text Placeholder 2"/>
          <p:cNvSpPr>
            <a:spLocks noGrp="1"/>
          </p:cNvSpPr>
          <p:nvPr>
            <p:ph type="body" idx="1"/>
          </p:nvPr>
        </p:nvSpPr>
        <p:spPr/>
        <p:txBody>
          <a:bodyPr/>
          <a:lstStyle/>
          <a:p>
            <a:endParaRPr lang="en-US"/>
          </a:p>
        </p:txBody>
      </p:sp>
      <p:pic>
        <p:nvPicPr>
          <p:cNvPr id="2097153" name="Picture 3" descr="apple-72-638.jpg"/>
          <p:cNvPicPr>
            <a:picLocks noChangeAspect="1"/>
          </p:cNvPicPr>
          <p:nvPr/>
        </p:nvPicPr>
        <p:blipFill>
          <a:blip r:embed="rId2"/>
          <a:stretch>
            <a:fillRect/>
          </a:stretch>
        </p:blipFill>
        <p:spPr>
          <a:xfrm>
            <a:off x="1" y="762001"/>
            <a:ext cx="4114799" cy="4724400"/>
          </a:xfrm>
          <a:prstGeom prst="rect">
            <a:avLst/>
          </a:prstGeom>
        </p:spPr>
      </p:pic>
      <p:pic>
        <p:nvPicPr>
          <p:cNvPr id="2097154" name="Picture 5" descr="apple-69-638.jpg"/>
          <p:cNvPicPr>
            <a:picLocks noChangeAspect="1"/>
          </p:cNvPicPr>
          <p:nvPr/>
        </p:nvPicPr>
        <p:blipFill>
          <a:blip r:embed="rId3"/>
          <a:stretch>
            <a:fillRect/>
          </a:stretch>
        </p:blipFill>
        <p:spPr>
          <a:xfrm>
            <a:off x="4114800" y="762000"/>
            <a:ext cx="4038599" cy="472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Title 1"/>
          <p:cNvSpPr>
            <a:spLocks noGrp="1"/>
          </p:cNvSpPr>
          <p:nvPr>
            <p:ph type="title"/>
          </p:nvPr>
        </p:nvSpPr>
        <p:spPr>
          <a:xfrm>
            <a:off x="228600" y="304801"/>
            <a:ext cx="7093688" cy="1066799"/>
          </a:xfrm>
        </p:spPr>
        <p:txBody>
          <a:bodyPr/>
          <a:lstStyle/>
          <a:p>
            <a:pPr algn="ctr"/>
            <a:r>
              <a:rPr lang="en-US" dirty="0" smtClean="0"/>
              <a:t>Origin and history</a:t>
            </a:r>
            <a:endParaRPr lang="en-US" dirty="0"/>
          </a:p>
        </p:txBody>
      </p:sp>
      <p:sp>
        <p:nvSpPr>
          <p:cNvPr id="1048622" name="Text Placeholder 2"/>
          <p:cNvSpPr>
            <a:spLocks noGrp="1"/>
          </p:cNvSpPr>
          <p:nvPr>
            <p:ph type="body" idx="1"/>
          </p:nvPr>
        </p:nvSpPr>
        <p:spPr>
          <a:xfrm>
            <a:off x="457200" y="4876800"/>
            <a:ext cx="6255488" cy="1752600"/>
          </a:xfrm>
        </p:spPr>
        <p:txBody>
          <a:bodyPr>
            <a:noAutofit/>
          </a:bodyPr>
          <a:lstStyle/>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Alexander the Great is credited with finding dwarfed apples in Kazakhstan in 328 BCE.</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Apple were introduced to the North America by Colonist in the 17th century and the first apple orchard on the North American continent was planted in Boston by Revered </a:t>
            </a:r>
            <a:r>
              <a:rPr lang="en-US" sz="2400" dirty="0" err="1" smtClean="0">
                <a:latin typeface="Arial Unicode MS" pitchFamily="34" charset="-128"/>
                <a:ea typeface="Arial Unicode MS" pitchFamily="34" charset="-128"/>
                <a:cs typeface="Arial Unicode MS" pitchFamily="34" charset="-128"/>
              </a:rPr>
              <a:t>Willam</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Blaxton</a:t>
            </a:r>
            <a:r>
              <a:rPr lang="en-US" sz="2400" dirty="0" smtClean="0">
                <a:latin typeface="Arial Unicode MS" pitchFamily="34" charset="-128"/>
                <a:ea typeface="Arial Unicode MS" pitchFamily="34" charset="-128"/>
                <a:cs typeface="Arial Unicode MS" pitchFamily="34" charset="-128"/>
              </a:rPr>
              <a:t> in 1625.</a:t>
            </a:r>
          </a:p>
          <a:p>
            <a:pPr algn="l"/>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only apple native to North America are crab apples, which were once called ‘common apple’.</a:t>
            </a: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30" descr="images (3).jpeg"/>
          <p:cNvPicPr>
            <a:picLocks noChangeAspect="1"/>
          </p:cNvPicPr>
          <p:nvPr/>
        </p:nvPicPr>
        <p:blipFill>
          <a:blip r:embed="rId2"/>
          <a:stretch>
            <a:fillRect/>
          </a:stretch>
        </p:blipFill>
        <p:spPr>
          <a:xfrm>
            <a:off x="0" y="3962400"/>
            <a:ext cx="8124825" cy="2895600"/>
          </a:xfrm>
          <a:prstGeom prst="rect">
            <a:avLst/>
          </a:prstGeom>
          <a:ln>
            <a:noFill/>
          </a:ln>
          <a:effectLst>
            <a:softEdge rad="112500"/>
          </a:effectLst>
        </p:spPr>
      </p:pic>
      <p:sp>
        <p:nvSpPr>
          <p:cNvPr id="1048623" name="Title 1"/>
          <p:cNvSpPr>
            <a:spLocks noGrp="1"/>
          </p:cNvSpPr>
          <p:nvPr>
            <p:ph type="title"/>
          </p:nvPr>
        </p:nvSpPr>
        <p:spPr>
          <a:xfrm>
            <a:off x="1066800" y="228599"/>
            <a:ext cx="6255488" cy="838201"/>
          </a:xfrm>
        </p:spPr>
        <p:txBody>
          <a:bodyPr/>
          <a:lstStyle/>
          <a:p>
            <a:pPr algn="ctr"/>
            <a:r>
              <a:rPr lang="en-US" dirty="0" smtClean="0"/>
              <a:t>Origin and history</a:t>
            </a:r>
            <a:endParaRPr lang="en-US" dirty="0"/>
          </a:p>
        </p:txBody>
      </p:sp>
      <p:sp>
        <p:nvSpPr>
          <p:cNvPr id="1048624" name="Text Placeholder 2"/>
          <p:cNvSpPr>
            <a:spLocks noGrp="1"/>
          </p:cNvSpPr>
          <p:nvPr>
            <p:ph type="body" idx="1"/>
          </p:nvPr>
        </p:nvSpPr>
        <p:spPr>
          <a:xfrm>
            <a:off x="1066800" y="2743200"/>
            <a:ext cx="6255488" cy="3733800"/>
          </a:xfrm>
        </p:spPr>
        <p:txBody>
          <a:bodyPr>
            <a:normAutofit fontScale="88333" lnSpcReduction="20000"/>
          </a:bodyPr>
          <a:lstStyle/>
          <a:p>
            <a:pPr algn="l"/>
            <a:endParaRPr lang="en-US" sz="2400" dirty="0" smtClean="0">
              <a:latin typeface="Arial Unicode MS" pitchFamily="34" charset="-128"/>
              <a:ea typeface="Arial Unicode MS" pitchFamily="34" charset="-128"/>
              <a:cs typeface="Arial Unicode MS" pitchFamily="34" charset="-128"/>
            </a:endParaRPr>
          </a:p>
          <a:p>
            <a:pPr algn="l"/>
            <a:endParaRPr lang="en-US" sz="2400" dirty="0" smtClean="0">
              <a:latin typeface="Arial Unicode MS" pitchFamily="34" charset="-128"/>
              <a:ea typeface="Arial Unicode MS" pitchFamily="34" charset="-128"/>
              <a:cs typeface="Arial Unicode MS" pitchFamily="34" charset="-128"/>
            </a:endParaRPr>
          </a:p>
          <a:p>
            <a:pPr algn="l"/>
            <a:endParaRPr lang="en-US" sz="24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In Pakistan, its cultivation is limited and restricted to northern hilly tracts of Punjab, NWFP and Quetta region of </a:t>
            </a:r>
            <a:r>
              <a:rPr lang="en-US" sz="2600" dirty="0" err="1" smtClean="0">
                <a:latin typeface="Arial Unicode MS" pitchFamily="34" charset="-128"/>
                <a:ea typeface="Arial Unicode MS" pitchFamily="34" charset="-128"/>
                <a:cs typeface="Arial Unicode MS" pitchFamily="34" charset="-128"/>
              </a:rPr>
              <a:t>Balochistan</a:t>
            </a:r>
            <a:r>
              <a:rPr lang="en-US" sz="2600" dirty="0" smtClean="0">
                <a:latin typeface="Arial Unicode MS" pitchFamily="34" charset="-128"/>
                <a:ea typeface="Arial Unicode MS" pitchFamily="34" charset="-128"/>
                <a:cs typeface="Arial Unicode MS" pitchFamily="34" charset="-128"/>
              </a:rPr>
              <a:t>.</a:t>
            </a:r>
          </a:p>
          <a:p>
            <a:pPr algn="l"/>
            <a:endParaRPr lang="en-US" sz="2600" dirty="0" smtClean="0">
              <a:latin typeface="Arial Unicode MS" pitchFamily="34" charset="-128"/>
              <a:ea typeface="Arial Unicode MS" pitchFamily="34" charset="-128"/>
              <a:cs typeface="Arial Unicode MS" pitchFamily="34" charset="-128"/>
            </a:endParaRPr>
          </a:p>
          <a:p>
            <a:pPr algn="l">
              <a:buFont typeface="Arial" pitchFamily="34" charset="0"/>
              <a:buChar char="•"/>
            </a:pPr>
            <a:r>
              <a:rPr lang="en-US" sz="2600" dirty="0" smtClean="0">
                <a:latin typeface="Arial Unicode MS" pitchFamily="34" charset="-128"/>
                <a:ea typeface="Arial Unicode MS" pitchFamily="34" charset="-128"/>
                <a:cs typeface="Arial Unicode MS" pitchFamily="34" charset="-128"/>
              </a:rPr>
              <a:t>Apple cultivars are brought as seeds from Europe were spread along native </a:t>
            </a:r>
            <a:r>
              <a:rPr lang="en-US" sz="2600" dirty="0" err="1" smtClean="0">
                <a:latin typeface="Arial Unicode MS" pitchFamily="34" charset="-128"/>
                <a:ea typeface="Arial Unicode MS" pitchFamily="34" charset="-128"/>
                <a:cs typeface="Arial Unicode MS" pitchFamily="34" charset="-128"/>
              </a:rPr>
              <a:t>american</a:t>
            </a:r>
            <a:r>
              <a:rPr lang="en-US" sz="2600" dirty="0" smtClean="0">
                <a:latin typeface="Arial Unicode MS" pitchFamily="34" charset="-128"/>
                <a:ea typeface="Arial Unicode MS" pitchFamily="34" charset="-128"/>
                <a:cs typeface="Arial Unicode MS" pitchFamily="34" charset="-128"/>
              </a:rPr>
              <a:t> trade routes, as well as being cultivated on colonial farms.</a:t>
            </a:r>
          </a:p>
          <a:p>
            <a:pPr algn="l">
              <a:buFont typeface="Arial" pitchFamily="34" charset="0"/>
              <a:buChar char="•"/>
            </a:pPr>
            <a:endParaRPr lang="en-US" sz="2600" dirty="0" smtClean="0">
              <a:latin typeface="Arial Unicode MS" pitchFamily="34" charset="-128"/>
              <a:ea typeface="Arial Unicode MS" pitchFamily="34" charset="-128"/>
              <a:cs typeface="Arial Unicode MS" pitchFamily="34" charset="-128"/>
            </a:endParaRPr>
          </a:p>
          <a:p>
            <a:pPr algn="l"/>
            <a:endParaRPr lang="en-US" sz="3100" dirty="0" smtClean="0">
              <a:latin typeface="Arial Unicode MS" pitchFamily="34" charset="-128"/>
              <a:ea typeface="Arial Unicode MS" pitchFamily="34" charset="-128"/>
              <a:cs typeface="Arial Unicode MS" pitchFamily="34" charset="-128"/>
            </a:endParaRPr>
          </a:p>
          <a:p>
            <a:pPr algn="l"/>
            <a:endParaRPr lang="en-US" sz="2400" dirty="0" smtClean="0">
              <a:latin typeface="Arial Unicode MS" pitchFamily="34" charset="-128"/>
              <a:ea typeface="Arial Unicode MS" pitchFamily="34" charset="-128"/>
              <a:cs typeface="Arial Unicode MS" pitchFamily="34" charset="-128"/>
            </a:endParaRPr>
          </a:p>
          <a:p>
            <a:pPr algn="l"/>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a:p>
            <a:endParaRPr lang="en-US"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descr="images (3).jpeg"/>
          <p:cNvPicPr>
            <a:picLocks noChangeAspect="1"/>
          </p:cNvPicPr>
          <p:nvPr/>
        </p:nvPicPr>
        <p:blipFill>
          <a:blip r:embed="rId2"/>
          <a:stretch>
            <a:fillRect/>
          </a:stretch>
        </p:blipFill>
        <p:spPr>
          <a:xfrm>
            <a:off x="4724400" y="0"/>
            <a:ext cx="4419600" cy="6858001"/>
          </a:xfrm>
          <a:prstGeom prst="rect">
            <a:avLst/>
          </a:prstGeom>
          <a:ln>
            <a:noFill/>
          </a:ln>
          <a:effectLst>
            <a:softEdge rad="112500"/>
          </a:effectLst>
        </p:spPr>
      </p:pic>
      <p:sp>
        <p:nvSpPr>
          <p:cNvPr id="1048625" name="Title 1"/>
          <p:cNvSpPr>
            <a:spLocks noGrp="1"/>
          </p:cNvSpPr>
          <p:nvPr>
            <p:ph type="title"/>
          </p:nvPr>
        </p:nvSpPr>
        <p:spPr>
          <a:xfrm>
            <a:off x="152400" y="228601"/>
            <a:ext cx="7169888" cy="990599"/>
          </a:xfrm>
        </p:spPr>
        <p:txBody>
          <a:bodyPr/>
          <a:lstStyle/>
          <a:p>
            <a:pPr algn="ctr"/>
            <a:r>
              <a:rPr lang="en-US" dirty="0" smtClean="0"/>
              <a:t>Botanical information</a:t>
            </a:r>
            <a:endParaRPr lang="en-US" dirty="0"/>
          </a:p>
        </p:txBody>
      </p:sp>
      <p:sp>
        <p:nvSpPr>
          <p:cNvPr id="1048626" name="Text Placeholder 2"/>
          <p:cNvSpPr>
            <a:spLocks noGrp="1"/>
          </p:cNvSpPr>
          <p:nvPr>
            <p:ph type="body" idx="1"/>
          </p:nvPr>
        </p:nvSpPr>
        <p:spPr>
          <a:xfrm>
            <a:off x="609600" y="838200"/>
            <a:ext cx="6255488" cy="4038600"/>
          </a:xfrm>
        </p:spPr>
        <p:txBody>
          <a:bodyPr/>
          <a:lstStyle/>
          <a:p>
            <a:pPr algn="l"/>
            <a:r>
              <a:rPr lang="en-US" sz="2400" dirty="0" smtClean="0">
                <a:latin typeface="Arial Unicode MS" pitchFamily="34" charset="-128"/>
                <a:ea typeface="Arial Unicode MS" pitchFamily="34" charset="-128"/>
                <a:cs typeface="Arial Unicode MS" pitchFamily="34" charset="-128"/>
              </a:rPr>
              <a:t>Kingdom :    </a:t>
            </a:r>
            <a:r>
              <a:rPr lang="en-US" sz="2400" dirty="0" err="1" smtClean="0">
                <a:latin typeface="Arial Unicode MS" pitchFamily="34" charset="-128"/>
                <a:ea typeface="Arial Unicode MS" pitchFamily="34" charset="-128"/>
                <a:cs typeface="Arial Unicode MS" pitchFamily="34" charset="-128"/>
              </a:rPr>
              <a:t>Plantae</a:t>
            </a:r>
            <a:endParaRPr lang="en-US" sz="2400" dirty="0" smtClean="0">
              <a:latin typeface="Arial Unicode MS" pitchFamily="34" charset="-128"/>
              <a:ea typeface="Arial Unicode MS" pitchFamily="34" charset="-128"/>
              <a:cs typeface="Arial Unicode MS" pitchFamily="34" charset="-128"/>
            </a:endParaRPr>
          </a:p>
          <a:p>
            <a:pPr algn="l"/>
            <a:r>
              <a:rPr lang="en-US" sz="2400" dirty="0" smtClean="0">
                <a:latin typeface="Arial Unicode MS" pitchFamily="34" charset="-128"/>
                <a:ea typeface="Arial Unicode MS" pitchFamily="34" charset="-128"/>
                <a:cs typeface="Arial Unicode MS" pitchFamily="34" charset="-128"/>
              </a:rPr>
              <a:t>Division  :    </a:t>
            </a:r>
            <a:r>
              <a:rPr lang="en-US" sz="2400" dirty="0" err="1" smtClean="0">
                <a:latin typeface="Arial Unicode MS" pitchFamily="34" charset="-128"/>
                <a:ea typeface="Arial Unicode MS" pitchFamily="34" charset="-128"/>
                <a:cs typeface="Arial Unicode MS" pitchFamily="34" charset="-128"/>
              </a:rPr>
              <a:t>Magnoliophyta</a:t>
            </a:r>
            <a:endParaRPr lang="en-US" sz="2400" dirty="0" smtClean="0">
              <a:latin typeface="Arial Unicode MS" pitchFamily="34" charset="-128"/>
              <a:ea typeface="Arial Unicode MS" pitchFamily="34" charset="-128"/>
              <a:cs typeface="Arial Unicode MS" pitchFamily="34" charset="-128"/>
            </a:endParaRPr>
          </a:p>
          <a:p>
            <a:pPr algn="l"/>
            <a:r>
              <a:rPr lang="en-US" sz="2400" dirty="0" smtClean="0">
                <a:latin typeface="Arial Unicode MS" pitchFamily="34" charset="-128"/>
                <a:ea typeface="Arial Unicode MS" pitchFamily="34" charset="-128"/>
                <a:cs typeface="Arial Unicode MS" pitchFamily="34" charset="-128"/>
              </a:rPr>
              <a:t>Class      :    </a:t>
            </a:r>
            <a:r>
              <a:rPr lang="en-US" sz="2400" dirty="0" err="1" smtClean="0">
                <a:latin typeface="Arial Unicode MS" pitchFamily="34" charset="-128"/>
                <a:ea typeface="Arial Unicode MS" pitchFamily="34" charset="-128"/>
                <a:cs typeface="Arial Unicode MS" pitchFamily="34" charset="-128"/>
              </a:rPr>
              <a:t>Magnoliopsida</a:t>
            </a:r>
            <a:endParaRPr lang="en-US" sz="2400" dirty="0" smtClean="0">
              <a:latin typeface="Arial Unicode MS" pitchFamily="34" charset="-128"/>
              <a:ea typeface="Arial Unicode MS" pitchFamily="34" charset="-128"/>
              <a:cs typeface="Arial Unicode MS" pitchFamily="34" charset="-128"/>
            </a:endParaRPr>
          </a:p>
          <a:p>
            <a:pPr algn="l"/>
            <a:r>
              <a:rPr lang="en-US" sz="2400" dirty="0" smtClean="0">
                <a:latin typeface="Arial Unicode MS" pitchFamily="34" charset="-128"/>
                <a:ea typeface="Arial Unicode MS" pitchFamily="34" charset="-128"/>
                <a:cs typeface="Arial Unicode MS" pitchFamily="34" charset="-128"/>
              </a:rPr>
              <a:t>Order     :    Rosales</a:t>
            </a:r>
          </a:p>
          <a:p>
            <a:pPr algn="l"/>
            <a:r>
              <a:rPr lang="en-US" sz="2400" dirty="0" smtClean="0">
                <a:latin typeface="Arial Unicode MS" pitchFamily="34" charset="-128"/>
                <a:ea typeface="Arial Unicode MS" pitchFamily="34" charset="-128"/>
                <a:cs typeface="Arial Unicode MS" pitchFamily="34" charset="-128"/>
              </a:rPr>
              <a:t>Family    :    </a:t>
            </a:r>
            <a:r>
              <a:rPr lang="en-US" sz="2400" dirty="0" err="1" smtClean="0">
                <a:latin typeface="Arial Unicode MS" pitchFamily="34" charset="-128"/>
                <a:ea typeface="Arial Unicode MS" pitchFamily="34" charset="-128"/>
                <a:cs typeface="Arial Unicode MS" pitchFamily="34" charset="-128"/>
              </a:rPr>
              <a:t>Rosaceae</a:t>
            </a:r>
            <a:endParaRPr lang="en-US" sz="2400" dirty="0" smtClean="0">
              <a:latin typeface="Arial Unicode MS" pitchFamily="34" charset="-128"/>
              <a:ea typeface="Arial Unicode MS" pitchFamily="34" charset="-128"/>
              <a:cs typeface="Arial Unicode MS" pitchFamily="34" charset="-128"/>
            </a:endParaRPr>
          </a:p>
          <a:p>
            <a:pPr algn="l"/>
            <a:r>
              <a:rPr lang="en-US" sz="2400" dirty="0" smtClean="0">
                <a:latin typeface="Arial Unicode MS" pitchFamily="34" charset="-128"/>
                <a:ea typeface="Arial Unicode MS" pitchFamily="34" charset="-128"/>
                <a:cs typeface="Arial Unicode MS" pitchFamily="34" charset="-128"/>
              </a:rPr>
              <a:t>Sub Family:  </a:t>
            </a:r>
            <a:r>
              <a:rPr lang="en-US" sz="2400" dirty="0" err="1" smtClean="0">
                <a:latin typeface="Arial Unicode MS" pitchFamily="34" charset="-128"/>
                <a:ea typeface="Arial Unicode MS" pitchFamily="34" charset="-128"/>
                <a:cs typeface="Arial Unicode MS" pitchFamily="34" charset="-128"/>
              </a:rPr>
              <a:t>Maloidae</a:t>
            </a:r>
            <a:endParaRPr lang="en-US" sz="2400" dirty="0" smtClean="0">
              <a:latin typeface="Arial Unicode MS" pitchFamily="34" charset="-128"/>
              <a:ea typeface="Arial Unicode MS" pitchFamily="34" charset="-128"/>
              <a:cs typeface="Arial Unicode MS" pitchFamily="34" charset="-128"/>
            </a:endParaRPr>
          </a:p>
          <a:p>
            <a:pPr algn="l"/>
            <a:r>
              <a:rPr lang="en-US" sz="2400" dirty="0" smtClean="0">
                <a:latin typeface="Arial Unicode MS" pitchFamily="34" charset="-128"/>
                <a:ea typeface="Arial Unicode MS" pitchFamily="34" charset="-128"/>
                <a:cs typeface="Arial Unicode MS" pitchFamily="34" charset="-128"/>
              </a:rPr>
              <a:t>Genus :        </a:t>
            </a:r>
            <a:r>
              <a:rPr lang="en-US" sz="2400" dirty="0" err="1" smtClean="0">
                <a:latin typeface="Arial Unicode MS" pitchFamily="34" charset="-128"/>
                <a:ea typeface="Arial Unicode MS" pitchFamily="34" charset="-128"/>
                <a:cs typeface="Arial Unicode MS" pitchFamily="34" charset="-128"/>
              </a:rPr>
              <a:t>Malus</a:t>
            </a:r>
            <a:endParaRPr lang="en-US" sz="2400" dirty="0" smtClean="0">
              <a:latin typeface="Arial Unicode MS" pitchFamily="34" charset="-128"/>
              <a:ea typeface="Arial Unicode MS" pitchFamily="34" charset="-128"/>
              <a:cs typeface="Arial Unicode MS" pitchFamily="34" charset="-128"/>
            </a:endParaRPr>
          </a:p>
          <a:p>
            <a:pPr algn="l"/>
            <a:r>
              <a:rPr lang="en-US" sz="2400" dirty="0" smtClean="0">
                <a:latin typeface="Arial Unicode MS" pitchFamily="34" charset="-128"/>
                <a:ea typeface="Arial Unicode MS" pitchFamily="34" charset="-128"/>
                <a:cs typeface="Arial Unicode MS" pitchFamily="34" charset="-128"/>
              </a:rPr>
              <a:t>Specie   :     </a:t>
            </a:r>
            <a:r>
              <a:rPr lang="en-US" sz="2400" dirty="0" err="1" smtClean="0">
                <a:latin typeface="Arial Unicode MS" pitchFamily="34" charset="-128"/>
                <a:ea typeface="Arial Unicode MS" pitchFamily="34" charset="-128"/>
                <a:cs typeface="Arial Unicode MS" pitchFamily="34" charset="-128"/>
              </a:rPr>
              <a:t>Malus</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domestica</a:t>
            </a:r>
            <a:endParaRPr lang="en-US"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3" descr="images (4).jpeg"/>
          <p:cNvPicPr>
            <a:picLocks noChangeAspect="1"/>
          </p:cNvPicPr>
          <p:nvPr/>
        </p:nvPicPr>
        <p:blipFill>
          <a:blip r:embed="rId2"/>
          <a:stretch>
            <a:fillRect/>
          </a:stretch>
        </p:blipFill>
        <p:spPr>
          <a:xfrm>
            <a:off x="0" y="4572000"/>
            <a:ext cx="6781800" cy="2286000"/>
          </a:xfrm>
          <a:prstGeom prst="rect">
            <a:avLst/>
          </a:prstGeom>
          <a:ln>
            <a:noFill/>
          </a:ln>
          <a:effectLst>
            <a:softEdge rad="112500"/>
          </a:effectLst>
        </p:spPr>
      </p:pic>
      <p:pic>
        <p:nvPicPr>
          <p:cNvPr id="2097165" name="Picture 5" descr="images (6).jpeg"/>
          <p:cNvPicPr>
            <a:picLocks noChangeAspect="1"/>
          </p:cNvPicPr>
          <p:nvPr/>
        </p:nvPicPr>
        <p:blipFill>
          <a:blip r:embed="rId3"/>
          <a:stretch>
            <a:fillRect/>
          </a:stretch>
        </p:blipFill>
        <p:spPr>
          <a:xfrm>
            <a:off x="6400800" y="0"/>
            <a:ext cx="2743200" cy="6858000"/>
          </a:xfrm>
          <a:prstGeom prst="rect">
            <a:avLst/>
          </a:prstGeom>
          <a:ln>
            <a:noFill/>
          </a:ln>
          <a:effectLst>
            <a:softEdge rad="112500"/>
          </a:effectLst>
        </p:spPr>
      </p:pic>
      <p:sp>
        <p:nvSpPr>
          <p:cNvPr id="1048627" name="Title 1"/>
          <p:cNvSpPr>
            <a:spLocks noGrp="1"/>
          </p:cNvSpPr>
          <p:nvPr>
            <p:ph type="title"/>
          </p:nvPr>
        </p:nvSpPr>
        <p:spPr>
          <a:xfrm>
            <a:off x="1066800" y="0"/>
            <a:ext cx="6255488" cy="1066799"/>
          </a:xfrm>
        </p:spPr>
        <p:txBody>
          <a:bodyPr>
            <a:normAutofit/>
          </a:bodyPr>
          <a:lstStyle/>
          <a:p>
            <a:pPr algn="ctr"/>
            <a:r>
              <a:rPr lang="en-US" dirty="0" smtClean="0"/>
              <a:t>Botanical information </a:t>
            </a:r>
            <a:endParaRPr lang="en-US" dirty="0"/>
          </a:p>
        </p:txBody>
      </p:sp>
      <p:sp>
        <p:nvSpPr>
          <p:cNvPr id="1048628" name="Text Placeholder 2"/>
          <p:cNvSpPr>
            <a:spLocks noGrp="1"/>
          </p:cNvSpPr>
          <p:nvPr>
            <p:ph type="body" idx="1"/>
          </p:nvPr>
        </p:nvSpPr>
        <p:spPr>
          <a:xfrm>
            <a:off x="685800" y="1371600"/>
            <a:ext cx="6255488" cy="3962399"/>
          </a:xfrm>
        </p:spPr>
        <p:txBody>
          <a:bodyPr>
            <a:normAutofit fontScale="85000" lnSpcReduction="20000"/>
          </a:bodyPr>
          <a:lstStyle/>
          <a:p>
            <a:pPr algn="l">
              <a:buFont typeface="Arial" pitchFamily="34" charset="0"/>
              <a:buChar char="•"/>
            </a:pPr>
            <a:r>
              <a:rPr lang="en-US" sz="3100" b="1" dirty="0" smtClean="0"/>
              <a:t>Tree:       </a:t>
            </a:r>
            <a:r>
              <a:rPr lang="en-US" sz="3100" dirty="0" smtClean="0"/>
              <a:t>The apple is a deciduous tree standing 1.8 to 4.5 m tall in cultivation.</a:t>
            </a:r>
          </a:p>
          <a:p>
            <a:pPr algn="l">
              <a:buFont typeface="Arial" pitchFamily="34" charset="0"/>
              <a:buChar char="•"/>
            </a:pPr>
            <a:endParaRPr lang="en-US" sz="3100" dirty="0" smtClean="0"/>
          </a:p>
          <a:p>
            <a:pPr algn="l">
              <a:buFont typeface="Arial" pitchFamily="34" charset="0"/>
              <a:buChar char="•"/>
            </a:pPr>
            <a:r>
              <a:rPr lang="en-US" sz="3100" dirty="0" smtClean="0"/>
              <a:t>When cultivated, the size, shape and branch density are determined by rootstock and trimming method.</a:t>
            </a:r>
          </a:p>
          <a:p>
            <a:pPr algn="l">
              <a:buFont typeface="Arial" pitchFamily="34" charset="0"/>
              <a:buChar char="•"/>
            </a:pPr>
            <a:endParaRPr lang="en-US" sz="3100" dirty="0" smtClean="0"/>
          </a:p>
          <a:p>
            <a:pPr algn="l">
              <a:buFont typeface="Arial" pitchFamily="34" charset="0"/>
              <a:buChar char="•"/>
            </a:pPr>
            <a:r>
              <a:rPr lang="en-US" sz="3100" b="1" dirty="0" smtClean="0"/>
              <a:t>Leaves:    </a:t>
            </a:r>
            <a:r>
              <a:rPr lang="en-US" sz="3100" dirty="0" smtClean="0"/>
              <a:t>The leaves are alternately arranged dark green colored simple ovals with serrated margins and slightly downy undersides.</a:t>
            </a:r>
          </a:p>
          <a:p>
            <a:pPr algn="l">
              <a:buFont typeface="Arial" pitchFamily="34" charset="0"/>
              <a:buChar char="•"/>
            </a:pPr>
            <a:endParaRPr lang="en-US" sz="3100" dirty="0" smtClean="0"/>
          </a:p>
          <a:p>
            <a:pPr algn="l"/>
            <a:endParaRPr lang="en-US"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3" descr="images (7).jpeg"/>
          <p:cNvPicPr>
            <a:picLocks noChangeAspect="1"/>
          </p:cNvPicPr>
          <p:nvPr/>
        </p:nvPicPr>
        <p:blipFill>
          <a:blip r:embed="rId2"/>
          <a:stretch>
            <a:fillRect/>
          </a:stretch>
        </p:blipFill>
        <p:spPr>
          <a:xfrm>
            <a:off x="5334000" y="762001"/>
            <a:ext cx="3810000" cy="6096000"/>
          </a:xfrm>
          <a:prstGeom prst="rect">
            <a:avLst/>
          </a:prstGeom>
          <a:ln>
            <a:noFill/>
          </a:ln>
          <a:effectLst>
            <a:softEdge rad="112500"/>
          </a:effectLst>
        </p:spPr>
      </p:pic>
      <p:sp>
        <p:nvSpPr>
          <p:cNvPr id="1048629" name="Title 1"/>
          <p:cNvSpPr>
            <a:spLocks noGrp="1"/>
          </p:cNvSpPr>
          <p:nvPr>
            <p:ph type="title"/>
          </p:nvPr>
        </p:nvSpPr>
        <p:spPr>
          <a:xfrm>
            <a:off x="1066800" y="228601"/>
            <a:ext cx="6255488" cy="838199"/>
          </a:xfrm>
        </p:spPr>
        <p:txBody>
          <a:bodyPr>
            <a:normAutofit/>
          </a:bodyPr>
          <a:lstStyle/>
          <a:p>
            <a:r>
              <a:rPr lang="en-US" dirty="0" smtClean="0"/>
              <a:t>Botanical information</a:t>
            </a:r>
            <a:endParaRPr lang="en-US" dirty="0"/>
          </a:p>
        </p:txBody>
      </p:sp>
      <p:sp>
        <p:nvSpPr>
          <p:cNvPr id="1048630" name="Text Placeholder 2"/>
          <p:cNvSpPr>
            <a:spLocks noGrp="1"/>
          </p:cNvSpPr>
          <p:nvPr>
            <p:ph type="body" idx="1"/>
          </p:nvPr>
        </p:nvSpPr>
        <p:spPr>
          <a:xfrm>
            <a:off x="152400" y="914400"/>
            <a:ext cx="5562600" cy="4953000"/>
          </a:xfrm>
        </p:spPr>
        <p:txBody>
          <a:bodyPr>
            <a:noAutofit/>
          </a:bodyPr>
          <a:lstStyle/>
          <a:p>
            <a:pPr algn="l">
              <a:buFont typeface="Arial" pitchFamily="34" charset="0"/>
              <a:buChar char="•"/>
            </a:pPr>
            <a:r>
              <a:rPr lang="en-US" sz="2400" b="1" dirty="0" smtClean="0">
                <a:latin typeface="Arial Unicode MS" pitchFamily="34" charset="-128"/>
                <a:ea typeface="Arial Unicode MS" pitchFamily="34" charset="-128"/>
                <a:cs typeface="Arial Unicode MS" pitchFamily="34" charset="-128"/>
              </a:rPr>
              <a:t>Apple blossom:   </a:t>
            </a:r>
            <a:r>
              <a:rPr lang="en-US" sz="2400" dirty="0" smtClean="0">
                <a:latin typeface="Arial Unicode MS" pitchFamily="34" charset="-128"/>
                <a:ea typeface="Arial Unicode MS" pitchFamily="34" charset="-128"/>
                <a:cs typeface="Arial Unicode MS" pitchFamily="34" charset="-128"/>
              </a:rPr>
              <a:t>the flower is perfect </a:t>
            </a:r>
          </a:p>
          <a:p>
            <a:pPr algn="l"/>
            <a:r>
              <a:rPr lang="en-US" sz="2400" dirty="0" smtClean="0">
                <a:latin typeface="Arial Unicode MS" pitchFamily="34" charset="-128"/>
                <a:ea typeface="Arial Unicode MS" pitchFamily="34" charset="-128"/>
                <a:cs typeface="Arial Unicode MS" pitchFamily="34" charset="-128"/>
              </a:rPr>
              <a:t>with 5 petals, 5 sepals, 5 carpel with </a:t>
            </a:r>
          </a:p>
          <a:p>
            <a:pPr algn="l"/>
            <a:r>
              <a:rPr lang="en-US" sz="2400" dirty="0" smtClean="0">
                <a:latin typeface="Arial Unicode MS" pitchFamily="34" charset="-128"/>
                <a:ea typeface="Arial Unicode MS" pitchFamily="34" charset="-128"/>
                <a:cs typeface="Arial Unicode MS" pitchFamily="34" charset="-128"/>
              </a:rPr>
              <a:t>two ovule each and 15-20 stamens.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Most apple blossom petals are pink </a:t>
            </a:r>
          </a:p>
          <a:p>
            <a:pPr algn="l"/>
            <a:r>
              <a:rPr lang="en-US" sz="2400" dirty="0" smtClean="0">
                <a:latin typeface="Arial Unicode MS" pitchFamily="34" charset="-128"/>
                <a:ea typeface="Arial Unicode MS" pitchFamily="34" charset="-128"/>
                <a:cs typeface="Arial Unicode MS" pitchFamily="34" charset="-128"/>
              </a:rPr>
              <a:t>when they first bloom then they fade</a:t>
            </a:r>
          </a:p>
          <a:p>
            <a:pPr algn="l"/>
            <a:r>
              <a:rPr lang="en-US" sz="2400" dirty="0" smtClean="0">
                <a:latin typeface="Arial Unicode MS" pitchFamily="34" charset="-128"/>
                <a:ea typeface="Arial Unicode MS" pitchFamily="34" charset="-128"/>
                <a:cs typeface="Arial Unicode MS" pitchFamily="34" charset="-128"/>
              </a:rPr>
              <a:t> to white as the season progresses.</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All the flowers are self sterile and self pollination is impossible. The honey bee is the best pollinator of domestic apple</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4" descr="images (5).jpeg"/>
          <p:cNvPicPr>
            <a:picLocks noChangeAspect="1"/>
          </p:cNvPicPr>
          <p:nvPr/>
        </p:nvPicPr>
        <p:blipFill>
          <a:blip r:embed="rId2"/>
          <a:stretch>
            <a:fillRect/>
          </a:stretch>
        </p:blipFill>
        <p:spPr>
          <a:xfrm>
            <a:off x="4800600" y="3886200"/>
            <a:ext cx="4343400" cy="2971800"/>
          </a:xfrm>
          <a:prstGeom prst="rect">
            <a:avLst/>
          </a:prstGeom>
          <a:ln>
            <a:noFill/>
          </a:ln>
          <a:effectLst>
            <a:softEdge rad="112500"/>
          </a:effectLst>
        </p:spPr>
      </p:pic>
      <p:pic>
        <p:nvPicPr>
          <p:cNvPr id="2097168" name="Picture 5" descr="images (3).jpeg"/>
          <p:cNvPicPr>
            <a:picLocks noChangeAspect="1"/>
          </p:cNvPicPr>
          <p:nvPr/>
        </p:nvPicPr>
        <p:blipFill>
          <a:blip r:embed="rId3"/>
          <a:stretch>
            <a:fillRect/>
          </a:stretch>
        </p:blipFill>
        <p:spPr>
          <a:xfrm>
            <a:off x="0" y="3962400"/>
            <a:ext cx="4800600" cy="2856411"/>
          </a:xfrm>
          <a:prstGeom prst="rect">
            <a:avLst/>
          </a:prstGeom>
          <a:ln>
            <a:noFill/>
          </a:ln>
          <a:effectLst>
            <a:softEdge rad="112500"/>
          </a:effectLst>
        </p:spPr>
      </p:pic>
      <p:sp>
        <p:nvSpPr>
          <p:cNvPr id="1048631" name="Title 1"/>
          <p:cNvSpPr>
            <a:spLocks noGrp="1"/>
          </p:cNvSpPr>
          <p:nvPr>
            <p:ph type="title"/>
          </p:nvPr>
        </p:nvSpPr>
        <p:spPr>
          <a:xfrm>
            <a:off x="1066800" y="304801"/>
            <a:ext cx="6255488" cy="1142999"/>
          </a:xfrm>
        </p:spPr>
        <p:txBody>
          <a:bodyPr>
            <a:normAutofit/>
          </a:bodyPr>
          <a:lstStyle/>
          <a:p>
            <a:r>
              <a:rPr lang="en-US" dirty="0" smtClean="0"/>
              <a:t>Botanical information</a:t>
            </a:r>
            <a:endParaRPr lang="en-US" dirty="0"/>
          </a:p>
        </p:txBody>
      </p:sp>
      <p:sp>
        <p:nvSpPr>
          <p:cNvPr id="1048632" name="Text Placeholder 2"/>
          <p:cNvSpPr>
            <a:spLocks noGrp="1"/>
          </p:cNvSpPr>
          <p:nvPr>
            <p:ph type="body" idx="1"/>
          </p:nvPr>
        </p:nvSpPr>
        <p:spPr>
          <a:xfrm>
            <a:off x="0" y="914400"/>
            <a:ext cx="7467600" cy="3352800"/>
          </a:xfrm>
        </p:spPr>
        <p:txBody>
          <a:bodyPr>
            <a:normAutofit/>
          </a:bodyPr>
          <a:lstStyle/>
          <a:p>
            <a:pPr algn="l"/>
            <a:r>
              <a:rPr lang="en-US" sz="2400" b="1" dirty="0" smtClean="0">
                <a:latin typeface="Arial Unicode MS" pitchFamily="34" charset="-128"/>
                <a:ea typeface="Arial Unicode MS" pitchFamily="34" charset="-128"/>
                <a:cs typeface="Arial Unicode MS" pitchFamily="34" charset="-128"/>
              </a:rPr>
              <a:t>Pollination and fruit set:</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 when apple tree is ready to grow it produces flowers in winter</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Some apple varieties can self pollinate but most varieties require cross pollination.</a:t>
            </a:r>
          </a:p>
          <a:p>
            <a:pPr algn="l">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outer part of the ovary develops into fleshy white part of the apple. The inner wall of the ovary becomes the apple core </a:t>
            </a:r>
            <a:r>
              <a:rPr lang="en-US" sz="2600" dirty="0" smtClean="0">
                <a:latin typeface="Arial Unicode MS" pitchFamily="34" charset="-128"/>
                <a:ea typeface="Arial Unicode MS" pitchFamily="34" charset="-128"/>
                <a:cs typeface="Arial Unicode MS" pitchFamily="34" charset="-128"/>
              </a:rPr>
              <a:t>around </a:t>
            </a:r>
            <a:r>
              <a:rPr lang="en-US" sz="2400" dirty="0" smtClean="0">
                <a:latin typeface="Arial Unicode MS" pitchFamily="34" charset="-128"/>
                <a:ea typeface="Arial Unicode MS" pitchFamily="34" charset="-128"/>
                <a:cs typeface="Arial Unicode MS" pitchFamily="34" charset="-128"/>
              </a:rPr>
              <a:t>the seeds</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a:dk1>
        <a:sysClr val="windowText" lastClr="000000"/>
      </a:dk1>
      <a:lt1>
        <a:srgbClr val="EE8D92"/>
      </a:lt1>
      <a:dk2>
        <a:srgbClr val="A4181F"/>
      </a:dk2>
      <a:lt2>
        <a:srgbClr val="E13A43"/>
      </a:lt2>
      <a:accent1>
        <a:srgbClr val="2DA2BF"/>
      </a:accent1>
      <a:accent2>
        <a:srgbClr val="DA1F28"/>
      </a:accent2>
      <a:accent3>
        <a:srgbClr val="EB641B"/>
      </a:accent3>
      <a:accent4>
        <a:srgbClr val="39639D"/>
      </a:accent4>
      <a:accent5>
        <a:srgbClr val="474B78"/>
      </a:accent5>
      <a:accent6>
        <a:srgbClr val="B4490F"/>
      </a:accent6>
      <a:hlink>
        <a:srgbClr val="000000"/>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2522</Words>
  <Application>Microsoft Office PowerPoint</Application>
  <PresentationFormat>On-screen Show (4:3)</PresentationFormat>
  <Paragraphs>273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Unicode MS</vt:lpstr>
      <vt:lpstr>Calibri</vt:lpstr>
      <vt:lpstr>Wingdings</vt:lpstr>
      <vt:lpstr>Wingdings 2</vt:lpstr>
      <vt:lpstr>Opulent</vt:lpstr>
      <vt:lpstr>Production technology  of apple</vt:lpstr>
      <vt:lpstr>AREAS COVERED</vt:lpstr>
      <vt:lpstr>Origin and history</vt:lpstr>
      <vt:lpstr>Origin and history</vt:lpstr>
      <vt:lpstr>Origin and history</vt:lpstr>
      <vt:lpstr>Botanical information</vt:lpstr>
      <vt:lpstr>Botanical information </vt:lpstr>
      <vt:lpstr>Botanical information</vt:lpstr>
      <vt:lpstr>Botanical information</vt:lpstr>
      <vt:lpstr>Botanical information</vt:lpstr>
      <vt:lpstr>Cultivated varieties</vt:lpstr>
      <vt:lpstr>Cultivated varieties</vt:lpstr>
      <vt:lpstr>Cultivated varieties</vt:lpstr>
      <vt:lpstr>Cultivated varieties </vt:lpstr>
      <vt:lpstr>Cultivated varieties</vt:lpstr>
      <vt:lpstr>Cultivated varieties</vt:lpstr>
      <vt:lpstr>Cultivated varieties</vt:lpstr>
      <vt:lpstr>Cultivated varieties</vt:lpstr>
      <vt:lpstr>Soil and climatic condition</vt:lpstr>
      <vt:lpstr>Soil and climatic conditions</vt:lpstr>
      <vt:lpstr>Soil and climatic conditions</vt:lpstr>
      <vt:lpstr>propagation</vt:lpstr>
      <vt:lpstr>propagation</vt:lpstr>
      <vt:lpstr>propagation</vt:lpstr>
      <vt:lpstr>propagation</vt:lpstr>
      <vt:lpstr>Cultural practices</vt:lpstr>
      <vt:lpstr>Cultural practices</vt:lpstr>
      <vt:lpstr>Cultural practices</vt:lpstr>
      <vt:lpstr>Cultural practices</vt:lpstr>
      <vt:lpstr>Cultural practices</vt:lpstr>
      <vt:lpstr>Cultural practices</vt:lpstr>
      <vt:lpstr>harvesting</vt:lpstr>
      <vt:lpstr>Production and yield</vt:lpstr>
      <vt:lpstr>Post harvest handling</vt:lpstr>
      <vt:lpstr>Physiological disorders</vt:lpstr>
      <vt:lpstr>Insects pests and diseases</vt:lpstr>
      <vt:lpstr>Insects pests and disease</vt:lpstr>
      <vt:lpstr>USEFUL BY- PRODUCTS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technology  of apple</dc:title>
  <dc:creator>SAMRA ANWAR</dc:creator>
  <cp:lastModifiedBy>Windows User</cp:lastModifiedBy>
  <cp:revision>1</cp:revision>
  <dcterms:created xsi:type="dcterms:W3CDTF">2020-11-27T23:56:12Z</dcterms:created>
  <dcterms:modified xsi:type="dcterms:W3CDTF">2020-11-30T10:14:15Z</dcterms:modified>
</cp:coreProperties>
</file>