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1" r:id="rId4"/>
    <p:sldId id="274" r:id="rId5"/>
    <p:sldId id="258" r:id="rId6"/>
    <p:sldId id="259" r:id="rId7"/>
    <p:sldId id="260" r:id="rId8"/>
    <p:sldId id="261" r:id="rId9"/>
    <p:sldId id="265" r:id="rId10"/>
    <p:sldId id="262" r:id="rId11"/>
    <p:sldId id="264" r:id="rId12"/>
    <p:sldId id="266" r:id="rId13"/>
    <p:sldId id="267" r:id="rId14"/>
    <p:sldId id="268" r:id="rId15"/>
    <p:sldId id="269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140906-6CC9-4662-9642-E7268C89B914}" type="datetimeFigureOut">
              <a:rPr lang="en-US" smtClean="0"/>
              <a:pPr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0A6CF5C-046F-4E2B-951C-725A11740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38400"/>
          </a:xfrm>
        </p:spPr>
        <p:txBody>
          <a:bodyPr/>
          <a:lstStyle/>
          <a:p>
            <a:r>
              <a:rPr lang="en-US" dirty="0" smtClean="0"/>
              <a:t>FUNCTIONALISM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7620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Lasswell and </a:t>
            </a:r>
            <a:r>
              <a:rPr lang="en-US" sz="3200" dirty="0" err="1" smtClean="0"/>
              <a:t>wright</a:t>
            </a:r>
            <a:r>
              <a:rPr lang="en-US" sz="3200" dirty="0" smtClean="0"/>
              <a:t> (1960)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In view of “Herald Lasswell” Functions of media are: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Surveillance of environment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Correlation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Transmission of culture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9600"/>
            <a:ext cx="6553200" cy="5943600"/>
          </a:xfrm>
        </p:spPr>
        <p:txBody>
          <a:bodyPr/>
          <a:lstStyle/>
          <a:p>
            <a:pPr marL="514350" indent="-514350"/>
            <a:r>
              <a:rPr lang="en-US" dirty="0" smtClean="0"/>
              <a:t>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 smtClean="0"/>
              <a:t>(Wright 1959) , he added a fourth function: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 smtClean="0"/>
              <a:t>4. Entertainment </a:t>
            </a:r>
          </a:p>
          <a:p>
            <a:pPr lvl="1" algn="l">
              <a:buFont typeface="Arial" pitchFamily="34" charset="0"/>
              <a:buChar char="•"/>
            </a:pPr>
            <a:endParaRPr lang="en-US" sz="2800" dirty="0" smtClean="0"/>
          </a:p>
          <a:p>
            <a:pPr lvl="1" algn="l">
              <a:buFont typeface="Arial" pitchFamily="34" charset="0"/>
              <a:buChar char="•"/>
            </a:pPr>
            <a:r>
              <a:rPr lang="en-US" sz="2800" dirty="0" smtClean="0"/>
              <a:t>These four are known as classical functions of media.</a:t>
            </a:r>
          </a:p>
          <a:p>
            <a:pPr lvl="1" algn="l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Surveillance of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905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Surveillance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refers to the news and information role of media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Types of surveillance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Beware surveillance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Instrumental surveillance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609600"/>
            <a:ext cx="8229600" cy="9144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dirty="0" smtClean="0"/>
              <a:t>Beware surveillance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3810000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Threats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Wars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Volcanic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Cyclone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Earthquake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Heavy rain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Environmental pollution</a:t>
            </a:r>
          </a:p>
          <a:p>
            <a:pPr marL="571500" indent="-571500" algn="l">
              <a:buFont typeface="+mj-lt"/>
              <a:buAutoNum type="romanLcPeriod"/>
            </a:pPr>
            <a:r>
              <a:rPr lang="en-US" dirty="0" smtClean="0"/>
              <a:t>Ecosystem ,etc </a:t>
            </a:r>
          </a:p>
          <a:p>
            <a:pPr marL="571500" indent="-571500"/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7620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2.Instrumental surveillance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5791200" cy="3429000"/>
          </a:xfrm>
        </p:spPr>
        <p:txBody>
          <a:bodyPr/>
          <a:lstStyle/>
          <a:p>
            <a:pPr marL="571500" indent="-571500" algn="l">
              <a:buFont typeface="+mj-lt"/>
              <a:buAutoNum type="romanUcPeriod"/>
            </a:pPr>
            <a:r>
              <a:rPr lang="en-US" dirty="0" smtClean="0"/>
              <a:t>Fashion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 smtClean="0"/>
              <a:t>Stock exchange 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 smtClean="0"/>
              <a:t>New products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 smtClean="0"/>
              <a:t>Recipes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en-US" dirty="0" smtClean="0"/>
              <a:t>Celebrities etc  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762000"/>
          </a:xfrm>
        </p:spPr>
        <p:txBody>
          <a:bodyPr/>
          <a:lstStyle/>
          <a:p>
            <a:r>
              <a:rPr lang="en-US" dirty="0" err="1" smtClean="0"/>
              <a:t>dysfuntions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Charles Wright was first to propound the theory that media has dysfunctions also.</a:t>
            </a:r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Dysfunctions of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2950698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Ethicisation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Status conferral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Narcotisation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Misinformation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Information overload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838200"/>
          </a:xfrm>
        </p:spPr>
        <p:txBody>
          <a:bodyPr/>
          <a:lstStyle/>
          <a:p>
            <a:r>
              <a:rPr lang="en-US" dirty="0" smtClean="0"/>
              <a:t>Functionalism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The theory that all aspects of a society serve a function and are necessary for the survival of that society.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43434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 1950s &amp; 1960s was the era of studies on the effects of television watching.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Limited effect paradigm was dominated.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Study of limited effect generated many theories  one of them is  “Functional Analysis” .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733800"/>
          </a:xfrm>
        </p:spPr>
        <p:txBody>
          <a:bodyPr/>
          <a:lstStyle/>
          <a:p>
            <a:r>
              <a:rPr lang="en-US" dirty="0" smtClean="0"/>
              <a:t>Mass media are essential to society for: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Integration &amp; co-operation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Order ,control &amp; stability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Adaptation to change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Continuity of culture &amp; values 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14400"/>
            <a:ext cx="6400800" cy="5257800"/>
          </a:xfrm>
        </p:spPr>
        <p:txBody>
          <a:bodyPr anchor="ctr"/>
          <a:lstStyle/>
          <a:p>
            <a:r>
              <a:rPr lang="en-US" sz="3200" dirty="0" smtClean="0"/>
              <a:t>Functionalism has two basic assumptions</a:t>
            </a:r>
          </a:p>
          <a:p>
            <a:endParaRPr lang="en-US" dirty="0" smtClean="0"/>
          </a:p>
          <a:p>
            <a:endParaRPr lang="en-US" dirty="0" smtClean="0"/>
          </a:p>
          <a:p>
            <a:pPr algn="l"/>
            <a:r>
              <a:rPr lang="en-US" dirty="0" smtClean="0"/>
              <a:t>1.Interdependent parts</a:t>
            </a:r>
          </a:p>
          <a:p>
            <a:pPr algn="l"/>
            <a:r>
              <a:rPr lang="en-US" dirty="0" smtClean="0"/>
              <a:t>2.General consensus on value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990600"/>
          </a:xfrm>
        </p:spPr>
        <p:txBody>
          <a:bodyPr/>
          <a:lstStyle/>
          <a:p>
            <a:r>
              <a:rPr lang="en-US" dirty="0" smtClean="0"/>
              <a:t>Interdependent parts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Religion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Politics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8382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General consensus on values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Members of society must have agreement on</a:t>
            </a:r>
          </a:p>
          <a:p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Issues of right and wrong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Basic values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Morality</a:t>
            </a:r>
          </a:p>
          <a:p>
            <a:pPr marL="514350" indent="-514350"/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2590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Than researchers tried to determine whether specific media or forms of media content were functional or dysfunctional ,they examine the manifest and latent functions of media. 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Merton differentiated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40386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Manifest functions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Those consequences that are intended and readily observed.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sz="3200" dirty="0" smtClean="0"/>
              <a:t>Latent functions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Those unintended and less easily observed.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225</TotalTime>
  <Words>291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FUNCTIONALISM</vt:lpstr>
      <vt:lpstr>Functionalism</vt:lpstr>
      <vt:lpstr>Slide 3</vt:lpstr>
      <vt:lpstr>Slide 4</vt:lpstr>
      <vt:lpstr>Slide 5</vt:lpstr>
      <vt:lpstr>Interdependent parts</vt:lpstr>
      <vt:lpstr>General consensus on values</vt:lpstr>
      <vt:lpstr>Slide 8</vt:lpstr>
      <vt:lpstr>Merton differentiated</vt:lpstr>
      <vt:lpstr>Lasswell and wright (1960)</vt:lpstr>
      <vt:lpstr>Slide 11</vt:lpstr>
      <vt:lpstr>Surveillance of environment</vt:lpstr>
      <vt:lpstr>Types of surveillance </vt:lpstr>
      <vt:lpstr>Beware surveillance</vt:lpstr>
      <vt:lpstr>2.Instrumental surveillance </vt:lpstr>
      <vt:lpstr>dysfuntions</vt:lpstr>
      <vt:lpstr>Dysfunctions of media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FUNCTIONALISM</dc:title>
  <dc:creator>malik</dc:creator>
  <cp:lastModifiedBy>malik</cp:lastModifiedBy>
  <cp:revision>23</cp:revision>
  <dcterms:created xsi:type="dcterms:W3CDTF">2017-12-06T19:22:48Z</dcterms:created>
  <dcterms:modified xsi:type="dcterms:W3CDTF">2017-12-07T09:33:26Z</dcterms:modified>
</cp:coreProperties>
</file>