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26465"/>
            <a:ext cx="825500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12746"/>
            <a:ext cx="8051165" cy="3244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EB Garamond 12"/>
                <a:cs typeface="EB Garamond 1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92633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Green </a:t>
            </a:r>
            <a:r>
              <a:rPr sz="5000" spc="-5" dirty="0"/>
              <a:t>house</a:t>
            </a:r>
            <a:r>
              <a:rPr sz="5000" spc="-95" dirty="0"/>
              <a:t> </a:t>
            </a:r>
            <a:r>
              <a:rPr sz="5000" spc="-40" dirty="0"/>
              <a:t>effect</a:t>
            </a:r>
            <a:endParaRPr sz="500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92710" indent="-274955">
              <a:lnSpc>
                <a:spcPts val="2590"/>
              </a:lnSpc>
              <a:spcBef>
                <a:spcPts val="42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  <a:tab pos="700405" algn="l"/>
                <a:tab pos="3679825" algn="l"/>
                <a:tab pos="6461125" algn="l"/>
              </a:tabLst>
            </a:pPr>
            <a:r>
              <a:rPr spc="114" dirty="0"/>
              <a:t>Meaning: </a:t>
            </a:r>
            <a:r>
              <a:rPr spc="130" dirty="0"/>
              <a:t>Progressive </a:t>
            </a:r>
            <a:r>
              <a:rPr spc="140" dirty="0"/>
              <a:t>warming </a:t>
            </a:r>
            <a:r>
              <a:rPr spc="95" dirty="0"/>
              <a:t>up </a:t>
            </a:r>
            <a:r>
              <a:rPr spc="40" dirty="0"/>
              <a:t>of</a:t>
            </a:r>
            <a:r>
              <a:rPr spc="5" dirty="0"/>
              <a:t> </a:t>
            </a:r>
            <a:r>
              <a:rPr spc="150" dirty="0"/>
              <a:t>the</a:t>
            </a:r>
            <a:r>
              <a:rPr spc="20" dirty="0"/>
              <a:t> </a:t>
            </a:r>
            <a:r>
              <a:rPr spc="150" dirty="0"/>
              <a:t>earth	</a:t>
            </a:r>
            <a:r>
              <a:rPr spc="135" dirty="0"/>
              <a:t>surface</a:t>
            </a:r>
            <a:r>
              <a:rPr spc="-65" dirty="0"/>
              <a:t> </a:t>
            </a:r>
            <a:r>
              <a:rPr spc="145" dirty="0"/>
              <a:t>due  </a:t>
            </a:r>
            <a:r>
              <a:rPr spc="80" dirty="0"/>
              <a:t>to	</a:t>
            </a:r>
            <a:r>
              <a:rPr spc="135" dirty="0"/>
              <a:t>high</a:t>
            </a:r>
            <a:r>
              <a:rPr spc="25" dirty="0"/>
              <a:t> </a:t>
            </a:r>
            <a:r>
              <a:rPr spc="125" dirty="0"/>
              <a:t>concentration</a:t>
            </a:r>
            <a:r>
              <a:rPr spc="65" dirty="0"/>
              <a:t> </a:t>
            </a:r>
            <a:r>
              <a:rPr spc="40" dirty="0"/>
              <a:t>of	</a:t>
            </a:r>
            <a:r>
              <a:rPr spc="180" dirty="0"/>
              <a:t>manmade </a:t>
            </a:r>
            <a:r>
              <a:rPr spc="130" dirty="0"/>
              <a:t>carbon </a:t>
            </a:r>
            <a:r>
              <a:rPr spc="114" dirty="0"/>
              <a:t>dioxide </a:t>
            </a:r>
            <a:r>
              <a:rPr spc="105" dirty="0"/>
              <a:t>in </a:t>
            </a:r>
            <a:r>
              <a:rPr spc="145" dirty="0"/>
              <a:t>the  atmosphere.</a:t>
            </a:r>
          </a:p>
          <a:p>
            <a:pPr marL="287020" marR="5080" indent="-274955">
              <a:lnSpc>
                <a:spcPct val="90000"/>
              </a:lnSpc>
              <a:spcBef>
                <a:spcPts val="54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  <a:tab pos="3136265" algn="l"/>
                <a:tab pos="3279775" algn="l"/>
              </a:tabLst>
            </a:pPr>
            <a:r>
              <a:rPr spc="114" dirty="0"/>
              <a:t>Concentration</a:t>
            </a:r>
            <a:r>
              <a:rPr spc="60" dirty="0"/>
              <a:t> </a:t>
            </a:r>
            <a:r>
              <a:rPr spc="40" dirty="0"/>
              <a:t>of</a:t>
            </a:r>
            <a:r>
              <a:rPr spc="190" dirty="0"/>
              <a:t> </a:t>
            </a:r>
            <a:r>
              <a:rPr spc="55" dirty="0"/>
              <a:t>CO₂		</a:t>
            </a:r>
            <a:r>
              <a:rPr spc="120" dirty="0"/>
              <a:t>works </a:t>
            </a:r>
            <a:r>
              <a:rPr spc="125" dirty="0"/>
              <a:t>like </a:t>
            </a:r>
            <a:r>
              <a:rPr spc="190" dirty="0"/>
              <a:t>a </a:t>
            </a:r>
            <a:r>
              <a:rPr spc="165" dirty="0"/>
              <a:t>glass </a:t>
            </a:r>
            <a:r>
              <a:rPr spc="145" dirty="0"/>
              <a:t>panel </a:t>
            </a:r>
            <a:r>
              <a:rPr spc="40" dirty="0"/>
              <a:t>of  </a:t>
            </a:r>
            <a:r>
              <a:rPr spc="155" dirty="0"/>
              <a:t>greenhouse</a:t>
            </a:r>
            <a:r>
              <a:rPr spc="60" dirty="0"/>
              <a:t> </a:t>
            </a:r>
            <a:r>
              <a:rPr spc="114" dirty="0"/>
              <a:t>allowing	</a:t>
            </a:r>
            <a:r>
              <a:rPr spc="130" dirty="0"/>
              <a:t>short </a:t>
            </a:r>
            <a:r>
              <a:rPr spc="120" dirty="0"/>
              <a:t>wave </a:t>
            </a:r>
            <a:r>
              <a:rPr spc="130" dirty="0"/>
              <a:t>incoming </a:t>
            </a:r>
            <a:r>
              <a:rPr spc="140" dirty="0"/>
              <a:t>solar </a:t>
            </a:r>
            <a:r>
              <a:rPr spc="125" dirty="0"/>
              <a:t>radiation  </a:t>
            </a:r>
            <a:r>
              <a:rPr spc="80" dirty="0"/>
              <a:t>to</a:t>
            </a:r>
            <a:r>
              <a:rPr spc="-5" dirty="0"/>
              <a:t> </a:t>
            </a:r>
            <a:r>
              <a:rPr spc="170" dirty="0"/>
              <a:t>come</a:t>
            </a:r>
            <a:r>
              <a:rPr spc="70" dirty="0"/>
              <a:t> </a:t>
            </a:r>
            <a:r>
              <a:rPr spc="105" dirty="0"/>
              <a:t>in</a:t>
            </a:r>
            <a:r>
              <a:rPr spc="90" dirty="0"/>
              <a:t> </a:t>
            </a:r>
            <a:r>
              <a:rPr spc="95" dirty="0"/>
              <a:t>but</a:t>
            </a:r>
            <a:r>
              <a:rPr spc="35" dirty="0"/>
              <a:t> </a:t>
            </a:r>
            <a:r>
              <a:rPr spc="125" dirty="0"/>
              <a:t>preventing</a:t>
            </a:r>
            <a:r>
              <a:rPr spc="95" dirty="0"/>
              <a:t> </a:t>
            </a:r>
            <a:r>
              <a:rPr spc="150" dirty="0"/>
              <a:t>the</a:t>
            </a:r>
            <a:r>
              <a:rPr spc="70" dirty="0"/>
              <a:t> </a:t>
            </a:r>
            <a:r>
              <a:rPr spc="120" dirty="0"/>
              <a:t>long</a:t>
            </a:r>
            <a:r>
              <a:rPr spc="75" dirty="0"/>
              <a:t> </a:t>
            </a:r>
            <a:r>
              <a:rPr spc="120" dirty="0"/>
              <a:t>wave</a:t>
            </a:r>
            <a:r>
              <a:rPr spc="70" dirty="0"/>
              <a:t> </a:t>
            </a:r>
            <a:r>
              <a:rPr spc="160" dirty="0"/>
              <a:t>heat</a:t>
            </a:r>
            <a:r>
              <a:rPr spc="35" dirty="0"/>
              <a:t> </a:t>
            </a:r>
            <a:r>
              <a:rPr spc="80" dirty="0"/>
              <a:t>to</a:t>
            </a:r>
            <a:r>
              <a:rPr spc="35" dirty="0"/>
              <a:t> </a:t>
            </a:r>
            <a:r>
              <a:rPr spc="145" dirty="0"/>
              <a:t>re-radiated  </a:t>
            </a:r>
            <a:r>
              <a:rPr spc="90" dirty="0"/>
              <a:t>out.</a:t>
            </a: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pc="70" dirty="0"/>
              <a:t>The</a:t>
            </a:r>
            <a:r>
              <a:rPr spc="45" dirty="0"/>
              <a:t> </a:t>
            </a:r>
            <a:r>
              <a:rPr spc="125" dirty="0"/>
              <a:t>natural</a:t>
            </a:r>
            <a:r>
              <a:rPr spc="55" dirty="0"/>
              <a:t> </a:t>
            </a:r>
            <a:r>
              <a:rPr spc="135" dirty="0"/>
              <a:t>outcome</a:t>
            </a:r>
            <a:r>
              <a:rPr spc="65" dirty="0"/>
              <a:t> </a:t>
            </a:r>
            <a:r>
              <a:rPr spc="140" dirty="0"/>
              <a:t>is</a:t>
            </a:r>
            <a:r>
              <a:rPr spc="15" dirty="0"/>
              <a:t> </a:t>
            </a:r>
            <a:r>
              <a:rPr spc="155" dirty="0"/>
              <a:t>warmer</a:t>
            </a:r>
            <a:r>
              <a:rPr spc="-10" dirty="0"/>
              <a:t> </a:t>
            </a:r>
            <a:r>
              <a:rPr spc="155" dirty="0"/>
              <a:t>atmosphere</a:t>
            </a:r>
            <a:r>
              <a:rPr spc="55" dirty="0"/>
              <a:t> </a:t>
            </a:r>
            <a:r>
              <a:rPr spc="200" dirty="0"/>
              <a:t>-</a:t>
            </a:r>
          </a:p>
          <a:p>
            <a:pPr marL="287020" indent="-274955">
              <a:lnSpc>
                <a:spcPct val="100000"/>
              </a:lnSpc>
              <a:spcBef>
                <a:spcPts val="29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pc="65" dirty="0"/>
              <a:t>100 </a:t>
            </a:r>
            <a:r>
              <a:rPr spc="150" dirty="0"/>
              <a:t>years </a:t>
            </a:r>
            <a:r>
              <a:rPr spc="135" dirty="0"/>
              <a:t>ago </a:t>
            </a:r>
            <a:r>
              <a:rPr spc="15" dirty="0"/>
              <a:t>CO </a:t>
            </a:r>
            <a:r>
              <a:rPr spc="140" dirty="0"/>
              <a:t>₂ </a:t>
            </a:r>
            <a:r>
              <a:rPr spc="200" dirty="0"/>
              <a:t>-</a:t>
            </a:r>
            <a:r>
              <a:rPr spc="-60" dirty="0"/>
              <a:t> </a:t>
            </a:r>
            <a:r>
              <a:rPr spc="135" dirty="0"/>
              <a:t>275ppm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5940" y="5132120"/>
            <a:ext cx="2389505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60" dirty="0">
                <a:latin typeface="EB Garamond 12"/>
                <a:cs typeface="EB Garamond 12"/>
              </a:rPr>
              <a:t>In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40" dirty="0">
                <a:latin typeface="EB Garamond 12"/>
                <a:cs typeface="EB Garamond 12"/>
              </a:rPr>
              <a:t>year</a:t>
            </a:r>
            <a:r>
              <a:rPr sz="2400" spc="-165" dirty="0">
                <a:latin typeface="EB Garamond 12"/>
                <a:cs typeface="EB Garamond 12"/>
              </a:rPr>
              <a:t> </a:t>
            </a:r>
            <a:r>
              <a:rPr sz="2400" spc="15" dirty="0">
                <a:latin typeface="EB Garamond 12"/>
                <a:cs typeface="EB Garamond 12"/>
              </a:rPr>
              <a:t>2007</a:t>
            </a:r>
            <a:endParaRPr sz="24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60" dirty="0">
                <a:latin typeface="EB Garamond 12"/>
                <a:cs typeface="EB Garamond 12"/>
              </a:rPr>
              <a:t>In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40" dirty="0">
                <a:latin typeface="EB Garamond 12"/>
                <a:cs typeface="EB Garamond 12"/>
              </a:rPr>
              <a:t>year</a:t>
            </a:r>
            <a:r>
              <a:rPr sz="2400" spc="-180" dirty="0">
                <a:latin typeface="EB Garamond 12"/>
                <a:cs typeface="EB Garamond 12"/>
              </a:rPr>
              <a:t> </a:t>
            </a:r>
            <a:r>
              <a:rPr sz="2400" dirty="0">
                <a:latin typeface="EB Garamond 12"/>
                <a:cs typeface="EB Garamond 12"/>
              </a:rPr>
              <a:t>2040</a:t>
            </a:r>
            <a:endParaRPr sz="2400">
              <a:latin typeface="EB Garamond 12"/>
              <a:cs typeface="EB Garamond 1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7583" y="5132120"/>
            <a:ext cx="1292860" cy="8305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385"/>
              </a:spcBef>
              <a:buChar char="-"/>
              <a:tabLst>
                <a:tab pos="198755" algn="l"/>
              </a:tabLst>
            </a:pPr>
            <a:r>
              <a:rPr sz="2400" spc="145" dirty="0">
                <a:latin typeface="EB Garamond 12"/>
                <a:cs typeface="EB Garamond 12"/>
              </a:rPr>
              <a:t>375ppm</a:t>
            </a:r>
            <a:endParaRPr sz="2400">
              <a:latin typeface="EB Garamond 12"/>
              <a:cs typeface="EB Garamond 12"/>
            </a:endParaRPr>
          </a:p>
          <a:p>
            <a:pPr marL="210820" indent="-186055">
              <a:lnSpc>
                <a:spcPct val="100000"/>
              </a:lnSpc>
              <a:spcBef>
                <a:spcPts val="290"/>
              </a:spcBef>
              <a:buChar char="-"/>
              <a:tabLst>
                <a:tab pos="210820" algn="l"/>
              </a:tabLst>
            </a:pPr>
            <a:r>
              <a:rPr sz="2400" spc="25" dirty="0">
                <a:latin typeface="EB Garamond 12"/>
                <a:cs typeface="EB Garamond 12"/>
              </a:rPr>
              <a:t>4</a:t>
            </a:r>
            <a:r>
              <a:rPr sz="2400" spc="150" dirty="0">
                <a:latin typeface="EB Garamond 12"/>
                <a:cs typeface="EB Garamond 12"/>
              </a:rPr>
              <a:t>50ppm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4815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/>
              <a:t>Control </a:t>
            </a:r>
            <a:r>
              <a:rPr sz="5000" dirty="0"/>
              <a:t>of </a:t>
            </a:r>
            <a:r>
              <a:rPr sz="5000" spc="-10" dirty="0"/>
              <a:t>Greenhouse</a:t>
            </a:r>
            <a:r>
              <a:rPr sz="5000" spc="-105" dirty="0"/>
              <a:t> </a:t>
            </a:r>
            <a:r>
              <a:rPr sz="5000" spc="-55" dirty="0"/>
              <a:t>Effect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869160"/>
            <a:ext cx="7254240" cy="32753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25" dirty="0">
                <a:latin typeface="EB Garamond 12"/>
                <a:cs typeface="EB Garamond 12"/>
              </a:rPr>
              <a:t>Alternate</a:t>
            </a:r>
            <a:r>
              <a:rPr sz="2600" spc="-20" dirty="0">
                <a:latin typeface="EB Garamond 12"/>
                <a:cs typeface="EB Garamond 12"/>
              </a:rPr>
              <a:t> </a:t>
            </a:r>
            <a:r>
              <a:rPr sz="2600" spc="165" dirty="0">
                <a:latin typeface="EB Garamond 12"/>
                <a:cs typeface="EB Garamond 12"/>
              </a:rPr>
              <a:t>sources</a:t>
            </a:r>
            <a:r>
              <a:rPr sz="2600" spc="-5" dirty="0">
                <a:latin typeface="EB Garamond 12"/>
                <a:cs typeface="EB Garamond 12"/>
              </a:rPr>
              <a:t> </a:t>
            </a:r>
            <a:r>
              <a:rPr sz="2600" spc="45" dirty="0">
                <a:latin typeface="EB Garamond 12"/>
                <a:cs typeface="EB Garamond 12"/>
              </a:rPr>
              <a:t>of</a:t>
            </a:r>
            <a:r>
              <a:rPr sz="2600" spc="10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energy</a:t>
            </a:r>
            <a:r>
              <a:rPr sz="2600" spc="10" dirty="0">
                <a:latin typeface="EB Garamond 12"/>
                <a:cs typeface="EB Garamond 12"/>
              </a:rPr>
              <a:t> </a:t>
            </a:r>
            <a:r>
              <a:rPr sz="2600" spc="175" dirty="0">
                <a:latin typeface="EB Garamond 12"/>
                <a:cs typeface="EB Garamond 12"/>
              </a:rPr>
              <a:t>are</a:t>
            </a:r>
            <a:r>
              <a:rPr sz="2600" spc="55" dirty="0">
                <a:latin typeface="EB Garamond 12"/>
                <a:cs typeface="EB Garamond 12"/>
              </a:rPr>
              <a:t> </a:t>
            </a:r>
            <a:r>
              <a:rPr sz="2600" spc="90" dirty="0">
                <a:latin typeface="EB Garamond 12"/>
                <a:cs typeface="EB Garamond 12"/>
              </a:rPr>
              <a:t>to</a:t>
            </a:r>
            <a:r>
              <a:rPr sz="2600" spc="3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be</a:t>
            </a:r>
            <a:r>
              <a:rPr sz="2600" spc="30" dirty="0">
                <a:latin typeface="EB Garamond 12"/>
                <a:cs typeface="EB Garamond 12"/>
              </a:rPr>
              <a:t> </a:t>
            </a:r>
            <a:r>
              <a:rPr sz="2600" spc="175" dirty="0">
                <a:latin typeface="EB Garamond 12"/>
                <a:cs typeface="EB Garamond 12"/>
              </a:rPr>
              <a:t>used</a:t>
            </a:r>
            <a:endParaRPr sz="2600">
              <a:latin typeface="EB Garamond 12"/>
              <a:cs typeface="EB Garamond 12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30" dirty="0">
                <a:latin typeface="EB Garamond 12"/>
                <a:cs typeface="EB Garamond 12"/>
              </a:rPr>
              <a:t>Advanced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20" dirty="0">
                <a:latin typeface="EB Garamond 12"/>
                <a:cs typeface="EB Garamond 12"/>
              </a:rPr>
              <a:t>efficient </a:t>
            </a:r>
            <a:r>
              <a:rPr sz="2600" spc="155" dirty="0">
                <a:latin typeface="EB Garamond 12"/>
                <a:cs typeface="EB Garamond 12"/>
              </a:rPr>
              <a:t>technologies </a:t>
            </a:r>
            <a:r>
              <a:rPr sz="2600" spc="65" dirty="0">
                <a:latin typeface="EB Garamond 12"/>
                <a:cs typeface="EB Garamond 12"/>
              </a:rPr>
              <a:t>for </a:t>
            </a:r>
            <a:r>
              <a:rPr sz="2600" spc="95" dirty="0">
                <a:latin typeface="EB Garamond 12"/>
                <a:cs typeface="EB Garamond 12"/>
              </a:rPr>
              <a:t>reducing  </a:t>
            </a:r>
            <a:r>
              <a:rPr sz="2600" spc="170" dirty="0">
                <a:latin typeface="EB Garamond 12"/>
                <a:cs typeface="EB Garamond 12"/>
              </a:rPr>
              <a:t>emissions </a:t>
            </a:r>
            <a:r>
              <a:rPr sz="2600" spc="100" dirty="0">
                <a:latin typeface="EB Garamond 12"/>
                <a:cs typeface="EB Garamond 12"/>
              </a:rPr>
              <a:t>from </a:t>
            </a:r>
            <a:r>
              <a:rPr sz="2600" spc="114" dirty="0">
                <a:latin typeface="EB Garamond 12"/>
                <a:cs typeface="EB Garamond 12"/>
              </a:rPr>
              <a:t>fossil</a:t>
            </a:r>
            <a:r>
              <a:rPr sz="2600" spc="-70" dirty="0">
                <a:latin typeface="EB Garamond 12"/>
                <a:cs typeface="EB Garamond 12"/>
              </a:rPr>
              <a:t> </a:t>
            </a:r>
            <a:r>
              <a:rPr sz="2600" spc="110" dirty="0">
                <a:latin typeface="EB Garamond 12"/>
                <a:cs typeface="EB Garamond 12"/>
              </a:rPr>
              <a:t>fuels.</a:t>
            </a:r>
            <a:endParaRPr sz="26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95" dirty="0">
                <a:latin typeface="EB Garamond 12"/>
                <a:cs typeface="EB Garamond 12"/>
              </a:rPr>
              <a:t>Afforestation</a:t>
            </a:r>
            <a:r>
              <a:rPr sz="2600" spc="-1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and</a:t>
            </a:r>
            <a:r>
              <a:rPr sz="2600" spc="85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reforestation</a:t>
            </a:r>
            <a:r>
              <a:rPr sz="2600" spc="5" dirty="0">
                <a:latin typeface="EB Garamond 12"/>
                <a:cs typeface="EB Garamond 12"/>
              </a:rPr>
              <a:t> </a:t>
            </a:r>
            <a:r>
              <a:rPr sz="2600" spc="130" dirty="0">
                <a:latin typeface="EB Garamond 12"/>
                <a:cs typeface="EB Garamond 12"/>
              </a:rPr>
              <a:t>on</a:t>
            </a:r>
            <a:r>
              <a:rPr sz="2600" spc="25" dirty="0">
                <a:latin typeface="EB Garamond 12"/>
                <a:cs typeface="EB Garamond 12"/>
              </a:rPr>
              <a:t> </a:t>
            </a:r>
            <a:r>
              <a:rPr sz="2600" spc="210" dirty="0">
                <a:latin typeface="EB Garamond 12"/>
                <a:cs typeface="EB Garamond 12"/>
              </a:rPr>
              <a:t>a</a:t>
            </a:r>
            <a:r>
              <a:rPr sz="2600" spc="70" dirty="0">
                <a:latin typeface="EB Garamond 12"/>
                <a:cs typeface="EB Garamond 12"/>
              </a:rPr>
              <a:t> </a:t>
            </a:r>
            <a:r>
              <a:rPr sz="2600" spc="150" dirty="0">
                <a:latin typeface="EB Garamond 12"/>
                <a:cs typeface="EB Garamond 12"/>
              </a:rPr>
              <a:t>large</a:t>
            </a:r>
            <a:r>
              <a:rPr sz="2600" spc="15" dirty="0">
                <a:latin typeface="EB Garamond 12"/>
                <a:cs typeface="EB Garamond 12"/>
              </a:rPr>
              <a:t> </a:t>
            </a:r>
            <a:r>
              <a:rPr sz="2600" spc="195" dirty="0">
                <a:latin typeface="EB Garamond 12"/>
                <a:cs typeface="EB Garamond 12"/>
              </a:rPr>
              <a:t>scale</a:t>
            </a:r>
            <a:endParaRPr sz="26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45" dirty="0">
                <a:latin typeface="EB Garamond 12"/>
                <a:cs typeface="EB Garamond 12"/>
              </a:rPr>
              <a:t>Water logging should </a:t>
            </a:r>
            <a:r>
              <a:rPr sz="2600" spc="170" dirty="0">
                <a:latin typeface="EB Garamond 12"/>
                <a:cs typeface="EB Garamond 12"/>
              </a:rPr>
              <a:t>be</a:t>
            </a:r>
            <a:r>
              <a:rPr sz="2600" spc="-229" dirty="0">
                <a:latin typeface="EB Garamond 12"/>
                <a:cs typeface="EB Garamond 12"/>
              </a:rPr>
              <a:t> </a:t>
            </a:r>
            <a:r>
              <a:rPr sz="2600" spc="135" dirty="0">
                <a:latin typeface="EB Garamond 12"/>
                <a:cs typeface="EB Garamond 12"/>
              </a:rPr>
              <a:t>avoided</a:t>
            </a:r>
            <a:endParaRPr sz="26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00" dirty="0">
                <a:latin typeface="EB Garamond 12"/>
                <a:cs typeface="EB Garamond 12"/>
              </a:rPr>
              <a:t>Reduction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165" dirty="0">
                <a:latin typeface="EB Garamond 12"/>
                <a:cs typeface="EB Garamond 12"/>
              </a:rPr>
              <a:t>the </a:t>
            </a:r>
            <a:r>
              <a:rPr sz="2600" spc="180" dirty="0">
                <a:latin typeface="EB Garamond 12"/>
                <a:cs typeface="EB Garamond 12"/>
              </a:rPr>
              <a:t>use </a:t>
            </a:r>
            <a:r>
              <a:rPr sz="2600" spc="45" dirty="0">
                <a:latin typeface="EB Garamond 12"/>
                <a:cs typeface="EB Garamond 12"/>
              </a:rPr>
              <a:t>of</a:t>
            </a:r>
            <a:r>
              <a:rPr sz="2600" spc="-155" dirty="0">
                <a:latin typeface="EB Garamond 12"/>
                <a:cs typeface="EB Garamond 12"/>
              </a:rPr>
              <a:t> </a:t>
            </a:r>
            <a:r>
              <a:rPr sz="2600" spc="20" dirty="0">
                <a:latin typeface="EB Garamond 12"/>
                <a:cs typeface="EB Garamond 12"/>
              </a:rPr>
              <a:t>CFC</a:t>
            </a:r>
            <a:endParaRPr sz="26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14" dirty="0">
                <a:latin typeface="EB Garamond 12"/>
                <a:cs typeface="EB Garamond 12"/>
              </a:rPr>
              <a:t>Carbon</a:t>
            </a:r>
            <a:r>
              <a:rPr sz="2600" spc="85" dirty="0">
                <a:latin typeface="EB Garamond 12"/>
                <a:cs typeface="EB Garamond 12"/>
              </a:rPr>
              <a:t> </a:t>
            </a:r>
            <a:r>
              <a:rPr sz="2600" spc="160" dirty="0">
                <a:latin typeface="EB Garamond 12"/>
                <a:cs typeface="EB Garamond 12"/>
              </a:rPr>
              <a:t>market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1017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Option </a:t>
            </a:r>
            <a:r>
              <a:rPr sz="5000" spc="-45" dirty="0"/>
              <a:t>for </a:t>
            </a:r>
            <a:r>
              <a:rPr sz="5000" spc="-10" dirty="0"/>
              <a:t>reducing</a:t>
            </a:r>
            <a:r>
              <a:rPr sz="5000" spc="-25" dirty="0"/>
              <a:t> </a:t>
            </a:r>
            <a:r>
              <a:rPr sz="5000" spc="-5" dirty="0"/>
              <a:t>Co₂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869160"/>
            <a:ext cx="7827645" cy="27203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114" dirty="0">
                <a:latin typeface="EB Garamond 12"/>
                <a:cs typeface="EB Garamond 12"/>
              </a:rPr>
              <a:t>Carbon</a:t>
            </a:r>
            <a:r>
              <a:rPr sz="2600" spc="85" dirty="0">
                <a:latin typeface="EB Garamond 12"/>
                <a:cs typeface="EB Garamond 12"/>
              </a:rPr>
              <a:t> </a:t>
            </a:r>
            <a:r>
              <a:rPr sz="2600" spc="160" dirty="0">
                <a:latin typeface="EB Garamond 12"/>
                <a:cs typeface="EB Garamond 12"/>
              </a:rPr>
              <a:t>Management</a:t>
            </a:r>
            <a:endParaRPr sz="26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15" dirty="0">
                <a:latin typeface="EB Garamond 12"/>
                <a:cs typeface="EB Garamond 12"/>
              </a:rPr>
              <a:t>Dr. </a:t>
            </a:r>
            <a:r>
              <a:rPr sz="2600" spc="110" dirty="0">
                <a:latin typeface="EB Garamond 12"/>
                <a:cs typeface="EB Garamond 12"/>
              </a:rPr>
              <a:t>Klaus </a:t>
            </a:r>
            <a:r>
              <a:rPr sz="2600" spc="170" dirty="0">
                <a:latin typeface="EB Garamond 12"/>
                <a:cs typeface="EB Garamond 12"/>
              </a:rPr>
              <a:t>and </a:t>
            </a:r>
            <a:r>
              <a:rPr sz="2600" spc="160" dirty="0">
                <a:latin typeface="EB Garamond 12"/>
                <a:cs typeface="EB Garamond 12"/>
              </a:rPr>
              <a:t>his </a:t>
            </a:r>
            <a:r>
              <a:rPr sz="2600" spc="155" dirty="0">
                <a:latin typeface="EB Garamond 12"/>
                <a:cs typeface="EB Garamond 12"/>
              </a:rPr>
              <a:t>synthetic</a:t>
            </a:r>
            <a:r>
              <a:rPr sz="2600" spc="-145" dirty="0">
                <a:latin typeface="EB Garamond 12"/>
                <a:cs typeface="EB Garamond 12"/>
              </a:rPr>
              <a:t> </a:t>
            </a:r>
            <a:r>
              <a:rPr sz="2600" spc="170" dirty="0">
                <a:latin typeface="EB Garamond 12"/>
                <a:cs typeface="EB Garamond 12"/>
              </a:rPr>
              <a:t>trees</a:t>
            </a:r>
            <a:endParaRPr sz="2600">
              <a:latin typeface="EB Garamond 12"/>
              <a:cs typeface="EB Garamond 12"/>
            </a:endParaRPr>
          </a:p>
          <a:p>
            <a:pPr marL="287020" marR="34671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05" dirty="0">
                <a:latin typeface="EB Garamond 12"/>
                <a:cs typeface="EB Garamond 12"/>
              </a:rPr>
              <a:t>John </a:t>
            </a:r>
            <a:r>
              <a:rPr sz="2600" spc="-45" dirty="0">
                <a:latin typeface="EB Garamond 12"/>
                <a:cs typeface="EB Garamond 12"/>
              </a:rPr>
              <a:t>H </a:t>
            </a:r>
            <a:r>
              <a:rPr sz="2600" spc="125" dirty="0">
                <a:latin typeface="EB Garamond 12"/>
                <a:cs typeface="EB Garamond 12"/>
              </a:rPr>
              <a:t>Martins </a:t>
            </a:r>
            <a:r>
              <a:rPr sz="2600" spc="145" dirty="0">
                <a:latin typeface="EB Garamond 12"/>
                <a:cs typeface="EB Garamond 12"/>
              </a:rPr>
              <a:t>theory </a:t>
            </a:r>
            <a:r>
              <a:rPr sz="2600" spc="50" dirty="0">
                <a:latin typeface="EB Garamond 12"/>
                <a:cs typeface="EB Garamond 12"/>
              </a:rPr>
              <a:t>of </a:t>
            </a:r>
            <a:r>
              <a:rPr sz="2600" spc="120" dirty="0">
                <a:latin typeface="EB Garamond 12"/>
                <a:cs typeface="EB Garamond 12"/>
              </a:rPr>
              <a:t>phytoplankton growth </a:t>
            </a:r>
            <a:r>
              <a:rPr sz="2600" spc="-85" dirty="0">
                <a:latin typeface="EB Garamond 12"/>
                <a:cs typeface="EB Garamond 12"/>
              </a:rPr>
              <a:t>in  </a:t>
            </a:r>
            <a:r>
              <a:rPr sz="2600" spc="175" dirty="0">
                <a:latin typeface="EB Garamond 12"/>
                <a:cs typeface="EB Garamond 12"/>
              </a:rPr>
              <a:t>ocean</a:t>
            </a:r>
            <a:endParaRPr sz="2600">
              <a:latin typeface="EB Garamond 12"/>
              <a:cs typeface="EB Garamond 12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130" dirty="0">
                <a:latin typeface="EB Garamond 12"/>
                <a:cs typeface="EB Garamond 12"/>
              </a:rPr>
              <a:t>Injection </a:t>
            </a:r>
            <a:r>
              <a:rPr sz="2600" spc="45" dirty="0">
                <a:latin typeface="EB Garamond 12"/>
                <a:cs typeface="EB Garamond 12"/>
              </a:rPr>
              <a:t>of </a:t>
            </a:r>
            <a:r>
              <a:rPr sz="2600" spc="30" dirty="0">
                <a:latin typeface="EB Garamond 12"/>
                <a:cs typeface="EB Garamond 12"/>
              </a:rPr>
              <a:t>Co</a:t>
            </a:r>
            <a:r>
              <a:rPr sz="2600" spc="30" dirty="0">
                <a:latin typeface="Carlito"/>
                <a:cs typeface="Carlito"/>
              </a:rPr>
              <a:t>₂ </a:t>
            </a:r>
            <a:r>
              <a:rPr sz="2600" spc="-10" dirty="0">
                <a:latin typeface="Carlito"/>
                <a:cs typeface="Carlito"/>
              </a:rPr>
              <a:t>into underground </a:t>
            </a:r>
            <a:r>
              <a:rPr sz="2600" spc="-25" dirty="0">
                <a:latin typeface="Carlito"/>
                <a:cs typeface="Carlito"/>
              </a:rPr>
              <a:t>strata </a:t>
            </a:r>
            <a:r>
              <a:rPr sz="2600" spc="125" dirty="0">
                <a:latin typeface="EB Garamond 12"/>
                <a:cs typeface="EB Garamond 12"/>
              </a:rPr>
              <a:t>or </a:t>
            </a:r>
            <a:r>
              <a:rPr sz="2600" spc="180" dirty="0">
                <a:latin typeface="EB Garamond 12"/>
                <a:cs typeface="EB Garamond 12"/>
              </a:rPr>
              <a:t>deep </a:t>
            </a:r>
            <a:r>
              <a:rPr sz="2600" spc="95" dirty="0">
                <a:latin typeface="EB Garamond 12"/>
                <a:cs typeface="EB Garamond 12"/>
              </a:rPr>
              <a:t>ocean  </a:t>
            </a:r>
            <a:r>
              <a:rPr sz="2600" spc="145" dirty="0">
                <a:latin typeface="EB Garamond 12"/>
                <a:cs typeface="EB Garamond 12"/>
              </a:rPr>
              <a:t>water</a:t>
            </a:r>
            <a:endParaRPr sz="26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65798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Global </a:t>
            </a:r>
            <a:r>
              <a:rPr spc="-10" dirty="0"/>
              <a:t>warming </a:t>
            </a:r>
            <a:r>
              <a:rPr dirty="0"/>
              <a:t>and</a:t>
            </a:r>
            <a:r>
              <a:rPr spc="-85" dirty="0"/>
              <a:t> </a:t>
            </a:r>
            <a:r>
              <a:rPr spc="-15" dirty="0"/>
              <a:t>Climate  </a:t>
            </a:r>
            <a:r>
              <a:rPr spc="-5" dirty="0"/>
              <a:t>change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6274"/>
            <a:ext cx="8061325" cy="403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59435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80" dirty="0">
                <a:latin typeface="EB Garamond 12"/>
                <a:cs typeface="EB Garamond 12"/>
              </a:rPr>
              <a:t>The </a:t>
            </a:r>
            <a:r>
              <a:rPr sz="2800" spc="130" dirty="0">
                <a:latin typeface="EB Garamond 12"/>
                <a:cs typeface="EB Garamond 12"/>
              </a:rPr>
              <a:t>Sun's </a:t>
            </a:r>
            <a:r>
              <a:rPr sz="2800" spc="145" dirty="0">
                <a:latin typeface="EB Garamond 12"/>
                <a:cs typeface="EB Garamond 12"/>
              </a:rPr>
              <a:t>surface, </a:t>
            </a:r>
            <a:r>
              <a:rPr sz="2800" spc="160" dirty="0">
                <a:latin typeface="EB Garamond 12"/>
                <a:cs typeface="EB Garamond 12"/>
              </a:rPr>
              <a:t>which </a:t>
            </a:r>
            <a:r>
              <a:rPr sz="2800" spc="210" dirty="0">
                <a:latin typeface="EB Garamond 12"/>
                <a:cs typeface="EB Garamond 12"/>
              </a:rPr>
              <a:t>has </a:t>
            </a:r>
            <a:r>
              <a:rPr sz="2800" spc="185" dirty="0">
                <a:latin typeface="EB Garamond 12"/>
                <a:cs typeface="EB Garamond 12"/>
              </a:rPr>
              <a:t>an </a:t>
            </a:r>
            <a:r>
              <a:rPr sz="2800" spc="160" dirty="0">
                <a:latin typeface="EB Garamond 12"/>
                <a:cs typeface="EB Garamond 12"/>
              </a:rPr>
              <a:t>average  temperature </a:t>
            </a:r>
            <a:r>
              <a:rPr sz="2800" spc="50" dirty="0">
                <a:latin typeface="EB Garamond 12"/>
                <a:cs typeface="EB Garamond 12"/>
              </a:rPr>
              <a:t>of </a:t>
            </a:r>
            <a:r>
              <a:rPr sz="2800" spc="75" dirty="0">
                <a:latin typeface="EB Garamond 12"/>
                <a:cs typeface="EB Garamond 12"/>
              </a:rPr>
              <a:t>10,000 </a:t>
            </a:r>
            <a:r>
              <a:rPr sz="2800" spc="200" dirty="0">
                <a:latin typeface="EB Garamond 12"/>
                <a:cs typeface="EB Garamond 12"/>
              </a:rPr>
              <a:t>degrees </a:t>
            </a:r>
            <a:r>
              <a:rPr sz="2800" spc="145" dirty="0">
                <a:latin typeface="EB Garamond 12"/>
                <a:cs typeface="EB Garamond 12"/>
              </a:rPr>
              <a:t>Fahrenheit</a:t>
            </a:r>
            <a:r>
              <a:rPr sz="2800" spc="30" dirty="0">
                <a:latin typeface="EB Garamond 12"/>
                <a:cs typeface="EB Garamond 12"/>
              </a:rPr>
              <a:t> </a:t>
            </a:r>
            <a:r>
              <a:rPr sz="2800" spc="170" dirty="0">
                <a:latin typeface="EB Garamond 12"/>
                <a:cs typeface="EB Garamond 12"/>
              </a:rPr>
              <a:t>(5810  </a:t>
            </a:r>
            <a:r>
              <a:rPr sz="2800" spc="200" dirty="0">
                <a:latin typeface="EB Garamond 12"/>
                <a:cs typeface="EB Garamond 12"/>
              </a:rPr>
              <a:t>degrees </a:t>
            </a:r>
            <a:r>
              <a:rPr sz="2800" spc="100" dirty="0">
                <a:latin typeface="EB Garamond 12"/>
                <a:cs typeface="EB Garamond 12"/>
              </a:rPr>
              <a:t>Kelvin), </a:t>
            </a:r>
            <a:r>
              <a:rPr sz="2800" spc="135" dirty="0">
                <a:latin typeface="EB Garamond 12"/>
                <a:cs typeface="EB Garamond 12"/>
              </a:rPr>
              <a:t>primarily </a:t>
            </a:r>
            <a:r>
              <a:rPr sz="2800" spc="165" dirty="0">
                <a:latin typeface="EB Garamond 12"/>
                <a:cs typeface="EB Garamond 12"/>
              </a:rPr>
              <a:t>radiates </a:t>
            </a:r>
            <a:r>
              <a:rPr sz="2800" spc="145" dirty="0">
                <a:latin typeface="EB Garamond 12"/>
                <a:cs typeface="EB Garamond 12"/>
              </a:rPr>
              <a:t>visible</a:t>
            </a:r>
            <a:r>
              <a:rPr sz="2800" spc="-270" dirty="0">
                <a:latin typeface="EB Garamond 12"/>
                <a:cs typeface="EB Garamond 12"/>
              </a:rPr>
              <a:t> </a:t>
            </a:r>
            <a:r>
              <a:rPr sz="2800" spc="120" dirty="0">
                <a:latin typeface="EB Garamond 12"/>
                <a:cs typeface="EB Garamond 12"/>
              </a:rPr>
              <a:t>light.</a:t>
            </a:r>
            <a:endParaRPr sz="2800">
              <a:latin typeface="EB Garamond 12"/>
              <a:cs typeface="EB Garamond 12"/>
            </a:endParaRPr>
          </a:p>
          <a:p>
            <a:pPr marL="287020" marR="508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80" dirty="0">
                <a:latin typeface="EB Garamond 12"/>
                <a:cs typeface="EB Garamond 12"/>
              </a:rPr>
              <a:t>The </a:t>
            </a:r>
            <a:r>
              <a:rPr sz="2800" spc="155" dirty="0">
                <a:latin typeface="EB Garamond 12"/>
                <a:cs typeface="EB Garamond 12"/>
              </a:rPr>
              <a:t>surface </a:t>
            </a:r>
            <a:r>
              <a:rPr sz="2800" spc="50" dirty="0">
                <a:latin typeface="EB Garamond 12"/>
                <a:cs typeface="EB Garamond 12"/>
              </a:rPr>
              <a:t>of </a:t>
            </a:r>
            <a:r>
              <a:rPr sz="2800" spc="170" dirty="0">
                <a:latin typeface="EB Garamond 12"/>
                <a:cs typeface="EB Garamond 12"/>
              </a:rPr>
              <a:t>the </a:t>
            </a:r>
            <a:r>
              <a:rPr sz="2800" spc="150" dirty="0">
                <a:latin typeface="EB Garamond 12"/>
                <a:cs typeface="EB Garamond 12"/>
              </a:rPr>
              <a:t>Earth </a:t>
            </a:r>
            <a:r>
              <a:rPr sz="2800" spc="210" dirty="0">
                <a:latin typeface="EB Garamond 12"/>
                <a:cs typeface="EB Garamond 12"/>
              </a:rPr>
              <a:t>has </a:t>
            </a:r>
            <a:r>
              <a:rPr sz="2800" spc="185" dirty="0">
                <a:latin typeface="EB Garamond 12"/>
                <a:cs typeface="EB Garamond 12"/>
              </a:rPr>
              <a:t>an </a:t>
            </a:r>
            <a:r>
              <a:rPr sz="2800" spc="160" dirty="0">
                <a:latin typeface="EB Garamond 12"/>
                <a:cs typeface="EB Garamond 12"/>
              </a:rPr>
              <a:t>average  temperature </a:t>
            </a:r>
            <a:r>
              <a:rPr sz="2800" spc="50" dirty="0">
                <a:latin typeface="EB Garamond 12"/>
                <a:cs typeface="EB Garamond 12"/>
              </a:rPr>
              <a:t>of </a:t>
            </a:r>
            <a:r>
              <a:rPr sz="2800" spc="110" dirty="0">
                <a:latin typeface="EB Garamond 12"/>
                <a:cs typeface="EB Garamond 12"/>
              </a:rPr>
              <a:t>60 </a:t>
            </a:r>
            <a:r>
              <a:rPr sz="2800" spc="200" dirty="0">
                <a:latin typeface="EB Garamond 12"/>
                <a:cs typeface="EB Garamond 12"/>
              </a:rPr>
              <a:t>degrees </a:t>
            </a:r>
            <a:r>
              <a:rPr sz="2800" spc="150" dirty="0">
                <a:latin typeface="EB Garamond 12"/>
                <a:cs typeface="EB Garamond 12"/>
              </a:rPr>
              <a:t>Fahrenheit </a:t>
            </a:r>
            <a:r>
              <a:rPr sz="2800" spc="195" dirty="0">
                <a:latin typeface="EB Garamond 12"/>
                <a:cs typeface="EB Garamond 12"/>
              </a:rPr>
              <a:t>(288</a:t>
            </a:r>
            <a:r>
              <a:rPr sz="2800" spc="-135" dirty="0">
                <a:latin typeface="EB Garamond 12"/>
                <a:cs typeface="EB Garamond 12"/>
              </a:rPr>
              <a:t> </a:t>
            </a:r>
            <a:r>
              <a:rPr sz="2800" spc="200" dirty="0">
                <a:latin typeface="EB Garamond 12"/>
                <a:cs typeface="EB Garamond 12"/>
              </a:rPr>
              <a:t>degrees  </a:t>
            </a:r>
            <a:r>
              <a:rPr sz="2800" spc="100" dirty="0">
                <a:latin typeface="EB Garamond 12"/>
                <a:cs typeface="EB Garamond 12"/>
              </a:rPr>
              <a:t>Kelvin), </a:t>
            </a:r>
            <a:r>
              <a:rPr sz="2800" spc="175" dirty="0">
                <a:latin typeface="EB Garamond 12"/>
                <a:cs typeface="EB Garamond 12"/>
              </a:rPr>
              <a:t>so </a:t>
            </a:r>
            <a:r>
              <a:rPr sz="2800" spc="100" dirty="0">
                <a:latin typeface="EB Garamond 12"/>
                <a:cs typeface="EB Garamond 12"/>
              </a:rPr>
              <a:t>it </a:t>
            </a:r>
            <a:r>
              <a:rPr sz="2800" spc="165" dirty="0">
                <a:latin typeface="EB Garamond 12"/>
                <a:cs typeface="EB Garamond 12"/>
              </a:rPr>
              <a:t>radiates </a:t>
            </a:r>
            <a:r>
              <a:rPr sz="2800" spc="120" dirty="0">
                <a:latin typeface="EB Garamond 12"/>
                <a:cs typeface="EB Garamond 12"/>
              </a:rPr>
              <a:t>in </a:t>
            </a:r>
            <a:r>
              <a:rPr sz="2800" spc="170" dirty="0">
                <a:latin typeface="EB Garamond 12"/>
                <a:cs typeface="EB Garamond 12"/>
              </a:rPr>
              <a:t>the </a:t>
            </a:r>
            <a:r>
              <a:rPr sz="2800" spc="130" dirty="0">
                <a:latin typeface="EB Garamond 12"/>
                <a:cs typeface="EB Garamond 12"/>
              </a:rPr>
              <a:t>infrared </a:t>
            </a:r>
            <a:r>
              <a:rPr sz="2800" spc="145" dirty="0">
                <a:latin typeface="EB Garamond 12"/>
                <a:cs typeface="EB Garamond 12"/>
              </a:rPr>
              <a:t>part </a:t>
            </a:r>
            <a:r>
              <a:rPr sz="2800" spc="50" dirty="0">
                <a:latin typeface="EB Garamond 12"/>
                <a:cs typeface="EB Garamond 12"/>
              </a:rPr>
              <a:t>of </a:t>
            </a:r>
            <a:r>
              <a:rPr sz="2800" spc="170" dirty="0">
                <a:latin typeface="EB Garamond 12"/>
                <a:cs typeface="EB Garamond 12"/>
              </a:rPr>
              <a:t>the  </a:t>
            </a:r>
            <a:r>
              <a:rPr sz="2800" spc="160" dirty="0">
                <a:latin typeface="EB Garamond 12"/>
                <a:cs typeface="EB Garamond 12"/>
              </a:rPr>
              <a:t>spectrum.</a:t>
            </a:r>
            <a:endParaRPr sz="2800">
              <a:latin typeface="EB Garamond 12"/>
              <a:cs typeface="EB Garamond 12"/>
            </a:endParaRPr>
          </a:p>
          <a:p>
            <a:pPr marL="287020" marR="39751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80" dirty="0">
                <a:latin typeface="EB Garamond 12"/>
                <a:cs typeface="EB Garamond 12"/>
              </a:rPr>
              <a:t>The</a:t>
            </a:r>
            <a:r>
              <a:rPr sz="2800" spc="40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temperature</a:t>
            </a:r>
            <a:r>
              <a:rPr sz="2800" spc="10" dirty="0">
                <a:latin typeface="EB Garamond 12"/>
                <a:cs typeface="EB Garamond 12"/>
              </a:rPr>
              <a:t> </a:t>
            </a:r>
            <a:r>
              <a:rPr sz="2800" spc="50" dirty="0">
                <a:latin typeface="EB Garamond 12"/>
                <a:cs typeface="EB Garamond 12"/>
              </a:rPr>
              <a:t>of</a:t>
            </a:r>
            <a:r>
              <a:rPr sz="2800" spc="140" dirty="0">
                <a:latin typeface="EB Garamond 12"/>
                <a:cs typeface="EB Garamond 12"/>
              </a:rPr>
              <a:t> </a:t>
            </a:r>
            <a:r>
              <a:rPr sz="2800" spc="185" dirty="0">
                <a:latin typeface="EB Garamond 12"/>
                <a:cs typeface="EB Garamond 12"/>
              </a:rPr>
              <a:t>an</a:t>
            </a:r>
            <a:r>
              <a:rPr sz="2800" spc="40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object</a:t>
            </a:r>
            <a:r>
              <a:rPr sz="2800" spc="55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is</a:t>
            </a:r>
            <a:r>
              <a:rPr sz="2800" spc="25" dirty="0">
                <a:latin typeface="EB Garamond 12"/>
                <a:cs typeface="EB Garamond 12"/>
              </a:rPr>
              <a:t> </a:t>
            </a:r>
            <a:r>
              <a:rPr sz="2800" spc="175" dirty="0">
                <a:latin typeface="EB Garamond 12"/>
                <a:cs typeface="EB Garamond 12"/>
              </a:rPr>
              <a:t>determined</a:t>
            </a:r>
            <a:r>
              <a:rPr sz="2800" spc="120" dirty="0">
                <a:latin typeface="EB Garamond 12"/>
                <a:cs typeface="EB Garamond 12"/>
              </a:rPr>
              <a:t> </a:t>
            </a:r>
            <a:r>
              <a:rPr sz="2800" spc="105" dirty="0">
                <a:latin typeface="EB Garamond 12"/>
                <a:cs typeface="EB Garamond 12"/>
              </a:rPr>
              <a:t>by</a:t>
            </a:r>
            <a:r>
              <a:rPr sz="2800" spc="10" dirty="0">
                <a:latin typeface="EB Garamond 12"/>
                <a:cs typeface="EB Garamond 12"/>
              </a:rPr>
              <a:t> </a:t>
            </a:r>
            <a:r>
              <a:rPr sz="2800" spc="220" dirty="0">
                <a:latin typeface="EB Garamond 12"/>
                <a:cs typeface="EB Garamond 12"/>
              </a:rPr>
              <a:t>a  </a:t>
            </a:r>
            <a:r>
              <a:rPr sz="2800" spc="175" dirty="0">
                <a:latin typeface="EB Garamond 12"/>
                <a:cs typeface="EB Garamond 12"/>
              </a:rPr>
              <a:t>balance </a:t>
            </a:r>
            <a:r>
              <a:rPr sz="2800" spc="165" dirty="0">
                <a:latin typeface="EB Garamond 12"/>
                <a:cs typeface="EB Garamond 12"/>
              </a:rPr>
              <a:t>between </a:t>
            </a:r>
            <a:r>
              <a:rPr sz="2800" spc="155" dirty="0">
                <a:latin typeface="EB Garamond 12"/>
                <a:cs typeface="EB Garamond 12"/>
              </a:rPr>
              <a:t>incoming </a:t>
            </a:r>
            <a:r>
              <a:rPr sz="2800" spc="180" dirty="0">
                <a:latin typeface="EB Garamond 12"/>
                <a:cs typeface="EB Garamond 12"/>
              </a:rPr>
              <a:t>and </a:t>
            </a:r>
            <a:r>
              <a:rPr sz="2800" spc="130" dirty="0">
                <a:latin typeface="EB Garamond 12"/>
                <a:cs typeface="EB Garamond 12"/>
              </a:rPr>
              <a:t>outgoing</a:t>
            </a:r>
            <a:r>
              <a:rPr sz="2800" spc="-310" dirty="0">
                <a:latin typeface="EB Garamond 12"/>
                <a:cs typeface="EB Garamond 12"/>
              </a:rPr>
              <a:t> </a:t>
            </a:r>
            <a:r>
              <a:rPr sz="2800" spc="130" dirty="0">
                <a:latin typeface="EB Garamond 12"/>
                <a:cs typeface="EB Garamond 12"/>
              </a:rPr>
              <a:t>energy.</a:t>
            </a:r>
            <a:endParaRPr sz="28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49322"/>
            <a:ext cx="793559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65" dirty="0">
                <a:latin typeface="EB Garamond 12"/>
                <a:cs typeface="EB Garamond 12"/>
              </a:rPr>
              <a:t>For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20" dirty="0">
                <a:latin typeface="EB Garamond 12"/>
                <a:cs typeface="EB Garamond 12"/>
              </a:rPr>
              <a:t>Earth,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30" dirty="0">
                <a:latin typeface="EB Garamond 12"/>
                <a:cs typeface="EB Garamond 12"/>
              </a:rPr>
              <a:t>incoming </a:t>
            </a:r>
            <a:r>
              <a:rPr sz="2400" spc="160" dirty="0">
                <a:latin typeface="EB Garamond 12"/>
                <a:cs typeface="EB Garamond 12"/>
              </a:rPr>
              <a:t>energy </a:t>
            </a:r>
            <a:r>
              <a:rPr sz="2400" spc="140" dirty="0">
                <a:latin typeface="EB Garamond 12"/>
                <a:cs typeface="EB Garamond 12"/>
              </a:rPr>
              <a:t>is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40" dirty="0">
                <a:latin typeface="EB Garamond 12"/>
                <a:cs typeface="EB Garamond 12"/>
              </a:rPr>
              <a:t>absorbed </a:t>
            </a:r>
            <a:r>
              <a:rPr sz="2400" spc="114" dirty="0">
                <a:latin typeface="EB Garamond 12"/>
                <a:cs typeface="EB Garamond 12"/>
              </a:rPr>
              <a:t>light  </a:t>
            </a:r>
            <a:r>
              <a:rPr sz="2400" spc="95" dirty="0">
                <a:latin typeface="EB Garamond 12"/>
                <a:cs typeface="EB Garamond 12"/>
              </a:rPr>
              <a:t>from</a:t>
            </a:r>
            <a:r>
              <a:rPr sz="2400" spc="5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00" dirty="0">
                <a:latin typeface="EB Garamond 12"/>
                <a:cs typeface="EB Garamond 12"/>
              </a:rPr>
              <a:t>Sun,</a:t>
            </a:r>
            <a:r>
              <a:rPr sz="2400" spc="6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9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5" dirty="0">
                <a:latin typeface="EB Garamond 12"/>
                <a:cs typeface="EB Garamond 12"/>
              </a:rPr>
              <a:t> </a:t>
            </a:r>
            <a:r>
              <a:rPr sz="2400" spc="114" dirty="0">
                <a:latin typeface="EB Garamond 12"/>
                <a:cs typeface="EB Garamond 12"/>
              </a:rPr>
              <a:t>outgoing</a:t>
            </a:r>
            <a:r>
              <a:rPr sz="2400" spc="60" dirty="0">
                <a:latin typeface="EB Garamond 12"/>
                <a:cs typeface="EB Garamond 12"/>
              </a:rPr>
              <a:t> </a:t>
            </a:r>
            <a:r>
              <a:rPr sz="2400" spc="160" dirty="0">
                <a:latin typeface="EB Garamond 12"/>
                <a:cs typeface="EB Garamond 12"/>
              </a:rPr>
              <a:t>energy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40" dirty="0">
                <a:latin typeface="EB Garamond 12"/>
                <a:cs typeface="EB Garamond 12"/>
              </a:rPr>
              <a:t>is</a:t>
            </a:r>
            <a:r>
              <a:rPr sz="2400" spc="4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infrared</a:t>
            </a:r>
            <a:r>
              <a:rPr sz="2400" spc="120" dirty="0">
                <a:latin typeface="EB Garamond 12"/>
                <a:cs typeface="EB Garamond 12"/>
              </a:rPr>
              <a:t> </a:t>
            </a:r>
            <a:r>
              <a:rPr sz="2400" spc="114" dirty="0">
                <a:latin typeface="EB Garamond 12"/>
                <a:cs typeface="EB Garamond 12"/>
              </a:rPr>
              <a:t>light 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35" dirty="0">
                <a:latin typeface="EB Garamond 12"/>
                <a:cs typeface="EB Garamond 12"/>
              </a:rPr>
              <a:t>Earth </a:t>
            </a:r>
            <a:r>
              <a:rPr sz="2400" spc="145" dirty="0">
                <a:latin typeface="EB Garamond 12"/>
                <a:cs typeface="EB Garamond 12"/>
              </a:rPr>
              <a:t>radiates</a:t>
            </a:r>
            <a:r>
              <a:rPr sz="2400" spc="-320" dirty="0">
                <a:latin typeface="EB Garamond 12"/>
                <a:cs typeface="EB Garamond 12"/>
              </a:rPr>
              <a:t> </a:t>
            </a:r>
            <a:r>
              <a:rPr sz="2400" spc="100" dirty="0">
                <a:latin typeface="EB Garamond 12"/>
                <a:cs typeface="EB Garamond 12"/>
              </a:rPr>
              <a:t>out </a:t>
            </a:r>
            <a:r>
              <a:rPr sz="2400" spc="80" dirty="0">
                <a:latin typeface="EB Garamond 12"/>
                <a:cs typeface="EB Garamond 12"/>
              </a:rPr>
              <a:t>to </a:t>
            </a:r>
            <a:r>
              <a:rPr sz="2400" spc="150" dirty="0">
                <a:latin typeface="EB Garamond 12"/>
                <a:cs typeface="EB Garamond 12"/>
              </a:rPr>
              <a:t>space.</a:t>
            </a:r>
            <a:endParaRPr sz="24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sz="2400" spc="100" dirty="0">
                <a:latin typeface="EB Garamond 12"/>
                <a:cs typeface="EB Garamond 12"/>
              </a:rPr>
              <a:t>Due</a:t>
            </a:r>
            <a:r>
              <a:rPr sz="2400" spc="30" dirty="0">
                <a:latin typeface="EB Garamond 12"/>
                <a:cs typeface="EB Garamond 12"/>
              </a:rPr>
              <a:t> </a:t>
            </a:r>
            <a:r>
              <a:rPr sz="2400" spc="85" dirty="0">
                <a:latin typeface="EB Garamond 12"/>
                <a:cs typeface="EB Garamond 12"/>
              </a:rPr>
              <a:t>to</a:t>
            </a:r>
            <a:r>
              <a:rPr sz="2400" spc="3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-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greenhouse</a:t>
            </a:r>
            <a:r>
              <a:rPr sz="2400" spc="1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effect</a:t>
            </a:r>
            <a:r>
              <a:rPr sz="2400" spc="25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-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earth</a:t>
            </a:r>
            <a:r>
              <a:rPr sz="2400" spc="20" dirty="0">
                <a:latin typeface="EB Garamond 12"/>
                <a:cs typeface="EB Garamond 12"/>
              </a:rPr>
              <a:t> </a:t>
            </a:r>
            <a:r>
              <a:rPr sz="2400" spc="120" dirty="0">
                <a:latin typeface="EB Garamond 12"/>
                <a:cs typeface="EB Garamond 12"/>
              </a:rPr>
              <a:t>could</a:t>
            </a:r>
            <a:r>
              <a:rPr sz="2400" spc="114" dirty="0">
                <a:latin typeface="EB Garamond 12"/>
                <a:cs typeface="EB Garamond 12"/>
              </a:rPr>
              <a:t> </a:t>
            </a:r>
            <a:r>
              <a:rPr sz="2400" spc="105" dirty="0">
                <a:latin typeface="EB Garamond 12"/>
                <a:cs typeface="EB Garamond 12"/>
              </a:rPr>
              <a:t>not</a:t>
            </a:r>
            <a:r>
              <a:rPr sz="2400" spc="45" dirty="0">
                <a:latin typeface="EB Garamond 12"/>
                <a:cs typeface="EB Garamond 12"/>
              </a:rPr>
              <a:t> </a:t>
            </a:r>
            <a:r>
              <a:rPr sz="2400" spc="135" dirty="0">
                <a:latin typeface="EB Garamond 12"/>
                <a:cs typeface="EB Garamond 12"/>
              </a:rPr>
              <a:t>radiate</a:t>
            </a:r>
            <a:endParaRPr sz="2400">
              <a:latin typeface="EB Garamond 12"/>
              <a:cs typeface="EB Garamond 12"/>
            </a:endParaRPr>
          </a:p>
          <a:p>
            <a:pPr marL="287020">
              <a:lnSpc>
                <a:spcPct val="100000"/>
              </a:lnSpc>
            </a:pP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3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total</a:t>
            </a:r>
            <a:r>
              <a:rPr sz="2400" spc="130" dirty="0">
                <a:latin typeface="EB Garamond 12"/>
                <a:cs typeface="EB Garamond 12"/>
              </a:rPr>
              <a:t> </a:t>
            </a:r>
            <a:r>
              <a:rPr sz="2400" spc="160" dirty="0">
                <a:latin typeface="EB Garamond 12"/>
                <a:cs typeface="EB Garamond 12"/>
              </a:rPr>
              <a:t>heat</a:t>
            </a:r>
            <a:r>
              <a:rPr sz="2400" spc="-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95" dirty="0">
                <a:latin typeface="EB Garamond 12"/>
                <a:cs typeface="EB Garamond 12"/>
              </a:rPr>
              <a:t> </a:t>
            </a:r>
            <a:r>
              <a:rPr sz="2400" spc="130" dirty="0">
                <a:latin typeface="EB Garamond 12"/>
                <a:cs typeface="EB Garamond 12"/>
              </a:rPr>
              <a:t>thus</a:t>
            </a:r>
            <a:r>
              <a:rPr sz="2400" spc="65" dirty="0">
                <a:latin typeface="EB Garamond 12"/>
                <a:cs typeface="EB Garamond 12"/>
              </a:rPr>
              <a:t> </a:t>
            </a:r>
            <a:r>
              <a:rPr sz="2400" spc="175" dirty="0">
                <a:latin typeface="EB Garamond 12"/>
                <a:cs typeface="EB Garamond 12"/>
              </a:rPr>
              <a:t>make</a:t>
            </a:r>
            <a:r>
              <a:rPr sz="2400" spc="60" dirty="0">
                <a:latin typeface="EB Garamond 12"/>
                <a:cs typeface="EB Garamond 12"/>
              </a:rPr>
              <a:t> </a:t>
            </a:r>
            <a:r>
              <a:rPr sz="2400" spc="90" dirty="0">
                <a:latin typeface="EB Garamond 12"/>
                <a:cs typeface="EB Garamond 12"/>
              </a:rPr>
              <a:t>life</a:t>
            </a:r>
            <a:r>
              <a:rPr sz="2400" spc="10" dirty="0">
                <a:latin typeface="EB Garamond 12"/>
                <a:cs typeface="EB Garamond 12"/>
              </a:rPr>
              <a:t> </a:t>
            </a:r>
            <a:r>
              <a:rPr sz="2400" spc="125" dirty="0">
                <a:latin typeface="EB Garamond 12"/>
                <a:cs typeface="EB Garamond 12"/>
              </a:rPr>
              <a:t>possible.</a:t>
            </a:r>
            <a:endParaRPr sz="2400">
              <a:latin typeface="EB Garamond 12"/>
              <a:cs typeface="EB Garamond 12"/>
            </a:endParaRPr>
          </a:p>
          <a:p>
            <a:pPr marL="287020" marR="120014" indent="-27495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  <a:tab pos="4885690" algn="l"/>
              </a:tabLst>
            </a:pPr>
            <a:r>
              <a:rPr sz="2400" spc="85" dirty="0">
                <a:latin typeface="EB Garamond 12"/>
                <a:cs typeface="EB Garamond 12"/>
              </a:rPr>
              <a:t>Global </a:t>
            </a:r>
            <a:r>
              <a:rPr sz="2400" spc="140" dirty="0">
                <a:latin typeface="EB Garamond 12"/>
                <a:cs typeface="EB Garamond 12"/>
              </a:rPr>
              <a:t>warming is</a:t>
            </a:r>
            <a:r>
              <a:rPr sz="2400" spc="40" dirty="0">
                <a:latin typeface="EB Garamond 12"/>
                <a:cs typeface="EB Garamond 12"/>
              </a:rPr>
              <a:t> </a:t>
            </a:r>
            <a:r>
              <a:rPr sz="2400" spc="145" dirty="0">
                <a:latin typeface="EB Garamond 12"/>
                <a:cs typeface="EB Garamond 12"/>
              </a:rPr>
              <a:t>also</a:t>
            </a:r>
            <a:r>
              <a:rPr sz="2400" spc="80" dirty="0">
                <a:latin typeface="EB Garamond 12"/>
                <a:cs typeface="EB Garamond 12"/>
              </a:rPr>
              <a:t> </a:t>
            </a:r>
            <a:r>
              <a:rPr sz="2400" spc="140" dirty="0">
                <a:latin typeface="EB Garamond 12"/>
                <a:cs typeface="EB Garamond 12"/>
              </a:rPr>
              <a:t>happening	</a:t>
            </a:r>
            <a:r>
              <a:rPr sz="2400" spc="165" dirty="0">
                <a:latin typeface="EB Garamond 12"/>
                <a:cs typeface="EB Garamond 12"/>
              </a:rPr>
              <a:t>because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25" dirty="0">
                <a:latin typeface="EB Garamond 12"/>
                <a:cs typeface="EB Garamond 12"/>
              </a:rPr>
              <a:t>blanket</a:t>
            </a:r>
            <a:r>
              <a:rPr sz="2400" spc="-215" dirty="0">
                <a:latin typeface="EB Garamond 12"/>
                <a:cs typeface="EB Garamond 12"/>
              </a:rPr>
              <a:t> </a:t>
            </a:r>
            <a:r>
              <a:rPr sz="2400" spc="40" dirty="0">
                <a:latin typeface="EB Garamond 12"/>
                <a:cs typeface="EB Garamond 12"/>
              </a:rPr>
              <a:t>of  </a:t>
            </a:r>
            <a:r>
              <a:rPr sz="2400" spc="-65" dirty="0">
                <a:latin typeface="EB Garamond 12"/>
                <a:cs typeface="EB Garamond 12"/>
              </a:rPr>
              <a:t>GHG </a:t>
            </a:r>
            <a:r>
              <a:rPr sz="2400" spc="160" dirty="0">
                <a:latin typeface="EB Garamond 12"/>
                <a:cs typeface="EB Garamond 12"/>
              </a:rPr>
              <a:t>are </a:t>
            </a:r>
            <a:r>
              <a:rPr sz="2400" spc="145" dirty="0">
                <a:latin typeface="EB Garamond 12"/>
                <a:cs typeface="EB Garamond 12"/>
              </a:rPr>
              <a:t>becoming </a:t>
            </a:r>
            <a:r>
              <a:rPr sz="2400" spc="100" dirty="0">
                <a:latin typeface="EB Garamond 12"/>
                <a:cs typeface="EB Garamond 12"/>
              </a:rPr>
              <a:t>thicker.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7445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Consequ</a:t>
            </a:r>
            <a:r>
              <a:rPr sz="5000" spc="-30" dirty="0"/>
              <a:t>e</a:t>
            </a:r>
            <a:r>
              <a:rPr sz="5000" spc="-5" dirty="0"/>
              <a:t>nc</a:t>
            </a:r>
            <a:r>
              <a:rPr sz="5000" spc="-20" dirty="0"/>
              <a:t>e</a:t>
            </a:r>
            <a:r>
              <a:rPr sz="5000" dirty="0"/>
              <a:t>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12746"/>
            <a:ext cx="7970520" cy="412305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5080" indent="-274955">
              <a:lnSpc>
                <a:spcPts val="2590"/>
              </a:lnSpc>
              <a:spcBef>
                <a:spcPts val="425"/>
              </a:spcBef>
              <a:tabLst>
                <a:tab pos="2771775" algn="l"/>
              </a:tabLst>
            </a:pPr>
            <a:r>
              <a:rPr sz="2250" spc="-570" dirty="0">
                <a:solidFill>
                  <a:srgbClr val="0AD0D9"/>
                </a:solidFill>
                <a:latin typeface="Arial"/>
                <a:cs typeface="Arial"/>
              </a:rPr>
              <a:t>                 </a:t>
            </a:r>
            <a:r>
              <a:rPr sz="2400" spc="70" dirty="0">
                <a:latin typeface="EB Garamond 12"/>
                <a:cs typeface="EB Garamond 12"/>
              </a:rPr>
              <a:t>As </a:t>
            </a:r>
            <a:r>
              <a:rPr sz="2400" spc="190" dirty="0">
                <a:latin typeface="EB Garamond 12"/>
                <a:cs typeface="EB Garamond 12"/>
              </a:rPr>
              <a:t>a</a:t>
            </a:r>
            <a:r>
              <a:rPr sz="2400" spc="-70" dirty="0">
                <a:latin typeface="EB Garamond 12"/>
                <a:cs typeface="EB Garamond 12"/>
              </a:rPr>
              <a:t> </a:t>
            </a:r>
            <a:r>
              <a:rPr sz="2400" spc="130" dirty="0">
                <a:latin typeface="EB Garamond 12"/>
                <a:cs typeface="EB Garamond 12"/>
              </a:rPr>
              <a:t>result</a:t>
            </a:r>
            <a:r>
              <a:rPr sz="2400" spc="10" dirty="0">
                <a:latin typeface="EB Garamond 12"/>
                <a:cs typeface="EB Garamond 12"/>
              </a:rPr>
              <a:t> </a:t>
            </a:r>
            <a:r>
              <a:rPr sz="2400" spc="165" dirty="0">
                <a:latin typeface="EB Garamond 12"/>
                <a:cs typeface="EB Garamond 12"/>
              </a:rPr>
              <a:t>change	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145" dirty="0">
                <a:latin typeface="EB Garamond 12"/>
                <a:cs typeface="EB Garamond 12"/>
              </a:rPr>
              <a:t>climate </a:t>
            </a:r>
            <a:r>
              <a:rPr sz="2400" spc="180" dirty="0">
                <a:latin typeface="EB Garamond 12"/>
                <a:cs typeface="EB Garamond 12"/>
              </a:rPr>
              <a:t>has </a:t>
            </a:r>
            <a:r>
              <a:rPr sz="2400" spc="135" dirty="0">
                <a:latin typeface="EB Garamond 12"/>
                <a:cs typeface="EB Garamond 12"/>
              </a:rPr>
              <a:t>occurred which </a:t>
            </a:r>
            <a:r>
              <a:rPr sz="2400" spc="145" dirty="0">
                <a:latin typeface="EB Garamond 12"/>
                <a:cs typeface="EB Garamond 12"/>
              </a:rPr>
              <a:t>threats 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10" dirty="0">
                <a:latin typeface="EB Garamond 12"/>
                <a:cs typeface="EB Garamond 12"/>
              </a:rPr>
              <a:t> </a:t>
            </a:r>
            <a:r>
              <a:rPr sz="2400" spc="125" dirty="0">
                <a:latin typeface="EB Garamond 12"/>
                <a:cs typeface="EB Garamond 12"/>
              </a:rPr>
              <a:t>sustainability</a:t>
            </a:r>
            <a:r>
              <a:rPr sz="2400" spc="-15" dirty="0">
                <a:latin typeface="EB Garamond 12"/>
                <a:cs typeface="EB Garamond 12"/>
              </a:rPr>
              <a:t> </a:t>
            </a:r>
            <a:r>
              <a:rPr sz="2400" spc="40" dirty="0">
                <a:latin typeface="EB Garamond 12"/>
                <a:cs typeface="EB Garamond 12"/>
              </a:rPr>
              <a:t>of</a:t>
            </a:r>
            <a:r>
              <a:rPr sz="2400" spc="185" dirty="0">
                <a:latin typeface="EB Garamond 12"/>
                <a:cs typeface="EB Garamond 12"/>
              </a:rPr>
              <a:t> </a:t>
            </a:r>
            <a:r>
              <a:rPr sz="2400" spc="85" dirty="0">
                <a:latin typeface="EB Garamond 12"/>
                <a:cs typeface="EB Garamond 12"/>
              </a:rPr>
              <a:t>life.</a:t>
            </a:r>
            <a:r>
              <a:rPr sz="2400" spc="50" dirty="0">
                <a:latin typeface="EB Garamond 12"/>
                <a:cs typeface="EB Garamond 12"/>
              </a:rPr>
              <a:t> </a:t>
            </a:r>
            <a:r>
              <a:rPr sz="2400" spc="70" dirty="0">
                <a:latin typeface="EB Garamond 12"/>
                <a:cs typeface="EB Garamond 12"/>
              </a:rPr>
              <a:t>The</a:t>
            </a:r>
            <a:r>
              <a:rPr sz="2400" spc="1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consequences</a:t>
            </a:r>
            <a:r>
              <a:rPr sz="2400" spc="45" dirty="0">
                <a:latin typeface="EB Garamond 12"/>
                <a:cs typeface="EB Garamond 12"/>
              </a:rPr>
              <a:t> </a:t>
            </a:r>
            <a:r>
              <a:rPr sz="2400" spc="160" dirty="0">
                <a:latin typeface="EB Garamond 12"/>
                <a:cs typeface="EB Garamond 12"/>
              </a:rPr>
              <a:t>are</a:t>
            </a:r>
            <a:r>
              <a:rPr sz="2400" spc="5" dirty="0">
                <a:latin typeface="EB Garamond 12"/>
                <a:cs typeface="EB Garamond 12"/>
              </a:rPr>
              <a:t> </a:t>
            </a:r>
            <a:r>
              <a:rPr sz="2400" spc="195" dirty="0">
                <a:latin typeface="EB Garamond 12"/>
                <a:cs typeface="EB Garamond 12"/>
              </a:rPr>
              <a:t>as</a:t>
            </a:r>
            <a:r>
              <a:rPr sz="2400" spc="80" dirty="0">
                <a:latin typeface="EB Garamond 12"/>
                <a:cs typeface="EB Garamond 12"/>
              </a:rPr>
              <a:t> </a:t>
            </a:r>
            <a:r>
              <a:rPr sz="2400" spc="85" dirty="0">
                <a:latin typeface="EB Garamond 12"/>
                <a:cs typeface="EB Garamond 12"/>
              </a:rPr>
              <a:t>follows</a:t>
            </a:r>
            <a:r>
              <a:rPr sz="2400" spc="10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-:</a:t>
            </a:r>
            <a:endParaRPr sz="2400">
              <a:latin typeface="EB Garamond 12"/>
              <a:cs typeface="EB Garamond 12"/>
            </a:endParaRPr>
          </a:p>
          <a:p>
            <a:pPr marL="287020" marR="285115" indent="-274955">
              <a:lnSpc>
                <a:spcPts val="259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655" algn="l"/>
              </a:tabLst>
            </a:pPr>
            <a:r>
              <a:rPr sz="2400" spc="105" dirty="0">
                <a:latin typeface="EB Garamond 12"/>
                <a:cs typeface="EB Garamond 12"/>
              </a:rPr>
              <a:t>Melting</a:t>
            </a:r>
            <a:r>
              <a:rPr sz="2400" spc="60" dirty="0">
                <a:latin typeface="EB Garamond 12"/>
                <a:cs typeface="EB Garamond 12"/>
              </a:rPr>
              <a:t> </a:t>
            </a:r>
            <a:r>
              <a:rPr sz="2400" spc="40" dirty="0">
                <a:latin typeface="EB Garamond 12"/>
                <a:cs typeface="EB Garamond 12"/>
              </a:rPr>
              <a:t>of</a:t>
            </a:r>
            <a:r>
              <a:rPr sz="2400" spc="145" dirty="0">
                <a:latin typeface="EB Garamond 12"/>
                <a:cs typeface="EB Garamond 12"/>
              </a:rPr>
              <a:t> </a:t>
            </a:r>
            <a:r>
              <a:rPr sz="2400" spc="120" dirty="0">
                <a:latin typeface="EB Garamond 12"/>
                <a:cs typeface="EB Garamond 12"/>
              </a:rPr>
              <a:t>polar</a:t>
            </a:r>
            <a:r>
              <a:rPr sz="2400" spc="4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ice</a:t>
            </a:r>
            <a:r>
              <a:rPr sz="2400" spc="5" dirty="0">
                <a:latin typeface="EB Garamond 12"/>
                <a:cs typeface="EB Garamond 12"/>
              </a:rPr>
              <a:t> </a:t>
            </a:r>
            <a:r>
              <a:rPr sz="2400" spc="165" dirty="0">
                <a:latin typeface="EB Garamond 12"/>
                <a:cs typeface="EB Garamond 12"/>
              </a:rPr>
              <a:t>caps</a:t>
            </a:r>
            <a:r>
              <a:rPr sz="2400" spc="2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6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glaciers</a:t>
            </a:r>
            <a:r>
              <a:rPr sz="2400" spc="25" dirty="0">
                <a:latin typeface="EB Garamond 12"/>
                <a:cs typeface="EB Garamond 12"/>
              </a:rPr>
              <a:t> </a:t>
            </a:r>
            <a:r>
              <a:rPr sz="2400" spc="135" dirty="0">
                <a:latin typeface="EB Garamond 12"/>
                <a:cs typeface="EB Garamond 12"/>
              </a:rPr>
              <a:t>along</a:t>
            </a:r>
            <a:r>
              <a:rPr sz="2400" spc="8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with</a:t>
            </a:r>
            <a:r>
              <a:rPr sz="2400" spc="7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thermal  </a:t>
            </a:r>
            <a:r>
              <a:rPr sz="2400" spc="135" dirty="0">
                <a:latin typeface="EB Garamond 12"/>
                <a:cs typeface="EB Garamond 12"/>
              </a:rPr>
              <a:t>expansion </a:t>
            </a:r>
            <a:r>
              <a:rPr sz="2400" spc="40" dirty="0">
                <a:latin typeface="EB Garamond 12"/>
                <a:cs typeface="EB Garamond 12"/>
              </a:rPr>
              <a:t>of</a:t>
            </a:r>
            <a:r>
              <a:rPr sz="2400" spc="-10" dirty="0">
                <a:latin typeface="EB Garamond 12"/>
                <a:cs typeface="EB Garamond 12"/>
              </a:rPr>
              <a:t> </a:t>
            </a:r>
            <a:r>
              <a:rPr sz="2400" spc="85" dirty="0">
                <a:latin typeface="EB Garamond 12"/>
                <a:cs typeface="EB Garamond 12"/>
              </a:rPr>
              <a:t>water.</a:t>
            </a:r>
            <a:endParaRPr sz="24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655" algn="l"/>
              </a:tabLst>
            </a:pPr>
            <a:r>
              <a:rPr sz="2400" spc="90" dirty="0">
                <a:latin typeface="EB Garamond 12"/>
                <a:cs typeface="EB Garamond 12"/>
              </a:rPr>
              <a:t>More </a:t>
            </a:r>
            <a:r>
              <a:rPr sz="2400" spc="125" dirty="0">
                <a:latin typeface="EB Garamond 12"/>
                <a:cs typeface="EB Garamond 12"/>
              </a:rPr>
              <a:t>droughts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-75" dirty="0">
                <a:latin typeface="EB Garamond 12"/>
                <a:cs typeface="EB Garamond 12"/>
              </a:rPr>
              <a:t> </a:t>
            </a:r>
            <a:r>
              <a:rPr sz="2400" spc="114" dirty="0">
                <a:latin typeface="EB Garamond 12"/>
                <a:cs typeface="EB Garamond 12"/>
              </a:rPr>
              <a:t>floods.</a:t>
            </a:r>
            <a:endParaRPr sz="24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655" algn="l"/>
              </a:tabLst>
            </a:pPr>
            <a:r>
              <a:rPr sz="2400" spc="90" dirty="0">
                <a:latin typeface="EB Garamond 12"/>
                <a:cs typeface="EB Garamond 12"/>
              </a:rPr>
              <a:t>More </a:t>
            </a:r>
            <a:r>
              <a:rPr sz="2400" spc="125" dirty="0">
                <a:latin typeface="EB Garamond 12"/>
                <a:cs typeface="EB Garamond 12"/>
              </a:rPr>
              <a:t>terrible</a:t>
            </a:r>
            <a:r>
              <a:rPr sz="2400" spc="-40" dirty="0">
                <a:latin typeface="EB Garamond 12"/>
                <a:cs typeface="EB Garamond 12"/>
              </a:rPr>
              <a:t> </a:t>
            </a:r>
            <a:r>
              <a:rPr sz="2400" spc="130" dirty="0">
                <a:latin typeface="EB Garamond 12"/>
                <a:cs typeface="EB Garamond 12"/>
              </a:rPr>
              <a:t>storms.</a:t>
            </a:r>
            <a:endParaRPr sz="24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655" algn="l"/>
              </a:tabLst>
            </a:pPr>
            <a:r>
              <a:rPr sz="2400" spc="90" dirty="0">
                <a:latin typeface="EB Garamond 12"/>
                <a:cs typeface="EB Garamond 12"/>
              </a:rPr>
              <a:t>Many </a:t>
            </a:r>
            <a:r>
              <a:rPr sz="2400" spc="150" dirty="0">
                <a:latin typeface="EB Garamond 12"/>
                <a:cs typeface="EB Garamond 12"/>
              </a:rPr>
              <a:t>more </a:t>
            </a:r>
            <a:r>
              <a:rPr sz="2400" spc="114" dirty="0">
                <a:latin typeface="EB Garamond 12"/>
                <a:cs typeface="EB Garamond 12"/>
              </a:rPr>
              <a:t>hot</a:t>
            </a:r>
            <a:r>
              <a:rPr sz="2400" spc="-12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days.</a:t>
            </a:r>
            <a:endParaRPr sz="24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655" algn="l"/>
              </a:tabLst>
            </a:pPr>
            <a:r>
              <a:rPr sz="2400" spc="90" dirty="0">
                <a:latin typeface="EB Garamond 12"/>
                <a:cs typeface="EB Garamond 12"/>
              </a:rPr>
              <a:t>More</a:t>
            </a:r>
            <a:r>
              <a:rPr sz="2400" spc="5" dirty="0">
                <a:latin typeface="EB Garamond 12"/>
                <a:cs typeface="EB Garamond 12"/>
              </a:rPr>
              <a:t> </a:t>
            </a:r>
            <a:r>
              <a:rPr sz="2400" spc="175" dirty="0">
                <a:latin typeface="EB Garamond 12"/>
                <a:cs typeface="EB Garamond 12"/>
              </a:rPr>
              <a:t>diseases</a:t>
            </a:r>
            <a:r>
              <a:rPr sz="2400" spc="70" dirty="0">
                <a:latin typeface="EB Garamond 12"/>
                <a:cs typeface="EB Garamond 12"/>
              </a:rPr>
              <a:t> </a:t>
            </a:r>
            <a:r>
              <a:rPr sz="2400" spc="125" dirty="0">
                <a:latin typeface="EB Garamond 12"/>
                <a:cs typeface="EB Garamond 12"/>
              </a:rPr>
              <a:t>like</a:t>
            </a:r>
            <a:r>
              <a:rPr sz="2400" spc="50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malaria</a:t>
            </a:r>
            <a:r>
              <a:rPr sz="2400" spc="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60" dirty="0">
                <a:latin typeface="EB Garamond 12"/>
                <a:cs typeface="EB Garamond 12"/>
              </a:rPr>
              <a:t>dengue</a:t>
            </a:r>
            <a:endParaRPr sz="2400">
              <a:latin typeface="EB Garamond 12"/>
              <a:cs typeface="EB Garamond 12"/>
            </a:endParaRPr>
          </a:p>
          <a:p>
            <a:pPr marL="287020" marR="306070" indent="-274955">
              <a:lnSpc>
                <a:spcPts val="2590"/>
              </a:lnSpc>
              <a:spcBef>
                <a:spcPts val="62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655" algn="l"/>
              </a:tabLst>
            </a:pPr>
            <a:r>
              <a:rPr sz="2400" spc="140" dirty="0">
                <a:latin typeface="EB Garamond 12"/>
                <a:cs typeface="EB Garamond 12"/>
              </a:rPr>
              <a:t>Impacts</a:t>
            </a:r>
            <a:r>
              <a:rPr sz="2400" spc="10" dirty="0">
                <a:latin typeface="EB Garamond 12"/>
                <a:cs typeface="EB Garamond 12"/>
              </a:rPr>
              <a:t> </a:t>
            </a:r>
            <a:r>
              <a:rPr sz="2400" spc="40" dirty="0">
                <a:latin typeface="EB Garamond 12"/>
                <a:cs typeface="EB Garamond 12"/>
              </a:rPr>
              <a:t>of</a:t>
            </a:r>
            <a:r>
              <a:rPr sz="2400" spc="114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ecosystem</a:t>
            </a:r>
            <a:r>
              <a:rPr sz="2400" spc="40" dirty="0">
                <a:latin typeface="EB Garamond 12"/>
                <a:cs typeface="EB Garamond 12"/>
              </a:rPr>
              <a:t> </a:t>
            </a:r>
            <a:r>
              <a:rPr sz="2400" spc="100" dirty="0">
                <a:latin typeface="EB Garamond 12"/>
                <a:cs typeface="EB Garamond 12"/>
              </a:rPr>
              <a:t>would</a:t>
            </a:r>
            <a:r>
              <a:rPr sz="2400" spc="75" dirty="0">
                <a:latin typeface="EB Garamond 12"/>
                <a:cs typeface="EB Garamond 12"/>
              </a:rPr>
              <a:t> </a:t>
            </a:r>
            <a:r>
              <a:rPr sz="2400" spc="165" dirty="0">
                <a:latin typeface="EB Garamond 12"/>
                <a:cs typeface="EB Garamond 12"/>
              </a:rPr>
              <a:t>change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-5" dirty="0">
                <a:latin typeface="EB Garamond 12"/>
                <a:cs typeface="EB Garamond 12"/>
              </a:rPr>
              <a:t> </a:t>
            </a:r>
            <a:r>
              <a:rPr sz="2400" spc="120" dirty="0">
                <a:latin typeface="EB Garamond 12"/>
                <a:cs typeface="EB Garamond 12"/>
              </a:rPr>
              <a:t>crop</a:t>
            </a:r>
            <a:r>
              <a:rPr sz="2400" spc="3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production  </a:t>
            </a:r>
            <a:r>
              <a:rPr sz="2400" spc="120" dirty="0">
                <a:latin typeface="EB Garamond 12"/>
                <a:cs typeface="EB Garamond 12"/>
              </a:rPr>
              <a:t>potential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190" dirty="0">
                <a:latin typeface="EB Garamond 12"/>
                <a:cs typeface="EB Garamond 12"/>
              </a:rPr>
              <a:t>a </a:t>
            </a:r>
            <a:r>
              <a:rPr sz="2400" spc="130" dirty="0">
                <a:latin typeface="EB Garamond 12"/>
                <a:cs typeface="EB Garamond 12"/>
              </a:rPr>
              <a:t>region </a:t>
            </a:r>
            <a:r>
              <a:rPr sz="2400" spc="140" dirty="0">
                <a:latin typeface="EB Garamond 12"/>
                <a:cs typeface="EB Garamond 12"/>
              </a:rPr>
              <a:t>specially </a:t>
            </a:r>
            <a:r>
              <a:rPr sz="2400" spc="95" dirty="0">
                <a:latin typeface="EB Garamond 12"/>
                <a:cs typeface="EB Garamond 12"/>
              </a:rPr>
              <a:t>Asia, </a:t>
            </a:r>
            <a:r>
              <a:rPr sz="2400" spc="80" dirty="0">
                <a:latin typeface="EB Garamond 12"/>
                <a:cs typeface="EB Garamond 12"/>
              </a:rPr>
              <a:t>Africa, </a:t>
            </a:r>
            <a:r>
              <a:rPr sz="2400" spc="110" dirty="0">
                <a:latin typeface="EB Garamond 12"/>
                <a:cs typeface="EB Garamond 12"/>
              </a:rPr>
              <a:t>South </a:t>
            </a:r>
            <a:r>
              <a:rPr sz="2400" spc="155" dirty="0">
                <a:latin typeface="EB Garamond 12"/>
                <a:cs typeface="EB Garamond 12"/>
              </a:rPr>
              <a:t>and  </a:t>
            </a:r>
            <a:r>
              <a:rPr sz="2400" spc="114" dirty="0">
                <a:latin typeface="EB Garamond 12"/>
                <a:cs typeface="EB Garamond 12"/>
              </a:rPr>
              <a:t>Central</a:t>
            </a:r>
            <a:r>
              <a:rPr sz="2400" spc="75" dirty="0">
                <a:latin typeface="EB Garamond 12"/>
                <a:cs typeface="EB Garamond 12"/>
              </a:rPr>
              <a:t> </a:t>
            </a:r>
            <a:r>
              <a:rPr sz="2400" spc="125" dirty="0">
                <a:latin typeface="EB Garamond 12"/>
                <a:cs typeface="EB Garamond 12"/>
              </a:rPr>
              <a:t>America.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15614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Co</a:t>
            </a:r>
            <a:r>
              <a:rPr sz="5000" spc="-55" dirty="0"/>
              <a:t>n</a:t>
            </a:r>
            <a:r>
              <a:rPr sz="5000" dirty="0"/>
              <a:t>t..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876170"/>
            <a:ext cx="8016875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spc="120" dirty="0">
                <a:latin typeface="EB Garamond 12"/>
                <a:cs typeface="EB Garamond 12"/>
              </a:rPr>
              <a:t>Forests </a:t>
            </a:r>
            <a:r>
              <a:rPr sz="2400" spc="150" dirty="0">
                <a:latin typeface="EB Garamond 12"/>
                <a:cs typeface="EB Garamond 12"/>
              </a:rPr>
              <a:t>may </a:t>
            </a:r>
            <a:r>
              <a:rPr sz="2400" spc="145" dirty="0">
                <a:latin typeface="EB Garamond 12"/>
                <a:cs typeface="EB Garamond 12"/>
              </a:rPr>
              <a:t>disappear </a:t>
            </a:r>
            <a:r>
              <a:rPr sz="2400" spc="155" dirty="0">
                <a:latin typeface="EB Garamond 12"/>
                <a:cs typeface="EB Garamond 12"/>
              </a:rPr>
              <a:t>and </a:t>
            </a:r>
            <a:r>
              <a:rPr sz="2400" spc="130" dirty="0">
                <a:latin typeface="EB Garamond 12"/>
                <a:cs typeface="EB Garamond 12"/>
              </a:rPr>
              <a:t>reduction</a:t>
            </a:r>
            <a:r>
              <a:rPr sz="2400" spc="-290" dirty="0">
                <a:latin typeface="EB Garamond 12"/>
                <a:cs typeface="EB Garamond 12"/>
              </a:rPr>
              <a:t>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90" dirty="0">
                <a:latin typeface="EB Garamond 12"/>
                <a:cs typeface="EB Garamond 12"/>
              </a:rPr>
              <a:t>biodiversity.</a:t>
            </a:r>
            <a:endParaRPr sz="2400">
              <a:latin typeface="EB Garamond 12"/>
              <a:cs typeface="EB Garamond 12"/>
            </a:endParaRPr>
          </a:p>
          <a:p>
            <a:pPr marL="469900" marR="508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spc="100" dirty="0">
                <a:latin typeface="EB Garamond 12"/>
                <a:cs typeface="EB Garamond 12"/>
              </a:rPr>
              <a:t>Billions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135" dirty="0">
                <a:latin typeface="EB Garamond 12"/>
                <a:cs typeface="EB Garamond 12"/>
              </a:rPr>
              <a:t>people </a:t>
            </a:r>
            <a:r>
              <a:rPr sz="2400" spc="100" dirty="0">
                <a:latin typeface="EB Garamond 12"/>
                <a:cs typeface="EB Garamond 12"/>
              </a:rPr>
              <a:t>will </a:t>
            </a:r>
            <a:r>
              <a:rPr sz="2400" spc="150" dirty="0">
                <a:latin typeface="EB Garamond 12"/>
                <a:cs typeface="EB Garamond 12"/>
              </a:rPr>
              <a:t>be </a:t>
            </a:r>
            <a:r>
              <a:rPr sz="2400" spc="120" dirty="0">
                <a:latin typeface="EB Garamond 12"/>
                <a:cs typeface="EB Garamond 12"/>
              </a:rPr>
              <a:t>affected </a:t>
            </a:r>
            <a:r>
              <a:rPr sz="2400" spc="85" dirty="0">
                <a:latin typeface="EB Garamond 12"/>
                <a:cs typeface="EB Garamond 12"/>
              </a:rPr>
              <a:t>by </a:t>
            </a:r>
            <a:r>
              <a:rPr sz="2400" spc="135" dirty="0">
                <a:latin typeface="EB Garamond 12"/>
                <a:cs typeface="EB Garamond 12"/>
              </a:rPr>
              <a:t>problems</a:t>
            </a:r>
            <a:r>
              <a:rPr sz="2400" spc="-229" dirty="0">
                <a:latin typeface="EB Garamond 12"/>
                <a:cs typeface="EB Garamond 12"/>
              </a:rPr>
              <a:t>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125" dirty="0">
                <a:latin typeface="EB Garamond 12"/>
                <a:cs typeface="EB Garamond 12"/>
              </a:rPr>
              <a:t>drinking  </a:t>
            </a:r>
            <a:r>
              <a:rPr sz="2400" spc="130" dirty="0">
                <a:latin typeface="EB Garamond 12"/>
                <a:cs typeface="EB Garamond 12"/>
              </a:rPr>
              <a:t>water </a:t>
            </a:r>
            <a:r>
              <a:rPr sz="2400" spc="70" dirty="0">
                <a:latin typeface="EB Garamond 12"/>
                <a:cs typeface="EB Garamond 12"/>
              </a:rPr>
              <a:t>supply, </a:t>
            </a:r>
            <a:r>
              <a:rPr sz="2400" spc="125" dirty="0">
                <a:latin typeface="EB Garamond 12"/>
                <a:cs typeface="EB Garamond 12"/>
              </a:rPr>
              <a:t>sanitation,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-16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drought.</a:t>
            </a:r>
            <a:endParaRPr sz="2400">
              <a:latin typeface="EB Garamond 12"/>
              <a:cs typeface="EB Garamond 12"/>
            </a:endParaRPr>
          </a:p>
          <a:p>
            <a:pPr marL="469900" marR="14351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spc="135" dirty="0">
                <a:latin typeface="EB Garamond 12"/>
                <a:cs typeface="EB Garamond 12"/>
              </a:rPr>
              <a:t>Projected </a:t>
            </a:r>
            <a:r>
              <a:rPr sz="2400" spc="150" dirty="0">
                <a:latin typeface="EB Garamond 12"/>
                <a:cs typeface="EB Garamond 12"/>
              </a:rPr>
              <a:t>rise </a:t>
            </a:r>
            <a:r>
              <a:rPr sz="2400" spc="45" dirty="0">
                <a:latin typeface="EB Garamond 12"/>
                <a:cs typeface="EB Garamond 12"/>
              </a:rPr>
              <a:t>of </a:t>
            </a:r>
            <a:r>
              <a:rPr sz="2400" spc="200" dirty="0">
                <a:latin typeface="EB Garamond 12"/>
                <a:cs typeface="EB Garamond 12"/>
              </a:rPr>
              <a:t>sea </a:t>
            </a:r>
            <a:r>
              <a:rPr sz="2400" spc="135" dirty="0">
                <a:latin typeface="EB Garamond 12"/>
                <a:cs typeface="EB Garamond 12"/>
              </a:rPr>
              <a:t>level </a:t>
            </a:r>
            <a:r>
              <a:rPr sz="2400" spc="140" dirty="0">
                <a:latin typeface="EB Garamond 12"/>
                <a:cs typeface="EB Garamond 12"/>
              </a:rPr>
              <a:t>is between </a:t>
            </a:r>
            <a:r>
              <a:rPr sz="2400" spc="190" dirty="0">
                <a:latin typeface="EB Garamond 12"/>
                <a:cs typeface="EB Garamond 12"/>
              </a:rPr>
              <a:t>9 </a:t>
            </a:r>
            <a:r>
              <a:rPr sz="2400" spc="204" dirty="0">
                <a:latin typeface="EB Garamond 12"/>
                <a:cs typeface="EB Garamond 12"/>
              </a:rPr>
              <a:t>cm </a:t>
            </a:r>
            <a:r>
              <a:rPr sz="2400" spc="85" dirty="0">
                <a:latin typeface="EB Garamond 12"/>
                <a:cs typeface="EB Garamond 12"/>
              </a:rPr>
              <a:t>to </a:t>
            </a:r>
            <a:r>
              <a:rPr sz="2400" spc="160" dirty="0">
                <a:latin typeface="EB Garamond 12"/>
                <a:cs typeface="EB Garamond 12"/>
              </a:rPr>
              <a:t>29 </a:t>
            </a:r>
            <a:r>
              <a:rPr sz="2400" spc="204" dirty="0">
                <a:latin typeface="EB Garamond 12"/>
                <a:cs typeface="EB Garamond 12"/>
              </a:rPr>
              <a:t>cm </a:t>
            </a:r>
            <a:r>
              <a:rPr sz="2400" spc="85" dirty="0">
                <a:latin typeface="EB Garamond 12"/>
                <a:cs typeface="EB Garamond 12"/>
              </a:rPr>
              <a:t>by  </a:t>
            </a:r>
            <a:r>
              <a:rPr sz="2400" spc="125" dirty="0">
                <a:latin typeface="EB Garamond 12"/>
                <a:cs typeface="EB Garamond 12"/>
              </a:rPr>
              <a:t>2029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120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96</a:t>
            </a:r>
            <a:r>
              <a:rPr sz="2400" spc="65" dirty="0">
                <a:latin typeface="EB Garamond 12"/>
                <a:cs typeface="EB Garamond 12"/>
              </a:rPr>
              <a:t> </a:t>
            </a:r>
            <a:r>
              <a:rPr sz="2400" spc="200" dirty="0">
                <a:latin typeface="EB Garamond 12"/>
                <a:cs typeface="EB Garamond 12"/>
              </a:rPr>
              <a:t>cm</a:t>
            </a:r>
            <a:r>
              <a:rPr sz="2400" spc="85" dirty="0">
                <a:latin typeface="EB Garamond 12"/>
                <a:cs typeface="EB Garamond 12"/>
              </a:rPr>
              <a:t> by</a:t>
            </a:r>
            <a:r>
              <a:rPr sz="2400" spc="65" dirty="0">
                <a:latin typeface="EB Garamond 12"/>
                <a:cs typeface="EB Garamond 12"/>
              </a:rPr>
              <a:t> </a:t>
            </a:r>
            <a:r>
              <a:rPr sz="2400" spc="105" dirty="0">
                <a:latin typeface="EB Garamond 12"/>
                <a:cs typeface="EB Garamond 12"/>
              </a:rPr>
              <a:t>2090.</a:t>
            </a:r>
            <a:r>
              <a:rPr sz="2400" spc="60" dirty="0">
                <a:latin typeface="EB Garamond 12"/>
                <a:cs typeface="EB Garamond 12"/>
              </a:rPr>
              <a:t> </a:t>
            </a:r>
            <a:r>
              <a:rPr sz="2400" spc="70" dirty="0">
                <a:latin typeface="EB Garamond 12"/>
                <a:cs typeface="EB Garamond 12"/>
              </a:rPr>
              <a:t>The</a:t>
            </a:r>
            <a:r>
              <a:rPr sz="2400" spc="5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South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05" dirty="0">
                <a:latin typeface="EB Garamond 12"/>
                <a:cs typeface="EB Garamond 12"/>
              </a:rPr>
              <a:t>Asian</a:t>
            </a:r>
            <a:r>
              <a:rPr sz="2400" spc="35" dirty="0">
                <a:latin typeface="EB Garamond 12"/>
                <a:cs typeface="EB Garamond 12"/>
              </a:rPr>
              <a:t> </a:t>
            </a:r>
            <a:r>
              <a:rPr sz="2400" spc="130" dirty="0">
                <a:latin typeface="EB Garamond 12"/>
                <a:cs typeface="EB Garamond 12"/>
              </a:rPr>
              <a:t>region</a:t>
            </a:r>
            <a:r>
              <a:rPr sz="2400" spc="30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with</a:t>
            </a:r>
            <a:r>
              <a:rPr sz="2400" spc="125" dirty="0">
                <a:latin typeface="EB Garamond 12"/>
                <a:cs typeface="EB Garamond 12"/>
              </a:rPr>
              <a:t> </a:t>
            </a:r>
            <a:r>
              <a:rPr sz="2400" spc="-100" dirty="0">
                <a:latin typeface="DejaVu Sans"/>
                <a:cs typeface="DejaVu Sans"/>
              </a:rPr>
              <a:t>⅙ 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95" dirty="0">
                <a:latin typeface="EB Garamond 12"/>
                <a:cs typeface="EB Garamond 12"/>
              </a:rPr>
              <a:t>world </a:t>
            </a:r>
            <a:r>
              <a:rPr sz="2400" spc="110" dirty="0">
                <a:latin typeface="EB Garamond 12"/>
                <a:cs typeface="EB Garamond 12"/>
              </a:rPr>
              <a:t>population </a:t>
            </a:r>
            <a:r>
              <a:rPr sz="2400" spc="100" dirty="0">
                <a:latin typeface="EB Garamond 12"/>
                <a:cs typeface="EB Garamond 12"/>
              </a:rPr>
              <a:t>will </a:t>
            </a:r>
            <a:r>
              <a:rPr sz="2400" spc="95" dirty="0">
                <a:latin typeface="EB Garamond 12"/>
                <a:cs typeface="EB Garamond 12"/>
              </a:rPr>
              <a:t>suffer</a:t>
            </a:r>
            <a:r>
              <a:rPr sz="2400" spc="-204" dirty="0">
                <a:latin typeface="EB Garamond 12"/>
                <a:cs typeface="EB Garamond 12"/>
              </a:rPr>
              <a:t> </a:t>
            </a:r>
            <a:r>
              <a:rPr sz="2400" spc="95" dirty="0">
                <a:latin typeface="EB Garamond 12"/>
                <a:cs typeface="EB Garamond 12"/>
              </a:rPr>
              <a:t>greatly.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2400" spc="150" dirty="0">
                <a:latin typeface="EB Garamond 12"/>
                <a:cs typeface="EB Garamond 12"/>
              </a:rPr>
              <a:t>Increase</a:t>
            </a:r>
            <a:r>
              <a:rPr sz="2400" spc="65" dirty="0">
                <a:latin typeface="EB Garamond 12"/>
                <a:cs typeface="EB Garamond 12"/>
              </a:rPr>
              <a:t> </a:t>
            </a:r>
            <a:r>
              <a:rPr sz="2400" spc="105" dirty="0">
                <a:latin typeface="EB Garamond 12"/>
                <a:cs typeface="EB Garamond 12"/>
              </a:rPr>
              <a:t>in</a:t>
            </a:r>
            <a:r>
              <a:rPr sz="2400" spc="85" dirty="0">
                <a:latin typeface="EB Garamond 12"/>
                <a:cs typeface="EB Garamond 12"/>
              </a:rPr>
              <a:t> </a:t>
            </a:r>
            <a:r>
              <a:rPr sz="2400" spc="160" dirty="0">
                <a:latin typeface="EB Garamond 12"/>
                <a:cs typeface="EB Garamond 12"/>
              </a:rPr>
              <a:t>heat</a:t>
            </a:r>
            <a:r>
              <a:rPr sz="2400" spc="5" dirty="0">
                <a:latin typeface="EB Garamond 12"/>
                <a:cs typeface="EB Garamond 12"/>
              </a:rPr>
              <a:t> </a:t>
            </a:r>
            <a:r>
              <a:rPr sz="2400" spc="160" dirty="0">
                <a:latin typeface="EB Garamond 12"/>
                <a:cs typeface="EB Garamond 12"/>
              </a:rPr>
              <a:t>stress</a:t>
            </a:r>
            <a:r>
              <a:rPr sz="2400" spc="80" dirty="0">
                <a:latin typeface="EB Garamond 12"/>
                <a:cs typeface="EB Garamond 12"/>
              </a:rPr>
              <a:t> </a:t>
            </a:r>
            <a:r>
              <a:rPr sz="2400" spc="120" dirty="0">
                <a:latin typeface="EB Garamond 12"/>
                <a:cs typeface="EB Garamond 12"/>
              </a:rPr>
              <a:t>mortality</a:t>
            </a:r>
            <a:r>
              <a:rPr sz="2400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60" dirty="0">
                <a:latin typeface="EB Garamond 12"/>
                <a:cs typeface="EB Garamond 12"/>
              </a:rPr>
              <a:t> </a:t>
            </a:r>
            <a:r>
              <a:rPr sz="2400" spc="160" dirty="0">
                <a:latin typeface="EB Garamond 12"/>
                <a:cs typeface="EB Garamond 12"/>
              </a:rPr>
              <a:t>diseases.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5761"/>
            <a:ext cx="54032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Who is </a:t>
            </a:r>
            <a:r>
              <a:rPr sz="5000" spc="-5" dirty="0"/>
              <a:t>responsible</a:t>
            </a:r>
            <a:r>
              <a:rPr sz="5000" spc="-170" dirty="0"/>
              <a:t> </a:t>
            </a:r>
            <a:r>
              <a:rPr sz="5000" dirty="0">
                <a:latin typeface="Arial"/>
                <a:cs typeface="Arial"/>
              </a:rPr>
              <a:t>?</a:t>
            </a:r>
            <a:endParaRPr sz="5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6274"/>
            <a:ext cx="8053705" cy="3780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72771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100" dirty="0">
                <a:latin typeface="EB Garamond 12"/>
                <a:cs typeface="EB Garamond 12"/>
              </a:rPr>
              <a:t>Affluent</a:t>
            </a:r>
            <a:r>
              <a:rPr sz="2800" spc="-5" dirty="0">
                <a:latin typeface="EB Garamond 12"/>
                <a:cs typeface="EB Garamond 12"/>
              </a:rPr>
              <a:t> </a:t>
            </a:r>
            <a:r>
              <a:rPr sz="2800" spc="180" dirty="0">
                <a:latin typeface="EB Garamond 12"/>
                <a:cs typeface="EB Garamond 12"/>
              </a:rPr>
              <a:t>and</a:t>
            </a:r>
            <a:r>
              <a:rPr sz="2800" spc="105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rich</a:t>
            </a:r>
            <a:r>
              <a:rPr sz="2800" spc="40" dirty="0">
                <a:latin typeface="EB Garamond 12"/>
                <a:cs typeface="EB Garamond 12"/>
              </a:rPr>
              <a:t> </a:t>
            </a:r>
            <a:r>
              <a:rPr sz="2800" spc="150" dirty="0">
                <a:latin typeface="EB Garamond 12"/>
                <a:cs typeface="EB Garamond 12"/>
              </a:rPr>
              <a:t>countries</a:t>
            </a:r>
            <a:r>
              <a:rPr sz="2800" spc="10" dirty="0">
                <a:latin typeface="EB Garamond 12"/>
                <a:cs typeface="EB Garamond 12"/>
              </a:rPr>
              <a:t> </a:t>
            </a:r>
            <a:r>
              <a:rPr sz="2800" spc="185" dirty="0">
                <a:latin typeface="EB Garamond 12"/>
                <a:cs typeface="EB Garamond 12"/>
              </a:rPr>
              <a:t>are</a:t>
            </a:r>
            <a:r>
              <a:rPr sz="2800" spc="30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responsible</a:t>
            </a:r>
            <a:r>
              <a:rPr sz="2800" spc="65" dirty="0">
                <a:latin typeface="EB Garamond 12"/>
                <a:cs typeface="EB Garamond 12"/>
              </a:rPr>
              <a:t> </a:t>
            </a:r>
            <a:r>
              <a:rPr sz="2800" spc="-85" dirty="0">
                <a:latin typeface="EB Garamond 12"/>
                <a:cs typeface="EB Garamond 12"/>
              </a:rPr>
              <a:t>for  </a:t>
            </a:r>
            <a:r>
              <a:rPr sz="2800" spc="195" dirty="0">
                <a:latin typeface="EB Garamond 12"/>
                <a:cs typeface="EB Garamond 12"/>
              </a:rPr>
              <a:t>changes </a:t>
            </a:r>
            <a:r>
              <a:rPr sz="2800" spc="50" dirty="0">
                <a:latin typeface="EB Garamond 12"/>
                <a:cs typeface="EB Garamond 12"/>
              </a:rPr>
              <a:t>of</a:t>
            </a:r>
            <a:r>
              <a:rPr sz="2800" spc="-45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climate.</a:t>
            </a:r>
            <a:endParaRPr sz="2800">
              <a:latin typeface="EB Garamond 12"/>
              <a:cs typeface="EB Garamond 12"/>
            </a:endParaRPr>
          </a:p>
          <a:p>
            <a:pPr marL="287020" marR="555625" indent="-274955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100" dirty="0">
                <a:latin typeface="EB Garamond 12"/>
                <a:cs typeface="EB Garamond 12"/>
              </a:rPr>
              <a:t>Global </a:t>
            </a:r>
            <a:r>
              <a:rPr sz="2800" spc="185" dirty="0">
                <a:latin typeface="EB Garamond 12"/>
                <a:cs typeface="EB Garamond 12"/>
              </a:rPr>
              <a:t>energy </a:t>
            </a:r>
            <a:r>
              <a:rPr sz="2800" spc="145" dirty="0">
                <a:latin typeface="EB Garamond 12"/>
                <a:cs typeface="EB Garamond 12"/>
              </a:rPr>
              <a:t>consumption </a:t>
            </a:r>
            <a:r>
              <a:rPr sz="2800" spc="180" dirty="0">
                <a:latin typeface="EB Garamond 12"/>
                <a:cs typeface="EB Garamond 12"/>
              </a:rPr>
              <a:t>and </a:t>
            </a:r>
            <a:r>
              <a:rPr sz="2800" spc="65" dirty="0">
                <a:latin typeface="EB Garamond 12"/>
                <a:cs typeface="EB Garamond 12"/>
              </a:rPr>
              <a:t>CO₂ </a:t>
            </a:r>
            <a:r>
              <a:rPr sz="2800" spc="130" dirty="0">
                <a:latin typeface="EB Garamond 12"/>
                <a:cs typeface="EB Garamond 12"/>
              </a:rPr>
              <a:t>emissions  </a:t>
            </a:r>
            <a:r>
              <a:rPr sz="2800" spc="155" dirty="0">
                <a:latin typeface="EB Garamond 12"/>
                <a:cs typeface="EB Garamond 12"/>
              </a:rPr>
              <a:t>have </a:t>
            </a:r>
            <a:r>
              <a:rPr sz="2800" spc="185" dirty="0">
                <a:latin typeface="EB Garamond 12"/>
                <a:cs typeface="EB Garamond 12"/>
              </a:rPr>
              <a:t>increased </a:t>
            </a:r>
            <a:r>
              <a:rPr sz="2800" spc="229" dirty="0">
                <a:latin typeface="EB Garamond 12"/>
                <a:cs typeface="EB Garamond 12"/>
              </a:rPr>
              <a:t>3 </a:t>
            </a:r>
            <a:r>
              <a:rPr sz="2800" spc="180" dirty="0">
                <a:latin typeface="EB Garamond 12"/>
                <a:cs typeface="EB Garamond 12"/>
              </a:rPr>
              <a:t>times </a:t>
            </a:r>
            <a:r>
              <a:rPr sz="2800" spc="165" dirty="0">
                <a:latin typeface="EB Garamond 12"/>
                <a:cs typeface="EB Garamond 12"/>
              </a:rPr>
              <a:t>between 1950 </a:t>
            </a:r>
            <a:r>
              <a:rPr sz="2800" spc="-145" dirty="0">
                <a:latin typeface="EB Garamond 12"/>
                <a:cs typeface="EB Garamond 12"/>
              </a:rPr>
              <a:t>–</a:t>
            </a:r>
            <a:r>
              <a:rPr sz="2800" spc="-295" dirty="0">
                <a:latin typeface="EB Garamond 12"/>
                <a:cs typeface="EB Garamond 12"/>
              </a:rPr>
              <a:t> </a:t>
            </a:r>
            <a:r>
              <a:rPr sz="2800" spc="200" dirty="0">
                <a:latin typeface="EB Garamond 12"/>
                <a:cs typeface="EB Garamond 12"/>
              </a:rPr>
              <a:t>85.</a:t>
            </a:r>
            <a:endParaRPr sz="2800">
              <a:latin typeface="EB Garamond 12"/>
              <a:cs typeface="EB Garamond 12"/>
            </a:endParaRPr>
          </a:p>
          <a:p>
            <a:pPr marL="287020" marR="508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70" dirty="0">
                <a:latin typeface="EB Garamond 12"/>
                <a:cs typeface="EB Garamond 12"/>
              </a:rPr>
              <a:t>In </a:t>
            </a:r>
            <a:r>
              <a:rPr sz="2800" spc="140" dirty="0">
                <a:latin typeface="EB Garamond 12"/>
                <a:cs typeface="EB Garamond 12"/>
              </a:rPr>
              <a:t>1990 </a:t>
            </a:r>
            <a:r>
              <a:rPr sz="2800" spc="114" dirty="0">
                <a:latin typeface="EB Garamond 12"/>
                <a:cs typeface="EB Garamond 12"/>
              </a:rPr>
              <a:t>out </a:t>
            </a:r>
            <a:r>
              <a:rPr sz="2800" spc="50" dirty="0">
                <a:latin typeface="EB Garamond 12"/>
                <a:cs typeface="EB Garamond 12"/>
              </a:rPr>
              <a:t>of </a:t>
            </a:r>
            <a:r>
              <a:rPr sz="2800" spc="114" dirty="0">
                <a:latin typeface="EB Garamond 12"/>
                <a:cs typeface="EB Garamond 12"/>
              </a:rPr>
              <a:t>21 </a:t>
            </a:r>
            <a:r>
              <a:rPr sz="2800" spc="110" dirty="0">
                <a:latin typeface="EB Garamond 12"/>
                <a:cs typeface="EB Garamond 12"/>
              </a:rPr>
              <a:t>billion </a:t>
            </a:r>
            <a:r>
              <a:rPr sz="2800" spc="140" dirty="0">
                <a:latin typeface="EB Garamond 12"/>
                <a:cs typeface="EB Garamond 12"/>
              </a:rPr>
              <a:t>tons </a:t>
            </a:r>
            <a:r>
              <a:rPr sz="2800" spc="50" dirty="0">
                <a:latin typeface="EB Garamond 12"/>
                <a:cs typeface="EB Garamond 12"/>
              </a:rPr>
              <a:t>of </a:t>
            </a:r>
            <a:r>
              <a:rPr sz="2800" spc="140" dirty="0">
                <a:latin typeface="EB Garamond 12"/>
                <a:cs typeface="EB Garamond 12"/>
              </a:rPr>
              <a:t>global </a:t>
            </a:r>
            <a:r>
              <a:rPr sz="2800" spc="170" dirty="0">
                <a:latin typeface="EB Garamond 12"/>
                <a:cs typeface="EB Garamond 12"/>
              </a:rPr>
              <a:t>emissions, </a:t>
            </a:r>
            <a:r>
              <a:rPr sz="2800" spc="-140" dirty="0">
                <a:latin typeface="EB Garamond 12"/>
                <a:cs typeface="EB Garamond 12"/>
              </a:rPr>
              <a:t>14  </a:t>
            </a:r>
            <a:r>
              <a:rPr sz="2800" spc="110" dirty="0">
                <a:latin typeface="EB Garamond 12"/>
                <a:cs typeface="EB Garamond 12"/>
              </a:rPr>
              <a:t>billion</a:t>
            </a:r>
            <a:r>
              <a:rPr sz="2800" spc="65" dirty="0">
                <a:latin typeface="EB Garamond 12"/>
                <a:cs typeface="EB Garamond 12"/>
              </a:rPr>
              <a:t> </a:t>
            </a:r>
            <a:r>
              <a:rPr sz="2800" spc="140" dirty="0">
                <a:latin typeface="EB Garamond 12"/>
                <a:cs typeface="EB Garamond 12"/>
              </a:rPr>
              <a:t>tons</a:t>
            </a:r>
            <a:r>
              <a:rPr sz="2800" spc="10" dirty="0">
                <a:latin typeface="EB Garamond 12"/>
                <a:cs typeface="EB Garamond 12"/>
              </a:rPr>
              <a:t> </a:t>
            </a:r>
            <a:r>
              <a:rPr sz="2800" spc="185" dirty="0">
                <a:latin typeface="EB Garamond 12"/>
                <a:cs typeface="EB Garamond 12"/>
              </a:rPr>
              <a:t>are</a:t>
            </a:r>
            <a:r>
              <a:rPr sz="2800" spc="5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emitted</a:t>
            </a:r>
            <a:r>
              <a:rPr sz="2800" spc="125" dirty="0">
                <a:latin typeface="EB Garamond 12"/>
                <a:cs typeface="EB Garamond 12"/>
              </a:rPr>
              <a:t> </a:t>
            </a:r>
            <a:r>
              <a:rPr sz="2800" spc="105" dirty="0">
                <a:latin typeface="EB Garamond 12"/>
                <a:cs typeface="EB Garamond 12"/>
              </a:rPr>
              <a:t>by</a:t>
            </a:r>
            <a:r>
              <a:rPr sz="2800" spc="35" dirty="0">
                <a:latin typeface="EB Garamond 12"/>
                <a:cs typeface="EB Garamond 12"/>
              </a:rPr>
              <a:t> </a:t>
            </a:r>
            <a:r>
              <a:rPr sz="2800" spc="160" dirty="0">
                <a:latin typeface="EB Garamond 12"/>
                <a:cs typeface="EB Garamond 12"/>
              </a:rPr>
              <a:t>rich</a:t>
            </a:r>
            <a:r>
              <a:rPr sz="2800" spc="25" dirty="0">
                <a:latin typeface="EB Garamond 12"/>
                <a:cs typeface="EB Garamond 12"/>
              </a:rPr>
              <a:t> </a:t>
            </a:r>
            <a:r>
              <a:rPr sz="2800" spc="140" dirty="0">
                <a:latin typeface="EB Garamond 12"/>
                <a:cs typeface="EB Garamond 12"/>
              </a:rPr>
              <a:t>countries.</a:t>
            </a:r>
            <a:endParaRPr sz="28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65" dirty="0">
                <a:latin typeface="EB Garamond 12"/>
                <a:cs typeface="EB Garamond 12"/>
              </a:rPr>
              <a:t>US </a:t>
            </a:r>
            <a:r>
              <a:rPr sz="2800" spc="170" dirty="0">
                <a:latin typeface="EB Garamond 12"/>
                <a:cs typeface="EB Garamond 12"/>
              </a:rPr>
              <a:t>alone </a:t>
            </a:r>
            <a:r>
              <a:rPr sz="2800" spc="160" dirty="0">
                <a:latin typeface="EB Garamond 12"/>
                <a:cs typeface="EB Garamond 12"/>
              </a:rPr>
              <a:t>emitted </a:t>
            </a:r>
            <a:r>
              <a:rPr sz="2800" spc="320" dirty="0">
                <a:latin typeface="EB Garamond 12"/>
                <a:cs typeface="EB Garamond 12"/>
              </a:rPr>
              <a:t>5 </a:t>
            </a:r>
            <a:r>
              <a:rPr sz="2800" spc="110" dirty="0">
                <a:latin typeface="EB Garamond 12"/>
                <a:cs typeface="EB Garamond 12"/>
              </a:rPr>
              <a:t>billion </a:t>
            </a:r>
            <a:r>
              <a:rPr sz="2800" spc="140" dirty="0">
                <a:latin typeface="EB Garamond 12"/>
                <a:cs typeface="EB Garamond 12"/>
              </a:rPr>
              <a:t>tons</a:t>
            </a:r>
            <a:r>
              <a:rPr sz="2800" spc="-305" dirty="0">
                <a:latin typeface="EB Garamond 12"/>
                <a:cs typeface="EB Garamond 12"/>
              </a:rPr>
              <a:t> </a:t>
            </a:r>
            <a:r>
              <a:rPr sz="2800" spc="50" dirty="0">
                <a:latin typeface="EB Garamond 12"/>
                <a:cs typeface="EB Garamond 12"/>
              </a:rPr>
              <a:t>of </a:t>
            </a:r>
            <a:r>
              <a:rPr sz="2800" spc="140" dirty="0">
                <a:latin typeface="EB Garamond 12"/>
                <a:cs typeface="EB Garamond 12"/>
              </a:rPr>
              <a:t>carbon.</a:t>
            </a:r>
            <a:endParaRPr sz="2800">
              <a:latin typeface="EB Garamond 12"/>
              <a:cs typeface="EB Garamond 12"/>
            </a:endParaRPr>
          </a:p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125" dirty="0">
                <a:latin typeface="EB Garamond 12"/>
                <a:cs typeface="EB Garamond 12"/>
              </a:rPr>
              <a:t>India </a:t>
            </a:r>
            <a:r>
              <a:rPr sz="2800" spc="185" dirty="0">
                <a:latin typeface="EB Garamond 12"/>
                <a:cs typeface="EB Garamond 12"/>
              </a:rPr>
              <a:t>emits </a:t>
            </a:r>
            <a:r>
              <a:rPr sz="2800" spc="190" dirty="0">
                <a:latin typeface="EB Garamond 12"/>
                <a:cs typeface="EB Garamond 12"/>
              </a:rPr>
              <a:t>159 </a:t>
            </a:r>
            <a:r>
              <a:rPr sz="2800" spc="130" dirty="0">
                <a:latin typeface="EB Garamond 12"/>
                <a:cs typeface="EB Garamond 12"/>
              </a:rPr>
              <a:t>million</a:t>
            </a:r>
            <a:r>
              <a:rPr sz="2800" spc="-204" dirty="0">
                <a:latin typeface="EB Garamond 12"/>
                <a:cs typeface="EB Garamond 12"/>
              </a:rPr>
              <a:t> </a:t>
            </a:r>
            <a:r>
              <a:rPr sz="2800" spc="120" dirty="0">
                <a:latin typeface="EB Garamond 12"/>
                <a:cs typeface="EB Garamond 12"/>
              </a:rPr>
              <a:t>tons.</a:t>
            </a:r>
            <a:endParaRPr sz="28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Picture </a:t>
            </a:r>
            <a:r>
              <a:rPr spc="-20" dirty="0"/>
              <a:t>presentation </a:t>
            </a:r>
            <a:r>
              <a:rPr spc="-5" dirty="0"/>
              <a:t>of </a:t>
            </a:r>
            <a:r>
              <a:rPr spc="-10" dirty="0"/>
              <a:t>Green  </a:t>
            </a:r>
            <a:r>
              <a:rPr spc="-5" dirty="0"/>
              <a:t>house</a:t>
            </a:r>
            <a:r>
              <a:rPr spc="-10" dirty="0"/>
              <a:t> </a:t>
            </a:r>
            <a:r>
              <a:rPr spc="-35" dirty="0"/>
              <a:t>effect</a:t>
            </a:r>
          </a:p>
        </p:txBody>
      </p:sp>
      <p:sp>
        <p:nvSpPr>
          <p:cNvPr id="9" name="object 9"/>
          <p:cNvSpPr/>
          <p:nvPr/>
        </p:nvSpPr>
        <p:spPr>
          <a:xfrm>
            <a:off x="2286000" y="2491739"/>
            <a:ext cx="4572000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5215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The </a:t>
            </a:r>
            <a:r>
              <a:rPr sz="5000" dirty="0"/>
              <a:t>major </a:t>
            </a:r>
            <a:r>
              <a:rPr sz="5000" spc="-20" dirty="0"/>
              <a:t>green </a:t>
            </a:r>
            <a:r>
              <a:rPr sz="5000" spc="-5" dirty="0"/>
              <a:t>house</a:t>
            </a:r>
            <a:r>
              <a:rPr sz="5000" spc="-65" dirty="0"/>
              <a:t> </a:t>
            </a:r>
            <a:r>
              <a:rPr sz="5000" spc="-20" dirty="0"/>
              <a:t>gases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10540" y="1952370"/>
            <a:ext cx="8024495" cy="404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2420" marR="3048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2420" algn="l"/>
                <a:tab pos="313055" algn="l"/>
              </a:tabLst>
            </a:pPr>
            <a:r>
              <a:rPr sz="2200" spc="65" dirty="0">
                <a:latin typeface="EB Garamond 12"/>
                <a:cs typeface="EB Garamond 12"/>
              </a:rPr>
              <a:t>The </a:t>
            </a:r>
            <a:r>
              <a:rPr sz="2200" spc="175" dirty="0">
                <a:latin typeface="EB Garamond 12"/>
                <a:cs typeface="EB Garamond 12"/>
              </a:rPr>
              <a:t>gases </a:t>
            </a:r>
            <a:r>
              <a:rPr sz="2200" spc="100" dirty="0">
                <a:latin typeface="EB Garamond 12"/>
                <a:cs typeface="EB Garamond 12"/>
              </a:rPr>
              <a:t>with </a:t>
            </a:r>
            <a:r>
              <a:rPr sz="2200" spc="135" dirty="0">
                <a:latin typeface="EB Garamond 12"/>
                <a:cs typeface="EB Garamond 12"/>
              </a:rPr>
              <a:t>the </a:t>
            </a:r>
            <a:r>
              <a:rPr sz="2200" spc="114" dirty="0">
                <a:latin typeface="EB Garamond 12"/>
                <a:cs typeface="EB Garamond 12"/>
              </a:rPr>
              <a:t>properties </a:t>
            </a:r>
            <a:r>
              <a:rPr sz="2200" spc="35" dirty="0">
                <a:latin typeface="EB Garamond 12"/>
                <a:cs typeface="EB Garamond 12"/>
              </a:rPr>
              <a:t>of </a:t>
            </a:r>
            <a:r>
              <a:rPr sz="2200" spc="140" dirty="0">
                <a:latin typeface="EB Garamond 12"/>
                <a:cs typeface="EB Garamond 12"/>
              </a:rPr>
              <a:t>greenhouse </a:t>
            </a:r>
            <a:r>
              <a:rPr sz="2200" spc="145" dirty="0">
                <a:latin typeface="EB Garamond 12"/>
                <a:cs typeface="EB Garamond 12"/>
              </a:rPr>
              <a:t>are </a:t>
            </a:r>
            <a:r>
              <a:rPr sz="2200" spc="105" dirty="0">
                <a:latin typeface="EB Garamond 12"/>
                <a:cs typeface="EB Garamond 12"/>
              </a:rPr>
              <a:t>known </a:t>
            </a:r>
            <a:r>
              <a:rPr sz="2200" spc="175" dirty="0">
                <a:latin typeface="EB Garamond 12"/>
                <a:cs typeface="EB Garamond 12"/>
              </a:rPr>
              <a:t>as</a:t>
            </a:r>
            <a:r>
              <a:rPr sz="2200" spc="-254" dirty="0">
                <a:latin typeface="EB Garamond 12"/>
                <a:cs typeface="EB Garamond 12"/>
              </a:rPr>
              <a:t> </a:t>
            </a:r>
            <a:r>
              <a:rPr sz="2200" spc="145" dirty="0">
                <a:latin typeface="EB Garamond 12"/>
                <a:cs typeface="EB Garamond 12"/>
              </a:rPr>
              <a:t>green  </a:t>
            </a:r>
            <a:r>
              <a:rPr sz="2200" spc="140" dirty="0">
                <a:latin typeface="EB Garamond 12"/>
                <a:cs typeface="EB Garamond 12"/>
              </a:rPr>
              <a:t>house</a:t>
            </a:r>
            <a:r>
              <a:rPr sz="2200" spc="-5" dirty="0">
                <a:latin typeface="EB Garamond 12"/>
                <a:cs typeface="EB Garamond 12"/>
              </a:rPr>
              <a:t> </a:t>
            </a:r>
            <a:r>
              <a:rPr sz="2200" spc="150" dirty="0">
                <a:latin typeface="EB Garamond 12"/>
                <a:cs typeface="EB Garamond 12"/>
              </a:rPr>
              <a:t>gases.</a:t>
            </a:r>
            <a:endParaRPr sz="2200">
              <a:latin typeface="EB Garamond 12"/>
              <a:cs typeface="EB Garamond 12"/>
            </a:endParaRPr>
          </a:p>
          <a:p>
            <a:pPr marL="312420" marR="74930" indent="-274955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2420" algn="l"/>
                <a:tab pos="313055" algn="l"/>
                <a:tab pos="2718435" algn="l"/>
              </a:tabLst>
            </a:pPr>
            <a:r>
              <a:rPr sz="2200" spc="140" dirty="0">
                <a:latin typeface="EB Garamond 12"/>
                <a:cs typeface="EB Garamond 12"/>
              </a:rPr>
              <a:t>Some </a:t>
            </a:r>
            <a:r>
              <a:rPr sz="2200" spc="175" dirty="0">
                <a:latin typeface="EB Garamond 12"/>
                <a:cs typeface="EB Garamond 12"/>
              </a:rPr>
              <a:t>gases </a:t>
            </a:r>
            <a:r>
              <a:rPr sz="2200" spc="95" dirty="0">
                <a:latin typeface="EB Garamond 12"/>
                <a:cs typeface="EB Garamond 12"/>
              </a:rPr>
              <a:t>in </a:t>
            </a:r>
            <a:r>
              <a:rPr sz="2200" spc="90" dirty="0">
                <a:latin typeface="EB Garamond 12"/>
                <a:cs typeface="EB Garamond 12"/>
              </a:rPr>
              <a:t>earth’s </a:t>
            </a:r>
            <a:r>
              <a:rPr sz="2200" spc="135" dirty="0">
                <a:latin typeface="EB Garamond 12"/>
                <a:cs typeface="EB Garamond 12"/>
              </a:rPr>
              <a:t>atmosphere </a:t>
            </a:r>
            <a:r>
              <a:rPr sz="2200" spc="55" dirty="0">
                <a:latin typeface="EB Garamond 12"/>
                <a:cs typeface="EB Garamond 12"/>
              </a:rPr>
              <a:t>for </a:t>
            </a:r>
            <a:r>
              <a:rPr sz="2200" spc="135" dirty="0">
                <a:latin typeface="EB Garamond 12"/>
                <a:cs typeface="EB Garamond 12"/>
              </a:rPr>
              <a:t>example, </a:t>
            </a:r>
            <a:r>
              <a:rPr sz="2200" spc="120" dirty="0">
                <a:latin typeface="EB Garamond 12"/>
                <a:cs typeface="EB Garamond 12"/>
              </a:rPr>
              <a:t>water </a:t>
            </a:r>
            <a:r>
              <a:rPr sz="2200" spc="65" dirty="0">
                <a:latin typeface="EB Garamond 12"/>
                <a:cs typeface="EB Garamond 12"/>
              </a:rPr>
              <a:t>(H</a:t>
            </a:r>
            <a:r>
              <a:rPr sz="2175" spc="97" baseline="-21072" dirty="0">
                <a:latin typeface="EB Garamond 12"/>
                <a:cs typeface="EB Garamond 12"/>
              </a:rPr>
              <a:t>2</a:t>
            </a:r>
            <a:r>
              <a:rPr sz="2200" spc="65" dirty="0">
                <a:latin typeface="EB Garamond 12"/>
                <a:cs typeface="EB Garamond 12"/>
              </a:rPr>
              <a:t>O),  </a:t>
            </a:r>
            <a:r>
              <a:rPr sz="2200" spc="120" dirty="0">
                <a:latin typeface="EB Garamond 12"/>
                <a:cs typeface="EB Garamond 12"/>
              </a:rPr>
              <a:t>carbon </a:t>
            </a:r>
            <a:r>
              <a:rPr sz="2200" spc="105" dirty="0">
                <a:latin typeface="EB Garamond 12"/>
                <a:cs typeface="EB Garamond 12"/>
              </a:rPr>
              <a:t>dioxide </a:t>
            </a:r>
            <a:r>
              <a:rPr sz="2200" spc="65" dirty="0">
                <a:latin typeface="EB Garamond 12"/>
                <a:cs typeface="EB Garamond 12"/>
              </a:rPr>
              <a:t>(CO</a:t>
            </a:r>
            <a:r>
              <a:rPr sz="2175" spc="97" baseline="-21072" dirty="0">
                <a:latin typeface="EB Garamond 12"/>
                <a:cs typeface="EB Garamond 12"/>
              </a:rPr>
              <a:t>2</a:t>
            </a:r>
            <a:r>
              <a:rPr sz="2200" spc="65" dirty="0">
                <a:latin typeface="EB Garamond 12"/>
                <a:cs typeface="EB Garamond 12"/>
              </a:rPr>
              <a:t>), </a:t>
            </a:r>
            <a:r>
              <a:rPr sz="2200" spc="155" dirty="0">
                <a:latin typeface="EB Garamond 12"/>
                <a:cs typeface="EB Garamond 12"/>
              </a:rPr>
              <a:t>methane </a:t>
            </a:r>
            <a:r>
              <a:rPr sz="2200" spc="50" dirty="0">
                <a:latin typeface="EB Garamond 12"/>
                <a:cs typeface="EB Garamond 12"/>
              </a:rPr>
              <a:t>(CH</a:t>
            </a:r>
            <a:r>
              <a:rPr sz="2175" spc="75" baseline="-21072" dirty="0">
                <a:latin typeface="EB Garamond 12"/>
                <a:cs typeface="EB Garamond 12"/>
              </a:rPr>
              <a:t>4</a:t>
            </a:r>
            <a:r>
              <a:rPr sz="2200" spc="50" dirty="0">
                <a:latin typeface="EB Garamond 12"/>
                <a:cs typeface="EB Garamond 12"/>
              </a:rPr>
              <a:t>), </a:t>
            </a:r>
            <a:r>
              <a:rPr sz="2200" spc="140" dirty="0">
                <a:latin typeface="EB Garamond 12"/>
                <a:cs typeface="EB Garamond 12"/>
              </a:rPr>
              <a:t>and </a:t>
            </a:r>
            <a:r>
              <a:rPr sz="2200" spc="100" dirty="0">
                <a:latin typeface="EB Garamond 12"/>
                <a:cs typeface="EB Garamond 12"/>
              </a:rPr>
              <a:t>nitrous </a:t>
            </a:r>
            <a:r>
              <a:rPr sz="2200" spc="105" dirty="0">
                <a:latin typeface="EB Garamond 12"/>
                <a:cs typeface="EB Garamond 12"/>
              </a:rPr>
              <a:t>oxide </a:t>
            </a:r>
            <a:r>
              <a:rPr sz="2200" spc="70" dirty="0">
                <a:latin typeface="EB Garamond 12"/>
                <a:cs typeface="EB Garamond 12"/>
              </a:rPr>
              <a:t>(N</a:t>
            </a:r>
            <a:r>
              <a:rPr sz="2175" spc="104" baseline="-21072" dirty="0">
                <a:latin typeface="EB Garamond 12"/>
                <a:cs typeface="EB Garamond 12"/>
              </a:rPr>
              <a:t>2</a:t>
            </a:r>
            <a:r>
              <a:rPr sz="2200" spc="70" dirty="0">
                <a:latin typeface="EB Garamond 12"/>
                <a:cs typeface="EB Garamond 12"/>
              </a:rPr>
              <a:t>O)  </a:t>
            </a:r>
            <a:r>
              <a:rPr sz="2200" spc="125" dirty="0">
                <a:latin typeface="EB Garamond 12"/>
                <a:cs typeface="EB Garamond 12"/>
              </a:rPr>
              <a:t>have</a:t>
            </a:r>
            <a:r>
              <a:rPr sz="2200" spc="-5" dirty="0">
                <a:latin typeface="EB Garamond 12"/>
                <a:cs typeface="EB Garamond 12"/>
              </a:rPr>
              <a:t> </a:t>
            </a:r>
            <a:r>
              <a:rPr sz="2200" spc="175" dirty="0">
                <a:latin typeface="EB Garamond 12"/>
                <a:cs typeface="EB Garamond 12"/>
              </a:rPr>
              <a:t>a</a:t>
            </a:r>
            <a:r>
              <a:rPr sz="2200" spc="-20" dirty="0">
                <a:latin typeface="EB Garamond 12"/>
                <a:cs typeface="EB Garamond 12"/>
              </a:rPr>
              <a:t> </a:t>
            </a:r>
            <a:r>
              <a:rPr sz="2200" spc="114" dirty="0">
                <a:latin typeface="EB Garamond 12"/>
                <a:cs typeface="EB Garamond 12"/>
              </a:rPr>
              <a:t>very</a:t>
            </a:r>
            <a:r>
              <a:rPr sz="2200" spc="15" dirty="0">
                <a:latin typeface="EB Garamond 12"/>
                <a:cs typeface="EB Garamond 12"/>
              </a:rPr>
              <a:t> </a:t>
            </a:r>
            <a:r>
              <a:rPr sz="2200" spc="140" dirty="0">
                <a:latin typeface="EB Garamond 12"/>
                <a:cs typeface="EB Garamond 12"/>
              </a:rPr>
              <a:t>special</a:t>
            </a:r>
            <a:r>
              <a:rPr sz="2200" spc="65" dirty="0">
                <a:latin typeface="EB Garamond 12"/>
                <a:cs typeface="EB Garamond 12"/>
              </a:rPr>
              <a:t> </a:t>
            </a:r>
            <a:r>
              <a:rPr sz="2200" spc="100" dirty="0">
                <a:latin typeface="EB Garamond 12"/>
                <a:cs typeface="EB Garamond 12"/>
              </a:rPr>
              <a:t>property</a:t>
            </a:r>
            <a:r>
              <a:rPr sz="2200" spc="55" dirty="0">
                <a:latin typeface="EB Garamond 12"/>
                <a:cs typeface="EB Garamond 12"/>
              </a:rPr>
              <a:t> </a:t>
            </a:r>
            <a:r>
              <a:rPr sz="2200" spc="70" dirty="0">
                <a:latin typeface="EB Garamond 12"/>
                <a:cs typeface="EB Garamond 12"/>
              </a:rPr>
              <a:t>.They</a:t>
            </a:r>
            <a:r>
              <a:rPr sz="2200" spc="15" dirty="0">
                <a:latin typeface="EB Garamond 12"/>
                <a:cs typeface="EB Garamond 12"/>
              </a:rPr>
              <a:t> </a:t>
            </a:r>
            <a:r>
              <a:rPr sz="2200" spc="110" dirty="0">
                <a:latin typeface="EB Garamond 12"/>
                <a:cs typeface="EB Garamond 12"/>
              </a:rPr>
              <a:t>do</a:t>
            </a:r>
            <a:r>
              <a:rPr sz="2200" spc="60" dirty="0">
                <a:latin typeface="EB Garamond 12"/>
                <a:cs typeface="EB Garamond 12"/>
              </a:rPr>
              <a:t> </a:t>
            </a:r>
            <a:r>
              <a:rPr sz="2200" spc="95" dirty="0">
                <a:latin typeface="EB Garamond 12"/>
                <a:cs typeface="EB Garamond 12"/>
              </a:rPr>
              <a:t>not</a:t>
            </a:r>
            <a:r>
              <a:rPr sz="2200" spc="-15" dirty="0">
                <a:latin typeface="EB Garamond 12"/>
                <a:cs typeface="EB Garamond 12"/>
              </a:rPr>
              <a:t> </a:t>
            </a:r>
            <a:r>
              <a:rPr sz="2200" spc="114" dirty="0">
                <a:latin typeface="EB Garamond 12"/>
                <a:cs typeface="EB Garamond 12"/>
              </a:rPr>
              <a:t>absorb</a:t>
            </a:r>
            <a:r>
              <a:rPr sz="2200" spc="25" dirty="0">
                <a:latin typeface="EB Garamond 12"/>
                <a:cs typeface="EB Garamond 12"/>
              </a:rPr>
              <a:t> </a:t>
            </a:r>
            <a:r>
              <a:rPr sz="2200" spc="135" dirty="0">
                <a:latin typeface="EB Garamond 12"/>
                <a:cs typeface="EB Garamond 12"/>
              </a:rPr>
              <a:t>the</a:t>
            </a:r>
            <a:r>
              <a:rPr sz="2200" spc="-5" dirty="0">
                <a:latin typeface="EB Garamond 12"/>
                <a:cs typeface="EB Garamond 12"/>
              </a:rPr>
              <a:t> </a:t>
            </a:r>
            <a:r>
              <a:rPr sz="2200" spc="114" dirty="0">
                <a:latin typeface="EB Garamond 12"/>
                <a:cs typeface="EB Garamond 12"/>
              </a:rPr>
              <a:t>visible</a:t>
            </a:r>
            <a:r>
              <a:rPr sz="2200" spc="50" dirty="0">
                <a:latin typeface="EB Garamond 12"/>
                <a:cs typeface="EB Garamond 12"/>
              </a:rPr>
              <a:t> </a:t>
            </a:r>
            <a:r>
              <a:rPr sz="2200" spc="100" dirty="0">
                <a:latin typeface="EB Garamond 12"/>
                <a:cs typeface="EB Garamond 12"/>
              </a:rPr>
              <a:t>light  </a:t>
            </a:r>
            <a:r>
              <a:rPr sz="2200" spc="85" dirty="0">
                <a:latin typeface="EB Garamond 12"/>
                <a:cs typeface="EB Garamond 12"/>
              </a:rPr>
              <a:t>from </a:t>
            </a:r>
            <a:r>
              <a:rPr sz="2200" spc="135" dirty="0">
                <a:latin typeface="EB Garamond 12"/>
                <a:cs typeface="EB Garamond 12"/>
              </a:rPr>
              <a:t>the </a:t>
            </a:r>
            <a:r>
              <a:rPr sz="2200" spc="110" dirty="0">
                <a:latin typeface="EB Garamond 12"/>
                <a:cs typeface="EB Garamond 12"/>
              </a:rPr>
              <a:t>sun, </a:t>
            </a:r>
            <a:r>
              <a:rPr sz="2200" spc="80" dirty="0">
                <a:latin typeface="EB Garamond 12"/>
                <a:cs typeface="EB Garamond 12"/>
              </a:rPr>
              <a:t>but </a:t>
            </a:r>
            <a:r>
              <a:rPr sz="2200" spc="125" dirty="0">
                <a:latin typeface="EB Garamond 12"/>
                <a:cs typeface="EB Garamond 12"/>
              </a:rPr>
              <a:t>they </a:t>
            </a:r>
            <a:r>
              <a:rPr sz="2200" spc="110" dirty="0">
                <a:latin typeface="EB Garamond 12"/>
                <a:cs typeface="EB Garamond 12"/>
              </a:rPr>
              <a:t>do </a:t>
            </a:r>
            <a:r>
              <a:rPr sz="2200" spc="114" dirty="0">
                <a:latin typeface="EB Garamond 12"/>
                <a:cs typeface="EB Garamond 12"/>
              </a:rPr>
              <a:t>absorb </a:t>
            </a:r>
            <a:r>
              <a:rPr sz="2200" spc="135" dirty="0">
                <a:latin typeface="EB Garamond 12"/>
                <a:cs typeface="EB Garamond 12"/>
              </a:rPr>
              <a:t>the </a:t>
            </a:r>
            <a:r>
              <a:rPr sz="2200" spc="100" dirty="0">
                <a:latin typeface="EB Garamond 12"/>
                <a:cs typeface="EB Garamond 12"/>
              </a:rPr>
              <a:t>infrared light </a:t>
            </a:r>
            <a:r>
              <a:rPr sz="2200" spc="125" dirty="0">
                <a:latin typeface="EB Garamond 12"/>
                <a:cs typeface="EB Garamond 12"/>
              </a:rPr>
              <a:t>radiated </a:t>
            </a:r>
            <a:r>
              <a:rPr sz="2200" spc="75" dirty="0">
                <a:latin typeface="EB Garamond 12"/>
                <a:cs typeface="EB Garamond 12"/>
              </a:rPr>
              <a:t>by  </a:t>
            </a:r>
            <a:r>
              <a:rPr sz="2200" spc="135" dirty="0">
                <a:latin typeface="EB Garamond 12"/>
                <a:cs typeface="EB Garamond 12"/>
              </a:rPr>
              <a:t>the</a:t>
            </a:r>
            <a:r>
              <a:rPr sz="2200" spc="75" dirty="0">
                <a:latin typeface="EB Garamond 12"/>
                <a:cs typeface="EB Garamond 12"/>
              </a:rPr>
              <a:t> </a:t>
            </a:r>
            <a:r>
              <a:rPr sz="2200" spc="114" dirty="0">
                <a:latin typeface="EB Garamond 12"/>
                <a:cs typeface="EB Garamond 12"/>
              </a:rPr>
              <a:t>Earth's</a:t>
            </a:r>
            <a:r>
              <a:rPr sz="2200" spc="35" dirty="0">
                <a:latin typeface="EB Garamond 12"/>
                <a:cs typeface="EB Garamond 12"/>
              </a:rPr>
              <a:t> </a:t>
            </a:r>
            <a:r>
              <a:rPr sz="2200" spc="110" dirty="0">
                <a:latin typeface="EB Garamond 12"/>
                <a:cs typeface="EB Garamond 12"/>
              </a:rPr>
              <a:t>surface.	These</a:t>
            </a:r>
            <a:r>
              <a:rPr sz="2200" spc="5" dirty="0">
                <a:latin typeface="EB Garamond 12"/>
                <a:cs typeface="EB Garamond 12"/>
              </a:rPr>
              <a:t> </a:t>
            </a:r>
            <a:r>
              <a:rPr sz="2200" spc="145" dirty="0">
                <a:latin typeface="EB Garamond 12"/>
                <a:cs typeface="EB Garamond 12"/>
              </a:rPr>
              <a:t>are</a:t>
            </a:r>
            <a:r>
              <a:rPr sz="2200" spc="-10" dirty="0">
                <a:latin typeface="EB Garamond 12"/>
                <a:cs typeface="EB Garamond 12"/>
              </a:rPr>
              <a:t> </a:t>
            </a:r>
            <a:r>
              <a:rPr sz="2200" spc="140" dirty="0">
                <a:latin typeface="EB Garamond 12"/>
                <a:cs typeface="EB Garamond 12"/>
              </a:rPr>
              <a:t>called</a:t>
            </a:r>
            <a:r>
              <a:rPr sz="2200" spc="100" dirty="0">
                <a:latin typeface="EB Garamond 12"/>
                <a:cs typeface="EB Garamond 12"/>
              </a:rPr>
              <a:t> </a:t>
            </a:r>
            <a:r>
              <a:rPr sz="2200" spc="135" dirty="0">
                <a:latin typeface="EB Garamond 12"/>
                <a:cs typeface="EB Garamond 12"/>
              </a:rPr>
              <a:t>"greenhouse</a:t>
            </a:r>
            <a:r>
              <a:rPr sz="2200" spc="-20" dirty="0">
                <a:latin typeface="EB Garamond 12"/>
                <a:cs typeface="EB Garamond 12"/>
              </a:rPr>
              <a:t> </a:t>
            </a:r>
            <a:r>
              <a:rPr sz="2200" spc="165" dirty="0">
                <a:latin typeface="EB Garamond 12"/>
                <a:cs typeface="EB Garamond 12"/>
              </a:rPr>
              <a:t>gases"</a:t>
            </a:r>
            <a:r>
              <a:rPr sz="2200" spc="85" dirty="0">
                <a:latin typeface="EB Garamond 12"/>
                <a:cs typeface="EB Garamond 12"/>
              </a:rPr>
              <a:t> </a:t>
            </a:r>
            <a:r>
              <a:rPr sz="2200" spc="55" dirty="0">
                <a:latin typeface="EB Garamond 12"/>
                <a:cs typeface="EB Garamond 12"/>
              </a:rPr>
              <a:t>.</a:t>
            </a:r>
            <a:endParaRPr sz="2200">
              <a:latin typeface="EB Garamond 12"/>
              <a:cs typeface="EB Garamond 12"/>
            </a:endParaRPr>
          </a:p>
          <a:p>
            <a:pPr marL="312420" indent="-274955">
              <a:lnSpc>
                <a:spcPct val="100000"/>
              </a:lnSpc>
              <a:spcBef>
                <a:spcPts val="53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2420" algn="l"/>
                <a:tab pos="313055" algn="l"/>
              </a:tabLst>
            </a:pPr>
            <a:r>
              <a:rPr sz="2200" spc="90" dirty="0">
                <a:latin typeface="EB Garamond 12"/>
                <a:cs typeface="EB Garamond 12"/>
              </a:rPr>
              <a:t>Carbon</a:t>
            </a:r>
            <a:r>
              <a:rPr sz="2200" spc="15" dirty="0">
                <a:latin typeface="EB Garamond 12"/>
                <a:cs typeface="EB Garamond 12"/>
              </a:rPr>
              <a:t> </a:t>
            </a:r>
            <a:r>
              <a:rPr sz="2200" spc="100" dirty="0">
                <a:latin typeface="EB Garamond 12"/>
                <a:cs typeface="EB Garamond 12"/>
              </a:rPr>
              <a:t>dioxide.</a:t>
            </a:r>
            <a:endParaRPr sz="2200">
              <a:latin typeface="EB Garamond 12"/>
              <a:cs typeface="EB Garamond 12"/>
            </a:endParaRPr>
          </a:p>
          <a:p>
            <a:pPr marL="312420" indent="-274955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2420" algn="l"/>
                <a:tab pos="313055" algn="l"/>
              </a:tabLst>
            </a:pPr>
            <a:r>
              <a:rPr sz="2200" spc="100" dirty="0">
                <a:latin typeface="EB Garamond 12"/>
                <a:cs typeface="EB Garamond 12"/>
              </a:rPr>
              <a:t>Halogen </a:t>
            </a:r>
            <a:r>
              <a:rPr sz="2200" spc="175" dirty="0">
                <a:latin typeface="EB Garamond 12"/>
                <a:cs typeface="EB Garamond 12"/>
              </a:rPr>
              <a:t>gases </a:t>
            </a:r>
            <a:r>
              <a:rPr sz="2200" spc="110" dirty="0">
                <a:latin typeface="EB Garamond 12"/>
                <a:cs typeface="EB Garamond 12"/>
              </a:rPr>
              <a:t>like</a:t>
            </a:r>
            <a:r>
              <a:rPr sz="2200" spc="-185" dirty="0">
                <a:latin typeface="EB Garamond 12"/>
                <a:cs typeface="EB Garamond 12"/>
              </a:rPr>
              <a:t> </a:t>
            </a:r>
            <a:r>
              <a:rPr sz="2200" spc="100" dirty="0">
                <a:latin typeface="EB Garamond 12"/>
                <a:cs typeface="EB Garamond 12"/>
              </a:rPr>
              <a:t>Chlorofluorocarbons,</a:t>
            </a:r>
            <a:endParaRPr sz="2200">
              <a:latin typeface="EB Garamond 12"/>
              <a:cs typeface="EB Garamond 12"/>
            </a:endParaRPr>
          </a:p>
          <a:p>
            <a:pPr marL="312420" indent="-274955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12420" algn="l"/>
                <a:tab pos="313055" algn="l"/>
              </a:tabLst>
            </a:pPr>
            <a:r>
              <a:rPr sz="2200" spc="105" dirty="0">
                <a:latin typeface="EB Garamond 12"/>
                <a:cs typeface="EB Garamond 12"/>
              </a:rPr>
              <a:t>nitrogen oxide</a:t>
            </a:r>
            <a:r>
              <a:rPr sz="2200" spc="-55" dirty="0">
                <a:latin typeface="EB Garamond 12"/>
                <a:cs typeface="EB Garamond 12"/>
              </a:rPr>
              <a:t> </a:t>
            </a:r>
            <a:r>
              <a:rPr sz="2200" spc="60" dirty="0">
                <a:latin typeface="EB Garamond 12"/>
                <a:cs typeface="EB Garamond 12"/>
              </a:rPr>
              <a:t>,</a:t>
            </a:r>
            <a:endParaRPr sz="2200">
              <a:latin typeface="EB Garamond 12"/>
              <a:cs typeface="EB Garamond 12"/>
            </a:endParaRPr>
          </a:p>
          <a:p>
            <a:pPr marL="382270" indent="-344805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Arial"/>
              <a:buChar char=""/>
              <a:tabLst>
                <a:tab pos="382270" algn="l"/>
                <a:tab pos="382905" algn="l"/>
              </a:tabLst>
            </a:pPr>
            <a:r>
              <a:rPr sz="2200" spc="155" dirty="0">
                <a:latin typeface="EB Garamond 12"/>
                <a:cs typeface="EB Garamond 12"/>
              </a:rPr>
              <a:t>methane</a:t>
            </a:r>
            <a:r>
              <a:rPr sz="2200" spc="-35" dirty="0">
                <a:latin typeface="EB Garamond 12"/>
                <a:cs typeface="EB Garamond 12"/>
              </a:rPr>
              <a:t> </a:t>
            </a:r>
            <a:r>
              <a:rPr sz="2200" spc="114" dirty="0">
                <a:latin typeface="EB Garamond 12"/>
                <a:cs typeface="EB Garamond 12"/>
              </a:rPr>
              <a:t>etc.</a:t>
            </a:r>
            <a:endParaRPr sz="22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39051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Gas type</a:t>
            </a:r>
            <a:r>
              <a:rPr sz="5000" spc="-95" dirty="0"/>
              <a:t> </a:t>
            </a:r>
            <a:r>
              <a:rPr sz="5000" spc="-5" dirty="0"/>
              <a:t>responsible</a:t>
            </a:r>
            <a:endParaRPr sz="5000"/>
          </a:p>
        </p:txBody>
      </p:sp>
      <p:grpSp>
        <p:nvGrpSpPr>
          <p:cNvPr id="9" name="object 9"/>
          <p:cNvGrpSpPr/>
          <p:nvPr/>
        </p:nvGrpSpPr>
        <p:grpSpPr>
          <a:xfrm>
            <a:off x="2137786" y="2718054"/>
            <a:ext cx="3217545" cy="3217545"/>
            <a:chOff x="2137786" y="2718054"/>
            <a:chExt cx="3217545" cy="3217545"/>
          </a:xfrm>
        </p:grpSpPr>
        <p:sp>
          <p:nvSpPr>
            <p:cNvPr id="10" name="object 10"/>
            <p:cNvSpPr/>
            <p:nvPr/>
          </p:nvSpPr>
          <p:spPr>
            <a:xfrm>
              <a:off x="2523490" y="2718054"/>
              <a:ext cx="2831465" cy="3217545"/>
            </a:xfrm>
            <a:custGeom>
              <a:avLst/>
              <a:gdLst/>
              <a:ahLst/>
              <a:cxnLst/>
              <a:rect l="l" t="t" r="r" b="b"/>
              <a:pathLst>
                <a:path w="2831465" h="3217545">
                  <a:moveTo>
                    <a:pt x="1222883" y="0"/>
                  </a:moveTo>
                  <a:lnTo>
                    <a:pt x="1222883" y="1608582"/>
                  </a:lnTo>
                  <a:lnTo>
                    <a:pt x="0" y="2653538"/>
                  </a:lnTo>
                  <a:lnTo>
                    <a:pt x="31914" y="2689787"/>
                  </a:lnTo>
                  <a:lnTo>
                    <a:pt x="64669" y="2724852"/>
                  </a:lnTo>
                  <a:lnTo>
                    <a:pt x="98237" y="2758731"/>
                  </a:lnTo>
                  <a:lnTo>
                    <a:pt x="132590" y="2791422"/>
                  </a:lnTo>
                  <a:lnTo>
                    <a:pt x="167700" y="2822922"/>
                  </a:lnTo>
                  <a:lnTo>
                    <a:pt x="203539" y="2853230"/>
                  </a:lnTo>
                  <a:lnTo>
                    <a:pt x="240078" y="2882342"/>
                  </a:lnTo>
                  <a:lnTo>
                    <a:pt x="277290" y="2910257"/>
                  </a:lnTo>
                  <a:lnTo>
                    <a:pt x="315147" y="2936973"/>
                  </a:lnTo>
                  <a:lnTo>
                    <a:pt x="353620" y="2962488"/>
                  </a:lnTo>
                  <a:lnTo>
                    <a:pt x="392681" y="2986798"/>
                  </a:lnTo>
                  <a:lnTo>
                    <a:pt x="432303" y="3009903"/>
                  </a:lnTo>
                  <a:lnTo>
                    <a:pt x="472458" y="3031799"/>
                  </a:lnTo>
                  <a:lnTo>
                    <a:pt x="513116" y="3052485"/>
                  </a:lnTo>
                  <a:lnTo>
                    <a:pt x="554251" y="3071958"/>
                  </a:lnTo>
                  <a:lnTo>
                    <a:pt x="595833" y="3090217"/>
                  </a:lnTo>
                  <a:lnTo>
                    <a:pt x="637836" y="3107259"/>
                  </a:lnTo>
                  <a:lnTo>
                    <a:pt x="680231" y="3123081"/>
                  </a:lnTo>
                  <a:lnTo>
                    <a:pt x="722990" y="3137682"/>
                  </a:lnTo>
                  <a:lnTo>
                    <a:pt x="766084" y="3151060"/>
                  </a:lnTo>
                  <a:lnTo>
                    <a:pt x="809487" y="3163211"/>
                  </a:lnTo>
                  <a:lnTo>
                    <a:pt x="853169" y="3174135"/>
                  </a:lnTo>
                  <a:lnTo>
                    <a:pt x="897103" y="3183829"/>
                  </a:lnTo>
                  <a:lnTo>
                    <a:pt x="941261" y="3192290"/>
                  </a:lnTo>
                  <a:lnTo>
                    <a:pt x="985614" y="3199517"/>
                  </a:lnTo>
                  <a:lnTo>
                    <a:pt x="1030135" y="3205507"/>
                  </a:lnTo>
                  <a:lnTo>
                    <a:pt x="1074795" y="3210257"/>
                  </a:lnTo>
                  <a:lnTo>
                    <a:pt x="1119566" y="3213767"/>
                  </a:lnTo>
                  <a:lnTo>
                    <a:pt x="1164421" y="3216034"/>
                  </a:lnTo>
                  <a:lnTo>
                    <a:pt x="1209331" y="3217055"/>
                  </a:lnTo>
                  <a:lnTo>
                    <a:pt x="1254269" y="3216828"/>
                  </a:lnTo>
                  <a:lnTo>
                    <a:pt x="1299205" y="3215351"/>
                  </a:lnTo>
                  <a:lnTo>
                    <a:pt x="1344113" y="3212622"/>
                  </a:lnTo>
                  <a:lnTo>
                    <a:pt x="1388963" y="3208638"/>
                  </a:lnTo>
                  <a:lnTo>
                    <a:pt x="1433729" y="3203398"/>
                  </a:lnTo>
                  <a:lnTo>
                    <a:pt x="1478381" y="3196900"/>
                  </a:lnTo>
                  <a:lnTo>
                    <a:pt x="1522892" y="3189140"/>
                  </a:lnTo>
                  <a:lnTo>
                    <a:pt x="1567234" y="3180117"/>
                  </a:lnTo>
                  <a:lnTo>
                    <a:pt x="1611379" y="3169829"/>
                  </a:lnTo>
                  <a:lnTo>
                    <a:pt x="1655299" y="3158274"/>
                  </a:lnTo>
                  <a:lnTo>
                    <a:pt x="1698965" y="3145448"/>
                  </a:lnTo>
                  <a:lnTo>
                    <a:pt x="1742349" y="3131351"/>
                  </a:lnTo>
                  <a:lnTo>
                    <a:pt x="1785424" y="3115979"/>
                  </a:lnTo>
                  <a:lnTo>
                    <a:pt x="1828161" y="3099331"/>
                  </a:lnTo>
                  <a:lnTo>
                    <a:pt x="1870533" y="3081405"/>
                  </a:lnTo>
                  <a:lnTo>
                    <a:pt x="1912511" y="3062198"/>
                  </a:lnTo>
                  <a:lnTo>
                    <a:pt x="1954067" y="3041708"/>
                  </a:lnTo>
                  <a:lnTo>
                    <a:pt x="1995174" y="3019933"/>
                  </a:lnTo>
                  <a:lnTo>
                    <a:pt x="2035802" y="2996870"/>
                  </a:lnTo>
                  <a:lnTo>
                    <a:pt x="2075925" y="2972518"/>
                  </a:lnTo>
                  <a:lnTo>
                    <a:pt x="2115513" y="2946874"/>
                  </a:lnTo>
                  <a:lnTo>
                    <a:pt x="2154540" y="2919936"/>
                  </a:lnTo>
                  <a:lnTo>
                    <a:pt x="2192976" y="2891702"/>
                  </a:lnTo>
                  <a:lnTo>
                    <a:pt x="2230794" y="2862170"/>
                  </a:lnTo>
                  <a:lnTo>
                    <a:pt x="2267966" y="2831338"/>
                  </a:lnTo>
                  <a:lnTo>
                    <a:pt x="2304213" y="2799423"/>
                  </a:lnTo>
                  <a:lnTo>
                    <a:pt x="2339277" y="2766668"/>
                  </a:lnTo>
                  <a:lnTo>
                    <a:pt x="2373155" y="2733100"/>
                  </a:lnTo>
                  <a:lnTo>
                    <a:pt x="2405844" y="2698747"/>
                  </a:lnTo>
                  <a:lnTo>
                    <a:pt x="2437342" y="2663637"/>
                  </a:lnTo>
                  <a:lnTo>
                    <a:pt x="2467648" y="2627798"/>
                  </a:lnTo>
                  <a:lnTo>
                    <a:pt x="2496758" y="2591259"/>
                  </a:lnTo>
                  <a:lnTo>
                    <a:pt x="2524671" y="2554047"/>
                  </a:lnTo>
                  <a:lnTo>
                    <a:pt x="2551385" y="2516191"/>
                  </a:lnTo>
                  <a:lnTo>
                    <a:pt x="2576897" y="2477718"/>
                  </a:lnTo>
                  <a:lnTo>
                    <a:pt x="2601205" y="2438657"/>
                  </a:lnTo>
                  <a:lnTo>
                    <a:pt x="2624308" y="2399035"/>
                  </a:lnTo>
                  <a:lnTo>
                    <a:pt x="2646202" y="2358881"/>
                  </a:lnTo>
                  <a:lnTo>
                    <a:pt x="2666886" y="2318223"/>
                  </a:lnTo>
                  <a:lnTo>
                    <a:pt x="2686357" y="2277089"/>
                  </a:lnTo>
                  <a:lnTo>
                    <a:pt x="2704613" y="2235507"/>
                  </a:lnTo>
                  <a:lnTo>
                    <a:pt x="2721653" y="2193505"/>
                  </a:lnTo>
                  <a:lnTo>
                    <a:pt x="2737473" y="2151110"/>
                  </a:lnTo>
                  <a:lnTo>
                    <a:pt x="2752072" y="2108352"/>
                  </a:lnTo>
                  <a:lnTo>
                    <a:pt x="2765447" y="2065259"/>
                  </a:lnTo>
                  <a:lnTo>
                    <a:pt x="2777597" y="2021857"/>
                  </a:lnTo>
                  <a:lnTo>
                    <a:pt x="2788519" y="1978176"/>
                  </a:lnTo>
                  <a:lnTo>
                    <a:pt x="2798211" y="1934243"/>
                  </a:lnTo>
                  <a:lnTo>
                    <a:pt x="2806671" y="1890087"/>
                  </a:lnTo>
                  <a:lnTo>
                    <a:pt x="2813896" y="1845735"/>
                  </a:lnTo>
                  <a:lnTo>
                    <a:pt x="2819884" y="1801216"/>
                  </a:lnTo>
                  <a:lnTo>
                    <a:pt x="2824634" y="1756557"/>
                  </a:lnTo>
                  <a:lnTo>
                    <a:pt x="2828142" y="1711787"/>
                  </a:lnTo>
                  <a:lnTo>
                    <a:pt x="2830408" y="1666934"/>
                  </a:lnTo>
                  <a:lnTo>
                    <a:pt x="2831428" y="1622026"/>
                  </a:lnTo>
                  <a:lnTo>
                    <a:pt x="2831200" y="1577091"/>
                  </a:lnTo>
                  <a:lnTo>
                    <a:pt x="2829722" y="1532157"/>
                  </a:lnTo>
                  <a:lnTo>
                    <a:pt x="2826993" y="1487252"/>
                  </a:lnTo>
                  <a:lnTo>
                    <a:pt x="2823010" y="1442404"/>
                  </a:lnTo>
                  <a:lnTo>
                    <a:pt x="2817770" y="1397641"/>
                  </a:lnTo>
                  <a:lnTo>
                    <a:pt x="2811271" y="1352991"/>
                  </a:lnTo>
                  <a:lnTo>
                    <a:pt x="2803512" y="1308483"/>
                  </a:lnTo>
                  <a:lnTo>
                    <a:pt x="2794490" y="1264144"/>
                  </a:lnTo>
                  <a:lnTo>
                    <a:pt x="2784203" y="1220003"/>
                  </a:lnTo>
                  <a:lnTo>
                    <a:pt x="2772648" y="1176087"/>
                  </a:lnTo>
                  <a:lnTo>
                    <a:pt x="2759824" y="1132425"/>
                  </a:lnTo>
                  <a:lnTo>
                    <a:pt x="2745728" y="1089044"/>
                  </a:lnTo>
                  <a:lnTo>
                    <a:pt x="2730359" y="1045974"/>
                  </a:lnTo>
                  <a:lnTo>
                    <a:pt x="2713713" y="1003241"/>
                  </a:lnTo>
                  <a:lnTo>
                    <a:pt x="2695789" y="960873"/>
                  </a:lnTo>
                  <a:lnTo>
                    <a:pt x="2676585" y="918900"/>
                  </a:lnTo>
                  <a:lnTo>
                    <a:pt x="2656098" y="877349"/>
                  </a:lnTo>
                  <a:lnTo>
                    <a:pt x="2634326" y="836248"/>
                  </a:lnTo>
                  <a:lnTo>
                    <a:pt x="2611268" y="795625"/>
                  </a:lnTo>
                  <a:lnTo>
                    <a:pt x="2586920" y="755508"/>
                  </a:lnTo>
                  <a:lnTo>
                    <a:pt x="2561280" y="715925"/>
                  </a:lnTo>
                  <a:lnTo>
                    <a:pt x="2534347" y="676905"/>
                  </a:lnTo>
                  <a:lnTo>
                    <a:pt x="2506119" y="638475"/>
                  </a:lnTo>
                  <a:lnTo>
                    <a:pt x="2476592" y="600663"/>
                  </a:lnTo>
                  <a:lnTo>
                    <a:pt x="2445766" y="563499"/>
                  </a:lnTo>
                  <a:lnTo>
                    <a:pt x="2412479" y="525764"/>
                  </a:lnTo>
                  <a:lnTo>
                    <a:pt x="2378144" y="489206"/>
                  </a:lnTo>
                  <a:lnTo>
                    <a:pt x="2342794" y="453839"/>
                  </a:lnTo>
                  <a:lnTo>
                    <a:pt x="2306460" y="419677"/>
                  </a:lnTo>
                  <a:lnTo>
                    <a:pt x="2269175" y="386736"/>
                  </a:lnTo>
                  <a:lnTo>
                    <a:pt x="2230970" y="355031"/>
                  </a:lnTo>
                  <a:lnTo>
                    <a:pt x="2191879" y="324576"/>
                  </a:lnTo>
                  <a:lnTo>
                    <a:pt x="2151932" y="295386"/>
                  </a:lnTo>
                  <a:lnTo>
                    <a:pt x="2111162" y="267475"/>
                  </a:lnTo>
                  <a:lnTo>
                    <a:pt x="2069602" y="240859"/>
                  </a:lnTo>
                  <a:lnTo>
                    <a:pt x="2027283" y="215553"/>
                  </a:lnTo>
                  <a:lnTo>
                    <a:pt x="1984237" y="191570"/>
                  </a:lnTo>
                  <a:lnTo>
                    <a:pt x="1940496" y="168927"/>
                  </a:lnTo>
                  <a:lnTo>
                    <a:pt x="1896094" y="147637"/>
                  </a:lnTo>
                  <a:lnTo>
                    <a:pt x="1851061" y="127716"/>
                  </a:lnTo>
                  <a:lnTo>
                    <a:pt x="1805429" y="109178"/>
                  </a:lnTo>
                  <a:lnTo>
                    <a:pt x="1759232" y="92038"/>
                  </a:lnTo>
                  <a:lnTo>
                    <a:pt x="1712501" y="76311"/>
                  </a:lnTo>
                  <a:lnTo>
                    <a:pt x="1665267" y="62011"/>
                  </a:lnTo>
                  <a:lnTo>
                    <a:pt x="1617564" y="49154"/>
                  </a:lnTo>
                  <a:lnTo>
                    <a:pt x="1569424" y="37754"/>
                  </a:lnTo>
                  <a:lnTo>
                    <a:pt x="1520878" y="27826"/>
                  </a:lnTo>
                  <a:lnTo>
                    <a:pt x="1471958" y="19385"/>
                  </a:lnTo>
                  <a:lnTo>
                    <a:pt x="1422697" y="12446"/>
                  </a:lnTo>
                  <a:lnTo>
                    <a:pt x="1373127" y="7023"/>
                  </a:lnTo>
                  <a:lnTo>
                    <a:pt x="1323280" y="3131"/>
                  </a:lnTo>
                  <a:lnTo>
                    <a:pt x="1273188" y="785"/>
                  </a:lnTo>
                  <a:lnTo>
                    <a:pt x="122288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7786" y="3581146"/>
              <a:ext cx="1609090" cy="1790700"/>
            </a:xfrm>
            <a:custGeom>
              <a:avLst/>
              <a:gdLst/>
              <a:ahLst/>
              <a:cxnLst/>
              <a:rect l="l" t="t" r="r" b="b"/>
              <a:pathLst>
                <a:path w="1609089" h="1790700">
                  <a:moveTo>
                    <a:pt x="183138" y="0"/>
                  </a:moveTo>
                  <a:lnTo>
                    <a:pt x="161027" y="43894"/>
                  </a:lnTo>
                  <a:lnTo>
                    <a:pt x="140354" y="88233"/>
                  </a:lnTo>
                  <a:lnTo>
                    <a:pt x="121117" y="132984"/>
                  </a:lnTo>
                  <a:lnTo>
                    <a:pt x="103311" y="178116"/>
                  </a:lnTo>
                  <a:lnTo>
                    <a:pt x="86933" y="223597"/>
                  </a:lnTo>
                  <a:lnTo>
                    <a:pt x="71979" y="269395"/>
                  </a:lnTo>
                  <a:lnTo>
                    <a:pt x="58446" y="315480"/>
                  </a:lnTo>
                  <a:lnTo>
                    <a:pt x="46330" y="361819"/>
                  </a:lnTo>
                  <a:lnTo>
                    <a:pt x="35628" y="408382"/>
                  </a:lnTo>
                  <a:lnTo>
                    <a:pt x="26336" y="455136"/>
                  </a:lnTo>
                  <a:lnTo>
                    <a:pt x="18451" y="502050"/>
                  </a:lnTo>
                  <a:lnTo>
                    <a:pt x="11969" y="549092"/>
                  </a:lnTo>
                  <a:lnTo>
                    <a:pt x="6886" y="596232"/>
                  </a:lnTo>
                  <a:lnTo>
                    <a:pt x="3199" y="643436"/>
                  </a:lnTo>
                  <a:lnTo>
                    <a:pt x="905" y="690675"/>
                  </a:lnTo>
                  <a:lnTo>
                    <a:pt x="0" y="737916"/>
                  </a:lnTo>
                  <a:lnTo>
                    <a:pt x="479" y="785128"/>
                  </a:lnTo>
                  <a:lnTo>
                    <a:pt x="2341" y="832280"/>
                  </a:lnTo>
                  <a:lnTo>
                    <a:pt x="5581" y="879339"/>
                  </a:lnTo>
                  <a:lnTo>
                    <a:pt x="10195" y="926274"/>
                  </a:lnTo>
                  <a:lnTo>
                    <a:pt x="16181" y="973054"/>
                  </a:lnTo>
                  <a:lnTo>
                    <a:pt x="23534" y="1019647"/>
                  </a:lnTo>
                  <a:lnTo>
                    <a:pt x="32251" y="1066022"/>
                  </a:lnTo>
                  <a:lnTo>
                    <a:pt x="42329" y="1112148"/>
                  </a:lnTo>
                  <a:lnTo>
                    <a:pt x="53764" y="1157991"/>
                  </a:lnTo>
                  <a:lnTo>
                    <a:pt x="66552" y="1203522"/>
                  </a:lnTo>
                  <a:lnTo>
                    <a:pt x="80690" y="1248709"/>
                  </a:lnTo>
                  <a:lnTo>
                    <a:pt x="96174" y="1293519"/>
                  </a:lnTo>
                  <a:lnTo>
                    <a:pt x="113001" y="1337922"/>
                  </a:lnTo>
                  <a:lnTo>
                    <a:pt x="131167" y="1381886"/>
                  </a:lnTo>
                  <a:lnTo>
                    <a:pt x="150669" y="1425380"/>
                  </a:lnTo>
                  <a:lnTo>
                    <a:pt x="171502" y="1468371"/>
                  </a:lnTo>
                  <a:lnTo>
                    <a:pt x="193665" y="1510829"/>
                  </a:lnTo>
                  <a:lnTo>
                    <a:pt x="217152" y="1552722"/>
                  </a:lnTo>
                  <a:lnTo>
                    <a:pt x="241961" y="1594018"/>
                  </a:lnTo>
                  <a:lnTo>
                    <a:pt x="268088" y="1634686"/>
                  </a:lnTo>
                  <a:lnTo>
                    <a:pt x="295529" y="1674694"/>
                  </a:lnTo>
                  <a:lnTo>
                    <a:pt x="324281" y="1714011"/>
                  </a:lnTo>
                  <a:lnTo>
                    <a:pt x="354340" y="1752606"/>
                  </a:lnTo>
                  <a:lnTo>
                    <a:pt x="385703" y="1790445"/>
                  </a:lnTo>
                  <a:lnTo>
                    <a:pt x="1608586" y="745489"/>
                  </a:lnTo>
                  <a:lnTo>
                    <a:pt x="183138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20925" y="2845308"/>
              <a:ext cx="1425575" cy="1481455"/>
            </a:xfrm>
            <a:custGeom>
              <a:avLst/>
              <a:gdLst/>
              <a:ahLst/>
              <a:cxnLst/>
              <a:rect l="l" t="t" r="r" b="b"/>
              <a:pathLst>
                <a:path w="1425575" h="1481454">
                  <a:moveTo>
                    <a:pt x="798322" y="0"/>
                  </a:moveTo>
                  <a:lnTo>
                    <a:pt x="751878" y="20535"/>
                  </a:lnTo>
                  <a:lnTo>
                    <a:pt x="706222" y="42465"/>
                  </a:lnTo>
                  <a:lnTo>
                    <a:pt x="661380" y="65766"/>
                  </a:lnTo>
                  <a:lnTo>
                    <a:pt x="617379" y="90413"/>
                  </a:lnTo>
                  <a:lnTo>
                    <a:pt x="574247" y="116380"/>
                  </a:lnTo>
                  <a:lnTo>
                    <a:pt x="532010" y="143643"/>
                  </a:lnTo>
                  <a:lnTo>
                    <a:pt x="490696" y="172177"/>
                  </a:lnTo>
                  <a:lnTo>
                    <a:pt x="450330" y="201958"/>
                  </a:lnTo>
                  <a:lnTo>
                    <a:pt x="410941" y="232960"/>
                  </a:lnTo>
                  <a:lnTo>
                    <a:pt x="372556" y="265159"/>
                  </a:lnTo>
                  <a:lnTo>
                    <a:pt x="335200" y="298529"/>
                  </a:lnTo>
                  <a:lnTo>
                    <a:pt x="298902" y="333046"/>
                  </a:lnTo>
                  <a:lnTo>
                    <a:pt x="263688" y="368686"/>
                  </a:lnTo>
                  <a:lnTo>
                    <a:pt x="229585" y="405422"/>
                  </a:lnTo>
                  <a:lnTo>
                    <a:pt x="196620" y="443231"/>
                  </a:lnTo>
                  <a:lnTo>
                    <a:pt x="164820" y="482088"/>
                  </a:lnTo>
                  <a:lnTo>
                    <a:pt x="134212" y="521968"/>
                  </a:lnTo>
                  <a:lnTo>
                    <a:pt x="104824" y="562845"/>
                  </a:lnTo>
                  <a:lnTo>
                    <a:pt x="76681" y="604696"/>
                  </a:lnTo>
                  <a:lnTo>
                    <a:pt x="49812" y="647494"/>
                  </a:lnTo>
                  <a:lnTo>
                    <a:pt x="24242" y="691217"/>
                  </a:lnTo>
                  <a:lnTo>
                    <a:pt x="0" y="735838"/>
                  </a:lnTo>
                  <a:lnTo>
                    <a:pt x="1425448" y="1481327"/>
                  </a:lnTo>
                  <a:lnTo>
                    <a:pt x="798322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19247" y="2718562"/>
              <a:ext cx="627380" cy="1608455"/>
            </a:xfrm>
            <a:custGeom>
              <a:avLst/>
              <a:gdLst/>
              <a:ahLst/>
              <a:cxnLst/>
              <a:rect l="l" t="t" r="r" b="b"/>
              <a:pathLst>
                <a:path w="627379" h="1608454">
                  <a:moveTo>
                    <a:pt x="586866" y="0"/>
                  </a:moveTo>
                  <a:lnTo>
                    <a:pt x="536451" y="2030"/>
                  </a:lnTo>
                  <a:lnTo>
                    <a:pt x="486192" y="5640"/>
                  </a:lnTo>
                  <a:lnTo>
                    <a:pt x="436125" y="10820"/>
                  </a:lnTo>
                  <a:lnTo>
                    <a:pt x="386286" y="17563"/>
                  </a:lnTo>
                  <a:lnTo>
                    <a:pt x="336710" y="25860"/>
                  </a:lnTo>
                  <a:lnTo>
                    <a:pt x="287432" y="35702"/>
                  </a:lnTo>
                  <a:lnTo>
                    <a:pt x="238488" y="47082"/>
                  </a:lnTo>
                  <a:lnTo>
                    <a:pt x="189912" y="59991"/>
                  </a:lnTo>
                  <a:lnTo>
                    <a:pt x="141739" y="74420"/>
                  </a:lnTo>
                  <a:lnTo>
                    <a:pt x="94007" y="90361"/>
                  </a:lnTo>
                  <a:lnTo>
                    <a:pt x="46748" y="107805"/>
                  </a:lnTo>
                  <a:lnTo>
                    <a:pt x="0" y="126746"/>
                  </a:lnTo>
                  <a:lnTo>
                    <a:pt x="627126" y="1608074"/>
                  </a:lnTo>
                  <a:lnTo>
                    <a:pt x="586866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6113" y="2718054"/>
              <a:ext cx="40640" cy="1609090"/>
            </a:xfrm>
            <a:custGeom>
              <a:avLst/>
              <a:gdLst/>
              <a:ahLst/>
              <a:cxnLst/>
              <a:rect l="l" t="t" r="r" b="b"/>
              <a:pathLst>
                <a:path w="40639" h="1609089">
                  <a:moveTo>
                    <a:pt x="40259" y="0"/>
                  </a:moveTo>
                  <a:lnTo>
                    <a:pt x="0" y="508"/>
                  </a:lnTo>
                  <a:lnTo>
                    <a:pt x="40259" y="1608582"/>
                  </a:lnTo>
                  <a:lnTo>
                    <a:pt x="40259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06441" y="4798821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EB Garamond 12"/>
                <a:cs typeface="EB Garamond 12"/>
              </a:rPr>
              <a:t>64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6244" y="4322140"/>
            <a:ext cx="219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EB Garamond 12"/>
                <a:cs typeface="EB Garamond 12"/>
              </a:rPr>
              <a:t>19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20720" y="3112770"/>
            <a:ext cx="168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EB Garamond 12"/>
                <a:cs typeface="EB Garamond 12"/>
              </a:rPr>
              <a:t>11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8614" y="2779267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EB Garamond 12"/>
                <a:cs typeface="EB Garamond 12"/>
              </a:rPr>
              <a:t>6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59555" y="1900809"/>
            <a:ext cx="1619250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940"/>
              </a:spcBef>
            </a:pPr>
            <a:r>
              <a:rPr sz="1800" b="1" spc="-20" dirty="0">
                <a:latin typeface="Trebuchet MS"/>
                <a:cs typeface="Trebuchet MS"/>
              </a:rPr>
              <a:t>percentage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spc="55" dirty="0">
                <a:latin typeface="EB Garamond 12"/>
                <a:cs typeface="EB Garamond 12"/>
              </a:rPr>
              <a:t>0.4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84492" y="28117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67639"/>
                </a:lnTo>
                <a:lnTo>
                  <a:pt x="16764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4492" y="3258311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167640" y="0"/>
                </a:moveTo>
                <a:lnTo>
                  <a:pt x="0" y="0"/>
                </a:lnTo>
                <a:lnTo>
                  <a:pt x="0" y="166115"/>
                </a:lnTo>
                <a:lnTo>
                  <a:pt x="167640" y="166115"/>
                </a:lnTo>
                <a:lnTo>
                  <a:pt x="16764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4492" y="370332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67639"/>
                </a:lnTo>
                <a:lnTo>
                  <a:pt x="16764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84492" y="414832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4492" y="4594859"/>
            <a:ext cx="167640" cy="166370"/>
          </a:xfrm>
          <a:custGeom>
            <a:avLst/>
            <a:gdLst/>
            <a:ahLst/>
            <a:cxnLst/>
            <a:rect l="l" t="t" r="r" b="b"/>
            <a:pathLst>
              <a:path w="167640" h="166370">
                <a:moveTo>
                  <a:pt x="167640" y="0"/>
                </a:moveTo>
                <a:lnTo>
                  <a:pt x="0" y="0"/>
                </a:lnTo>
                <a:lnTo>
                  <a:pt x="0" y="166116"/>
                </a:lnTo>
                <a:lnTo>
                  <a:pt x="167640" y="166116"/>
                </a:lnTo>
                <a:lnTo>
                  <a:pt x="167640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19950" y="2585720"/>
            <a:ext cx="1189355" cy="225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100"/>
              </a:spcBef>
            </a:pPr>
            <a:r>
              <a:rPr sz="2400" spc="130" dirty="0">
                <a:latin typeface="EB Garamond 12"/>
                <a:cs typeface="EB Garamond 12"/>
              </a:rPr>
              <a:t>co₂  </a:t>
            </a:r>
            <a:r>
              <a:rPr sz="2400" spc="145" dirty="0">
                <a:latin typeface="EB Garamond 12"/>
                <a:cs typeface="EB Garamond 12"/>
              </a:rPr>
              <a:t>methane  </a:t>
            </a:r>
            <a:r>
              <a:rPr sz="2400" spc="30" dirty="0">
                <a:latin typeface="EB Garamond 12"/>
                <a:cs typeface="EB Garamond 12"/>
              </a:rPr>
              <a:t>CFC</a:t>
            </a:r>
            <a:endParaRPr sz="2400">
              <a:latin typeface="EB Garamond 12"/>
              <a:cs typeface="EB Garamond 12"/>
            </a:endParaRPr>
          </a:p>
          <a:p>
            <a:pPr marL="12700" marR="333375">
              <a:lnSpc>
                <a:spcPct val="121800"/>
              </a:lnSpc>
            </a:pPr>
            <a:r>
              <a:rPr sz="2400" spc="55" dirty="0">
                <a:latin typeface="EB Garamond 12"/>
                <a:cs typeface="EB Garamond 12"/>
              </a:rPr>
              <a:t>N₂O  </a:t>
            </a:r>
            <a:r>
              <a:rPr sz="2400" spc="145" dirty="0">
                <a:latin typeface="EB Garamond 12"/>
                <a:cs typeface="EB Garamond 12"/>
              </a:rPr>
              <a:t>oth</a:t>
            </a:r>
            <a:r>
              <a:rPr sz="2400" spc="114" dirty="0">
                <a:latin typeface="EB Garamond 12"/>
                <a:cs typeface="EB Garamond 12"/>
              </a:rPr>
              <a:t>e</a:t>
            </a:r>
            <a:r>
              <a:rPr sz="2400" spc="150" dirty="0">
                <a:latin typeface="EB Garamond 12"/>
                <a:cs typeface="EB Garamond 12"/>
              </a:rPr>
              <a:t>rs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4288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Sources </a:t>
            </a:r>
            <a:r>
              <a:rPr sz="5000" dirty="0"/>
              <a:t>of </a:t>
            </a:r>
            <a:r>
              <a:rPr sz="5000" spc="-10" dirty="0"/>
              <a:t>greenhouse</a:t>
            </a:r>
            <a:r>
              <a:rPr sz="5000" spc="-160" dirty="0"/>
              <a:t> </a:t>
            </a:r>
            <a:r>
              <a:rPr sz="5000" spc="-20" dirty="0"/>
              <a:t>gases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49322"/>
            <a:ext cx="7914640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14" dirty="0">
                <a:latin typeface="EB Garamond 12"/>
                <a:cs typeface="EB Garamond 12"/>
              </a:rPr>
              <a:t>Thermal </a:t>
            </a:r>
            <a:r>
              <a:rPr sz="2400" spc="105" dirty="0">
                <a:latin typeface="EB Garamond 12"/>
                <a:cs typeface="EB Garamond 12"/>
              </a:rPr>
              <a:t>power </a:t>
            </a:r>
            <a:r>
              <a:rPr sz="2400" spc="135" dirty="0">
                <a:latin typeface="EB Garamond 12"/>
                <a:cs typeface="EB Garamond 12"/>
              </a:rPr>
              <a:t>stations </a:t>
            </a:r>
            <a:r>
              <a:rPr sz="2400" spc="165" dirty="0">
                <a:latin typeface="EB Garamond 12"/>
                <a:cs typeface="EB Garamond 12"/>
              </a:rPr>
              <a:t>based </a:t>
            </a:r>
            <a:r>
              <a:rPr sz="2400" spc="114" dirty="0">
                <a:latin typeface="EB Garamond 12"/>
                <a:cs typeface="EB Garamond 12"/>
              </a:rPr>
              <a:t>on </a:t>
            </a:r>
            <a:r>
              <a:rPr sz="2400" spc="105" dirty="0">
                <a:latin typeface="EB Garamond 12"/>
                <a:cs typeface="EB Garamond 12"/>
              </a:rPr>
              <a:t>fossil fuels, </a:t>
            </a:r>
            <a:r>
              <a:rPr sz="2400" spc="125" dirty="0">
                <a:latin typeface="EB Garamond 12"/>
                <a:cs typeface="EB Garamond 12"/>
              </a:rPr>
              <a:t>mainly</a:t>
            </a:r>
            <a:r>
              <a:rPr sz="2400" spc="-300" dirty="0">
                <a:latin typeface="EB Garamond 12"/>
                <a:cs typeface="EB Garamond 12"/>
              </a:rPr>
              <a:t> </a:t>
            </a:r>
            <a:r>
              <a:rPr sz="2400" spc="135" dirty="0">
                <a:latin typeface="EB Garamond 12"/>
                <a:cs typeface="EB Garamond 12"/>
              </a:rPr>
              <a:t>coal  </a:t>
            </a:r>
            <a:r>
              <a:rPr sz="2400" spc="155" dirty="0">
                <a:latin typeface="EB Garamond 12"/>
                <a:cs typeface="EB Garamond 12"/>
              </a:rPr>
              <a:t>and </a:t>
            </a:r>
            <a:r>
              <a:rPr sz="2400" spc="140" dirty="0">
                <a:latin typeface="EB Garamond 12"/>
                <a:cs typeface="EB Garamond 12"/>
              </a:rPr>
              <a:t>mineral </a:t>
            </a:r>
            <a:r>
              <a:rPr sz="2400" spc="95" dirty="0">
                <a:latin typeface="EB Garamond 12"/>
                <a:cs typeface="EB Garamond 12"/>
              </a:rPr>
              <a:t>oil </a:t>
            </a:r>
            <a:r>
              <a:rPr sz="2400" spc="130" dirty="0">
                <a:latin typeface="EB Garamond 12"/>
                <a:cs typeface="EB Garamond 12"/>
              </a:rPr>
              <a:t>emitting </a:t>
            </a:r>
            <a:r>
              <a:rPr sz="2400" spc="145" dirty="0">
                <a:latin typeface="EB Garamond 12"/>
                <a:cs typeface="EB Garamond 12"/>
              </a:rPr>
              <a:t>huge </a:t>
            </a:r>
            <a:r>
              <a:rPr sz="2400" spc="135" dirty="0">
                <a:latin typeface="EB Garamond 12"/>
                <a:cs typeface="EB Garamond 12"/>
              </a:rPr>
              <a:t>amount</a:t>
            </a:r>
            <a:r>
              <a:rPr sz="2400" spc="-200" dirty="0">
                <a:latin typeface="EB Garamond 12"/>
                <a:cs typeface="EB Garamond 12"/>
              </a:rPr>
              <a:t>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55" dirty="0">
                <a:latin typeface="EB Garamond 12"/>
                <a:cs typeface="EB Garamond 12"/>
              </a:rPr>
              <a:t>CO₂.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14" dirty="0">
                <a:latin typeface="EB Garamond 12"/>
                <a:cs typeface="EB Garamond 12"/>
              </a:rPr>
              <a:t>Numerous </a:t>
            </a:r>
            <a:r>
              <a:rPr sz="2400" spc="130" dirty="0">
                <a:latin typeface="EB Garamond 12"/>
                <a:cs typeface="EB Garamond 12"/>
              </a:rPr>
              <a:t>factories </a:t>
            </a:r>
            <a:r>
              <a:rPr sz="2400" spc="155" dirty="0">
                <a:latin typeface="EB Garamond 12"/>
                <a:cs typeface="EB Garamond 12"/>
              </a:rPr>
              <a:t>and </a:t>
            </a:r>
            <a:r>
              <a:rPr sz="2400" spc="120" dirty="0">
                <a:latin typeface="EB Garamond 12"/>
                <a:cs typeface="EB Garamond 12"/>
              </a:rPr>
              <a:t>industrial </a:t>
            </a:r>
            <a:r>
              <a:rPr sz="2400" spc="150" dirty="0">
                <a:latin typeface="EB Garamond 12"/>
                <a:cs typeface="EB Garamond 12"/>
              </a:rPr>
              <a:t>chimney</a:t>
            </a:r>
            <a:r>
              <a:rPr sz="2400" spc="-30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wastes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05" dirty="0">
                <a:latin typeface="EB Garamond 12"/>
                <a:cs typeface="EB Garamond 12"/>
              </a:rPr>
              <a:t>Automobiles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10" dirty="0">
                <a:latin typeface="EB Garamond 12"/>
                <a:cs typeface="EB Garamond 12"/>
              </a:rPr>
              <a:t>Deforestation </a:t>
            </a:r>
            <a:r>
              <a:rPr sz="2400" spc="155" dirty="0">
                <a:latin typeface="EB Garamond 12"/>
                <a:cs typeface="EB Garamond 12"/>
              </a:rPr>
              <a:t>and </a:t>
            </a:r>
            <a:r>
              <a:rPr sz="2400" spc="114" dirty="0">
                <a:latin typeface="EB Garamond 12"/>
                <a:cs typeface="EB Garamond 12"/>
              </a:rPr>
              <a:t>burning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105" dirty="0">
                <a:latin typeface="EB Garamond 12"/>
                <a:cs typeface="EB Garamond 12"/>
              </a:rPr>
              <a:t>fossil</a:t>
            </a:r>
            <a:r>
              <a:rPr sz="2400" spc="30" dirty="0">
                <a:latin typeface="EB Garamond 12"/>
                <a:cs typeface="EB Garamond 12"/>
              </a:rPr>
              <a:t> </a:t>
            </a:r>
            <a:r>
              <a:rPr sz="2400" spc="100" dirty="0">
                <a:latin typeface="EB Garamond 12"/>
                <a:cs typeface="EB Garamond 12"/>
              </a:rPr>
              <a:t>fuels.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7091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/>
              <a:t>Sources </a:t>
            </a:r>
            <a:r>
              <a:rPr sz="5000" dirty="0"/>
              <a:t>of</a:t>
            </a:r>
            <a:r>
              <a:rPr sz="5000" spc="-120" dirty="0"/>
              <a:t> </a:t>
            </a:r>
            <a:r>
              <a:rPr sz="5000" dirty="0"/>
              <a:t>activity</a:t>
            </a:r>
            <a:endParaRPr sz="5000"/>
          </a:p>
        </p:txBody>
      </p:sp>
      <p:grpSp>
        <p:nvGrpSpPr>
          <p:cNvPr id="9" name="object 9"/>
          <p:cNvGrpSpPr/>
          <p:nvPr/>
        </p:nvGrpSpPr>
        <p:grpSpPr>
          <a:xfrm>
            <a:off x="2147588" y="2884804"/>
            <a:ext cx="3061970" cy="3061970"/>
            <a:chOff x="2147588" y="2884804"/>
            <a:chExt cx="3061970" cy="3061970"/>
          </a:xfrm>
        </p:grpSpPr>
        <p:sp>
          <p:nvSpPr>
            <p:cNvPr id="10" name="object 10"/>
            <p:cNvSpPr/>
            <p:nvPr/>
          </p:nvSpPr>
          <p:spPr>
            <a:xfrm>
              <a:off x="3678300" y="2884804"/>
              <a:ext cx="1530985" cy="3058795"/>
            </a:xfrm>
            <a:custGeom>
              <a:avLst/>
              <a:gdLst/>
              <a:ahLst/>
              <a:cxnLst/>
              <a:rect l="l" t="t" r="r" b="b"/>
              <a:pathLst>
                <a:path w="1530985" h="3058795">
                  <a:moveTo>
                    <a:pt x="0" y="0"/>
                  </a:moveTo>
                  <a:lnTo>
                    <a:pt x="0" y="1530731"/>
                  </a:lnTo>
                  <a:lnTo>
                    <a:pt x="96012" y="3058439"/>
                  </a:lnTo>
                  <a:lnTo>
                    <a:pt x="144463" y="3054633"/>
                  </a:lnTo>
                  <a:lnTo>
                    <a:pt x="192444" y="3049356"/>
                  </a:lnTo>
                  <a:lnTo>
                    <a:pt x="239932" y="3042631"/>
                  </a:lnTo>
                  <a:lnTo>
                    <a:pt x="286908" y="3034482"/>
                  </a:lnTo>
                  <a:lnTo>
                    <a:pt x="333350" y="3024932"/>
                  </a:lnTo>
                  <a:lnTo>
                    <a:pt x="379237" y="3014007"/>
                  </a:lnTo>
                  <a:lnTo>
                    <a:pt x="424548" y="3001728"/>
                  </a:lnTo>
                  <a:lnTo>
                    <a:pt x="469262" y="2988120"/>
                  </a:lnTo>
                  <a:lnTo>
                    <a:pt x="513359" y="2973208"/>
                  </a:lnTo>
                  <a:lnTo>
                    <a:pt x="556817" y="2957013"/>
                  </a:lnTo>
                  <a:lnTo>
                    <a:pt x="599615" y="2939562"/>
                  </a:lnTo>
                  <a:lnTo>
                    <a:pt x="641732" y="2920876"/>
                  </a:lnTo>
                  <a:lnTo>
                    <a:pt x="683148" y="2900980"/>
                  </a:lnTo>
                  <a:lnTo>
                    <a:pt x="723842" y="2879898"/>
                  </a:lnTo>
                  <a:lnTo>
                    <a:pt x="763792" y="2857653"/>
                  </a:lnTo>
                  <a:lnTo>
                    <a:pt x="802977" y="2834270"/>
                  </a:lnTo>
                  <a:lnTo>
                    <a:pt x="841377" y="2809772"/>
                  </a:lnTo>
                  <a:lnTo>
                    <a:pt x="878971" y="2784182"/>
                  </a:lnTo>
                  <a:lnTo>
                    <a:pt x="915737" y="2757525"/>
                  </a:lnTo>
                  <a:lnTo>
                    <a:pt x="951655" y="2729824"/>
                  </a:lnTo>
                  <a:lnTo>
                    <a:pt x="986704" y="2701103"/>
                  </a:lnTo>
                  <a:lnTo>
                    <a:pt x="1020863" y="2671386"/>
                  </a:lnTo>
                  <a:lnTo>
                    <a:pt x="1054110" y="2640697"/>
                  </a:lnTo>
                  <a:lnTo>
                    <a:pt x="1086425" y="2609059"/>
                  </a:lnTo>
                  <a:lnTo>
                    <a:pt x="1117787" y="2576497"/>
                  </a:lnTo>
                  <a:lnTo>
                    <a:pt x="1148175" y="2543033"/>
                  </a:lnTo>
                  <a:lnTo>
                    <a:pt x="1177568" y="2508692"/>
                  </a:lnTo>
                  <a:lnTo>
                    <a:pt x="1205944" y="2473498"/>
                  </a:lnTo>
                  <a:lnTo>
                    <a:pt x="1233284" y="2437474"/>
                  </a:lnTo>
                  <a:lnTo>
                    <a:pt x="1259566" y="2400644"/>
                  </a:lnTo>
                  <a:lnTo>
                    <a:pt x="1284769" y="2363031"/>
                  </a:lnTo>
                  <a:lnTo>
                    <a:pt x="1308872" y="2324661"/>
                  </a:lnTo>
                  <a:lnTo>
                    <a:pt x="1331855" y="2285555"/>
                  </a:lnTo>
                  <a:lnTo>
                    <a:pt x="1353695" y="2245739"/>
                  </a:lnTo>
                  <a:lnTo>
                    <a:pt x="1374373" y="2205236"/>
                  </a:lnTo>
                  <a:lnTo>
                    <a:pt x="1393867" y="2164069"/>
                  </a:lnTo>
                  <a:lnTo>
                    <a:pt x="1412156" y="2122263"/>
                  </a:lnTo>
                  <a:lnTo>
                    <a:pt x="1429220" y="2079841"/>
                  </a:lnTo>
                  <a:lnTo>
                    <a:pt x="1445037" y="2036827"/>
                  </a:lnTo>
                  <a:lnTo>
                    <a:pt x="1459587" y="1993245"/>
                  </a:lnTo>
                  <a:lnTo>
                    <a:pt x="1472848" y="1949119"/>
                  </a:lnTo>
                  <a:lnTo>
                    <a:pt x="1484800" y="1904471"/>
                  </a:lnTo>
                  <a:lnTo>
                    <a:pt x="1495421" y="1859327"/>
                  </a:lnTo>
                  <a:lnTo>
                    <a:pt x="1504690" y="1813710"/>
                  </a:lnTo>
                  <a:lnTo>
                    <a:pt x="1512588" y="1767643"/>
                  </a:lnTo>
                  <a:lnTo>
                    <a:pt x="1519092" y="1721151"/>
                  </a:lnTo>
                  <a:lnTo>
                    <a:pt x="1524182" y="1674257"/>
                  </a:lnTo>
                  <a:lnTo>
                    <a:pt x="1527836" y="1626985"/>
                  </a:lnTo>
                  <a:lnTo>
                    <a:pt x="1530035" y="1579358"/>
                  </a:lnTo>
                  <a:lnTo>
                    <a:pt x="1530756" y="1531402"/>
                  </a:lnTo>
                  <a:lnTo>
                    <a:pt x="1529979" y="1483138"/>
                  </a:lnTo>
                  <a:lnTo>
                    <a:pt x="1527683" y="1434592"/>
                  </a:lnTo>
                  <a:lnTo>
                    <a:pt x="1523897" y="1386422"/>
                  </a:lnTo>
                  <a:lnTo>
                    <a:pt x="1518650" y="1338702"/>
                  </a:lnTo>
                  <a:lnTo>
                    <a:pt x="1511966" y="1291453"/>
                  </a:lnTo>
                  <a:lnTo>
                    <a:pt x="1503868" y="1244697"/>
                  </a:lnTo>
                  <a:lnTo>
                    <a:pt x="1494378" y="1198456"/>
                  </a:lnTo>
                  <a:lnTo>
                    <a:pt x="1483520" y="1152750"/>
                  </a:lnTo>
                  <a:lnTo>
                    <a:pt x="1471316" y="1107601"/>
                  </a:lnTo>
                  <a:lnTo>
                    <a:pt x="1457790" y="1063032"/>
                  </a:lnTo>
                  <a:lnTo>
                    <a:pt x="1442964" y="1019063"/>
                  </a:lnTo>
                  <a:lnTo>
                    <a:pt x="1426862" y="975717"/>
                  </a:lnTo>
                  <a:lnTo>
                    <a:pt x="1409506" y="933015"/>
                  </a:lnTo>
                  <a:lnTo>
                    <a:pt x="1390920" y="890978"/>
                  </a:lnTo>
                  <a:lnTo>
                    <a:pt x="1371126" y="849628"/>
                  </a:lnTo>
                  <a:lnTo>
                    <a:pt x="1350147" y="808986"/>
                  </a:lnTo>
                  <a:lnTo>
                    <a:pt x="1328007" y="769075"/>
                  </a:lnTo>
                  <a:lnTo>
                    <a:pt x="1304729" y="729916"/>
                  </a:lnTo>
                  <a:lnTo>
                    <a:pt x="1280335" y="691530"/>
                  </a:lnTo>
                  <a:lnTo>
                    <a:pt x="1254848" y="653939"/>
                  </a:lnTo>
                  <a:lnTo>
                    <a:pt x="1228292" y="617165"/>
                  </a:lnTo>
                  <a:lnTo>
                    <a:pt x="1200689" y="581229"/>
                  </a:lnTo>
                  <a:lnTo>
                    <a:pt x="1172063" y="546152"/>
                  </a:lnTo>
                  <a:lnTo>
                    <a:pt x="1142436" y="511957"/>
                  </a:lnTo>
                  <a:lnTo>
                    <a:pt x="1111831" y="478665"/>
                  </a:lnTo>
                  <a:lnTo>
                    <a:pt x="1080272" y="446298"/>
                  </a:lnTo>
                  <a:lnTo>
                    <a:pt x="1047781" y="414877"/>
                  </a:lnTo>
                  <a:lnTo>
                    <a:pt x="1014382" y="384423"/>
                  </a:lnTo>
                  <a:lnTo>
                    <a:pt x="980097" y="354959"/>
                  </a:lnTo>
                  <a:lnTo>
                    <a:pt x="944949" y="326506"/>
                  </a:lnTo>
                  <a:lnTo>
                    <a:pt x="908962" y="299085"/>
                  </a:lnTo>
                  <a:lnTo>
                    <a:pt x="872158" y="272718"/>
                  </a:lnTo>
                  <a:lnTo>
                    <a:pt x="834561" y="247427"/>
                  </a:lnTo>
                  <a:lnTo>
                    <a:pt x="796193" y="223234"/>
                  </a:lnTo>
                  <a:lnTo>
                    <a:pt x="757077" y="200159"/>
                  </a:lnTo>
                  <a:lnTo>
                    <a:pt x="717236" y="178225"/>
                  </a:lnTo>
                  <a:lnTo>
                    <a:pt x="676694" y="157452"/>
                  </a:lnTo>
                  <a:lnTo>
                    <a:pt x="635474" y="137864"/>
                  </a:lnTo>
                  <a:lnTo>
                    <a:pt x="593597" y="119480"/>
                  </a:lnTo>
                  <a:lnTo>
                    <a:pt x="551088" y="102324"/>
                  </a:lnTo>
                  <a:lnTo>
                    <a:pt x="507969" y="86416"/>
                  </a:lnTo>
                  <a:lnTo>
                    <a:pt x="464264" y="71778"/>
                  </a:lnTo>
                  <a:lnTo>
                    <a:pt x="419995" y="58431"/>
                  </a:lnTo>
                  <a:lnTo>
                    <a:pt x="375185" y="46398"/>
                  </a:lnTo>
                  <a:lnTo>
                    <a:pt x="329857" y="35700"/>
                  </a:lnTo>
                  <a:lnTo>
                    <a:pt x="284035" y="26358"/>
                  </a:lnTo>
                  <a:lnTo>
                    <a:pt x="237741" y="18394"/>
                  </a:lnTo>
                  <a:lnTo>
                    <a:pt x="190998" y="11830"/>
                  </a:lnTo>
                  <a:lnTo>
                    <a:pt x="143829" y="6686"/>
                  </a:lnTo>
                  <a:lnTo>
                    <a:pt x="96258" y="2986"/>
                  </a:lnTo>
                  <a:lnTo>
                    <a:pt x="48307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30423" y="4415535"/>
              <a:ext cx="1144270" cy="1530985"/>
            </a:xfrm>
            <a:custGeom>
              <a:avLst/>
              <a:gdLst/>
              <a:ahLst/>
              <a:cxnLst/>
              <a:rect l="l" t="t" r="r" b="b"/>
              <a:pathLst>
                <a:path w="1144270" h="1530985">
                  <a:moveTo>
                    <a:pt x="1047876" y="0"/>
                  </a:moveTo>
                  <a:lnTo>
                    <a:pt x="0" y="1115822"/>
                  </a:lnTo>
                  <a:lnTo>
                    <a:pt x="37474" y="1149870"/>
                  </a:lnTo>
                  <a:lnTo>
                    <a:pt x="75927" y="1182558"/>
                  </a:lnTo>
                  <a:lnTo>
                    <a:pt x="115322" y="1213872"/>
                  </a:lnTo>
                  <a:lnTo>
                    <a:pt x="155621" y="1243799"/>
                  </a:lnTo>
                  <a:lnTo>
                    <a:pt x="196785" y="1272324"/>
                  </a:lnTo>
                  <a:lnTo>
                    <a:pt x="238778" y="1299434"/>
                  </a:lnTo>
                  <a:lnTo>
                    <a:pt x="281562" y="1325116"/>
                  </a:lnTo>
                  <a:lnTo>
                    <a:pt x="325099" y="1349357"/>
                  </a:lnTo>
                  <a:lnTo>
                    <a:pt x="369350" y="1372142"/>
                  </a:lnTo>
                  <a:lnTo>
                    <a:pt x="414280" y="1393458"/>
                  </a:lnTo>
                  <a:lnTo>
                    <a:pt x="459849" y="1413291"/>
                  </a:lnTo>
                  <a:lnTo>
                    <a:pt x="506020" y="1431628"/>
                  </a:lnTo>
                  <a:lnTo>
                    <a:pt x="552756" y="1448456"/>
                  </a:lnTo>
                  <a:lnTo>
                    <a:pt x="600018" y="1463761"/>
                  </a:lnTo>
                  <a:lnTo>
                    <a:pt x="647770" y="1477529"/>
                  </a:lnTo>
                  <a:lnTo>
                    <a:pt x="695972" y="1489747"/>
                  </a:lnTo>
                  <a:lnTo>
                    <a:pt x="744589" y="1500400"/>
                  </a:lnTo>
                  <a:lnTo>
                    <a:pt x="793581" y="1509477"/>
                  </a:lnTo>
                  <a:lnTo>
                    <a:pt x="842912" y="1516963"/>
                  </a:lnTo>
                  <a:lnTo>
                    <a:pt x="892543" y="1522844"/>
                  </a:lnTo>
                  <a:lnTo>
                    <a:pt x="942437" y="1527107"/>
                  </a:lnTo>
                  <a:lnTo>
                    <a:pt x="992557" y="1529738"/>
                  </a:lnTo>
                  <a:lnTo>
                    <a:pt x="1042863" y="1530725"/>
                  </a:lnTo>
                  <a:lnTo>
                    <a:pt x="1093320" y="1530052"/>
                  </a:lnTo>
                  <a:lnTo>
                    <a:pt x="1143889" y="1527708"/>
                  </a:lnTo>
                  <a:lnTo>
                    <a:pt x="1047876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47588" y="4319396"/>
              <a:ext cx="1530985" cy="1212215"/>
            </a:xfrm>
            <a:custGeom>
              <a:avLst/>
              <a:gdLst/>
              <a:ahLst/>
              <a:cxnLst/>
              <a:rect l="l" t="t" r="r" b="b"/>
              <a:pathLst>
                <a:path w="1530985" h="1212214">
                  <a:moveTo>
                    <a:pt x="3029" y="0"/>
                  </a:moveTo>
                  <a:lnTo>
                    <a:pt x="680" y="50550"/>
                  </a:lnTo>
                  <a:lnTo>
                    <a:pt x="0" y="100971"/>
                  </a:lnTo>
                  <a:lnTo>
                    <a:pt x="974" y="151227"/>
                  </a:lnTo>
                  <a:lnTo>
                    <a:pt x="3589" y="201281"/>
                  </a:lnTo>
                  <a:lnTo>
                    <a:pt x="7829" y="251095"/>
                  </a:lnTo>
                  <a:lnTo>
                    <a:pt x="13680" y="300633"/>
                  </a:lnTo>
                  <a:lnTo>
                    <a:pt x="21127" y="349858"/>
                  </a:lnTo>
                  <a:lnTo>
                    <a:pt x="30157" y="398734"/>
                  </a:lnTo>
                  <a:lnTo>
                    <a:pt x="40753" y="447223"/>
                  </a:lnTo>
                  <a:lnTo>
                    <a:pt x="52902" y="495289"/>
                  </a:lnTo>
                  <a:lnTo>
                    <a:pt x="66589" y="542894"/>
                  </a:lnTo>
                  <a:lnTo>
                    <a:pt x="81799" y="590003"/>
                  </a:lnTo>
                  <a:lnTo>
                    <a:pt x="98518" y="636578"/>
                  </a:lnTo>
                  <a:lnTo>
                    <a:pt x="116732" y="682582"/>
                  </a:lnTo>
                  <a:lnTo>
                    <a:pt x="136425" y="727979"/>
                  </a:lnTo>
                  <a:lnTo>
                    <a:pt x="157583" y="772731"/>
                  </a:lnTo>
                  <a:lnTo>
                    <a:pt x="180191" y="816803"/>
                  </a:lnTo>
                  <a:lnTo>
                    <a:pt x="204235" y="860156"/>
                  </a:lnTo>
                  <a:lnTo>
                    <a:pt x="229700" y="902755"/>
                  </a:lnTo>
                  <a:lnTo>
                    <a:pt x="256572" y="944563"/>
                  </a:lnTo>
                  <a:lnTo>
                    <a:pt x="284836" y="985542"/>
                  </a:lnTo>
                  <a:lnTo>
                    <a:pt x="314478" y="1025656"/>
                  </a:lnTo>
                  <a:lnTo>
                    <a:pt x="345482" y="1064868"/>
                  </a:lnTo>
                  <a:lnTo>
                    <a:pt x="377834" y="1103141"/>
                  </a:lnTo>
                  <a:lnTo>
                    <a:pt x="411521" y="1140439"/>
                  </a:lnTo>
                  <a:lnTo>
                    <a:pt x="446526" y="1176724"/>
                  </a:lnTo>
                  <a:lnTo>
                    <a:pt x="482835" y="1211961"/>
                  </a:lnTo>
                  <a:lnTo>
                    <a:pt x="1530712" y="96138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50617" y="2884804"/>
              <a:ext cx="1527810" cy="1530985"/>
            </a:xfrm>
            <a:custGeom>
              <a:avLst/>
              <a:gdLst/>
              <a:ahLst/>
              <a:cxnLst/>
              <a:rect l="l" t="t" r="r" b="b"/>
              <a:pathLst>
                <a:path w="1527810" h="1530985">
                  <a:moveTo>
                    <a:pt x="1527683" y="0"/>
                  </a:moveTo>
                  <a:lnTo>
                    <a:pt x="1479367" y="750"/>
                  </a:lnTo>
                  <a:lnTo>
                    <a:pt x="1431409" y="2986"/>
                  </a:lnTo>
                  <a:lnTo>
                    <a:pt x="1383831" y="6686"/>
                  </a:lnTo>
                  <a:lnTo>
                    <a:pt x="1336656" y="11830"/>
                  </a:lnTo>
                  <a:lnTo>
                    <a:pt x="1289907" y="18394"/>
                  </a:lnTo>
                  <a:lnTo>
                    <a:pt x="1243607" y="26358"/>
                  </a:lnTo>
                  <a:lnTo>
                    <a:pt x="1197779" y="35700"/>
                  </a:lnTo>
                  <a:lnTo>
                    <a:pt x="1152446" y="46398"/>
                  </a:lnTo>
                  <a:lnTo>
                    <a:pt x="1107631" y="58431"/>
                  </a:lnTo>
                  <a:lnTo>
                    <a:pt x="1063357" y="71778"/>
                  </a:lnTo>
                  <a:lnTo>
                    <a:pt x="1019647" y="86416"/>
                  </a:lnTo>
                  <a:lnTo>
                    <a:pt x="976524" y="102324"/>
                  </a:lnTo>
                  <a:lnTo>
                    <a:pt x="934012" y="119480"/>
                  </a:lnTo>
                  <a:lnTo>
                    <a:pt x="892132" y="137864"/>
                  </a:lnTo>
                  <a:lnTo>
                    <a:pt x="850908" y="157452"/>
                  </a:lnTo>
                  <a:lnTo>
                    <a:pt x="810363" y="178225"/>
                  </a:lnTo>
                  <a:lnTo>
                    <a:pt x="770520" y="200159"/>
                  </a:lnTo>
                  <a:lnTo>
                    <a:pt x="731402" y="223234"/>
                  </a:lnTo>
                  <a:lnTo>
                    <a:pt x="693031" y="247427"/>
                  </a:lnTo>
                  <a:lnTo>
                    <a:pt x="655432" y="272718"/>
                  </a:lnTo>
                  <a:lnTo>
                    <a:pt x="618627" y="299085"/>
                  </a:lnTo>
                  <a:lnTo>
                    <a:pt x="582639" y="326506"/>
                  </a:lnTo>
                  <a:lnTo>
                    <a:pt x="547490" y="354959"/>
                  </a:lnTo>
                  <a:lnTo>
                    <a:pt x="513205" y="384423"/>
                  </a:lnTo>
                  <a:lnTo>
                    <a:pt x="479806" y="414877"/>
                  </a:lnTo>
                  <a:lnTo>
                    <a:pt x="447315" y="446298"/>
                  </a:lnTo>
                  <a:lnTo>
                    <a:pt x="415756" y="478665"/>
                  </a:lnTo>
                  <a:lnTo>
                    <a:pt x="385152" y="511957"/>
                  </a:lnTo>
                  <a:lnTo>
                    <a:pt x="355527" y="546152"/>
                  </a:lnTo>
                  <a:lnTo>
                    <a:pt x="326902" y="581229"/>
                  </a:lnTo>
                  <a:lnTo>
                    <a:pt x="299300" y="617165"/>
                  </a:lnTo>
                  <a:lnTo>
                    <a:pt x="272746" y="653939"/>
                  </a:lnTo>
                  <a:lnTo>
                    <a:pt x="247262" y="691530"/>
                  </a:lnTo>
                  <a:lnTo>
                    <a:pt x="222870" y="729916"/>
                  </a:lnTo>
                  <a:lnTo>
                    <a:pt x="199595" y="769075"/>
                  </a:lnTo>
                  <a:lnTo>
                    <a:pt x="177458" y="808986"/>
                  </a:lnTo>
                  <a:lnTo>
                    <a:pt x="156483" y="849628"/>
                  </a:lnTo>
                  <a:lnTo>
                    <a:pt x="136693" y="890978"/>
                  </a:lnTo>
                  <a:lnTo>
                    <a:pt x="118111" y="933015"/>
                  </a:lnTo>
                  <a:lnTo>
                    <a:pt x="100759" y="975717"/>
                  </a:lnTo>
                  <a:lnTo>
                    <a:pt x="84662" y="1019063"/>
                  </a:lnTo>
                  <a:lnTo>
                    <a:pt x="69841" y="1063032"/>
                  </a:lnTo>
                  <a:lnTo>
                    <a:pt x="56320" y="1107601"/>
                  </a:lnTo>
                  <a:lnTo>
                    <a:pt x="44122" y="1152750"/>
                  </a:lnTo>
                  <a:lnTo>
                    <a:pt x="33269" y="1198456"/>
                  </a:lnTo>
                  <a:lnTo>
                    <a:pt x="23786" y="1244697"/>
                  </a:lnTo>
                  <a:lnTo>
                    <a:pt x="15694" y="1291453"/>
                  </a:lnTo>
                  <a:lnTo>
                    <a:pt x="9017" y="1338702"/>
                  </a:lnTo>
                  <a:lnTo>
                    <a:pt x="3778" y="1386422"/>
                  </a:lnTo>
                  <a:lnTo>
                    <a:pt x="0" y="1434592"/>
                  </a:lnTo>
                  <a:lnTo>
                    <a:pt x="1527683" y="1530731"/>
                  </a:lnTo>
                  <a:lnTo>
                    <a:pt x="1527683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68341" y="4082922"/>
            <a:ext cx="264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EB Garamond 12"/>
                <a:cs typeface="EB Garamond 12"/>
              </a:rPr>
              <a:t>49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9379" y="5511800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EB Garamond 12"/>
                <a:cs typeface="EB Garamond 12"/>
              </a:rPr>
              <a:t>13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9908" y="4739716"/>
            <a:ext cx="2197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EB Garamond 12"/>
                <a:cs typeface="EB Garamond 12"/>
              </a:rPr>
              <a:t>14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2333" y="3291662"/>
            <a:ext cx="25907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latin typeface="EB Garamond 12"/>
                <a:cs typeface="EB Garamond 12"/>
              </a:rPr>
              <a:t>24</a:t>
            </a:r>
            <a:endParaRPr sz="1800">
              <a:latin typeface="EB Garamond 12"/>
              <a:cs typeface="EB Garamond 1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4427" y="2126741"/>
            <a:ext cx="144907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50" dirty="0">
                <a:latin typeface="Trebuchet MS"/>
                <a:cs typeface="Trebuchet MS"/>
              </a:rPr>
              <a:t>P</a:t>
            </a:r>
            <a:r>
              <a:rPr sz="2150" b="1" spc="-35" dirty="0">
                <a:latin typeface="Trebuchet MS"/>
                <a:cs typeface="Trebuchet MS"/>
              </a:rPr>
              <a:t>e</a:t>
            </a:r>
            <a:r>
              <a:rPr sz="2150" b="1" spc="-60" dirty="0">
                <a:latin typeface="Trebuchet MS"/>
                <a:cs typeface="Trebuchet MS"/>
              </a:rPr>
              <a:t>r</a:t>
            </a:r>
            <a:r>
              <a:rPr sz="2150" b="1" spc="-110" dirty="0">
                <a:latin typeface="Trebuchet MS"/>
                <a:cs typeface="Trebuchet MS"/>
              </a:rPr>
              <a:t>c</a:t>
            </a:r>
            <a:r>
              <a:rPr sz="2150" b="1" spc="5" dirty="0">
                <a:latin typeface="Trebuchet MS"/>
                <a:cs typeface="Trebuchet MS"/>
              </a:rPr>
              <a:t>ent</a:t>
            </a:r>
            <a:r>
              <a:rPr sz="2150" b="1" spc="-5" dirty="0">
                <a:latin typeface="Trebuchet MS"/>
                <a:cs typeface="Trebuchet MS"/>
              </a:rPr>
              <a:t>a</a:t>
            </a:r>
            <a:r>
              <a:rPr sz="2150" b="1" spc="40" dirty="0">
                <a:latin typeface="Trebuchet MS"/>
                <a:cs typeface="Trebuchet MS"/>
              </a:rPr>
              <a:t>g</a:t>
            </a:r>
            <a:r>
              <a:rPr sz="2150" b="1" spc="-75" dirty="0">
                <a:latin typeface="Trebuchet MS"/>
                <a:cs typeface="Trebuchet MS"/>
              </a:rPr>
              <a:t>e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31991" y="3238500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140208" y="0"/>
                </a:moveTo>
                <a:lnTo>
                  <a:pt x="0" y="0"/>
                </a:lnTo>
                <a:lnTo>
                  <a:pt x="0" y="140208"/>
                </a:lnTo>
                <a:lnTo>
                  <a:pt x="140208" y="140208"/>
                </a:lnTo>
                <a:lnTo>
                  <a:pt x="140208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25032" y="3115818"/>
            <a:ext cx="648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latin typeface="EB Garamond 12"/>
                <a:cs typeface="EB Garamond 12"/>
              </a:rPr>
              <a:t>Fo</a:t>
            </a:r>
            <a:r>
              <a:rPr sz="2000" spc="60" dirty="0">
                <a:latin typeface="EB Garamond 12"/>
                <a:cs typeface="EB Garamond 12"/>
              </a:rPr>
              <a:t>s</a:t>
            </a:r>
            <a:r>
              <a:rPr sz="2000" spc="105" dirty="0">
                <a:latin typeface="EB Garamond 12"/>
                <a:cs typeface="EB Garamond 12"/>
              </a:rPr>
              <a:t>sil</a:t>
            </a:r>
            <a:endParaRPr sz="2000">
              <a:latin typeface="EB Garamond 12"/>
              <a:cs typeface="EB Garamond 1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31991" y="3756659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140208" y="0"/>
                </a:moveTo>
                <a:lnTo>
                  <a:pt x="0" y="0"/>
                </a:lnTo>
                <a:lnTo>
                  <a:pt x="0" y="140207"/>
                </a:lnTo>
                <a:lnTo>
                  <a:pt x="140208" y="140207"/>
                </a:lnTo>
                <a:lnTo>
                  <a:pt x="14020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25032" y="3633038"/>
            <a:ext cx="12814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0" dirty="0">
                <a:latin typeface="EB Garamond 12"/>
                <a:cs typeface="EB Garamond 12"/>
              </a:rPr>
              <a:t>Agriculture</a:t>
            </a:r>
            <a:endParaRPr sz="2000">
              <a:latin typeface="EB Garamond 12"/>
              <a:cs typeface="EB Garamond 1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31991" y="4274820"/>
            <a:ext cx="140335" cy="139065"/>
          </a:xfrm>
          <a:custGeom>
            <a:avLst/>
            <a:gdLst/>
            <a:ahLst/>
            <a:cxnLst/>
            <a:rect l="l" t="t" r="r" b="b"/>
            <a:pathLst>
              <a:path w="140335" h="139064">
                <a:moveTo>
                  <a:pt x="140208" y="0"/>
                </a:moveTo>
                <a:lnTo>
                  <a:pt x="0" y="0"/>
                </a:lnTo>
                <a:lnTo>
                  <a:pt x="0" y="138683"/>
                </a:lnTo>
                <a:lnTo>
                  <a:pt x="140208" y="138683"/>
                </a:lnTo>
                <a:lnTo>
                  <a:pt x="140208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25032" y="4151121"/>
            <a:ext cx="1535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5" dirty="0">
                <a:latin typeface="EB Garamond 12"/>
                <a:cs typeface="EB Garamond 12"/>
              </a:rPr>
              <a:t>Deforestation</a:t>
            </a:r>
            <a:endParaRPr sz="2000">
              <a:latin typeface="EB Garamond 12"/>
              <a:cs typeface="EB Garamond 1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31991" y="4791455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5" h="140335">
                <a:moveTo>
                  <a:pt x="140208" y="0"/>
                </a:moveTo>
                <a:lnTo>
                  <a:pt x="0" y="0"/>
                </a:lnTo>
                <a:lnTo>
                  <a:pt x="0" y="140208"/>
                </a:lnTo>
                <a:lnTo>
                  <a:pt x="140208" y="140208"/>
                </a:lnTo>
                <a:lnTo>
                  <a:pt x="140208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25032" y="4668469"/>
            <a:ext cx="9607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85" dirty="0">
                <a:latin typeface="EB Garamond 12"/>
                <a:cs typeface="EB Garamond 12"/>
              </a:rPr>
              <a:t>Industry</a:t>
            </a:r>
            <a:endParaRPr sz="20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29869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0" dirty="0"/>
              <a:t>Effects </a:t>
            </a:r>
            <a:r>
              <a:rPr sz="5000" dirty="0"/>
              <a:t>of </a:t>
            </a:r>
            <a:r>
              <a:rPr sz="5000" spc="-10" dirty="0"/>
              <a:t>Greenhouse</a:t>
            </a:r>
            <a:r>
              <a:rPr sz="5000" spc="-80" dirty="0"/>
              <a:t> </a:t>
            </a:r>
            <a:r>
              <a:rPr sz="5000" spc="-40" dirty="0"/>
              <a:t>effect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876170"/>
            <a:ext cx="641985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20" dirty="0">
                <a:latin typeface="EB Garamond 12"/>
                <a:cs typeface="EB Garamond 12"/>
              </a:rPr>
              <a:t>global </a:t>
            </a:r>
            <a:r>
              <a:rPr sz="2400" spc="140" dirty="0">
                <a:latin typeface="EB Garamond 12"/>
                <a:cs typeface="EB Garamond 12"/>
              </a:rPr>
              <a:t>warming </a:t>
            </a:r>
            <a:r>
              <a:rPr sz="2400" spc="155" dirty="0">
                <a:latin typeface="EB Garamond 12"/>
                <a:cs typeface="EB Garamond 12"/>
              </a:rPr>
              <a:t>and </a:t>
            </a:r>
            <a:r>
              <a:rPr sz="2400" spc="145" dirty="0">
                <a:latin typeface="EB Garamond 12"/>
                <a:cs typeface="EB Garamond 12"/>
              </a:rPr>
              <a:t>climate</a:t>
            </a:r>
            <a:r>
              <a:rPr sz="2400" spc="-225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change.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70" dirty="0">
                <a:latin typeface="EB Garamond 12"/>
                <a:cs typeface="EB Garamond 12"/>
              </a:rPr>
              <a:t>Rise </a:t>
            </a:r>
            <a:r>
              <a:rPr sz="2400" spc="40" dirty="0">
                <a:latin typeface="EB Garamond 12"/>
                <a:cs typeface="EB Garamond 12"/>
              </a:rPr>
              <a:t>of </a:t>
            </a:r>
            <a:r>
              <a:rPr sz="2400" spc="200" dirty="0">
                <a:latin typeface="EB Garamond 12"/>
                <a:cs typeface="EB Garamond 12"/>
              </a:rPr>
              <a:t>sea</a:t>
            </a:r>
            <a:r>
              <a:rPr sz="2400" spc="65" dirty="0">
                <a:latin typeface="EB Garamond 12"/>
                <a:cs typeface="EB Garamond 12"/>
              </a:rPr>
              <a:t> </a:t>
            </a:r>
            <a:r>
              <a:rPr sz="2400" spc="130" dirty="0">
                <a:latin typeface="EB Garamond 12"/>
                <a:cs typeface="EB Garamond 12"/>
              </a:rPr>
              <a:t>level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35" dirty="0">
                <a:latin typeface="EB Garamond 12"/>
                <a:cs typeface="EB Garamond 12"/>
              </a:rPr>
              <a:t>Worsening </a:t>
            </a:r>
            <a:r>
              <a:rPr sz="2400" spc="150" dirty="0">
                <a:latin typeface="EB Garamond 12"/>
                <a:cs typeface="EB Garamond 12"/>
              </a:rPr>
              <a:t>health</a:t>
            </a:r>
            <a:r>
              <a:rPr sz="2400" spc="10" dirty="0">
                <a:latin typeface="EB Garamond 12"/>
                <a:cs typeface="EB Garamond 12"/>
              </a:rPr>
              <a:t> </a:t>
            </a:r>
            <a:r>
              <a:rPr sz="2400" spc="120" dirty="0">
                <a:latin typeface="EB Garamond 12"/>
                <a:cs typeface="EB Garamond 12"/>
              </a:rPr>
              <a:t>effects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00" dirty="0">
                <a:latin typeface="EB Garamond 12"/>
                <a:cs typeface="EB Garamond 12"/>
              </a:rPr>
              <a:t>Disruption </a:t>
            </a:r>
            <a:r>
              <a:rPr sz="2400" spc="45" dirty="0">
                <a:latin typeface="EB Garamond 12"/>
                <a:cs typeface="EB Garamond 12"/>
              </a:rPr>
              <a:t>of </a:t>
            </a:r>
            <a:r>
              <a:rPr sz="2400" spc="150" dirty="0">
                <a:latin typeface="EB Garamond 12"/>
                <a:cs typeface="EB Garamond 12"/>
              </a:rPr>
              <a:t>the </a:t>
            </a:r>
            <a:r>
              <a:rPr sz="2400" spc="130" dirty="0">
                <a:latin typeface="EB Garamond 12"/>
                <a:cs typeface="EB Garamond 12"/>
              </a:rPr>
              <a:t>water</a:t>
            </a:r>
            <a:r>
              <a:rPr sz="2400" spc="-17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cycle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30" dirty="0">
                <a:latin typeface="EB Garamond 12"/>
                <a:cs typeface="EB Garamond 12"/>
              </a:rPr>
              <a:t>Changing </a:t>
            </a:r>
            <a:r>
              <a:rPr sz="2400" spc="110" dirty="0">
                <a:latin typeface="EB Garamond 12"/>
                <a:cs typeface="EB Garamond 12"/>
              </a:rPr>
              <a:t>forest </a:t>
            </a:r>
            <a:r>
              <a:rPr sz="2400" spc="155" dirty="0">
                <a:latin typeface="EB Garamond 12"/>
                <a:cs typeface="EB Garamond 12"/>
              </a:rPr>
              <a:t>and </a:t>
            </a:r>
            <a:r>
              <a:rPr sz="2400" spc="125" dirty="0">
                <a:latin typeface="EB Garamond 12"/>
                <a:cs typeface="EB Garamond 12"/>
              </a:rPr>
              <a:t>natural</a:t>
            </a:r>
            <a:r>
              <a:rPr sz="2400" spc="-125" dirty="0">
                <a:latin typeface="EB Garamond 12"/>
                <a:cs typeface="EB Garamond 12"/>
              </a:rPr>
              <a:t> </a:t>
            </a:r>
            <a:r>
              <a:rPr sz="2400" spc="175" dirty="0">
                <a:latin typeface="EB Garamond 12"/>
                <a:cs typeface="EB Garamond 12"/>
              </a:rPr>
              <a:t>areas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140" dirty="0">
                <a:latin typeface="EB Garamond 12"/>
                <a:cs typeface="EB Garamond 12"/>
              </a:rPr>
              <a:t>Challenges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80" dirty="0">
                <a:latin typeface="EB Garamond 12"/>
                <a:cs typeface="EB Garamond 12"/>
              </a:rPr>
              <a:t>to</a:t>
            </a:r>
            <a:r>
              <a:rPr sz="2400" spc="5" dirty="0">
                <a:latin typeface="EB Garamond 12"/>
                <a:cs typeface="EB Garamond 12"/>
              </a:rPr>
              <a:t> </a:t>
            </a:r>
            <a:r>
              <a:rPr sz="2400" spc="130" dirty="0">
                <a:latin typeface="EB Garamond 12"/>
                <a:cs typeface="EB Garamond 12"/>
              </a:rPr>
              <a:t>agriculture</a:t>
            </a:r>
            <a:r>
              <a:rPr sz="2400" spc="-15" dirty="0">
                <a:latin typeface="EB Garamond 12"/>
                <a:cs typeface="EB Garamond 12"/>
              </a:rPr>
              <a:t> </a:t>
            </a:r>
            <a:r>
              <a:rPr sz="2400" spc="155" dirty="0">
                <a:latin typeface="EB Garamond 12"/>
                <a:cs typeface="EB Garamond 12"/>
              </a:rPr>
              <a:t>and</a:t>
            </a:r>
            <a:r>
              <a:rPr sz="2400" spc="90" dirty="0">
                <a:latin typeface="EB Garamond 12"/>
                <a:cs typeface="EB Garamond 12"/>
              </a:rPr>
              <a:t> </a:t>
            </a:r>
            <a:r>
              <a:rPr sz="2400" spc="150" dirty="0">
                <a:latin typeface="EB Garamond 12"/>
                <a:cs typeface="EB Garamond 12"/>
              </a:rPr>
              <a:t>the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80" dirty="0">
                <a:latin typeface="EB Garamond 12"/>
                <a:cs typeface="EB Garamond 12"/>
              </a:rPr>
              <a:t>food</a:t>
            </a:r>
            <a:r>
              <a:rPr sz="2400" spc="55" dirty="0">
                <a:latin typeface="EB Garamond 12"/>
                <a:cs typeface="EB Garamond 12"/>
              </a:rPr>
              <a:t> </a:t>
            </a:r>
            <a:r>
              <a:rPr sz="2400" spc="110" dirty="0">
                <a:latin typeface="EB Garamond 12"/>
                <a:cs typeface="EB Garamond 12"/>
              </a:rPr>
              <a:t>supply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90" dirty="0">
                <a:latin typeface="EB Garamond 12"/>
                <a:cs typeface="EB Garamond 12"/>
              </a:rPr>
              <a:t>Effect </a:t>
            </a:r>
            <a:r>
              <a:rPr sz="2400" spc="120" dirty="0">
                <a:latin typeface="EB Garamond 12"/>
                <a:cs typeface="EB Garamond 12"/>
              </a:rPr>
              <a:t>on </a:t>
            </a:r>
            <a:r>
              <a:rPr sz="2400" spc="150" dirty="0">
                <a:latin typeface="EB Garamond 12"/>
                <a:cs typeface="EB Garamond 12"/>
              </a:rPr>
              <a:t>the ozone</a:t>
            </a:r>
            <a:r>
              <a:rPr sz="2400" spc="-254" dirty="0">
                <a:latin typeface="EB Garamond 12"/>
                <a:cs typeface="EB Garamond 12"/>
              </a:rPr>
              <a:t> </a:t>
            </a:r>
            <a:r>
              <a:rPr sz="2400" spc="120" dirty="0">
                <a:latin typeface="EB Garamond 12"/>
                <a:cs typeface="EB Garamond 12"/>
              </a:rPr>
              <a:t>layer</a:t>
            </a:r>
            <a:endParaRPr sz="2400">
              <a:latin typeface="EB Garamond 12"/>
              <a:cs typeface="EB Garamond 12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469900" algn="l"/>
                <a:tab pos="470534" algn="l"/>
              </a:tabLst>
            </a:pPr>
            <a:r>
              <a:rPr sz="2400" spc="90" dirty="0">
                <a:latin typeface="EB Garamond 12"/>
                <a:cs typeface="EB Garamond 12"/>
              </a:rPr>
              <a:t>Effect </a:t>
            </a:r>
            <a:r>
              <a:rPr sz="2400" spc="114" dirty="0">
                <a:latin typeface="EB Garamond 12"/>
                <a:cs typeface="EB Garamond 12"/>
              </a:rPr>
              <a:t>on </a:t>
            </a:r>
            <a:r>
              <a:rPr sz="2400" spc="155" dirty="0">
                <a:latin typeface="EB Garamond 12"/>
                <a:cs typeface="EB Garamond 12"/>
              </a:rPr>
              <a:t>oceanic</a:t>
            </a:r>
            <a:r>
              <a:rPr sz="2400" spc="-175" dirty="0">
                <a:latin typeface="EB Garamond 12"/>
                <a:cs typeface="EB Garamond 12"/>
              </a:rPr>
              <a:t> </a:t>
            </a:r>
            <a:r>
              <a:rPr sz="2400" spc="145" dirty="0">
                <a:latin typeface="EB Garamond 12"/>
                <a:cs typeface="EB Garamond 12"/>
              </a:rPr>
              <a:t>climate</a:t>
            </a:r>
            <a:endParaRPr sz="24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0449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Some</a:t>
            </a:r>
            <a:r>
              <a:rPr sz="5000" spc="-80" dirty="0"/>
              <a:t> </a:t>
            </a:r>
            <a:r>
              <a:rPr sz="5000" spc="-20" dirty="0"/>
              <a:t>examples</a:t>
            </a:r>
            <a:endParaRPr sz="5000"/>
          </a:p>
        </p:txBody>
      </p:sp>
      <p:sp>
        <p:nvSpPr>
          <p:cNvPr id="9" name="object 9"/>
          <p:cNvSpPr/>
          <p:nvPr/>
        </p:nvSpPr>
        <p:spPr>
          <a:xfrm>
            <a:off x="6096000" y="1828800"/>
            <a:ext cx="2819400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2800" y="3962400"/>
            <a:ext cx="2362200" cy="259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905000"/>
            <a:ext cx="2590800" cy="2819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111961"/>
            <a:ext cx="76600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Country specific carbon</a:t>
            </a:r>
            <a:r>
              <a:rPr spc="-105" dirty="0"/>
              <a:t> </a:t>
            </a:r>
            <a:r>
              <a:rPr dirty="0"/>
              <a:t>emission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03903" y="2634995"/>
            <a:ext cx="1583690" cy="1858010"/>
            <a:chOff x="3803903" y="2634995"/>
            <a:chExt cx="1583690" cy="1858010"/>
          </a:xfrm>
        </p:grpSpPr>
        <p:sp>
          <p:nvSpPr>
            <p:cNvPr id="4" name="object 4"/>
            <p:cNvSpPr/>
            <p:nvPr/>
          </p:nvSpPr>
          <p:spPr>
            <a:xfrm>
              <a:off x="3803903" y="2634995"/>
              <a:ext cx="1583436" cy="1857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60291" y="2653283"/>
              <a:ext cx="1472184" cy="1746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54552" y="4622291"/>
            <a:ext cx="1649095" cy="1583690"/>
            <a:chOff x="3654552" y="4622291"/>
            <a:chExt cx="1649095" cy="1583690"/>
          </a:xfrm>
        </p:grpSpPr>
        <p:sp>
          <p:nvSpPr>
            <p:cNvPr id="7" name="object 7"/>
            <p:cNvSpPr/>
            <p:nvPr/>
          </p:nvSpPr>
          <p:spPr>
            <a:xfrm>
              <a:off x="3654552" y="4622291"/>
              <a:ext cx="1648968" cy="1583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0940" y="4640579"/>
              <a:ext cx="1537715" cy="1470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09927" y="2517648"/>
            <a:ext cx="1828800" cy="3721735"/>
            <a:chOff x="1709927" y="2517648"/>
            <a:chExt cx="1828800" cy="3721735"/>
          </a:xfrm>
        </p:grpSpPr>
        <p:sp>
          <p:nvSpPr>
            <p:cNvPr id="10" name="object 10"/>
            <p:cNvSpPr/>
            <p:nvPr/>
          </p:nvSpPr>
          <p:spPr>
            <a:xfrm>
              <a:off x="2228087" y="4658868"/>
              <a:ext cx="1246632" cy="1580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9927" y="3525012"/>
              <a:ext cx="1583436" cy="19735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3100" y="3115056"/>
              <a:ext cx="1402079" cy="1121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1991" y="2814828"/>
              <a:ext cx="1185671" cy="1354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6519" y="2517648"/>
              <a:ext cx="902207" cy="15834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2951" y="4677155"/>
              <a:ext cx="1136903" cy="14691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6315" y="4372355"/>
              <a:ext cx="1470659" cy="10317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4791" y="3543300"/>
              <a:ext cx="1469136" cy="7132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99487" y="3133344"/>
              <a:ext cx="1290827" cy="101041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76855" y="2831592"/>
              <a:ext cx="1075944" cy="12451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1383" y="2534412"/>
              <a:ext cx="792480" cy="147218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48227" y="2004440"/>
            <a:ext cx="144907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50" dirty="0">
                <a:latin typeface="Trebuchet MS"/>
                <a:cs typeface="Trebuchet MS"/>
              </a:rPr>
              <a:t>P</a:t>
            </a:r>
            <a:r>
              <a:rPr sz="2150" b="1" spc="-35" dirty="0">
                <a:latin typeface="Trebuchet MS"/>
                <a:cs typeface="Trebuchet MS"/>
              </a:rPr>
              <a:t>e</a:t>
            </a:r>
            <a:r>
              <a:rPr sz="2150" b="1" spc="-60" dirty="0">
                <a:latin typeface="Trebuchet MS"/>
                <a:cs typeface="Trebuchet MS"/>
              </a:rPr>
              <a:t>r</a:t>
            </a:r>
            <a:r>
              <a:rPr sz="2150" b="1" spc="-110" dirty="0">
                <a:latin typeface="Trebuchet MS"/>
                <a:cs typeface="Trebuchet MS"/>
              </a:rPr>
              <a:t>c</a:t>
            </a:r>
            <a:r>
              <a:rPr sz="2150" b="1" spc="5" dirty="0">
                <a:latin typeface="Trebuchet MS"/>
                <a:cs typeface="Trebuchet MS"/>
              </a:rPr>
              <a:t>ent</a:t>
            </a:r>
            <a:r>
              <a:rPr sz="2150" b="1" spc="-5" dirty="0">
                <a:latin typeface="Trebuchet MS"/>
                <a:cs typeface="Trebuchet MS"/>
              </a:rPr>
              <a:t>a</a:t>
            </a:r>
            <a:r>
              <a:rPr sz="2150" b="1" spc="40" dirty="0">
                <a:latin typeface="Trebuchet MS"/>
                <a:cs typeface="Trebuchet MS"/>
              </a:rPr>
              <a:t>g</a:t>
            </a:r>
            <a:r>
              <a:rPr sz="2150" b="1" spc="-75" dirty="0">
                <a:latin typeface="Trebuchet MS"/>
                <a:cs typeface="Trebuchet MS"/>
              </a:rPr>
              <a:t>e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50735" y="2875788"/>
            <a:ext cx="134111" cy="1341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0735" y="3265932"/>
            <a:ext cx="134111" cy="1325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50735" y="3656076"/>
            <a:ext cx="134111" cy="1325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0735" y="4046220"/>
            <a:ext cx="134111" cy="1325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0735" y="4436364"/>
            <a:ext cx="134111" cy="1325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0735" y="4826508"/>
            <a:ext cx="134111" cy="1325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50735" y="5215128"/>
            <a:ext cx="134111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50735" y="5605271"/>
            <a:ext cx="134111" cy="134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827266" y="2651886"/>
            <a:ext cx="1601470" cy="314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7725">
              <a:lnSpc>
                <a:spcPct val="142200"/>
              </a:lnSpc>
              <a:spcBef>
                <a:spcPts val="100"/>
              </a:spcBef>
            </a:pPr>
            <a:r>
              <a:rPr sz="1800" spc="15" dirty="0">
                <a:latin typeface="EB Garamond 12"/>
                <a:cs typeface="EB Garamond 12"/>
              </a:rPr>
              <a:t>USA  </a:t>
            </a:r>
            <a:r>
              <a:rPr sz="1800" spc="-25" dirty="0">
                <a:latin typeface="EB Garamond 12"/>
                <a:cs typeface="EB Garamond 12"/>
              </a:rPr>
              <a:t>CHINA</a:t>
            </a:r>
            <a:endParaRPr sz="1800">
              <a:latin typeface="EB Garamond 12"/>
              <a:cs typeface="EB Garamond 12"/>
            </a:endParaRPr>
          </a:p>
          <a:p>
            <a:pPr marL="12700" marR="5080">
              <a:lnSpc>
                <a:spcPts val="3070"/>
              </a:lnSpc>
              <a:spcBef>
                <a:spcPts val="250"/>
              </a:spcBef>
            </a:pPr>
            <a:r>
              <a:rPr sz="1800" spc="5" dirty="0">
                <a:latin typeface="EB Garamond 12"/>
                <a:cs typeface="EB Garamond 12"/>
              </a:rPr>
              <a:t>EAST </a:t>
            </a:r>
            <a:r>
              <a:rPr sz="1800" spc="20" dirty="0">
                <a:latin typeface="EB Garamond 12"/>
                <a:cs typeface="EB Garamond 12"/>
              </a:rPr>
              <a:t>EUROPE  </a:t>
            </a:r>
            <a:r>
              <a:rPr sz="1800" spc="55" dirty="0">
                <a:latin typeface="EB Garamond 12"/>
                <a:cs typeface="EB Garamond 12"/>
              </a:rPr>
              <a:t>WEST</a:t>
            </a:r>
            <a:r>
              <a:rPr sz="1800" spc="25" dirty="0">
                <a:latin typeface="EB Garamond 12"/>
                <a:cs typeface="EB Garamond 12"/>
              </a:rPr>
              <a:t> </a:t>
            </a:r>
            <a:r>
              <a:rPr sz="1800" spc="20" dirty="0">
                <a:latin typeface="EB Garamond 12"/>
                <a:cs typeface="EB Garamond 12"/>
              </a:rPr>
              <a:t>EUROPE  </a:t>
            </a:r>
            <a:r>
              <a:rPr sz="1800" spc="-20" dirty="0">
                <a:latin typeface="EB Garamond 12"/>
                <a:cs typeface="EB Garamond 12"/>
              </a:rPr>
              <a:t>INDIA</a:t>
            </a:r>
            <a:endParaRPr sz="1800">
              <a:latin typeface="EB Garamond 12"/>
              <a:cs typeface="EB Garamond 12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800" spc="-10" dirty="0">
                <a:latin typeface="EB Garamond 12"/>
                <a:cs typeface="EB Garamond 12"/>
              </a:rPr>
              <a:t>JAPAN</a:t>
            </a:r>
            <a:endParaRPr sz="1800">
              <a:latin typeface="EB Garamond 12"/>
              <a:cs typeface="EB Garamond 12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5" dirty="0">
                <a:latin typeface="EB Garamond 12"/>
                <a:cs typeface="EB Garamond 12"/>
              </a:rPr>
              <a:t>S.AFRICA</a:t>
            </a:r>
            <a:endParaRPr sz="1800">
              <a:latin typeface="EB Garamond 12"/>
              <a:cs typeface="EB Garamond 12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50" dirty="0">
                <a:latin typeface="EB Garamond 12"/>
                <a:cs typeface="EB Garamond 12"/>
              </a:rPr>
              <a:t>ALL</a:t>
            </a:r>
            <a:r>
              <a:rPr sz="1800" spc="75" dirty="0">
                <a:latin typeface="EB Garamond 12"/>
                <a:cs typeface="EB Garamond 12"/>
              </a:rPr>
              <a:t> </a:t>
            </a:r>
            <a:r>
              <a:rPr sz="1800" spc="-15" dirty="0">
                <a:latin typeface="EB Garamond 12"/>
                <a:cs typeface="EB Garamond 12"/>
              </a:rPr>
              <a:t>OTHERS</a:t>
            </a:r>
            <a:endParaRPr sz="1800">
              <a:latin typeface="EB Garamond 12"/>
              <a:cs typeface="EB Garamond 1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577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Green house effect</vt:lpstr>
      <vt:lpstr>Picture presentation of Green  house effect</vt:lpstr>
      <vt:lpstr>The major green house gases</vt:lpstr>
      <vt:lpstr>Gas type responsible</vt:lpstr>
      <vt:lpstr>Sources of greenhouse gases</vt:lpstr>
      <vt:lpstr>Sources of activity</vt:lpstr>
      <vt:lpstr>Effects of Greenhouse effect</vt:lpstr>
      <vt:lpstr>Some examples</vt:lpstr>
      <vt:lpstr>Country specific carbon emission</vt:lpstr>
      <vt:lpstr>Control of Greenhouse Effect</vt:lpstr>
      <vt:lpstr>Option for reducing Co₂</vt:lpstr>
      <vt:lpstr>Global warming and Climate  change</vt:lpstr>
      <vt:lpstr>Slide 13</vt:lpstr>
      <vt:lpstr>Consequences</vt:lpstr>
      <vt:lpstr>Cont..</vt:lpstr>
      <vt:lpstr>Who is responsible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 JAWAD TARIQ ROLL NO : BBOF17M36 UNIVERSITY OF SARGODHA</dc:title>
  <dc:creator>KAWISH COMPUTERS</dc:creator>
  <cp:lastModifiedBy>KAWISH COMPUTERS</cp:lastModifiedBy>
  <cp:revision>2</cp:revision>
  <dcterms:created xsi:type="dcterms:W3CDTF">2021-04-14T05:04:42Z</dcterms:created>
  <dcterms:modified xsi:type="dcterms:W3CDTF">2021-04-23T06:54:48Z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2021-04-14T00:00:00Z</vt:filetime>
  </property>
</Properties>
</file>