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7" r:id="rId3"/>
    <p:sldId id="270" r:id="rId4"/>
    <p:sldId id="269" r:id="rId5"/>
    <p:sldId id="259" r:id="rId6"/>
    <p:sldId id="272" r:id="rId7"/>
    <p:sldId id="260" r:id="rId8"/>
    <p:sldId id="275" r:id="rId9"/>
    <p:sldId id="261" r:id="rId10"/>
    <p:sldId id="273" r:id="rId11"/>
    <p:sldId id="264" r:id="rId12"/>
    <p:sldId id="262" r:id="rId13"/>
    <p:sldId id="263" r:id="rId14"/>
    <p:sldId id="274" r:id="rId15"/>
    <p:sldId id="265"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40" d="100"/>
          <a:sy n="40" d="100"/>
        </p:scale>
        <p:origin x="-132" y="-82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E410E6E-27F0-4521-BE3A-C9C2B7C7F109}" type="datetimeFigureOut">
              <a:rPr lang="en-US" smtClean="0"/>
              <a:pPr/>
              <a:t>2/28/2016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B69130-3AAF-4CBE-8265-93EA51E42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B69130-3AAF-4CBE-8265-93EA51E42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B69130-3AAF-4CBE-8265-93EA51E424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B69130-3AAF-4CBE-8265-93EA51E4248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B69130-3AAF-4CBE-8265-93EA51E42482}"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B69130-3AAF-4CBE-8265-93EA51E4248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8B69130-3AAF-4CBE-8265-93EA51E424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8B69130-3AAF-4CBE-8265-93EA51E4248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E410E6E-27F0-4521-BE3A-C9C2B7C7F109}" type="datetimeFigureOut">
              <a:rPr lang="en-US" smtClean="0"/>
              <a:pPr/>
              <a:t>2/28/2016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8B69130-3AAF-4CBE-8265-93EA51E42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8E410E6E-27F0-4521-BE3A-C9C2B7C7F109}" type="datetimeFigureOut">
              <a:rPr lang="en-US" smtClean="0"/>
              <a:pPr/>
              <a:t>2/28/2016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B69130-3AAF-4CBE-8265-93EA51E424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E410E6E-27F0-4521-BE3A-C9C2B7C7F109}" type="datetimeFigureOut">
              <a:rPr lang="en-US" smtClean="0"/>
              <a:pPr/>
              <a:t>2/28/2016</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B69130-3AAF-4CBE-8265-93EA51E42482}"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E410E6E-27F0-4521-BE3A-C9C2B7C7F109}" type="datetimeFigureOut">
              <a:rPr lang="en-US" smtClean="0"/>
              <a:pPr/>
              <a:t>2/28/2016</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8B69130-3AAF-4CBE-8265-93EA51E42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Growing media and mixes</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Perlite</a:t>
            </a:r>
            <a:r>
              <a:rPr lang="en-US" dirty="0" smtClean="0"/>
              <a:t>                                vermiculite</a:t>
            </a:r>
            <a:endParaRPr lang="en-US" dirty="0"/>
          </a:p>
        </p:txBody>
      </p:sp>
      <p:pic>
        <p:nvPicPr>
          <p:cNvPr id="4" name="Picture 5"/>
          <p:cNvPicPr>
            <a:picLocks noGrp="1" noChangeAspect="1" noChangeArrowheads="1"/>
          </p:cNvPicPr>
          <p:nvPr>
            <p:ph idx="1"/>
          </p:nvPr>
        </p:nvPicPr>
        <p:blipFill>
          <a:blip r:embed="rId2"/>
          <a:srcRect/>
          <a:stretch>
            <a:fillRect/>
          </a:stretch>
        </p:blipFill>
        <p:spPr bwMode="auto">
          <a:xfrm>
            <a:off x="1152660" y="2924697"/>
            <a:ext cx="2466975" cy="184785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6134798" y="2738386"/>
            <a:ext cx="2362245" cy="2063931"/>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50969" y="2602832"/>
            <a:ext cx="2977376"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a:latin typeface="Calibri" pitchFamily="34" charset="0"/>
                <a:cs typeface="Calibri" pitchFamily="34" charset="0"/>
              </a:rPr>
              <a:t>Pumice</a:t>
            </a:r>
            <a:r>
              <a:rPr lang="en-US" dirty="0">
                <a:latin typeface="Calibri" pitchFamily="34" charset="0"/>
                <a:cs typeface="Calibri" pitchFamily="34" charset="0"/>
              </a:rPr>
              <a:t> is a very </a:t>
            </a:r>
            <a:r>
              <a:rPr lang="en-US" dirty="0" smtClean="0">
                <a:latin typeface="Calibri" pitchFamily="34" charset="0"/>
                <a:cs typeface="Calibri" pitchFamily="34" charset="0"/>
              </a:rPr>
              <a:t>light weight </a:t>
            </a:r>
            <a:r>
              <a:rPr lang="en-US" dirty="0">
                <a:latin typeface="Calibri" pitchFamily="34" charset="0"/>
                <a:cs typeface="Calibri" pitchFamily="34" charset="0"/>
              </a:rPr>
              <a:t>volcanic rock that is used sometimes to increase aeration and drainage in potting mixes. </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It </a:t>
            </a:r>
            <a:r>
              <a:rPr lang="en-US" dirty="0">
                <a:latin typeface="Calibri" pitchFamily="34" charset="0"/>
                <a:cs typeface="Calibri" pitchFamily="34" charset="0"/>
              </a:rPr>
              <a:t>is sometimes used in field plantings or in container cuttings</a:t>
            </a:r>
            <a:r>
              <a:rPr lang="en-US" dirty="0" smtClean="0">
                <a:latin typeface="Calibri" pitchFamily="34" charset="0"/>
                <a:cs typeface="Calibri" pitchFamily="34" charset="0"/>
              </a:rPr>
              <a:t>.</a:t>
            </a:r>
          </a:p>
          <a:p>
            <a:r>
              <a:rPr lang="en-US" dirty="0" smtClean="0">
                <a:latin typeface="Calibri" pitchFamily="34" charset="0"/>
                <a:cs typeface="Calibri" pitchFamily="34" charset="0"/>
              </a:rPr>
              <a:t> </a:t>
            </a:r>
            <a:r>
              <a:rPr lang="en-US" dirty="0">
                <a:latin typeface="Calibri" pitchFamily="34" charset="0"/>
                <a:cs typeface="Calibri" pitchFamily="34" charset="0"/>
              </a:rPr>
              <a:t>Pumice has a fair water holding capacity. It is not heat treated and </a:t>
            </a:r>
            <a:r>
              <a:rPr lang="en-US" dirty="0" smtClean="0">
                <a:latin typeface="Calibri" pitchFamily="34" charset="0"/>
                <a:cs typeface="Calibri" pitchFamily="34" charset="0"/>
              </a:rPr>
              <a:t>is </a:t>
            </a:r>
            <a:r>
              <a:rPr lang="en-US" dirty="0">
                <a:latin typeface="Calibri" pitchFamily="34" charset="0"/>
                <a:cs typeface="Calibri" pitchFamily="34" charset="0"/>
              </a:rPr>
              <a:t>not sterile</a:t>
            </a:r>
            <a:r>
              <a:rPr lang="en-US" dirty="0" smtClean="0">
                <a:latin typeface="Calibri" pitchFamily="34" charset="0"/>
                <a:cs typeface="Calibri" pitchFamily="34" charset="0"/>
              </a:rPr>
              <a:t>.</a:t>
            </a:r>
          </a:p>
          <a:p>
            <a:r>
              <a:rPr lang="en-US" b="1" dirty="0">
                <a:latin typeface="Calibri" pitchFamily="34" charset="0"/>
                <a:cs typeface="Calibri" pitchFamily="34" charset="0"/>
              </a:rPr>
              <a:t>Compost</a:t>
            </a:r>
            <a:r>
              <a:rPr lang="en-US" dirty="0">
                <a:latin typeface="Calibri" pitchFamily="34" charset="0"/>
                <a:cs typeface="Calibri" pitchFamily="34" charset="0"/>
              </a:rPr>
              <a:t> is made from a variety of locally available materials, usually a combination of ingredients that are high in nitrogen and </a:t>
            </a:r>
            <a:r>
              <a:rPr lang="en-US" dirty="0" smtClean="0">
                <a:latin typeface="Calibri" pitchFamily="34" charset="0"/>
                <a:cs typeface="Calibri" pitchFamily="34" charset="0"/>
              </a:rPr>
              <a:t>carbon.</a:t>
            </a:r>
          </a:p>
          <a:p>
            <a:r>
              <a:rPr lang="en-US" dirty="0" smtClean="0">
                <a:latin typeface="Calibri" pitchFamily="34" charset="0"/>
                <a:cs typeface="Calibri" pitchFamily="34" charset="0"/>
              </a:rPr>
              <a:t>Compost </a:t>
            </a:r>
            <a:r>
              <a:rPr lang="en-US" dirty="0">
                <a:latin typeface="Calibri" pitchFamily="34" charset="0"/>
                <a:cs typeface="Calibri" pitchFamily="34" charset="0"/>
              </a:rPr>
              <a:t>holds water well and provides nutrient. </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Compost </a:t>
            </a:r>
            <a:r>
              <a:rPr lang="en-US" dirty="0">
                <a:latin typeface="Calibri" pitchFamily="34" charset="0"/>
                <a:cs typeface="Calibri" pitchFamily="34" charset="0"/>
              </a:rPr>
              <a:t>can also provide natural protection against diseases of the seedlings and roots of plants due to beneficial organisms that live in well-made compost.</a:t>
            </a:r>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Pumice and compost:</a:t>
            </a:r>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37258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latin typeface="Calibri" pitchFamily="34" charset="0"/>
                <a:cs typeface="Calibri" pitchFamily="34" charset="0"/>
              </a:rPr>
              <a:t>Leaf Mold:</a:t>
            </a:r>
          </a:p>
          <a:p>
            <a:r>
              <a:rPr lang="en-US" dirty="0" smtClean="0">
                <a:latin typeface="Calibri" pitchFamily="34" charset="0"/>
                <a:cs typeface="Calibri" pitchFamily="34" charset="0"/>
              </a:rPr>
              <a:t> It is prepared by using fallen leaves of various tree species available locally, </a:t>
            </a:r>
            <a:r>
              <a:rPr lang="en-US" dirty="0" err="1" smtClean="0">
                <a:latin typeface="Calibri" pitchFamily="34" charset="0"/>
                <a:cs typeface="Calibri" pitchFamily="34" charset="0"/>
              </a:rPr>
              <a:t>e.g</a:t>
            </a:r>
            <a:r>
              <a:rPr lang="en-US" dirty="0" smtClean="0">
                <a:latin typeface="Calibri" pitchFamily="34" charset="0"/>
                <a:cs typeface="Calibri" pitchFamily="34" charset="0"/>
              </a:rPr>
              <a:t> Oak, Silver oak, Maple, Azadirachta, </a:t>
            </a:r>
            <a:r>
              <a:rPr lang="en-US" dirty="0" err="1" smtClean="0">
                <a:latin typeface="Calibri" pitchFamily="34" charset="0"/>
                <a:cs typeface="Calibri" pitchFamily="34" charset="0"/>
              </a:rPr>
              <a:t>Ficus</a:t>
            </a:r>
            <a:r>
              <a:rPr lang="en-US" dirty="0" smtClean="0">
                <a:latin typeface="Calibri" pitchFamily="34" charset="0"/>
                <a:cs typeface="Calibri" pitchFamily="34" charset="0"/>
              </a:rPr>
              <a:t>, etc.</a:t>
            </a:r>
          </a:p>
          <a:p>
            <a:r>
              <a:rPr lang="en-US" dirty="0" smtClean="0">
                <a:latin typeface="Calibri" pitchFamily="34" charset="0"/>
                <a:cs typeface="Calibri" pitchFamily="34" charset="0"/>
              </a:rPr>
              <a:t> it is prepared by stacking a few layers of leaves then covering them with a thin layer of soil and cow dung slurry. </a:t>
            </a:r>
          </a:p>
          <a:p>
            <a:r>
              <a:rPr lang="en-US" dirty="0" smtClean="0">
                <a:latin typeface="Calibri" pitchFamily="34" charset="0"/>
                <a:cs typeface="Calibri" pitchFamily="34" charset="0"/>
              </a:rPr>
              <a:t>Some live culture of decomposing organisms is added to hasten the process of decomposition. </a:t>
            </a:r>
          </a:p>
          <a:p>
            <a:r>
              <a:rPr lang="en-US" dirty="0" smtClean="0">
                <a:latin typeface="Calibri" pitchFamily="34" charset="0"/>
                <a:cs typeface="Calibri" pitchFamily="34" charset="0"/>
              </a:rPr>
              <a:t>The medium is ready for use after about 12 to 18 months of decomposition. </a:t>
            </a:r>
          </a:p>
          <a:p>
            <a:r>
              <a:rPr lang="en-US" b="1" dirty="0" smtClean="0">
                <a:latin typeface="Calibri" pitchFamily="34" charset="0"/>
                <a:cs typeface="Calibri" pitchFamily="34" charset="0"/>
              </a:rPr>
              <a:t>Saw Dust: </a:t>
            </a:r>
            <a:r>
              <a:rPr lang="en-US" dirty="0" smtClean="0">
                <a:latin typeface="Calibri" pitchFamily="34" charset="0"/>
                <a:cs typeface="Calibri" pitchFamily="34" charset="0"/>
              </a:rPr>
              <a:t>It is a byproduct or waste material from saw mills. </a:t>
            </a:r>
          </a:p>
          <a:p>
            <a:r>
              <a:rPr lang="en-US" dirty="0" smtClean="0">
                <a:latin typeface="Calibri" pitchFamily="34" charset="0"/>
                <a:cs typeface="Calibri" pitchFamily="34" charset="0"/>
              </a:rPr>
              <a:t>The quantity and quality depend on the parent wood material. It is mixed while preparation of media.</a:t>
            </a:r>
            <a:endParaRPr lang="en-US" dirty="0">
              <a:latin typeface="Calibri" pitchFamily="34" charset="0"/>
              <a:cs typeface="Calibri" pitchFamily="34" charset="0"/>
            </a:endParaRPr>
          </a:p>
        </p:txBody>
      </p:sp>
      <p:sp>
        <p:nvSpPr>
          <p:cNvPr id="2" name="Title 1"/>
          <p:cNvSpPr>
            <a:spLocks noGrp="1"/>
          </p:cNvSpPr>
          <p:nvPr>
            <p:ph type="title"/>
          </p:nvPr>
        </p:nvSpPr>
        <p:spPr/>
        <p:txBody>
          <a:bodyPr/>
          <a:lstStyle/>
          <a:p>
            <a:r>
              <a:rPr lang="en-US" dirty="0"/>
              <a:t>Leaf </a:t>
            </a:r>
            <a:r>
              <a:rPr lang="en-US" dirty="0" smtClean="0"/>
              <a:t>Mold</a:t>
            </a:r>
            <a:r>
              <a:rPr lang="en-US" dirty="0"/>
              <a:t> </a:t>
            </a:r>
            <a:r>
              <a:rPr lang="en-US" dirty="0" smtClean="0"/>
              <a:t>and saw dust:</a:t>
            </a:r>
            <a:endParaRPr lang="en-US" dirty="0"/>
          </a:p>
        </p:txBody>
      </p:sp>
    </p:spTree>
    <p:extLst>
      <p:ext uri="{BB962C8B-B14F-4D97-AF65-F5344CB8AC3E}">
        <p14:creationId xmlns:p14="http://schemas.microsoft.com/office/powerpoint/2010/main" xmlns="" val="336601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230145959"/>
              </p:ext>
            </p:extLst>
          </p:nvPr>
        </p:nvGraphicFramePr>
        <p:xfrm>
          <a:off x="1425387" y="1371599"/>
          <a:ext cx="9130553" cy="5257350"/>
        </p:xfrm>
        <a:graphic>
          <a:graphicData uri="http://schemas.openxmlformats.org/drawingml/2006/table">
            <a:tbl>
              <a:tblPr/>
              <a:tblGrid>
                <a:gridCol w="2170901"/>
                <a:gridCol w="1362134"/>
                <a:gridCol w="893901"/>
                <a:gridCol w="808767"/>
                <a:gridCol w="1149300"/>
                <a:gridCol w="1894217"/>
                <a:gridCol w="851333"/>
              </a:tblGrid>
              <a:tr h="342182">
                <a:tc gridSpan="3">
                  <a:txBody>
                    <a:bodyPr/>
                    <a:lstStyle/>
                    <a:p>
                      <a:pPr marL="0" marR="0">
                        <a:spcBef>
                          <a:spcPts val="0"/>
                        </a:spcBef>
                        <a:spcAft>
                          <a:spcPts val="0"/>
                        </a:spcAft>
                      </a:pPr>
                      <a:endParaRPr lang="en-US" sz="1800" dirty="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878452">
                <a:tc>
                  <a:txBody>
                    <a:bodyPr/>
                    <a:lstStyle/>
                    <a:p>
                      <a:pPr marL="0" marR="0" algn="ctr">
                        <a:spcBef>
                          <a:spcPts val="0"/>
                        </a:spcBef>
                        <a:spcAft>
                          <a:spcPts val="0"/>
                        </a:spcAft>
                      </a:pPr>
                      <a:r>
                        <a:rPr lang="en-US" sz="1800">
                          <a:solidFill>
                            <a:srgbClr val="000000"/>
                          </a:solidFill>
                          <a:effectLst/>
                          <a:latin typeface="Arial" panose="020B0604020202020204" pitchFamily="34" charset="0"/>
                        </a:rPr>
                        <a:t>Material</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20">
                          <a:solidFill>
                            <a:srgbClr val="000000"/>
                          </a:solidFill>
                          <a:effectLst/>
                          <a:latin typeface="Arial" panose="020B0604020202020204" pitchFamily="34" charset="0"/>
                        </a:rPr>
                        <a:t>CationExchange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effectLst/>
                          <a:latin typeface="Arial" panose="020B0604020202020204" pitchFamily="34" charset="0"/>
                        </a:rPr>
                        <a:t>pH values</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 dirty="0">
                          <a:solidFill>
                            <a:srgbClr val="000000"/>
                          </a:solidFill>
                          <a:effectLst/>
                          <a:latin typeface="Arial" panose="020B0604020202020204" pitchFamily="34" charset="0"/>
                        </a:rPr>
                        <a:t>Sterile (y/n)</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5">
                          <a:solidFill>
                            <a:srgbClr val="000000"/>
                          </a:solidFill>
                          <a:effectLst/>
                          <a:latin typeface="Arial" panose="020B0604020202020204" pitchFamily="34" charset="0"/>
                        </a:rPr>
                        <a:t>Water Holding Capacity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
                          <a:solidFill>
                            <a:srgbClr val="000000"/>
                          </a:solidFill>
                          <a:effectLst/>
                          <a:latin typeface="Arial" panose="020B0604020202020204" pitchFamily="34" charset="0"/>
                        </a:rPr>
                        <a:t>Weight</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Cost</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Soil</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95">
                          <a:solidFill>
                            <a:srgbClr val="000000"/>
                          </a:solidFill>
                          <a:effectLst/>
                          <a:latin typeface="Arial" panose="020B0604020202020204" pitchFamily="34" charset="0"/>
                        </a:rPr>
                        <a:t>Heavy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Low</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588">
                <a:tc>
                  <a:txBody>
                    <a:bodyPr/>
                    <a:lstStyle/>
                    <a:p>
                      <a:pPr marL="0" marR="0" algn="ctr">
                        <a:spcBef>
                          <a:spcPts val="0"/>
                        </a:spcBef>
                        <a:spcAft>
                          <a:spcPts val="0"/>
                        </a:spcAft>
                      </a:pPr>
                      <a:r>
                        <a:rPr lang="en-US" sz="1800">
                          <a:solidFill>
                            <a:srgbClr val="000000"/>
                          </a:solidFill>
                          <a:effectLst/>
                          <a:latin typeface="Arial" panose="020B0604020202020204" pitchFamily="34" charset="0"/>
                        </a:rPr>
                        <a:t>Sphagnum peat moss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0">
                          <a:solidFill>
                            <a:srgbClr val="000000"/>
                          </a:solidFill>
                          <a:effectLst/>
                          <a:latin typeface="Arial" panose="020B0604020202020204" pitchFamily="34" charset="0"/>
                        </a:rPr>
                        <a:t>Fair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45">
                          <a:solidFill>
                            <a:srgbClr val="000000"/>
                          </a:solidFill>
                          <a:effectLst/>
                          <a:latin typeface="Arial" panose="020B0604020202020204" pitchFamily="34" charset="0"/>
                        </a:rPr>
                        <a:t>3.5-4.0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rPr>
                        <a:t>Yes</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smtClean="0">
                          <a:solidFill>
                            <a:srgbClr val="000000"/>
                          </a:solidFill>
                          <a:effectLst/>
                          <a:latin typeface="Arial" panose="020B0604020202020204" pitchFamily="34" charset="0"/>
                        </a:rPr>
                        <a:t>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Medium</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Bark</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4.0-5.0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rPr>
                        <a:t>Medium</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Medium to Heavy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Low</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Sand</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4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Yes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95">
                          <a:solidFill>
                            <a:srgbClr val="000000"/>
                          </a:solidFill>
                          <a:effectLst/>
                          <a:latin typeface="Arial" panose="020B0604020202020204" pitchFamily="34" charset="0"/>
                        </a:rPr>
                        <a:t>Heavy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Low</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Pumice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 to Fair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4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Medium</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a:solidFill>
                            <a:srgbClr val="000000"/>
                          </a:solidFill>
                          <a:effectLst/>
                          <a:latin typeface="Arial" panose="020B0604020202020204" pitchFamily="34" charset="0"/>
                        </a:rPr>
                        <a:t>Very </a:t>
                      </a:r>
                      <a:r>
                        <a:rPr lang="en-US" sz="1800" spc="-60" dirty="0" smtClean="0">
                          <a:solidFill>
                            <a:srgbClr val="000000"/>
                          </a:solidFill>
                          <a:effectLst/>
                          <a:latin typeface="Arial" panose="020B0604020202020204" pitchFamily="34" charset="0"/>
                        </a:rPr>
                        <a:t>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6">
                <a:tc>
                  <a:txBody>
                    <a:bodyPr/>
                    <a:lstStyle/>
                    <a:p>
                      <a:pPr marL="0" marR="0" algn="ctr">
                        <a:spcBef>
                          <a:spcPts val="0"/>
                        </a:spcBef>
                        <a:spcAft>
                          <a:spcPts val="0"/>
                        </a:spcAft>
                      </a:pPr>
                      <a:r>
                        <a:rPr lang="en-US" sz="1800" spc="-95">
                          <a:solidFill>
                            <a:srgbClr val="000000"/>
                          </a:solidFill>
                          <a:effectLst/>
                          <a:latin typeface="Arial" panose="020B0604020202020204" pitchFamily="34" charset="0"/>
                        </a:rPr>
                        <a:t>Perlite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None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0">
                          <a:solidFill>
                            <a:srgbClr val="000000"/>
                          </a:solidFill>
                          <a:effectLst/>
                          <a:latin typeface="Arial" panose="020B0604020202020204" pitchFamily="34" charset="0"/>
                        </a:rPr>
                        <a:t>6.0-8.0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Yes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a:solidFill>
                            <a:srgbClr val="000000"/>
                          </a:solidFill>
                          <a:effectLst/>
                          <a:latin typeface="Arial" panose="020B0604020202020204" pitchFamily="34" charset="0"/>
                        </a:rPr>
                        <a:t>Very </a:t>
                      </a:r>
                      <a:r>
                        <a:rPr lang="en-US" sz="1800" spc="-60" dirty="0" smtClean="0">
                          <a:solidFill>
                            <a:srgbClr val="000000"/>
                          </a:solidFill>
                          <a:effectLst/>
                          <a:latin typeface="Arial" panose="020B0604020202020204" pitchFamily="34" charset="0"/>
                        </a:rPr>
                        <a:t>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Vermiculite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5">
                          <a:solidFill>
                            <a:srgbClr val="000000"/>
                          </a:solidFill>
                          <a:effectLst/>
                          <a:latin typeface="Arial" panose="020B0604020202020204" pitchFamily="34" charset="0"/>
                        </a:rPr>
                        <a:t>4.0-5.0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Yes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Good</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a:solidFill>
                            <a:srgbClr val="000000"/>
                          </a:solidFill>
                          <a:effectLst/>
                          <a:latin typeface="Arial" panose="020B0604020202020204" pitchFamily="34" charset="0"/>
                        </a:rPr>
                        <a:t>Very </a:t>
                      </a:r>
                      <a:r>
                        <a:rPr lang="en-US" sz="1800" spc="-60" dirty="0" smtClean="0">
                          <a:solidFill>
                            <a:srgbClr val="000000"/>
                          </a:solidFill>
                          <a:effectLst/>
                          <a:latin typeface="Arial" panose="020B0604020202020204" pitchFamily="34" charset="0"/>
                        </a:rPr>
                        <a:t>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Compost</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rPr>
                        <a:t>High</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good</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Medium</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rPr>
                        <a:t>Low</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fontScale="90000"/>
          </a:bodyPr>
          <a:lstStyle/>
          <a:p>
            <a:r>
              <a:rPr lang="en-US" dirty="0" smtClean="0">
                <a:effectLst/>
                <a:latin typeface="Arial" panose="020B0604020202020204" pitchFamily="34" charset="0"/>
              </a:rPr>
              <a:t>Comparison of Potting mix materials</a:t>
            </a:r>
            <a:r>
              <a:rPr lang="en-US" dirty="0" smtClean="0">
                <a:effectLst/>
                <a:latin typeface="Times New Roman" panose="02020603050405020304" pitchFamily="18" charset="0"/>
              </a:rPr>
              <a:t/>
            </a:r>
            <a:br>
              <a:rPr lang="en-US" dirty="0" smtClean="0">
                <a:effectLst/>
                <a:latin typeface="Times New Roman" panose="02020603050405020304" pitchFamily="18" charset="0"/>
              </a:rPr>
            </a:br>
            <a:endParaRPr lang="en-US" dirty="0"/>
          </a:p>
        </p:txBody>
      </p:sp>
    </p:spTree>
    <p:extLst>
      <p:ext uri="{BB962C8B-B14F-4D97-AF65-F5344CB8AC3E}">
        <p14:creationId xmlns:p14="http://schemas.microsoft.com/office/powerpoint/2010/main" xmlns="" val="204782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Calibri" pitchFamily="34" charset="0"/>
                <a:cs typeface="Calibri" pitchFamily="34" charset="0"/>
              </a:rPr>
              <a:t> Loamy soil + Sand + FYM + </a:t>
            </a:r>
            <a:r>
              <a:rPr lang="en-US" dirty="0" err="1" smtClean="0">
                <a:latin typeface="Calibri" pitchFamily="34" charset="0"/>
                <a:cs typeface="Calibri" pitchFamily="34" charset="0"/>
              </a:rPr>
              <a:t>Vermicompost</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 Loamy soil + Sand + FYM + </a:t>
            </a:r>
            <a:r>
              <a:rPr lang="en-US" dirty="0" err="1" smtClean="0">
                <a:latin typeface="Calibri" pitchFamily="34" charset="0"/>
                <a:cs typeface="Calibri" pitchFamily="34" charset="0"/>
              </a:rPr>
              <a:t>Biofertilizers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 Loamy soil + Sand + </a:t>
            </a:r>
            <a:r>
              <a:rPr lang="en-US" dirty="0" err="1" smtClean="0">
                <a:latin typeface="Calibri" pitchFamily="34" charset="0"/>
                <a:cs typeface="Calibri" pitchFamily="34" charset="0"/>
              </a:rPr>
              <a:t>Vermicompost</a:t>
            </a:r>
            <a:r>
              <a:rPr lang="en-US" dirty="0" smtClean="0">
                <a:latin typeface="Calibri" pitchFamily="34" charset="0"/>
                <a:cs typeface="Calibri" pitchFamily="34" charset="0"/>
              </a:rPr>
              <a:t> + </a:t>
            </a:r>
            <a:r>
              <a:rPr lang="en-US" dirty="0" err="1" smtClean="0">
                <a:latin typeface="Calibri" pitchFamily="34" charset="0"/>
                <a:cs typeface="Calibri" pitchFamily="34" charset="0"/>
              </a:rPr>
              <a:t>Biofertilizers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 Loamy soil + Sand + </a:t>
            </a:r>
            <a:r>
              <a:rPr lang="en-US" dirty="0" err="1" smtClean="0">
                <a:latin typeface="Calibri" pitchFamily="34" charset="0"/>
                <a:cs typeface="Calibri" pitchFamily="34" charset="0"/>
              </a:rPr>
              <a:t>Vermicompost</a:t>
            </a:r>
            <a:r>
              <a:rPr lang="en-US" dirty="0" smtClean="0">
                <a:latin typeface="Calibri" pitchFamily="34" charset="0"/>
                <a:cs typeface="Calibri" pitchFamily="34" charset="0"/>
              </a:rPr>
              <a:t> + Oil cakes + </a:t>
            </a:r>
            <a:r>
              <a:rPr lang="en-US" dirty="0" err="1" smtClean="0">
                <a:latin typeface="Calibri" pitchFamily="34" charset="0"/>
                <a:cs typeface="Calibri" pitchFamily="34" charset="0"/>
              </a:rPr>
              <a:t>Biofertilizers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 Loamy soil + Sand + Compost + </a:t>
            </a:r>
            <a:r>
              <a:rPr lang="en-US" dirty="0" err="1" smtClean="0">
                <a:latin typeface="Calibri" pitchFamily="34" charset="0"/>
                <a:cs typeface="Calibri" pitchFamily="34" charset="0"/>
              </a:rPr>
              <a:t>Biofertilizers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 Loamy soil + Sand + FYM + Oil cakes</a:t>
            </a:r>
          </a:p>
          <a:p>
            <a:r>
              <a:rPr lang="en-US" dirty="0" smtClean="0">
                <a:latin typeface="Calibri" pitchFamily="34" charset="0"/>
                <a:cs typeface="Calibri" pitchFamily="34" charset="0"/>
              </a:rPr>
              <a:t> Loamy soil + Sand + FYM + Oil cakes + </a:t>
            </a:r>
            <a:r>
              <a:rPr lang="en-US" dirty="0" err="1" smtClean="0">
                <a:latin typeface="Calibri" pitchFamily="34" charset="0"/>
                <a:cs typeface="Calibri" pitchFamily="34" charset="0"/>
              </a:rPr>
              <a:t>Biofertilizers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 Loamy soil + Sand + Leaf mould + Oil cakes</a:t>
            </a:r>
            <a:endParaRPr lang="en-US" dirty="0">
              <a:latin typeface="Calibri" pitchFamily="34" charset="0"/>
              <a:cs typeface="Calibri" pitchFamily="34" charset="0"/>
            </a:endParaRPr>
          </a:p>
        </p:txBody>
      </p:sp>
      <p:sp>
        <p:nvSpPr>
          <p:cNvPr id="3" name="Title 2"/>
          <p:cNvSpPr>
            <a:spLocks noGrp="1"/>
          </p:cNvSpPr>
          <p:nvPr>
            <p:ph type="title"/>
          </p:nvPr>
        </p:nvSpPr>
        <p:spPr/>
        <p:txBody>
          <a:bodyPr>
            <a:normAutofit fontScale="90000"/>
          </a:bodyPr>
          <a:lstStyle/>
          <a:p>
            <a:r>
              <a:rPr lang="en-US" dirty="0" smtClean="0">
                <a:latin typeface="Calibri" pitchFamily="34" charset="0"/>
                <a:cs typeface="Calibri" pitchFamily="34" charset="0"/>
              </a:rPr>
              <a:t>Different Media Combinations for Vegetable Nursery are as follows:</a:t>
            </a:r>
            <a:endParaRPr lang="en-US"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libri" pitchFamily="34" charset="0"/>
                <a:cs typeface="Calibri" pitchFamily="34" charset="0"/>
              </a:rPr>
              <a:t>There are several methods for mixing the media </a:t>
            </a:r>
            <a:r>
              <a:rPr lang="en-US" dirty="0" smtClean="0">
                <a:latin typeface="Calibri" pitchFamily="34" charset="0"/>
                <a:cs typeface="Calibri" pitchFamily="34" charset="0"/>
              </a:rPr>
              <a:t>together.</a:t>
            </a:r>
            <a:r>
              <a:rPr lang="en-US" dirty="0">
                <a:latin typeface="Calibri" pitchFamily="34" charset="0"/>
                <a:cs typeface="Calibri" pitchFamily="34" charset="0"/>
              </a:rPr>
              <a:t> A shovel could be used to manually stir the media, but it is extremely important that </a:t>
            </a:r>
            <a:r>
              <a:rPr lang="en-US" dirty="0" smtClean="0">
                <a:latin typeface="Calibri" pitchFamily="34" charset="0"/>
                <a:cs typeface="Calibri" pitchFamily="34" charset="0"/>
              </a:rPr>
              <a:t>mixtures </a:t>
            </a:r>
            <a:r>
              <a:rPr lang="en-US" dirty="0">
                <a:latin typeface="Calibri" pitchFamily="34" charset="0"/>
                <a:cs typeface="Calibri" pitchFamily="34" charset="0"/>
              </a:rPr>
              <a:t>be uniform and consistent in quality so that plant growth results are also </a:t>
            </a:r>
            <a:r>
              <a:rPr lang="en-US" dirty="0" smtClean="0">
                <a:latin typeface="Calibri" pitchFamily="34" charset="0"/>
                <a:cs typeface="Calibri" pitchFamily="34" charset="0"/>
              </a:rPr>
              <a:t>uniform.</a:t>
            </a:r>
            <a:endParaRPr lang="en-US" dirty="0">
              <a:latin typeface="Calibri" pitchFamily="34" charset="0"/>
              <a:cs typeface="Calibri" pitchFamily="34" charset="0"/>
            </a:endParaRPr>
          </a:p>
          <a:p>
            <a:r>
              <a:rPr lang="en-US" dirty="0" smtClean="0">
                <a:latin typeface="Calibri" pitchFamily="34" charset="0"/>
                <a:cs typeface="Calibri" pitchFamily="34" charset="0"/>
              </a:rPr>
              <a:t>A </a:t>
            </a:r>
            <a:r>
              <a:rPr lang="en-US" dirty="0">
                <a:latin typeface="Calibri" pitchFamily="34" charset="0"/>
                <a:cs typeface="Calibri" pitchFamily="34" charset="0"/>
              </a:rPr>
              <a:t>good system for mixing medium components in a nursery utilizes a rotary-type mixer, such as a cement mixer or a drum and paddle type </a:t>
            </a:r>
            <a:r>
              <a:rPr lang="en-US" dirty="0" smtClean="0">
                <a:latin typeface="Calibri" pitchFamily="34" charset="0"/>
                <a:cs typeface="Calibri" pitchFamily="34" charset="0"/>
              </a:rPr>
              <a:t>mixer.</a:t>
            </a:r>
            <a:r>
              <a:rPr lang="en-US" dirty="0">
                <a:latin typeface="Calibri" pitchFamily="34" charset="0"/>
                <a:cs typeface="Calibri" pitchFamily="34" charset="0"/>
              </a:rPr>
              <a:t> There appears to be less breakage of the component particles when rotary-type mixers are used, but difficulties include loading the mixer and retrieving the mixture.</a:t>
            </a:r>
          </a:p>
        </p:txBody>
      </p:sp>
      <p:sp>
        <p:nvSpPr>
          <p:cNvPr id="2" name="Title 1"/>
          <p:cNvSpPr>
            <a:spLocks noGrp="1"/>
          </p:cNvSpPr>
          <p:nvPr>
            <p:ph type="title"/>
          </p:nvPr>
        </p:nvSpPr>
        <p:spPr/>
        <p:txBody>
          <a:bodyPr/>
          <a:lstStyle/>
          <a:p>
            <a:r>
              <a:rPr lang="en-US" b="1" dirty="0">
                <a:latin typeface="Calibri" pitchFamily="34" charset="0"/>
                <a:cs typeface="Calibri" pitchFamily="34" charset="0"/>
              </a:rPr>
              <a:t>Mixing Media and Fertilizers</a:t>
            </a:r>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126502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libri" pitchFamily="34" charset="0"/>
                <a:cs typeface="Calibri" pitchFamily="34" charset="0"/>
              </a:rPr>
              <a:t>Drum and paddle-type mixers can be used </a:t>
            </a:r>
            <a:r>
              <a:rPr lang="en-US" dirty="0" smtClean="0">
                <a:latin typeface="Calibri" pitchFamily="34" charset="0"/>
                <a:cs typeface="Calibri" pitchFamily="34" charset="0"/>
              </a:rPr>
              <a:t>effectively </a:t>
            </a:r>
            <a:r>
              <a:rPr lang="en-US" dirty="0">
                <a:latin typeface="Calibri" pitchFamily="34" charset="0"/>
                <a:cs typeface="Calibri" pitchFamily="34" charset="0"/>
              </a:rPr>
              <a:t>if the mixing duration is carefully monitored</a:t>
            </a:r>
            <a:r>
              <a:rPr lang="en-US" dirty="0" smtClean="0">
                <a:latin typeface="Calibri" pitchFamily="34" charset="0"/>
                <a:cs typeface="Calibri" pitchFamily="34" charset="0"/>
              </a:rPr>
              <a:t>.</a:t>
            </a:r>
            <a:r>
              <a:rPr lang="en-US" dirty="0">
                <a:latin typeface="Calibri" pitchFamily="34" charset="0"/>
                <a:cs typeface="Calibri" pitchFamily="34" charset="0"/>
              </a:rPr>
              <a:t> </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Systems </a:t>
            </a:r>
            <a:r>
              <a:rPr lang="en-US" dirty="0">
                <a:latin typeface="Calibri" pitchFamily="34" charset="0"/>
                <a:cs typeface="Calibri" pitchFamily="34" charset="0"/>
              </a:rPr>
              <a:t>are now available that allow the components to be placed in large bins from </a:t>
            </a:r>
            <a:r>
              <a:rPr lang="en-US" dirty="0" smtClean="0">
                <a:latin typeface="Calibri" pitchFamily="34" charset="0"/>
                <a:cs typeface="Calibri" pitchFamily="34" charset="0"/>
              </a:rPr>
              <a:t>which </a:t>
            </a:r>
            <a:r>
              <a:rPr lang="en-US" dirty="0">
                <a:latin typeface="Calibri" pitchFamily="34" charset="0"/>
                <a:cs typeface="Calibri" pitchFamily="34" charset="0"/>
              </a:rPr>
              <a:t>they drop onto conveyer belts in layers or directly into the mixer at the proper </a:t>
            </a:r>
            <a:r>
              <a:rPr lang="en-US" dirty="0" smtClean="0">
                <a:latin typeface="Calibri" pitchFamily="34" charset="0"/>
                <a:cs typeface="Calibri" pitchFamily="34" charset="0"/>
              </a:rPr>
              <a:t>ratio.</a:t>
            </a:r>
          </a:p>
          <a:p>
            <a:r>
              <a:rPr lang="en-US" dirty="0">
                <a:latin typeface="Calibri" pitchFamily="34" charset="0"/>
                <a:cs typeface="Calibri" pitchFamily="34" charset="0"/>
              </a:rPr>
              <a:t>Shredder-mixers are also used to prepare media</a:t>
            </a:r>
            <a:r>
              <a:rPr lang="en-US" dirty="0" smtClean="0">
                <a:latin typeface="Calibri" pitchFamily="34" charset="0"/>
                <a:cs typeface="Calibri" pitchFamily="34" charset="0"/>
              </a:rPr>
              <a:t>.</a:t>
            </a:r>
          </a:p>
          <a:p>
            <a:r>
              <a:rPr lang="en-US" dirty="0" smtClean="0">
                <a:latin typeface="Calibri" pitchFamily="34" charset="0"/>
                <a:cs typeface="Calibri" pitchFamily="34" charset="0"/>
              </a:rPr>
              <a:t> </a:t>
            </a:r>
            <a:r>
              <a:rPr lang="en-US" dirty="0">
                <a:latin typeface="Calibri" pitchFamily="34" charset="0"/>
                <a:cs typeface="Calibri" pitchFamily="34" charset="0"/>
              </a:rPr>
              <a:t>Such a system can greatly reduce particle size and is unsatisfactory for blending fertilizers, especially controlled-release fertilizers, into the container </a:t>
            </a:r>
            <a:r>
              <a:rPr lang="en-US" dirty="0" smtClean="0">
                <a:latin typeface="Calibri" pitchFamily="34" charset="0"/>
                <a:cs typeface="Calibri" pitchFamily="34" charset="0"/>
              </a:rPr>
              <a:t>medium.</a:t>
            </a:r>
          </a:p>
        </p:txBody>
      </p:sp>
      <p:sp>
        <p:nvSpPr>
          <p:cNvPr id="2" name="Title 1"/>
          <p:cNvSpPr>
            <a:spLocks noGrp="1"/>
          </p:cNvSpPr>
          <p:nvPr>
            <p:ph type="title"/>
          </p:nvPr>
        </p:nvSpPr>
        <p:spPr/>
        <p:txBody>
          <a:bodyPr/>
          <a:lstStyle/>
          <a:p>
            <a:r>
              <a:rPr lang="en-US" dirty="0" smtClean="0"/>
              <a:t>Conti….</a:t>
            </a:r>
            <a:endParaRPr lang="en-US" dirty="0"/>
          </a:p>
        </p:txBody>
      </p:sp>
    </p:spTree>
    <p:extLst>
      <p:ext uri="{BB962C8B-B14F-4D97-AF65-F5344CB8AC3E}">
        <p14:creationId xmlns:p14="http://schemas.microsoft.com/office/powerpoint/2010/main" xmlns="" val="298887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826000" y="2797969"/>
            <a:ext cx="2540000" cy="1892300"/>
          </a:xfrm>
        </p:spPr>
      </p:pic>
      <p:sp>
        <p:nvSpPr>
          <p:cNvPr id="2" name="Title 1"/>
          <p:cNvSpPr>
            <a:spLocks noGrp="1"/>
          </p:cNvSpPr>
          <p:nvPr>
            <p:ph type="title"/>
          </p:nvPr>
        </p:nvSpPr>
        <p:spPr/>
        <p:txBody>
          <a:bodyPr/>
          <a:lstStyle/>
          <a:p>
            <a:r>
              <a:rPr lang="en-US" dirty="0" smtClean="0"/>
              <a:t>Soil mixer</a:t>
            </a:r>
            <a:endParaRPr lang="en-US" dirty="0"/>
          </a:p>
        </p:txBody>
      </p:sp>
    </p:spTree>
    <p:extLst>
      <p:ext uri="{BB962C8B-B14F-4D97-AF65-F5344CB8AC3E}">
        <p14:creationId xmlns:p14="http://schemas.microsoft.com/office/powerpoint/2010/main" xmlns="" val="118370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526971" y="2220686"/>
            <a:ext cx="3944983" cy="3696788"/>
          </a:xfrm>
        </p:spPr>
      </p:pic>
    </p:spTree>
    <p:extLst>
      <p:ext uri="{BB962C8B-B14F-4D97-AF65-F5344CB8AC3E}">
        <p14:creationId xmlns:p14="http://schemas.microsoft.com/office/powerpoint/2010/main" xmlns="" val="5306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Calibri" pitchFamily="34" charset="0"/>
                <a:cs typeface="Calibri" pitchFamily="34" charset="0"/>
              </a:rPr>
              <a:t>The growth media should have the following characteristics for good results. </a:t>
            </a:r>
          </a:p>
          <a:p>
            <a:r>
              <a:rPr lang="en-US" dirty="0" smtClean="0">
                <a:latin typeface="Calibri" pitchFamily="34" charset="0"/>
                <a:cs typeface="Calibri" pitchFamily="34" charset="0"/>
              </a:rPr>
              <a:t>1. The growth medium must be sufficiently firm to hold the cutting in place during rooting. The volume must be fairly constant when it is dry or wet. </a:t>
            </a:r>
          </a:p>
          <a:p>
            <a:r>
              <a:rPr lang="en-US" dirty="0" smtClean="0">
                <a:latin typeface="Calibri" pitchFamily="34" charset="0"/>
                <a:cs typeface="Calibri" pitchFamily="34" charset="0"/>
              </a:rPr>
              <a:t>2. It must be sufficiently retentive of moisture so that frequency in watering can be minimized. </a:t>
            </a:r>
          </a:p>
          <a:p>
            <a:r>
              <a:rPr lang="en-US" dirty="0" smtClean="0">
                <a:latin typeface="Calibri" pitchFamily="34" charset="0"/>
                <a:cs typeface="Calibri" pitchFamily="34" charset="0"/>
              </a:rPr>
              <a:t>3. It must be porous so that excess of water can be drained out. </a:t>
            </a:r>
          </a:p>
          <a:p>
            <a:r>
              <a:rPr lang="en-US" dirty="0" smtClean="0">
                <a:latin typeface="Calibri" pitchFamily="34" charset="0"/>
                <a:cs typeface="Calibri" pitchFamily="34" charset="0"/>
              </a:rPr>
              <a:t>4. The media should be free from weed seeds, pathogens, termites, nematodes etc. </a:t>
            </a:r>
          </a:p>
          <a:p>
            <a:r>
              <a:rPr lang="en-US" dirty="0" smtClean="0">
                <a:latin typeface="Calibri" pitchFamily="34" charset="0"/>
                <a:cs typeface="Calibri" pitchFamily="34" charset="0"/>
              </a:rPr>
              <a:t>5. The media should be capable or suitable for getting sterilized without any </a:t>
            </a:r>
            <a:r>
              <a:rPr lang="en-US" dirty="0" err="1" smtClean="0">
                <a:latin typeface="Calibri" pitchFamily="34" charset="0"/>
                <a:cs typeface="Calibri" pitchFamily="34" charset="0"/>
              </a:rPr>
              <a:t>illeffects</a:t>
            </a:r>
            <a:r>
              <a:rPr lang="en-US" dirty="0" smtClean="0">
                <a:latin typeface="Calibri" pitchFamily="34" charset="0"/>
                <a:cs typeface="Calibri" pitchFamily="34" charset="0"/>
              </a:rPr>
              <a:t>. </a:t>
            </a:r>
            <a:endParaRPr lang="en-US" dirty="0">
              <a:latin typeface="Calibri" pitchFamily="34" charset="0"/>
              <a:cs typeface="Calibri" pitchFamily="34" charset="0"/>
            </a:endParaRPr>
          </a:p>
        </p:txBody>
      </p:sp>
      <p:sp>
        <p:nvSpPr>
          <p:cNvPr id="2" name="Title 1"/>
          <p:cNvSpPr>
            <a:spLocks noGrp="1"/>
          </p:cNvSpPr>
          <p:nvPr>
            <p:ph type="title"/>
          </p:nvPr>
        </p:nvSpPr>
        <p:spPr/>
        <p:txBody>
          <a:bodyPr/>
          <a:lstStyle/>
          <a:p>
            <a:r>
              <a:rPr lang="en-US" b="1" dirty="0">
                <a:latin typeface="Calibri" pitchFamily="34" charset="0"/>
                <a:cs typeface="Calibri" pitchFamily="34" charset="0"/>
              </a:rPr>
              <a:t>Characteristics for Good </a:t>
            </a:r>
            <a:r>
              <a:rPr lang="en-US" b="1" dirty="0" smtClean="0">
                <a:latin typeface="Calibri" pitchFamily="34" charset="0"/>
                <a:cs typeface="Calibri" pitchFamily="34" charset="0"/>
              </a:rPr>
              <a:t>Media:</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xmlns="" val="49446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latin typeface="Calibri" pitchFamily="34" charset="0"/>
                <a:cs typeface="Calibri" pitchFamily="34" charset="0"/>
              </a:rPr>
              <a:t>1.Physical Support:</a:t>
            </a:r>
          </a:p>
          <a:p>
            <a:r>
              <a:rPr lang="en-US" dirty="0" smtClean="0">
                <a:latin typeface="Calibri" pitchFamily="34" charset="0"/>
                <a:cs typeface="Calibri" pitchFamily="34" charset="0"/>
              </a:rPr>
              <a:t>Young plants are fragile and must remain upright so that they can photosynthesize and grow. </a:t>
            </a:r>
          </a:p>
          <a:p>
            <a:r>
              <a:rPr lang="en-US" b="1" dirty="0" smtClean="0">
                <a:latin typeface="Calibri" pitchFamily="34" charset="0"/>
                <a:cs typeface="Calibri" pitchFamily="34" charset="0"/>
              </a:rPr>
              <a:t>2. Aeration:</a:t>
            </a:r>
          </a:p>
          <a:p>
            <a:r>
              <a:rPr lang="en-US" dirty="0" smtClean="0">
                <a:latin typeface="Calibri" pitchFamily="34" charset="0"/>
                <a:cs typeface="Calibri" pitchFamily="34" charset="0"/>
              </a:rPr>
              <a:t>Plant roots need a steady supply of oxygen to convert the photosynthate from the leaves into energy so that the roots can grow and take up water and mineral nutrients. </a:t>
            </a:r>
          </a:p>
          <a:p>
            <a:r>
              <a:rPr lang="en-US" b="1" dirty="0" smtClean="0">
                <a:latin typeface="Calibri" pitchFamily="34" charset="0"/>
                <a:cs typeface="Calibri" pitchFamily="34" charset="0"/>
              </a:rPr>
              <a:t>3. Water Supply:</a:t>
            </a:r>
          </a:p>
          <a:p>
            <a:r>
              <a:rPr lang="en-US" dirty="0" smtClean="0">
                <a:latin typeface="Calibri" pitchFamily="34" charset="0"/>
                <a:cs typeface="Calibri" pitchFamily="34" charset="0"/>
              </a:rPr>
              <a:t>Nursery plants use a tremendous amount of water for growth and development, and this water supply must be provided by the growing medium. </a:t>
            </a:r>
          </a:p>
          <a:p>
            <a:r>
              <a:rPr lang="en-US" b="1" dirty="0" smtClean="0">
                <a:latin typeface="Calibri" pitchFamily="34" charset="0"/>
                <a:cs typeface="Calibri" pitchFamily="34" charset="0"/>
              </a:rPr>
              <a:t>Supply of Mineral Nutrients:</a:t>
            </a:r>
          </a:p>
          <a:p>
            <a:r>
              <a:rPr lang="en-US" dirty="0" smtClean="0">
                <a:latin typeface="Calibri" pitchFamily="34" charset="0"/>
                <a:cs typeface="Calibri" pitchFamily="34" charset="0"/>
              </a:rPr>
              <a:t>Most of the essential mineral nutrients that nursery plants need for rapid growth must be obtained through the roots from the growing medium. </a:t>
            </a:r>
            <a:endParaRPr lang="en-US" b="1" dirty="0" smtClean="0">
              <a:latin typeface="Calibri" pitchFamily="34" charset="0"/>
              <a:cs typeface="Calibri" pitchFamily="34" charset="0"/>
            </a:endParaRPr>
          </a:p>
        </p:txBody>
      </p:sp>
      <p:sp>
        <p:nvSpPr>
          <p:cNvPr id="2" name="Title 1"/>
          <p:cNvSpPr>
            <a:spLocks noGrp="1"/>
          </p:cNvSpPr>
          <p:nvPr>
            <p:ph type="title"/>
          </p:nvPr>
        </p:nvSpPr>
        <p:spPr/>
        <p:txBody>
          <a:bodyPr/>
          <a:lstStyle/>
          <a:p>
            <a:r>
              <a:rPr lang="en-US" b="1" dirty="0" smtClean="0">
                <a:latin typeface="Calibri" pitchFamily="34" charset="0"/>
                <a:cs typeface="Calibri" pitchFamily="34" charset="0"/>
              </a:rPr>
              <a:t>Functions of Growing Media</a:t>
            </a:r>
            <a:endParaRPr lang="en-US"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375238" y="1159420"/>
            <a:ext cx="5284770" cy="435133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latin typeface="Calibri" pitchFamily="34" charset="0"/>
                <a:cs typeface="Calibri" pitchFamily="34" charset="0"/>
              </a:rPr>
              <a:t>Sand:</a:t>
            </a:r>
          </a:p>
          <a:p>
            <a:r>
              <a:rPr lang="en-US" dirty="0" smtClean="0">
                <a:latin typeface="Calibri" pitchFamily="34" charset="0"/>
                <a:cs typeface="Calibri" pitchFamily="34" charset="0"/>
              </a:rPr>
              <a:t>Sand is the result of weathering effect on parent rocks. </a:t>
            </a:r>
          </a:p>
          <a:p>
            <a:r>
              <a:rPr lang="en-US" dirty="0" smtClean="0">
                <a:latin typeface="Calibri" pitchFamily="34" charset="0"/>
                <a:cs typeface="Calibri" pitchFamily="34" charset="0"/>
              </a:rPr>
              <a:t>The usual size of sand is from 0.05 to 2.0 mm and is generally used in plant propagation media. </a:t>
            </a:r>
          </a:p>
          <a:p>
            <a:r>
              <a:rPr lang="en-US" dirty="0" smtClean="0">
                <a:latin typeface="Calibri" pitchFamily="34" charset="0"/>
                <a:cs typeface="Calibri" pitchFamily="34" charset="0"/>
              </a:rPr>
              <a:t>The sand used in plastering is very much suitable for rooting of cuttings.</a:t>
            </a:r>
          </a:p>
          <a:p>
            <a:r>
              <a:rPr lang="en-US" dirty="0" smtClean="0">
                <a:latin typeface="Calibri" pitchFamily="34" charset="0"/>
                <a:cs typeface="Calibri" pitchFamily="34" charset="0"/>
              </a:rPr>
              <a:t>The sand should be heated or fumigated before being used as media.</a:t>
            </a:r>
          </a:p>
          <a:p>
            <a:r>
              <a:rPr lang="en-US" dirty="0" smtClean="0">
                <a:latin typeface="Calibri" pitchFamily="34" charset="0"/>
                <a:cs typeface="Calibri" pitchFamily="34" charset="0"/>
              </a:rPr>
              <a:t>Generally sand does not contain any mineral nutrients and has no buffering capacity. </a:t>
            </a:r>
          </a:p>
          <a:p>
            <a:r>
              <a:rPr lang="en-US" b="1" dirty="0" smtClean="0">
                <a:latin typeface="Calibri" pitchFamily="34" charset="0"/>
                <a:cs typeface="Calibri" pitchFamily="34" charset="0"/>
              </a:rPr>
              <a:t>Peat: </a:t>
            </a:r>
          </a:p>
          <a:p>
            <a:r>
              <a:rPr lang="en-US" dirty="0" smtClean="0">
                <a:latin typeface="Calibri" pitchFamily="34" charset="0"/>
                <a:cs typeface="Calibri" pitchFamily="34" charset="0"/>
              </a:rPr>
              <a:t>Peat consists of the residues from a marsh swamp.  </a:t>
            </a:r>
          </a:p>
          <a:p>
            <a:r>
              <a:rPr lang="en-US" dirty="0" smtClean="0">
                <a:latin typeface="Calibri" pitchFamily="34" charset="0"/>
                <a:cs typeface="Calibri" pitchFamily="34" charset="0"/>
              </a:rPr>
              <a:t>Vegetative peat moss is available but should be broken into fine parts before used in mixtures or as media. It contains some organic nitrogen and is favorable for newly rooted cuttings or germinated seeds. </a:t>
            </a:r>
            <a:endParaRPr lang="en-US" dirty="0">
              <a:latin typeface="Calibri" pitchFamily="34" charset="0"/>
              <a:cs typeface="Calibri" pitchFamily="34" charset="0"/>
            </a:endParaRPr>
          </a:p>
        </p:txBody>
      </p:sp>
      <p:sp>
        <p:nvSpPr>
          <p:cNvPr id="2" name="Title 1"/>
          <p:cNvSpPr>
            <a:spLocks noGrp="1"/>
          </p:cNvSpPr>
          <p:nvPr>
            <p:ph type="title"/>
          </p:nvPr>
        </p:nvSpPr>
        <p:spPr/>
        <p:txBody>
          <a:bodyPr/>
          <a:lstStyle/>
          <a:p>
            <a:r>
              <a:rPr lang="en-US" dirty="0" smtClean="0"/>
              <a:t>Growing medias:</a:t>
            </a:r>
            <a:endParaRPr lang="en-US" dirty="0"/>
          </a:p>
        </p:txBody>
      </p:sp>
    </p:spTree>
    <p:extLst>
      <p:ext uri="{BB962C8B-B14F-4D97-AF65-F5344CB8AC3E}">
        <p14:creationId xmlns:p14="http://schemas.microsoft.com/office/powerpoint/2010/main" xmlns="" val="342088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sand                                </a:t>
            </a:r>
            <a:r>
              <a:rPr lang="en-US" dirty="0" err="1" smtClean="0"/>
              <a:t>Peatmoss</a:t>
            </a:r>
            <a:endParaRPr lang="en-US" dirty="0"/>
          </a:p>
        </p:txBody>
      </p:sp>
      <p:pic>
        <p:nvPicPr>
          <p:cNvPr id="4" name="Picture 4"/>
          <p:cNvPicPr>
            <a:picLocks noGrp="1" noChangeAspect="1" noChangeArrowheads="1"/>
          </p:cNvPicPr>
          <p:nvPr>
            <p:ph idx="1"/>
          </p:nvPr>
        </p:nvPicPr>
        <p:blipFill>
          <a:blip r:embed="rId2"/>
          <a:srcRect/>
          <a:stretch>
            <a:fillRect/>
          </a:stretch>
        </p:blipFill>
        <p:spPr bwMode="auto">
          <a:xfrm>
            <a:off x="6881376" y="3426034"/>
            <a:ext cx="3409406" cy="2169682"/>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9270" y="3525252"/>
            <a:ext cx="3272888"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Calibri" pitchFamily="34" charset="0"/>
                <a:cs typeface="Calibri" pitchFamily="34" charset="0"/>
              </a:rPr>
              <a:t>Sphagnum moss is the dehydrated remains of acid hog plants and has three genera, growing naturally in damp humid forest lands. </a:t>
            </a:r>
          </a:p>
          <a:p>
            <a:r>
              <a:rPr lang="en-US" dirty="0" smtClean="0">
                <a:latin typeface="Calibri" pitchFamily="34" charset="0"/>
                <a:cs typeface="Calibri" pitchFamily="34" charset="0"/>
              </a:rPr>
              <a:t>It is relatively sterile, light in weight and has a very high water holding capacity. </a:t>
            </a:r>
          </a:p>
          <a:p>
            <a:r>
              <a:rPr lang="en-US" dirty="0" smtClean="0">
                <a:latin typeface="Calibri" pitchFamily="34" charset="0"/>
                <a:cs typeface="Calibri" pitchFamily="34" charset="0"/>
              </a:rPr>
              <a:t>Normally, it absorbs and holds water 20 times to its weight.</a:t>
            </a:r>
          </a:p>
          <a:p>
            <a:r>
              <a:rPr lang="en-US" dirty="0" smtClean="0">
                <a:latin typeface="Calibri" pitchFamily="34" charset="0"/>
                <a:cs typeface="Calibri" pitchFamily="34" charset="0"/>
              </a:rPr>
              <a:t>Sphagnum is acidic in nature having pH about 3.5. </a:t>
            </a:r>
          </a:p>
          <a:p>
            <a:r>
              <a:rPr lang="en-US" dirty="0" smtClean="0">
                <a:latin typeface="Calibri" pitchFamily="34" charset="0"/>
                <a:cs typeface="Calibri" pitchFamily="34" charset="0"/>
              </a:rPr>
              <a:t>It is used for air layering in woody perennials like pomegranate and figs. </a:t>
            </a:r>
            <a:endParaRPr lang="en-US" dirty="0">
              <a:latin typeface="Calibri" pitchFamily="34" charset="0"/>
              <a:cs typeface="Calibri" pitchFamily="34" charset="0"/>
            </a:endParaRPr>
          </a:p>
        </p:txBody>
      </p:sp>
      <p:sp>
        <p:nvSpPr>
          <p:cNvPr id="2" name="Title 1"/>
          <p:cNvSpPr>
            <a:spLocks noGrp="1"/>
          </p:cNvSpPr>
          <p:nvPr>
            <p:ph type="title"/>
          </p:nvPr>
        </p:nvSpPr>
        <p:spPr/>
        <p:txBody>
          <a:bodyPr/>
          <a:lstStyle/>
          <a:p>
            <a:r>
              <a:rPr lang="en-US" dirty="0"/>
              <a:t>Sphagnum Moss:</a:t>
            </a:r>
          </a:p>
        </p:txBody>
      </p:sp>
    </p:spTree>
    <p:extLst>
      <p:ext uri="{BB962C8B-B14F-4D97-AF65-F5344CB8AC3E}">
        <p14:creationId xmlns:p14="http://schemas.microsoft.com/office/powerpoint/2010/main" xmlns="" val="339729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Sphagnum Moss:</a:t>
            </a:r>
            <a:endParaRPr lang="en-GB" dirty="0"/>
          </a:p>
        </p:txBody>
      </p:sp>
      <p:pic>
        <p:nvPicPr>
          <p:cNvPr id="7" name="Picture 3"/>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8360" y="2043840"/>
            <a:ext cx="3208867" cy="2743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Grp="1" noChangeAspect="1" noChangeArrowheads="1"/>
          </p:cNvPicPr>
          <p:nvPr>
            <p:ph sz="quarter" idx="4"/>
          </p:nvPr>
        </p:nvPicPr>
        <p:blipFill>
          <a:blip r:embed="rId3">
            <a:extLst>
              <a:ext uri="{28A0092B-C50C-407E-A947-70E740481C1C}">
                <a14:useLocalDpi xmlns:a14="http://schemas.microsoft.com/office/drawing/2010/main" xmlns="" val="0"/>
              </a:ext>
            </a:extLst>
          </a:blip>
          <a:srcRect/>
          <a:stretch>
            <a:fillRect/>
          </a:stretch>
        </p:blipFill>
        <p:spPr bwMode="auto">
          <a:xfrm>
            <a:off x="6192838" y="1656175"/>
            <a:ext cx="5389562" cy="3518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latin typeface="Calibri" pitchFamily="34" charset="0"/>
                <a:cs typeface="Calibri" pitchFamily="34" charset="0"/>
              </a:rPr>
              <a:t>Vermiculite:</a:t>
            </a:r>
          </a:p>
          <a:p>
            <a:r>
              <a:rPr lang="en-US" dirty="0" smtClean="0">
                <a:latin typeface="Calibri" pitchFamily="34" charset="0"/>
                <a:cs typeface="Calibri" pitchFamily="34" charset="0"/>
              </a:rPr>
              <a:t>This is the micaceous mineral which expands significantly when heated. </a:t>
            </a:r>
          </a:p>
          <a:p>
            <a:r>
              <a:rPr lang="en-US" dirty="0" smtClean="0">
                <a:latin typeface="Calibri" pitchFamily="34" charset="0"/>
                <a:cs typeface="Calibri" pitchFamily="34" charset="0"/>
              </a:rPr>
              <a:t>Chemically it is hydrated magnesium, aluminum, iron, silicate. When expanded it is very light in weight. </a:t>
            </a:r>
          </a:p>
          <a:p>
            <a:r>
              <a:rPr lang="en-US" dirty="0" smtClean="0">
                <a:latin typeface="Calibri" pitchFamily="34" charset="0"/>
                <a:cs typeface="Calibri" pitchFamily="34" charset="0"/>
              </a:rPr>
              <a:t>It is neutral in reaction and has good buffering properties. </a:t>
            </a:r>
          </a:p>
          <a:p>
            <a:r>
              <a:rPr lang="en-US" dirty="0" smtClean="0">
                <a:latin typeface="Calibri" pitchFamily="34" charset="0"/>
                <a:cs typeface="Calibri" pitchFamily="34" charset="0"/>
              </a:rPr>
              <a:t>It is insoluble in water</a:t>
            </a:r>
          </a:p>
          <a:p>
            <a:r>
              <a:rPr lang="en-US" b="1" dirty="0" smtClean="0">
                <a:latin typeface="Calibri" pitchFamily="34" charset="0"/>
                <a:cs typeface="Calibri" pitchFamily="34" charset="0"/>
              </a:rPr>
              <a:t>Perlite: </a:t>
            </a:r>
          </a:p>
          <a:p>
            <a:r>
              <a:rPr lang="en-US" dirty="0" smtClean="0">
                <a:latin typeface="Calibri" pitchFamily="34" charset="0"/>
                <a:cs typeface="Calibri" pitchFamily="34" charset="0"/>
              </a:rPr>
              <a:t>This is gray white material having volcanic origin. It is neutral. </a:t>
            </a:r>
          </a:p>
          <a:p>
            <a:r>
              <a:rPr lang="en-US" dirty="0" smtClean="0">
                <a:latin typeface="Calibri" pitchFamily="34" charset="0"/>
                <a:cs typeface="Calibri" pitchFamily="34" charset="0"/>
              </a:rPr>
              <a:t>It has no buffering reaction and it contains no mineral nutrients. </a:t>
            </a:r>
            <a:endParaRPr lang="en-US" dirty="0">
              <a:latin typeface="Calibri" pitchFamily="34" charset="0"/>
              <a:cs typeface="Calibri" pitchFamily="34" charset="0"/>
            </a:endParaRPr>
          </a:p>
        </p:txBody>
      </p:sp>
      <p:sp>
        <p:nvSpPr>
          <p:cNvPr id="2" name="Title 1"/>
          <p:cNvSpPr>
            <a:spLocks noGrp="1"/>
          </p:cNvSpPr>
          <p:nvPr>
            <p:ph type="title"/>
          </p:nvPr>
        </p:nvSpPr>
        <p:spPr/>
        <p:txBody>
          <a:bodyPr/>
          <a:lstStyle/>
          <a:p>
            <a:r>
              <a:rPr lang="en-US" dirty="0" smtClean="0"/>
              <a:t>Vermiculite and perlite:</a:t>
            </a:r>
            <a:endParaRPr lang="en-US" dirty="0"/>
          </a:p>
        </p:txBody>
      </p:sp>
    </p:spTree>
    <p:extLst>
      <p:ext uri="{BB962C8B-B14F-4D97-AF65-F5344CB8AC3E}">
        <p14:creationId xmlns:p14="http://schemas.microsoft.com/office/powerpoint/2010/main" xmlns="" val="857447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TotalTime>
  <Words>1096</Words>
  <Application>Microsoft Office PowerPoint</Application>
  <PresentationFormat>Custom</PresentationFormat>
  <Paragraphs>146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Growing media and mixes</vt:lpstr>
      <vt:lpstr>Characteristics for Good Media:</vt:lpstr>
      <vt:lpstr>Functions of Growing Media</vt:lpstr>
      <vt:lpstr>Slide 4</vt:lpstr>
      <vt:lpstr>Growing medias:</vt:lpstr>
      <vt:lpstr>      sand                                Peatmoss</vt:lpstr>
      <vt:lpstr>Sphagnum Moss:</vt:lpstr>
      <vt:lpstr>Sphagnum Moss:</vt:lpstr>
      <vt:lpstr>Vermiculite and perlite:</vt:lpstr>
      <vt:lpstr>Perlite                                vermiculite</vt:lpstr>
      <vt:lpstr>Pumice and compost:</vt:lpstr>
      <vt:lpstr>Leaf Mold and saw dust:</vt:lpstr>
      <vt:lpstr>Comparison of Potting mix materials </vt:lpstr>
      <vt:lpstr>Different Media Combinations for Vegetable Nursery are as follows:</vt:lpstr>
      <vt:lpstr>Mixing Media and Fertilizers</vt:lpstr>
      <vt:lpstr>Conti….</vt:lpstr>
      <vt:lpstr>Soil mixer</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tehse_000</dc:creator>
  <cp:lastModifiedBy>MKs</cp:lastModifiedBy>
  <cp:revision>14</cp:revision>
  <dcterms:created xsi:type="dcterms:W3CDTF">2016-02-22T07:23:35Z</dcterms:created>
  <dcterms:modified xsi:type="dcterms:W3CDTF">2016-02-28T13:11:10Z</dcterms:modified>
</cp:coreProperties>
</file>