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4" r:id="rId8"/>
    <p:sldId id="266" r:id="rId9"/>
    <p:sldId id="262"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72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57" d="100"/>
          <a:sy n="57" d="100"/>
        </p:scale>
        <p:origin x="36"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01-Nov-20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01-Nov-20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01-Nov-20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01-Nov-20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01-Nov-20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01-Nov-20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01-Nov-20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01-Nov-20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01-Nov-20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01-Nov-20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01-Nov-20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01-Nov-20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01-Nov-20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01-Nov-20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01-Nov-20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01-Nov-20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01-Nov-20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01-Nov-20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uggenheim.org/artwork/movement/photorealism"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widewalls.ch/hyperrealism-art-style/"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houghtco.com/what-is-surrealism-183312"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thoughtco.com/magical-realism-definition-and-examples-4153362"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tendreams.org/metarealism1.htm"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4066" y="1871131"/>
            <a:ext cx="7581208" cy="1515533"/>
          </a:xfrm>
        </p:spPr>
        <p:txBody>
          <a:bodyPr/>
          <a:lstStyle/>
          <a:p>
            <a:r>
              <a:rPr lang="en-US" sz="4400" u="sng" dirty="0">
                <a:solidFill>
                  <a:srgbClr val="86724D"/>
                </a:solidFill>
              </a:rPr>
              <a:t>6 Realistic Styles </a:t>
            </a:r>
            <a:r>
              <a:rPr lang="en-US" sz="4400" u="sng" dirty="0" smtClean="0">
                <a:solidFill>
                  <a:srgbClr val="86724D"/>
                </a:solidFill>
              </a:rPr>
              <a:t>in Modern Art</a:t>
            </a:r>
            <a:endParaRPr lang="en-US" sz="4400" u="sng" dirty="0">
              <a:solidFill>
                <a:srgbClr val="86724D"/>
              </a:solidFill>
            </a:endParaRPr>
          </a:p>
        </p:txBody>
      </p:sp>
      <p:sp>
        <p:nvSpPr>
          <p:cNvPr id="3" name="Subtitle 2"/>
          <p:cNvSpPr>
            <a:spLocks noGrp="1"/>
          </p:cNvSpPr>
          <p:nvPr>
            <p:ph type="subTitle" idx="1"/>
          </p:nvPr>
        </p:nvSpPr>
        <p:spPr/>
        <p:txBody>
          <a:bodyPr/>
          <a:lstStyle/>
          <a:p>
            <a:r>
              <a:rPr lang="en-US" dirty="0" err="1" smtClean="0"/>
              <a:t>Andleeb</a:t>
            </a:r>
            <a:r>
              <a:rPr lang="en-US" dirty="0" smtClean="0"/>
              <a:t> Rana</a:t>
            </a:r>
            <a:endParaRPr lang="en-US" dirty="0"/>
          </a:p>
        </p:txBody>
      </p:sp>
    </p:spTree>
    <p:extLst>
      <p:ext uri="{BB962C8B-B14F-4D97-AF65-F5344CB8AC3E}">
        <p14:creationId xmlns:p14="http://schemas.microsoft.com/office/powerpoint/2010/main" val="2132389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926" y="1133907"/>
            <a:ext cx="8101470" cy="4551997"/>
          </a:xfrm>
          <a:prstGeom prst="rect">
            <a:avLst/>
          </a:prstGeom>
        </p:spPr>
      </p:pic>
    </p:spTree>
    <p:extLst>
      <p:ext uri="{BB962C8B-B14F-4D97-AF65-F5344CB8AC3E}">
        <p14:creationId xmlns:p14="http://schemas.microsoft.com/office/powerpoint/2010/main" val="36265435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chemeClr val="accent1"/>
                </a:solidFill>
              </a:rPr>
              <a:t>Types of Realistic </a:t>
            </a:r>
            <a:r>
              <a:rPr lang="en-US" b="1" dirty="0" smtClean="0">
                <a:solidFill>
                  <a:schemeClr val="accent1"/>
                </a:solidFill>
              </a:rPr>
              <a:t>Art</a:t>
            </a:r>
            <a:endParaRPr lang="en-US" dirty="0">
              <a:solidFill>
                <a:schemeClr val="accent1"/>
              </a:solidFill>
            </a:endParaRPr>
          </a:p>
        </p:txBody>
      </p:sp>
      <p:sp>
        <p:nvSpPr>
          <p:cNvPr id="6" name="Title 3"/>
          <p:cNvSpPr txBox="1">
            <a:spLocks/>
          </p:cNvSpPr>
          <p:nvPr/>
        </p:nvSpPr>
        <p:spPr>
          <a:xfrm>
            <a:off x="1295402" y="2497819"/>
            <a:ext cx="9601196" cy="3603723"/>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Photorealism</a:t>
            </a:r>
          </a:p>
          <a:p>
            <a:r>
              <a:rPr lang="en-US" sz="2400" dirty="0"/>
              <a:t>Hyperrealism</a:t>
            </a:r>
          </a:p>
          <a:p>
            <a:r>
              <a:rPr lang="en-US" sz="2400" dirty="0"/>
              <a:t>Surrealism</a:t>
            </a:r>
          </a:p>
          <a:p>
            <a:r>
              <a:rPr lang="en-US" sz="2400" dirty="0"/>
              <a:t>Magic Realism</a:t>
            </a:r>
          </a:p>
          <a:p>
            <a:r>
              <a:rPr lang="en-US" sz="2400" dirty="0" err="1"/>
              <a:t>Metarealism</a:t>
            </a:r>
            <a:endParaRPr lang="en-US" sz="2400" dirty="0"/>
          </a:p>
          <a:p>
            <a:r>
              <a:rPr lang="en-US" sz="2400" dirty="0"/>
              <a:t>Traditional Realism</a:t>
            </a:r>
          </a:p>
        </p:txBody>
      </p:sp>
    </p:spTree>
    <p:extLst>
      <p:ext uri="{BB962C8B-B14F-4D97-AF65-F5344CB8AC3E}">
        <p14:creationId xmlns:p14="http://schemas.microsoft.com/office/powerpoint/2010/main" val="216922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2802" y="965507"/>
            <a:ext cx="9601196" cy="1303867"/>
          </a:xfrm>
        </p:spPr>
        <p:txBody>
          <a:bodyPr>
            <a:normAutofit fontScale="90000"/>
          </a:bodyPr>
          <a:lstStyle/>
          <a:p>
            <a:r>
              <a:rPr lang="en-US" sz="2700" dirty="0" smtClean="0"/>
              <a:t>The </a:t>
            </a:r>
            <a:r>
              <a:rPr lang="en-US" sz="2700" u="sng" dirty="0">
                <a:hlinkClick r:id="rId2"/>
              </a:rPr>
              <a:t>Photorealism Movement</a:t>
            </a:r>
            <a:r>
              <a:rPr lang="en-US" sz="2700" dirty="0">
                <a:hlinkClick r:id="rId2"/>
              </a:rPr>
              <a:t> </a:t>
            </a:r>
            <a:r>
              <a:rPr lang="en-US" sz="2700" dirty="0"/>
              <a:t>evolved during the late 1960s. Artists tried to produce exact copies of photographed images. Some artists projected photographs onto their canvases and used airbrushes to replicate details. </a:t>
            </a:r>
            <a:br>
              <a:rPr lang="en-US" sz="2700" dirty="0"/>
            </a:br>
            <a:endParaRPr lang="en-US" sz="2700" dirty="0"/>
          </a:p>
        </p:txBody>
      </p:sp>
      <p:pic>
        <p:nvPicPr>
          <p:cNvPr id="2" name="Picture 1"/>
          <p:cNvPicPr>
            <a:picLocks noChangeAspect="1"/>
          </p:cNvPicPr>
          <p:nvPr/>
        </p:nvPicPr>
        <p:blipFill rotWithShape="1">
          <a:blip r:embed="rId3"/>
          <a:srcRect b="50804"/>
          <a:stretch/>
        </p:blipFill>
        <p:spPr>
          <a:xfrm>
            <a:off x="3201812" y="2545574"/>
            <a:ext cx="5543177" cy="3688971"/>
          </a:xfrm>
          <a:prstGeom prst="rect">
            <a:avLst/>
          </a:prstGeom>
        </p:spPr>
      </p:pic>
    </p:spTree>
    <p:extLst>
      <p:ext uri="{BB962C8B-B14F-4D97-AF65-F5344CB8AC3E}">
        <p14:creationId xmlns:p14="http://schemas.microsoft.com/office/powerpoint/2010/main" val="1634047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2" y="982132"/>
            <a:ext cx="9601196" cy="2027075"/>
          </a:xfrm>
        </p:spPr>
        <p:txBody>
          <a:bodyPr>
            <a:noAutofit/>
          </a:bodyPr>
          <a:lstStyle/>
          <a:p>
            <a:pPr algn="l"/>
            <a:r>
              <a:rPr lang="en-US" sz="2400" dirty="0" err="1"/>
              <a:t>Photorealists</a:t>
            </a:r>
            <a:r>
              <a:rPr lang="en-US" sz="2400" dirty="0"/>
              <a:t> of the 1960s and '70s did not usually alter scenes or interject hidden meanings, but as technologies evolved, so did the artists who drew inspiration from photography. </a:t>
            </a:r>
            <a:r>
              <a:rPr lang="en-US" sz="2400" u="sng" dirty="0">
                <a:hlinkClick r:id="rId2"/>
              </a:rPr>
              <a:t>H</a:t>
            </a:r>
            <a:r>
              <a:rPr lang="en-US" sz="2400" dirty="0">
                <a:hlinkClick r:id="rId2"/>
              </a:rPr>
              <a:t>y</a:t>
            </a:r>
            <a:r>
              <a:rPr lang="en-US" sz="2400" u="sng" dirty="0">
                <a:hlinkClick r:id="rId2"/>
              </a:rPr>
              <a:t>perrealism</a:t>
            </a:r>
            <a:r>
              <a:rPr lang="en-US" sz="2400" dirty="0">
                <a:hlinkClick r:id="rId2"/>
              </a:rPr>
              <a:t> </a:t>
            </a:r>
            <a:r>
              <a:rPr lang="en-US" sz="2400" dirty="0"/>
              <a:t>is Photorealism on </a:t>
            </a:r>
            <a:r>
              <a:rPr lang="en-US" sz="2400" dirty="0" err="1"/>
              <a:t>hyperdrive</a:t>
            </a:r>
            <a:r>
              <a:rPr lang="en-US" sz="2400" dirty="0"/>
              <a:t>. Colors are crisp, details more precise, and subjects more controversial</a:t>
            </a:r>
            <a:r>
              <a:rPr lang="en-US" sz="2400" dirty="0" smtClean="0"/>
              <a:t>.</a:t>
            </a:r>
            <a:r>
              <a:rPr lang="en-US" sz="2400" dirty="0"/>
              <a:t/>
            </a:r>
            <a:br>
              <a:rPr lang="en-US" sz="2400" dirty="0"/>
            </a:br>
            <a:endParaRPr lang="en-US" sz="2400" dirty="0"/>
          </a:p>
        </p:txBody>
      </p:sp>
      <p:pic>
        <p:nvPicPr>
          <p:cNvPr id="3" name="Picture 2"/>
          <p:cNvPicPr/>
          <p:nvPr/>
        </p:nvPicPr>
        <p:blipFill rotWithShape="1">
          <a:blip r:embed="rId3"/>
          <a:srcRect b="48479"/>
          <a:stretch/>
        </p:blipFill>
        <p:spPr>
          <a:xfrm>
            <a:off x="3217862" y="2467813"/>
            <a:ext cx="5756275" cy="3799984"/>
          </a:xfrm>
          <a:prstGeom prst="rect">
            <a:avLst/>
          </a:prstGeom>
        </p:spPr>
      </p:pic>
    </p:spTree>
    <p:extLst>
      <p:ext uri="{BB962C8B-B14F-4D97-AF65-F5344CB8AC3E}">
        <p14:creationId xmlns:p14="http://schemas.microsoft.com/office/powerpoint/2010/main" val="18861334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a:t>Composed of dream-like images, </a:t>
            </a:r>
            <a:r>
              <a:rPr lang="en-US" sz="2400" u="sng" dirty="0">
                <a:hlinkClick r:id="rId2"/>
              </a:rPr>
              <a:t>Surrealism</a:t>
            </a:r>
            <a:r>
              <a:rPr lang="en-US" sz="2400" dirty="0">
                <a:hlinkClick r:id="rId2"/>
              </a:rPr>
              <a:t> </a:t>
            </a:r>
            <a:r>
              <a:rPr lang="en-US" sz="2400" dirty="0"/>
              <a:t>strives to capture the flotsam of the subconscious mind.</a:t>
            </a:r>
            <a:br>
              <a:rPr lang="en-US" sz="2400" dirty="0"/>
            </a:br>
            <a:r>
              <a:rPr lang="en-US" sz="2400" dirty="0"/>
              <a:t>In the early 20th century, the teachings of Sigmund Freud inspired a dynamic movement of surrealistic artists</a:t>
            </a:r>
            <a:endParaRPr lang="en-US" sz="2400" dirty="0"/>
          </a:p>
        </p:txBody>
      </p:sp>
      <p:pic>
        <p:nvPicPr>
          <p:cNvPr id="3" name="Picture 2"/>
          <p:cNvPicPr/>
          <p:nvPr/>
        </p:nvPicPr>
        <p:blipFill rotWithShape="1">
          <a:blip r:embed="rId3"/>
          <a:srcRect b="51336"/>
          <a:stretch/>
        </p:blipFill>
        <p:spPr>
          <a:xfrm>
            <a:off x="3217862" y="2515582"/>
            <a:ext cx="5756275" cy="3785466"/>
          </a:xfrm>
          <a:prstGeom prst="rect">
            <a:avLst/>
          </a:prstGeom>
        </p:spPr>
      </p:pic>
    </p:spTree>
    <p:extLst>
      <p:ext uri="{BB962C8B-B14F-4D97-AF65-F5344CB8AC3E}">
        <p14:creationId xmlns:p14="http://schemas.microsoft.com/office/powerpoint/2010/main" val="3527787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2" y="982133"/>
            <a:ext cx="9601196" cy="2176704"/>
          </a:xfrm>
        </p:spPr>
        <p:txBody>
          <a:bodyPr>
            <a:noAutofit/>
          </a:bodyPr>
          <a:lstStyle/>
          <a:p>
            <a:pPr algn="l"/>
            <a:r>
              <a:rPr lang="en-US" sz="2400" u="sng" dirty="0">
                <a:solidFill>
                  <a:srgbClr val="86724D"/>
                </a:solidFill>
                <a:hlinkClick r:id="rId2"/>
              </a:rPr>
              <a:t>Somewhere between Surrealism and Photorealism lies the mystical landscape of Magic Realism, or Magical Realism. In literature and in the visual arts, Magic Realists draw upo</a:t>
            </a:r>
            <a:r>
              <a:rPr lang="en-US" sz="2400" u="sng" dirty="0">
                <a:solidFill>
                  <a:srgbClr val="86724D"/>
                </a:solidFill>
              </a:rPr>
              <a:t>n the techniques of Traditional Realism to depict quiet, everyday scenes. Yet beneath the ordinary, there's always something mysterious and extraordinary.</a:t>
            </a:r>
            <a:r>
              <a:rPr lang="en-US" sz="2400" dirty="0"/>
              <a:t/>
            </a:r>
            <a:br>
              <a:rPr lang="en-US" sz="2400" dirty="0"/>
            </a:br>
            <a:endParaRPr lang="en-US" sz="2400" dirty="0"/>
          </a:p>
        </p:txBody>
      </p:sp>
      <p:pic>
        <p:nvPicPr>
          <p:cNvPr id="3" name="Picture 2"/>
          <p:cNvPicPr/>
          <p:nvPr/>
        </p:nvPicPr>
        <p:blipFill rotWithShape="1">
          <a:blip r:embed="rId3"/>
          <a:srcRect b="50268"/>
          <a:stretch/>
        </p:blipFill>
        <p:spPr>
          <a:xfrm>
            <a:off x="5336772" y="2942706"/>
            <a:ext cx="5343696" cy="3291840"/>
          </a:xfrm>
          <a:prstGeom prst="rect">
            <a:avLst/>
          </a:prstGeom>
        </p:spPr>
      </p:pic>
    </p:spTree>
    <p:extLst>
      <p:ext uri="{BB962C8B-B14F-4D97-AF65-F5344CB8AC3E}">
        <p14:creationId xmlns:p14="http://schemas.microsoft.com/office/powerpoint/2010/main" val="3029760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400" dirty="0"/>
              <a:t>Art in the </a:t>
            </a:r>
            <a:r>
              <a:rPr lang="en-US" sz="2400" u="sng" dirty="0" err="1">
                <a:hlinkClick r:id="rId2"/>
              </a:rPr>
              <a:t>Metarealism</a:t>
            </a:r>
            <a:r>
              <a:rPr lang="en-US" sz="2400" u="sng" dirty="0">
                <a:hlinkClick r:id="rId2"/>
              </a:rPr>
              <a:t> tradition</a:t>
            </a:r>
            <a:r>
              <a:rPr lang="en-US" sz="2400" dirty="0">
                <a:hlinkClick r:id="rId2"/>
              </a:rPr>
              <a:t> </a:t>
            </a:r>
            <a:r>
              <a:rPr lang="en-US" sz="2400" dirty="0"/>
              <a:t>doesn't </a:t>
            </a:r>
            <a:r>
              <a:rPr lang="en-US" sz="2400" i="1" dirty="0"/>
              <a:t>look</a:t>
            </a:r>
            <a:r>
              <a:rPr lang="en-US" sz="2400" dirty="0"/>
              <a:t> real. Although there might be recognizable images, the scenes depict alternate realities, alien worlds, or spiritual dimensions. </a:t>
            </a:r>
            <a:br>
              <a:rPr lang="en-US" sz="2400" dirty="0"/>
            </a:br>
            <a:r>
              <a:rPr lang="en-US" sz="2400" dirty="0" err="1"/>
              <a:t>Metarealism</a:t>
            </a:r>
            <a:r>
              <a:rPr lang="en-US" sz="2400" dirty="0"/>
              <a:t> evolved from the work of early 20th century painters</a:t>
            </a:r>
            <a:endParaRPr lang="en-US" sz="2400" dirty="0"/>
          </a:p>
        </p:txBody>
      </p:sp>
      <p:pic>
        <p:nvPicPr>
          <p:cNvPr id="3" name="Picture 2"/>
          <p:cNvPicPr/>
          <p:nvPr/>
        </p:nvPicPr>
        <p:blipFill rotWithShape="1">
          <a:blip r:embed="rId3"/>
          <a:srcRect b="51126"/>
          <a:stretch/>
        </p:blipFill>
        <p:spPr>
          <a:xfrm>
            <a:off x="5140323" y="2529869"/>
            <a:ext cx="5756275" cy="3787803"/>
          </a:xfrm>
          <a:prstGeom prst="rect">
            <a:avLst/>
          </a:prstGeom>
        </p:spPr>
      </p:pic>
      <p:sp>
        <p:nvSpPr>
          <p:cNvPr id="4" name="Title 1"/>
          <p:cNvSpPr txBox="1">
            <a:spLocks/>
          </p:cNvSpPr>
          <p:nvPr/>
        </p:nvSpPr>
        <p:spPr>
          <a:xfrm>
            <a:off x="1295402" y="2529869"/>
            <a:ext cx="3844921" cy="3787803"/>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2400" smtClean="0"/>
              <a:t>Metaphysical artists were known for painting faceless figures, eerie lighting, impossible perspective, and stark, dreamlike vistas.</a:t>
            </a:r>
            <a:br>
              <a:rPr lang="en-US" sz="2400" smtClean="0"/>
            </a:br>
            <a:endParaRPr lang="en-US" sz="2400" dirty="0"/>
          </a:p>
        </p:txBody>
      </p:sp>
    </p:spTree>
    <p:extLst>
      <p:ext uri="{BB962C8B-B14F-4D97-AF65-F5344CB8AC3E}">
        <p14:creationId xmlns:p14="http://schemas.microsoft.com/office/powerpoint/2010/main" val="32663949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While modern-day ideas and technologies have infused energy into the Realism movement, traditional approaches never went away.</a:t>
            </a:r>
            <a:endParaRPr lang="en-US" sz="2400" dirty="0"/>
          </a:p>
        </p:txBody>
      </p:sp>
      <p:pic>
        <p:nvPicPr>
          <p:cNvPr id="3" name="Picture 2"/>
          <p:cNvPicPr/>
          <p:nvPr/>
        </p:nvPicPr>
        <p:blipFill rotWithShape="1">
          <a:blip r:embed="rId2"/>
          <a:srcRect b="50910"/>
          <a:stretch/>
        </p:blipFill>
        <p:spPr>
          <a:xfrm>
            <a:off x="5312669" y="2457017"/>
            <a:ext cx="5756275" cy="3810779"/>
          </a:xfrm>
          <a:prstGeom prst="rect">
            <a:avLst/>
          </a:prstGeom>
        </p:spPr>
      </p:pic>
      <p:sp>
        <p:nvSpPr>
          <p:cNvPr id="4" name="Rectangle 3"/>
          <p:cNvSpPr/>
          <p:nvPr/>
        </p:nvSpPr>
        <p:spPr>
          <a:xfrm>
            <a:off x="853440" y="2457017"/>
            <a:ext cx="4459229" cy="3785652"/>
          </a:xfrm>
          <a:prstGeom prst="rect">
            <a:avLst/>
          </a:prstGeom>
        </p:spPr>
        <p:txBody>
          <a:bodyPr wrap="square">
            <a:spAutoFit/>
          </a:bodyPr>
          <a:lstStyle/>
          <a:p>
            <a:r>
              <a:rPr lang="en-US" sz="2400" dirty="0"/>
              <a:t>Traditional Realism is straightforward and detached. The painter or sculptor exercises artistic skill without experimentation, exaggeration, or hidden meanings. Abstraction, absurdity, irony, and wit do not play a role because Traditional Realism values beauty and precision above personal expression. </a:t>
            </a:r>
          </a:p>
        </p:txBody>
      </p:sp>
    </p:spTree>
    <p:extLst>
      <p:ext uri="{BB962C8B-B14F-4D97-AF65-F5344CB8AC3E}">
        <p14:creationId xmlns:p14="http://schemas.microsoft.com/office/powerpoint/2010/main" val="3091367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solidFill>
                  <a:srgbClr val="86724D"/>
                </a:solidFill>
              </a:rPr>
              <a:t>What's Your Reality</a:t>
            </a:r>
            <a:r>
              <a:rPr lang="en-US" b="1" dirty="0" smtClean="0">
                <a:solidFill>
                  <a:srgbClr val="86724D"/>
                </a:solidFill>
              </a:rPr>
              <a:t>?</a:t>
            </a:r>
            <a:endParaRPr lang="en-US" dirty="0">
              <a:solidFill>
                <a:srgbClr val="86724D"/>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6767" y="2837180"/>
            <a:ext cx="4989841" cy="28147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393" y="2554870"/>
            <a:ext cx="5066607" cy="3379402"/>
          </a:xfrm>
          <a:prstGeom prst="rect">
            <a:avLst/>
          </a:prstGeom>
        </p:spPr>
      </p:pic>
    </p:spTree>
    <p:extLst>
      <p:ext uri="{BB962C8B-B14F-4D97-AF65-F5344CB8AC3E}">
        <p14:creationId xmlns:p14="http://schemas.microsoft.com/office/powerpoint/2010/main" val="299254809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docProps/app.xml><?xml version="1.0" encoding="utf-8"?>
<Properties xmlns="http://schemas.openxmlformats.org/officeDocument/2006/extended-properties" xmlns:vt="http://schemas.openxmlformats.org/officeDocument/2006/docPropsVTypes">
  <Template>Organic</Template>
  <TotalTime>77</TotalTime>
  <Words>292</Words>
  <Application>Microsoft Office PowerPoint</Application>
  <PresentationFormat>Widescreen</PresentationFormat>
  <Paragraphs>18</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Garamond</vt:lpstr>
      <vt:lpstr>Organic</vt:lpstr>
      <vt:lpstr>6 Realistic Styles in Modern Art</vt:lpstr>
      <vt:lpstr>Types of Realistic Art</vt:lpstr>
      <vt:lpstr>The Photorealism Movement evolved during the late 1960s. Artists tried to produce exact copies of photographed images. Some artists projected photographs onto their canvases and used airbrushes to replicate details.  </vt:lpstr>
      <vt:lpstr>Photorealists of the 1960s and '70s did not usually alter scenes or interject hidden meanings, but as technologies evolved, so did the artists who drew inspiration from photography. Hyperrealism is Photorealism on hyperdrive. Colors are crisp, details more precise, and subjects more controversial. </vt:lpstr>
      <vt:lpstr>Composed of dream-like images, Surrealism strives to capture the flotsam of the subconscious mind. In the early 20th century, the teachings of Sigmund Freud inspired a dynamic movement of surrealistic artists</vt:lpstr>
      <vt:lpstr>Somewhere between Surrealism and Photorealism lies the mystical landscape of Magic Realism, or Magical Realism. In literature and in the visual arts, Magic Realists draw upon the techniques of Traditional Realism to depict quiet, everyday scenes. Yet beneath the ordinary, there's always something mysterious and extraordinary. </vt:lpstr>
      <vt:lpstr>Art in the Metarealism tradition doesn't look real. Although there might be recognizable images, the scenes depict alternate realities, alien worlds, or spiritual dimensions.  Metarealism evolved from the work of early 20th century painters</vt:lpstr>
      <vt:lpstr>While modern-day ideas and technologies have infused energy into the Realism movement, traditional approaches never went away.</vt:lpstr>
      <vt:lpstr>What's Your Reality?</vt:lpstr>
      <vt:lpstr>PowerPoint Presentation</vt:lpstr>
    </vt:vector>
  </TitlesOfParts>
  <Company>Ausaf Printers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Rana</dc:creator>
  <cp:lastModifiedBy>Andy Rana</cp:lastModifiedBy>
  <cp:revision>8</cp:revision>
  <dcterms:created xsi:type="dcterms:W3CDTF">2020-11-01T08:12:28Z</dcterms:created>
  <dcterms:modified xsi:type="dcterms:W3CDTF">2020-11-01T09:29:51Z</dcterms:modified>
</cp:coreProperties>
</file>