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5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9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8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8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7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2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4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4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5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F5A1A-A45D-40B5-8673-2E1E8894D91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1DAE-26EA-4BB1-826E-4782B5AA9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9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B59797-9D81-4212-A497-8BBF9154105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304801"/>
            <a:ext cx="7772400" cy="1679575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altLang="en-US" sz="4000" b="1">
                <a:latin typeface="Times New Roman" panose="02020603050405020304" pitchFamily="18" charset="0"/>
              </a:rPr>
              <a:t/>
            </a:r>
            <a:br>
              <a:rPr lang="en-US" altLang="en-US" sz="4000" b="1">
                <a:latin typeface="Times New Roman" panose="02020603050405020304" pitchFamily="18" charset="0"/>
              </a:rPr>
            </a:br>
            <a:r>
              <a:rPr lang="en-US" altLang="en-US" sz="4000" b="1">
                <a:latin typeface="Times New Roman" panose="02020603050405020304" pitchFamily="18" charset="0"/>
              </a:rPr>
              <a:t> </a:t>
            </a:r>
            <a:r>
              <a:rPr lang="en-GB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FST-309 </a:t>
            </a:r>
            <a:br>
              <a:rPr lang="en-GB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Introduction to Cereal Technology 3(2-1)</a:t>
            </a:r>
            <a:r>
              <a:rPr lang="en-GB" altLang="en-US" sz="3200" b="1">
                <a:solidFill>
                  <a:srgbClr val="552EFA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</a:br>
            <a:endParaRPr lang="en-US" altLang="en-US" sz="4000" b="1">
              <a:solidFill>
                <a:srgbClr val="552EFA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B6482D2-FBEE-42CE-AC71-9A4BD1A65FA5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09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381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83404A-BB88-4F67-906B-4EF90B58A71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The 9 Main cereals are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8915400" cy="5562600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Wheat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Rice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Maize/corn 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Barley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Sorghum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Millet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Oat 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Rye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Triticale</a:t>
            </a:r>
          </a:p>
        </p:txBody>
      </p:sp>
      <p:sp>
        <p:nvSpPr>
          <p:cNvPr id="1434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852158F-7DF8-4006-AE1F-5AA676A2008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55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B5AFB2-8034-4777-90A9-644A519B77F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884238"/>
            <a:ext cx="8686800" cy="5440362"/>
          </a:xfrm>
        </p:spPr>
        <p:txBody>
          <a:bodyPr/>
          <a:lstStyle/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Wheat		</a:t>
            </a:r>
            <a:r>
              <a:rPr lang="en-US" altLang="en-US" i="1" smtClean="0">
                <a:latin typeface="Times New Roman" panose="02020603050405020304" pitchFamily="18" charset="0"/>
              </a:rPr>
              <a:t>Triticum aestivum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Rice		</a:t>
            </a:r>
            <a:r>
              <a:rPr lang="en-US" altLang="en-US" i="1" smtClean="0">
                <a:latin typeface="Times New Roman" panose="02020603050405020304" pitchFamily="18" charset="0"/>
              </a:rPr>
              <a:t>Oryza sativa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Corn		</a:t>
            </a:r>
            <a:r>
              <a:rPr lang="en-US" altLang="en-US" i="1" smtClean="0">
                <a:latin typeface="Times New Roman" panose="02020603050405020304" pitchFamily="18" charset="0"/>
              </a:rPr>
              <a:t>Zea mays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Barley		</a:t>
            </a:r>
            <a:r>
              <a:rPr lang="en-US" altLang="en-US" i="1" smtClean="0">
                <a:latin typeface="Times New Roman" panose="02020603050405020304" pitchFamily="18" charset="0"/>
              </a:rPr>
              <a:t>Hordeum vulgare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Millet		</a:t>
            </a:r>
            <a:r>
              <a:rPr lang="en-US" altLang="en-US" i="1" smtClean="0">
                <a:latin typeface="Times New Roman" panose="02020603050405020304" pitchFamily="18" charset="0"/>
              </a:rPr>
              <a:t>Pennisetum typhodium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Sorghum		</a:t>
            </a:r>
            <a:r>
              <a:rPr lang="en-US" altLang="en-US" i="1" smtClean="0">
                <a:latin typeface="Times New Roman" panose="02020603050405020304" pitchFamily="18" charset="0"/>
              </a:rPr>
              <a:t>Sorghum bicolor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Oat			</a:t>
            </a:r>
            <a:r>
              <a:rPr lang="en-US" altLang="en-US" i="1" smtClean="0">
                <a:latin typeface="Times New Roman" panose="02020603050405020304" pitchFamily="18" charset="0"/>
              </a:rPr>
              <a:t>Avena sativa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Rye		</a:t>
            </a:r>
            <a:r>
              <a:rPr lang="en-US" altLang="en-US" i="1" smtClean="0">
                <a:latin typeface="Times New Roman" panose="02020603050405020304" pitchFamily="18" charset="0"/>
              </a:rPr>
              <a:t>Secale cereale</a:t>
            </a:r>
          </a:p>
          <a:p>
            <a:pPr marL="355600" indent="-76200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Triticale		</a:t>
            </a:r>
            <a:r>
              <a:rPr lang="en-US" altLang="en-US" i="1" smtClean="0">
                <a:solidFill>
                  <a:srgbClr val="FFFFCC"/>
                </a:solidFill>
                <a:latin typeface="Times New Roman" panose="02020603050405020304" pitchFamily="18" charset="0"/>
              </a:rPr>
              <a:t>Triticosecale</a:t>
            </a:r>
            <a:r>
              <a:rPr lang="en-US" altLang="en-US" i="1" smtClean="0">
                <a:latin typeface="Times New Roman" panose="02020603050405020304" pitchFamily="18" charset="0"/>
              </a:rPr>
              <a:t>  </a:t>
            </a:r>
            <a:r>
              <a:rPr lang="en-US" altLang="en-US" smtClean="0">
                <a:latin typeface="Times New Roman" panose="02020603050405020304" pitchFamily="18" charset="0"/>
              </a:rPr>
              <a:t>( man made)</a:t>
            </a:r>
          </a:p>
        </p:txBody>
      </p:sp>
      <p:sp>
        <p:nvSpPr>
          <p:cNvPr id="1536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DA7CE08-E336-4334-BAD4-E919570B08E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188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7C1BF65-1539-45F6-BA69-A0173E18BCF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The 9 Cereals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8915400" cy="49530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The 9 cereals provide 56% of the earth’s consumed energy and 50% of the protein consumed on earth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Wheat, corn and rice make up 75% of the world’s grain production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Wheat and rice are food staples, corn is a dominant source of livestock feed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Wheat, corn and rice are the most important cereals world wide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71A6C2A-D9B2-44E7-B2EF-B9F2B1003B9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2769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724BD7-C772-4C19-8E1D-4F23B2A90B9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>Characteristics of cereal grains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Good (cheap) source of nutrients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Relatively productive in term of land use</a:t>
            </a: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Wide rang of products can be prepared 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Longer storage stability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741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47F293E-E50B-4712-A3C1-3C08226D20E6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9837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0BA8CF-08DE-4C27-8CC6-CB8A276914E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>World utilization of cereal grains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As food				66%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As feed				20%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Industrial			7%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Seed				7%</a:t>
            </a:r>
          </a:p>
        </p:txBody>
      </p:sp>
      <p:sp>
        <p:nvSpPr>
          <p:cNvPr id="18437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BAD0AC1-857B-42CA-A467-A592136F6CF6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910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384426-ED04-4239-9FBA-C43164A2024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8915400" cy="1143000"/>
          </a:xfrm>
        </p:spPr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>Utilization of cereal grains in Pakistan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Food 		85%</a:t>
            </a: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Others		15%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Staple food</a:t>
            </a: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Cheapest and principle source of calories</a:t>
            </a: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More than 60% protein and calories derived from cereals </a:t>
            </a:r>
          </a:p>
        </p:txBody>
      </p:sp>
      <p:sp>
        <p:nvSpPr>
          <p:cNvPr id="1946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F7353B5-5D83-432E-9644-AD5D323C47A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324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99AC83-13DB-4CB1-B96F-BB9A3D893A0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4876800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3" descr="Divot"/>
          <p:cNvSpPr>
            <a:spLocks noChangeArrowheads="1"/>
          </p:cNvSpPr>
          <p:nvPr/>
        </p:nvSpPr>
        <p:spPr bwMode="auto">
          <a:xfrm>
            <a:off x="5246688" y="2574926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291A10"/>
                </a:solidFill>
                <a:latin typeface="Arial Narrow" panose="020B0606020202030204" pitchFamily="34" charset="0"/>
              </a:rPr>
              <a:t>Maize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291A10"/>
                </a:solidFill>
                <a:latin typeface="Arial Narrow" panose="020B0606020202030204" pitchFamily="34" charset="0"/>
              </a:rPr>
              <a:t>22%</a:t>
            </a:r>
          </a:p>
        </p:txBody>
      </p:sp>
      <p:sp>
        <p:nvSpPr>
          <p:cNvPr id="38916" name="Rectangle 4" descr="Divot"/>
          <p:cNvSpPr>
            <a:spLocks noChangeArrowheads="1"/>
          </p:cNvSpPr>
          <p:nvPr/>
        </p:nvSpPr>
        <p:spPr bwMode="auto">
          <a:xfrm>
            <a:off x="2146300" y="476250"/>
            <a:ext cx="8140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4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Contribution of cereals in global nutrition</a:t>
            </a:r>
            <a:endParaRPr lang="es-ES_tradnl" sz="2400" b="1">
              <a:latin typeface="Comic Sans MS" pitchFamily="66" charset="0"/>
            </a:endParaRPr>
          </a:p>
        </p:txBody>
      </p:sp>
      <p:sp>
        <p:nvSpPr>
          <p:cNvPr id="20486" name="Rectangle 5" descr="Divot"/>
          <p:cNvSpPr>
            <a:spLocks noChangeArrowheads="1"/>
          </p:cNvSpPr>
          <p:nvPr/>
        </p:nvSpPr>
        <p:spPr bwMode="auto">
          <a:xfrm>
            <a:off x="3941764" y="3794126"/>
            <a:ext cx="1036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FFFFFF"/>
                </a:solidFill>
                <a:latin typeface="Arial Narrow" panose="020B0606020202030204" pitchFamily="34" charset="0"/>
              </a:rPr>
              <a:t>Wheat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FFFFFF"/>
                </a:solidFill>
                <a:latin typeface="Arial Narrow" panose="020B0606020202030204" pitchFamily="34" charset="0"/>
              </a:rPr>
              <a:t>21%</a:t>
            </a:r>
          </a:p>
        </p:txBody>
      </p:sp>
      <p:sp>
        <p:nvSpPr>
          <p:cNvPr id="20487" name="Rectangle 6" descr="Divot"/>
          <p:cNvSpPr>
            <a:spLocks noChangeArrowheads="1"/>
          </p:cNvSpPr>
          <p:nvPr/>
        </p:nvSpPr>
        <p:spPr bwMode="auto">
          <a:xfrm>
            <a:off x="6583364" y="2803526"/>
            <a:ext cx="1036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FFFFFF"/>
                </a:solidFill>
                <a:latin typeface="Arial Narrow" panose="020B0606020202030204" pitchFamily="34" charset="0"/>
              </a:rPr>
              <a:t>Rice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FFFFFF"/>
                </a:solidFill>
                <a:latin typeface="Arial Narrow" panose="020B0606020202030204" pitchFamily="34" charset="0"/>
              </a:rPr>
              <a:t>16%</a:t>
            </a:r>
          </a:p>
        </p:txBody>
      </p:sp>
      <p:sp>
        <p:nvSpPr>
          <p:cNvPr id="20488" name="Rectangle 7" descr="Divot"/>
          <p:cNvSpPr>
            <a:spLocks noChangeArrowheads="1"/>
          </p:cNvSpPr>
          <p:nvPr/>
        </p:nvSpPr>
        <p:spPr bwMode="auto">
          <a:xfrm>
            <a:off x="5008564" y="4921251"/>
            <a:ext cx="9350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FFFFFF"/>
                </a:solidFill>
                <a:latin typeface="Arial Narrow" panose="020B0606020202030204" pitchFamily="34" charset="0"/>
              </a:rPr>
              <a:t>Others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000" b="1">
                <a:solidFill>
                  <a:srgbClr val="FFFFFF"/>
                </a:solidFill>
                <a:latin typeface="Arial Narrow" panose="020B0606020202030204" pitchFamily="34" charset="0"/>
              </a:rPr>
              <a:t>11%</a:t>
            </a:r>
          </a:p>
        </p:txBody>
      </p:sp>
      <p:sp>
        <p:nvSpPr>
          <p:cNvPr id="20489" name="Rectangle 8" descr="Divot"/>
          <p:cNvSpPr>
            <a:spLocks noChangeArrowheads="1"/>
          </p:cNvSpPr>
          <p:nvPr/>
        </p:nvSpPr>
        <p:spPr bwMode="auto">
          <a:xfrm>
            <a:off x="2667000" y="2330450"/>
            <a:ext cx="1295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2800" b="1">
                <a:solidFill>
                  <a:srgbClr val="18605A"/>
                </a:solidFill>
                <a:latin typeface="Arial Narrow" panose="020B0606020202030204" pitchFamily="34" charset="0"/>
              </a:rPr>
              <a:t>Cereals 70%</a:t>
            </a:r>
            <a:endParaRPr lang="es-ES_tradnl" altLang="en-US" sz="2400" b="1">
              <a:solidFill>
                <a:srgbClr val="18605A"/>
              </a:solidFill>
              <a:latin typeface="Times" panose="02020603050405020304" pitchFamily="18" charset="0"/>
            </a:endParaRPr>
          </a:p>
        </p:txBody>
      </p:sp>
      <p:sp>
        <p:nvSpPr>
          <p:cNvPr id="20490" name="Rectangle 9" descr="Divot"/>
          <p:cNvSpPr>
            <a:spLocks noChangeArrowheads="1"/>
          </p:cNvSpPr>
          <p:nvPr/>
        </p:nvSpPr>
        <p:spPr bwMode="auto">
          <a:xfrm>
            <a:off x="7620001" y="3824288"/>
            <a:ext cx="588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FFFFFF"/>
                </a:solidFill>
                <a:latin typeface="Arial Narrow" panose="020B0606020202030204" pitchFamily="34" charset="0"/>
              </a:rPr>
              <a:t>8%</a:t>
            </a:r>
          </a:p>
        </p:txBody>
      </p:sp>
      <p:sp>
        <p:nvSpPr>
          <p:cNvPr id="20491" name="Rectangle 10" descr="Divot"/>
          <p:cNvSpPr>
            <a:spLocks noChangeArrowheads="1"/>
          </p:cNvSpPr>
          <p:nvPr/>
        </p:nvSpPr>
        <p:spPr bwMode="auto">
          <a:xfrm>
            <a:off x="7467601" y="4433888"/>
            <a:ext cx="588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FFFFFF"/>
                </a:solidFill>
                <a:latin typeface="Arial Narrow" panose="020B0606020202030204" pitchFamily="34" charset="0"/>
              </a:rPr>
              <a:t>4%</a:t>
            </a:r>
          </a:p>
        </p:txBody>
      </p:sp>
      <p:sp>
        <p:nvSpPr>
          <p:cNvPr id="20492" name="Rectangle 11" descr="Divot"/>
          <p:cNvSpPr>
            <a:spLocks noChangeArrowheads="1"/>
          </p:cNvSpPr>
          <p:nvPr/>
        </p:nvSpPr>
        <p:spPr bwMode="auto">
          <a:xfrm>
            <a:off x="6954838" y="4814888"/>
            <a:ext cx="588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FFFFFF"/>
                </a:solidFill>
                <a:latin typeface="Arial Narrow" panose="020B0606020202030204" pitchFamily="34" charset="0"/>
              </a:rPr>
              <a:t>7%</a:t>
            </a:r>
          </a:p>
        </p:txBody>
      </p:sp>
      <p:sp>
        <p:nvSpPr>
          <p:cNvPr id="20493" name="Rectangle 12" descr="Divot"/>
          <p:cNvSpPr>
            <a:spLocks noChangeArrowheads="1"/>
          </p:cNvSpPr>
          <p:nvPr/>
        </p:nvSpPr>
        <p:spPr bwMode="auto">
          <a:xfrm>
            <a:off x="6400801" y="5043488"/>
            <a:ext cx="588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FFFFFF"/>
                </a:solidFill>
                <a:latin typeface="Arial Narrow" panose="020B0606020202030204" pitchFamily="34" charset="0"/>
              </a:rPr>
              <a:t>6%</a:t>
            </a:r>
          </a:p>
        </p:txBody>
      </p:sp>
      <p:sp>
        <p:nvSpPr>
          <p:cNvPr id="20494" name="Rectangle 13" descr="Divot"/>
          <p:cNvSpPr>
            <a:spLocks noChangeArrowheads="1"/>
          </p:cNvSpPr>
          <p:nvPr/>
        </p:nvSpPr>
        <p:spPr bwMode="auto">
          <a:xfrm>
            <a:off x="6116638" y="5410201"/>
            <a:ext cx="588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FFFFFF"/>
                </a:solidFill>
                <a:latin typeface="Arial Narrow" panose="020B0606020202030204" pitchFamily="34" charset="0"/>
              </a:rPr>
              <a:t>3%</a:t>
            </a:r>
          </a:p>
        </p:txBody>
      </p:sp>
      <p:sp>
        <p:nvSpPr>
          <p:cNvPr id="20495" name="Rectangle 14" descr="Divot"/>
          <p:cNvSpPr>
            <a:spLocks noChangeArrowheads="1"/>
          </p:cNvSpPr>
          <p:nvPr/>
        </p:nvSpPr>
        <p:spPr bwMode="auto">
          <a:xfrm>
            <a:off x="8382000" y="370205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291A10"/>
                </a:solidFill>
                <a:latin typeface="Arial Narrow" panose="020B0606020202030204" pitchFamily="34" charset="0"/>
              </a:rPr>
              <a:t>Animal &amp; fish products</a:t>
            </a:r>
          </a:p>
        </p:txBody>
      </p:sp>
      <p:sp>
        <p:nvSpPr>
          <p:cNvPr id="20496" name="Rectangle 15" descr="Divot"/>
          <p:cNvSpPr>
            <a:spLocks noChangeArrowheads="1"/>
          </p:cNvSpPr>
          <p:nvPr/>
        </p:nvSpPr>
        <p:spPr bwMode="auto">
          <a:xfrm>
            <a:off x="8280400" y="4586288"/>
            <a:ext cx="193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291A10"/>
                </a:solidFill>
                <a:latin typeface="Arial Narrow" panose="020B0606020202030204" pitchFamily="34" charset="0"/>
              </a:rPr>
              <a:t>Legumes, oilseeds</a:t>
            </a:r>
          </a:p>
        </p:txBody>
      </p:sp>
      <p:sp>
        <p:nvSpPr>
          <p:cNvPr id="20497" name="Rectangle 16" descr="Divot"/>
          <p:cNvSpPr>
            <a:spLocks noChangeArrowheads="1"/>
          </p:cNvSpPr>
          <p:nvPr/>
        </p:nvSpPr>
        <p:spPr bwMode="auto">
          <a:xfrm>
            <a:off x="7918450" y="5195888"/>
            <a:ext cx="153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291A10"/>
                </a:solidFill>
                <a:latin typeface="Arial Narrow" panose="020B0606020202030204" pitchFamily="34" charset="0"/>
              </a:rPr>
              <a:t>Roots &amp; tubers</a:t>
            </a:r>
          </a:p>
        </p:txBody>
      </p:sp>
      <p:sp>
        <p:nvSpPr>
          <p:cNvPr id="20498" name="Rectangle 17" descr="Divot"/>
          <p:cNvSpPr>
            <a:spLocks noChangeArrowheads="1"/>
          </p:cNvSpPr>
          <p:nvPr/>
        </p:nvSpPr>
        <p:spPr bwMode="auto">
          <a:xfrm>
            <a:off x="6684964" y="5348288"/>
            <a:ext cx="1011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291A10"/>
                </a:solidFill>
                <a:latin typeface="Arial Narrow" panose="020B0606020202030204" pitchFamily="34" charset="0"/>
              </a:rPr>
              <a:t>Sugar</a:t>
            </a:r>
          </a:p>
        </p:txBody>
      </p:sp>
      <p:sp>
        <p:nvSpPr>
          <p:cNvPr id="20499" name="Rectangle 18" descr="Divot"/>
          <p:cNvSpPr>
            <a:spLocks noChangeArrowheads="1"/>
          </p:cNvSpPr>
          <p:nvPr/>
        </p:nvSpPr>
        <p:spPr bwMode="auto">
          <a:xfrm>
            <a:off x="6518276" y="6034088"/>
            <a:ext cx="2244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291A10"/>
                </a:solidFill>
                <a:latin typeface="Arial Narrow" panose="020B0606020202030204" pitchFamily="34" charset="0"/>
              </a:rPr>
              <a:t>Other Vegetables &amp; melons</a:t>
            </a:r>
          </a:p>
        </p:txBody>
      </p:sp>
      <p:sp>
        <p:nvSpPr>
          <p:cNvPr id="20500" name="Rectangle 19" descr="Divot"/>
          <p:cNvSpPr>
            <a:spLocks noChangeArrowheads="1"/>
          </p:cNvSpPr>
          <p:nvPr/>
        </p:nvSpPr>
        <p:spPr bwMode="auto">
          <a:xfrm>
            <a:off x="5029200" y="6096001"/>
            <a:ext cx="1206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s-ES_tradnl" altLang="en-US" sz="1800" b="1">
                <a:solidFill>
                  <a:srgbClr val="291A10"/>
                </a:solidFill>
                <a:latin typeface="Arial Narrow" panose="020B0606020202030204" pitchFamily="34" charset="0"/>
              </a:rPr>
              <a:t>Fruits 2%</a:t>
            </a:r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 flipH="1">
            <a:off x="6019800" y="5715000"/>
            <a:ext cx="152400" cy="45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6400800" y="5791200"/>
            <a:ext cx="152400" cy="45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Slide Number Placeholder 21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9F00578-2AA9-4BCB-9D03-2880D22E5E5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423730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22E175-45A5-427C-AFA5-2251A5BB493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Threats to global cereal production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The climatic changes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Diseases and insect pests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Land area decreasing and soil loss increasing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Biofuels are replacing food crops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Post harvest losses	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Losses during storage</a:t>
            </a:r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40DF086-2183-4EB5-8BCE-6EB933B2564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78779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F41130-EF0B-4887-8525-50F1833A25D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Grains supply chain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295400"/>
            <a:ext cx="9144000" cy="5562600"/>
          </a:xfrm>
          <a:noFill/>
        </p:spPr>
      </p:pic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02BFD67-0756-4038-91B2-2C30AB5267B7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9083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366B7F-F5B8-4D54-9495-55C7FD4DE51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1"/>
            <a:ext cx="8229600" cy="715963"/>
          </a:xfrm>
        </p:spPr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>Cereal Grains and our health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Cereal-based foods may cause dietary problems (gluten intolerance)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Celiac disease, a condition caused by the ingestion of gluten proteins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Not a good sources of quality protein</a:t>
            </a:r>
          </a:p>
          <a:p>
            <a:pPr algn="just" eaLnBrk="1" hangingPunct="1"/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A6D993-D3BC-4ED7-9081-0DDC35050689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1648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79C7E9-D5B4-4052-8B3B-4DC30B89CC2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552EFA"/>
                </a:solidFill>
                <a:latin typeface="Times New Roman" panose="02020603050405020304" pitchFamily="18" charset="0"/>
              </a:rPr>
              <a:t>Course contents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0"/>
            <a:ext cx="8382000" cy="5486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>Theory</a:t>
            </a:r>
            <a:r>
              <a:rPr lang="en-US" altLang="en-US" sz="4000" b="1">
                <a:latin typeface="Times New Roman" panose="02020603050405020304" pitchFamily="18" charset="0"/>
              </a:rPr>
              <a:t> </a:t>
            </a:r>
            <a:endParaRPr lang="en-US" altLang="en-US" sz="40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	</a:t>
            </a:r>
            <a:r>
              <a:rPr lang="en-GB" altLang="en-US" sz="2400">
                <a:latin typeface="Times New Roman" panose="02020603050405020304" pitchFamily="18" charset="0"/>
              </a:rPr>
              <a:t>Cereal grains: importance, classification, production; Composition and nutrition of grains: carbohydrates, fats, proteins, minor constituents. Grain grades and grading; Technical aspects of cereals: storage: basic types, role of moisture; Processing - dry milling: cleaning, blending, tempering, conditioning. Grinding process: types of grinding machines; Sieving process: principles, types of sifters; Milling products: types, quality, treatment, rheology. Wet milling - production of starch, oil, protein; Rice: milling, processing, products; The role of cereals in health and disease; History of cereals in diet, Nutritional value of cereals, contribution of cereals and cereal products in diet, cereals in health and disease; Labeling and health claims; Consumer understanding; Future developments: fortification, genetic modifications, gene-nutrient interactions.</a:t>
            </a:r>
            <a:endParaRPr lang="en-US" altLang="en-US" sz="20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4C70396-22E8-4DAD-82DD-F5B2B8B3BD8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048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FE4B78-5D04-4347-BD6C-D3EEB96DEA4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85801"/>
            <a:ext cx="8229600" cy="54403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b="1" smtClean="0">
                <a:solidFill>
                  <a:srgbClr val="552EFA"/>
                </a:solidFill>
                <a:latin typeface="Times New Roman" panose="02020603050405020304" pitchFamily="18" charset="0"/>
              </a:rPr>
              <a:t>Practical</a:t>
            </a:r>
          </a:p>
          <a:p>
            <a:pPr algn="just" eaLnBrk="1" hangingPunct="1">
              <a:buFontTx/>
              <a:buNone/>
            </a:pPr>
            <a:endParaRPr lang="en-US" altLang="en-US" b="1" smtClean="0">
              <a:solidFill>
                <a:srgbClr val="552EFA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00FF"/>
              </a:buClr>
              <a:buFontTx/>
              <a:buChar char="o"/>
            </a:pPr>
            <a:r>
              <a:rPr lang="en-GB" altLang="en-US" smtClean="0">
                <a:latin typeface="Times New Roman" panose="02020603050405020304" pitchFamily="18" charset="0"/>
              </a:rPr>
              <a:t>Grading of grains; Physical characteristics of cereal grains; Milling of wheat through different mills; Quality assessment of cereals; Rheological properties of dough; Cooking quality of rice; Pasting characteristics of rice flour.</a:t>
            </a: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717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6F3B8E8-B613-4BE9-B773-45AB44EEE27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128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F5BFF4-4313-40D5-974C-E0A6E5506C7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552EFA"/>
                </a:solidFill>
                <a:latin typeface="Times New Roman" panose="02020603050405020304" pitchFamily="18" charset="0"/>
              </a:rPr>
              <a:t>Suggested readings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0"/>
            <a:ext cx="8382000" cy="5181600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Hoseney, R.C. 1994. Principles of cereal science and technology. American Association of Cereal Chemists Inc, St. Paul, Minnesota, USA. </a:t>
            </a:r>
          </a:p>
          <a:p>
            <a:pPr lvl="1" algn="just" eaLnBrk="1" hangingPunct="1">
              <a:lnSpc>
                <a:spcPct val="9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Karel, K. and G.P. Joseph. 2000. Handbook of cereal science and technology (2nd Ed.). Marcel Dekker, New York, NY, USA.</a:t>
            </a: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 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Kent, N.L. and A.D. Evers. 1994. Technology of cereals. Pergamon Press, Oxford, UK. 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 </a:t>
            </a:r>
          </a:p>
          <a:p>
            <a:pPr lvl="1"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Wringley L., Corke H. and C.E Walker .2004. Encyclopedia of cereals grains. Taylor &amp; Francis Ltd.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7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FA0DF69-F379-4980-9E9B-6B51F9E943E0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45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13206E-F300-4DAA-AE10-366188E6784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828800" y="228600"/>
            <a:ext cx="63246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rgbClr val="FF0000"/>
              </a:solidFill>
              <a:latin typeface="Times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latin typeface="Comic Sans MS" panose="030F0702030302020204" pitchFamily="66" charset="0"/>
              </a:rPr>
              <a:t>"To eat is a necessity, but to eat intelligently is an art"</a:t>
            </a:r>
            <a:br>
              <a:rPr lang="en-US" altLang="en-US" sz="3600" b="1">
                <a:latin typeface="Comic Sans MS" panose="030F0702030302020204" pitchFamily="66" charset="0"/>
              </a:rPr>
            </a:br>
            <a:endParaRPr lang="en-US" altLang="en-US" sz="3600" b="1">
              <a:solidFill>
                <a:srgbClr val="008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360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9220" name="Picture 5" descr="cereal_lead_wideweb__470x307,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2403566"/>
            <a:ext cx="4476750" cy="374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3DC2F1A-2DC4-46B8-B9FE-D08F4D42254F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86000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C933B90-A469-4CBB-8318-0F429672FA8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Plants for Food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Approximately 350,000 plant species exist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195,000 are flowering plants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300 used for food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50 are actively cultivated for food around the world</a:t>
            </a: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World wide 17 different species supply most (90%) of our food</a:t>
            </a:r>
          </a:p>
        </p:txBody>
      </p:sp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5CFFF8F-6E40-471B-98F8-EB214DFE2F80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3385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4BE2E4-2420-4854-9909-0D19EA30EE5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altLang="en-US" b="1" smtClean="0">
                <a:latin typeface="Times New Roman" panose="02020603050405020304" pitchFamily="18" charset="0"/>
              </a:rPr>
              <a:t>What are Cereals?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143000"/>
            <a:ext cx="8686800" cy="4953000"/>
          </a:xfrm>
        </p:spPr>
        <p:txBody>
          <a:bodyPr/>
          <a:lstStyle/>
          <a:p>
            <a:pPr algn="just"/>
            <a:r>
              <a:rPr lang="en-US" altLang="en-US" smtClean="0">
                <a:latin typeface="Times New Roman" panose="02020603050405020304" pitchFamily="18" charset="0"/>
              </a:rPr>
              <a:t>Cereals are grasses (members of the monocot family Poaceae, also known as Gramineae) cultivated for the edible components of their grain (botanically, a type of fruit called a caryopsis), composed of the endosperm, germ, and bran</a:t>
            </a:r>
          </a:p>
          <a:p>
            <a:pPr algn="just"/>
            <a:endParaRPr lang="en-US" altLang="en-US" smtClean="0">
              <a:latin typeface="Times New Roman" panose="02020603050405020304" pitchFamily="18" charset="0"/>
            </a:endParaRPr>
          </a:p>
          <a:p>
            <a:pPr algn="just"/>
            <a:r>
              <a:rPr lang="en-US" altLang="en-US" smtClean="0">
                <a:latin typeface="Times New Roman" panose="02020603050405020304" pitchFamily="18" charset="0"/>
              </a:rPr>
              <a:t>Cereal grains are grown in greater quantities and provide more food energy worldwide than any other type of crop; they are therefore staple crops</a:t>
            </a:r>
          </a:p>
        </p:txBody>
      </p:sp>
    </p:spTree>
    <p:extLst>
      <p:ext uri="{BB962C8B-B14F-4D97-AF65-F5344CB8AC3E}">
        <p14:creationId xmlns:p14="http://schemas.microsoft.com/office/powerpoint/2010/main" val="25379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B78FB8-ED78-405C-B0D1-7A0B53D0795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419101"/>
            <a:ext cx="8915400" cy="58975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In their natural form (as in whole grain), they are a rich source of vitamins, minerals, carbohydrates, fats, oils, and protein</a:t>
            </a:r>
          </a:p>
          <a:p>
            <a:pPr algn="just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 However, when refined by the removal of the bran and germ, the remaining endosperm is mostly carbohydrate and lacks the majority of the other nutrients. </a:t>
            </a:r>
          </a:p>
          <a:p>
            <a:pPr algn="just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In some developing nations, grain in the form of rice, wheat, millet, or maize constitutes a majority of daily sustenance. </a:t>
            </a:r>
          </a:p>
          <a:p>
            <a:pPr algn="just">
              <a:lnSpc>
                <a:spcPct val="80000"/>
              </a:lnSpc>
            </a:pPr>
            <a:endParaRPr lang="en-US" altLang="en-US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>
                <a:latin typeface="Times New Roman" panose="02020603050405020304" pitchFamily="18" charset="0"/>
              </a:rPr>
              <a:t>In developed nations, cereal consumption is moderate and varied but still substantial</a:t>
            </a:r>
          </a:p>
        </p:txBody>
      </p:sp>
    </p:spTree>
    <p:extLst>
      <p:ext uri="{BB962C8B-B14F-4D97-AF65-F5344CB8AC3E}">
        <p14:creationId xmlns:p14="http://schemas.microsoft.com/office/powerpoint/2010/main" val="1750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A76A9D-52E9-4931-8C79-08A9237E8EA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0"/>
            <a:ext cx="8534400" cy="5257800"/>
          </a:xfrm>
        </p:spPr>
        <p:txBody>
          <a:bodyPr/>
          <a:lstStyle/>
          <a:p>
            <a:pPr marL="457200" indent="-457200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Important sources of dietary protein, carbohydrates, the B complex of vitamins, vitamin E, iron, trace minerals, and fiber</a:t>
            </a:r>
          </a:p>
          <a:p>
            <a:pPr marL="457200" indent="-457200" algn="just"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457200" indent="-457200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The cereal grasses provide the grains that are the staple foods of most of the mankind</a:t>
            </a:r>
          </a:p>
          <a:p>
            <a:pPr marL="457200" indent="-457200" algn="just"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457200" indent="-457200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Cereals can be grown almost anywhere in the world</a:t>
            </a:r>
          </a:p>
          <a:p>
            <a:pPr marL="457200" indent="-457200" algn="just"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457200" indent="-457200" algn="just">
              <a:buClr>
                <a:srgbClr val="FF3300"/>
              </a:buClr>
              <a:buFont typeface="Wingdings" panose="05000000000000000000" pitchFamily="2" charset="2"/>
              <a:buChar char="v"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331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AE43489-07D7-41D6-A456-A4F93698CC9F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169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690</Words>
  <Application>Microsoft Office PowerPoint</Application>
  <PresentationFormat>Widescreen</PresentationFormat>
  <Paragraphs>170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Comic Sans MS</vt:lpstr>
      <vt:lpstr>Palatino Linotype</vt:lpstr>
      <vt:lpstr>Times</vt:lpstr>
      <vt:lpstr>Times New Roman</vt:lpstr>
      <vt:lpstr>Wingdings</vt:lpstr>
      <vt:lpstr>Office Theme</vt:lpstr>
      <vt:lpstr>  FST-309           Introduction to Cereal Technology 3(2-1)  </vt:lpstr>
      <vt:lpstr>Course contents</vt:lpstr>
      <vt:lpstr>PowerPoint Presentation</vt:lpstr>
      <vt:lpstr>Suggested readings</vt:lpstr>
      <vt:lpstr>PowerPoint Presentation</vt:lpstr>
      <vt:lpstr>Plants for Food</vt:lpstr>
      <vt:lpstr>What are Cereals?</vt:lpstr>
      <vt:lpstr>PowerPoint Presentation</vt:lpstr>
      <vt:lpstr>PowerPoint Presentation</vt:lpstr>
      <vt:lpstr>The 9 Main cereals are</vt:lpstr>
      <vt:lpstr>PowerPoint Presentation</vt:lpstr>
      <vt:lpstr>The 9 Cereals</vt:lpstr>
      <vt:lpstr>Characteristics of cereal grains</vt:lpstr>
      <vt:lpstr>World utilization of cereal grains</vt:lpstr>
      <vt:lpstr>Utilization of cereal grains in Pakistan</vt:lpstr>
      <vt:lpstr>PowerPoint Presentation</vt:lpstr>
      <vt:lpstr>Threats to global cereal production</vt:lpstr>
      <vt:lpstr>Grains supply chain</vt:lpstr>
      <vt:lpstr>Cereal Grains and our 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FST-309           Introduction to Cereal Technology 3(2-1)  </dc:title>
  <dc:creator>Dr. Mueen</dc:creator>
  <cp:lastModifiedBy>Dr. Mueen</cp:lastModifiedBy>
  <cp:revision>1</cp:revision>
  <dcterms:created xsi:type="dcterms:W3CDTF">2020-12-02T06:47:45Z</dcterms:created>
  <dcterms:modified xsi:type="dcterms:W3CDTF">2020-12-02T06:50:31Z</dcterms:modified>
</cp:coreProperties>
</file>