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3"/>
  </p:notesMasterIdLst>
  <p:sldIdLst>
    <p:sldId id="256" r:id="rId2"/>
    <p:sldId id="257" r:id="rId3"/>
    <p:sldId id="258" r:id="rId4"/>
    <p:sldId id="259" r:id="rId5"/>
    <p:sldId id="260" r:id="rId6"/>
    <p:sldId id="261" r:id="rId7"/>
    <p:sldId id="262" r:id="rId8"/>
    <p:sldId id="264" r:id="rId9"/>
    <p:sldId id="266"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6C8AE-8AB1-44DE-8C1C-C3D6B6FAE8E4}" type="datetimeFigureOut">
              <a:rPr lang="en-GB" smtClean="0"/>
              <a:t>03/09/2018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7A2AD-6267-4AF0-AAFE-4D05A97A44EA}" type="slidenum">
              <a:rPr lang="en-GB" smtClean="0"/>
              <a:t>‹#›</a:t>
            </a:fld>
            <a:endParaRPr lang="en-GB"/>
          </a:p>
        </p:txBody>
      </p:sp>
    </p:spTree>
    <p:extLst>
      <p:ext uri="{BB962C8B-B14F-4D97-AF65-F5344CB8AC3E}">
        <p14:creationId xmlns:p14="http://schemas.microsoft.com/office/powerpoint/2010/main" val="3972780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5C2E9-4BC1-427D-AE12-18FB490A8AA4}" type="datetime1">
              <a:rPr lang="en-US" smtClean="0"/>
              <a:t>9/3/2018</a:t>
            </a:fld>
            <a:endParaRPr lang="en-US" dirty="0"/>
          </a:p>
        </p:txBody>
      </p:sp>
      <p:sp>
        <p:nvSpPr>
          <p:cNvPr id="5" name="Footer Placeholder 4"/>
          <p:cNvSpPr>
            <a:spLocks noGrp="1"/>
          </p:cNvSpPr>
          <p:nvPr>
            <p:ph type="ftr" sz="quarter" idx="11"/>
          </p:nvPr>
        </p:nvSpPr>
        <p:spPr/>
        <p:txBody>
          <a:bodyPr/>
          <a:lstStyle/>
          <a:p>
            <a:r>
              <a:rPr lang="en-US"/>
              <a:t>Rizwana</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2B7C79-2352-445C-938F-6F05FAD27D36}" type="datetime1">
              <a:rPr lang="en-US" smtClean="0"/>
              <a:t>9/3/2018</a:t>
            </a:fld>
            <a:endParaRPr lang="en-US" dirty="0"/>
          </a:p>
        </p:txBody>
      </p:sp>
      <p:sp>
        <p:nvSpPr>
          <p:cNvPr id="5" name="Footer Placeholder 4"/>
          <p:cNvSpPr>
            <a:spLocks noGrp="1"/>
          </p:cNvSpPr>
          <p:nvPr>
            <p:ph type="ftr" sz="quarter" idx="11"/>
          </p:nvPr>
        </p:nvSpPr>
        <p:spPr/>
        <p:txBody>
          <a:bodyPr/>
          <a:lstStyle/>
          <a:p>
            <a:r>
              <a:rPr lang="en-US"/>
              <a:t>Rizwana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315653-C668-4A6B-8566-03EBEC29E58E}" type="datetime1">
              <a:rPr lang="en-US" smtClean="0"/>
              <a:t>9/3/2018</a:t>
            </a:fld>
            <a:endParaRPr lang="en-US" dirty="0"/>
          </a:p>
        </p:txBody>
      </p:sp>
      <p:sp>
        <p:nvSpPr>
          <p:cNvPr id="5" name="Footer Placeholder 4"/>
          <p:cNvSpPr>
            <a:spLocks noGrp="1"/>
          </p:cNvSpPr>
          <p:nvPr>
            <p:ph type="ftr" sz="quarter" idx="11"/>
          </p:nvPr>
        </p:nvSpPr>
        <p:spPr/>
        <p:txBody>
          <a:bodyPr/>
          <a:lstStyle/>
          <a:p>
            <a:r>
              <a:rPr lang="en-US"/>
              <a:t>Rizwana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667CE2-98CB-4632-A88D-EF90EAA4B0FC}" type="datetime1">
              <a:rPr lang="en-US" smtClean="0"/>
              <a:t>9/3/2018</a:t>
            </a:fld>
            <a:endParaRPr lang="en-US" dirty="0"/>
          </a:p>
        </p:txBody>
      </p:sp>
      <p:sp>
        <p:nvSpPr>
          <p:cNvPr id="5" name="Footer Placeholder 4"/>
          <p:cNvSpPr>
            <a:spLocks noGrp="1"/>
          </p:cNvSpPr>
          <p:nvPr>
            <p:ph type="ftr" sz="quarter" idx="11"/>
          </p:nvPr>
        </p:nvSpPr>
        <p:spPr/>
        <p:txBody>
          <a:bodyPr/>
          <a:lstStyle/>
          <a:p>
            <a:r>
              <a:rPr lang="en-US"/>
              <a:t>Rizwana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B321A4E9-EDE3-4640-9F10-DDB8E897C101}" type="datetime1">
              <a:rPr lang="en-US" smtClean="0"/>
              <a:t>9/3/2018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en-US"/>
              <a:t>Rizwana</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838876-0ADF-43D9-AC61-A2AEFAC4096C}" type="datetime1">
              <a:rPr lang="en-US" smtClean="0"/>
              <a:t>9/3/2018</a:t>
            </a:fld>
            <a:endParaRPr lang="en-US" dirty="0"/>
          </a:p>
        </p:txBody>
      </p:sp>
      <p:sp>
        <p:nvSpPr>
          <p:cNvPr id="6" name="Footer Placeholder 5"/>
          <p:cNvSpPr>
            <a:spLocks noGrp="1"/>
          </p:cNvSpPr>
          <p:nvPr>
            <p:ph type="ftr" sz="quarter" idx="11"/>
          </p:nvPr>
        </p:nvSpPr>
        <p:spPr/>
        <p:txBody>
          <a:bodyPr/>
          <a:lstStyle/>
          <a:p>
            <a:r>
              <a:rPr lang="en-US"/>
              <a:t>Rizwana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31E018-782D-4D42-A2B3-7863AF315A18}" type="datetime1">
              <a:rPr lang="en-US" smtClean="0"/>
              <a:t>9/3/2018</a:t>
            </a:fld>
            <a:endParaRPr lang="en-US" dirty="0"/>
          </a:p>
        </p:txBody>
      </p:sp>
      <p:sp>
        <p:nvSpPr>
          <p:cNvPr id="8" name="Footer Placeholder 7"/>
          <p:cNvSpPr>
            <a:spLocks noGrp="1"/>
          </p:cNvSpPr>
          <p:nvPr>
            <p:ph type="ftr" sz="quarter" idx="11"/>
          </p:nvPr>
        </p:nvSpPr>
        <p:spPr/>
        <p:txBody>
          <a:bodyPr/>
          <a:lstStyle/>
          <a:p>
            <a:r>
              <a:rPr lang="en-US"/>
              <a:t>Rizwana</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A748DF-49C6-4B5E-818D-A9C4F85B5091}" type="datetime1">
              <a:rPr lang="en-US" smtClean="0"/>
              <a:t>9/3/2018</a:t>
            </a:fld>
            <a:endParaRPr lang="en-US" dirty="0"/>
          </a:p>
        </p:txBody>
      </p:sp>
      <p:sp>
        <p:nvSpPr>
          <p:cNvPr id="4" name="Footer Placeholder 3"/>
          <p:cNvSpPr>
            <a:spLocks noGrp="1"/>
          </p:cNvSpPr>
          <p:nvPr>
            <p:ph type="ftr" sz="quarter" idx="11"/>
          </p:nvPr>
        </p:nvSpPr>
        <p:spPr/>
        <p:txBody>
          <a:bodyPr/>
          <a:lstStyle/>
          <a:p>
            <a:r>
              <a:rPr lang="en-US"/>
              <a:t>Rizwana</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26010-273A-4AA4-B75B-0DDD85947FCA}" type="datetime1">
              <a:rPr lang="en-US" smtClean="0"/>
              <a:t>9/3/2018</a:t>
            </a:fld>
            <a:endParaRPr lang="en-US" dirty="0"/>
          </a:p>
        </p:txBody>
      </p:sp>
      <p:sp>
        <p:nvSpPr>
          <p:cNvPr id="3" name="Footer Placeholder 2"/>
          <p:cNvSpPr>
            <a:spLocks noGrp="1"/>
          </p:cNvSpPr>
          <p:nvPr>
            <p:ph type="ftr" sz="quarter" idx="11"/>
          </p:nvPr>
        </p:nvSpPr>
        <p:spPr/>
        <p:txBody>
          <a:bodyPr/>
          <a:lstStyle/>
          <a:p>
            <a:r>
              <a:rPr lang="en-US"/>
              <a:t>Rizwana</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4A5C1B-3D53-426F-B40E-09EF88F5BCF8}" type="datetime1">
              <a:rPr lang="en-US" smtClean="0"/>
              <a:t>9/3/2018</a:t>
            </a:fld>
            <a:endParaRPr lang="en-US" dirty="0"/>
          </a:p>
        </p:txBody>
      </p:sp>
      <p:sp>
        <p:nvSpPr>
          <p:cNvPr id="6" name="Footer Placeholder 5"/>
          <p:cNvSpPr>
            <a:spLocks noGrp="1"/>
          </p:cNvSpPr>
          <p:nvPr>
            <p:ph type="ftr" sz="quarter" idx="11"/>
          </p:nvPr>
        </p:nvSpPr>
        <p:spPr/>
        <p:txBody>
          <a:bodyPr/>
          <a:lstStyle/>
          <a:p>
            <a:r>
              <a:rPr lang="en-US"/>
              <a:t>Rizwana</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D361FA-124B-4125-AF06-857C08FF00B1}" type="datetime1">
              <a:rPr lang="en-US" smtClean="0"/>
              <a:t>9/3/2018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B97292-81E9-4CBA-89CA-65812C06970C}" type="datetime1">
              <a:rPr lang="en-US" smtClean="0"/>
              <a:t>9/3/2018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a:t>Rizwana</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0E4225-BEB4-418A-AB44-8FE6FE61B877}"/>
              </a:ext>
            </a:extLst>
          </p:cNvPr>
          <p:cNvSpPr>
            <a:spLocks noGrp="1"/>
          </p:cNvSpPr>
          <p:nvPr>
            <p:ph type="ctrTitle"/>
          </p:nvPr>
        </p:nvSpPr>
        <p:spPr/>
        <p:txBody>
          <a:bodyPr/>
          <a:lstStyle/>
          <a:p>
            <a:r>
              <a:rPr lang="en-US" dirty="0"/>
              <a:t>motivation</a:t>
            </a:r>
            <a:endParaRPr lang="en-GB" dirty="0"/>
          </a:p>
        </p:txBody>
      </p:sp>
      <p:sp>
        <p:nvSpPr>
          <p:cNvPr id="3" name="Subtitle 2">
            <a:extLst>
              <a:ext uri="{FF2B5EF4-FFF2-40B4-BE49-F238E27FC236}">
                <a16:creationId xmlns:a16="http://schemas.microsoft.com/office/drawing/2014/main" xmlns="" id="{84EA992A-56ED-42B7-A17D-42A708EE5F21}"/>
              </a:ext>
            </a:extLst>
          </p:cNvPr>
          <p:cNvSpPr>
            <a:spLocks noGrp="1"/>
          </p:cNvSpPr>
          <p:nvPr>
            <p:ph type="subTitle" idx="1"/>
          </p:nvPr>
        </p:nvSpPr>
        <p:spPr/>
        <p:txBody>
          <a:bodyPr/>
          <a:lstStyle/>
          <a:p>
            <a:r>
              <a:rPr lang="en-US" dirty="0"/>
              <a:t>Ms. </a:t>
            </a:r>
            <a:r>
              <a:rPr lang="en-US" dirty="0" err="1"/>
              <a:t>R</a:t>
            </a:r>
            <a:r>
              <a:rPr lang="en-US" dirty="0" err="1" smtClean="0"/>
              <a:t>izwana</a:t>
            </a:r>
            <a:r>
              <a:rPr lang="en-US" dirty="0"/>
              <a:t>.</a:t>
            </a:r>
            <a:endParaRPr lang="en-GB" dirty="0"/>
          </a:p>
        </p:txBody>
      </p:sp>
      <p:sp>
        <p:nvSpPr>
          <p:cNvPr id="4" name="Footer Placeholder 3">
            <a:extLst>
              <a:ext uri="{FF2B5EF4-FFF2-40B4-BE49-F238E27FC236}">
                <a16:creationId xmlns:a16="http://schemas.microsoft.com/office/drawing/2014/main" xmlns="" id="{365E1555-1C63-4C6B-BFBC-0C2C8712666F}"/>
              </a:ext>
            </a:extLst>
          </p:cNvPr>
          <p:cNvSpPr>
            <a:spLocks noGrp="1"/>
          </p:cNvSpPr>
          <p:nvPr>
            <p:ph type="ftr" sz="quarter" idx="11"/>
          </p:nvPr>
        </p:nvSpPr>
        <p:spPr/>
        <p:txBody>
          <a:bodyPr/>
          <a:lstStyle/>
          <a:p>
            <a:r>
              <a:rPr lang="en-US" dirty="0"/>
              <a:t>Rizwana</a:t>
            </a:r>
          </a:p>
        </p:txBody>
      </p:sp>
      <p:sp>
        <p:nvSpPr>
          <p:cNvPr id="5" name="Slide Number Placeholder 4">
            <a:extLst>
              <a:ext uri="{FF2B5EF4-FFF2-40B4-BE49-F238E27FC236}">
                <a16:creationId xmlns:a16="http://schemas.microsoft.com/office/drawing/2014/main" xmlns="" id="{4AC613D5-C915-40C6-AE45-5A355E7BD445}"/>
              </a:ext>
            </a:extLst>
          </p:cNvPr>
          <p:cNvSpPr>
            <a:spLocks noGrp="1"/>
          </p:cNvSpPr>
          <p:nvPr>
            <p:ph type="sldNum" sz="quarter" idx="12"/>
          </p:nvPr>
        </p:nvSpPr>
        <p:spPr/>
        <p:txBody>
          <a:bodyPr/>
          <a:lstStyle/>
          <a:p>
            <a:fld id="{4FAB73BC-B049-4115-A692-8D63A059BFB8}" type="slidenum">
              <a:rPr lang="en-US" smtClean="0"/>
              <a:pPr/>
              <a:t>1</a:t>
            </a:fld>
            <a:endParaRPr lang="en-US" dirty="0"/>
          </a:p>
        </p:txBody>
      </p:sp>
      <p:pic>
        <p:nvPicPr>
          <p:cNvPr id="7" name="Picture 6">
            <a:extLst>
              <a:ext uri="{FF2B5EF4-FFF2-40B4-BE49-F238E27FC236}">
                <a16:creationId xmlns:a16="http://schemas.microsoft.com/office/drawing/2014/main" xmlns="" id="{468DBAA1-42B4-45B1-B3B2-9AD5C6BFF506}"/>
              </a:ext>
            </a:extLst>
          </p:cNvPr>
          <p:cNvPicPr>
            <a:picLocks noChangeAspect="1"/>
          </p:cNvPicPr>
          <p:nvPr/>
        </p:nvPicPr>
        <p:blipFill>
          <a:blip r:embed="rId2"/>
          <a:stretch>
            <a:fillRect/>
          </a:stretch>
        </p:blipFill>
        <p:spPr>
          <a:xfrm>
            <a:off x="6331715" y="0"/>
            <a:ext cx="5860285" cy="4042973"/>
          </a:xfrm>
          <a:prstGeom prst="rect">
            <a:avLst/>
          </a:prstGeom>
        </p:spPr>
      </p:pic>
      <p:pic>
        <p:nvPicPr>
          <p:cNvPr id="9" name="Picture 8">
            <a:extLst>
              <a:ext uri="{FF2B5EF4-FFF2-40B4-BE49-F238E27FC236}">
                <a16:creationId xmlns:a16="http://schemas.microsoft.com/office/drawing/2014/main" xmlns="" id="{5CFDB549-2EB5-4258-A559-17D19213F797}"/>
              </a:ext>
            </a:extLst>
          </p:cNvPr>
          <p:cNvPicPr>
            <a:picLocks noChangeAspect="1"/>
          </p:cNvPicPr>
          <p:nvPr/>
        </p:nvPicPr>
        <p:blipFill>
          <a:blip r:embed="rId3"/>
          <a:stretch>
            <a:fillRect/>
          </a:stretch>
        </p:blipFill>
        <p:spPr>
          <a:xfrm>
            <a:off x="6331715" y="4055165"/>
            <a:ext cx="5860285" cy="2802835"/>
          </a:xfrm>
          <a:prstGeom prst="rect">
            <a:avLst/>
          </a:prstGeom>
        </p:spPr>
      </p:pic>
    </p:spTree>
    <p:extLst>
      <p:ext uri="{BB962C8B-B14F-4D97-AF65-F5344CB8AC3E}">
        <p14:creationId xmlns:p14="http://schemas.microsoft.com/office/powerpoint/2010/main" val="2729056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0D9B64-F6D0-4C33-A3B2-8F1A884FBB5B}"/>
              </a:ext>
            </a:extLst>
          </p:cNvPr>
          <p:cNvSpPr>
            <a:spLocks noGrp="1"/>
          </p:cNvSpPr>
          <p:nvPr>
            <p:ph type="title"/>
          </p:nvPr>
        </p:nvSpPr>
        <p:spPr/>
        <p:txBody>
          <a:bodyPr>
            <a:normAutofit/>
          </a:bodyPr>
          <a:lstStyle/>
          <a:p>
            <a:r>
              <a:rPr lang="en-GB" b="1" dirty="0"/>
              <a:t>Suggestions for people lacking self-motivation:</a:t>
            </a:r>
            <a:endParaRPr lang="en-GB" dirty="0"/>
          </a:p>
        </p:txBody>
      </p:sp>
      <p:sp>
        <p:nvSpPr>
          <p:cNvPr id="3" name="Content Placeholder 2">
            <a:extLst>
              <a:ext uri="{FF2B5EF4-FFF2-40B4-BE49-F238E27FC236}">
                <a16:creationId xmlns:a16="http://schemas.microsoft.com/office/drawing/2014/main" xmlns="" id="{3D1D888D-BED4-4C7D-A48B-1F28BF53863E}"/>
              </a:ext>
            </a:extLst>
          </p:cNvPr>
          <p:cNvSpPr>
            <a:spLocks noGrp="1"/>
          </p:cNvSpPr>
          <p:nvPr>
            <p:ph idx="1"/>
          </p:nvPr>
        </p:nvSpPr>
        <p:spPr>
          <a:xfrm>
            <a:off x="1069848" y="2121407"/>
            <a:ext cx="10698082" cy="4516501"/>
          </a:xfrm>
        </p:spPr>
        <p:txBody>
          <a:bodyPr>
            <a:normAutofit fontScale="92500"/>
          </a:bodyPr>
          <a:lstStyle/>
          <a:p>
            <a:r>
              <a:rPr lang="en-GB" sz="2400" dirty="0"/>
              <a:t>1</a:t>
            </a:r>
            <a:r>
              <a:rPr lang="en-GB" sz="2400" b="1" dirty="0"/>
              <a:t>.Focus on what you really enjoy doing</a:t>
            </a:r>
            <a:r>
              <a:rPr lang="en-GB" sz="2400" dirty="0"/>
              <a:t>, maybe on something you want to take up or on a hobby you've always wanted to devote more time to. What's stopping you? Think about giving it priority to start doing what you love doing.</a:t>
            </a:r>
          </a:p>
          <a:p>
            <a:r>
              <a:rPr lang="en-GB" sz="2400" dirty="0"/>
              <a:t>2. </a:t>
            </a:r>
            <a:r>
              <a:rPr lang="en-GB" sz="2400" b="1" dirty="0"/>
              <a:t>Make a list </a:t>
            </a:r>
            <a:r>
              <a:rPr lang="en-GB" sz="2400" dirty="0"/>
              <a:t>of things you'd like to improve on and how you're going to do it.</a:t>
            </a:r>
          </a:p>
          <a:p>
            <a:r>
              <a:rPr lang="en-GB" sz="2400" dirty="0"/>
              <a:t>3. </a:t>
            </a:r>
            <a:r>
              <a:rPr lang="en-GB" sz="2400" b="1" dirty="0"/>
              <a:t>Review all the successes you've enjoyed </a:t>
            </a:r>
            <a:r>
              <a:rPr lang="en-GB" sz="2400" dirty="0"/>
              <a:t>in every area of your life, totally forget any negatives, just positive successes here!</a:t>
            </a:r>
          </a:p>
          <a:p>
            <a:r>
              <a:rPr lang="en-GB" sz="2400" dirty="0"/>
              <a:t>4. </a:t>
            </a:r>
            <a:r>
              <a:rPr lang="en-GB" sz="2400" b="1" dirty="0"/>
              <a:t>Start an exercise program </a:t>
            </a:r>
            <a:r>
              <a:rPr lang="en-GB" sz="2400" dirty="0"/>
              <a:t>- force yourself to do it, it'll make you feel much more positive.</a:t>
            </a:r>
          </a:p>
          <a:p>
            <a:r>
              <a:rPr lang="en-GB" sz="2400" dirty="0"/>
              <a:t>5. </a:t>
            </a:r>
            <a:r>
              <a:rPr lang="en-GB" sz="2400" b="1" dirty="0"/>
              <a:t>Contact a positive friend </a:t>
            </a:r>
            <a:r>
              <a:rPr lang="en-GB" sz="2400" dirty="0"/>
              <a:t>and have a chat.</a:t>
            </a:r>
          </a:p>
          <a:p>
            <a:r>
              <a:rPr lang="en-GB" sz="2400" dirty="0"/>
              <a:t>6. </a:t>
            </a:r>
            <a:r>
              <a:rPr lang="en-GB" sz="2400" b="1" dirty="0"/>
              <a:t>Read inspiring books </a:t>
            </a:r>
            <a:r>
              <a:rPr lang="en-GB" sz="2400" dirty="0"/>
              <a:t>that will help heal your mind and improve your attitude</a:t>
            </a:r>
          </a:p>
        </p:txBody>
      </p:sp>
      <p:sp>
        <p:nvSpPr>
          <p:cNvPr id="4" name="Footer Placeholder 3">
            <a:extLst>
              <a:ext uri="{FF2B5EF4-FFF2-40B4-BE49-F238E27FC236}">
                <a16:creationId xmlns:a16="http://schemas.microsoft.com/office/drawing/2014/main" xmlns="" id="{6B945098-936B-4E2A-BEAE-018F6BDA5FCA}"/>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C9000678-BF38-4E2D-A161-5A3AF38F5FFF}"/>
              </a:ext>
            </a:extLst>
          </p:cNvPr>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1571292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Rizwana</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11</a:t>
            </a:fld>
            <a:endParaRPr lang="en-US" dirty="0"/>
          </a:p>
        </p:txBody>
      </p:sp>
      <p:sp>
        <p:nvSpPr>
          <p:cNvPr id="6" name="Rectangle 5"/>
          <p:cNvSpPr/>
          <p:nvPr/>
        </p:nvSpPr>
        <p:spPr>
          <a:xfrm>
            <a:off x="3931370" y="2967335"/>
            <a:ext cx="4329262"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08004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3895EF-4569-4A0A-B539-5B7D02F9C57E}"/>
              </a:ext>
            </a:extLst>
          </p:cNvPr>
          <p:cNvSpPr>
            <a:spLocks noGrp="1"/>
          </p:cNvSpPr>
          <p:nvPr>
            <p:ph type="title"/>
          </p:nvPr>
        </p:nvSpPr>
        <p:spPr/>
        <p:txBody>
          <a:bodyPr/>
          <a:lstStyle/>
          <a:p>
            <a:r>
              <a:rPr lang="en-GB" b="1" dirty="0"/>
              <a:t>Motivation</a:t>
            </a:r>
            <a:endParaRPr lang="en-GB" dirty="0"/>
          </a:p>
        </p:txBody>
      </p:sp>
      <p:sp>
        <p:nvSpPr>
          <p:cNvPr id="3" name="Content Placeholder 2">
            <a:extLst>
              <a:ext uri="{FF2B5EF4-FFF2-40B4-BE49-F238E27FC236}">
                <a16:creationId xmlns:a16="http://schemas.microsoft.com/office/drawing/2014/main" xmlns="" id="{652A5F0E-3D16-4CB0-AB40-F5193880135C}"/>
              </a:ext>
            </a:extLst>
          </p:cNvPr>
          <p:cNvSpPr>
            <a:spLocks noGrp="1"/>
          </p:cNvSpPr>
          <p:nvPr>
            <p:ph idx="1"/>
          </p:nvPr>
        </p:nvSpPr>
        <p:spPr>
          <a:xfrm>
            <a:off x="1088136" y="1763599"/>
            <a:ext cx="10058400" cy="4050792"/>
          </a:xfrm>
        </p:spPr>
        <p:txBody>
          <a:bodyPr/>
          <a:lstStyle/>
          <a:p>
            <a:r>
              <a:rPr lang="en-GB" dirty="0"/>
              <a:t>“A reason or reasons for acting or behaving in a particular way”</a:t>
            </a:r>
          </a:p>
          <a:p>
            <a:r>
              <a:rPr lang="en-GB" dirty="0"/>
              <a:t>Internal and external factors that stimulate desire and energy in people to be continually interested and committed to a job, role or subject, or to make an effort to attain a goal. (business dictionary)</a:t>
            </a:r>
          </a:p>
        </p:txBody>
      </p:sp>
      <p:sp>
        <p:nvSpPr>
          <p:cNvPr id="4" name="Footer Placeholder 3">
            <a:extLst>
              <a:ext uri="{FF2B5EF4-FFF2-40B4-BE49-F238E27FC236}">
                <a16:creationId xmlns:a16="http://schemas.microsoft.com/office/drawing/2014/main" xmlns="" id="{8ACE2D68-EAA9-4FAC-87E7-DB80202DC496}"/>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A21D94CB-BCCC-48B8-B4AE-601A55C9A677}"/>
              </a:ext>
            </a:extLst>
          </p:cNvPr>
          <p:cNvSpPr>
            <a:spLocks noGrp="1"/>
          </p:cNvSpPr>
          <p:nvPr>
            <p:ph type="sldNum" sz="quarter" idx="12"/>
          </p:nvPr>
        </p:nvSpPr>
        <p:spPr/>
        <p:txBody>
          <a:bodyPr/>
          <a:lstStyle/>
          <a:p>
            <a:fld id="{4FAB73BC-B049-4115-A692-8D63A059BFB8}" type="slidenum">
              <a:rPr lang="en-US" smtClean="0"/>
              <a:t>2</a:t>
            </a:fld>
            <a:endParaRPr lang="en-US" dirty="0"/>
          </a:p>
        </p:txBody>
      </p:sp>
      <p:pic>
        <p:nvPicPr>
          <p:cNvPr id="7" name="Picture 6">
            <a:extLst>
              <a:ext uri="{FF2B5EF4-FFF2-40B4-BE49-F238E27FC236}">
                <a16:creationId xmlns:a16="http://schemas.microsoft.com/office/drawing/2014/main" xmlns="" id="{F980E4B1-47DD-4FDB-A3FF-11353D1625FC}"/>
              </a:ext>
            </a:extLst>
          </p:cNvPr>
          <p:cNvPicPr>
            <a:picLocks noChangeAspect="1"/>
          </p:cNvPicPr>
          <p:nvPr/>
        </p:nvPicPr>
        <p:blipFill>
          <a:blip r:embed="rId2"/>
          <a:stretch>
            <a:fillRect/>
          </a:stretch>
        </p:blipFill>
        <p:spPr>
          <a:xfrm>
            <a:off x="5922629" y="3444844"/>
            <a:ext cx="5181235" cy="2928524"/>
          </a:xfrm>
          <a:prstGeom prst="rect">
            <a:avLst/>
          </a:prstGeom>
        </p:spPr>
      </p:pic>
      <p:pic>
        <p:nvPicPr>
          <p:cNvPr id="9" name="Picture 8">
            <a:extLst>
              <a:ext uri="{FF2B5EF4-FFF2-40B4-BE49-F238E27FC236}">
                <a16:creationId xmlns:a16="http://schemas.microsoft.com/office/drawing/2014/main" xmlns="" id="{ECEAB4AA-A259-4942-8292-A4DAE523E4B0}"/>
              </a:ext>
            </a:extLst>
          </p:cNvPr>
          <p:cNvPicPr>
            <a:picLocks noChangeAspect="1"/>
          </p:cNvPicPr>
          <p:nvPr/>
        </p:nvPicPr>
        <p:blipFill>
          <a:blip r:embed="rId3"/>
          <a:stretch>
            <a:fillRect/>
          </a:stretch>
        </p:blipFill>
        <p:spPr>
          <a:xfrm>
            <a:off x="812062" y="3429000"/>
            <a:ext cx="4903303" cy="2928524"/>
          </a:xfrm>
          <a:prstGeom prst="rect">
            <a:avLst/>
          </a:prstGeom>
        </p:spPr>
      </p:pic>
    </p:spTree>
    <p:extLst>
      <p:ext uri="{BB962C8B-B14F-4D97-AF65-F5344CB8AC3E}">
        <p14:creationId xmlns:p14="http://schemas.microsoft.com/office/powerpoint/2010/main" val="1521582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44898-3510-431A-B296-C963C8D6112D}"/>
              </a:ext>
            </a:extLst>
          </p:cNvPr>
          <p:cNvSpPr>
            <a:spLocks noGrp="1"/>
          </p:cNvSpPr>
          <p:nvPr>
            <p:ph type="title"/>
          </p:nvPr>
        </p:nvSpPr>
        <p:spPr/>
        <p:txBody>
          <a:bodyPr/>
          <a:lstStyle/>
          <a:p>
            <a:r>
              <a:rPr lang="en-GB" b="1" dirty="0"/>
              <a:t>Types of motivation</a:t>
            </a:r>
            <a:endParaRPr lang="en-GB" dirty="0"/>
          </a:p>
        </p:txBody>
      </p:sp>
      <p:sp>
        <p:nvSpPr>
          <p:cNvPr id="3" name="Content Placeholder 2">
            <a:extLst>
              <a:ext uri="{FF2B5EF4-FFF2-40B4-BE49-F238E27FC236}">
                <a16:creationId xmlns:a16="http://schemas.microsoft.com/office/drawing/2014/main" xmlns="" id="{5D8D9686-7834-43A1-ABDA-A5BB8E490D5B}"/>
              </a:ext>
            </a:extLst>
          </p:cNvPr>
          <p:cNvSpPr>
            <a:spLocks noGrp="1"/>
          </p:cNvSpPr>
          <p:nvPr>
            <p:ph idx="1"/>
          </p:nvPr>
        </p:nvSpPr>
        <p:spPr>
          <a:xfrm>
            <a:off x="606022" y="1836619"/>
            <a:ext cx="6616413" cy="4436165"/>
          </a:xfrm>
        </p:spPr>
        <p:txBody>
          <a:bodyPr/>
          <a:lstStyle/>
          <a:p>
            <a:r>
              <a:rPr lang="en-US" dirty="0"/>
              <a:t>There are two primary type of motivation. Extrinsic and intrinsic motivation.</a:t>
            </a:r>
            <a:endParaRPr lang="en-GB" dirty="0"/>
          </a:p>
          <a:p>
            <a:r>
              <a:rPr lang="en-GB" b="1" dirty="0"/>
              <a:t>Extrinsic motivation</a:t>
            </a:r>
            <a:endParaRPr lang="en-GB" dirty="0"/>
          </a:p>
          <a:p>
            <a:r>
              <a:rPr lang="en-GB" dirty="0"/>
              <a:t>Extrinsic motivation is geared toward external rewards and reinforcer’s. Some examples are money, praise, awards etc.		 </a:t>
            </a:r>
          </a:p>
          <a:p>
            <a:r>
              <a:rPr lang="en-GB" b="1" dirty="0"/>
              <a:t>Intrinsic motivation</a:t>
            </a:r>
            <a:endParaRPr lang="en-GB" dirty="0"/>
          </a:p>
          <a:p>
            <a:r>
              <a:rPr lang="en-GB" dirty="0"/>
              <a:t>Intrinsic motivation is geared toward internal rewards and reinforcer’s. We can celebrate our success when we do well and we can beat ourselves up when we don’t. Some examples are enjoyment, achievement, a sense of competition. </a:t>
            </a:r>
          </a:p>
          <a:p>
            <a:endParaRPr lang="en-GB" dirty="0"/>
          </a:p>
        </p:txBody>
      </p:sp>
      <p:sp>
        <p:nvSpPr>
          <p:cNvPr id="4" name="Footer Placeholder 3">
            <a:extLst>
              <a:ext uri="{FF2B5EF4-FFF2-40B4-BE49-F238E27FC236}">
                <a16:creationId xmlns:a16="http://schemas.microsoft.com/office/drawing/2014/main" xmlns="" id="{A6C7F616-B104-4AA0-945A-69DB3FA2EAEA}"/>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B217F866-2B22-40C3-A16D-58AFFDC360F4}"/>
              </a:ext>
            </a:extLst>
          </p:cNvPr>
          <p:cNvSpPr>
            <a:spLocks noGrp="1"/>
          </p:cNvSpPr>
          <p:nvPr>
            <p:ph type="sldNum" sz="quarter" idx="12"/>
          </p:nvPr>
        </p:nvSpPr>
        <p:spPr/>
        <p:txBody>
          <a:bodyPr/>
          <a:lstStyle/>
          <a:p>
            <a:fld id="{4FAB73BC-B049-4115-A692-8D63A059BFB8}" type="slidenum">
              <a:rPr lang="en-US" smtClean="0"/>
              <a:t>3</a:t>
            </a:fld>
            <a:endParaRPr lang="en-US" dirty="0"/>
          </a:p>
        </p:txBody>
      </p:sp>
      <p:pic>
        <p:nvPicPr>
          <p:cNvPr id="8" name="Picture 7">
            <a:extLst>
              <a:ext uri="{FF2B5EF4-FFF2-40B4-BE49-F238E27FC236}">
                <a16:creationId xmlns:a16="http://schemas.microsoft.com/office/drawing/2014/main" xmlns="" id="{8B1AC0D0-FCEB-4C08-BF91-DBF646E46AC6}"/>
              </a:ext>
            </a:extLst>
          </p:cNvPr>
          <p:cNvPicPr>
            <a:picLocks noChangeAspect="1"/>
          </p:cNvPicPr>
          <p:nvPr/>
        </p:nvPicPr>
        <p:blipFill>
          <a:blip r:embed="rId2"/>
          <a:stretch>
            <a:fillRect/>
          </a:stretch>
        </p:blipFill>
        <p:spPr>
          <a:xfrm>
            <a:off x="7233941" y="1695747"/>
            <a:ext cx="4717267" cy="4068947"/>
          </a:xfrm>
          <a:prstGeom prst="rect">
            <a:avLst/>
          </a:prstGeom>
        </p:spPr>
      </p:pic>
    </p:spTree>
    <p:extLst>
      <p:ext uri="{BB962C8B-B14F-4D97-AF65-F5344CB8AC3E}">
        <p14:creationId xmlns:p14="http://schemas.microsoft.com/office/powerpoint/2010/main" val="1140871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235D00-880B-49EF-88B2-B36BED39474C}"/>
              </a:ext>
            </a:extLst>
          </p:cNvPr>
          <p:cNvSpPr>
            <a:spLocks noGrp="1"/>
          </p:cNvSpPr>
          <p:nvPr>
            <p:ph type="title"/>
          </p:nvPr>
        </p:nvSpPr>
        <p:spPr>
          <a:xfrm>
            <a:off x="1066800" y="220091"/>
            <a:ext cx="10058400" cy="1609344"/>
          </a:xfrm>
        </p:spPr>
        <p:txBody>
          <a:bodyPr/>
          <a:lstStyle/>
          <a:p>
            <a:r>
              <a:rPr lang="en-GB" b="1" dirty="0"/>
              <a:t>Self-motivation</a:t>
            </a:r>
            <a:endParaRPr lang="en-GB" dirty="0"/>
          </a:p>
        </p:txBody>
      </p:sp>
      <p:sp>
        <p:nvSpPr>
          <p:cNvPr id="3" name="Content Placeholder 2">
            <a:extLst>
              <a:ext uri="{FF2B5EF4-FFF2-40B4-BE49-F238E27FC236}">
                <a16:creationId xmlns:a16="http://schemas.microsoft.com/office/drawing/2014/main" xmlns="" id="{01E86FA8-D33B-4292-9325-90A6830E0C17}"/>
              </a:ext>
            </a:extLst>
          </p:cNvPr>
          <p:cNvSpPr>
            <a:spLocks noGrp="1"/>
          </p:cNvSpPr>
          <p:nvPr>
            <p:ph idx="1"/>
          </p:nvPr>
        </p:nvSpPr>
        <p:spPr>
          <a:xfrm>
            <a:off x="713365" y="1542448"/>
            <a:ext cx="11237843" cy="5095461"/>
          </a:xfrm>
        </p:spPr>
        <p:txBody>
          <a:bodyPr>
            <a:normAutofit/>
          </a:bodyPr>
          <a:lstStyle/>
          <a:p>
            <a:pPr marL="0" indent="0">
              <a:buNone/>
            </a:pPr>
            <a:r>
              <a:rPr lang="en-GB" sz="2400" dirty="0"/>
              <a:t>People who are unable to motivate themselves must be content with mediocrity, no matter how Impressive their other talents. Andrew Carnegie.</a:t>
            </a:r>
          </a:p>
          <a:p>
            <a:pPr marL="0" indent="0">
              <a:buNone/>
            </a:pPr>
            <a:r>
              <a:rPr lang="en-GB" sz="2400" dirty="0"/>
              <a:t>Self-motivation</a:t>
            </a:r>
          </a:p>
          <a:p>
            <a:pPr marL="0" indent="0">
              <a:buNone/>
            </a:pPr>
            <a:r>
              <a:rPr lang="en-GB" sz="2400" dirty="0"/>
              <a:t> Is the ability to motivate yourself, to find a reason and the necessary strength to do something, without the need of being influenced to do so by another person. Working in a careful and consistent manner without giving up.</a:t>
            </a:r>
          </a:p>
          <a:p>
            <a:pPr marL="0" indent="0">
              <a:buNone/>
            </a:pPr>
            <a:r>
              <a:rPr lang="en-GB" sz="2400" dirty="0"/>
              <a:t>Self-motivation is the force that keeps pushing us to go on - it's our internal drive to achieve, produce,  develop, and keep moving forward. When you think you're ready to quit something, or you just don't know how to start, your self-motivation is what pushes you to go on. With self-motivation, you'll learn and grow - regardless of the specific situation. That's why it's such a fundamental tool for reaching your goals, achieving your dreams, and succeeding, in this journey we call life.</a:t>
            </a:r>
          </a:p>
        </p:txBody>
      </p:sp>
      <p:sp>
        <p:nvSpPr>
          <p:cNvPr id="4" name="Footer Placeholder 3">
            <a:extLst>
              <a:ext uri="{FF2B5EF4-FFF2-40B4-BE49-F238E27FC236}">
                <a16:creationId xmlns:a16="http://schemas.microsoft.com/office/drawing/2014/main" xmlns="" id="{52B0B2A8-70C3-4E81-AFE1-219C38C7D036}"/>
              </a:ext>
            </a:extLst>
          </p:cNvPr>
          <p:cNvSpPr>
            <a:spLocks noGrp="1"/>
          </p:cNvSpPr>
          <p:nvPr>
            <p:ph type="ftr" sz="quarter" idx="11"/>
          </p:nvPr>
        </p:nvSpPr>
        <p:spPr/>
        <p:txBody>
          <a:bodyPr/>
          <a:lstStyle/>
          <a:p>
            <a:r>
              <a:rPr lang="en-US" dirty="0"/>
              <a:t>Rizwana</a:t>
            </a:r>
          </a:p>
        </p:txBody>
      </p:sp>
      <p:sp>
        <p:nvSpPr>
          <p:cNvPr id="5" name="Slide Number Placeholder 4">
            <a:extLst>
              <a:ext uri="{FF2B5EF4-FFF2-40B4-BE49-F238E27FC236}">
                <a16:creationId xmlns:a16="http://schemas.microsoft.com/office/drawing/2014/main" xmlns="" id="{7977647E-D90C-4EC7-81D8-66FB74A2B5CF}"/>
              </a:ext>
            </a:extLst>
          </p:cNvPr>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1097679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B02553-EF4C-4C67-A29F-33A6D9769911}"/>
              </a:ext>
            </a:extLst>
          </p:cNvPr>
          <p:cNvSpPr>
            <a:spLocks noGrp="1"/>
          </p:cNvSpPr>
          <p:nvPr>
            <p:ph type="title"/>
          </p:nvPr>
        </p:nvSpPr>
        <p:spPr/>
        <p:txBody>
          <a:bodyPr>
            <a:normAutofit/>
          </a:bodyPr>
          <a:lstStyle/>
          <a:p>
            <a:r>
              <a:rPr lang="en-GB" dirty="0"/>
              <a:t>three keys to maintaining a steady, high level of motivation.</a:t>
            </a:r>
          </a:p>
        </p:txBody>
      </p:sp>
      <p:sp>
        <p:nvSpPr>
          <p:cNvPr id="3" name="Content Placeholder 2">
            <a:extLst>
              <a:ext uri="{FF2B5EF4-FFF2-40B4-BE49-F238E27FC236}">
                <a16:creationId xmlns:a16="http://schemas.microsoft.com/office/drawing/2014/main" xmlns="" id="{244DF770-0BF7-46F3-9B53-1BECFA90F2C6}"/>
              </a:ext>
            </a:extLst>
          </p:cNvPr>
          <p:cNvSpPr>
            <a:spLocks noGrp="1"/>
          </p:cNvSpPr>
          <p:nvPr>
            <p:ph idx="1"/>
          </p:nvPr>
        </p:nvSpPr>
        <p:spPr/>
        <p:txBody>
          <a:bodyPr>
            <a:normAutofit/>
          </a:bodyPr>
          <a:lstStyle/>
          <a:p>
            <a:r>
              <a:rPr lang="en-GB" dirty="0"/>
              <a:t>Motivation is an essential ingredient for consistently achieving goals and accomplishing significant tasks.</a:t>
            </a:r>
          </a:p>
          <a:p>
            <a:r>
              <a:rPr lang="en-GB" b="1" dirty="0"/>
              <a:t>Direction. </a:t>
            </a:r>
            <a:r>
              <a:rPr lang="en-GB" dirty="0"/>
              <a:t>One of the biggest causes of lack of motivation is an absence of true direction. Set goals which Are clear, compelling, and meaningful to you. Write your goal down and get pictures of it. Make it crystal Clear in your mind. Define your target and never let your attention stray away from it. When you know Where you are going you'll stay upbeat, energetic and enthused about going there.</a:t>
            </a:r>
          </a:p>
          <a:p>
            <a:r>
              <a:rPr lang="en-GB" b="1" dirty="0"/>
              <a:t>Action. </a:t>
            </a:r>
            <a:r>
              <a:rPr lang="en-GB" dirty="0"/>
              <a:t>When you take action, you stir up your positive emotions and you rid yourself of procrastination. When you are in motion you worry less. There is less time for it. When you are in the process of taking Action anxiety gets replaced with anticipation. You are working towards a desired end and your focus gets Directed to that goal.</a:t>
            </a:r>
          </a:p>
        </p:txBody>
      </p:sp>
      <p:sp>
        <p:nvSpPr>
          <p:cNvPr id="4" name="Footer Placeholder 3">
            <a:extLst>
              <a:ext uri="{FF2B5EF4-FFF2-40B4-BE49-F238E27FC236}">
                <a16:creationId xmlns:a16="http://schemas.microsoft.com/office/drawing/2014/main" xmlns="" id="{E4DC62FA-8C63-484A-A0CC-97DE7AD666E5}"/>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7CFD0BB0-C38C-44B0-8D03-57DCD07BB80F}"/>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2194972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BB4E88-6FB7-4CF9-8E11-B0CE25CF7434}"/>
              </a:ext>
            </a:extLst>
          </p:cNvPr>
          <p:cNvSpPr>
            <a:spLocks noGrp="1"/>
          </p:cNvSpPr>
          <p:nvPr>
            <p:ph idx="1"/>
          </p:nvPr>
        </p:nvSpPr>
        <p:spPr>
          <a:xfrm>
            <a:off x="597806" y="831547"/>
            <a:ext cx="6982437" cy="5184940"/>
          </a:xfrm>
        </p:spPr>
        <p:txBody>
          <a:bodyPr>
            <a:normAutofit/>
          </a:bodyPr>
          <a:lstStyle/>
          <a:p>
            <a:r>
              <a:rPr lang="en-GB" b="1" dirty="0"/>
              <a:t>Repetition. </a:t>
            </a:r>
            <a:r>
              <a:rPr lang="en-GB" dirty="0"/>
              <a:t>Repeat positive statements. Say positive words to yourself over and over again. State phrases</a:t>
            </a:r>
          </a:p>
          <a:p>
            <a:pPr marL="0" indent="0">
              <a:buNone/>
            </a:pPr>
            <a:r>
              <a:rPr lang="en-GB" dirty="0"/>
              <a:t>Like these:</a:t>
            </a:r>
          </a:p>
          <a:p>
            <a:r>
              <a:rPr lang="en-GB" dirty="0"/>
              <a:t>With every action that I take I move closer and closer to my goal.</a:t>
            </a:r>
          </a:p>
          <a:p>
            <a:r>
              <a:rPr lang="en-GB" dirty="0"/>
              <a:t>I am winning because I am doing what it takes.</a:t>
            </a:r>
          </a:p>
          <a:p>
            <a:r>
              <a:rPr lang="en-GB" dirty="0"/>
              <a:t>Right now, I am taking the proper actions and </a:t>
            </a:r>
            <a:r>
              <a:rPr lang="en-GB" dirty="0" err="1"/>
              <a:t>i</a:t>
            </a:r>
            <a:r>
              <a:rPr lang="en-GB" dirty="0"/>
              <a:t> am getting the ideal results.</a:t>
            </a:r>
          </a:p>
          <a:p>
            <a:r>
              <a:rPr lang="en-GB" dirty="0"/>
              <a:t>The more you repeat these affirmations the more motivated you will be. You will find that the combination of work and self-talk gives you the positive mindset that you need to overcome discouragement. No matter what the circumstances appear to be you will still win. You insure your victory when you keep repeating the words which keep your mind on the desired results.</a:t>
            </a:r>
          </a:p>
        </p:txBody>
      </p:sp>
      <p:sp>
        <p:nvSpPr>
          <p:cNvPr id="4" name="Footer Placeholder 3">
            <a:extLst>
              <a:ext uri="{FF2B5EF4-FFF2-40B4-BE49-F238E27FC236}">
                <a16:creationId xmlns:a16="http://schemas.microsoft.com/office/drawing/2014/main" xmlns="" id="{52F305E8-A556-43EC-B910-52C918562F1C}"/>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1C65750A-0F91-41F1-BEA6-F7DCE34767C2}"/>
              </a:ext>
            </a:extLst>
          </p:cNvPr>
          <p:cNvSpPr>
            <a:spLocks noGrp="1"/>
          </p:cNvSpPr>
          <p:nvPr>
            <p:ph type="sldNum" sz="quarter" idx="12"/>
          </p:nvPr>
        </p:nvSpPr>
        <p:spPr/>
        <p:txBody>
          <a:bodyPr/>
          <a:lstStyle/>
          <a:p>
            <a:fld id="{4FAB73BC-B049-4115-A692-8D63A059BFB8}" type="slidenum">
              <a:rPr lang="en-US" smtClean="0"/>
              <a:t>6</a:t>
            </a:fld>
            <a:endParaRPr lang="en-US" dirty="0"/>
          </a:p>
        </p:txBody>
      </p:sp>
      <p:pic>
        <p:nvPicPr>
          <p:cNvPr id="7" name="Picture 6">
            <a:extLst>
              <a:ext uri="{FF2B5EF4-FFF2-40B4-BE49-F238E27FC236}">
                <a16:creationId xmlns:a16="http://schemas.microsoft.com/office/drawing/2014/main" xmlns="" id="{6772514B-5936-4106-A71D-E67521BFB6FA}"/>
              </a:ext>
            </a:extLst>
          </p:cNvPr>
          <p:cNvPicPr>
            <a:picLocks noChangeAspect="1"/>
          </p:cNvPicPr>
          <p:nvPr/>
        </p:nvPicPr>
        <p:blipFill>
          <a:blip r:embed="rId2"/>
          <a:stretch>
            <a:fillRect/>
          </a:stretch>
        </p:blipFill>
        <p:spPr>
          <a:xfrm>
            <a:off x="7580243" y="1396448"/>
            <a:ext cx="4324350" cy="3429000"/>
          </a:xfrm>
          <a:prstGeom prst="rect">
            <a:avLst/>
          </a:prstGeom>
        </p:spPr>
      </p:pic>
    </p:spTree>
    <p:extLst>
      <p:ext uri="{BB962C8B-B14F-4D97-AF65-F5344CB8AC3E}">
        <p14:creationId xmlns:p14="http://schemas.microsoft.com/office/powerpoint/2010/main" val="236732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F0FCA1-3231-413E-906A-713722CF0F34}"/>
              </a:ext>
            </a:extLst>
          </p:cNvPr>
          <p:cNvSpPr>
            <a:spLocks noGrp="1"/>
          </p:cNvSpPr>
          <p:nvPr>
            <p:ph type="title"/>
          </p:nvPr>
        </p:nvSpPr>
        <p:spPr/>
        <p:txBody>
          <a:bodyPr>
            <a:noAutofit/>
          </a:bodyPr>
          <a:lstStyle/>
          <a:p>
            <a:r>
              <a:rPr lang="en-GB" sz="4000" b="1" dirty="0"/>
              <a:t>Essential Skills for increasing your motivation and creating a motivated mindset:</a:t>
            </a:r>
            <a:endParaRPr lang="en-GB" sz="4000" dirty="0"/>
          </a:p>
        </p:txBody>
      </p:sp>
      <p:sp>
        <p:nvSpPr>
          <p:cNvPr id="3" name="Content Placeholder 2">
            <a:extLst>
              <a:ext uri="{FF2B5EF4-FFF2-40B4-BE49-F238E27FC236}">
                <a16:creationId xmlns:a16="http://schemas.microsoft.com/office/drawing/2014/main" xmlns="" id="{E818ABAA-9280-4FCC-A320-870F55093BD5}"/>
              </a:ext>
            </a:extLst>
          </p:cNvPr>
          <p:cNvSpPr>
            <a:spLocks noGrp="1"/>
          </p:cNvSpPr>
          <p:nvPr>
            <p:ph idx="1"/>
          </p:nvPr>
        </p:nvSpPr>
        <p:spPr>
          <a:xfrm>
            <a:off x="1069848" y="2431191"/>
            <a:ext cx="10058400" cy="4050792"/>
          </a:xfrm>
        </p:spPr>
        <p:txBody>
          <a:bodyPr>
            <a:normAutofit/>
          </a:bodyPr>
          <a:lstStyle/>
          <a:p>
            <a:r>
              <a:rPr lang="en-GB" sz="2800" b="1" dirty="0"/>
              <a:t>Practice the Creative Mindset over the Competitive One </a:t>
            </a:r>
          </a:p>
          <a:p>
            <a:r>
              <a:rPr lang="en-GB" sz="2800" b="1" dirty="0"/>
              <a:t>Cultivate Courage </a:t>
            </a:r>
          </a:p>
          <a:p>
            <a:r>
              <a:rPr lang="en-GB" sz="2800" b="1" dirty="0"/>
              <a:t>Strengthen Discipline </a:t>
            </a:r>
          </a:p>
          <a:p>
            <a:r>
              <a:rPr lang="en-GB" sz="2800" b="1" dirty="0"/>
              <a:t>Prioritize and Improve Time Management </a:t>
            </a:r>
          </a:p>
          <a:p>
            <a:r>
              <a:rPr lang="en-GB" sz="2800" b="1" dirty="0"/>
              <a:t>Manage Negativity </a:t>
            </a:r>
          </a:p>
          <a:p>
            <a:r>
              <a:rPr lang="en-GB" sz="2800" b="1" dirty="0"/>
              <a:t>Celebrate Successes </a:t>
            </a:r>
          </a:p>
          <a:p>
            <a:endParaRPr lang="en-GB" dirty="0"/>
          </a:p>
          <a:p>
            <a:endParaRPr lang="en-GB" b="1" dirty="0"/>
          </a:p>
        </p:txBody>
      </p:sp>
      <p:sp>
        <p:nvSpPr>
          <p:cNvPr id="4" name="Footer Placeholder 3">
            <a:extLst>
              <a:ext uri="{FF2B5EF4-FFF2-40B4-BE49-F238E27FC236}">
                <a16:creationId xmlns:a16="http://schemas.microsoft.com/office/drawing/2014/main" xmlns="" id="{79CAD4FE-88D1-4EE7-A831-932E8130E6D8}"/>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9A3BC24E-2224-4CE5-9FDA-3720744E850E}"/>
              </a:ext>
            </a:extLst>
          </p:cNvPr>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17187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7DE8DE-037C-4545-9376-DE15210FE732}"/>
              </a:ext>
            </a:extLst>
          </p:cNvPr>
          <p:cNvSpPr>
            <a:spLocks noGrp="1"/>
          </p:cNvSpPr>
          <p:nvPr>
            <p:ph type="title"/>
          </p:nvPr>
        </p:nvSpPr>
        <p:spPr/>
        <p:txBody>
          <a:bodyPr/>
          <a:lstStyle/>
          <a:p>
            <a:r>
              <a:rPr lang="en-GB" b="1" dirty="0"/>
              <a:t>Building Self-motivation:</a:t>
            </a:r>
            <a:endParaRPr lang="en-GB" dirty="0"/>
          </a:p>
        </p:txBody>
      </p:sp>
      <p:sp>
        <p:nvSpPr>
          <p:cNvPr id="3" name="Content Placeholder 2">
            <a:extLst>
              <a:ext uri="{FF2B5EF4-FFF2-40B4-BE49-F238E27FC236}">
                <a16:creationId xmlns:a16="http://schemas.microsoft.com/office/drawing/2014/main" xmlns="" id="{1B6AA8CD-D396-4A38-8B9C-64CB7D57FCF5}"/>
              </a:ext>
            </a:extLst>
          </p:cNvPr>
          <p:cNvSpPr>
            <a:spLocks noGrp="1"/>
          </p:cNvSpPr>
          <p:nvPr>
            <p:ph idx="1"/>
          </p:nvPr>
        </p:nvSpPr>
        <p:spPr>
          <a:xfrm>
            <a:off x="596348" y="2093975"/>
            <a:ext cx="11354860" cy="4651381"/>
          </a:xfrm>
        </p:spPr>
        <p:txBody>
          <a:bodyPr>
            <a:noAutofit/>
          </a:bodyPr>
          <a:lstStyle/>
          <a:p>
            <a:r>
              <a:rPr lang="en-GB" b="1" dirty="0"/>
              <a:t>1. Have a cause</a:t>
            </a:r>
          </a:p>
          <a:p>
            <a:pPr marL="0" indent="0">
              <a:buNone/>
            </a:pPr>
            <a:r>
              <a:rPr lang="en-GB" dirty="0"/>
              <a:t>Cause can inspire you to give your best even in the face of difficulties. It can make you do the seemingly impossible things</a:t>
            </a:r>
          </a:p>
          <a:p>
            <a:r>
              <a:rPr lang="en-GB" b="1" dirty="0"/>
              <a:t>2. Have a dream. A big dream.</a:t>
            </a:r>
          </a:p>
          <a:p>
            <a:pPr marL="0" indent="0">
              <a:buNone/>
            </a:pPr>
            <a:r>
              <a:rPr lang="en-GB" dirty="0"/>
              <a:t>“only as high as I reach can I grow, only as far as I seek can I go, only as deep as I look can I see, only as much as I dream can I be.” Karen </a:t>
            </a:r>
            <a:r>
              <a:rPr lang="en-GB" dirty="0" err="1"/>
              <a:t>ravn</a:t>
            </a:r>
            <a:endParaRPr lang="en-GB" b="1" dirty="0"/>
          </a:p>
          <a:p>
            <a:r>
              <a:rPr lang="en-GB" b="1" dirty="0"/>
              <a:t>3. Be hungry</a:t>
            </a:r>
          </a:p>
          <a:p>
            <a:pPr marL="0" indent="0">
              <a:buNone/>
            </a:pPr>
            <a:r>
              <a:rPr lang="en-GB" dirty="0"/>
              <a:t>“wanting something is not enough. You must hunger for it. Your motivation must be absolutely compelling in order to overcome the obstacles that will invariably come your way.” Les brown</a:t>
            </a:r>
          </a:p>
          <a:p>
            <a:endParaRPr lang="en-GB" dirty="0"/>
          </a:p>
        </p:txBody>
      </p:sp>
      <p:sp>
        <p:nvSpPr>
          <p:cNvPr id="4" name="Footer Placeholder 3">
            <a:extLst>
              <a:ext uri="{FF2B5EF4-FFF2-40B4-BE49-F238E27FC236}">
                <a16:creationId xmlns:a16="http://schemas.microsoft.com/office/drawing/2014/main" xmlns="" id="{AB4F73A7-0311-421C-87F9-3E43330CA61D}"/>
              </a:ext>
            </a:extLst>
          </p:cNvPr>
          <p:cNvSpPr>
            <a:spLocks noGrp="1"/>
          </p:cNvSpPr>
          <p:nvPr>
            <p:ph type="ftr" sz="quarter" idx="11"/>
          </p:nvPr>
        </p:nvSpPr>
        <p:spPr/>
        <p:txBody>
          <a:bodyPr/>
          <a:lstStyle/>
          <a:p>
            <a:r>
              <a:rPr lang="en-US" dirty="0"/>
              <a:t>Rizwana</a:t>
            </a:r>
          </a:p>
        </p:txBody>
      </p:sp>
      <p:sp>
        <p:nvSpPr>
          <p:cNvPr id="5" name="Slide Number Placeholder 4">
            <a:extLst>
              <a:ext uri="{FF2B5EF4-FFF2-40B4-BE49-F238E27FC236}">
                <a16:creationId xmlns:a16="http://schemas.microsoft.com/office/drawing/2014/main" xmlns="" id="{62EEBAAA-1862-489F-96BD-6FB4DA24F1BE}"/>
              </a:ext>
            </a:extLst>
          </p:cNvPr>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1729618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4242ED-D3B9-4EEE-B3BF-72AECBB71AF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A319054C-C214-4A4B-A2A9-6B0F77C626FA}"/>
              </a:ext>
            </a:extLst>
          </p:cNvPr>
          <p:cNvSpPr>
            <a:spLocks noGrp="1"/>
          </p:cNvSpPr>
          <p:nvPr>
            <p:ph idx="1"/>
          </p:nvPr>
        </p:nvSpPr>
        <p:spPr/>
        <p:txBody>
          <a:bodyPr>
            <a:normAutofit/>
          </a:bodyPr>
          <a:lstStyle/>
          <a:p>
            <a:r>
              <a:rPr lang="en-GB" sz="2400" b="1" dirty="0"/>
              <a:t>4. Run your own race</a:t>
            </a:r>
          </a:p>
          <a:p>
            <a:pPr marL="0" indent="0">
              <a:buNone/>
            </a:pPr>
            <a:r>
              <a:rPr lang="en-GB" sz="2400" dirty="0"/>
              <a:t>“I do not try to dance better than anyone else. I only try to dance better than myself.” Mikhail Baryshnikov</a:t>
            </a:r>
          </a:p>
          <a:p>
            <a:r>
              <a:rPr lang="en-GB" sz="2400" b="1" dirty="0"/>
              <a:t>5. Take one more step</a:t>
            </a:r>
          </a:p>
          <a:p>
            <a:pPr marL="0" indent="0">
              <a:buNone/>
            </a:pPr>
            <a:r>
              <a:rPr lang="en-GB" sz="2400" dirty="0"/>
              <a:t>“success is not final, failure is not fatal: it is the courage to continue that counts.” Winston Churchill</a:t>
            </a:r>
          </a:p>
          <a:p>
            <a:r>
              <a:rPr lang="en-GB" sz="2400" b="1" dirty="0"/>
              <a:t>6. Let go of the past</a:t>
            </a:r>
          </a:p>
          <a:p>
            <a:pPr marL="0" indent="0">
              <a:buNone/>
            </a:pPr>
            <a:r>
              <a:rPr lang="en-GB" sz="2400" dirty="0"/>
              <a:t>“finish each day and be done with it. You have done what you could.” Ralph </a:t>
            </a:r>
            <a:r>
              <a:rPr lang="en-GB" sz="2400"/>
              <a:t>waldo Emerson.</a:t>
            </a:r>
            <a:endParaRPr lang="en-GB" sz="2400" dirty="0"/>
          </a:p>
        </p:txBody>
      </p:sp>
      <p:sp>
        <p:nvSpPr>
          <p:cNvPr id="4" name="Footer Placeholder 3">
            <a:extLst>
              <a:ext uri="{FF2B5EF4-FFF2-40B4-BE49-F238E27FC236}">
                <a16:creationId xmlns:a16="http://schemas.microsoft.com/office/drawing/2014/main" xmlns="" id="{696C9157-4CEF-4126-82EE-EC567E2C7466}"/>
              </a:ext>
            </a:extLst>
          </p:cNvPr>
          <p:cNvSpPr>
            <a:spLocks noGrp="1"/>
          </p:cNvSpPr>
          <p:nvPr>
            <p:ph type="ftr" sz="quarter" idx="11"/>
          </p:nvPr>
        </p:nvSpPr>
        <p:spPr/>
        <p:txBody>
          <a:bodyPr/>
          <a:lstStyle/>
          <a:p>
            <a:r>
              <a:rPr lang="en-US"/>
              <a:t>Rizwana</a:t>
            </a:r>
            <a:endParaRPr lang="en-US" dirty="0"/>
          </a:p>
        </p:txBody>
      </p:sp>
      <p:sp>
        <p:nvSpPr>
          <p:cNvPr id="5" name="Slide Number Placeholder 4">
            <a:extLst>
              <a:ext uri="{FF2B5EF4-FFF2-40B4-BE49-F238E27FC236}">
                <a16:creationId xmlns:a16="http://schemas.microsoft.com/office/drawing/2014/main" xmlns="" id="{0A78BFC2-9691-4A86-A5D3-271E88F07C29}"/>
              </a:ext>
            </a:extLst>
          </p:cNvPr>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228588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331</TotalTime>
  <Words>976</Words>
  <Application>Microsoft Office PowerPoint</Application>
  <PresentationFormat>Custom</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Wood Type</vt:lpstr>
      <vt:lpstr>motivation</vt:lpstr>
      <vt:lpstr>Motivation</vt:lpstr>
      <vt:lpstr>Types of motivation</vt:lpstr>
      <vt:lpstr>Self-motivation</vt:lpstr>
      <vt:lpstr>three keys to maintaining a steady, high level of motivation.</vt:lpstr>
      <vt:lpstr>PowerPoint Presentation</vt:lpstr>
      <vt:lpstr>Essential Skills for increasing your motivation and creating a motivated mindset:</vt:lpstr>
      <vt:lpstr>Building Self-motivation:</vt:lpstr>
      <vt:lpstr>PowerPoint Presentation</vt:lpstr>
      <vt:lpstr>Suggestions for people lacking self-motivation: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development</dc:title>
  <dc:creator>rizwana jutt</dc:creator>
  <cp:lastModifiedBy>Windows User</cp:lastModifiedBy>
  <cp:revision>17</cp:revision>
  <dcterms:created xsi:type="dcterms:W3CDTF">2018-02-13T14:16:14Z</dcterms:created>
  <dcterms:modified xsi:type="dcterms:W3CDTF">2018-09-03T06:24:30Z</dcterms:modified>
</cp:coreProperties>
</file>