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4/24/2020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4/24/2020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4/24/2020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4/24/2020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4/24/2020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4/24/2020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c.europa.eu/programmes/creative-europe/preivous-programme/culture" TargetMode="External"/><Relationship Id="rId2" Type="http://schemas.openxmlformats.org/officeDocument/2006/relationships/hyperlink" Target="https://ec.europa.eu/programmes/creative-europe" TargetMode="External"/><Relationship Id="rId1" Type="http://schemas.openxmlformats.org/officeDocument/2006/relationships/slideLayout" Target="../slideLayouts/slideLayout2.xml"/><Relationship Id="rId6" Type="http://schemas.openxmlformats.org/officeDocument/2006/relationships/hyperlink" Target="http://ec.europa.eu/justice/discrimination/roma/index_en.htm" TargetMode="External"/><Relationship Id="rId5" Type="http://schemas.openxmlformats.org/officeDocument/2006/relationships/hyperlink" Target="http://www.intercultural-europe.org/site/" TargetMode="External"/><Relationship Id="rId4" Type="http://schemas.openxmlformats.org/officeDocument/2006/relationships/hyperlink" Target="http://eur-lex.europa.eu/legal-content/EN/TXT/?uri=URISERV:l2901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voiceofculture.eu/" TargetMode="External"/><Relationship Id="rId2" Type="http://schemas.openxmlformats.org/officeDocument/2006/relationships/hyperlink" Target="https://ec.europa.eu/migrant-integration/search?advanced=1&amp;search=&amp;advtype=intpract&amp;advContentLang=all&amp;advThematic=F8952504-99E5-66EA-E1C0735E701C24AF&amp;advThematic=F89526D1-00EE-61A0-39C82776CA94F9D3&amp;advThematic=45480998-F823-E3CB-74C3981274F05938" TargetMode="External"/><Relationship Id="rId1" Type="http://schemas.openxmlformats.org/officeDocument/2006/relationships/slideLayout" Target="../slideLayouts/slideLayout2.xml"/><Relationship Id="rId5" Type="http://schemas.openxmlformats.org/officeDocument/2006/relationships/hyperlink" Target="http://www.voicesofculture.eu/the-inclusion-of-refugees-migrants-through-culture/" TargetMode="External"/><Relationship Id="rId4" Type="http://schemas.openxmlformats.org/officeDocument/2006/relationships/hyperlink" Target="http://www.voicesofculture.eu/intercultural-dialogue-culture-in-shared-public-spac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c.europa.eu/programmes/creative-europe/cross-sector/refugees-migration-intercultural-dialogue_en" TargetMode="External"/><Relationship Id="rId2" Type="http://schemas.openxmlformats.org/officeDocument/2006/relationships/hyperlink" Target="http://ec.europa.eu/programmes/creative-europe/index_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Intercultural dialogue</a:t>
            </a:r>
          </a:p>
        </p:txBody>
      </p:sp>
      <p:sp>
        <p:nvSpPr>
          <p:cNvPr id="3" name="Content Placeholder 2"/>
          <p:cNvSpPr>
            <a:spLocks noGrp="1"/>
          </p:cNvSpPr>
          <p:nvPr>
            <p:ph idx="1"/>
          </p:nvPr>
        </p:nvSpPr>
        <p:spPr>
          <a:xfrm>
            <a:off x="457200" y="1752600"/>
            <a:ext cx="8229600" cy="4648200"/>
          </a:xfrm>
        </p:spPr>
        <p:txBody>
          <a:bodyPr>
            <a:normAutofit fontScale="92500"/>
          </a:bodyPr>
          <a:lstStyle/>
          <a:p>
            <a:pPr marL="0" indent="0">
              <a:buNone/>
            </a:pPr>
            <a:r>
              <a:rPr lang="en-US" dirty="0"/>
              <a:t>“Intercultural dialogue is an open and respectful exchange of views between individuals and groups belonging to different cultures that leads to a deeper understanding of the other’s global perception.”</a:t>
            </a:r>
          </a:p>
          <a:p>
            <a:r>
              <a:rPr lang="en-US" b="1" dirty="0" smtClean="0"/>
              <a:t>What </a:t>
            </a:r>
            <a:r>
              <a:rPr lang="en-US" b="1" dirty="0"/>
              <a:t>is it about?</a:t>
            </a:r>
          </a:p>
          <a:p>
            <a:pPr marL="0" indent="0">
              <a:buNone/>
            </a:pPr>
            <a:r>
              <a:rPr lang="en-US" dirty="0"/>
              <a:t>Intercultural dialogue is, essentially, the exchange of views and opinions between different cultures</a:t>
            </a:r>
            <a:r>
              <a:rPr lang="en-US" dirty="0" smtClean="0"/>
              <a:t>.</a:t>
            </a:r>
            <a:endParaRPr lang="en-US" dirty="0"/>
          </a:p>
        </p:txBody>
      </p:sp>
    </p:spTree>
    <p:extLst>
      <p:ext uri="{BB962C8B-B14F-4D97-AF65-F5344CB8AC3E}">
        <p14:creationId xmlns:p14="http://schemas.microsoft.com/office/powerpoint/2010/main" val="1754245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Objectives</a:t>
            </a:r>
            <a:endParaRPr lang="en-US" dirty="0"/>
          </a:p>
        </p:txBody>
      </p:sp>
      <p:sp>
        <p:nvSpPr>
          <p:cNvPr id="3" name="Content Placeholder 2"/>
          <p:cNvSpPr>
            <a:spLocks noGrp="1"/>
          </p:cNvSpPr>
          <p:nvPr>
            <p:ph idx="1"/>
          </p:nvPr>
        </p:nvSpPr>
        <p:spPr>
          <a:xfrm>
            <a:off x="304800" y="1600200"/>
            <a:ext cx="8686800" cy="4525963"/>
          </a:xfrm>
        </p:spPr>
        <p:txBody>
          <a:bodyPr>
            <a:normAutofit fontScale="92500"/>
          </a:bodyPr>
          <a:lstStyle/>
          <a:p>
            <a:pPr marL="0" indent="0">
              <a:buNone/>
            </a:pPr>
            <a:r>
              <a:rPr lang="en-US" dirty="0"/>
              <a:t>The objective of intercultural dialogue is to learn to live together peacefully and constructively in a multicultural world and to develop a sense of community and belonging.</a:t>
            </a:r>
          </a:p>
          <a:p>
            <a:r>
              <a:rPr lang="en-US" dirty="0"/>
              <a:t>To share visions of the world, to understand and learn from those that do not see the world with the same perspective we </a:t>
            </a:r>
            <a:r>
              <a:rPr lang="en-US" dirty="0" smtClean="0"/>
              <a:t>do.</a:t>
            </a:r>
          </a:p>
          <a:p>
            <a:r>
              <a:rPr lang="en-US" dirty="0"/>
              <a:t>To identify similarities and differences between different cultural traditions and </a:t>
            </a:r>
            <a:r>
              <a:rPr lang="en-US" dirty="0" smtClean="0"/>
              <a:t>perceptions.</a:t>
            </a:r>
            <a:endParaRPr lang="en-US" dirty="0"/>
          </a:p>
        </p:txBody>
      </p:sp>
    </p:spTree>
    <p:extLst>
      <p:ext uri="{BB962C8B-B14F-4D97-AF65-F5344CB8AC3E}">
        <p14:creationId xmlns:p14="http://schemas.microsoft.com/office/powerpoint/2010/main" val="4032350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lnSpcReduction="10000"/>
          </a:bodyPr>
          <a:lstStyle/>
          <a:p>
            <a:r>
              <a:rPr lang="en-US" dirty="0"/>
              <a:t>To achieve a consensus that disputes should not be resolved by </a:t>
            </a:r>
            <a:r>
              <a:rPr lang="en-US" dirty="0" smtClean="0"/>
              <a:t>violence.</a:t>
            </a:r>
          </a:p>
          <a:p>
            <a:r>
              <a:rPr lang="en-US" dirty="0"/>
              <a:t>To help manage cultural diversity in a democratic manner, by making the necessary adjustments to all types of existing social and political </a:t>
            </a:r>
            <a:r>
              <a:rPr lang="en-US" dirty="0" smtClean="0"/>
              <a:t>arrangements.</a:t>
            </a:r>
          </a:p>
          <a:p>
            <a:r>
              <a:rPr lang="en-US" dirty="0"/>
              <a:t>To bridge the divide between those who perceive diversity as a threat and those who view it as an </a:t>
            </a:r>
            <a:r>
              <a:rPr lang="en-US" dirty="0" smtClean="0"/>
              <a:t>enrichment.</a:t>
            </a:r>
          </a:p>
          <a:p>
            <a:r>
              <a:rPr lang="en-US" dirty="0"/>
              <a:t>To share best practices particularly in the areas of intercultural dialogue, the democratic management of social </a:t>
            </a:r>
            <a:r>
              <a:rPr lang="en-US" dirty="0" smtClean="0"/>
              <a:t>diversity.</a:t>
            </a:r>
            <a:endParaRPr lang="en-US" dirty="0"/>
          </a:p>
        </p:txBody>
      </p:sp>
    </p:spTree>
    <p:extLst>
      <p:ext uri="{BB962C8B-B14F-4D97-AF65-F5344CB8AC3E}">
        <p14:creationId xmlns:p14="http://schemas.microsoft.com/office/powerpoint/2010/main" val="552239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intercultural dialogue</a:t>
            </a:r>
            <a:endParaRPr lang="en-US" b="1" dirty="0"/>
          </a:p>
        </p:txBody>
      </p:sp>
      <p:sp>
        <p:nvSpPr>
          <p:cNvPr id="3" name="Content Placeholder 2"/>
          <p:cNvSpPr>
            <a:spLocks noGrp="1"/>
          </p:cNvSpPr>
          <p:nvPr>
            <p:ph idx="1"/>
          </p:nvPr>
        </p:nvSpPr>
        <p:spPr>
          <a:xfrm>
            <a:off x="304800" y="1554162"/>
            <a:ext cx="8686800" cy="4694238"/>
          </a:xfrm>
        </p:spPr>
        <p:txBody>
          <a:bodyPr>
            <a:normAutofit/>
          </a:bodyPr>
          <a:lstStyle/>
          <a:p>
            <a:r>
              <a:rPr lang="en-US" b="1" dirty="0"/>
              <a:t>Intercultural dialogue</a:t>
            </a:r>
            <a:r>
              <a:rPr lang="en-US" dirty="0"/>
              <a:t> was valuable in maintaining international peace and security, and for that </a:t>
            </a:r>
            <a:r>
              <a:rPr lang="en-US" dirty="0" smtClean="0"/>
              <a:t>reason.</a:t>
            </a:r>
          </a:p>
          <a:p>
            <a:r>
              <a:rPr lang="en-GB" dirty="0"/>
              <a:t>Intercultural Dialogue Crucial in Preventing, Resolving Conflicts</a:t>
            </a:r>
          </a:p>
          <a:p>
            <a:r>
              <a:rPr lang="en-US" dirty="0"/>
              <a:t>intercultural dialogue is to learn to live together peacefully and constructively in a multicultural world and to develop a sense of community and belonging. </a:t>
            </a:r>
            <a:endParaRPr lang="en-US" dirty="0" smtClean="0"/>
          </a:p>
          <a:p>
            <a:pPr marL="0" indent="0">
              <a:buNone/>
            </a:pPr>
            <a:endParaRPr lang="en-US" dirty="0"/>
          </a:p>
        </p:txBody>
      </p:sp>
    </p:spTree>
    <p:extLst>
      <p:ext uri="{BB962C8B-B14F-4D97-AF65-F5344CB8AC3E}">
        <p14:creationId xmlns:p14="http://schemas.microsoft.com/office/powerpoint/2010/main" val="215374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4525963"/>
          </a:xfrm>
        </p:spPr>
        <p:txBody>
          <a:bodyPr/>
          <a:lstStyle/>
          <a:p>
            <a:r>
              <a:rPr lang="en-US" dirty="0"/>
              <a:t>Intercultural dialogue is, essentially, the exchange of views and opinions between different cultures.</a:t>
            </a:r>
          </a:p>
          <a:p>
            <a:pPr marL="0" indent="0">
              <a:buNone/>
            </a:pPr>
            <a:endParaRPr lang="en-US" dirty="0"/>
          </a:p>
        </p:txBody>
      </p:sp>
    </p:spTree>
    <p:extLst>
      <p:ext uri="{BB962C8B-B14F-4D97-AF65-F5344CB8AC3E}">
        <p14:creationId xmlns:p14="http://schemas.microsoft.com/office/powerpoint/2010/main" val="2585323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 of civil society in inter-cultural dialogue</a:t>
            </a:r>
          </a:p>
        </p:txBody>
      </p:sp>
      <p:sp>
        <p:nvSpPr>
          <p:cNvPr id="3" name="Content Placeholder 2"/>
          <p:cNvSpPr>
            <a:spLocks noGrp="1"/>
          </p:cNvSpPr>
          <p:nvPr>
            <p:ph idx="1"/>
          </p:nvPr>
        </p:nvSpPr>
        <p:spPr>
          <a:xfrm>
            <a:off x="304800" y="1554162"/>
            <a:ext cx="8686800" cy="4770438"/>
          </a:xfrm>
        </p:spPr>
        <p:txBody>
          <a:bodyPr>
            <a:normAutofit fontScale="92500"/>
          </a:bodyPr>
          <a:lstStyle/>
          <a:p>
            <a:r>
              <a:rPr lang="en-US" dirty="0"/>
              <a:t>Civil society is an essential part of the proper functioning of the state, helping to initiate, promote, and strengthen comprehensive and objective dialogue between governments and their people. In this way, civil society fosters conflict resolution, advances human rights, and promotes better democratization processes. Because of its flexible, multidimensional, and non-rigid structure, civil society has the capability to adapt to rapid global changes.</a:t>
            </a:r>
          </a:p>
          <a:p>
            <a:endParaRPr lang="en-US" dirty="0"/>
          </a:p>
        </p:txBody>
      </p:sp>
    </p:spTree>
    <p:extLst>
      <p:ext uri="{BB962C8B-B14F-4D97-AF65-F5344CB8AC3E}">
        <p14:creationId xmlns:p14="http://schemas.microsoft.com/office/powerpoint/2010/main" val="3329785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86800" cy="6019800"/>
          </a:xfrm>
        </p:spPr>
        <p:txBody>
          <a:bodyPr/>
          <a:lstStyle/>
          <a:p>
            <a:r>
              <a:rPr lang="en-US" dirty="0" smtClean="0"/>
              <a:t>Civil society considered as a community of citizens linked by common interests and collective activity.</a:t>
            </a:r>
          </a:p>
          <a:p>
            <a:r>
              <a:rPr lang="en-US" dirty="0" smtClean="0"/>
              <a:t>Human </a:t>
            </a:r>
            <a:r>
              <a:rPr lang="en-US" dirty="0"/>
              <a:t>Social lives revolve around three component of society ,state economy and civil society. These three sectors are collaborative , cooperative and thus contribute in the smooth running of society.</a:t>
            </a:r>
          </a:p>
          <a:p>
            <a:r>
              <a:rPr lang="en-US" dirty="0"/>
              <a:t>Civil society play a constructive role in </a:t>
            </a:r>
            <a:r>
              <a:rPr lang="en-US" dirty="0" err="1"/>
              <a:t>peacebuilding</a:t>
            </a:r>
            <a:r>
              <a:rPr lang="en-US" dirty="0"/>
              <a:t> and to create a just society.</a:t>
            </a:r>
            <a:endParaRPr lang="en-GB" dirty="0"/>
          </a:p>
          <a:p>
            <a:pPr marL="0" indent="0">
              <a:buNone/>
            </a:pPr>
            <a:endParaRPr lang="en-US" dirty="0"/>
          </a:p>
        </p:txBody>
      </p:sp>
    </p:spTree>
    <p:extLst>
      <p:ext uri="{BB962C8B-B14F-4D97-AF65-F5344CB8AC3E}">
        <p14:creationId xmlns:p14="http://schemas.microsoft.com/office/powerpoint/2010/main" val="1768369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019800"/>
          </a:xfrm>
        </p:spPr>
        <p:txBody>
          <a:bodyPr>
            <a:normAutofit lnSpcReduction="10000"/>
          </a:bodyPr>
          <a:lstStyle/>
          <a:p>
            <a:r>
              <a:rPr lang="en-GB" dirty="0"/>
              <a:t>Role of civil society is always to provide solution of problems and guideline for creating harmony in society.</a:t>
            </a:r>
            <a:endParaRPr lang="en-US" dirty="0"/>
          </a:p>
          <a:p>
            <a:r>
              <a:rPr lang="en-US" dirty="0"/>
              <a:t>Civil society is an emerging arena for social and political change in Pakistan. It includes a vast array of organizations and associations that represent the interests of the country’s population. </a:t>
            </a:r>
          </a:p>
          <a:p>
            <a:r>
              <a:rPr lang="en-US" dirty="0"/>
              <a:t>Some of them have a long history in Pakistan, such as trade unions, bar associations, teacher’s associations, peasant organizations, student groups, and charity organizations. </a:t>
            </a:r>
            <a:endParaRPr lang="en-GB" dirty="0"/>
          </a:p>
          <a:p>
            <a:pPr marL="0" indent="0">
              <a:buNone/>
            </a:pPr>
            <a:endParaRPr lang="en-US" dirty="0"/>
          </a:p>
        </p:txBody>
      </p:sp>
    </p:spTree>
    <p:extLst>
      <p:ext uri="{BB962C8B-B14F-4D97-AF65-F5344CB8AC3E}">
        <p14:creationId xmlns:p14="http://schemas.microsoft.com/office/powerpoint/2010/main" val="4225100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867400"/>
          </a:xfrm>
        </p:spPr>
        <p:txBody>
          <a:bodyPr>
            <a:normAutofit lnSpcReduction="10000"/>
          </a:bodyPr>
          <a:lstStyle/>
          <a:p>
            <a:pPr marL="0" indent="0">
              <a:buNone/>
            </a:pPr>
            <a:r>
              <a:rPr lang="en-US" dirty="0"/>
              <a:t>Unlike multiculturalism, where the focus is on the preservation of separate cultures, intercultural dialogue seeks to establish linkages and common ground between different cultures, communities, and people, promoting understanding and interaction.</a:t>
            </a:r>
          </a:p>
          <a:p>
            <a:r>
              <a:rPr lang="en-US" b="1" dirty="0"/>
              <a:t>Why is it needed?</a:t>
            </a:r>
          </a:p>
          <a:p>
            <a:pPr marL="0" indent="0">
              <a:buNone/>
            </a:pPr>
            <a:r>
              <a:rPr lang="en-US" dirty="0"/>
              <a:t>With 27 countries and many more cultural groupings and identities within the European Union, intercultural dialogue is essential for avoiding conflict and the </a:t>
            </a:r>
            <a:r>
              <a:rPr lang="en-US" dirty="0" err="1"/>
              <a:t>marginalisation</a:t>
            </a:r>
            <a:r>
              <a:rPr lang="en-US" dirty="0"/>
              <a:t> of citizens on the basis of their cultural identity.</a:t>
            </a:r>
          </a:p>
        </p:txBody>
      </p:sp>
    </p:spTree>
    <p:extLst>
      <p:ext uri="{BB962C8B-B14F-4D97-AF65-F5344CB8AC3E}">
        <p14:creationId xmlns:p14="http://schemas.microsoft.com/office/powerpoint/2010/main" val="194009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r>
              <a:rPr lang="en-US" b="1" dirty="0" smtClean="0"/>
              <a:t>What </a:t>
            </a:r>
            <a:r>
              <a:rPr lang="en-US" b="1" dirty="0"/>
              <a:t>has been done so far?</a:t>
            </a:r>
          </a:p>
          <a:p>
            <a:pPr marL="0" indent="0">
              <a:buNone/>
            </a:pPr>
            <a:r>
              <a:rPr lang="en-US" dirty="0"/>
              <a:t>The Commission has undertaken and supported a variety of initiatives to support intercultural dialogue, including through </a:t>
            </a:r>
            <a:r>
              <a:rPr lang="en-US" dirty="0">
                <a:hlinkClick r:id="rId2"/>
              </a:rPr>
              <a:t>Creative Europe</a:t>
            </a:r>
            <a:r>
              <a:rPr lang="en-US" dirty="0"/>
              <a:t> and its predecessor, the </a:t>
            </a:r>
            <a:r>
              <a:rPr lang="en-US" dirty="0">
                <a:hlinkClick r:id="rId3"/>
              </a:rPr>
              <a:t>Culture </a:t>
            </a:r>
            <a:r>
              <a:rPr lang="en-US" dirty="0" err="1">
                <a:hlinkClick r:id="rId3"/>
              </a:rPr>
              <a:t>programme</a:t>
            </a:r>
            <a:r>
              <a:rPr lang="en-US" dirty="0"/>
              <a:t>. These initiatives build on the success of the 2008 </a:t>
            </a:r>
            <a:r>
              <a:rPr lang="en-US" dirty="0">
                <a:hlinkClick r:id="rId4" tooltip="More information on the European year of intercultural dialogue"/>
              </a:rPr>
              <a:t>European year for intercultural dialogue</a:t>
            </a:r>
            <a:r>
              <a:rPr lang="en-US" dirty="0"/>
              <a:t>, and the 2008-13 </a:t>
            </a:r>
            <a:r>
              <a:rPr lang="en-US" dirty="0">
                <a:hlinkClick r:id="rId5"/>
              </a:rPr>
              <a:t>Platform for Intercultural Europe</a:t>
            </a:r>
            <a:r>
              <a:rPr lang="en-US" dirty="0" smtClean="0">
                <a:hlinkClick r:id="rId5"/>
              </a:rPr>
              <a:t>.</a:t>
            </a:r>
            <a:r>
              <a:rPr lang="en-US" dirty="0"/>
              <a:t> A longstanding area of activity has been intercultural dialogue with the Roma community, Europe's largest ethnic minority. The Commission has developed a </a:t>
            </a:r>
            <a:r>
              <a:rPr lang="en-US" dirty="0">
                <a:hlinkClick r:id="rId6"/>
              </a:rPr>
              <a:t>range of relevant projects and initiatives</a:t>
            </a:r>
            <a:r>
              <a:rPr lang="en-US" dirty="0"/>
              <a:t>, including to tackle discrimination against Roma </a:t>
            </a:r>
            <a:r>
              <a:rPr lang="en-US" dirty="0" smtClean="0"/>
              <a:t>people.</a:t>
            </a:r>
            <a:endParaRPr lang="en-US" dirty="0"/>
          </a:p>
        </p:txBody>
      </p:sp>
    </p:spTree>
    <p:extLst>
      <p:ext uri="{BB962C8B-B14F-4D97-AF65-F5344CB8AC3E}">
        <p14:creationId xmlns:p14="http://schemas.microsoft.com/office/powerpoint/2010/main" val="277254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20000"/>
          </a:bodyPr>
          <a:lstStyle/>
          <a:p>
            <a:r>
              <a:rPr lang="en-US" dirty="0"/>
              <a:t>The report also includes 46 case studies many of which also feature on the European Website for Integration, among over </a:t>
            </a:r>
            <a:r>
              <a:rPr lang="en-US" dirty="0">
                <a:hlinkClick r:id="rId2"/>
              </a:rPr>
              <a:t>400 good practices</a:t>
            </a:r>
            <a:r>
              <a:rPr lang="en-US" dirty="0"/>
              <a:t> relating to intercultural dialogue, cultural activities and diversity</a:t>
            </a:r>
            <a:r>
              <a:rPr lang="en-US" dirty="0" smtClean="0"/>
              <a:t>.</a:t>
            </a:r>
          </a:p>
          <a:p>
            <a:r>
              <a:rPr lang="en-US" dirty="0"/>
              <a:t>Intercultural dialogue is also on the agenda of the EU’s structured dialogue with civil society. Under the </a:t>
            </a:r>
            <a:r>
              <a:rPr lang="en-US" dirty="0">
                <a:hlinkClick r:id="rId3" tooltip="Structured Dialogue between the European Commission and the cultural sector"/>
              </a:rPr>
              <a:t>Voices of Culture </a:t>
            </a:r>
            <a:r>
              <a:rPr lang="en-US" dirty="0" err="1">
                <a:hlinkClick r:id="rId3" tooltip="Structured Dialogue between the European Commission and the cultural sector"/>
              </a:rPr>
              <a:t>programme</a:t>
            </a:r>
            <a:r>
              <a:rPr lang="en-US" dirty="0"/>
              <a:t>, discussions took place with interested stakeholders in 2016, on two relevant themes:</a:t>
            </a:r>
          </a:p>
          <a:p>
            <a:pPr marL="0" indent="0">
              <a:buNone/>
            </a:pPr>
            <a:r>
              <a:rPr lang="en-US" dirty="0">
                <a:hlinkClick r:id="rId4"/>
              </a:rPr>
              <a:t>Promoting intercultural dialogue and bringing communities together through culture in shared public spaces</a:t>
            </a:r>
            <a:endParaRPr lang="en-US" dirty="0"/>
          </a:p>
          <a:p>
            <a:pPr marL="0" indent="0">
              <a:buNone/>
            </a:pPr>
            <a:r>
              <a:rPr lang="en-US" dirty="0">
                <a:hlinkClick r:id="rId5"/>
              </a:rPr>
              <a:t>The role of culture in promoting the inclusion or refugees and migrants</a:t>
            </a:r>
            <a:endParaRPr lang="en-US" dirty="0"/>
          </a:p>
          <a:p>
            <a:pPr marL="0" indent="0">
              <a:buNone/>
            </a:pPr>
            <a:endParaRPr lang="en-US" dirty="0"/>
          </a:p>
        </p:txBody>
      </p:sp>
    </p:spTree>
    <p:extLst>
      <p:ext uri="{BB962C8B-B14F-4D97-AF65-F5344CB8AC3E}">
        <p14:creationId xmlns:p14="http://schemas.microsoft.com/office/powerpoint/2010/main" val="1125150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85000" lnSpcReduction="20000"/>
          </a:bodyPr>
          <a:lstStyle/>
          <a:p>
            <a:r>
              <a:rPr lang="en-US" b="1" dirty="0"/>
              <a:t>What are the next steps?</a:t>
            </a:r>
          </a:p>
          <a:p>
            <a:pPr marL="0" indent="0">
              <a:buNone/>
            </a:pPr>
            <a:r>
              <a:rPr lang="en-US" dirty="0">
                <a:hlinkClick r:id="rId2"/>
              </a:rPr>
              <a:t>Creative Europe</a:t>
            </a:r>
            <a:r>
              <a:rPr lang="en-US" dirty="0"/>
              <a:t> funding provides scope for activities, within the EU and beyond, that promote </a:t>
            </a:r>
            <a:r>
              <a:rPr lang="en-US" dirty="0">
                <a:hlinkClick r:id="rId3"/>
              </a:rPr>
              <a:t>intercultural dialogue, openness towards other cultures and the integration of refugees and migrants</a:t>
            </a:r>
            <a:r>
              <a:rPr lang="en-US" dirty="0"/>
              <a:t>.  Following a special call for projects in 2016, 12 refugee integration projects are being funded from 2017-18.</a:t>
            </a:r>
            <a:endParaRPr lang="en-US" dirty="0" smtClean="0"/>
          </a:p>
          <a:p>
            <a:pPr marL="0" indent="0">
              <a:buNone/>
            </a:pPr>
            <a:r>
              <a:rPr lang="en-US" dirty="0"/>
              <a:t>Policy collaboration continues among national governments, with a focus on social inclusion. Building on the work of the 2014 and 2016 groups mentioned above, and as set out in the 2015-18 Work Plan for Culture, a new voluntary working group of experts is meeting from 2017-18 on the theme "Fostering the contribution of culture for social inclusion".</a:t>
            </a:r>
          </a:p>
        </p:txBody>
      </p:sp>
    </p:spTree>
    <p:extLst>
      <p:ext uri="{BB962C8B-B14F-4D97-AF65-F5344CB8AC3E}">
        <p14:creationId xmlns:p14="http://schemas.microsoft.com/office/powerpoint/2010/main" val="3879111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92500" lnSpcReduction="10000"/>
          </a:bodyPr>
          <a:lstStyle/>
          <a:p>
            <a:r>
              <a:rPr lang="en-US" b="1" dirty="0"/>
              <a:t>Intercultural dialogue</a:t>
            </a:r>
            <a:r>
              <a:rPr lang="en-US" dirty="0"/>
              <a:t> was valuable in maintaining international peace and security, and for that reason, it was </a:t>
            </a:r>
            <a:r>
              <a:rPr lang="en-US" b="1" dirty="0"/>
              <a:t>essential</a:t>
            </a:r>
            <a:r>
              <a:rPr lang="en-US" dirty="0"/>
              <a:t> to treat all cultures and faiths with equal respect, strengthen </a:t>
            </a:r>
            <a:r>
              <a:rPr lang="en-US" b="1" dirty="0"/>
              <a:t>intercultural dialogue</a:t>
            </a:r>
            <a:r>
              <a:rPr lang="en-US" dirty="0"/>
              <a:t> in an inclusive spirit, and settle conflicts by peaceful </a:t>
            </a:r>
            <a:r>
              <a:rPr lang="en-US" dirty="0" smtClean="0"/>
              <a:t>means.</a:t>
            </a:r>
          </a:p>
          <a:p>
            <a:r>
              <a:rPr lang="en-GB" dirty="0"/>
              <a:t>Intercultural Dialogue Crucial in Preventing, Resolving </a:t>
            </a:r>
            <a:r>
              <a:rPr lang="en-GB" dirty="0" smtClean="0"/>
              <a:t>Conflicts.</a:t>
            </a:r>
            <a:endParaRPr lang="en-GB" dirty="0"/>
          </a:p>
          <a:p>
            <a:r>
              <a:rPr lang="en-US" dirty="0"/>
              <a:t>Intercultural dialogue] could promote reconciliation in the aftermath of conflict and could also introduce moderate voices into polarized </a:t>
            </a:r>
            <a:r>
              <a:rPr lang="en-US" dirty="0" smtClean="0"/>
              <a:t>debates.</a:t>
            </a:r>
            <a:endParaRPr lang="en-US" dirty="0"/>
          </a:p>
          <a:p>
            <a:endParaRPr lang="en-US" dirty="0"/>
          </a:p>
        </p:txBody>
      </p:sp>
    </p:spTree>
    <p:extLst>
      <p:ext uri="{BB962C8B-B14F-4D97-AF65-F5344CB8AC3E}">
        <p14:creationId xmlns:p14="http://schemas.microsoft.com/office/powerpoint/2010/main" val="375755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r>
              <a:rPr lang="en-US" dirty="0" smtClean="0"/>
              <a:t>intercultural dialogue is to learn to live together peacefully and constructively in a multicultural world and to develop a sense of community and belonging. Intercultural dialogue can also be a tool for the prevention and resolution of conflicts by enhancing the respect for human rights, democracy and the rule of law.</a:t>
            </a:r>
            <a:endParaRPr lang="en-US" dirty="0"/>
          </a:p>
          <a:p>
            <a:r>
              <a:rPr lang="en-US" dirty="0"/>
              <a:t>Intercultural dialogue is, essentially, the exchange of views and opinions between different cultures.</a:t>
            </a:r>
          </a:p>
          <a:p>
            <a:pPr marL="0" indent="0">
              <a:buNone/>
            </a:pPr>
            <a:endParaRPr lang="en-US" dirty="0"/>
          </a:p>
        </p:txBody>
      </p:sp>
    </p:spTree>
    <p:extLst>
      <p:ext uri="{BB962C8B-B14F-4D97-AF65-F5344CB8AC3E}">
        <p14:creationId xmlns:p14="http://schemas.microsoft.com/office/powerpoint/2010/main" val="1801603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a:bodyPr>
          <a:lstStyle/>
          <a:p>
            <a:r>
              <a:rPr lang="en-US" dirty="0"/>
              <a:t>Unlike multiculturalism, where the focus is on the preservation of separate cultures, intercultural dialogue seeks to establish linkages and common ground between different cultures, communities, and people, promoting understanding and interaction.</a:t>
            </a:r>
          </a:p>
          <a:p>
            <a:r>
              <a:rPr lang="en-US" b="1" dirty="0"/>
              <a:t>Dialogue</a:t>
            </a:r>
            <a:r>
              <a:rPr lang="en-US" dirty="0"/>
              <a:t> is considered as a rational conversation between two or more persons. The word is derived from the Greek </a:t>
            </a:r>
            <a:r>
              <a:rPr lang="en-US" dirty="0" err="1"/>
              <a:t>dialogos</a:t>
            </a:r>
            <a:r>
              <a:rPr lang="en-US" dirty="0"/>
              <a:t>, which in turn comes from </a:t>
            </a:r>
            <a:r>
              <a:rPr lang="en-US" dirty="0" err="1"/>
              <a:t>dialegethai</a:t>
            </a:r>
            <a:r>
              <a:rPr lang="en-US" dirty="0"/>
              <a:t> (to converse). </a:t>
            </a:r>
            <a:r>
              <a:rPr lang="en-US" dirty="0" err="1"/>
              <a:t>Dialegethai</a:t>
            </a:r>
            <a:r>
              <a:rPr lang="en-US" dirty="0"/>
              <a:t> comes from </a:t>
            </a:r>
            <a:r>
              <a:rPr lang="en-US" dirty="0" err="1"/>
              <a:t>dia</a:t>
            </a:r>
            <a:r>
              <a:rPr lang="en-US" dirty="0"/>
              <a:t> (through, across) and </a:t>
            </a:r>
            <a:r>
              <a:rPr lang="en-US" dirty="0" err="1"/>
              <a:t>legein</a:t>
            </a:r>
            <a:r>
              <a:rPr lang="en-US" dirty="0"/>
              <a:t> (to speak).</a:t>
            </a:r>
          </a:p>
          <a:p>
            <a:endParaRPr lang="en-US" dirty="0"/>
          </a:p>
        </p:txBody>
      </p:sp>
    </p:spTree>
    <p:extLst>
      <p:ext uri="{BB962C8B-B14F-4D97-AF65-F5344CB8AC3E}">
        <p14:creationId xmlns:p14="http://schemas.microsoft.com/office/powerpoint/2010/main" val="1663923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92500" lnSpcReduction="10000"/>
          </a:bodyPr>
          <a:lstStyle/>
          <a:p>
            <a:r>
              <a:rPr lang="en-US" dirty="0"/>
              <a:t>Civil society is an essential part of the proper functioning of the state, helping to initiate, promote, and strengthen comprehensive and objective dialogue between governments and their people. </a:t>
            </a:r>
            <a:endParaRPr lang="en-GB" dirty="0"/>
          </a:p>
          <a:p>
            <a:r>
              <a:rPr lang="en-US" dirty="0" smtClean="0"/>
              <a:t>ICD </a:t>
            </a:r>
            <a:r>
              <a:rPr lang="en-US" dirty="0"/>
              <a:t>specifically assumes intercultural differences between </a:t>
            </a:r>
            <a:r>
              <a:rPr lang="en-US" dirty="0" smtClean="0"/>
              <a:t>participants. People </a:t>
            </a:r>
            <a:r>
              <a:rPr lang="en-US" dirty="0"/>
              <a:t>who already share assumptions have no need for dialogue. Instead dialogue implies members of different groups holding conflicting opinions and assumptions, speaking to one another in acknowledgment of those differences, attempting to bridge the gap.</a:t>
            </a:r>
            <a:endParaRPr lang="en-US" dirty="0" smtClean="0"/>
          </a:p>
          <a:p>
            <a:pPr marL="0" indent="0">
              <a:buNone/>
            </a:pPr>
            <a:endParaRPr lang="en-US" dirty="0"/>
          </a:p>
        </p:txBody>
      </p:sp>
    </p:spTree>
    <p:extLst>
      <p:ext uri="{BB962C8B-B14F-4D97-AF65-F5344CB8AC3E}">
        <p14:creationId xmlns:p14="http://schemas.microsoft.com/office/powerpoint/2010/main" val="25394312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227</TotalTime>
  <Words>767</Words>
  <Application>Microsoft Office PowerPoint</Application>
  <PresentationFormat>On-screen Show (4:3)</PresentationFormat>
  <Paragraphs>46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Trek</vt:lpstr>
      <vt:lpstr>Intercultural dialogue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Objectives</vt:lpstr>
      <vt:lpstr>PowerPoint Presentation</vt:lpstr>
      <vt:lpstr>Importance of intercultural dialogue</vt:lpstr>
      <vt:lpstr>PowerPoint Presentation</vt:lpstr>
      <vt:lpstr>Role of civil society in inter-cultural dialogue</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 dialogue</dc:title>
  <dc:creator>Yasir Nawaz</dc:creator>
  <cp:lastModifiedBy>MyUserName</cp:lastModifiedBy>
  <cp:revision>40</cp:revision>
  <dcterms:created xsi:type="dcterms:W3CDTF">2006-08-16T00:00:00Z</dcterms:created>
  <dcterms:modified xsi:type="dcterms:W3CDTF">2020-04-24T09:45:40Z</dcterms:modified>
</cp:coreProperties>
</file>