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Lst>
  <p:notesMasterIdLst>
    <p:notesMasterId r:id="rId36"/>
  </p:notesMasterIdLst>
  <p:handoutMasterIdLst>
    <p:handoutMasterId r:id="rId37"/>
  </p:handoutMasterIdLst>
  <p:sldIdLst>
    <p:sldId id="260" r:id="rId2"/>
    <p:sldId id="259"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81" d="100"/>
          <a:sy n="81" d="100"/>
        </p:scale>
        <p:origin x="-288" y="72"/>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11/11/2020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11/11/2020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a:p>
        </p:txBody>
      </p:sp>
    </p:spTree>
    <p:extLst>
      <p:ext uri="{BB962C8B-B14F-4D97-AF65-F5344CB8AC3E}">
        <p14:creationId xmlns:p14="http://schemas.microsoft.com/office/powerpoint/2010/main" val="197291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2</a:t>
            </a:fld>
            <a:endParaRPr lang="en-US"/>
          </a:p>
        </p:txBody>
      </p:sp>
    </p:spTree>
    <p:extLst>
      <p:ext uri="{BB962C8B-B14F-4D97-AF65-F5344CB8AC3E}">
        <p14:creationId xmlns:p14="http://schemas.microsoft.com/office/powerpoint/2010/main" val="290864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23</a:t>
            </a:fld>
            <a:endParaRPr lang="en-US"/>
          </a:p>
        </p:txBody>
      </p:sp>
    </p:spTree>
    <p:extLst>
      <p:ext uri="{BB962C8B-B14F-4D97-AF65-F5344CB8AC3E}">
        <p14:creationId xmlns:p14="http://schemas.microsoft.com/office/powerpoint/2010/main" val="235061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24</a:t>
            </a:fld>
            <a:endParaRPr lang="en-US"/>
          </a:p>
        </p:txBody>
      </p:sp>
    </p:spTree>
    <p:extLst>
      <p:ext uri="{BB962C8B-B14F-4D97-AF65-F5344CB8AC3E}">
        <p14:creationId xmlns:p14="http://schemas.microsoft.com/office/powerpoint/2010/main" val="2246568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smtClean="0"/>
              <a:t>Click to edit Master title style</a:t>
            </a:r>
            <a:endParaRPr dirty="0"/>
          </a:p>
        </p:txBody>
      </p:sp>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7A3AC3CF-ADE1-46D3-9254-3977F77C8CF7}" type="datetime1">
              <a:rPr lang="en-US" smtClean="0"/>
              <a:t>11/11/2020</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smtClean="0"/>
              <a:t>Click to edit Master title style</a:t>
            </a:r>
            <a:endParaRPr/>
          </a:p>
        </p:txBody>
      </p:sp>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descr="An empty placeholder to add an image. Click on the placeholder and select the image that you wish to add."/>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1B845632-F08B-48F0-98CB-D45D2DB27723}" type="datetime1">
              <a:rPr lang="en-US" smtClean="0"/>
              <a:t>11/11/2020</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543088A-1A30-4938-9FCB-FA3B67487973}" type="datetime1">
              <a:rPr lang="en-US" smtClean="0"/>
              <a:t>11/11/2020</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685800"/>
            <a:ext cx="1843982" cy="558800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BA32C36-4912-4A12-9AE4-62D095D7B974}" type="datetime1">
              <a:rPr lang="en-US" smtClean="0"/>
              <a:t>11/11/2020</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58E04B3-5015-448E-82B8-8E4C9D329EC3}" type="datetime1">
              <a:rPr lang="en-US" smtClean="0"/>
              <a:t>11/11/2020</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smtClean="0"/>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A7BED3F-B6D2-4E68-BF32-CD3275B9923D}" type="datetime1">
              <a:rPr lang="en-US" smtClean="0"/>
              <a:t>11/11/2020</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A7193BF1-1141-4BB6-B908-8B4990EBFA51}" type="datetime1">
              <a:rPr lang="en-US" smtClean="0"/>
              <a:t>11/11/2020</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8E36620D-D715-4644-A328-068E121E3717}" type="datetime1">
              <a:rPr lang="en-US" smtClean="0"/>
              <a:t>11/11/2020</a:t>
            </a:fld>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7ACC34ED-F0ED-48E4-980F-AB76AB977C07}" type="datetime1">
              <a:rPr lang="en-US" smtClean="0"/>
              <a:t>11/11/2020</a:t>
            </a:fld>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1E0BB3CE-F5F7-40CE-B530-E07533671CB4}" type="datetime1">
              <a:rPr lang="en-US" smtClean="0"/>
              <a:t>11/11/2020</a:t>
            </a:fld>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smtClean="0"/>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5711F114-60B6-46B0-A3EB-23BCAE993708}" type="datetime1">
              <a:rPr lang="en-US" smtClean="0"/>
              <a:t>11/11/2020</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smtClean="0"/>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descr="An empty placeholder to add an image. Click on the placeholder and select the image that you wish to add."/>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4D953AA3-055E-4319-8FB4-38CE1CB4B9BD}" type="datetime1">
              <a:rPr lang="en-US" smtClean="0"/>
              <a:t>11/11/2020</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5554FD61-D441-457C-91AB-9D12FA5B122A}" type="datetime1">
              <a:rPr lang="en-US" smtClean="0"/>
              <a:t>11/11/2020</a:t>
            </a:fld>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12" y="1371600"/>
            <a:ext cx="9525000" cy="4419600"/>
          </a:xfrm>
          <a:prstGeom prst="rect">
            <a:avLst/>
          </a:prstGeom>
        </p:spPr>
      </p:pic>
    </p:spTree>
    <p:extLst>
      <p:ext uri="{BB962C8B-B14F-4D97-AF65-F5344CB8AC3E}">
        <p14:creationId xmlns:p14="http://schemas.microsoft.com/office/powerpoint/2010/main" val="147614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Why Linkage</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Linkage refers to packaging genes onto chromosomes.</a:t>
            </a:r>
          </a:p>
          <a:p>
            <a:r>
              <a:rPr lang="en-US" dirty="0" smtClean="0">
                <a:latin typeface="Times New Roman" panose="02020603050405020304" pitchFamily="18" charset="0"/>
                <a:cs typeface="Times New Roman" panose="02020603050405020304" pitchFamily="18" charset="0"/>
              </a:rPr>
              <a:t>Chromosomes ( and therefore linkage ) are for organizing genes for their safe coordinated transmission from cell to cell ( parent to off-spring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10</a:t>
            </a:fld>
            <a:endParaRPr lang="en-US"/>
          </a:p>
        </p:txBody>
      </p:sp>
    </p:spTree>
    <p:extLst>
      <p:ext uri="{BB962C8B-B14F-4D97-AF65-F5344CB8AC3E}">
        <p14:creationId xmlns:p14="http://schemas.microsoft.com/office/powerpoint/2010/main" val="306016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Types of Linkage</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Depending upon presence or absence of new combinations or non-parental combinations, linkage can be of two types:</a:t>
            </a:r>
          </a:p>
          <a:p>
            <a:pPr lvl="1">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Complete Linkage</a:t>
            </a:r>
          </a:p>
          <a:p>
            <a:pPr lvl="1">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Incomplete Linkage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11</a:t>
            </a:fld>
            <a:endParaRPr lang="en-US"/>
          </a:p>
        </p:txBody>
      </p:sp>
    </p:spTree>
    <p:extLst>
      <p:ext uri="{BB962C8B-B14F-4D97-AF65-F5344CB8AC3E}">
        <p14:creationId xmlns:p14="http://schemas.microsoft.com/office/powerpoint/2010/main" val="246371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smtClean="0">
                <a:latin typeface="Algerian" panose="04020705040A02060702" pitchFamily="82" charset="0"/>
              </a:rPr>
              <a:t>Complete Linkage</a:t>
            </a:r>
            <a:endParaRPr lang="en-US" dirty="0">
              <a:latin typeface="Algerian" panose="04020705040A02060702" pitchFamily="82" charset="0"/>
            </a:endParaRPr>
          </a:p>
        </p:txBody>
      </p:sp>
      <p:sp>
        <p:nvSpPr>
          <p:cNvPr id="3" name="Content Placeholder 2"/>
          <p:cNvSpPr>
            <a:spLocks noGrp="1"/>
          </p:cNvSpPr>
          <p:nvPr>
            <p:ph idx="1"/>
          </p:nvPr>
        </p:nvSpPr>
        <p:spPr>
          <a:xfrm>
            <a:off x="914162" y="1724338"/>
            <a:ext cx="10360501" cy="4470400"/>
          </a:xfrm>
        </p:spPr>
        <p:txBody>
          <a:bodyPr/>
          <a:lstStyle/>
          <a:p>
            <a:pPr marL="0" indent="0">
              <a:buNone/>
            </a:pPr>
            <a:r>
              <a:rPr lang="en-US" dirty="0" smtClean="0">
                <a:latin typeface="Times New Roman" panose="02020603050405020304" pitchFamily="18" charset="0"/>
                <a:cs typeface="Times New Roman" panose="02020603050405020304" pitchFamily="18" charset="0"/>
              </a:rPr>
              <a:t>If two or more characters are inherited together and consistently appear in two or more generations in their original or parental combinations, it is called </a:t>
            </a:r>
            <a:r>
              <a:rPr lang="en-US" b="1" i="1" dirty="0" smtClean="0">
                <a:latin typeface="Times New Roman" panose="02020603050405020304" pitchFamily="18" charset="0"/>
                <a:cs typeface="Times New Roman" panose="02020603050405020304" pitchFamily="18" charset="0"/>
              </a:rPr>
              <a:t>complete linkage. </a:t>
            </a:r>
            <a:r>
              <a:rPr lang="en-US" dirty="0" smtClean="0">
                <a:latin typeface="Times New Roman" panose="02020603050405020304" pitchFamily="18" charset="0"/>
                <a:cs typeface="Times New Roman" panose="02020603050405020304" pitchFamily="18" charset="0"/>
              </a:rPr>
              <a:t>These genes don’t produce non-parental combinations.</a:t>
            </a:r>
          </a:p>
          <a:p>
            <a:pPr marL="0" indent="0">
              <a:buNone/>
            </a:pPr>
            <a:r>
              <a:rPr lang="en-US" dirty="0" smtClean="0">
                <a:latin typeface="Times New Roman" panose="02020603050405020304" pitchFamily="18" charset="0"/>
                <a:cs typeface="Times New Roman" panose="02020603050405020304" pitchFamily="18" charset="0"/>
              </a:rPr>
              <a:t>Genes showing complete linkage are closely located in the same chromosome</a:t>
            </a:r>
            <a:r>
              <a:rPr lang="en-US" dirty="0" smtClean="0"/>
              <a:t>.</a:t>
            </a:r>
            <a:endParaRPr lang="en-US" dirty="0"/>
          </a:p>
        </p:txBody>
      </p:sp>
      <p:sp>
        <p:nvSpPr>
          <p:cNvPr id="4" name="Slide Number Placeholder 3"/>
          <p:cNvSpPr>
            <a:spLocks noGrp="1"/>
          </p:cNvSpPr>
          <p:nvPr>
            <p:ph type="sldNum" sz="quarter" idx="12"/>
          </p:nvPr>
        </p:nvSpPr>
        <p:spPr/>
        <p:txBody>
          <a:bodyPr/>
          <a:lstStyle/>
          <a:p>
            <a:fld id="{E5FD5434-F838-4DD4-A17B-1CB1A1850DF4}" type="slidenum">
              <a:rPr lang="en-US" smtClean="0"/>
              <a:t>12</a:t>
            </a:fld>
            <a:endParaRPr lang="en-US"/>
          </a:p>
        </p:txBody>
      </p:sp>
    </p:spTree>
    <p:extLst>
      <p:ext uri="{BB962C8B-B14F-4D97-AF65-F5344CB8AC3E}">
        <p14:creationId xmlns:p14="http://schemas.microsoft.com/office/powerpoint/2010/main" val="393009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smtClean="0">
                <a:latin typeface="Algerian" panose="04020705040A02060702" pitchFamily="82" charset="0"/>
              </a:rPr>
              <a:t>Incomplete Linkage</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Incomplete linkage is exhibited by those genes which produce some percentage of non-parental combinations.</a:t>
            </a:r>
          </a:p>
          <a:p>
            <a:pPr marL="0" indent="0">
              <a:buNone/>
            </a:pPr>
            <a:r>
              <a:rPr lang="en-US" dirty="0" smtClean="0">
                <a:latin typeface="Times New Roman" panose="02020603050405020304" pitchFamily="18" charset="0"/>
                <a:cs typeface="Times New Roman" panose="02020603050405020304" pitchFamily="18" charset="0"/>
              </a:rPr>
              <a:t>Such genes are located distantly on the chromosome. It is due to accidental or occasional breakage of chromosomal segments during crossing over.</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13</a:t>
            </a:fld>
            <a:endParaRPr lang="en-US"/>
          </a:p>
        </p:txBody>
      </p:sp>
    </p:spTree>
    <p:extLst>
      <p:ext uri="{BB962C8B-B14F-4D97-AF65-F5344CB8AC3E}">
        <p14:creationId xmlns:p14="http://schemas.microsoft.com/office/powerpoint/2010/main" val="252917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Complete v/s Incomplete Linkage</a:t>
            </a:r>
            <a:endParaRPr lang="en-US" dirty="0">
              <a:latin typeface="Algerian" panose="04020705040A02060702" pitchFamily="82"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5341" b="1137"/>
          <a:stretch/>
        </p:blipFill>
        <p:spPr>
          <a:xfrm>
            <a:off x="1522412" y="1778000"/>
            <a:ext cx="8157405" cy="4419600"/>
          </a:xfrm>
        </p:spPr>
      </p:pic>
      <p:sp>
        <p:nvSpPr>
          <p:cNvPr id="5" name="Rectangle 4"/>
          <p:cNvSpPr/>
          <p:nvPr/>
        </p:nvSpPr>
        <p:spPr>
          <a:xfrm>
            <a:off x="2700584" y="5935990"/>
            <a:ext cx="1336428" cy="261610"/>
          </a:xfrm>
          <a:prstGeom prst="rect">
            <a:avLst/>
          </a:prstGeom>
          <a:noFill/>
        </p:spPr>
        <p:txBody>
          <a:bodyPr wrap="square" lIns="91440" tIns="45720" rIns="91440" bIns="45720">
            <a:spAutoFit/>
          </a:bodyPr>
          <a:lstStyle/>
          <a:p>
            <a:pPr algn="ctr"/>
            <a:r>
              <a:rPr lang="en-US" sz="1100" b="1" i="1" cap="none" spc="50" dirty="0"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Complete Linkage</a:t>
            </a:r>
            <a:endParaRPr lang="en-US" sz="1100" b="1" i="1" cap="none"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6399212" y="5955040"/>
            <a:ext cx="1524000" cy="261610"/>
          </a:xfrm>
          <a:prstGeom prst="rect">
            <a:avLst/>
          </a:prstGeom>
          <a:noFill/>
        </p:spPr>
        <p:txBody>
          <a:bodyPr wrap="square" lIns="91440" tIns="45720" rIns="91440" bIns="45720">
            <a:spAutoFit/>
          </a:bodyPr>
          <a:lstStyle/>
          <a:p>
            <a:pPr algn="ctr"/>
            <a:r>
              <a:rPr lang="en-US" sz="1100" b="1" i="1" cap="none" spc="50" dirty="0"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Incomplete Linkage</a:t>
            </a:r>
            <a:endParaRPr lang="en-US" sz="1100" b="1" i="1" cap="none"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E5FD5434-F838-4DD4-A17B-1CB1A1850DF4}" type="slidenum">
              <a:rPr lang="en-US" smtClean="0"/>
              <a:t>14</a:t>
            </a:fld>
            <a:endParaRPr lang="en-US"/>
          </a:p>
        </p:txBody>
      </p:sp>
    </p:spTree>
    <p:extLst>
      <p:ext uri="{BB962C8B-B14F-4D97-AF65-F5344CB8AC3E}">
        <p14:creationId xmlns:p14="http://schemas.microsoft.com/office/powerpoint/2010/main" val="173139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612" y="609600"/>
            <a:ext cx="10360501" cy="787400"/>
          </a:xfrm>
        </p:spPr>
        <p:txBody>
          <a:bodyPr/>
          <a:lstStyle/>
          <a:p>
            <a:r>
              <a:rPr lang="en-US" dirty="0" smtClean="0">
                <a:latin typeface="Algerian" panose="04020705040A02060702" pitchFamily="82" charset="0"/>
              </a:rPr>
              <a:t>Significance of Linkage</a:t>
            </a:r>
            <a:endParaRPr lang="en-US" dirty="0">
              <a:latin typeface="Algerian" panose="04020705040A02060702" pitchFamily="82" charset="0"/>
            </a:endParaRPr>
          </a:p>
        </p:txBody>
      </p:sp>
      <p:sp>
        <p:nvSpPr>
          <p:cNvPr id="3" name="Content Placeholder 2"/>
          <p:cNvSpPr>
            <a:spLocks noGrp="1"/>
          </p:cNvSpPr>
          <p:nvPr>
            <p:ph idx="1"/>
          </p:nvPr>
        </p:nvSpPr>
        <p:spPr>
          <a:xfrm>
            <a:off x="912812" y="1408875"/>
            <a:ext cx="10360501" cy="4470400"/>
          </a:xfrm>
        </p:spPr>
        <p:txBody>
          <a:bodyPr>
            <a:normAutofit/>
          </a:bodyPr>
          <a:lstStyle/>
          <a:p>
            <a:r>
              <a:rPr lang="en-US" dirty="0" smtClean="0">
                <a:latin typeface="Times New Roman" panose="02020603050405020304" pitchFamily="18" charset="0"/>
                <a:cs typeface="Times New Roman" panose="02020603050405020304" pitchFamily="18" charset="0"/>
              </a:rPr>
              <a:t>It does not permit the breeders to bring the desirable characters in one variety. Fro this reason plant and animal breeders find it difficult to combine various characters.</a:t>
            </a:r>
          </a:p>
          <a:p>
            <a:r>
              <a:rPr lang="en-US" dirty="0" smtClean="0">
                <a:latin typeface="Times New Roman" panose="02020603050405020304" pitchFamily="18" charset="0"/>
                <a:cs typeface="Times New Roman" panose="02020603050405020304" pitchFamily="18" charset="0"/>
              </a:rPr>
              <a:t>Linkage reduces the chance of recombination of genes and thus helps to hold parental characteristics together. It thus helps organism to maintain its parental, racial and other characters.</a:t>
            </a:r>
          </a:p>
          <a:p>
            <a:r>
              <a:rPr lang="en-US" dirty="0" smtClean="0">
                <a:latin typeface="Times New Roman" panose="02020603050405020304" pitchFamily="18" charset="0"/>
                <a:cs typeface="Times New Roman" panose="02020603050405020304" pitchFamily="18" charset="0"/>
              </a:rPr>
              <a:t>Linked genes are not inherited together every time. Chromosomes exchange homologous genes during meiosis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15</a:t>
            </a:fld>
            <a:endParaRPr lang="en-US"/>
          </a:p>
        </p:txBody>
      </p:sp>
    </p:spTree>
    <p:extLst>
      <p:ext uri="{BB962C8B-B14F-4D97-AF65-F5344CB8AC3E}">
        <p14:creationId xmlns:p14="http://schemas.microsoft.com/office/powerpoint/2010/main" val="144093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Crossing over and inheritance of linked genes</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Linked genes don’t always stay linked.</a:t>
            </a:r>
          </a:p>
          <a:p>
            <a:r>
              <a:rPr lang="en-US" dirty="0" smtClean="0">
                <a:latin typeface="Times New Roman" panose="02020603050405020304" pitchFamily="18" charset="0"/>
                <a:cs typeface="Times New Roman" panose="02020603050405020304" pitchFamily="18" charset="0"/>
              </a:rPr>
              <a:t>These linked groups can be separated by crossing over during </a:t>
            </a:r>
            <a:r>
              <a:rPr lang="en-US" b="1" i="1" dirty="0" smtClean="0">
                <a:latin typeface="Times New Roman" panose="02020603050405020304" pitchFamily="18" charset="0"/>
                <a:cs typeface="Times New Roman" panose="02020603050405020304" pitchFamily="18" charset="0"/>
              </a:rPr>
              <a:t>prophase I </a:t>
            </a:r>
            <a:r>
              <a:rPr lang="en-US" dirty="0" smtClean="0">
                <a:latin typeface="Times New Roman" panose="02020603050405020304" pitchFamily="18" charset="0"/>
                <a:cs typeface="Times New Roman" panose="02020603050405020304" pitchFamily="18" charset="0"/>
              </a:rPr>
              <a:t>of meiosis.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16</a:t>
            </a:fld>
            <a:endParaRPr lang="en-US"/>
          </a:p>
        </p:txBody>
      </p:sp>
    </p:spTree>
    <p:extLst>
      <p:ext uri="{BB962C8B-B14F-4D97-AF65-F5344CB8AC3E}">
        <p14:creationId xmlns:p14="http://schemas.microsoft.com/office/powerpoint/2010/main" val="99132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412" y="1092200"/>
            <a:ext cx="7373379" cy="5249008"/>
          </a:xfrm>
          <a:prstGeom prst="rect">
            <a:avLst/>
          </a:prstGeom>
        </p:spPr>
      </p:pic>
      <p:sp>
        <p:nvSpPr>
          <p:cNvPr id="5" name="Slide Number Placeholder 4"/>
          <p:cNvSpPr>
            <a:spLocks noGrp="1"/>
          </p:cNvSpPr>
          <p:nvPr>
            <p:ph type="sldNum" sz="quarter" idx="12"/>
          </p:nvPr>
        </p:nvSpPr>
        <p:spPr/>
        <p:txBody>
          <a:bodyPr/>
          <a:lstStyle/>
          <a:p>
            <a:fld id="{E5FD5434-F838-4DD4-A17B-1CB1A1850DF4}" type="slidenum">
              <a:rPr lang="en-US" smtClean="0"/>
              <a:t>17</a:t>
            </a:fld>
            <a:endParaRPr lang="en-US"/>
          </a:p>
        </p:txBody>
      </p:sp>
    </p:spTree>
    <p:extLst>
      <p:ext uri="{BB962C8B-B14F-4D97-AF65-F5344CB8AC3E}">
        <p14:creationId xmlns:p14="http://schemas.microsoft.com/office/powerpoint/2010/main" val="344457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0412" y="1012701"/>
            <a:ext cx="10360501" cy="4470400"/>
          </a:xfrm>
        </p:spPr>
        <p:txBody>
          <a:bodyPr/>
          <a:lstStyle/>
          <a:p>
            <a:r>
              <a:rPr lang="en-US" dirty="0" smtClean="0">
                <a:latin typeface="Times New Roman" panose="02020603050405020304" pitchFamily="18" charset="0"/>
                <a:cs typeface="Times New Roman" panose="02020603050405020304" pitchFamily="18" charset="0"/>
              </a:rPr>
              <a:t>When crossing over occurs the genes that were previously linked become unlinked creating four different types of chromosomes (gametes).</a:t>
            </a:r>
          </a:p>
          <a:p>
            <a:r>
              <a:rPr lang="en-US" dirty="0" smtClean="0">
                <a:latin typeface="Times New Roman" panose="02020603050405020304" pitchFamily="18" charset="0"/>
                <a:cs typeface="Times New Roman" panose="02020603050405020304" pitchFamily="18" charset="0"/>
              </a:rPr>
              <a:t>The proportions are not equal because crossing over does not occur in every cell during meiosis.</a:t>
            </a:r>
            <a:endParaRPr lang="en-US"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812" y="3429000"/>
            <a:ext cx="6820852" cy="2943636"/>
          </a:xfrm>
          <a:prstGeom prst="rect">
            <a:avLst/>
          </a:prstGeom>
        </p:spPr>
      </p:pic>
      <p:sp>
        <p:nvSpPr>
          <p:cNvPr id="5" name="Slide Number Placeholder 4"/>
          <p:cNvSpPr>
            <a:spLocks noGrp="1"/>
          </p:cNvSpPr>
          <p:nvPr>
            <p:ph type="sldNum" sz="quarter" idx="12"/>
          </p:nvPr>
        </p:nvSpPr>
        <p:spPr/>
        <p:txBody>
          <a:bodyPr/>
          <a:lstStyle/>
          <a:p>
            <a:fld id="{E5FD5434-F838-4DD4-A17B-1CB1A1850DF4}" type="slidenum">
              <a:rPr lang="en-US" smtClean="0"/>
              <a:t>18</a:t>
            </a:fld>
            <a:endParaRPr lang="en-US"/>
          </a:p>
        </p:txBody>
      </p:sp>
    </p:spTree>
    <p:extLst>
      <p:ext uri="{BB962C8B-B14F-4D97-AF65-F5344CB8AC3E}">
        <p14:creationId xmlns:p14="http://schemas.microsoft.com/office/powerpoint/2010/main" val="212811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Crossing Over</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 random exchange of DNA between two non-sister chromatids of homologous chromosomes.</a:t>
            </a:r>
          </a:p>
          <a:p>
            <a:r>
              <a:rPr lang="en-US" dirty="0" smtClean="0">
                <a:latin typeface="Times New Roman" panose="02020603050405020304" pitchFamily="18" charset="0"/>
                <a:cs typeface="Times New Roman" panose="02020603050405020304" pitchFamily="18" charset="0"/>
              </a:rPr>
              <a:t>Results in recombination of genetic material.</a:t>
            </a:r>
            <a:endParaRPr lang="en-US"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t="18298"/>
          <a:stretch/>
        </p:blipFill>
        <p:spPr>
          <a:xfrm>
            <a:off x="1827212" y="3429000"/>
            <a:ext cx="8305800" cy="3175543"/>
          </a:xfrm>
          <a:prstGeom prst="rect">
            <a:avLst/>
          </a:prstGeom>
        </p:spPr>
      </p:pic>
      <p:sp>
        <p:nvSpPr>
          <p:cNvPr id="5" name="Slide Number Placeholder 4"/>
          <p:cNvSpPr>
            <a:spLocks noGrp="1"/>
          </p:cNvSpPr>
          <p:nvPr>
            <p:ph type="sldNum" sz="quarter" idx="12"/>
          </p:nvPr>
        </p:nvSpPr>
        <p:spPr/>
        <p:txBody>
          <a:bodyPr/>
          <a:lstStyle/>
          <a:p>
            <a:fld id="{E5FD5434-F838-4DD4-A17B-1CB1A1850DF4}" type="slidenum">
              <a:rPr lang="en-US" smtClean="0"/>
              <a:t>19</a:t>
            </a:fld>
            <a:endParaRPr lang="en-US"/>
          </a:p>
        </p:txBody>
      </p:sp>
    </p:spTree>
    <p:extLst>
      <p:ext uri="{BB962C8B-B14F-4D97-AF65-F5344CB8AC3E}">
        <p14:creationId xmlns:p14="http://schemas.microsoft.com/office/powerpoint/2010/main" val="413687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88825" cy="3976726"/>
          </a:xfrm>
        </p:spPr>
        <p:txBody>
          <a:bodyPr>
            <a:normAutofit/>
          </a:bodyPr>
          <a:lstStyle/>
          <a:p>
            <a:r>
              <a:rPr lang="en-US" sz="8000" dirty="0" smtClean="0"/>
              <a:t> </a:t>
            </a:r>
            <a:r>
              <a:rPr lang="en-US" sz="8000" dirty="0" smtClean="0">
                <a:latin typeface="Algerian" panose="04020705040A02060702" pitchFamily="82" charset="0"/>
              </a:rPr>
              <a:t>Genetic linkage and Crossing over</a:t>
            </a:r>
            <a:endParaRPr lang="en-US" sz="8000" dirty="0">
              <a:latin typeface="Algerian" panose="04020705040A02060702" pitchFamily="82" charset="0"/>
            </a:endParaRPr>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Prevalence of recombination is dependent on the distance between linked genes.</a:t>
            </a:r>
          </a:p>
          <a:p>
            <a:pPr marL="0" indent="0">
              <a:buNone/>
            </a:pPr>
            <a:endParaRPr lang="en-US" dirty="0" smtClean="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812" y="2819400"/>
            <a:ext cx="6916115" cy="3839111"/>
          </a:xfrm>
          <a:prstGeom prst="rect">
            <a:avLst/>
          </a:prstGeom>
        </p:spPr>
      </p:pic>
      <p:sp>
        <p:nvSpPr>
          <p:cNvPr id="5" name="Slide Number Placeholder 4"/>
          <p:cNvSpPr>
            <a:spLocks noGrp="1"/>
          </p:cNvSpPr>
          <p:nvPr>
            <p:ph type="sldNum" sz="quarter" idx="12"/>
          </p:nvPr>
        </p:nvSpPr>
        <p:spPr/>
        <p:txBody>
          <a:bodyPr/>
          <a:lstStyle/>
          <a:p>
            <a:fld id="{E5FD5434-F838-4DD4-A17B-1CB1A1850DF4}" type="slidenum">
              <a:rPr lang="en-US" smtClean="0"/>
              <a:t>20</a:t>
            </a:fld>
            <a:endParaRPr lang="en-US"/>
          </a:p>
        </p:txBody>
      </p:sp>
    </p:spTree>
    <p:extLst>
      <p:ext uri="{BB962C8B-B14F-4D97-AF65-F5344CB8AC3E}">
        <p14:creationId xmlns:p14="http://schemas.microsoft.com/office/powerpoint/2010/main" val="117667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457200"/>
            <a:ext cx="10360501" cy="685800"/>
          </a:xfrm>
        </p:spPr>
        <p:txBody>
          <a:bodyPr/>
          <a:lstStyle/>
          <a:p>
            <a:r>
              <a:rPr lang="en-US" dirty="0" smtClean="0">
                <a:latin typeface="Algerian" panose="04020705040A02060702" pitchFamily="82" charset="0"/>
              </a:rPr>
              <a:t>Factors affecting cross over</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sz="3600" b="1" i="1" dirty="0" smtClean="0">
                <a:latin typeface="Times New Roman" panose="02020603050405020304" pitchFamily="18" charset="0"/>
                <a:cs typeface="Times New Roman" panose="02020603050405020304" pitchFamily="18" charset="0"/>
              </a:rPr>
              <a:t>Sex:</a:t>
            </a:r>
            <a:r>
              <a:rPr lang="en-US" dirty="0" smtClean="0">
                <a:latin typeface="Times New Roman" panose="02020603050405020304" pitchFamily="18" charset="0"/>
                <a:cs typeface="Times New Roman" panose="02020603050405020304" pitchFamily="18" charset="0"/>
              </a:rPr>
              <a:t> There is tendency of reduction of crossing over in male mammals.</a:t>
            </a:r>
          </a:p>
          <a:p>
            <a:pPr marL="514350" indent="-514350">
              <a:buFont typeface="+mj-lt"/>
              <a:buAutoNum type="arabicPeriod"/>
            </a:pPr>
            <a:r>
              <a:rPr lang="en-US" sz="3600" b="1" i="1" dirty="0" smtClean="0">
                <a:latin typeface="Times New Roman" panose="02020603050405020304" pitchFamily="18" charset="0"/>
                <a:cs typeface="Times New Roman" panose="02020603050405020304" pitchFamily="18" charset="0"/>
              </a:rPr>
              <a:t>Mutation:</a:t>
            </a:r>
            <a:r>
              <a:rPr lang="en-US" dirty="0" smtClean="0">
                <a:latin typeface="Times New Roman" panose="02020603050405020304" pitchFamily="18" charset="0"/>
                <a:cs typeface="Times New Roman" panose="02020603050405020304" pitchFamily="18" charset="0"/>
              </a:rPr>
              <a:t> Mutation reduces crossing over.</a:t>
            </a:r>
          </a:p>
          <a:p>
            <a:pPr marL="514350" indent="-514350">
              <a:buFont typeface="+mj-lt"/>
              <a:buAutoNum type="arabicPeriod"/>
            </a:pPr>
            <a:r>
              <a:rPr lang="en-US" sz="3600" b="1" i="1" dirty="0" smtClean="0">
                <a:latin typeface="Times New Roman" panose="02020603050405020304" pitchFamily="18" charset="0"/>
                <a:cs typeface="Times New Roman" panose="02020603050405020304" pitchFamily="18" charset="0"/>
              </a:rPr>
              <a:t>Temperature:</a:t>
            </a:r>
            <a:r>
              <a:rPr lang="en-US" dirty="0" smtClean="0">
                <a:latin typeface="Times New Roman" panose="02020603050405020304" pitchFamily="18" charset="0"/>
                <a:cs typeface="Times New Roman" panose="02020603050405020304" pitchFamily="18" charset="0"/>
              </a:rPr>
              <a:t> High and low temperature variations increase the percentage of crossing over in certain parts of the chromosome.</a:t>
            </a:r>
          </a:p>
          <a:p>
            <a:pPr marL="514350" indent="-514350">
              <a:buFont typeface="+mj-lt"/>
              <a:buAutoNum type="arabicPeriod"/>
            </a:pPr>
            <a:r>
              <a:rPr lang="en-US" sz="3600" b="1" i="1" dirty="0" smtClean="0">
                <a:latin typeface="Times New Roman" panose="02020603050405020304" pitchFamily="18" charset="0"/>
                <a:cs typeface="Times New Roman" panose="02020603050405020304" pitchFamily="18" charset="0"/>
              </a:rPr>
              <a:t>X-ray Effect: </a:t>
            </a:r>
            <a:r>
              <a:rPr lang="en-US" dirty="0" smtClean="0">
                <a:latin typeface="Times New Roman" panose="02020603050405020304" pitchFamily="18" charset="0"/>
                <a:cs typeface="Times New Roman" panose="02020603050405020304" pitchFamily="18" charset="0"/>
              </a:rPr>
              <a:t>X-ray irradiations increase crossing over near centromere.</a:t>
            </a:r>
          </a:p>
          <a:p>
            <a:pPr marL="514350" indent="-514350">
              <a:buFont typeface="+mj-lt"/>
              <a:buAutoNum type="arabicPeriod"/>
            </a:pPr>
            <a:r>
              <a:rPr lang="en-US" sz="3600" b="1" i="1" dirty="0" smtClean="0">
                <a:latin typeface="Times New Roman" panose="02020603050405020304" pitchFamily="18" charset="0"/>
                <a:cs typeface="Times New Roman" panose="02020603050405020304" pitchFamily="18" charset="0"/>
              </a:rPr>
              <a:t>Age:</a:t>
            </a:r>
            <a:r>
              <a:rPr lang="en-US" dirty="0" smtClean="0">
                <a:latin typeface="Times New Roman" panose="02020603050405020304" pitchFamily="18" charset="0"/>
                <a:cs typeface="Times New Roman" panose="02020603050405020304" pitchFamily="18" charset="0"/>
              </a:rPr>
              <a:t> Older age increase the rate of crossing over.</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21</a:t>
            </a:fld>
            <a:endParaRPr lang="en-US"/>
          </a:p>
        </p:txBody>
      </p:sp>
    </p:spTree>
    <p:extLst>
      <p:ext uri="{BB962C8B-B14F-4D97-AF65-F5344CB8AC3E}">
        <p14:creationId xmlns:p14="http://schemas.microsoft.com/office/powerpoint/2010/main" val="98110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Significance of crossing over</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Produces new combinations of traits.</a:t>
            </a:r>
          </a:p>
          <a:p>
            <a:r>
              <a:rPr lang="en-US" dirty="0" smtClean="0">
                <a:latin typeface="Times New Roman" panose="02020603050405020304" pitchFamily="18" charset="0"/>
                <a:cs typeface="Times New Roman" panose="02020603050405020304" pitchFamily="18" charset="0"/>
              </a:rPr>
              <a:t>Through crossing over segments of homologous chromosomes are interchanged and hence provide origin of new characters and genetic variations.</a:t>
            </a:r>
          </a:p>
          <a:p>
            <a:r>
              <a:rPr lang="en-US" dirty="0" smtClean="0">
                <a:latin typeface="Times New Roman" panose="02020603050405020304" pitchFamily="18" charset="0"/>
                <a:cs typeface="Times New Roman" panose="02020603050405020304" pitchFamily="18" charset="0"/>
              </a:rPr>
              <a:t>Crossing over plays a very important role in the field of breeding to improve the varieties of plants and animals.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22</a:t>
            </a:fld>
            <a:endParaRPr lang="en-US"/>
          </a:p>
        </p:txBody>
      </p:sp>
    </p:spTree>
    <p:extLst>
      <p:ext uri="{BB962C8B-B14F-4D97-AF65-F5344CB8AC3E}">
        <p14:creationId xmlns:p14="http://schemas.microsoft.com/office/powerpoint/2010/main" val="301796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Theories of crossing over</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Following are theories about crossing over:</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Contact First Theory:</a:t>
            </a:r>
          </a:p>
          <a:p>
            <a:pPr marL="0" indent="0">
              <a:buNone/>
            </a:pPr>
            <a:r>
              <a:rPr lang="en-US" dirty="0" smtClean="0">
                <a:latin typeface="Times New Roman" panose="02020603050405020304" pitchFamily="18" charset="0"/>
                <a:cs typeface="Times New Roman" panose="02020603050405020304" pitchFamily="18" charset="0"/>
              </a:rPr>
              <a:t>According to this theory the inner two chromatids of the homologous chromosomes undergoing crossing over, first touch each other and then cross over. At the point of contact breakage occurs. The broken segments again unite to form new combinations.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Breakage First Theory:</a:t>
            </a:r>
          </a:p>
          <a:p>
            <a:pPr marL="0" indent="0">
              <a:buNone/>
            </a:pPr>
            <a:r>
              <a:rPr lang="en-US" dirty="0" smtClean="0">
                <a:latin typeface="Times New Roman" panose="02020603050405020304" pitchFamily="18" charset="0"/>
                <a:cs typeface="Times New Roman" panose="02020603050405020304" pitchFamily="18" charset="0"/>
              </a:rPr>
              <a:t>According to this theory the chromatids under-going crossing over, first of all break into two without any crossing over and after that the broken segments reunite to form the new combinations.</a:t>
            </a:r>
          </a:p>
        </p:txBody>
      </p:sp>
      <p:sp>
        <p:nvSpPr>
          <p:cNvPr id="4" name="Slide Number Placeholder 3"/>
          <p:cNvSpPr>
            <a:spLocks noGrp="1"/>
          </p:cNvSpPr>
          <p:nvPr>
            <p:ph type="sldNum" sz="quarter" idx="12"/>
          </p:nvPr>
        </p:nvSpPr>
        <p:spPr/>
        <p:txBody>
          <a:bodyPr/>
          <a:lstStyle/>
          <a:p>
            <a:fld id="{E5FD5434-F838-4DD4-A17B-1CB1A1850DF4}" type="slidenum">
              <a:rPr lang="en-US" smtClean="0"/>
              <a:t>23</a:t>
            </a:fld>
            <a:endParaRPr lang="en-US"/>
          </a:p>
        </p:txBody>
      </p:sp>
    </p:spTree>
    <p:extLst>
      <p:ext uri="{BB962C8B-B14F-4D97-AF65-F5344CB8AC3E}">
        <p14:creationId xmlns:p14="http://schemas.microsoft.com/office/powerpoint/2010/main" val="359307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12" y="1676400"/>
            <a:ext cx="10338816" cy="4615543"/>
          </a:xfrm>
          <a:prstGeom prst="rect">
            <a:avLst/>
          </a:prstGeom>
        </p:spPr>
      </p:pic>
      <p:sp>
        <p:nvSpPr>
          <p:cNvPr id="5" name="Slide Number Placeholder 4"/>
          <p:cNvSpPr>
            <a:spLocks noGrp="1"/>
          </p:cNvSpPr>
          <p:nvPr>
            <p:ph type="sldNum" sz="quarter" idx="12"/>
          </p:nvPr>
        </p:nvSpPr>
        <p:spPr/>
        <p:txBody>
          <a:bodyPr/>
          <a:lstStyle/>
          <a:p>
            <a:fld id="{E5FD5434-F838-4DD4-A17B-1CB1A1850DF4}" type="slidenum">
              <a:rPr lang="en-US" smtClean="0"/>
              <a:t>24</a:t>
            </a:fld>
            <a:endParaRPr lang="en-US"/>
          </a:p>
        </p:txBody>
      </p:sp>
    </p:spTree>
    <p:extLst>
      <p:ext uri="{BB962C8B-B14F-4D97-AF65-F5344CB8AC3E}">
        <p14:creationId xmlns:p14="http://schemas.microsoft.com/office/powerpoint/2010/main" val="197216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Types of crossing over</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Single Crossing Over</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Double Crossing Over</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Multiple Crossing Over</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25</a:t>
            </a:fld>
            <a:endParaRPr lang="en-US"/>
          </a:p>
        </p:txBody>
      </p:sp>
    </p:spTree>
    <p:extLst>
      <p:ext uri="{BB962C8B-B14F-4D97-AF65-F5344CB8AC3E}">
        <p14:creationId xmlns:p14="http://schemas.microsoft.com/office/powerpoint/2010/main" val="28497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smtClean="0">
                <a:latin typeface="Algerian" panose="04020705040A02060702" pitchFamily="82" charset="0"/>
              </a:rPr>
              <a:t>Single Crossing over</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In this type of crossing over, only one </a:t>
            </a:r>
            <a:r>
              <a:rPr lang="en-US" dirty="0" err="1" smtClean="0">
                <a:latin typeface="Times New Roman" panose="02020603050405020304" pitchFamily="18" charset="0"/>
                <a:cs typeface="Times New Roman" panose="02020603050405020304" pitchFamily="18" charset="0"/>
              </a:rPr>
              <a:t>chiasma</a:t>
            </a:r>
            <a:r>
              <a:rPr lang="en-US" dirty="0" smtClean="0">
                <a:latin typeface="Times New Roman" panose="02020603050405020304" pitchFamily="18" charset="0"/>
                <a:cs typeface="Times New Roman" panose="02020603050405020304" pitchFamily="18" charset="0"/>
              </a:rPr>
              <a:t> is formed</a:t>
            </a:r>
            <a:r>
              <a:rPr lang="en-US" i="1" dirty="0" smtClean="0">
                <a:latin typeface="Times New Roman" panose="02020603050405020304" pitchFamily="18" charset="0"/>
                <a:cs typeface="Times New Roman" panose="02020603050405020304" pitchFamily="18" charset="0"/>
              </a:rPr>
              <a:t>( a </a:t>
            </a:r>
            <a:r>
              <a:rPr lang="en-US" i="1" dirty="0" err="1" smtClean="0">
                <a:latin typeface="Times New Roman" panose="02020603050405020304" pitchFamily="18" charset="0"/>
                <a:cs typeface="Times New Roman" panose="02020603050405020304" pitchFamily="18" charset="0"/>
              </a:rPr>
              <a:t>chiasma</a:t>
            </a:r>
            <a:r>
              <a:rPr lang="en-US" i="1" dirty="0" smtClean="0">
                <a:latin typeface="Times New Roman" panose="02020603050405020304" pitchFamily="18" charset="0"/>
                <a:cs typeface="Times New Roman" panose="02020603050405020304" pitchFamily="18" charset="0"/>
              </a:rPr>
              <a:t> is the point where two homologous non-sister chromatids exchange genetic material during the chromosomal cross over</a:t>
            </a:r>
            <a:r>
              <a:rPr lang="en-US" dirty="0" smtClean="0">
                <a:latin typeface="Times New Roman" panose="02020603050405020304" pitchFamily="18" charset="0"/>
                <a:cs typeface="Times New Roman" panose="02020603050405020304" pitchFamily="18" charset="0"/>
              </a:rPr>
              <a:t>) all along the length of a chromosome pair. </a:t>
            </a:r>
          </a:p>
          <a:p>
            <a:pPr marL="0" indent="0">
              <a:buNone/>
            </a:pPr>
            <a:r>
              <a:rPr lang="en-US" dirty="0" smtClean="0">
                <a:latin typeface="Times New Roman" panose="02020603050405020304" pitchFamily="18" charset="0"/>
                <a:cs typeface="Times New Roman" panose="02020603050405020304" pitchFamily="18" charset="0"/>
              </a:rPr>
              <a:t>Gametes formed by this type of crossing over are called single cross over gametes.</a:t>
            </a:r>
          </a:p>
        </p:txBody>
      </p:sp>
      <p:sp>
        <p:nvSpPr>
          <p:cNvPr id="4" name="Slide Number Placeholder 3"/>
          <p:cNvSpPr>
            <a:spLocks noGrp="1"/>
          </p:cNvSpPr>
          <p:nvPr>
            <p:ph type="sldNum" sz="quarter" idx="12"/>
          </p:nvPr>
        </p:nvSpPr>
        <p:spPr/>
        <p:txBody>
          <a:bodyPr/>
          <a:lstStyle/>
          <a:p>
            <a:fld id="{E5FD5434-F838-4DD4-A17B-1CB1A1850DF4}" type="slidenum">
              <a:rPr lang="en-US" smtClean="0"/>
              <a:t>26</a:t>
            </a:fld>
            <a:endParaRPr lang="en-US"/>
          </a:p>
        </p:txBody>
      </p:sp>
    </p:spTree>
    <p:extLst>
      <p:ext uri="{BB962C8B-B14F-4D97-AF65-F5344CB8AC3E}">
        <p14:creationId xmlns:p14="http://schemas.microsoft.com/office/powerpoint/2010/main" val="160753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smtClean="0">
                <a:latin typeface="Algerian" panose="04020705040A02060702" pitchFamily="82" charset="0"/>
              </a:rPr>
              <a:t>Double Crossing over</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In this type two </a:t>
            </a:r>
            <a:r>
              <a:rPr lang="en-US" dirty="0" err="1" smtClean="0">
                <a:latin typeface="Times New Roman" panose="02020603050405020304" pitchFamily="18" charset="0"/>
                <a:cs typeface="Times New Roman" panose="02020603050405020304" pitchFamily="18" charset="0"/>
              </a:rPr>
              <a:t>chiasmata</a:t>
            </a:r>
            <a:r>
              <a:rPr lang="en-US" dirty="0" smtClean="0">
                <a:latin typeface="Times New Roman" panose="02020603050405020304" pitchFamily="18" charset="0"/>
                <a:cs typeface="Times New Roman" panose="02020603050405020304" pitchFamily="18" charset="0"/>
              </a:rPr>
              <a:t> are formed along the entire length of chromosome leading to breakage and rejoin of chromatids at two points. The gametes produced are called double cross over gametes.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27</a:t>
            </a:fld>
            <a:endParaRPr lang="en-US"/>
          </a:p>
        </p:txBody>
      </p:sp>
    </p:spTree>
    <p:extLst>
      <p:ext uri="{BB962C8B-B14F-4D97-AF65-F5344CB8AC3E}">
        <p14:creationId xmlns:p14="http://schemas.microsoft.com/office/powerpoint/2010/main" val="295071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smtClean="0">
                <a:latin typeface="Algerian" panose="04020705040A02060702" pitchFamily="82" charset="0"/>
              </a:rPr>
              <a:t>Multiple crossing over</a:t>
            </a:r>
            <a:endParaRPr lang="en-US" dirty="0">
              <a:latin typeface="Algerian" panose="04020705040A02060702" pitchFamily="82"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In this type more than two </a:t>
            </a:r>
            <a:r>
              <a:rPr lang="en-US" dirty="0" err="1" smtClean="0">
                <a:latin typeface="Times New Roman" panose="02020603050405020304" pitchFamily="18" charset="0"/>
                <a:cs typeface="Times New Roman" panose="02020603050405020304" pitchFamily="18" charset="0"/>
              </a:rPr>
              <a:t>chiasmata</a:t>
            </a:r>
            <a:r>
              <a:rPr lang="en-US" dirty="0" smtClean="0">
                <a:latin typeface="Times New Roman" panose="02020603050405020304" pitchFamily="18" charset="0"/>
                <a:cs typeface="Times New Roman" panose="02020603050405020304" pitchFamily="18" charset="0"/>
              </a:rPr>
              <a:t> are formed and thus crossing over occurs at more than two points on the same chromosome pair. It is a rare phenomenon.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28</a:t>
            </a:fld>
            <a:endParaRPr lang="en-US"/>
          </a:p>
        </p:txBody>
      </p:sp>
    </p:spTree>
    <p:extLst>
      <p:ext uri="{BB962C8B-B14F-4D97-AF65-F5344CB8AC3E}">
        <p14:creationId xmlns:p14="http://schemas.microsoft.com/office/powerpoint/2010/main" val="392494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812" y="1395044"/>
            <a:ext cx="7087589" cy="5287113"/>
          </a:xfrm>
          <a:prstGeom prst="rect">
            <a:avLst/>
          </a:prstGeom>
        </p:spPr>
      </p:pic>
      <p:sp>
        <p:nvSpPr>
          <p:cNvPr id="5" name="Slide Number Placeholder 4"/>
          <p:cNvSpPr>
            <a:spLocks noGrp="1"/>
          </p:cNvSpPr>
          <p:nvPr>
            <p:ph type="sldNum" sz="quarter" idx="12"/>
          </p:nvPr>
        </p:nvSpPr>
        <p:spPr/>
        <p:txBody>
          <a:bodyPr/>
          <a:lstStyle/>
          <a:p>
            <a:fld id="{E5FD5434-F838-4DD4-A17B-1CB1A1850DF4}" type="slidenum">
              <a:rPr lang="en-US" smtClean="0"/>
              <a:t>29</a:t>
            </a:fld>
            <a:endParaRPr lang="en-US"/>
          </a:p>
        </p:txBody>
      </p:sp>
    </p:spTree>
    <p:extLst>
      <p:ext uri="{BB962C8B-B14F-4D97-AF65-F5344CB8AC3E}">
        <p14:creationId xmlns:p14="http://schemas.microsoft.com/office/powerpoint/2010/main" val="378314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52400"/>
            <a:ext cx="11734800" cy="1219200"/>
          </a:xfrm>
        </p:spPr>
        <p:txBody>
          <a:bodyPr>
            <a:noAutofit/>
          </a:bodyPr>
          <a:lstStyle/>
          <a:p>
            <a:r>
              <a:rPr lang="en-US" sz="4800" cap="none" dirty="0" smtClean="0">
                <a:latin typeface="Algerian" panose="04020705040A02060702" pitchFamily="82" charset="0"/>
                <a:cs typeface="Times New Roman" panose="02020603050405020304" pitchFamily="18" charset="0"/>
              </a:rPr>
              <a:t>Is independent assortment always the case? No</a:t>
            </a:r>
            <a:endParaRPr lang="en-US" sz="4800" cap="none" dirty="0">
              <a:latin typeface="Algerian" panose="04020705040A02060702" pitchFamily="82" charset="0"/>
              <a:cs typeface="Times New Roman" panose="02020603050405020304" pitchFamily="18" charset="0"/>
            </a:endParaRPr>
          </a:p>
        </p:txBody>
      </p:sp>
      <p:sp>
        <p:nvSpPr>
          <p:cNvPr id="3" name="Content Placeholder 2"/>
          <p:cNvSpPr>
            <a:spLocks noGrp="1"/>
          </p:cNvSpPr>
          <p:nvPr>
            <p:ph idx="1"/>
          </p:nvPr>
        </p:nvSpPr>
        <p:spPr>
          <a:xfrm>
            <a:off x="914163" y="1803401"/>
            <a:ext cx="10971449" cy="4470400"/>
          </a:xfrm>
        </p:spPr>
        <p:txBody>
          <a:bodyPr>
            <a:noAutofit/>
          </a:bodyPr>
          <a:lstStyle/>
          <a:p>
            <a:r>
              <a:rPr lang="en-US" sz="3600" dirty="0" smtClean="0">
                <a:latin typeface="Times New Roman" panose="02020603050405020304" pitchFamily="18" charset="0"/>
                <a:cs typeface="Times New Roman" panose="02020603050405020304" pitchFamily="18" charset="0"/>
              </a:rPr>
              <a:t>Independent assortment states that during gamete formation, the two alleles for one gene assort or segregate independently of the alleles for other genes.</a:t>
            </a:r>
          </a:p>
          <a:p>
            <a:r>
              <a:rPr lang="en-US" sz="3600" dirty="0" smtClean="0">
                <a:latin typeface="Times New Roman" panose="02020603050405020304" pitchFamily="18" charset="0"/>
                <a:cs typeface="Times New Roman" panose="02020603050405020304" pitchFamily="18" charset="0"/>
              </a:rPr>
              <a:t>But if two genes are found on the same chromosome, they will not assort independently, and don’t follow Medelian inheritance patterns.</a:t>
            </a:r>
          </a:p>
          <a:p>
            <a:r>
              <a:rPr lang="en-US" sz="3600" dirty="0" smtClean="0">
                <a:latin typeface="Times New Roman" panose="02020603050405020304" pitchFamily="18" charset="0"/>
                <a:cs typeface="Times New Roman" panose="02020603050405020304" pitchFamily="18" charset="0"/>
              </a:rPr>
              <a:t>Genes that are inherited together are said to be </a:t>
            </a:r>
            <a:r>
              <a:rPr lang="en-US" sz="3600" b="1" i="1" dirty="0" smtClean="0">
                <a:latin typeface="Times New Roman" panose="02020603050405020304" pitchFamily="18" charset="0"/>
                <a:cs typeface="Times New Roman" panose="02020603050405020304" pitchFamily="18" charset="0"/>
              </a:rPr>
              <a:t>“linked”</a:t>
            </a:r>
            <a:endParaRPr lang="en-US" sz="3600" b="1"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3</a:t>
            </a:fld>
            <a:endParaRPr lang="en-US"/>
          </a:p>
        </p:txBody>
      </p:sp>
    </p:spTree>
    <p:extLst>
      <p:ext uri="{BB962C8B-B14F-4D97-AF65-F5344CB8AC3E}">
        <p14:creationId xmlns:p14="http://schemas.microsoft.com/office/powerpoint/2010/main" val="117191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lgerian" panose="04020705040A02060702" pitchFamily="82" charset="0"/>
              </a:rPr>
              <a:t>Difference between linkage and crossing over</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pPr marL="0" indent="0">
              <a:buNone/>
            </a:pPr>
            <a:r>
              <a:rPr lang="en-US" sz="3600" b="1" i="1" dirty="0" smtClean="0">
                <a:latin typeface="Times New Roman" panose="02020603050405020304" pitchFamily="18" charset="0"/>
                <a:cs typeface="Times New Roman" panose="02020603050405020304" pitchFamily="18" charset="0"/>
              </a:rPr>
              <a:t>Linkage</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I</a:t>
            </a:r>
            <a:r>
              <a:rPr lang="en-US" dirty="0" smtClean="0">
                <a:latin typeface="Times New Roman" panose="02020603050405020304" pitchFamily="18" charset="0"/>
                <a:cs typeface="Times New Roman" panose="02020603050405020304" pitchFamily="18" charset="0"/>
              </a:rPr>
              <a:t>t is tendency of genes on a chromosome to remain together and passed as such in next generation.</a:t>
            </a: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It brings more parental types.</a:t>
            </a: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Strength of linkage between two genes increases if they are closely placed on a chromosome.</a:t>
            </a: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It helps to maintain a newly improved variety.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30</a:t>
            </a:fld>
            <a:endParaRPr lang="en-US"/>
          </a:p>
        </p:txBody>
      </p:sp>
    </p:spTree>
    <p:extLst>
      <p:ext uri="{BB962C8B-B14F-4D97-AF65-F5344CB8AC3E}">
        <p14:creationId xmlns:p14="http://schemas.microsoft.com/office/powerpoint/2010/main" val="40377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sz="3600" b="1" dirty="0" smtClean="0">
                <a:latin typeface="Times New Roman" panose="02020603050405020304" pitchFamily="18" charset="0"/>
                <a:cs typeface="Times New Roman" panose="02020603050405020304" pitchFamily="18" charset="0"/>
              </a:rPr>
              <a:t>Crossing Over</a:t>
            </a:r>
          </a:p>
          <a:p>
            <a:pPr>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It is exchange of genes or chromosomal parts to break established linkage and formation of new linkage.</a:t>
            </a:r>
          </a:p>
          <a:p>
            <a:pPr>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It produces recombination.</a:t>
            </a:r>
          </a:p>
          <a:p>
            <a:pPr>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Frequency of crossing over between two genes decreases if they are closely placed.</a:t>
            </a:r>
          </a:p>
          <a:p>
            <a:pPr>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It is the source of variation for producing new varieties.</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31</a:t>
            </a:fld>
            <a:endParaRPr lang="en-US"/>
          </a:p>
        </p:txBody>
      </p:sp>
    </p:spTree>
    <p:extLst>
      <p:ext uri="{BB962C8B-B14F-4D97-AF65-F5344CB8AC3E}">
        <p14:creationId xmlns:p14="http://schemas.microsoft.com/office/powerpoint/2010/main" val="181121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457200"/>
            <a:ext cx="10360501" cy="1219200"/>
          </a:xfrm>
        </p:spPr>
        <p:txBody>
          <a:bodyPr>
            <a:normAutofit fontScale="90000"/>
          </a:bodyPr>
          <a:lstStyle/>
          <a:p>
            <a:r>
              <a:rPr lang="en-US" dirty="0" smtClean="0">
                <a:latin typeface="Algerian" panose="04020705040A02060702" pitchFamily="82" charset="0"/>
              </a:rPr>
              <a:t>In genetic recombination by crossing over, what is the difference between parental gametes and recombinant gametes?</a:t>
            </a:r>
            <a:endParaRPr lang="en-US" dirty="0">
              <a:latin typeface="Algerian" panose="04020705040A02060702" pitchFamily="82" charset="0"/>
            </a:endParaRPr>
          </a:p>
        </p:txBody>
      </p:sp>
      <p:sp>
        <p:nvSpPr>
          <p:cNvPr id="3" name="Content Placeholder 2"/>
          <p:cNvSpPr>
            <a:spLocks noGrp="1"/>
          </p:cNvSpPr>
          <p:nvPr>
            <p:ph idx="1"/>
          </p:nvPr>
        </p:nvSpPr>
        <p:spPr>
          <a:xfrm>
            <a:off x="898623" y="2338232"/>
            <a:ext cx="10360501" cy="4470400"/>
          </a:xfrm>
        </p:spPr>
        <p:txBody>
          <a:bodyPr/>
          <a:lstStyle/>
          <a:p>
            <a:r>
              <a:rPr lang="en-US" dirty="0" smtClean="0">
                <a:latin typeface="Times New Roman" panose="02020603050405020304" pitchFamily="18" charset="0"/>
                <a:cs typeface="Times New Roman" panose="02020603050405020304" pitchFamily="18" charset="0"/>
              </a:rPr>
              <a:t>Parental gametes are the gametes that maintain the original linkage of genes (alleles) in the chromosome.</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Recombinant gametes are those in which the original linkage is undone due to exchange of chromosomal pieces via crossing over during meiosis.</a:t>
            </a:r>
          </a:p>
        </p:txBody>
      </p:sp>
      <p:sp>
        <p:nvSpPr>
          <p:cNvPr id="4" name="Slide Number Placeholder 3"/>
          <p:cNvSpPr>
            <a:spLocks noGrp="1"/>
          </p:cNvSpPr>
          <p:nvPr>
            <p:ph type="sldNum" sz="quarter" idx="12"/>
          </p:nvPr>
        </p:nvSpPr>
        <p:spPr/>
        <p:txBody>
          <a:bodyPr/>
          <a:lstStyle/>
          <a:p>
            <a:fld id="{E5FD5434-F838-4DD4-A17B-1CB1A1850DF4}" type="slidenum">
              <a:rPr lang="en-US" smtClean="0"/>
              <a:t>32</a:t>
            </a:fld>
            <a:endParaRPr lang="en-US"/>
          </a:p>
        </p:txBody>
      </p:sp>
    </p:spTree>
    <p:extLst>
      <p:ext uri="{BB962C8B-B14F-4D97-AF65-F5344CB8AC3E}">
        <p14:creationId xmlns:p14="http://schemas.microsoft.com/office/powerpoint/2010/main" val="357830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FD5434-F838-4DD4-A17B-1CB1A1850DF4}" type="slidenum">
              <a:rPr lang="en-US" smtClean="0"/>
              <a:pPr/>
              <a:t>33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012" y="914400"/>
            <a:ext cx="3901887" cy="5656071"/>
          </a:xfrm>
          <a:prstGeom prst="rect">
            <a:avLst/>
          </a:prstGeom>
        </p:spPr>
      </p:pic>
    </p:spTree>
    <p:extLst>
      <p:ext uri="{BB962C8B-B14F-4D97-AF65-F5344CB8AC3E}">
        <p14:creationId xmlns:p14="http://schemas.microsoft.com/office/powerpoint/2010/main" val="110297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2" y="838200"/>
            <a:ext cx="11582400" cy="5885786"/>
          </a:xfrm>
          <a:prstGeom prst="rect">
            <a:avLst/>
          </a:prstGeom>
        </p:spPr>
      </p:pic>
      <p:sp>
        <p:nvSpPr>
          <p:cNvPr id="3" name="Slide Number Placeholder 2"/>
          <p:cNvSpPr>
            <a:spLocks noGrp="1"/>
          </p:cNvSpPr>
          <p:nvPr>
            <p:ph type="sldNum" sz="quarter" idx="12"/>
          </p:nvPr>
        </p:nvSpPr>
        <p:spPr/>
        <p:txBody>
          <a:bodyPr/>
          <a:lstStyle/>
          <a:p>
            <a:fld id="{E5FD5434-F838-4DD4-A17B-1CB1A1850DF4}" type="slidenum">
              <a:rPr lang="en-US" smtClean="0"/>
              <a:pPr/>
              <a:t>34</a:t>
            </a:fld>
            <a:endParaRPr lang="en-US"/>
          </a:p>
        </p:txBody>
      </p:sp>
    </p:spTree>
    <p:extLst>
      <p:ext uri="{BB962C8B-B14F-4D97-AF65-F5344CB8AC3E}">
        <p14:creationId xmlns:p14="http://schemas.microsoft.com/office/powerpoint/2010/main" val="111698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Autofit/>
          </a:bodyPr>
          <a:lstStyle/>
          <a:p>
            <a:pPr algn="just"/>
            <a:r>
              <a:rPr lang="en-US" sz="3600" dirty="0">
                <a:latin typeface="Times New Roman" panose="02020603050405020304" pitchFamily="18" charset="0"/>
                <a:cs typeface="Times New Roman" panose="02020603050405020304" pitchFamily="18" charset="0"/>
              </a:rPr>
              <a:t>Genes located on different chromosomes are not </a:t>
            </a:r>
            <a:r>
              <a:rPr lang="en-US" sz="3600" dirty="0" smtClean="0">
                <a:latin typeface="Times New Roman" panose="02020603050405020304" pitchFamily="18" charset="0"/>
                <a:cs typeface="Times New Roman" panose="02020603050405020304" pitchFamily="18" charset="0"/>
              </a:rPr>
              <a:t>linked. This </a:t>
            </a:r>
            <a:r>
              <a:rPr lang="en-US" sz="3600" dirty="0">
                <a:latin typeface="Times New Roman" panose="02020603050405020304" pitchFamily="18" charset="0"/>
                <a:cs typeface="Times New Roman" panose="02020603050405020304" pitchFamily="18" charset="0"/>
              </a:rPr>
              <a:t>allows independent assortment – in a di-hybrid </a:t>
            </a:r>
            <a:r>
              <a:rPr lang="en-US" sz="3600" dirty="0" smtClean="0">
                <a:latin typeface="Times New Roman" panose="02020603050405020304" pitchFamily="18" charset="0"/>
                <a:cs typeface="Times New Roman" panose="02020603050405020304" pitchFamily="18" charset="0"/>
              </a:rPr>
              <a:t>cross the </a:t>
            </a:r>
            <a:r>
              <a:rPr lang="en-US" sz="3600" dirty="0">
                <a:latin typeface="Times New Roman" panose="02020603050405020304" pitchFamily="18" charset="0"/>
                <a:cs typeface="Times New Roman" panose="02020603050405020304" pitchFamily="18" charset="0"/>
              </a:rPr>
              <a:t>traits show the classic 9:3:3:1 inheritance pattern</a:t>
            </a:r>
            <a:r>
              <a:rPr lang="en-US" sz="3600" dirty="0" smtClean="0">
                <a:latin typeface="Times New Roman" panose="02020603050405020304" pitchFamily="18" charset="0"/>
                <a:cs typeface="Times New Roman" panose="02020603050405020304" pitchFamily="18" charset="0"/>
              </a:rPr>
              <a:t>.</a:t>
            </a:r>
          </a:p>
          <a:p>
            <a:pPr algn="just"/>
            <a:r>
              <a:rPr lang="en-US" sz="3600" dirty="0" smtClean="0">
                <a:latin typeface="Times New Roman" panose="02020603050405020304" pitchFamily="18" charset="0"/>
                <a:cs typeface="Times New Roman" panose="02020603050405020304" pitchFamily="18" charset="0"/>
              </a:rPr>
              <a:t>Genes </a:t>
            </a:r>
            <a:r>
              <a:rPr lang="en-US" sz="3600" dirty="0">
                <a:latin typeface="Times New Roman" panose="02020603050405020304" pitchFamily="18" charset="0"/>
                <a:cs typeface="Times New Roman" panose="02020603050405020304" pitchFamily="18" charset="0"/>
              </a:rPr>
              <a:t>that are located very close together on </a:t>
            </a:r>
            <a:r>
              <a:rPr lang="en-US" sz="3600" dirty="0" smtClean="0">
                <a:latin typeface="Times New Roman" panose="02020603050405020304" pitchFamily="18" charset="0"/>
                <a:cs typeface="Times New Roman" panose="02020603050405020304" pitchFamily="18" charset="0"/>
              </a:rPr>
              <a:t>the same</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chromosome </a:t>
            </a:r>
            <a:r>
              <a:rPr lang="en-US" sz="3600" dirty="0">
                <a:latin typeface="Times New Roman" panose="02020603050405020304" pitchFamily="18" charset="0"/>
                <a:cs typeface="Times New Roman" panose="02020603050405020304" pitchFamily="18" charset="0"/>
              </a:rPr>
              <a:t>may show complete </a:t>
            </a:r>
            <a:r>
              <a:rPr lang="en-US" sz="3600" dirty="0" smtClean="0">
                <a:latin typeface="Times New Roman" panose="02020603050405020304" pitchFamily="18" charset="0"/>
                <a:cs typeface="Times New Roman" panose="02020603050405020304" pitchFamily="18" charset="0"/>
              </a:rPr>
              <a:t>linkage.</a:t>
            </a:r>
          </a:p>
          <a:p>
            <a:pPr marL="0" indent="0">
              <a:buNone/>
            </a:pPr>
            <a:r>
              <a:rPr lang="en-US" sz="3600" dirty="0" smtClean="0">
                <a:latin typeface="Times New Roman" panose="02020603050405020304" pitchFamily="18" charset="0"/>
                <a:cs typeface="Times New Roman" panose="02020603050405020304" pitchFamily="18" charset="0"/>
              </a:rPr>
              <a:t>   They </a:t>
            </a:r>
            <a:r>
              <a:rPr lang="en-US" sz="3600" dirty="0">
                <a:latin typeface="Times New Roman" panose="02020603050405020304" pitchFamily="18" charset="0"/>
                <a:cs typeface="Times New Roman" panose="02020603050405020304" pitchFamily="18" charset="0"/>
              </a:rPr>
              <a:t>may be so close to each other that they </a:t>
            </a:r>
            <a:r>
              <a:rPr lang="en-US" sz="3600" dirty="0" smtClean="0">
                <a:latin typeface="Times New Roman" panose="02020603050405020304" pitchFamily="18" charset="0"/>
                <a:cs typeface="Times New Roman" panose="02020603050405020304" pitchFamily="18" charset="0"/>
              </a:rPr>
              <a:t>cannot</a:t>
            </a:r>
          </a:p>
          <a:p>
            <a:pPr marL="0" indent="0">
              <a:buNone/>
            </a:pP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be </a:t>
            </a:r>
            <a:r>
              <a:rPr lang="en-US" sz="3600" dirty="0">
                <a:latin typeface="Times New Roman" panose="02020603050405020304" pitchFamily="18" charset="0"/>
                <a:cs typeface="Times New Roman" panose="02020603050405020304" pitchFamily="18" charset="0"/>
              </a:rPr>
              <a:t>separated by recombination during meiosis.</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4</a:t>
            </a:fld>
            <a:endParaRPr lang="en-US"/>
          </a:p>
        </p:txBody>
      </p:sp>
    </p:spTree>
    <p:extLst>
      <p:ext uri="{BB962C8B-B14F-4D97-AF65-F5344CB8AC3E}">
        <p14:creationId xmlns:p14="http://schemas.microsoft.com/office/powerpoint/2010/main" val="211591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Genes located far apart on the same chromosome typically show incomplete (partial) linkage because they are easily separated by recombination.</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5</a:t>
            </a:fld>
            <a:endParaRPr lang="en-US"/>
          </a:p>
        </p:txBody>
      </p:sp>
    </p:spTree>
    <p:extLst>
      <p:ext uri="{BB962C8B-B14F-4D97-AF65-F5344CB8AC3E}">
        <p14:creationId xmlns:p14="http://schemas.microsoft.com/office/powerpoint/2010/main" val="99313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Genetic Linkage</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It is the tendency of alleles that are located close together on a chromosome to be inherited together during meiosis.</a:t>
            </a:r>
          </a:p>
          <a:p>
            <a:r>
              <a:rPr lang="en-US" dirty="0" smtClean="0">
                <a:latin typeface="Times New Roman" panose="02020603050405020304" pitchFamily="18" charset="0"/>
                <a:cs typeface="Times New Roman" panose="02020603050405020304" pitchFamily="18" charset="0"/>
              </a:rPr>
              <a:t>Genes whose loci are nearer to each other are less likely to be separated on to different chromatids during chromosomal crossover, and are therefore said to be genetically linked.</a:t>
            </a:r>
          </a:p>
          <a:p>
            <a:r>
              <a:rPr lang="en-US" dirty="0" smtClean="0">
                <a:latin typeface="Times New Roman" panose="02020603050405020304" pitchFamily="18" charset="0"/>
                <a:cs typeface="Times New Roman" panose="02020603050405020304" pitchFamily="18" charset="0"/>
              </a:rPr>
              <a:t>In other words, the nearer two genes are on a chromosome, the lower is the chance of a swap occuring between them, and the more likely they are to be inherited together.</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6</a:t>
            </a:fld>
            <a:endParaRPr lang="en-US"/>
          </a:p>
        </p:txBody>
      </p:sp>
    </p:spTree>
    <p:extLst>
      <p:ext uri="{BB962C8B-B14F-4D97-AF65-F5344CB8AC3E}">
        <p14:creationId xmlns:p14="http://schemas.microsoft.com/office/powerpoint/2010/main" val="350115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cs typeface="Times New Roman" panose="02020603050405020304" pitchFamily="18" charset="0"/>
              </a:rPr>
              <a:t>The discovery of genetic linkage</a:t>
            </a:r>
            <a:endParaRPr lang="en-US" dirty="0">
              <a:latin typeface="Algerian" panose="04020705040A02060702" pitchFamily="82"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i="1" dirty="0" smtClean="0">
                <a:latin typeface="Times New Roman" panose="02020603050405020304" pitchFamily="18" charset="0"/>
                <a:cs typeface="Times New Roman" panose="02020603050405020304" pitchFamily="18" charset="0"/>
              </a:rPr>
              <a:t>William Bateson </a:t>
            </a:r>
            <a:r>
              <a:rPr lang="en-US" dirty="0" smtClean="0">
                <a:latin typeface="Times New Roman" panose="02020603050405020304" pitchFamily="18" charset="0"/>
                <a:cs typeface="Times New Roman" panose="02020603050405020304" pitchFamily="18" charset="0"/>
              </a:rPr>
              <a:t>and </a:t>
            </a:r>
            <a:r>
              <a:rPr lang="en-US" b="1" i="1" dirty="0" smtClean="0">
                <a:latin typeface="Times New Roman" panose="02020603050405020304" pitchFamily="18" charset="0"/>
                <a:cs typeface="Times New Roman" panose="02020603050405020304" pitchFamily="18" charset="0"/>
              </a:rPr>
              <a:t>Reginald Punnett </a:t>
            </a:r>
            <a:r>
              <a:rPr lang="en-US" dirty="0" smtClean="0">
                <a:latin typeface="Times New Roman" panose="02020603050405020304" pitchFamily="18" charset="0"/>
                <a:cs typeface="Times New Roman" panose="02020603050405020304" pitchFamily="18" charset="0"/>
              </a:rPr>
              <a:t>completed a study in1905 that determined the movement of alleles found on the same chromosome.</a:t>
            </a:r>
          </a:p>
          <a:p>
            <a:r>
              <a:rPr lang="en-US" dirty="0" smtClean="0">
                <a:latin typeface="Times New Roman" panose="02020603050405020304" pitchFamily="18" charset="0"/>
                <a:cs typeface="Times New Roman" panose="02020603050405020304" pitchFamily="18" charset="0"/>
              </a:rPr>
              <a:t>The study used sweet peas particularly flower colour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pollen shape, they followed inheritance pattern.</a:t>
            </a:r>
          </a:p>
          <a:p>
            <a:r>
              <a:rPr lang="en-US" dirty="0" smtClean="0">
                <a:latin typeface="Times New Roman" panose="02020603050405020304" pitchFamily="18" charset="0"/>
                <a:cs typeface="Times New Roman" panose="02020603050405020304" pitchFamily="18" charset="0"/>
              </a:rPr>
              <a:t>For flower colour purple is dominant over red, and for pollen shape long is dominant over round.</a:t>
            </a:r>
          </a:p>
        </p:txBody>
      </p:sp>
      <p:sp>
        <p:nvSpPr>
          <p:cNvPr id="4" name="Slide Number Placeholder 3"/>
          <p:cNvSpPr>
            <a:spLocks noGrp="1"/>
          </p:cNvSpPr>
          <p:nvPr>
            <p:ph type="sldNum" sz="quarter" idx="12"/>
          </p:nvPr>
        </p:nvSpPr>
        <p:spPr/>
        <p:txBody>
          <a:bodyPr/>
          <a:lstStyle/>
          <a:p>
            <a:fld id="{E5FD5434-F838-4DD4-A17B-1CB1A1850DF4}" type="slidenum">
              <a:rPr lang="en-US" smtClean="0"/>
              <a:t>7</a:t>
            </a:fld>
            <a:endParaRPr lang="en-US"/>
          </a:p>
        </p:txBody>
      </p:sp>
    </p:spTree>
    <p:extLst>
      <p:ext uri="{BB962C8B-B14F-4D97-AF65-F5344CB8AC3E}">
        <p14:creationId xmlns:p14="http://schemas.microsoft.com/office/powerpoint/2010/main" val="271559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900769" y="1143000"/>
            <a:ext cx="10360501" cy="5486401"/>
          </a:xfrm>
        </p:spPr>
        <p:txBody>
          <a:bodyPr/>
          <a:lstStyle/>
          <a:p>
            <a:r>
              <a:rPr lang="en-US" dirty="0" smtClean="0">
                <a:latin typeface="Times New Roman" panose="02020603050405020304" pitchFamily="18" charset="0"/>
                <a:cs typeface="Times New Roman" panose="02020603050405020304" pitchFamily="18" charset="0"/>
              </a:rPr>
              <a:t>A cross was performed using a true breeding purple/long and red/round.</a:t>
            </a:r>
          </a:p>
          <a:p>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F1 </a:t>
            </a:r>
            <a:r>
              <a:rPr lang="en-US" dirty="0" smtClean="0">
                <a:latin typeface="Times New Roman" panose="02020603050405020304" pitchFamily="18" charset="0"/>
                <a:cs typeface="Times New Roman" panose="02020603050405020304" pitchFamily="18" charset="0"/>
              </a:rPr>
              <a:t>generation was 100% purple/long.</a:t>
            </a:r>
          </a:p>
          <a:p>
            <a:r>
              <a:rPr lang="en-US" dirty="0" smtClean="0">
                <a:latin typeface="Times New Roman" panose="02020603050405020304" pitchFamily="18" charset="0"/>
                <a:cs typeface="Times New Roman" panose="02020603050405020304" pitchFamily="18" charset="0"/>
              </a:rPr>
              <a:t>Crossing two individuals from </a:t>
            </a:r>
            <a:r>
              <a:rPr lang="en-US" b="1" dirty="0" smtClean="0">
                <a:latin typeface="Times New Roman" panose="02020603050405020304" pitchFamily="18" charset="0"/>
                <a:cs typeface="Times New Roman" panose="02020603050405020304" pitchFamily="18" charset="0"/>
              </a:rPr>
              <a:t>F1</a:t>
            </a:r>
            <a:r>
              <a:rPr lang="en-US" dirty="0" smtClean="0">
                <a:latin typeface="Times New Roman" panose="02020603050405020304" pitchFamily="18" charset="0"/>
                <a:cs typeface="Times New Roman" panose="02020603050405020304" pitchFamily="18" charset="0"/>
              </a:rPr>
              <a:t> generation resulted in a </a:t>
            </a:r>
            <a:r>
              <a:rPr lang="en-US" b="1" dirty="0" smtClean="0">
                <a:latin typeface="Times New Roman" panose="02020603050405020304" pitchFamily="18" charset="0"/>
                <a:cs typeface="Times New Roman" panose="02020603050405020304" pitchFamily="18" charset="0"/>
              </a:rPr>
              <a:t>F2</a:t>
            </a:r>
            <a:r>
              <a:rPr lang="en-US" dirty="0" smtClean="0">
                <a:latin typeface="Times New Roman" panose="02020603050405020304" pitchFamily="18" charset="0"/>
                <a:cs typeface="Times New Roman" panose="02020603050405020304" pitchFamily="18" charset="0"/>
              </a:rPr>
              <a:t> generation with four different phenotypes. (</a:t>
            </a:r>
            <a:r>
              <a:rPr lang="en-US" b="1" i="1" dirty="0" smtClean="0">
                <a:latin typeface="Times New Roman" panose="02020603050405020304" pitchFamily="18" charset="0"/>
                <a:cs typeface="Times New Roman" panose="02020603050405020304" pitchFamily="18" charset="0"/>
              </a:rPr>
              <a:t>purple/long, purple/round, red/long, red/round</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The alleles that created these combinations did not follow the 9:3:3:1 pattern, but supported the idea that these alleles did not assort independently and therefore must be </a:t>
            </a:r>
            <a:r>
              <a:rPr lang="en-US" b="1" i="1" dirty="0" smtClean="0">
                <a:latin typeface="Times New Roman" panose="02020603050405020304" pitchFamily="18" charset="0"/>
                <a:cs typeface="Times New Roman" panose="02020603050405020304" pitchFamily="18" charset="0"/>
              </a:rPr>
              <a:t>linked.</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5FD5434-F838-4DD4-A17B-1CB1A1850DF4}" type="slidenum">
              <a:rPr lang="en-US" smtClean="0"/>
              <a:t>8</a:t>
            </a:fld>
            <a:endParaRPr lang="en-US"/>
          </a:p>
        </p:txBody>
      </p:sp>
    </p:spTree>
    <p:extLst>
      <p:ext uri="{BB962C8B-B14F-4D97-AF65-F5344CB8AC3E}">
        <p14:creationId xmlns:p14="http://schemas.microsoft.com/office/powerpoint/2010/main" val="218822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7212" y="1117600"/>
            <a:ext cx="8382000" cy="5588000"/>
          </a:xfrm>
        </p:spPr>
      </p:pic>
      <p:sp>
        <p:nvSpPr>
          <p:cNvPr id="3" name="Slide Number Placeholder 2"/>
          <p:cNvSpPr>
            <a:spLocks noGrp="1"/>
          </p:cNvSpPr>
          <p:nvPr>
            <p:ph type="sldNum" sz="quarter" idx="12"/>
          </p:nvPr>
        </p:nvSpPr>
        <p:spPr/>
        <p:txBody>
          <a:bodyPr/>
          <a:lstStyle/>
          <a:p>
            <a:fld id="{E5FD5434-F838-4DD4-A17B-1CB1A1850DF4}" type="slidenum">
              <a:rPr lang="en-US" smtClean="0"/>
              <a:t>9</a:t>
            </a:fld>
            <a:endParaRPr lang="en-US"/>
          </a:p>
        </p:txBody>
      </p:sp>
    </p:spTree>
    <p:extLst>
      <p:ext uri="{BB962C8B-B14F-4D97-AF65-F5344CB8AC3E}">
        <p14:creationId xmlns:p14="http://schemas.microsoft.com/office/powerpoint/2010/main" val="101745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xmlns="" name="TF03460512.potx" id="{FAD57A1D-FD3F-410E-BC16-DC0572F34EA3}" vid="{8B1535A0-4296-40FA-BB7E-C6BB75A63359}"/>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 landscape design slides</Template>
  <TotalTime>328</TotalTime>
  <Words>1303</Words>
  <Application>Microsoft Office PowerPoint</Application>
  <PresentationFormat>Custom</PresentationFormat>
  <Paragraphs>143</Paragraphs>
  <Slides>34</Slides>
  <Notes>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Crimson landscape design template</vt:lpstr>
      <vt:lpstr>PowerPoint Presentation</vt:lpstr>
      <vt:lpstr> Genetic linkage and Crossing over</vt:lpstr>
      <vt:lpstr>Is independent assortment always the case? No</vt:lpstr>
      <vt:lpstr> </vt:lpstr>
      <vt:lpstr>  </vt:lpstr>
      <vt:lpstr>Genetic Linkage</vt:lpstr>
      <vt:lpstr>The discovery of genetic linkage</vt:lpstr>
      <vt:lpstr> </vt:lpstr>
      <vt:lpstr>  </vt:lpstr>
      <vt:lpstr>Why Linkage</vt:lpstr>
      <vt:lpstr>Types of Linkage</vt:lpstr>
      <vt:lpstr>Complete Linkage</vt:lpstr>
      <vt:lpstr>Incomplete Linkage</vt:lpstr>
      <vt:lpstr>Complete v/s Incomplete Linkage</vt:lpstr>
      <vt:lpstr>Significance of Linkage</vt:lpstr>
      <vt:lpstr>Crossing over and inheritance of linked genes</vt:lpstr>
      <vt:lpstr> </vt:lpstr>
      <vt:lpstr> </vt:lpstr>
      <vt:lpstr>Crossing Over</vt:lpstr>
      <vt:lpstr> </vt:lpstr>
      <vt:lpstr>Factors affecting cross over</vt:lpstr>
      <vt:lpstr>Significance of crossing over</vt:lpstr>
      <vt:lpstr>Theories of crossing over</vt:lpstr>
      <vt:lpstr> </vt:lpstr>
      <vt:lpstr>Types of crossing over</vt:lpstr>
      <vt:lpstr>Single Crossing over</vt:lpstr>
      <vt:lpstr>Double Crossing over</vt:lpstr>
      <vt:lpstr>Multiple crossing over</vt:lpstr>
      <vt:lpstr>  </vt:lpstr>
      <vt:lpstr>Difference between linkage and crossing over</vt:lpstr>
      <vt:lpstr> </vt:lpstr>
      <vt:lpstr>In genetic recombination by crossing over, what is the difference between parental gametes and recombinant gametes?</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ABBASI</dc:creator>
  <cp:lastModifiedBy>MyUserName</cp:lastModifiedBy>
  <cp:revision>30</cp:revision>
  <dcterms:created xsi:type="dcterms:W3CDTF">2017-12-18T11:23:18Z</dcterms:created>
  <dcterms:modified xsi:type="dcterms:W3CDTF">2020-11-11T04:40:25Z</dcterms:modified>
</cp:coreProperties>
</file>