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96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3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38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845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27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708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6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110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5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5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7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0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8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3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1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021E6E-CD17-44E5-9F91-D04347C33543}" type="datetimeFigureOut">
              <a:rPr lang="en-US" smtClean="0"/>
              <a:t>15-11-2020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20E9C95-010A-4877-83C7-BC39A22BD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658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DCC9-A78A-4BBB-AC4D-159E0EFE7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195" y="113353"/>
            <a:ext cx="10713492" cy="2387600"/>
          </a:xfrm>
        </p:spPr>
        <p:txBody>
          <a:bodyPr>
            <a:normAutofit/>
          </a:bodyPr>
          <a:lstStyle/>
          <a:p>
            <a:r>
              <a:rPr lang="en-US" sz="4400" dirty="0"/>
              <a:t>Course name: sociology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01DB9-1B5F-406F-B292-A1D060D12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4539" y="4000988"/>
            <a:ext cx="8791575" cy="1655762"/>
          </a:xfrm>
        </p:spPr>
        <p:txBody>
          <a:bodyPr/>
          <a:lstStyle/>
          <a:p>
            <a:r>
              <a:rPr lang="en-US" sz="2800" b="1" dirty="0"/>
              <a:t>Chapter .1   </a:t>
            </a:r>
          </a:p>
          <a:p>
            <a:r>
              <a:rPr lang="en-US" sz="2800" b="1" dirty="0"/>
              <a:t>                     </a:t>
            </a:r>
            <a:r>
              <a:rPr lang="en-US" sz="3200" b="1" dirty="0"/>
              <a:t>INTRODUCTION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9140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C337-86B2-4794-BC07-18061CA2E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26" y="-228600"/>
            <a:ext cx="10058400" cy="2743200"/>
          </a:xfrm>
        </p:spPr>
        <p:txBody>
          <a:bodyPr/>
          <a:lstStyle/>
          <a:p>
            <a:r>
              <a:rPr lang="en-US" sz="4300" b="1" dirty="0"/>
              <a:t>Sociology as Science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45736-8292-4C6F-AE8C-8692258CB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5317" y="1681923"/>
            <a:ext cx="7350057" cy="4215294"/>
          </a:xfrm>
        </p:spPr>
        <p:txBody>
          <a:bodyPr>
            <a:norm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800" b="1" dirty="0"/>
              <a:t>Definition of Science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800" b="1" dirty="0"/>
              <a:t>Division of Science  </a:t>
            </a:r>
          </a:p>
          <a:p>
            <a:r>
              <a:rPr lang="en-US" sz="2800" b="1" dirty="0"/>
              <a:t>            </a:t>
            </a:r>
            <a:r>
              <a:rPr lang="en-US" dirty="0"/>
              <a:t>Natural Science 	Social Science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800" b="1" dirty="0"/>
              <a:t>Steps of Scientific method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Observation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Classification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Inference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Generalization</a:t>
            </a:r>
          </a:p>
        </p:txBody>
      </p:sp>
    </p:spTree>
    <p:extLst>
      <p:ext uri="{BB962C8B-B14F-4D97-AF65-F5344CB8AC3E}">
        <p14:creationId xmlns:p14="http://schemas.microsoft.com/office/powerpoint/2010/main" val="4065882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24084-FB80-4CF4-958D-0633AC2CF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682" y="394251"/>
            <a:ext cx="10058400" cy="2743200"/>
          </a:xfrm>
        </p:spPr>
        <p:txBody>
          <a:bodyPr/>
          <a:lstStyle/>
          <a:p>
            <a:r>
              <a:rPr lang="en-US" sz="4300" b="1" dirty="0"/>
              <a:t>Science as knowledge: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4DFD8-2AC8-4433-B58D-9EF7BEB14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4918" y="2780750"/>
            <a:ext cx="8535988" cy="18796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/>
              <a:t>Concepts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/>
              <a:t>Relationship of concepts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/>
              <a:t>Explanation of concepts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455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51F11-6C92-4B49-9BC6-43EF09F4C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61" y="-16565"/>
            <a:ext cx="10058400" cy="2743200"/>
          </a:xfrm>
        </p:spPr>
        <p:txBody>
          <a:bodyPr/>
          <a:lstStyle/>
          <a:p>
            <a:r>
              <a:rPr lang="en-US" sz="4300" b="1" dirty="0"/>
              <a:t>Science as METHODS: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7FE46-66AD-45AD-ADE4-EAB39C65E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577" y="3045791"/>
            <a:ext cx="8535988" cy="1879600"/>
          </a:xfrm>
        </p:spPr>
        <p:txBody>
          <a:bodyPr>
            <a:normAutofit fontScale="25000" lnSpcReduction="20000"/>
          </a:bodyPr>
          <a:lstStyle/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Observation</a:t>
            </a:r>
          </a:p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Hypothesis</a:t>
            </a:r>
          </a:p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Verification</a:t>
            </a:r>
          </a:p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Induction</a:t>
            </a:r>
          </a:p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Deduction</a:t>
            </a:r>
          </a:p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Measurement</a:t>
            </a:r>
          </a:p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Prediction</a:t>
            </a:r>
          </a:p>
          <a:p>
            <a:pPr marL="1143000" indent="-1143000">
              <a:buFont typeface="Wingdings" panose="05000000000000000000" pitchFamily="2" charset="2"/>
              <a:buChar char="§"/>
            </a:pPr>
            <a:r>
              <a:rPr lang="en-US" sz="9600" dirty="0"/>
              <a:t>Tools &amp; techniques used in science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688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3A13-0F3C-41AB-89B7-406135888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448" y="591972"/>
            <a:ext cx="5075142" cy="1197591"/>
          </a:xfrm>
        </p:spPr>
        <p:txBody>
          <a:bodyPr/>
          <a:lstStyle/>
          <a:p>
            <a:r>
              <a:rPr lang="en-US" b="1" dirty="0"/>
              <a:t>List of contents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A14F3-82A6-4DC5-86A4-52E7CDF68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1568" y="1518313"/>
            <a:ext cx="7231489" cy="4148919"/>
          </a:xfrm>
        </p:spPr>
        <p:txBody>
          <a:bodyPr/>
          <a:lstStyle/>
          <a:p>
            <a:r>
              <a:rPr lang="en-US" dirty="0"/>
              <a:t>Meaning of the term ‘Sociology’</a:t>
            </a:r>
          </a:p>
          <a:p>
            <a:r>
              <a:rPr lang="en-US" dirty="0"/>
              <a:t>Definitions : </a:t>
            </a:r>
          </a:p>
          <a:p>
            <a:r>
              <a:rPr lang="en-US" dirty="0"/>
              <a:t>		American Sociological Association</a:t>
            </a:r>
          </a:p>
          <a:p>
            <a:r>
              <a:rPr lang="en-US" dirty="0"/>
              <a:t>		Different Authors/Theorists </a:t>
            </a:r>
          </a:p>
          <a:p>
            <a:r>
              <a:rPr lang="en-US" dirty="0"/>
              <a:t>Nature of sociology</a:t>
            </a:r>
          </a:p>
          <a:p>
            <a:r>
              <a:rPr lang="en-US" dirty="0"/>
              <a:t>Subject matter of sociology</a:t>
            </a:r>
          </a:p>
          <a:p>
            <a:r>
              <a:rPr lang="en-US" dirty="0"/>
              <a:t>Scope &amp; Importance of Sociology</a:t>
            </a:r>
          </a:p>
          <a:p>
            <a:r>
              <a:rPr lang="en-US" dirty="0"/>
              <a:t>Relation with other subjects of social sciences</a:t>
            </a:r>
          </a:p>
          <a:p>
            <a:r>
              <a:rPr lang="en-US" dirty="0"/>
              <a:t>Sociology as Science</a:t>
            </a:r>
          </a:p>
        </p:txBody>
      </p:sp>
    </p:spTree>
    <p:extLst>
      <p:ext uri="{BB962C8B-B14F-4D97-AF65-F5344CB8AC3E}">
        <p14:creationId xmlns:p14="http://schemas.microsoft.com/office/powerpoint/2010/main" val="201391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D670-6F36-44D8-8E0B-BD05B3B6D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Meaning of ‘sociology’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26062-9F38-4DE5-9D36-54F00653A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681785"/>
            <a:ext cx="8535988" cy="1879600"/>
          </a:xfrm>
        </p:spPr>
        <p:txBody>
          <a:bodyPr/>
          <a:lstStyle/>
          <a:p>
            <a:r>
              <a:rPr lang="en-US" dirty="0"/>
              <a:t>A Latin word ‘</a:t>
            </a:r>
            <a:r>
              <a:rPr lang="en-US" dirty="0" err="1"/>
              <a:t>Socious</a:t>
            </a:r>
            <a:r>
              <a:rPr lang="en-US" dirty="0"/>
              <a:t>’, meaning companion, or society and </a:t>
            </a:r>
          </a:p>
          <a:p>
            <a:r>
              <a:rPr lang="en-US" dirty="0"/>
              <a:t>a Greek word “logos”, meaning to study. </a:t>
            </a:r>
          </a:p>
        </p:txBody>
      </p:sp>
    </p:spTree>
    <p:extLst>
      <p:ext uri="{BB962C8B-B14F-4D97-AF65-F5344CB8AC3E}">
        <p14:creationId xmlns:p14="http://schemas.microsoft.com/office/powerpoint/2010/main" val="370268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F6E9-B9CF-4AE9-BB42-F42E9FF90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088" y="-160362"/>
            <a:ext cx="10058400" cy="2743200"/>
          </a:xfrm>
        </p:spPr>
        <p:txBody>
          <a:bodyPr/>
          <a:lstStyle/>
          <a:p>
            <a:r>
              <a:rPr lang="en-US" b="1" dirty="0"/>
              <a:t>Definitions 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6B57F-CD5C-46BE-BD76-99DBB59BA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088" y="1399275"/>
            <a:ext cx="8535988" cy="5076587"/>
          </a:xfrm>
        </p:spPr>
        <p:txBody>
          <a:bodyPr>
            <a:normAutofit/>
          </a:bodyPr>
          <a:lstStyle/>
          <a:p>
            <a:r>
              <a:rPr lang="en-US" b="1" dirty="0"/>
              <a:t>American sociological Association (ASA)</a:t>
            </a:r>
          </a:p>
          <a:p>
            <a:r>
              <a:rPr lang="en-US" dirty="0"/>
              <a:t>Its the study of social life, social change, and the social causes and consequences of human behavior. </a:t>
            </a:r>
          </a:p>
          <a:p>
            <a:r>
              <a:rPr lang="en-US" b="1" dirty="0"/>
              <a:t>Author/theorists:</a:t>
            </a:r>
          </a:p>
          <a:p>
            <a:r>
              <a:rPr lang="en-US" dirty="0"/>
              <a:t>	F.H.GIDDINGS</a:t>
            </a:r>
          </a:p>
          <a:p>
            <a:r>
              <a:rPr lang="en-US" dirty="0"/>
              <a:t>	EMILE DURKHEIM</a:t>
            </a:r>
          </a:p>
          <a:p>
            <a:r>
              <a:rPr lang="en-US" dirty="0"/>
              <a:t>	MAX WEBER</a:t>
            </a:r>
          </a:p>
          <a:p>
            <a:r>
              <a:rPr lang="en-US" dirty="0"/>
              <a:t>	JOHN.J.MACCIONIS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9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DFB46-B763-4F26-930F-552A56949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8075474" cy="1527313"/>
          </a:xfrm>
        </p:spPr>
        <p:txBody>
          <a:bodyPr>
            <a:normAutofit fontScale="90000"/>
          </a:bodyPr>
          <a:lstStyle/>
          <a:p>
            <a:r>
              <a:rPr lang="en-US" sz="4800" b="1" dirty="0"/>
              <a:t>NATURE of sociology</a:t>
            </a:r>
            <a:br>
              <a:rPr lang="en-US" sz="4800" b="1" dirty="0"/>
            </a:br>
            <a:endParaRPr lang="en-US" sz="48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49756-8ECB-4D44-8A88-1928A07E8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1778" y="1901685"/>
            <a:ext cx="5014222" cy="413799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Independent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Social science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General science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Categorical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Pure science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Abstract science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Generalizing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Empirical &amp; rational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7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AC914-7DEE-42EA-9EE0-266AA173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83" y="-13252"/>
            <a:ext cx="9228413" cy="2743200"/>
          </a:xfrm>
        </p:spPr>
        <p:txBody>
          <a:bodyPr/>
          <a:lstStyle/>
          <a:p>
            <a:r>
              <a:rPr lang="en-US" sz="4300" b="1" dirty="0"/>
              <a:t>Subject Matter of Sociology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43F61-79A8-43CA-899C-2E5CD3010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1533" y="2173356"/>
            <a:ext cx="8535988" cy="326445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Sociological Analysis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of the primary units of social life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development, structure and function of a wide variety of basis social institutions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Fundamental Social Process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Method of the Research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Specialization</a:t>
            </a:r>
          </a:p>
        </p:txBody>
      </p:sp>
    </p:spTree>
    <p:extLst>
      <p:ext uri="{BB962C8B-B14F-4D97-AF65-F5344CB8AC3E}">
        <p14:creationId xmlns:p14="http://schemas.microsoft.com/office/powerpoint/2010/main" val="3553562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F460-788A-4029-B244-FC3B6598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909" y="0"/>
            <a:ext cx="11242744" cy="2743200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300" b="1" dirty="0"/>
              <a:t>Scope and importance of Sociology</a:t>
            </a:r>
            <a:br>
              <a:rPr lang="en-US" sz="4300" b="1" dirty="0"/>
            </a:br>
            <a:endParaRPr lang="en-US" sz="43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E0A01-EFD0-427E-ADCC-663A783AD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3325" y="1485347"/>
            <a:ext cx="7571891" cy="4491383"/>
          </a:xfrm>
        </p:spPr>
        <p:txBody>
          <a:bodyPr>
            <a:normAutofit/>
          </a:bodyPr>
          <a:lstStyle/>
          <a:p>
            <a:r>
              <a:rPr lang="en-US" b="1" dirty="0"/>
              <a:t>Importance</a:t>
            </a:r>
          </a:p>
          <a:p>
            <a:r>
              <a:rPr lang="en-US" b="1" dirty="0"/>
              <a:t>Scope:</a:t>
            </a:r>
          </a:p>
          <a:p>
            <a:r>
              <a:rPr lang="en-US" dirty="0"/>
              <a:t>	Professions</a:t>
            </a:r>
          </a:p>
          <a:p>
            <a:r>
              <a:rPr lang="en-US" dirty="0"/>
              <a:t>	Research	</a:t>
            </a:r>
          </a:p>
          <a:p>
            <a:r>
              <a:rPr lang="en-US" dirty="0"/>
              <a:t>	Administration</a:t>
            </a:r>
          </a:p>
          <a:p>
            <a:br>
              <a:rPr lang="en-US" dirty="0"/>
            </a:br>
            <a:r>
              <a:rPr lang="en-US" dirty="0"/>
              <a:t>Careers</a:t>
            </a:r>
            <a:br>
              <a:rPr lang="en-US" dirty="0"/>
            </a:br>
            <a:r>
              <a:rPr lang="en-US" dirty="0"/>
              <a:t>Roles of a Sociologist (Reading Assignment pg:38-44 from Book)</a:t>
            </a:r>
            <a:b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8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0436E-8B44-40E5-8798-4E5284B0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26" y="155713"/>
            <a:ext cx="10058400" cy="2743200"/>
          </a:xfrm>
        </p:spPr>
        <p:txBody>
          <a:bodyPr/>
          <a:lstStyle/>
          <a:p>
            <a:r>
              <a:rPr lang="en-US" sz="4300" b="1" dirty="0"/>
              <a:t>Relation between sociology and other social sciences subjects: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C0999-765B-4F66-829A-6EAF76BBF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4543" y="2272747"/>
            <a:ext cx="5835857" cy="3120887"/>
          </a:xfrm>
        </p:spPr>
        <p:txBody>
          <a:bodyPr>
            <a:normAutofit/>
          </a:bodyPr>
          <a:lstStyle/>
          <a:p>
            <a:r>
              <a:rPr lang="en-US" sz="2400" b="1" dirty="0"/>
              <a:t>Similarities and Differences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Economics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Political Science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Anthropology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Psychology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78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D8EF-4396-4729-83E2-26FCAE356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666" y="-308113"/>
            <a:ext cx="10058400" cy="2743200"/>
          </a:xfrm>
        </p:spPr>
        <p:txBody>
          <a:bodyPr/>
          <a:lstStyle/>
          <a:p>
            <a:r>
              <a:rPr lang="en-US" sz="4300" b="1" dirty="0"/>
              <a:t>Roles of the SOCIOLOGIST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C9886-5968-477C-9FB0-90D2DE8B5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199" y="2146852"/>
            <a:ext cx="8547653" cy="401540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3000" b="1" dirty="0"/>
              <a:t>As research scientist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Conducting scientific research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Correcting popular non-sense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Making sociological predictions</a:t>
            </a:r>
            <a:r>
              <a:rPr lang="en-US" sz="4200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en-US" dirty="0"/>
              <a:t>		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3000" b="1" dirty="0"/>
              <a:t>As policy consultant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3000" b="1" dirty="0"/>
              <a:t>As technician/Clinical Sociologist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3000" b="1" dirty="0"/>
              <a:t>As teacher</a:t>
            </a:r>
          </a:p>
        </p:txBody>
      </p:sp>
    </p:spTree>
    <p:extLst>
      <p:ext uri="{BB962C8B-B14F-4D97-AF65-F5344CB8AC3E}">
        <p14:creationId xmlns:p14="http://schemas.microsoft.com/office/powerpoint/2010/main" val="140447892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234</TotalTime>
  <Words>316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Wingdings</vt:lpstr>
      <vt:lpstr>Wingdings 3</vt:lpstr>
      <vt:lpstr>Slice</vt:lpstr>
      <vt:lpstr>Course name: sociology </vt:lpstr>
      <vt:lpstr>List of contents</vt:lpstr>
      <vt:lpstr>Meaning of ‘sociology’</vt:lpstr>
      <vt:lpstr>Definitions :</vt:lpstr>
      <vt:lpstr>NATURE of sociology </vt:lpstr>
      <vt:lpstr>Subject Matter of Sociology</vt:lpstr>
      <vt:lpstr>Scope and importance of Sociology </vt:lpstr>
      <vt:lpstr>Relation between sociology and other social sciences subjects: </vt:lpstr>
      <vt:lpstr>Roles of the SOCIOLOGIST</vt:lpstr>
      <vt:lpstr>Sociology as Science</vt:lpstr>
      <vt:lpstr>Science as knowledge:</vt:lpstr>
      <vt:lpstr>Science as METHODS: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name: sociology instructor: Ms. Ayesha Siddiqa</dc:title>
  <dc:creator>Ayesha</dc:creator>
  <cp:lastModifiedBy>Ayesha</cp:lastModifiedBy>
  <cp:revision>16</cp:revision>
  <dcterms:created xsi:type="dcterms:W3CDTF">2020-11-04T00:05:38Z</dcterms:created>
  <dcterms:modified xsi:type="dcterms:W3CDTF">2020-11-15T14:15:39Z</dcterms:modified>
</cp:coreProperties>
</file>