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66"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6" d="100"/>
          <a:sy n="46" d="100"/>
        </p:scale>
        <p:origin x="-1296" y="-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1DE8E3-0A3B-421E-A28A-21C4938D2BB4}" type="datetimeFigureOut">
              <a:rPr lang="en-US" smtClean="0"/>
              <a:t>09-Nov-20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73C90B-EE11-47D7-803F-F743AD531FFE}" type="slidenum">
              <a:rPr lang="en-US" smtClean="0"/>
              <a:t>‹#›</a:t>
            </a:fld>
            <a:endParaRPr lang="en-US"/>
          </a:p>
        </p:txBody>
      </p:sp>
    </p:spTree>
    <p:extLst>
      <p:ext uri="{BB962C8B-B14F-4D97-AF65-F5344CB8AC3E}">
        <p14:creationId xmlns:p14="http://schemas.microsoft.com/office/powerpoint/2010/main" val="23466066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A72476C-5C90-4C8E-9520-EF7F4867CD3D}" type="datetimeFigureOut">
              <a:rPr lang="en-US" smtClean="0"/>
              <a:t>09-Nov-20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758D3E-5044-4393-A5EC-E9CB43775547}" type="slidenum">
              <a:rPr lang="en-US" smtClean="0"/>
              <a:t>‹#›</a:t>
            </a:fld>
            <a:endParaRPr lang="en-US"/>
          </a:p>
        </p:txBody>
      </p:sp>
    </p:spTree>
    <p:extLst>
      <p:ext uri="{BB962C8B-B14F-4D97-AF65-F5344CB8AC3E}">
        <p14:creationId xmlns:p14="http://schemas.microsoft.com/office/powerpoint/2010/main" val="1913534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72476C-5C90-4C8E-9520-EF7F4867CD3D}" type="datetimeFigureOut">
              <a:rPr lang="en-US" smtClean="0"/>
              <a:t>09-Nov-20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758D3E-5044-4393-A5EC-E9CB43775547}" type="slidenum">
              <a:rPr lang="en-US" smtClean="0"/>
              <a:t>‹#›</a:t>
            </a:fld>
            <a:endParaRPr lang="en-US"/>
          </a:p>
        </p:txBody>
      </p:sp>
    </p:spTree>
    <p:extLst>
      <p:ext uri="{BB962C8B-B14F-4D97-AF65-F5344CB8AC3E}">
        <p14:creationId xmlns:p14="http://schemas.microsoft.com/office/powerpoint/2010/main" val="2933350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72476C-5C90-4C8E-9520-EF7F4867CD3D}" type="datetimeFigureOut">
              <a:rPr lang="en-US" smtClean="0"/>
              <a:t>09-Nov-20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758D3E-5044-4393-A5EC-E9CB43775547}" type="slidenum">
              <a:rPr lang="en-US" smtClean="0"/>
              <a:t>‹#›</a:t>
            </a:fld>
            <a:endParaRPr lang="en-US"/>
          </a:p>
        </p:txBody>
      </p:sp>
    </p:spTree>
    <p:extLst>
      <p:ext uri="{BB962C8B-B14F-4D97-AF65-F5344CB8AC3E}">
        <p14:creationId xmlns:p14="http://schemas.microsoft.com/office/powerpoint/2010/main" val="1625664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72476C-5C90-4C8E-9520-EF7F4867CD3D}" type="datetimeFigureOut">
              <a:rPr lang="en-US" smtClean="0"/>
              <a:t>09-Nov-20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758D3E-5044-4393-A5EC-E9CB43775547}" type="slidenum">
              <a:rPr lang="en-US" smtClean="0"/>
              <a:t>‹#›</a:t>
            </a:fld>
            <a:endParaRPr lang="en-US"/>
          </a:p>
        </p:txBody>
      </p:sp>
    </p:spTree>
    <p:extLst>
      <p:ext uri="{BB962C8B-B14F-4D97-AF65-F5344CB8AC3E}">
        <p14:creationId xmlns:p14="http://schemas.microsoft.com/office/powerpoint/2010/main" val="1349776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72476C-5C90-4C8E-9520-EF7F4867CD3D}" type="datetimeFigureOut">
              <a:rPr lang="en-US" smtClean="0"/>
              <a:t>09-Nov-20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758D3E-5044-4393-A5EC-E9CB43775547}" type="slidenum">
              <a:rPr lang="en-US" smtClean="0"/>
              <a:t>‹#›</a:t>
            </a:fld>
            <a:endParaRPr lang="en-US"/>
          </a:p>
        </p:txBody>
      </p:sp>
    </p:spTree>
    <p:extLst>
      <p:ext uri="{BB962C8B-B14F-4D97-AF65-F5344CB8AC3E}">
        <p14:creationId xmlns:p14="http://schemas.microsoft.com/office/powerpoint/2010/main" val="1691413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A72476C-5C90-4C8E-9520-EF7F4867CD3D}" type="datetimeFigureOut">
              <a:rPr lang="en-US" smtClean="0"/>
              <a:t>09-Nov-20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758D3E-5044-4393-A5EC-E9CB43775547}" type="slidenum">
              <a:rPr lang="en-US" smtClean="0"/>
              <a:t>‹#›</a:t>
            </a:fld>
            <a:endParaRPr lang="en-US"/>
          </a:p>
        </p:txBody>
      </p:sp>
    </p:spTree>
    <p:extLst>
      <p:ext uri="{BB962C8B-B14F-4D97-AF65-F5344CB8AC3E}">
        <p14:creationId xmlns:p14="http://schemas.microsoft.com/office/powerpoint/2010/main" val="3683664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A72476C-5C90-4C8E-9520-EF7F4867CD3D}" type="datetimeFigureOut">
              <a:rPr lang="en-US" smtClean="0"/>
              <a:t>09-Nov-20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758D3E-5044-4393-A5EC-E9CB43775547}" type="slidenum">
              <a:rPr lang="en-US" smtClean="0"/>
              <a:t>‹#›</a:t>
            </a:fld>
            <a:endParaRPr lang="en-US"/>
          </a:p>
        </p:txBody>
      </p:sp>
    </p:spTree>
    <p:extLst>
      <p:ext uri="{BB962C8B-B14F-4D97-AF65-F5344CB8AC3E}">
        <p14:creationId xmlns:p14="http://schemas.microsoft.com/office/powerpoint/2010/main" val="1011376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A72476C-5C90-4C8E-9520-EF7F4867CD3D}" type="datetimeFigureOut">
              <a:rPr lang="en-US" smtClean="0"/>
              <a:t>09-Nov-20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758D3E-5044-4393-A5EC-E9CB43775547}" type="slidenum">
              <a:rPr lang="en-US" smtClean="0"/>
              <a:t>‹#›</a:t>
            </a:fld>
            <a:endParaRPr lang="en-US"/>
          </a:p>
        </p:txBody>
      </p:sp>
    </p:spTree>
    <p:extLst>
      <p:ext uri="{BB962C8B-B14F-4D97-AF65-F5344CB8AC3E}">
        <p14:creationId xmlns:p14="http://schemas.microsoft.com/office/powerpoint/2010/main" val="2468891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72476C-5C90-4C8E-9520-EF7F4867CD3D}" type="datetimeFigureOut">
              <a:rPr lang="en-US" smtClean="0"/>
              <a:t>09-Nov-20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758D3E-5044-4393-A5EC-E9CB43775547}" type="slidenum">
              <a:rPr lang="en-US" smtClean="0"/>
              <a:t>‹#›</a:t>
            </a:fld>
            <a:endParaRPr lang="en-US"/>
          </a:p>
        </p:txBody>
      </p:sp>
    </p:spTree>
    <p:extLst>
      <p:ext uri="{BB962C8B-B14F-4D97-AF65-F5344CB8AC3E}">
        <p14:creationId xmlns:p14="http://schemas.microsoft.com/office/powerpoint/2010/main" val="2528228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72476C-5C90-4C8E-9520-EF7F4867CD3D}" type="datetimeFigureOut">
              <a:rPr lang="en-US" smtClean="0"/>
              <a:t>09-Nov-20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758D3E-5044-4393-A5EC-E9CB43775547}" type="slidenum">
              <a:rPr lang="en-US" smtClean="0"/>
              <a:t>‹#›</a:t>
            </a:fld>
            <a:endParaRPr lang="en-US"/>
          </a:p>
        </p:txBody>
      </p:sp>
    </p:spTree>
    <p:extLst>
      <p:ext uri="{BB962C8B-B14F-4D97-AF65-F5344CB8AC3E}">
        <p14:creationId xmlns:p14="http://schemas.microsoft.com/office/powerpoint/2010/main" val="1158912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72476C-5C90-4C8E-9520-EF7F4867CD3D}" type="datetimeFigureOut">
              <a:rPr lang="en-US" smtClean="0"/>
              <a:t>09-Nov-20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758D3E-5044-4393-A5EC-E9CB43775547}" type="slidenum">
              <a:rPr lang="en-US" smtClean="0"/>
              <a:t>‹#›</a:t>
            </a:fld>
            <a:endParaRPr lang="en-US"/>
          </a:p>
        </p:txBody>
      </p:sp>
    </p:spTree>
    <p:extLst>
      <p:ext uri="{BB962C8B-B14F-4D97-AF65-F5344CB8AC3E}">
        <p14:creationId xmlns:p14="http://schemas.microsoft.com/office/powerpoint/2010/main" val="1566924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72476C-5C90-4C8E-9520-EF7F4867CD3D}" type="datetimeFigureOut">
              <a:rPr lang="en-US" smtClean="0"/>
              <a:t>09-Nov-20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758D3E-5044-4393-A5EC-E9CB43775547}" type="slidenum">
              <a:rPr lang="en-US" smtClean="0"/>
              <a:t>‹#›</a:t>
            </a:fld>
            <a:endParaRPr lang="en-US"/>
          </a:p>
        </p:txBody>
      </p:sp>
    </p:spTree>
    <p:extLst>
      <p:ext uri="{BB962C8B-B14F-4D97-AF65-F5344CB8AC3E}">
        <p14:creationId xmlns:p14="http://schemas.microsoft.com/office/powerpoint/2010/main" val="9687500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en.wikipedia.org/wiki/Scientific_literacy" TargetMode="External"/><Relationship Id="rId7" Type="http://schemas.openxmlformats.org/officeDocument/2006/relationships/hyperlink" Target="http://en.wikipedia.org/wiki/Information_literacy" TargetMode="External"/><Relationship Id="rId2" Type="http://schemas.openxmlformats.org/officeDocument/2006/relationships/hyperlink" Target="http://en.wikipedia.org/wiki/Cultural_literacy" TargetMode="External"/><Relationship Id="rId1" Type="http://schemas.openxmlformats.org/officeDocument/2006/relationships/slideLayout" Target="../slideLayouts/slideLayout2.xml"/><Relationship Id="rId6" Type="http://schemas.openxmlformats.org/officeDocument/2006/relationships/hyperlink" Target="http://curry.virginia.edu/go/clic/nrrc/reinking.html" TargetMode="External"/><Relationship Id="rId5" Type="http://schemas.openxmlformats.org/officeDocument/2006/relationships/hyperlink" Target="http://www.members.nae.edu/nae/techlithome.nsf/weblinks/CTON-557R5G?OpenDocument" TargetMode="External"/><Relationship Id="rId4" Type="http://schemas.openxmlformats.org/officeDocument/2006/relationships/hyperlink" Target="http://en.wikipedia.org/wiki/Computer_literac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Sociological Foundations of curriculum</a:t>
            </a:r>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7613614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PH"/>
              <a:t>Knowledge as Agent of Change</a:t>
            </a:r>
            <a:endParaRPr lang="en-GB"/>
          </a:p>
        </p:txBody>
      </p:sp>
      <p:sp>
        <p:nvSpPr>
          <p:cNvPr id="44035" name="Rectangle 3"/>
          <p:cNvSpPr>
            <a:spLocks noGrp="1" noChangeArrowheads="1"/>
          </p:cNvSpPr>
          <p:nvPr>
            <p:ph type="body" idx="1"/>
          </p:nvPr>
        </p:nvSpPr>
        <p:spPr/>
        <p:txBody>
          <a:bodyPr/>
          <a:lstStyle/>
          <a:p>
            <a:pPr>
              <a:buFont typeface="Wingdings" pitchFamily="2" charset="2"/>
              <a:buNone/>
            </a:pPr>
            <a:r>
              <a:rPr lang="en-PH"/>
              <a:t>Has knowledge grown?</a:t>
            </a:r>
          </a:p>
          <a:p>
            <a:pPr>
              <a:buFont typeface="Wingdings" pitchFamily="2" charset="2"/>
              <a:buNone/>
            </a:pPr>
            <a:endParaRPr lang="en-GB"/>
          </a:p>
          <a:p>
            <a:r>
              <a:rPr lang="en-GB"/>
              <a:t>Explosion of Knowledge</a:t>
            </a:r>
          </a:p>
          <a:p>
            <a:r>
              <a:rPr lang="en-PH"/>
              <a:t>What Knowledge Is of Most Worth?</a:t>
            </a:r>
          </a:p>
          <a:p>
            <a:r>
              <a:rPr lang="en-GB"/>
              <a:t>Organizing Knowledge</a:t>
            </a:r>
          </a:p>
          <a:p>
            <a:pPr lvl="1"/>
            <a:r>
              <a:rPr lang="en-PH"/>
              <a:t>Subject-centered</a:t>
            </a:r>
            <a:endParaRPr lang="en-GB"/>
          </a:p>
          <a:p>
            <a:r>
              <a:rPr lang="en-GB"/>
              <a:t>Areas of Knowledge</a:t>
            </a:r>
          </a:p>
        </p:txBody>
      </p:sp>
    </p:spTree>
    <p:extLst>
      <p:ext uri="{BB962C8B-B14F-4D97-AF65-F5344CB8AC3E}">
        <p14:creationId xmlns:p14="http://schemas.microsoft.com/office/powerpoint/2010/main" val="36352324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76200"/>
            <a:ext cx="8229600" cy="914400"/>
          </a:xfrm>
        </p:spPr>
        <p:txBody>
          <a:bodyPr/>
          <a:lstStyle/>
          <a:p>
            <a:r>
              <a:rPr lang="en-PH" sz="3800" dirty="0"/>
              <a:t>Processing Social-Educational Priorities</a:t>
            </a:r>
            <a:endParaRPr lang="en-GB" sz="3800" dirty="0"/>
          </a:p>
        </p:txBody>
      </p:sp>
      <p:sp>
        <p:nvSpPr>
          <p:cNvPr id="46083" name="Rectangle 3"/>
          <p:cNvSpPr>
            <a:spLocks noGrp="1" noChangeArrowheads="1"/>
          </p:cNvSpPr>
          <p:nvPr>
            <p:ph type="body" idx="1"/>
          </p:nvPr>
        </p:nvSpPr>
        <p:spPr>
          <a:xfrm>
            <a:off x="228600" y="990600"/>
            <a:ext cx="8686800" cy="5867400"/>
          </a:xfrm>
        </p:spPr>
        <p:txBody>
          <a:bodyPr>
            <a:noAutofit/>
          </a:bodyPr>
          <a:lstStyle/>
          <a:p>
            <a:pPr>
              <a:buFont typeface="Wingdings" pitchFamily="2" charset="2"/>
              <a:buNone/>
            </a:pPr>
            <a:r>
              <a:rPr lang="en-PH" sz="3600" dirty="0"/>
              <a:t>What is your schools priority? </a:t>
            </a:r>
            <a:endParaRPr lang="en-GB" sz="3600" dirty="0"/>
          </a:p>
          <a:p>
            <a:r>
              <a:rPr lang="en-GB" sz="3600" dirty="0"/>
              <a:t>Education for All Students</a:t>
            </a:r>
          </a:p>
          <a:p>
            <a:pPr lvl="1"/>
            <a:r>
              <a:rPr lang="en-PH" sz="3200" dirty="0"/>
              <a:t>Child-</a:t>
            </a:r>
            <a:r>
              <a:rPr lang="en-PH" sz="3200" dirty="0" err="1"/>
              <a:t>centered</a:t>
            </a:r>
            <a:r>
              <a:rPr lang="en-PH" sz="3200" dirty="0"/>
              <a:t>, Activity-</a:t>
            </a:r>
            <a:r>
              <a:rPr lang="en-PH" sz="3200" dirty="0" err="1"/>
              <a:t>centered</a:t>
            </a:r>
            <a:r>
              <a:rPr lang="en-PH" sz="3200" dirty="0"/>
              <a:t>, Experience-</a:t>
            </a:r>
            <a:r>
              <a:rPr lang="en-PH" sz="3200" dirty="0" err="1"/>
              <a:t>centered</a:t>
            </a:r>
            <a:endParaRPr lang="en-GB" sz="3200" dirty="0"/>
          </a:p>
          <a:p>
            <a:r>
              <a:rPr lang="en-PH" sz="3600" dirty="0"/>
              <a:t>Focus on Academically Talented Students</a:t>
            </a:r>
          </a:p>
          <a:p>
            <a:pPr lvl="1"/>
            <a:r>
              <a:rPr lang="en-PH" sz="3200" dirty="0"/>
              <a:t>Curriculum to challenge the “smart” </a:t>
            </a:r>
            <a:r>
              <a:rPr lang="en-PH" sz="3200" dirty="0" smtClean="0"/>
              <a:t>students</a:t>
            </a:r>
            <a:endParaRPr lang="en-PH" sz="3200" dirty="0"/>
          </a:p>
          <a:p>
            <a:r>
              <a:rPr lang="en-GB" sz="3600" dirty="0"/>
              <a:t>Focus on Disadvantaged Students</a:t>
            </a:r>
          </a:p>
          <a:p>
            <a:pPr lvl="1"/>
            <a:r>
              <a:rPr lang="en-PH" sz="3200" dirty="0"/>
              <a:t>How to help the disadvantage students gain same </a:t>
            </a:r>
            <a:r>
              <a:rPr lang="en-PH" sz="3200" dirty="0" smtClean="0"/>
              <a:t>access </a:t>
            </a:r>
            <a:r>
              <a:rPr lang="en-PH" sz="3200" dirty="0"/>
              <a:t>to education?</a:t>
            </a:r>
            <a:endParaRPr lang="en-GB" sz="3200" dirty="0"/>
          </a:p>
        </p:txBody>
      </p:sp>
    </p:spTree>
    <p:extLst>
      <p:ext uri="{BB962C8B-B14F-4D97-AF65-F5344CB8AC3E}">
        <p14:creationId xmlns:p14="http://schemas.microsoft.com/office/powerpoint/2010/main" val="22555382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PH"/>
              <a:t>Planning for Educational Change</a:t>
            </a:r>
            <a:endParaRPr lang="en-GB"/>
          </a:p>
        </p:txBody>
      </p:sp>
      <p:sp>
        <p:nvSpPr>
          <p:cNvPr id="47107" name="Rectangle 3"/>
          <p:cNvSpPr>
            <a:spLocks noGrp="1" noChangeArrowheads="1"/>
          </p:cNvSpPr>
          <p:nvPr>
            <p:ph type="body" idx="1"/>
          </p:nvPr>
        </p:nvSpPr>
        <p:spPr>
          <a:xfrm>
            <a:off x="457200" y="1219200"/>
            <a:ext cx="8229600" cy="4906963"/>
          </a:xfrm>
        </p:spPr>
        <p:txBody>
          <a:bodyPr>
            <a:noAutofit/>
          </a:bodyPr>
          <a:lstStyle/>
          <a:p>
            <a:pPr>
              <a:lnSpc>
                <a:spcPct val="90000"/>
              </a:lnSpc>
            </a:pPr>
            <a:r>
              <a:rPr lang="en-PH" dirty="0"/>
              <a:t>What is the aim of education?  Should aim of education changeable? </a:t>
            </a:r>
          </a:p>
          <a:p>
            <a:pPr>
              <a:lnSpc>
                <a:spcPct val="90000"/>
              </a:lnSpc>
            </a:pPr>
            <a:r>
              <a:rPr lang="en-PH" dirty="0"/>
              <a:t>Schools should prepare education that is not separate from the world.  The world is not static.  </a:t>
            </a:r>
          </a:p>
          <a:p>
            <a:pPr>
              <a:lnSpc>
                <a:spcPct val="90000"/>
              </a:lnSpc>
            </a:pPr>
            <a:r>
              <a:rPr lang="en-PH" dirty="0"/>
              <a:t>Creating relevant curriculum for the changing world</a:t>
            </a:r>
            <a:r>
              <a:rPr lang="en-PH" dirty="0" smtClean="0"/>
              <a:t>.</a:t>
            </a:r>
            <a:endParaRPr lang="en-PH" dirty="0"/>
          </a:p>
          <a:p>
            <a:pPr>
              <a:lnSpc>
                <a:spcPct val="90000"/>
              </a:lnSpc>
            </a:pPr>
            <a:r>
              <a:rPr lang="en-PH" dirty="0"/>
              <a:t>Adventist education</a:t>
            </a:r>
          </a:p>
          <a:p>
            <a:pPr lvl="1">
              <a:lnSpc>
                <a:spcPct val="90000"/>
              </a:lnSpc>
            </a:pPr>
            <a:r>
              <a:rPr lang="en-PH" dirty="0"/>
              <a:t>Preparing the students for the world today and the world to come. (White)</a:t>
            </a:r>
            <a:endParaRPr lang="en-GB" dirty="0"/>
          </a:p>
        </p:txBody>
      </p:sp>
    </p:spTree>
    <p:extLst>
      <p:ext uri="{BB962C8B-B14F-4D97-AF65-F5344CB8AC3E}">
        <p14:creationId xmlns:p14="http://schemas.microsoft.com/office/powerpoint/2010/main" val="6707932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PH"/>
              <a:t>Christian Curriculum and Society</a:t>
            </a:r>
            <a:endParaRPr lang="en-GB"/>
          </a:p>
        </p:txBody>
      </p:sp>
      <p:sp>
        <p:nvSpPr>
          <p:cNvPr id="52227" name="Rectangle 3"/>
          <p:cNvSpPr>
            <a:spLocks noGrp="1" noChangeArrowheads="1"/>
          </p:cNvSpPr>
          <p:nvPr>
            <p:ph type="body" idx="1"/>
          </p:nvPr>
        </p:nvSpPr>
        <p:spPr/>
        <p:txBody>
          <a:bodyPr>
            <a:normAutofit lnSpcReduction="10000"/>
          </a:bodyPr>
          <a:lstStyle/>
          <a:p>
            <a:r>
              <a:rPr lang="en-GB"/>
              <a:t>The curriculum must prepare each student “for the joy of service in this world and for the higher joy of </a:t>
            </a:r>
            <a:r>
              <a:rPr lang="en-GB">
                <a:solidFill>
                  <a:schemeClr val="accent2"/>
                </a:solidFill>
              </a:rPr>
              <a:t>wider </a:t>
            </a:r>
            <a:r>
              <a:rPr lang="en-GB"/>
              <a:t>service in the world to come” (White, </a:t>
            </a:r>
            <a:r>
              <a:rPr lang="en-GB" i="1"/>
              <a:t>Education</a:t>
            </a:r>
            <a:r>
              <a:rPr lang="en-GB"/>
              <a:t>, p. 13) </a:t>
            </a:r>
          </a:p>
          <a:p>
            <a:endParaRPr lang="en-GB"/>
          </a:p>
          <a:p>
            <a:r>
              <a:rPr lang="en-PH"/>
              <a:t>Christian curriculum should Consider the world today.  But Christian curriculum should not forget the curriculum for preparing student for kingdom.</a:t>
            </a:r>
            <a:endParaRPr lang="en-GB"/>
          </a:p>
        </p:txBody>
      </p:sp>
    </p:spTree>
    <p:extLst>
      <p:ext uri="{BB962C8B-B14F-4D97-AF65-F5344CB8AC3E}">
        <p14:creationId xmlns:p14="http://schemas.microsoft.com/office/powerpoint/2010/main" val="21646768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smtClean="0"/>
              <a:t>Historical Foundations of Curriculum</a:t>
            </a:r>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3670116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fontScale="90000"/>
          </a:bodyPr>
          <a:lstStyle/>
          <a:p>
            <a:r>
              <a:rPr lang="en-US" b="1" dirty="0" smtClean="0"/>
              <a:t>Historical Foundations of Curriculum</a:t>
            </a:r>
            <a:endParaRPr lang="en-US" b="1" dirty="0"/>
          </a:p>
        </p:txBody>
      </p:sp>
      <p:sp>
        <p:nvSpPr>
          <p:cNvPr id="3" name="Content Placeholder 2"/>
          <p:cNvSpPr>
            <a:spLocks noGrp="1"/>
          </p:cNvSpPr>
          <p:nvPr>
            <p:ph idx="1"/>
          </p:nvPr>
        </p:nvSpPr>
        <p:spPr>
          <a:xfrm>
            <a:off x="152400" y="914400"/>
            <a:ext cx="8839200" cy="5410200"/>
          </a:xfrm>
        </p:spPr>
        <p:txBody>
          <a:bodyPr>
            <a:noAutofit/>
          </a:bodyPr>
          <a:lstStyle/>
          <a:p>
            <a:pPr marL="0" indent="0">
              <a:buNone/>
            </a:pPr>
            <a:r>
              <a:rPr lang="en-US" sz="2600" dirty="0"/>
              <a:t>The following curriculum theories laid down their views on what curriculum is.</a:t>
            </a:r>
          </a:p>
          <a:p>
            <a:pPr lvl="0"/>
            <a:r>
              <a:rPr lang="en-US" sz="2600" dirty="0"/>
              <a:t>Franklin </a:t>
            </a:r>
            <a:r>
              <a:rPr lang="en-US" sz="2600" dirty="0" err="1"/>
              <a:t>Bobbit</a:t>
            </a:r>
            <a:r>
              <a:rPr lang="en-US" sz="2600" dirty="0"/>
              <a:t> (1876-1956_ presented curriculum as a science that emphasizes the student’s needs. Curriculum prepares students for adult life. To </a:t>
            </a:r>
            <a:r>
              <a:rPr lang="en-US" sz="2600" dirty="0" err="1"/>
              <a:t>Bobbit</a:t>
            </a:r>
            <a:r>
              <a:rPr lang="en-US" sz="2600" dirty="0"/>
              <a:t>, objectives with corresponding activities should be grouped and sequenced. This can only be done of instructional activities and tasks are clarified.</a:t>
            </a:r>
          </a:p>
          <a:p>
            <a:pPr lvl="0"/>
            <a:r>
              <a:rPr lang="en-US" sz="2600" dirty="0" err="1"/>
              <a:t>Werett</a:t>
            </a:r>
            <a:r>
              <a:rPr lang="en-US" sz="2600" dirty="0"/>
              <a:t> Characters (1875-1952)- Like </a:t>
            </a:r>
            <a:r>
              <a:rPr lang="en-US" sz="2600" dirty="0" err="1"/>
              <a:t>Bobbit</a:t>
            </a:r>
            <a:r>
              <a:rPr lang="en-US" sz="2600" dirty="0"/>
              <a:t>, to Charters, curriculum is a science, it gives emphasis on students’ needs. The listing objectives and matching of these with corresponding activities ensure that the content or subject matter is related to the objective. The subject matter and the objectives are planned by the teacher</a:t>
            </a:r>
            <a:r>
              <a:rPr lang="en-US" sz="2600" dirty="0" smtClean="0"/>
              <a:t>.</a:t>
            </a:r>
            <a:endParaRPr lang="en-US" sz="2600" dirty="0"/>
          </a:p>
        </p:txBody>
      </p:sp>
    </p:spTree>
    <p:extLst>
      <p:ext uri="{BB962C8B-B14F-4D97-AF65-F5344CB8AC3E}">
        <p14:creationId xmlns:p14="http://schemas.microsoft.com/office/powerpoint/2010/main" val="22249590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William </a:t>
            </a:r>
            <a:r>
              <a:rPr lang="en-US" dirty="0" err="1" smtClean="0"/>
              <a:t>Kilpatrict</a:t>
            </a:r>
            <a:r>
              <a:rPr lang="en-US" dirty="0" smtClean="0"/>
              <a:t> (1871-1965)- Curricula are purposeful activities which are child-centered. The purpose of the curriculum is child development. The project method was introduced by Kilpatrick, whose model allowed the teacher and student to plan the activities. The curriculum develops social relationships and small group instruction.</a:t>
            </a:r>
          </a:p>
          <a:p>
            <a:endParaRPr lang="en-US" dirty="0"/>
          </a:p>
        </p:txBody>
      </p:sp>
    </p:spTree>
    <p:extLst>
      <p:ext uri="{BB962C8B-B14F-4D97-AF65-F5344CB8AC3E}">
        <p14:creationId xmlns:p14="http://schemas.microsoft.com/office/powerpoint/2010/main" val="29644093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Harold </a:t>
            </a:r>
            <a:r>
              <a:rPr lang="en-US" dirty="0" err="1"/>
              <a:t>Rugg</a:t>
            </a:r>
            <a:r>
              <a:rPr lang="en-US" dirty="0"/>
              <a:t> (1886-1960)- </a:t>
            </a:r>
            <a:r>
              <a:rPr lang="en-US" dirty="0" err="1"/>
              <a:t>Rugg</a:t>
            </a:r>
            <a:r>
              <a:rPr lang="en-US" dirty="0"/>
              <a:t>, the curriculum should develop the whole child. It is child-centered. With the statement of objectives and related learning activities, curriculum should produce outcomes. </a:t>
            </a:r>
            <a:r>
              <a:rPr lang="en-US" dirty="0" err="1"/>
              <a:t>Rugg</a:t>
            </a:r>
            <a:r>
              <a:rPr lang="en-US" dirty="0"/>
              <a:t> emphasized social studies, and that teachers plan the curriculum in advance</a:t>
            </a:r>
          </a:p>
          <a:p>
            <a:endParaRPr lang="en-US" dirty="0"/>
          </a:p>
        </p:txBody>
      </p:sp>
    </p:spTree>
    <p:extLst>
      <p:ext uri="{BB962C8B-B14F-4D97-AF65-F5344CB8AC3E}">
        <p14:creationId xmlns:p14="http://schemas.microsoft.com/office/powerpoint/2010/main" val="18886549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fontScale="92500" lnSpcReduction="10000"/>
          </a:bodyPr>
          <a:lstStyle/>
          <a:p>
            <a:pPr lvl="0"/>
            <a:r>
              <a:rPr lang="en-US" dirty="0"/>
              <a:t>Hollis Caswell (1901-1989)- He saw curriculum as organized around social functions or themes, organized knowledge and learner’s interest. Caswell believes that curriculum is a set of experiences</a:t>
            </a:r>
          </a:p>
          <a:p>
            <a:pPr lvl="0"/>
            <a:r>
              <a:rPr lang="en-US" dirty="0"/>
              <a:t>Ralph Tyler (1902-1994)- as one of the authorities on curriculum, Tyler believes that curriculum is a science and an extension of the school’s philosophy. It is based on student’s needs and interest. To Tyler , curriculum is always related to instruction. Subject matter is organized in terms of knowledge, skills and values. The Process emphasizes problem-solving. The curriculum aims to educate generalists and not </a:t>
            </a:r>
            <a:r>
              <a:rPr lang="en-US" dirty="0" smtClean="0"/>
              <a:t>specialists</a:t>
            </a:r>
            <a:endParaRPr lang="en-US" dirty="0"/>
          </a:p>
        </p:txBody>
      </p:sp>
    </p:spTree>
    <p:extLst>
      <p:ext uri="{BB962C8B-B14F-4D97-AF65-F5344CB8AC3E}">
        <p14:creationId xmlns:p14="http://schemas.microsoft.com/office/powerpoint/2010/main" val="39090139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Historical development shows different changes in the purposes, principles and content of the curriculum. The different changes are influenced by educational philosophy, psychology and pedagogical theories. </a:t>
            </a:r>
            <a:r>
              <a:rPr lang="en-US"/>
              <a:t>This implies that curriculum is ever-changing, putting in knowledge and content from many </a:t>
            </a:r>
            <a:r>
              <a:rPr lang="en-US" smtClean="0"/>
              <a:t>disciplines</a:t>
            </a:r>
            <a:endParaRPr lang="en-US"/>
          </a:p>
        </p:txBody>
      </p:sp>
    </p:spTree>
    <p:extLst>
      <p:ext uri="{BB962C8B-B14F-4D97-AF65-F5344CB8AC3E}">
        <p14:creationId xmlns:p14="http://schemas.microsoft.com/office/powerpoint/2010/main" val="1031474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fontScale="90000"/>
          </a:bodyPr>
          <a:lstStyle/>
          <a:p>
            <a:r>
              <a:rPr lang="en-US" dirty="0"/>
              <a:t>Sociological </a:t>
            </a:r>
            <a:r>
              <a:rPr lang="en-US" dirty="0" smtClean="0"/>
              <a:t>Foundations of curriculum</a:t>
            </a:r>
            <a:endParaRPr lang="en-US" dirty="0"/>
          </a:p>
        </p:txBody>
      </p:sp>
      <p:sp>
        <p:nvSpPr>
          <p:cNvPr id="3" name="Content Placeholder 2"/>
          <p:cNvSpPr>
            <a:spLocks noGrp="1"/>
          </p:cNvSpPr>
          <p:nvPr>
            <p:ph idx="1"/>
          </p:nvPr>
        </p:nvSpPr>
        <p:spPr>
          <a:xfrm>
            <a:off x="152400" y="990600"/>
            <a:ext cx="8839200" cy="5715000"/>
          </a:xfrm>
        </p:spPr>
        <p:txBody>
          <a:bodyPr>
            <a:normAutofit fontScale="85000" lnSpcReduction="20000"/>
          </a:bodyPr>
          <a:lstStyle/>
          <a:p>
            <a:r>
              <a:rPr lang="en-US" dirty="0"/>
              <a:t>Society influences the school curriculum.</a:t>
            </a:r>
          </a:p>
          <a:p>
            <a:r>
              <a:rPr lang="en-US" dirty="0"/>
              <a:t>Every society, community or nation has an essential social obligation to arrange the education of children.</a:t>
            </a:r>
          </a:p>
          <a:p>
            <a:r>
              <a:rPr lang="en-US" dirty="0"/>
              <a:t>Sociological considerations influence curriculum development in following distinct ways:-</a:t>
            </a:r>
          </a:p>
          <a:p>
            <a:pPr lvl="1"/>
            <a:r>
              <a:rPr lang="en-US" dirty="0"/>
              <a:t>It provides a way of carrying out changes in the behavior of the students as per the needs and demands of the society or nation.</a:t>
            </a:r>
          </a:p>
          <a:p>
            <a:pPr lvl="1"/>
            <a:r>
              <a:rPr lang="en-US" dirty="0"/>
              <a:t>To make education as an instrument of social changes and progress.</a:t>
            </a:r>
          </a:p>
          <a:p>
            <a:pPr lvl="1"/>
            <a:r>
              <a:rPr lang="en-US" dirty="0"/>
              <a:t>To preserve the culture and transmit it to young children.</a:t>
            </a:r>
          </a:p>
          <a:p>
            <a:pPr lvl="1"/>
            <a:r>
              <a:rPr lang="en-US" dirty="0"/>
              <a:t>To prepare the learners for the future society.</a:t>
            </a:r>
          </a:p>
          <a:p>
            <a:r>
              <a:rPr lang="en-US" dirty="0"/>
              <a:t>Thus sociological considerations provide necessary guidelines for developing a useful curriculum for the betterment and the progress of society</a:t>
            </a:r>
            <a:r>
              <a:rPr lang="en-US" dirty="0" smtClean="0"/>
              <a:t>.</a:t>
            </a:r>
            <a:endParaRPr lang="en-US" dirty="0"/>
          </a:p>
        </p:txBody>
      </p:sp>
    </p:spTree>
    <p:extLst>
      <p:ext uri="{BB962C8B-B14F-4D97-AF65-F5344CB8AC3E}">
        <p14:creationId xmlns:p14="http://schemas.microsoft.com/office/powerpoint/2010/main" val="3200737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PH"/>
              <a:t>Education and Society</a:t>
            </a:r>
            <a:endParaRPr lang="en-GB"/>
          </a:p>
        </p:txBody>
      </p:sp>
      <p:sp>
        <p:nvSpPr>
          <p:cNvPr id="48131" name="Rectangle 3"/>
          <p:cNvSpPr>
            <a:spLocks noGrp="1" noChangeArrowheads="1"/>
          </p:cNvSpPr>
          <p:nvPr>
            <p:ph type="body" idx="1"/>
          </p:nvPr>
        </p:nvSpPr>
        <p:spPr/>
        <p:txBody>
          <a:bodyPr/>
          <a:lstStyle/>
          <a:p>
            <a:pPr algn="ctr">
              <a:buFont typeface="Wingdings" pitchFamily="2" charset="2"/>
              <a:buNone/>
            </a:pPr>
            <a:endParaRPr lang="en-GB"/>
          </a:p>
          <a:p>
            <a:pPr algn="ctr">
              <a:buFont typeface="Wingdings" pitchFamily="2" charset="2"/>
              <a:buNone/>
            </a:pPr>
            <a:endParaRPr lang="en-GB"/>
          </a:p>
          <a:p>
            <a:pPr algn="ctr">
              <a:buFont typeface="Wingdings" pitchFamily="2" charset="2"/>
              <a:buNone/>
            </a:pPr>
            <a:endParaRPr lang="en-GB"/>
          </a:p>
          <a:p>
            <a:pPr algn="ctr">
              <a:buFont typeface="Wingdings" pitchFamily="2" charset="2"/>
              <a:buNone/>
            </a:pPr>
            <a:r>
              <a:rPr lang="en-GB"/>
              <a:t>Schools exist within, not apart from, </a:t>
            </a:r>
          </a:p>
          <a:p>
            <a:pPr algn="ctr">
              <a:buFont typeface="Wingdings" pitchFamily="2" charset="2"/>
              <a:buNone/>
            </a:pPr>
            <a:r>
              <a:rPr lang="en-GB"/>
              <a:t>social context </a:t>
            </a:r>
          </a:p>
          <a:p>
            <a:pPr algn="ctr">
              <a:buFont typeface="Wingdings" pitchFamily="2" charset="2"/>
              <a:buNone/>
            </a:pPr>
            <a:endParaRPr lang="en-PH"/>
          </a:p>
          <a:p>
            <a:pPr algn="ctr">
              <a:buFont typeface="Wingdings" pitchFamily="2" charset="2"/>
              <a:buNone/>
            </a:pPr>
            <a:r>
              <a:rPr lang="en-PH"/>
              <a:t>Schools emerges within society</a:t>
            </a:r>
            <a:endParaRPr lang="en-GB"/>
          </a:p>
        </p:txBody>
      </p:sp>
    </p:spTree>
    <p:extLst>
      <p:ext uri="{BB962C8B-B14F-4D97-AF65-F5344CB8AC3E}">
        <p14:creationId xmlns:p14="http://schemas.microsoft.com/office/powerpoint/2010/main" val="326849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PH"/>
              <a:t>Education and Society</a:t>
            </a:r>
            <a:endParaRPr lang="en-GB"/>
          </a:p>
        </p:txBody>
      </p:sp>
      <p:sp>
        <p:nvSpPr>
          <p:cNvPr id="50179" name="Rectangle 3"/>
          <p:cNvSpPr>
            <a:spLocks noGrp="1" noChangeArrowheads="1"/>
          </p:cNvSpPr>
          <p:nvPr>
            <p:ph type="body" idx="1"/>
          </p:nvPr>
        </p:nvSpPr>
        <p:spPr/>
        <p:txBody>
          <a:bodyPr/>
          <a:lstStyle/>
          <a:p>
            <a:pPr>
              <a:buFont typeface="Wingdings" pitchFamily="2" charset="2"/>
              <a:buNone/>
            </a:pPr>
            <a:r>
              <a:rPr lang="en-PH"/>
              <a:t>	Why school exist in Society?</a:t>
            </a:r>
          </a:p>
          <a:p>
            <a:pPr>
              <a:buFont typeface="Wingdings" pitchFamily="2" charset="2"/>
              <a:buNone/>
            </a:pPr>
            <a:endParaRPr lang="en-PH"/>
          </a:p>
          <a:p>
            <a:pPr>
              <a:buFont typeface="Wingdings" pitchFamily="2" charset="2"/>
              <a:buNone/>
            </a:pPr>
            <a:r>
              <a:rPr lang="en-PH"/>
              <a:t>	Is education “Neutral”?</a:t>
            </a:r>
          </a:p>
          <a:p>
            <a:pPr>
              <a:buFont typeface="Wingdings" pitchFamily="2" charset="2"/>
              <a:buNone/>
            </a:pPr>
            <a:r>
              <a:rPr lang="en-PH"/>
              <a:t>		Why do we have Adventist Schools?</a:t>
            </a:r>
          </a:p>
          <a:p>
            <a:pPr>
              <a:buFont typeface="Wingdings" pitchFamily="2" charset="2"/>
              <a:buNone/>
            </a:pPr>
            <a:endParaRPr lang="en-PH"/>
          </a:p>
          <a:p>
            <a:pPr>
              <a:buFont typeface="Wingdings" pitchFamily="2" charset="2"/>
              <a:buNone/>
            </a:pPr>
            <a:r>
              <a:rPr lang="en-PH"/>
              <a:t>	Is bias in education okay?	</a:t>
            </a:r>
            <a:endParaRPr lang="en-GB"/>
          </a:p>
        </p:txBody>
      </p:sp>
    </p:spTree>
    <p:extLst>
      <p:ext uri="{BB962C8B-B14F-4D97-AF65-F5344CB8AC3E}">
        <p14:creationId xmlns:p14="http://schemas.microsoft.com/office/powerpoint/2010/main" val="368511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Oval 4"/>
          <p:cNvSpPr>
            <a:spLocks noChangeArrowheads="1"/>
          </p:cNvSpPr>
          <p:nvPr/>
        </p:nvSpPr>
        <p:spPr bwMode="auto">
          <a:xfrm>
            <a:off x="762000" y="381000"/>
            <a:ext cx="7620000" cy="6324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PH"/>
          </a:p>
          <a:p>
            <a:pPr algn="ctr"/>
            <a:endParaRPr lang="en-PH"/>
          </a:p>
          <a:p>
            <a:pPr algn="ctr"/>
            <a:endParaRPr lang="en-PH"/>
          </a:p>
          <a:p>
            <a:pPr algn="ctr"/>
            <a:endParaRPr lang="en-PH"/>
          </a:p>
          <a:p>
            <a:pPr algn="ctr"/>
            <a:endParaRPr lang="en-PH"/>
          </a:p>
          <a:p>
            <a:pPr algn="ctr"/>
            <a:endParaRPr lang="en-PH"/>
          </a:p>
          <a:p>
            <a:pPr algn="ctr"/>
            <a:endParaRPr lang="en-PH"/>
          </a:p>
          <a:p>
            <a:pPr algn="ctr"/>
            <a:endParaRPr lang="en-PH"/>
          </a:p>
          <a:p>
            <a:pPr algn="ctr"/>
            <a:endParaRPr lang="en-PH"/>
          </a:p>
          <a:p>
            <a:pPr algn="ctr"/>
            <a:endParaRPr lang="en-PH"/>
          </a:p>
          <a:p>
            <a:pPr algn="ctr"/>
            <a:endParaRPr lang="en-PH"/>
          </a:p>
          <a:p>
            <a:pPr algn="ctr"/>
            <a:endParaRPr lang="en-PH"/>
          </a:p>
          <a:p>
            <a:pPr algn="ctr"/>
            <a:endParaRPr lang="en-PH"/>
          </a:p>
          <a:p>
            <a:pPr algn="ctr"/>
            <a:endParaRPr lang="en-PH"/>
          </a:p>
          <a:p>
            <a:pPr algn="ctr"/>
            <a:endParaRPr lang="en-PH"/>
          </a:p>
          <a:p>
            <a:pPr algn="ctr"/>
            <a:r>
              <a:rPr lang="en-PH"/>
              <a:t>Society</a:t>
            </a:r>
            <a:endParaRPr lang="en-GB"/>
          </a:p>
        </p:txBody>
      </p:sp>
      <p:sp>
        <p:nvSpPr>
          <p:cNvPr id="51205" name="Oval 5"/>
          <p:cNvSpPr>
            <a:spLocks noChangeArrowheads="1"/>
          </p:cNvSpPr>
          <p:nvPr/>
        </p:nvSpPr>
        <p:spPr bwMode="auto">
          <a:xfrm>
            <a:off x="3276600" y="2667000"/>
            <a:ext cx="2667000" cy="1981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PH"/>
              <a:t>Education</a:t>
            </a:r>
          </a:p>
          <a:p>
            <a:pPr algn="ctr"/>
            <a:endParaRPr lang="en-PH"/>
          </a:p>
          <a:p>
            <a:pPr algn="ctr"/>
            <a:endParaRPr lang="en-PH"/>
          </a:p>
          <a:p>
            <a:pPr algn="ctr"/>
            <a:endParaRPr lang="en-PH"/>
          </a:p>
          <a:p>
            <a:pPr algn="ctr"/>
            <a:endParaRPr lang="en-PH"/>
          </a:p>
          <a:p>
            <a:pPr algn="ctr"/>
            <a:endParaRPr lang="en-GB"/>
          </a:p>
        </p:txBody>
      </p:sp>
      <p:sp>
        <p:nvSpPr>
          <p:cNvPr id="51207" name="AutoShape 7"/>
          <p:cNvSpPr>
            <a:spLocks noChangeArrowheads="1"/>
          </p:cNvSpPr>
          <p:nvPr/>
        </p:nvSpPr>
        <p:spPr bwMode="auto">
          <a:xfrm>
            <a:off x="1524000" y="3200400"/>
            <a:ext cx="1676400" cy="1066800"/>
          </a:xfrm>
          <a:prstGeom prst="rightArrow">
            <a:avLst>
              <a:gd name="adj1" fmla="val 50000"/>
              <a:gd name="adj2" fmla="val 3928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PH"/>
              <a:t>Politics</a:t>
            </a:r>
            <a:endParaRPr lang="en-GB"/>
          </a:p>
        </p:txBody>
      </p:sp>
      <p:sp>
        <p:nvSpPr>
          <p:cNvPr id="51210" name="AutoShape 10"/>
          <p:cNvSpPr>
            <a:spLocks noChangeArrowheads="1"/>
          </p:cNvSpPr>
          <p:nvPr/>
        </p:nvSpPr>
        <p:spPr bwMode="auto">
          <a:xfrm rot="-2839732">
            <a:off x="2438400" y="4572000"/>
            <a:ext cx="1676400" cy="1066800"/>
          </a:xfrm>
          <a:prstGeom prst="rightArrow">
            <a:avLst>
              <a:gd name="adj1" fmla="val 50000"/>
              <a:gd name="adj2" fmla="val 3928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PH"/>
              <a:t>Church</a:t>
            </a:r>
            <a:endParaRPr lang="en-GB"/>
          </a:p>
        </p:txBody>
      </p:sp>
      <p:sp>
        <p:nvSpPr>
          <p:cNvPr id="51211" name="AutoShape 11"/>
          <p:cNvSpPr>
            <a:spLocks noChangeArrowheads="1"/>
          </p:cNvSpPr>
          <p:nvPr/>
        </p:nvSpPr>
        <p:spPr bwMode="auto">
          <a:xfrm rot="2641320">
            <a:off x="2209800" y="1752600"/>
            <a:ext cx="1676400" cy="1066800"/>
          </a:xfrm>
          <a:prstGeom prst="rightArrow">
            <a:avLst>
              <a:gd name="adj1" fmla="val 50000"/>
              <a:gd name="adj2" fmla="val 3928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PH"/>
              <a:t>Culture</a:t>
            </a:r>
            <a:endParaRPr lang="en-GB"/>
          </a:p>
        </p:txBody>
      </p:sp>
      <p:sp>
        <p:nvSpPr>
          <p:cNvPr id="51212" name="AutoShape 12"/>
          <p:cNvSpPr>
            <a:spLocks noChangeArrowheads="1"/>
          </p:cNvSpPr>
          <p:nvPr/>
        </p:nvSpPr>
        <p:spPr bwMode="auto">
          <a:xfrm rot="5400000">
            <a:off x="3733800" y="1295400"/>
            <a:ext cx="1676400" cy="1066800"/>
          </a:xfrm>
          <a:prstGeom prst="rightArrow">
            <a:avLst>
              <a:gd name="adj1" fmla="val 50000"/>
              <a:gd name="adj2" fmla="val 3928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PH"/>
              <a:t>Economic</a:t>
            </a:r>
            <a:endParaRPr lang="en-GB"/>
          </a:p>
        </p:txBody>
      </p:sp>
      <p:sp>
        <p:nvSpPr>
          <p:cNvPr id="51214" name="AutoShape 14"/>
          <p:cNvSpPr>
            <a:spLocks noChangeArrowheads="1"/>
          </p:cNvSpPr>
          <p:nvPr/>
        </p:nvSpPr>
        <p:spPr bwMode="auto">
          <a:xfrm>
            <a:off x="5943600" y="3200400"/>
            <a:ext cx="1676400" cy="914400"/>
          </a:xfrm>
          <a:prstGeom prst="leftArrow">
            <a:avLst>
              <a:gd name="adj1" fmla="val 50000"/>
              <a:gd name="adj2" fmla="val 458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PH"/>
              <a:t>Home</a:t>
            </a:r>
            <a:endParaRPr lang="en-GB"/>
          </a:p>
        </p:txBody>
      </p:sp>
      <p:sp>
        <p:nvSpPr>
          <p:cNvPr id="51215" name="AutoShape 15"/>
          <p:cNvSpPr>
            <a:spLocks noChangeArrowheads="1"/>
          </p:cNvSpPr>
          <p:nvPr/>
        </p:nvSpPr>
        <p:spPr bwMode="auto">
          <a:xfrm rot="-1849660">
            <a:off x="5334000" y="1981200"/>
            <a:ext cx="1676400" cy="914400"/>
          </a:xfrm>
          <a:prstGeom prst="leftArrow">
            <a:avLst>
              <a:gd name="adj1" fmla="val 50000"/>
              <a:gd name="adj2" fmla="val 458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PH"/>
              <a:t>Technology</a:t>
            </a:r>
            <a:endParaRPr lang="en-GB"/>
          </a:p>
        </p:txBody>
      </p:sp>
      <p:sp>
        <p:nvSpPr>
          <p:cNvPr id="51216" name="AutoShape 16"/>
          <p:cNvSpPr>
            <a:spLocks noChangeArrowheads="1"/>
          </p:cNvSpPr>
          <p:nvPr/>
        </p:nvSpPr>
        <p:spPr bwMode="auto">
          <a:xfrm rot="2462644">
            <a:off x="5181600" y="4572000"/>
            <a:ext cx="1676400" cy="914400"/>
          </a:xfrm>
          <a:prstGeom prst="leftArrow">
            <a:avLst>
              <a:gd name="adj1" fmla="val 50000"/>
              <a:gd name="adj2" fmla="val 458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PH"/>
              <a:t>Others</a:t>
            </a:r>
            <a:endParaRPr lang="en-GB"/>
          </a:p>
        </p:txBody>
      </p:sp>
      <p:sp>
        <p:nvSpPr>
          <p:cNvPr id="51217" name="Oval 17"/>
          <p:cNvSpPr>
            <a:spLocks noChangeArrowheads="1"/>
          </p:cNvSpPr>
          <p:nvPr/>
        </p:nvSpPr>
        <p:spPr bwMode="auto">
          <a:xfrm>
            <a:off x="3886200" y="3200400"/>
            <a:ext cx="1447800" cy="1066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PH"/>
              <a:t>Schools</a:t>
            </a:r>
            <a:endParaRPr lang="en-GB"/>
          </a:p>
        </p:txBody>
      </p:sp>
    </p:spTree>
    <p:extLst>
      <p:ext uri="{BB962C8B-B14F-4D97-AF65-F5344CB8AC3E}">
        <p14:creationId xmlns:p14="http://schemas.microsoft.com/office/powerpoint/2010/main" val="148168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PH"/>
              <a:t>Education and Society</a:t>
            </a:r>
            <a:endParaRPr lang="en-GB"/>
          </a:p>
        </p:txBody>
      </p:sp>
      <p:sp>
        <p:nvSpPr>
          <p:cNvPr id="49155" name="Rectangle 3"/>
          <p:cNvSpPr>
            <a:spLocks noGrp="1" noChangeArrowheads="1"/>
          </p:cNvSpPr>
          <p:nvPr>
            <p:ph type="body" idx="1"/>
          </p:nvPr>
        </p:nvSpPr>
        <p:spPr/>
        <p:txBody>
          <a:bodyPr/>
          <a:lstStyle/>
          <a:p>
            <a:pPr>
              <a:buFont typeface="Wingdings" pitchFamily="2" charset="2"/>
              <a:buNone/>
            </a:pPr>
            <a:r>
              <a:rPr lang="en-GB"/>
              <a:t>	Educators cannot meaningfully consider the development or delivery of curriculum without reflecting on the relationship between schools and society. </a:t>
            </a:r>
          </a:p>
        </p:txBody>
      </p:sp>
    </p:spTree>
    <p:extLst>
      <p:ext uri="{BB962C8B-B14F-4D97-AF65-F5344CB8AC3E}">
        <p14:creationId xmlns:p14="http://schemas.microsoft.com/office/powerpoint/2010/main" val="3546256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PH"/>
              <a:t>A Dynamic, Changing Society</a:t>
            </a:r>
            <a:endParaRPr lang="en-GB"/>
          </a:p>
        </p:txBody>
      </p:sp>
      <p:sp>
        <p:nvSpPr>
          <p:cNvPr id="41987" name="Rectangle 3"/>
          <p:cNvSpPr>
            <a:spLocks noGrp="1" noChangeArrowheads="1"/>
          </p:cNvSpPr>
          <p:nvPr>
            <p:ph type="body" idx="1"/>
          </p:nvPr>
        </p:nvSpPr>
        <p:spPr/>
        <p:txBody>
          <a:bodyPr/>
          <a:lstStyle/>
          <a:p>
            <a:r>
              <a:rPr lang="en-PH"/>
              <a:t>Society as a Source of Change</a:t>
            </a:r>
          </a:p>
          <a:p>
            <a:r>
              <a:rPr lang="en-PH"/>
              <a:t>Schools as Agents of Change</a:t>
            </a:r>
          </a:p>
          <a:p>
            <a:r>
              <a:rPr lang="en-PH"/>
              <a:t>Knowledge as an Agent of Change</a:t>
            </a:r>
          </a:p>
        </p:txBody>
      </p:sp>
    </p:spTree>
    <p:extLst>
      <p:ext uri="{BB962C8B-B14F-4D97-AF65-F5344CB8AC3E}">
        <p14:creationId xmlns:p14="http://schemas.microsoft.com/office/powerpoint/2010/main" val="9751145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PH"/>
              <a:t>Society as a Source of Change</a:t>
            </a:r>
            <a:endParaRPr lang="en-GB"/>
          </a:p>
        </p:txBody>
      </p:sp>
      <p:sp>
        <p:nvSpPr>
          <p:cNvPr id="43011" name="Rectangle 3"/>
          <p:cNvSpPr>
            <a:spLocks noGrp="1" noChangeArrowheads="1"/>
          </p:cNvSpPr>
          <p:nvPr>
            <p:ph type="body" idx="1"/>
          </p:nvPr>
        </p:nvSpPr>
        <p:spPr/>
        <p:txBody>
          <a:bodyPr/>
          <a:lstStyle/>
          <a:p>
            <a:r>
              <a:rPr lang="en-PH"/>
              <a:t>Society changes rapidly</a:t>
            </a:r>
          </a:p>
          <a:p>
            <a:r>
              <a:rPr lang="en-PH"/>
              <a:t>Sometimes education can not cope up with the fast changing society</a:t>
            </a:r>
          </a:p>
          <a:p>
            <a:r>
              <a:rPr lang="en-PH"/>
              <a:t>Making the “Preparing for students for the world of Tomorrow” is difficult</a:t>
            </a:r>
          </a:p>
          <a:p>
            <a:pPr lvl="1"/>
            <a:r>
              <a:rPr lang="en-PH"/>
              <a:t>Think about what we (society) have today that we don’t have last year, or five years ago, or even ten years ago.  </a:t>
            </a:r>
            <a:endParaRPr lang="en-GB"/>
          </a:p>
        </p:txBody>
      </p:sp>
    </p:spTree>
    <p:extLst>
      <p:ext uri="{BB962C8B-B14F-4D97-AF65-F5344CB8AC3E}">
        <p14:creationId xmlns:p14="http://schemas.microsoft.com/office/powerpoint/2010/main" val="40355866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PH"/>
              <a:t>Schools as Agents of Change</a:t>
            </a:r>
            <a:endParaRPr lang="en-GB"/>
          </a:p>
        </p:txBody>
      </p:sp>
      <p:sp>
        <p:nvSpPr>
          <p:cNvPr id="45059" name="Rectangle 3"/>
          <p:cNvSpPr>
            <a:spLocks noGrp="1" noChangeArrowheads="1"/>
          </p:cNvSpPr>
          <p:nvPr>
            <p:ph type="body" idx="1"/>
          </p:nvPr>
        </p:nvSpPr>
        <p:spPr/>
        <p:txBody>
          <a:bodyPr>
            <a:normAutofit lnSpcReduction="10000"/>
          </a:bodyPr>
          <a:lstStyle/>
          <a:p>
            <a:pPr>
              <a:buFont typeface="Wingdings" pitchFamily="2" charset="2"/>
              <a:buNone/>
            </a:pPr>
            <a:r>
              <a:rPr lang="en-PH"/>
              <a:t>Changing the literacy.  From 3Rs to </a:t>
            </a:r>
            <a:r>
              <a:rPr lang="en-GB">
                <a:hlinkClick r:id="rId2"/>
              </a:rPr>
              <a:t>cultural literacy</a:t>
            </a:r>
            <a:r>
              <a:rPr lang="en-GB"/>
              <a:t>, </a:t>
            </a:r>
            <a:r>
              <a:rPr lang="en-GB">
                <a:hlinkClick r:id="rId3"/>
              </a:rPr>
              <a:t>scientific literacy</a:t>
            </a:r>
            <a:r>
              <a:rPr lang="en-GB"/>
              <a:t>, </a:t>
            </a:r>
            <a:r>
              <a:rPr lang="en-GB">
                <a:hlinkClick r:id="rId4"/>
              </a:rPr>
              <a:t>computer literacy</a:t>
            </a:r>
            <a:r>
              <a:rPr lang="en-GB"/>
              <a:t>, </a:t>
            </a:r>
            <a:r>
              <a:rPr lang="en-GB">
                <a:hlinkClick r:id="rId5"/>
              </a:rPr>
              <a:t>technological literacy</a:t>
            </a:r>
            <a:r>
              <a:rPr lang="en-GB"/>
              <a:t>, </a:t>
            </a:r>
            <a:r>
              <a:rPr lang="en-GB">
                <a:hlinkClick r:id="rId6"/>
              </a:rPr>
              <a:t>television(or electronic) literacy</a:t>
            </a:r>
            <a:r>
              <a:rPr lang="en-GB"/>
              <a:t>, and </a:t>
            </a:r>
            <a:r>
              <a:rPr lang="en-GB">
                <a:hlinkClick r:id="rId7"/>
              </a:rPr>
              <a:t>information literacy</a:t>
            </a:r>
            <a:r>
              <a:rPr lang="en-GB"/>
              <a:t> </a:t>
            </a:r>
          </a:p>
          <a:p>
            <a:pPr>
              <a:buFont typeface="Wingdings" pitchFamily="2" charset="2"/>
              <a:buNone/>
            </a:pPr>
            <a:endParaRPr lang="en-GB"/>
          </a:p>
          <a:p>
            <a:r>
              <a:rPr lang="en-GB"/>
              <a:t>Dealing with Diversity</a:t>
            </a:r>
          </a:p>
          <a:p>
            <a:pPr lvl="1"/>
            <a:r>
              <a:rPr lang="en-PH"/>
              <a:t>Diversity of culture.  Impact of globalization</a:t>
            </a:r>
            <a:endParaRPr lang="en-GB"/>
          </a:p>
          <a:p>
            <a:r>
              <a:rPr lang="en-PH"/>
              <a:t>Race, Class, Gender, and Sexual Orientation</a:t>
            </a:r>
          </a:p>
          <a:p>
            <a:pPr lvl="1"/>
            <a:r>
              <a:rPr lang="en-PH"/>
              <a:t>How do Adventist schools deal with this?</a:t>
            </a:r>
            <a:endParaRPr lang="en-GB"/>
          </a:p>
        </p:txBody>
      </p:sp>
    </p:spTree>
    <p:extLst>
      <p:ext uri="{BB962C8B-B14F-4D97-AF65-F5344CB8AC3E}">
        <p14:creationId xmlns:p14="http://schemas.microsoft.com/office/powerpoint/2010/main" val="31616132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870</Words>
  <Application>Microsoft Office PowerPoint</Application>
  <PresentationFormat>On-screen Show (4:3)</PresentationFormat>
  <Paragraphs>107</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Sociological Foundations of curriculum</vt:lpstr>
      <vt:lpstr>Sociological Foundations of curriculum</vt:lpstr>
      <vt:lpstr>Education and Society</vt:lpstr>
      <vt:lpstr>Education and Society</vt:lpstr>
      <vt:lpstr>PowerPoint Presentation</vt:lpstr>
      <vt:lpstr>Education and Society</vt:lpstr>
      <vt:lpstr>A Dynamic, Changing Society</vt:lpstr>
      <vt:lpstr>Society as a Source of Change</vt:lpstr>
      <vt:lpstr>Schools as Agents of Change</vt:lpstr>
      <vt:lpstr>Knowledge as Agent of Change</vt:lpstr>
      <vt:lpstr>Processing Social-Educational Priorities</vt:lpstr>
      <vt:lpstr>Planning for Educational Change</vt:lpstr>
      <vt:lpstr>Christian Curriculum and Society</vt:lpstr>
      <vt:lpstr>Historical Foundations of Curriculum</vt:lpstr>
      <vt:lpstr>Historical Foundations of Curriculum</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Sociological Foundations of curriculum</dc:title>
  <dc:creator>Dr. Malik</dc:creator>
  <cp:lastModifiedBy>Dr. Malik</cp:lastModifiedBy>
  <cp:revision>3</cp:revision>
  <dcterms:created xsi:type="dcterms:W3CDTF">2020-11-09T13:20:12Z</dcterms:created>
  <dcterms:modified xsi:type="dcterms:W3CDTF">2020-11-09T13:32:00Z</dcterms:modified>
</cp:coreProperties>
</file>