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1" r:id="rId3"/>
    <p:sldId id="295" r:id="rId4"/>
    <p:sldId id="302" r:id="rId5"/>
    <p:sldId id="272" r:id="rId6"/>
    <p:sldId id="273" r:id="rId7"/>
    <p:sldId id="274" r:id="rId8"/>
    <p:sldId id="275" r:id="rId9"/>
    <p:sldId id="276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77419" autoAdjust="0"/>
  </p:normalViewPr>
  <p:slideViewPr>
    <p:cSldViewPr snapToGrid="0" snapToObjects="1">
      <p:cViewPr varScale="1">
        <p:scale>
          <a:sx n="65" d="100"/>
          <a:sy n="65" d="100"/>
        </p:scale>
        <p:origin x="-90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involving the introduction of instruments or other objects into the body or body cavities.</a:t>
            </a:r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Theory—mites, honeybees, identity, </a:t>
            </a:r>
            <a:r>
              <a:rPr lang="en-US" dirty="0" err="1"/>
              <a:t>probit</a:t>
            </a:r>
            <a:endParaRPr lang="en-US" dirty="0"/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99695" indent="-299695">
              <a:buFontTx/>
              <a:buAutoNum type="romanUcPeriod"/>
              <a:defRPr/>
            </a:pPr>
            <a:endParaRPr lang="en-US" dirty="0"/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Thank</a:t>
            </a:r>
          </a:p>
          <a:p>
            <a:pPr marL="239756" indent="-239756">
              <a:defRPr/>
            </a:pPr>
            <a:r>
              <a:rPr lang="en-US" dirty="0"/>
              <a:t>Background</a:t>
            </a:r>
          </a:p>
          <a:p>
            <a:pPr marL="239756" indent="-239756">
              <a:defRPr/>
            </a:pPr>
            <a:r>
              <a:rPr lang="en-US" dirty="0"/>
              <a:t>Invasive/Greece/Hawaii</a:t>
            </a:r>
          </a:p>
          <a:p>
            <a:pPr marL="239756" indent="-239756">
              <a:defRPr/>
            </a:pPr>
            <a:r>
              <a:rPr lang="en-US" dirty="0"/>
              <a:t>CDFA Medfly panel</a:t>
            </a:r>
          </a:p>
          <a:p>
            <a:pPr marL="239756" indent="-239756">
              <a:defRPr/>
            </a:pPr>
            <a:r>
              <a:rPr lang="en-US" dirty="0"/>
              <a:t>Aging research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LBAM</a:t>
            </a:r>
          </a:p>
          <a:p>
            <a:pPr marL="239756" indent="-239756">
              <a:defRPr/>
            </a:pPr>
            <a:r>
              <a:rPr lang="en-US" dirty="0"/>
              <a:t>Workshop</a:t>
            </a:r>
          </a:p>
          <a:p>
            <a:pPr marL="239756" indent="-239756">
              <a:defRPr/>
            </a:pPr>
            <a:r>
              <a:rPr lang="en-US" dirty="0"/>
              <a:t>Zalom et al</a:t>
            </a:r>
          </a:p>
          <a:p>
            <a:pPr marL="239756" indent="-239756">
              <a:defRPr/>
            </a:pPr>
            <a:endParaRPr lang="en-US" dirty="0"/>
          </a:p>
          <a:p>
            <a:pPr marL="239756" indent="-239756">
              <a:defRPr/>
            </a:pPr>
            <a:r>
              <a:rPr lang="en-US" dirty="0"/>
              <a:t>Retreat/Workshop</a:t>
            </a:r>
          </a:p>
          <a:p>
            <a:pPr marL="239756" indent="-239756">
              <a:defRPr/>
            </a:pPr>
            <a:r>
              <a:rPr lang="en-US" dirty="0"/>
              <a:t>LMAM see that little changes</a:t>
            </a:r>
          </a:p>
          <a:p>
            <a:pPr marL="239756" indent="-239756">
              <a:defRPr/>
            </a:pPr>
            <a:r>
              <a:rPr lang="en-US" dirty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Introduction to Animal Husbandry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4718" y="2049691"/>
            <a:ext cx="12157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Management of New-born Calf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Disadvantages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noProof="0" dirty="0"/>
              <a:t>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nimal need time to set back due to stress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/>
              <a:t>C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labor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Death, due to bleeding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Disease spreading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Breed ID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0389289"/>
              </p:ext>
            </p:extLst>
          </p:nvPr>
        </p:nvGraphicFramePr>
        <p:xfrm>
          <a:off x="744582" y="228599"/>
          <a:ext cx="11182029" cy="6477000"/>
        </p:xfrm>
        <a:graphic>
          <a:graphicData uri="http://schemas.openxmlformats.org/drawingml/2006/table">
            <a:tbl>
              <a:tblPr/>
              <a:tblGrid>
                <a:gridCol w="31266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13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6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72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2815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Feeding schedule for Calf</a:t>
                      </a:r>
                      <a:endParaRPr lang="en-GB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23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Week of age</a:t>
                      </a: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Whole milk</a:t>
                      </a: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Legume hay</a:t>
                      </a: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b="1" dirty="0">
                          <a:latin typeface="Times New Roman"/>
                          <a:ea typeface="Times New Roman"/>
                          <a:cs typeface="Times New Roman"/>
                        </a:rPr>
                        <a:t>Calf starter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0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4 to 7th day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10% of body weight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en-GB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libitu</a:t>
                      </a:r>
                      <a:r>
                        <a:rPr lang="en-GB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</a:t>
                      </a:r>
                      <a:r>
                        <a:rPr lang="en-GB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libitum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0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2-8th week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10% of body weight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607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9th week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10% of body weight – 2 kg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4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10th week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10% of body weight – 4 kg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imes New Roman"/>
                          <a:ea typeface="Times New Roman"/>
                          <a:cs typeface="Times New Roman"/>
                        </a:rPr>
                        <a:t>ad lib.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800" dirty="0">
                          <a:latin typeface="Calibri"/>
                          <a:ea typeface="Times New Roman"/>
                          <a:cs typeface="Arial"/>
                        </a:rPr>
                        <a:t> 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Birth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Breathing</a:t>
            </a:r>
          </a:p>
          <a:p>
            <a:pPr>
              <a:buNone/>
              <a:defRPr/>
            </a:pPr>
            <a:r>
              <a:rPr lang="en-US" dirty="0"/>
              <a:t>	Yes or no</a:t>
            </a:r>
          </a:p>
          <a:p>
            <a:pPr>
              <a:buNone/>
              <a:defRPr/>
            </a:pPr>
            <a:r>
              <a:rPr lang="en-US" dirty="0"/>
              <a:t>	If not then artificial breathing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Cleaning</a:t>
            </a:r>
          </a:p>
          <a:p>
            <a:pPr>
              <a:buNone/>
              <a:defRPr/>
            </a:pPr>
            <a:r>
              <a:rPr lang="en-US" dirty="0"/>
              <a:t>	Natural orifices</a:t>
            </a:r>
          </a:p>
          <a:p>
            <a:pPr>
              <a:buNone/>
              <a:defRPr/>
            </a:pPr>
            <a:r>
              <a:rPr lang="en-US" dirty="0"/>
              <a:t>	Necessary during winter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Disinfection of naval cord</a:t>
            </a:r>
          </a:p>
          <a:p>
            <a:pPr>
              <a:buNone/>
              <a:defRPr/>
            </a:pPr>
            <a:r>
              <a:rPr lang="en-US" dirty="0"/>
              <a:t>	Any disinfectant (tincture of Iodine)</a:t>
            </a:r>
          </a:p>
          <a:p>
            <a:pPr>
              <a:buNone/>
              <a:defRPr/>
            </a:pPr>
            <a:r>
              <a:rPr lang="en-US" dirty="0"/>
              <a:t>	Cut 1-1.5 inches from the body, again apply the antiseptic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5289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03105"/>
            <a:ext cx="10515600" cy="47972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Weighing and marking </a:t>
            </a:r>
          </a:p>
          <a:p>
            <a:pPr>
              <a:buNone/>
              <a:defRPr/>
            </a:pPr>
            <a:r>
              <a:rPr lang="en-US" dirty="0"/>
              <a:t>	Before separation from the dam</a:t>
            </a:r>
          </a:p>
          <a:p>
            <a:pPr>
              <a:buNone/>
              <a:defRPr/>
            </a:pPr>
            <a:r>
              <a:rPr lang="en-US" dirty="0"/>
              <a:t>	Tattooing, Ear tagging, Around the neck </a:t>
            </a:r>
          </a:p>
        </p:txBody>
      </p:sp>
      <p:pic>
        <p:nvPicPr>
          <p:cNvPr id="1026" name="Picture 2" descr="C:\Users\Dr Shoukat\Desktop\Eartag_version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387" y="3307075"/>
            <a:ext cx="5381897" cy="3341914"/>
          </a:xfrm>
          <a:prstGeom prst="rect">
            <a:avLst/>
          </a:prstGeom>
          <a:noFill/>
        </p:spPr>
      </p:pic>
      <p:pic>
        <p:nvPicPr>
          <p:cNvPr id="1027" name="Picture 3" descr="C:\Users\Dr Shoukat\Desktop\COW_CALF_NUMBER_1234_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068" y="3307075"/>
            <a:ext cx="5120673" cy="3478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Conti…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72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dirty="0"/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Feeding </a:t>
            </a:r>
            <a:r>
              <a:rPr lang="en-US" dirty="0" err="1"/>
              <a:t>colostrum</a:t>
            </a:r>
            <a:r>
              <a:rPr lang="en-US" dirty="0"/>
              <a:t> (First milk)</a:t>
            </a:r>
          </a:p>
          <a:p>
            <a:pPr>
              <a:buNone/>
              <a:defRPr/>
            </a:pPr>
            <a:r>
              <a:rPr lang="en-US" dirty="0"/>
              <a:t>	Within first hour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Whole, Skimmed, Limited milk and milk replacer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Dehorning</a:t>
            </a:r>
          </a:p>
          <a:p>
            <a:pPr>
              <a:buNone/>
              <a:defRPr/>
            </a:pPr>
            <a:r>
              <a:rPr lang="en-US" dirty="0"/>
              <a:t>	Three to 10 days of age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Calf Feeding Schedules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Colostrum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4"/>
            <a:ext cx="10515600" cy="47580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the normal physiological secretions of mammary glands of class mammalian just after parturition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fourth day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milking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Immunity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Rich source of energy</a:t>
            </a: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Nutritious (More fat, proteins, minerals and vitamins)</a:t>
            </a:r>
          </a:p>
          <a:p>
            <a:pPr lvl="0">
              <a:lnSpc>
                <a:spcPct val="150000"/>
              </a:lnSpc>
              <a:spcBef>
                <a:spcPts val="1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meconium (</a:t>
            </a:r>
            <a:r>
              <a:rPr lang="en-US" dirty="0"/>
              <a:t>the dark green substance forming the first </a:t>
            </a:r>
            <a:r>
              <a:rPr lang="en-US" dirty="0" err="1"/>
              <a:t>faeces</a:t>
            </a:r>
            <a:r>
              <a:rPr lang="en-US" dirty="0"/>
              <a:t> of a newborn infant.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Weaning and Benefits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810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away from dam on first day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Cessation of milk feeding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 management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Milk can be  fed according to requirement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Avoid under or over feeding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Clean milk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Actual milk production record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teat wound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Dehorning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90688"/>
            <a:ext cx="10972800" cy="4938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Process of removing or preventing the growth of horns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Why?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mprove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appearance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educe injuries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ncrease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feeder space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mprove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value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Two methods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non-invasive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invasive</a:t>
            </a: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Restraint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Very important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 safety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Restrain head</a:t>
            </a:r>
          </a:p>
        </p:txBody>
      </p:sp>
      <p:pic>
        <p:nvPicPr>
          <p:cNvPr id="5" name="Picture 5" descr="Photo of women de-horning cattl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5451" y="3535365"/>
            <a:ext cx="6662058" cy="332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attle_lea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1752601"/>
            <a:ext cx="26416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Non-Invasive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Bloodless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Young animals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Chemical paste</a:t>
            </a: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Hot iron</a:t>
            </a:r>
          </a:p>
        </p:txBody>
      </p:sp>
      <p:pic>
        <p:nvPicPr>
          <p:cNvPr id="5" name="Picture 4" descr="Items needed for chemical dehor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362201"/>
            <a:ext cx="39624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udd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000" y="4419601"/>
            <a:ext cx="40640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dehorning a young cal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4648200"/>
            <a:ext cx="3175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726</Words>
  <Application>Microsoft Office PowerPoint</Application>
  <PresentationFormat>Custom</PresentationFormat>
  <Paragraphs>330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At Birth</vt:lpstr>
      <vt:lpstr>Conti…</vt:lpstr>
      <vt:lpstr>Conti…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Dr.Sadaqat Munir</cp:lastModifiedBy>
  <cp:revision>60</cp:revision>
  <dcterms:created xsi:type="dcterms:W3CDTF">2016-12-10T05:11:52Z</dcterms:created>
  <dcterms:modified xsi:type="dcterms:W3CDTF">2020-10-21T05:33:01Z</dcterms:modified>
</cp:coreProperties>
</file>