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8" r:id="rId3"/>
    <p:sldId id="258" r:id="rId4"/>
    <p:sldId id="259" r:id="rId5"/>
    <p:sldId id="260" r:id="rId6"/>
    <p:sldId id="289" r:id="rId7"/>
    <p:sldId id="261" r:id="rId8"/>
    <p:sldId id="262" r:id="rId9"/>
    <p:sldId id="290" r:id="rId10"/>
    <p:sldId id="263" r:id="rId11"/>
    <p:sldId id="264" r:id="rId12"/>
    <p:sldId id="291" r:id="rId13"/>
    <p:sldId id="265" r:id="rId14"/>
    <p:sldId id="292" r:id="rId15"/>
    <p:sldId id="266" r:id="rId16"/>
    <p:sldId id="267" r:id="rId17"/>
    <p:sldId id="268" r:id="rId18"/>
    <p:sldId id="293" r:id="rId19"/>
    <p:sldId id="269" r:id="rId20"/>
    <p:sldId id="270" r:id="rId21"/>
    <p:sldId id="271" r:id="rId22"/>
    <p:sldId id="272" r:id="rId23"/>
    <p:sldId id="273" r:id="rId24"/>
    <p:sldId id="294" r:id="rId25"/>
    <p:sldId id="274" r:id="rId26"/>
    <p:sldId id="275" r:id="rId27"/>
    <p:sldId id="276" r:id="rId28"/>
    <p:sldId id="295" r:id="rId29"/>
    <p:sldId id="277" r:id="rId30"/>
    <p:sldId id="296" r:id="rId31"/>
    <p:sldId id="278" r:id="rId32"/>
    <p:sldId id="279" r:id="rId33"/>
    <p:sldId id="280" r:id="rId34"/>
    <p:sldId id="281" r:id="rId35"/>
    <p:sldId id="282" r:id="rId36"/>
    <p:sldId id="297" r:id="rId37"/>
    <p:sldId id="283" r:id="rId38"/>
    <p:sldId id="284" r:id="rId39"/>
    <p:sldId id="285" r:id="rId40"/>
    <p:sldId id="298" r:id="rId41"/>
    <p:sldId id="286" r:id="rId42"/>
    <p:sldId id="28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3" d="100"/>
          <a:sy n="73"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2C99A3-BDB2-4565-93BA-ED0A217ADEBF}"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E9D28-1107-46F3-8CC6-DBFCEF01DB9A}" type="slidenum">
              <a:rPr lang="en-US" smtClean="0"/>
              <a:t>‹#›</a:t>
            </a:fld>
            <a:endParaRPr lang="en-US"/>
          </a:p>
        </p:txBody>
      </p:sp>
    </p:spTree>
    <p:extLst>
      <p:ext uri="{BB962C8B-B14F-4D97-AF65-F5344CB8AC3E}">
        <p14:creationId xmlns:p14="http://schemas.microsoft.com/office/powerpoint/2010/main" val="260151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2C99A3-BDB2-4565-93BA-ED0A217ADEBF}"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E9D28-1107-46F3-8CC6-DBFCEF01DB9A}" type="slidenum">
              <a:rPr lang="en-US" smtClean="0"/>
              <a:t>‹#›</a:t>
            </a:fld>
            <a:endParaRPr lang="en-US"/>
          </a:p>
        </p:txBody>
      </p:sp>
    </p:spTree>
    <p:extLst>
      <p:ext uri="{BB962C8B-B14F-4D97-AF65-F5344CB8AC3E}">
        <p14:creationId xmlns:p14="http://schemas.microsoft.com/office/powerpoint/2010/main" val="4106447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2C99A3-BDB2-4565-93BA-ED0A217ADEBF}"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E9D28-1107-46F3-8CC6-DBFCEF01DB9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79854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2C99A3-BDB2-4565-93BA-ED0A217ADEBF}"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E9D28-1107-46F3-8CC6-DBFCEF01DB9A}" type="slidenum">
              <a:rPr lang="en-US" smtClean="0"/>
              <a:t>‹#›</a:t>
            </a:fld>
            <a:endParaRPr lang="en-US"/>
          </a:p>
        </p:txBody>
      </p:sp>
    </p:spTree>
    <p:extLst>
      <p:ext uri="{BB962C8B-B14F-4D97-AF65-F5344CB8AC3E}">
        <p14:creationId xmlns:p14="http://schemas.microsoft.com/office/powerpoint/2010/main" val="1833109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2C99A3-BDB2-4565-93BA-ED0A217ADEBF}"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E9D28-1107-46F3-8CC6-DBFCEF01DB9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82546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2C99A3-BDB2-4565-93BA-ED0A217ADEBF}"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E9D28-1107-46F3-8CC6-DBFCEF01DB9A}" type="slidenum">
              <a:rPr lang="en-US" smtClean="0"/>
              <a:t>‹#›</a:t>
            </a:fld>
            <a:endParaRPr lang="en-US"/>
          </a:p>
        </p:txBody>
      </p:sp>
    </p:spTree>
    <p:extLst>
      <p:ext uri="{BB962C8B-B14F-4D97-AF65-F5344CB8AC3E}">
        <p14:creationId xmlns:p14="http://schemas.microsoft.com/office/powerpoint/2010/main" val="513000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2C99A3-BDB2-4565-93BA-ED0A217ADEBF}"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E9D28-1107-46F3-8CC6-DBFCEF01DB9A}" type="slidenum">
              <a:rPr lang="en-US" smtClean="0"/>
              <a:t>‹#›</a:t>
            </a:fld>
            <a:endParaRPr lang="en-US"/>
          </a:p>
        </p:txBody>
      </p:sp>
    </p:spTree>
    <p:extLst>
      <p:ext uri="{BB962C8B-B14F-4D97-AF65-F5344CB8AC3E}">
        <p14:creationId xmlns:p14="http://schemas.microsoft.com/office/powerpoint/2010/main" val="1800243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2C99A3-BDB2-4565-93BA-ED0A217ADEBF}"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E9D28-1107-46F3-8CC6-DBFCEF01DB9A}" type="slidenum">
              <a:rPr lang="en-US" smtClean="0"/>
              <a:t>‹#›</a:t>
            </a:fld>
            <a:endParaRPr lang="en-US"/>
          </a:p>
        </p:txBody>
      </p:sp>
    </p:spTree>
    <p:extLst>
      <p:ext uri="{BB962C8B-B14F-4D97-AF65-F5344CB8AC3E}">
        <p14:creationId xmlns:p14="http://schemas.microsoft.com/office/powerpoint/2010/main" val="2994328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2C99A3-BDB2-4565-93BA-ED0A217ADEBF}"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E9D28-1107-46F3-8CC6-DBFCEF01DB9A}" type="slidenum">
              <a:rPr lang="en-US" smtClean="0"/>
              <a:t>‹#›</a:t>
            </a:fld>
            <a:endParaRPr lang="en-US"/>
          </a:p>
        </p:txBody>
      </p:sp>
    </p:spTree>
    <p:extLst>
      <p:ext uri="{BB962C8B-B14F-4D97-AF65-F5344CB8AC3E}">
        <p14:creationId xmlns:p14="http://schemas.microsoft.com/office/powerpoint/2010/main" val="29838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2C99A3-BDB2-4565-93BA-ED0A217ADEBF}"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E9D28-1107-46F3-8CC6-DBFCEF01DB9A}" type="slidenum">
              <a:rPr lang="en-US" smtClean="0"/>
              <a:t>‹#›</a:t>
            </a:fld>
            <a:endParaRPr lang="en-US"/>
          </a:p>
        </p:txBody>
      </p:sp>
    </p:spTree>
    <p:extLst>
      <p:ext uri="{BB962C8B-B14F-4D97-AF65-F5344CB8AC3E}">
        <p14:creationId xmlns:p14="http://schemas.microsoft.com/office/powerpoint/2010/main" val="209701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2C99A3-BDB2-4565-93BA-ED0A217ADEBF}"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E9D28-1107-46F3-8CC6-DBFCEF01DB9A}" type="slidenum">
              <a:rPr lang="en-US" smtClean="0"/>
              <a:t>‹#›</a:t>
            </a:fld>
            <a:endParaRPr lang="en-US"/>
          </a:p>
        </p:txBody>
      </p:sp>
    </p:spTree>
    <p:extLst>
      <p:ext uri="{BB962C8B-B14F-4D97-AF65-F5344CB8AC3E}">
        <p14:creationId xmlns:p14="http://schemas.microsoft.com/office/powerpoint/2010/main" val="3228033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2C99A3-BDB2-4565-93BA-ED0A217ADEBF}" type="datetimeFigureOut">
              <a:rPr lang="en-US" smtClean="0"/>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FE9D28-1107-46F3-8CC6-DBFCEF01DB9A}" type="slidenum">
              <a:rPr lang="en-US" smtClean="0"/>
              <a:t>‹#›</a:t>
            </a:fld>
            <a:endParaRPr lang="en-US"/>
          </a:p>
        </p:txBody>
      </p:sp>
    </p:spTree>
    <p:extLst>
      <p:ext uri="{BB962C8B-B14F-4D97-AF65-F5344CB8AC3E}">
        <p14:creationId xmlns:p14="http://schemas.microsoft.com/office/powerpoint/2010/main" val="68951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2C99A3-BDB2-4565-93BA-ED0A217ADEBF}" type="datetimeFigureOut">
              <a:rPr lang="en-US" smtClean="0"/>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FE9D28-1107-46F3-8CC6-DBFCEF01DB9A}" type="slidenum">
              <a:rPr lang="en-US" smtClean="0"/>
              <a:t>‹#›</a:t>
            </a:fld>
            <a:endParaRPr lang="en-US"/>
          </a:p>
        </p:txBody>
      </p:sp>
    </p:spTree>
    <p:extLst>
      <p:ext uri="{BB962C8B-B14F-4D97-AF65-F5344CB8AC3E}">
        <p14:creationId xmlns:p14="http://schemas.microsoft.com/office/powerpoint/2010/main" val="65069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C99A3-BDB2-4565-93BA-ED0A217ADEBF}" type="datetimeFigureOut">
              <a:rPr lang="en-US" smtClean="0"/>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FE9D28-1107-46F3-8CC6-DBFCEF01DB9A}" type="slidenum">
              <a:rPr lang="en-US" smtClean="0"/>
              <a:t>‹#›</a:t>
            </a:fld>
            <a:endParaRPr lang="en-US"/>
          </a:p>
        </p:txBody>
      </p:sp>
    </p:spTree>
    <p:extLst>
      <p:ext uri="{BB962C8B-B14F-4D97-AF65-F5344CB8AC3E}">
        <p14:creationId xmlns:p14="http://schemas.microsoft.com/office/powerpoint/2010/main" val="200451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2C99A3-BDB2-4565-93BA-ED0A217ADEBF}"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E9D28-1107-46F3-8CC6-DBFCEF01DB9A}" type="slidenum">
              <a:rPr lang="en-US" smtClean="0"/>
              <a:t>‹#›</a:t>
            </a:fld>
            <a:endParaRPr lang="en-US"/>
          </a:p>
        </p:txBody>
      </p:sp>
    </p:spTree>
    <p:extLst>
      <p:ext uri="{BB962C8B-B14F-4D97-AF65-F5344CB8AC3E}">
        <p14:creationId xmlns:p14="http://schemas.microsoft.com/office/powerpoint/2010/main" val="385644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2C99A3-BDB2-4565-93BA-ED0A217ADEBF}"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E9D28-1107-46F3-8CC6-DBFCEF01DB9A}" type="slidenum">
              <a:rPr lang="en-US" smtClean="0"/>
              <a:t>‹#›</a:t>
            </a:fld>
            <a:endParaRPr lang="en-US"/>
          </a:p>
        </p:txBody>
      </p:sp>
    </p:spTree>
    <p:extLst>
      <p:ext uri="{BB962C8B-B14F-4D97-AF65-F5344CB8AC3E}">
        <p14:creationId xmlns:p14="http://schemas.microsoft.com/office/powerpoint/2010/main" val="1773164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2C99A3-BDB2-4565-93BA-ED0A217ADEBF}" type="datetimeFigureOut">
              <a:rPr lang="en-US" smtClean="0"/>
              <a:t>5/2/2020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8FE9D28-1107-46F3-8CC6-DBFCEF01DB9A}" type="slidenum">
              <a:rPr lang="en-US" smtClean="0"/>
              <a:t>‹#›</a:t>
            </a:fld>
            <a:endParaRPr lang="en-US"/>
          </a:p>
        </p:txBody>
      </p:sp>
    </p:spTree>
    <p:extLst>
      <p:ext uri="{BB962C8B-B14F-4D97-AF65-F5344CB8AC3E}">
        <p14:creationId xmlns:p14="http://schemas.microsoft.com/office/powerpoint/2010/main" val="9887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anose="02020603050405020304" pitchFamily="18" charset="0"/>
                <a:cs typeface="Times New Roman" panose="02020603050405020304" pitchFamily="18" charset="0"/>
              </a:rPr>
              <a:t>REGULATION OF CELL CYCLE </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1600" dirty="0">
                <a:latin typeface="Times New Roman" panose="02020603050405020304" pitchFamily="18" charset="0"/>
                <a:cs typeface="Times New Roman" panose="02020603050405020304" pitchFamily="18" charset="0"/>
              </a:rPr>
              <a:t>Although the topic is regulation of cell cycle  but before this there is general introduction of the cell cycle.</a:t>
            </a:r>
          </a:p>
          <a:p>
            <a:r>
              <a:rPr lang="en-US" sz="1600" dirty="0">
                <a:latin typeface="Times New Roman" panose="02020603050405020304" pitchFamily="18" charset="0"/>
                <a:cs typeface="Times New Roman" panose="02020603050405020304" pitchFamily="18" charset="0"/>
              </a:rPr>
              <a:t>Learning objective </a:t>
            </a:r>
          </a:p>
          <a:p>
            <a:pPr marL="0" indent="0">
              <a:buNone/>
            </a:pPr>
            <a:r>
              <a:rPr lang="en-US" sz="1600" dirty="0">
                <a:latin typeface="Times New Roman" panose="02020603050405020304" pitchFamily="18" charset="0"/>
                <a:cs typeface="Times New Roman" panose="02020603050405020304" pitchFamily="18" charset="0"/>
              </a:rPr>
              <a:t>This learning material is about the life cycle of a cell and the series of stages by which genetic materials are duplicated and partitioned to produce two </a:t>
            </a:r>
            <a:r>
              <a:rPr lang="en-US" sz="1600" dirty="0" smtClean="0">
                <a:latin typeface="Times New Roman" panose="02020603050405020304" pitchFamily="18" charset="0"/>
                <a:cs typeface="Times New Roman" panose="02020603050405020304" pitchFamily="18" charset="0"/>
              </a:rPr>
              <a:t>daughter cells with the same genetic component as the parent cell.   </a:t>
            </a:r>
          </a:p>
          <a:p>
            <a:pPr marL="0" indent="0">
              <a:buNone/>
            </a:pPr>
            <a:endParaRPr lang="en-US" sz="1600" dirty="0" smtClean="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9853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1400" dirty="0"/>
              <a:t>Simple representations of the cell cycle. (A) a typical (somatic) cell cycle, which can be divided in four sequential phases: G1 , S, G2 and M. M phase consist of nuclear division (mitosis) and cytoplasmic division (cytokinesis) (B) variant cell cycles in which specific phases are omitted. (C) approximate time of activity for different combinations of </a:t>
            </a:r>
            <a:r>
              <a:rPr lang="en-US" sz="1400" dirty="0" err="1"/>
              <a:t>cyclins</a:t>
            </a:r>
            <a:r>
              <a:rPr lang="en-US" sz="1400" dirty="0"/>
              <a:t> and CDKs, based on studies of mammalian </a:t>
            </a:r>
            <a:r>
              <a:rPr lang="en-US" sz="1400" dirty="0" err="1"/>
              <a:t>cyclins</a:t>
            </a:r>
            <a:r>
              <a:rPr lang="en-US" sz="1400" dirty="0"/>
              <a:t> and CDKs. C. </a:t>
            </a:r>
            <a:r>
              <a:rPr lang="en-US" sz="1400" dirty="0" err="1"/>
              <a:t>elegans</a:t>
            </a:r>
            <a:r>
              <a:rPr lang="en-US" sz="1400" dirty="0"/>
              <a:t> family members are indicated between brackets. Shapes outside the cycle indicate increase and reduction of corresponding CDK/</a:t>
            </a:r>
            <a:r>
              <a:rPr lang="en-US" sz="1400" dirty="0" err="1"/>
              <a:t>cyclin</a:t>
            </a:r>
            <a:r>
              <a:rPr lang="en-US" sz="1400" dirty="0"/>
              <a:t> activity.</a:t>
            </a:r>
            <a:br>
              <a:rPr lang="en-US" sz="1400" dirty="0"/>
            </a:br>
            <a:endParaRPr lang="en-US" sz="1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59370" y="2160588"/>
            <a:ext cx="3033298" cy="3881437"/>
          </a:xfrm>
        </p:spPr>
      </p:pic>
    </p:spTree>
    <p:extLst>
      <p:ext uri="{BB962C8B-B14F-4D97-AF65-F5344CB8AC3E}">
        <p14:creationId xmlns:p14="http://schemas.microsoft.com/office/powerpoint/2010/main" val="1986906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1976"/>
            <a:ext cx="10515600" cy="1325563"/>
          </a:xfrm>
        </p:spPr>
        <p:txBody>
          <a:bodyPr>
            <a:normAutofit/>
          </a:bodyPr>
          <a:lstStyle/>
          <a:p>
            <a:r>
              <a:rPr lang="en-US" sz="2800" dirty="0" err="1" smtClean="0">
                <a:latin typeface="Times New Roman" panose="02020603050405020304" pitchFamily="18" charset="0"/>
                <a:cs typeface="Times New Roman" panose="02020603050405020304" pitchFamily="18" charset="0"/>
              </a:rPr>
              <a:t>Cyclins</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1400" b="1" cap="small" dirty="0"/>
              <a:t>we looked at the why of cell cycle transitions:</a:t>
            </a:r>
            <a:r>
              <a:rPr lang="en-US" sz="1400" dirty="0"/>
              <a:t> the factors that a cell considers when deciding whether or not to move forward through the cell cycle. These include both external cues (like molecular signals) and internal cues (like DNA damage).</a:t>
            </a:r>
          </a:p>
          <a:p>
            <a:r>
              <a:rPr lang="en-US" sz="1400" b="1" cap="small" dirty="0"/>
              <a:t> </a:t>
            </a:r>
            <a:endParaRPr lang="en-US" sz="1400" dirty="0"/>
          </a:p>
          <a:p>
            <a:pPr fontAlgn="base"/>
            <a:r>
              <a:rPr lang="en-US" sz="1400" dirty="0"/>
              <a:t>Cues like these act by changing the activity of core cell cycle regulators inside the cell. These core cell cycle regulators can cause key events, such as DNA replication or chromosome separation, to take place. They also make sure that cell cycle events take place in the right order and that one </a:t>
            </a:r>
            <a:r>
              <a:rPr lang="en-US" sz="1400" dirty="0" smtClean="0"/>
              <a:t>phase </a:t>
            </a:r>
            <a:r>
              <a:rPr lang="en-US" sz="1400" dirty="0"/>
              <a:t>triggers the onset of the next phase (such as S).</a:t>
            </a:r>
          </a:p>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875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dirty="0" err="1"/>
              <a:t>Cyclins</a:t>
            </a:r>
            <a:endParaRPr lang="en-US" b="1" dirty="0"/>
          </a:p>
        </p:txBody>
      </p:sp>
      <p:sp>
        <p:nvSpPr>
          <p:cNvPr id="3" name="Content Placeholder 2"/>
          <p:cNvSpPr>
            <a:spLocks noGrp="1"/>
          </p:cNvSpPr>
          <p:nvPr>
            <p:ph idx="1"/>
          </p:nvPr>
        </p:nvSpPr>
        <p:spPr/>
        <p:txBody>
          <a:bodyPr>
            <a:normAutofit fontScale="92500" lnSpcReduction="20000"/>
          </a:bodyPr>
          <a:lstStyle/>
          <a:p>
            <a:pPr fontAlgn="base"/>
            <a:r>
              <a:rPr lang="en-US" b="1" dirty="0" err="1"/>
              <a:t>Cyclins</a:t>
            </a:r>
            <a:endParaRPr lang="en-US" b="1" dirty="0"/>
          </a:p>
          <a:p>
            <a:pPr fontAlgn="base"/>
            <a:r>
              <a:rPr lang="en-US" b="1" dirty="0" err="1"/>
              <a:t>Cyclins</a:t>
            </a:r>
            <a:r>
              <a:rPr lang="en-US" dirty="0"/>
              <a:t> are among the most important core cell cycle regulators. </a:t>
            </a:r>
            <a:r>
              <a:rPr lang="en-US" dirty="0" err="1"/>
              <a:t>Cyclins</a:t>
            </a:r>
            <a:r>
              <a:rPr lang="en-US" dirty="0"/>
              <a:t> are a group of related proteins, and there are four basic types found in humans and most other eukaryotes: G_11​start subscript, 1, end subscript </a:t>
            </a:r>
            <a:r>
              <a:rPr lang="en-US" dirty="0" err="1"/>
              <a:t>cyclins</a:t>
            </a:r>
            <a:r>
              <a:rPr lang="en-US" dirty="0"/>
              <a:t>, G_11​start subscript, 1, end subscript/S </a:t>
            </a:r>
            <a:r>
              <a:rPr lang="en-US" dirty="0" err="1"/>
              <a:t>cyclins</a:t>
            </a:r>
            <a:r>
              <a:rPr lang="en-US" dirty="0"/>
              <a:t>, S </a:t>
            </a:r>
            <a:r>
              <a:rPr lang="en-US" dirty="0" err="1"/>
              <a:t>cyclins</a:t>
            </a:r>
            <a:r>
              <a:rPr lang="en-US" dirty="0"/>
              <a:t>, and M </a:t>
            </a:r>
            <a:r>
              <a:rPr lang="en-US" dirty="0" err="1"/>
              <a:t>cyclins</a:t>
            </a:r>
            <a:r>
              <a:rPr lang="en-US" dirty="0"/>
              <a:t>.</a:t>
            </a:r>
          </a:p>
          <a:p>
            <a:pPr fontAlgn="base"/>
            <a:r>
              <a:rPr lang="en-US" dirty="0"/>
              <a:t>As the names suggest, each </a:t>
            </a:r>
            <a:r>
              <a:rPr lang="en-US" dirty="0" err="1"/>
              <a:t>cyclin</a:t>
            </a:r>
            <a:r>
              <a:rPr lang="en-US" dirty="0"/>
              <a:t> is associated with a particular phase, transition, or set of phases in the cell cycle and helps drive the events of that phase or period. For instance, M </a:t>
            </a:r>
            <a:r>
              <a:rPr lang="en-US" dirty="0" err="1"/>
              <a:t>cyclin</a:t>
            </a:r>
            <a:r>
              <a:rPr lang="en-US" dirty="0"/>
              <a:t> promotes the events of M phase, such as nuclear envelope breakdown and chromosome condensation.</a:t>
            </a:r>
          </a:p>
          <a:p>
            <a:pPr fontAlgn="base"/>
            <a:r>
              <a:rPr lang="en-US" dirty="0"/>
              <a:t> </a:t>
            </a:r>
          </a:p>
          <a:p>
            <a:pPr fontAlgn="base"/>
            <a:r>
              <a:rPr lang="en-US" dirty="0"/>
              <a:t>  A typical </a:t>
            </a:r>
            <a:r>
              <a:rPr lang="en-US" dirty="0" err="1"/>
              <a:t>cyclin</a:t>
            </a:r>
            <a:r>
              <a:rPr lang="en-US" dirty="0"/>
              <a:t> is present at low levels for most of the cycle, but increases strongly at the stage where it's needed. M </a:t>
            </a:r>
            <a:r>
              <a:rPr lang="en-US" dirty="0" err="1"/>
              <a:t>cyclin</a:t>
            </a:r>
            <a:r>
              <a:rPr lang="en-US" dirty="0"/>
              <a:t>, for example, peaks dramatically at the transition from G_22​start subscript, 2, end subscript to M phase. G_11​start subscript, 1, end subscript </a:t>
            </a:r>
            <a:r>
              <a:rPr lang="en-US" dirty="0" err="1"/>
              <a:t>cyclins</a:t>
            </a:r>
            <a:r>
              <a:rPr lang="en-US" dirty="0"/>
              <a:t> are unusual in that they are needed for much of the cell cycle.</a:t>
            </a:r>
          </a:p>
          <a:p>
            <a:pPr fontAlgn="base"/>
            <a:endParaRPr lang="en-US" dirty="0"/>
          </a:p>
        </p:txBody>
      </p:sp>
    </p:spTree>
    <p:extLst>
      <p:ext uri="{BB962C8B-B14F-4D97-AF65-F5344CB8AC3E}">
        <p14:creationId xmlns:p14="http://schemas.microsoft.com/office/powerpoint/2010/main" val="2633390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err="1">
                <a:latin typeface="Times New Roman" panose="02020603050405020304" pitchFamily="18" charset="0"/>
                <a:cs typeface="Times New Roman" panose="02020603050405020304" pitchFamily="18" charset="0"/>
              </a:rPr>
              <a:t>Cyclin</a:t>
            </a:r>
            <a:r>
              <a:rPr lang="en-US" sz="2000" b="1" dirty="0">
                <a:latin typeface="Times New Roman" panose="02020603050405020304" pitchFamily="18" charset="0"/>
                <a:cs typeface="Times New Roman" panose="02020603050405020304" pitchFamily="18" charset="0"/>
              </a:rPr>
              <a:t>-dependent kinases</a:t>
            </a:r>
            <a:br>
              <a:rPr lang="en-US" sz="2000" b="1"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fontAlgn="base"/>
            <a:r>
              <a:rPr lang="en-US" sz="1600" dirty="0">
                <a:latin typeface="Times New Roman" panose="02020603050405020304" pitchFamily="18" charset="0"/>
                <a:cs typeface="Times New Roman" panose="02020603050405020304" pitchFamily="18" charset="0"/>
              </a:rPr>
              <a:t>In order to drive the cell cycle forward, a </a:t>
            </a:r>
            <a:r>
              <a:rPr lang="en-US" sz="1600" dirty="0" err="1">
                <a:latin typeface="Times New Roman" panose="02020603050405020304" pitchFamily="18" charset="0"/>
                <a:cs typeface="Times New Roman" panose="02020603050405020304" pitchFamily="18" charset="0"/>
              </a:rPr>
              <a:t>cyclin</a:t>
            </a:r>
            <a:r>
              <a:rPr lang="en-US" sz="1600" dirty="0">
                <a:latin typeface="Times New Roman" panose="02020603050405020304" pitchFamily="18" charset="0"/>
                <a:cs typeface="Times New Roman" panose="02020603050405020304" pitchFamily="18" charset="0"/>
              </a:rPr>
              <a:t> must activate or inactivate many target proteins inside of the cell. </a:t>
            </a:r>
            <a:r>
              <a:rPr lang="en-US" sz="1600" dirty="0" err="1">
                <a:latin typeface="Times New Roman" panose="02020603050405020304" pitchFamily="18" charset="0"/>
                <a:cs typeface="Times New Roman" panose="02020603050405020304" pitchFamily="18" charset="0"/>
              </a:rPr>
              <a:t>Cyclins</a:t>
            </a:r>
            <a:r>
              <a:rPr lang="en-US" sz="1600" dirty="0">
                <a:latin typeface="Times New Roman" panose="02020603050405020304" pitchFamily="18" charset="0"/>
                <a:cs typeface="Times New Roman" panose="02020603050405020304" pitchFamily="18" charset="0"/>
              </a:rPr>
              <a:t> drive the events of the cell cycle by partnering with a family of enzymes called the </a:t>
            </a:r>
            <a:r>
              <a:rPr lang="en-US" sz="1600" b="1" dirty="0" err="1">
                <a:latin typeface="Times New Roman" panose="02020603050405020304" pitchFamily="18" charset="0"/>
                <a:cs typeface="Times New Roman" panose="02020603050405020304" pitchFamily="18" charset="0"/>
              </a:rPr>
              <a:t>cyclin</a:t>
            </a:r>
            <a:r>
              <a:rPr lang="en-US" sz="1600" b="1" dirty="0">
                <a:latin typeface="Times New Roman" panose="02020603050405020304" pitchFamily="18" charset="0"/>
                <a:cs typeface="Times New Roman" panose="02020603050405020304" pitchFamily="18" charset="0"/>
              </a:rPr>
              <a:t>-dependent kinases</a:t>
            </a:r>
            <a:r>
              <a:rPr lang="en-US" sz="1600"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Cdks</a:t>
            </a:r>
            <a:r>
              <a:rPr lang="en-US" sz="1600" dirty="0">
                <a:latin typeface="Times New Roman" panose="02020603050405020304" pitchFamily="18" charset="0"/>
                <a:cs typeface="Times New Roman" panose="02020603050405020304" pitchFamily="18" charset="0"/>
              </a:rPr>
              <a:t>). A lone </a:t>
            </a:r>
            <a:r>
              <a:rPr lang="en-US" sz="1600" dirty="0" err="1">
                <a:latin typeface="Times New Roman" panose="02020603050405020304" pitchFamily="18" charset="0"/>
                <a:cs typeface="Times New Roman" panose="02020603050405020304" pitchFamily="18" charset="0"/>
              </a:rPr>
              <a:t>Cdk</a:t>
            </a:r>
            <a:r>
              <a:rPr lang="en-US" sz="1600" dirty="0">
                <a:latin typeface="Times New Roman" panose="02020603050405020304" pitchFamily="18" charset="0"/>
                <a:cs typeface="Times New Roman" panose="02020603050405020304" pitchFamily="18" charset="0"/>
              </a:rPr>
              <a:t> is inactive, but the binding of a </a:t>
            </a:r>
            <a:r>
              <a:rPr lang="en-US" sz="1600" dirty="0" err="1">
                <a:latin typeface="Times New Roman" panose="02020603050405020304" pitchFamily="18" charset="0"/>
                <a:cs typeface="Times New Roman" panose="02020603050405020304" pitchFamily="18" charset="0"/>
              </a:rPr>
              <a:t>cyclin</a:t>
            </a:r>
            <a:r>
              <a:rPr lang="en-US" sz="1600" dirty="0">
                <a:latin typeface="Times New Roman" panose="02020603050405020304" pitchFamily="18" charset="0"/>
                <a:cs typeface="Times New Roman" panose="02020603050405020304" pitchFamily="18" charset="0"/>
              </a:rPr>
              <a:t> activates it, making it a functional enzyme and allowing it to modify target proteins.</a:t>
            </a:r>
          </a:p>
          <a:p>
            <a:pPr fontAlgn="base"/>
            <a:r>
              <a:rPr lang="en-US" sz="1600" dirty="0">
                <a:latin typeface="Times New Roman" panose="02020603050405020304" pitchFamily="18" charset="0"/>
                <a:cs typeface="Times New Roman" panose="02020603050405020304" pitchFamily="18" charset="0"/>
              </a:rPr>
              <a:t>How does this work? </a:t>
            </a:r>
            <a:r>
              <a:rPr lang="en-US" sz="1600" dirty="0" err="1">
                <a:latin typeface="Times New Roman" panose="02020603050405020304" pitchFamily="18" charset="0"/>
                <a:cs typeface="Times New Roman" panose="02020603050405020304" pitchFamily="18" charset="0"/>
              </a:rPr>
              <a:t>Cdks</a:t>
            </a:r>
            <a:r>
              <a:rPr lang="en-US" sz="1600" dirty="0">
                <a:latin typeface="Times New Roman" panose="02020603050405020304" pitchFamily="18" charset="0"/>
                <a:cs typeface="Times New Roman" panose="02020603050405020304" pitchFamily="18" charset="0"/>
              </a:rPr>
              <a:t> are </a:t>
            </a:r>
            <a:r>
              <a:rPr lang="en-US" sz="1600" b="1" dirty="0">
                <a:latin typeface="Times New Roman" panose="02020603050405020304" pitchFamily="18" charset="0"/>
                <a:cs typeface="Times New Roman" panose="02020603050405020304" pitchFamily="18" charset="0"/>
              </a:rPr>
              <a:t>kinases</a:t>
            </a:r>
            <a:r>
              <a:rPr lang="en-US" sz="1600" dirty="0">
                <a:latin typeface="Times New Roman" panose="02020603050405020304" pitchFamily="18" charset="0"/>
                <a:cs typeface="Times New Roman" panose="02020603050405020304" pitchFamily="18" charset="0"/>
              </a:rPr>
              <a:t>, enzymes that phosphorylate (attach phosphate groups to) specific target proteins. The attached phosphate group acts like a switch, making the target protein more or less active. When a </a:t>
            </a:r>
            <a:r>
              <a:rPr lang="en-US" sz="1600" dirty="0" err="1">
                <a:latin typeface="Times New Roman" panose="02020603050405020304" pitchFamily="18" charset="0"/>
                <a:cs typeface="Times New Roman" panose="02020603050405020304" pitchFamily="18" charset="0"/>
              </a:rPr>
              <a:t>cyclin</a:t>
            </a:r>
            <a:r>
              <a:rPr lang="en-US" sz="1600" dirty="0">
                <a:latin typeface="Times New Roman" panose="02020603050405020304" pitchFamily="18" charset="0"/>
                <a:cs typeface="Times New Roman" panose="02020603050405020304" pitchFamily="18" charset="0"/>
              </a:rPr>
              <a:t> attaches to a </a:t>
            </a:r>
            <a:r>
              <a:rPr lang="en-US" sz="1600" dirty="0" err="1">
                <a:latin typeface="Times New Roman" panose="02020603050405020304" pitchFamily="18" charset="0"/>
                <a:cs typeface="Times New Roman" panose="02020603050405020304" pitchFamily="18" charset="0"/>
              </a:rPr>
              <a:t>Cdk</a:t>
            </a:r>
            <a:r>
              <a:rPr lang="en-US" sz="1600" dirty="0">
                <a:latin typeface="Times New Roman" panose="02020603050405020304" pitchFamily="18" charset="0"/>
                <a:cs typeface="Times New Roman" panose="02020603050405020304" pitchFamily="18" charset="0"/>
              </a:rPr>
              <a:t>, it has two important  effects: it activates the </a:t>
            </a:r>
            <a:r>
              <a:rPr lang="en-US" sz="1600" dirty="0" err="1">
                <a:latin typeface="Times New Roman" panose="02020603050405020304" pitchFamily="18" charset="0"/>
                <a:cs typeface="Times New Roman" panose="02020603050405020304" pitchFamily="18" charset="0"/>
              </a:rPr>
              <a:t>Cdk</a:t>
            </a:r>
            <a:r>
              <a:rPr lang="en-US" sz="1600" dirty="0">
                <a:latin typeface="Times New Roman" panose="02020603050405020304" pitchFamily="18" charset="0"/>
                <a:cs typeface="Times New Roman" panose="02020603050405020304" pitchFamily="18" charset="0"/>
              </a:rPr>
              <a:t> as a kinase, but it also directs the </a:t>
            </a:r>
            <a:r>
              <a:rPr lang="en-US" sz="1600" dirty="0" err="1">
                <a:latin typeface="Times New Roman" panose="02020603050405020304" pitchFamily="18" charset="0"/>
                <a:cs typeface="Times New Roman" panose="02020603050405020304" pitchFamily="18" charset="0"/>
              </a:rPr>
              <a:t>Cdk</a:t>
            </a:r>
            <a:r>
              <a:rPr lang="en-US" sz="1600" dirty="0">
                <a:latin typeface="Times New Roman" panose="02020603050405020304" pitchFamily="18" charset="0"/>
                <a:cs typeface="Times New Roman" panose="02020603050405020304" pitchFamily="18" charset="0"/>
              </a:rPr>
              <a:t> to a specific set of target proteins, ones appropriate to the cell cycle period controlled by the </a:t>
            </a:r>
            <a:r>
              <a:rPr lang="en-US" sz="1600" dirty="0" err="1">
                <a:latin typeface="Times New Roman" panose="02020603050405020304" pitchFamily="18" charset="0"/>
                <a:cs typeface="Times New Roman" panose="02020603050405020304" pitchFamily="18" charset="0"/>
              </a:rPr>
              <a:t>cyclin</a:t>
            </a:r>
            <a:r>
              <a:rPr lang="en-US" sz="1600" dirty="0">
                <a:latin typeface="Times New Roman" panose="02020603050405020304" pitchFamily="18" charset="0"/>
                <a:cs typeface="Times New Roman" panose="02020603050405020304" pitchFamily="18" charset="0"/>
              </a:rPr>
              <a:t>. For instance, G_11​start subscript, 1, end subscript/S </a:t>
            </a:r>
            <a:r>
              <a:rPr lang="en-US" sz="1600" dirty="0" err="1">
                <a:latin typeface="Times New Roman" panose="02020603050405020304" pitchFamily="18" charset="0"/>
                <a:cs typeface="Times New Roman" panose="02020603050405020304" pitchFamily="18" charset="0"/>
              </a:rPr>
              <a:t>cyclins</a:t>
            </a:r>
            <a:r>
              <a:rPr lang="en-US" sz="1600" dirty="0">
                <a:latin typeface="Times New Roman" panose="02020603050405020304" pitchFamily="18" charset="0"/>
                <a:cs typeface="Times New Roman" panose="02020603050405020304" pitchFamily="18" charset="0"/>
              </a:rPr>
              <a:t> send </a:t>
            </a:r>
            <a:r>
              <a:rPr lang="en-US" sz="1600" dirty="0" err="1">
                <a:latin typeface="Times New Roman" panose="02020603050405020304" pitchFamily="18" charset="0"/>
                <a:cs typeface="Times New Roman" panose="02020603050405020304" pitchFamily="18" charset="0"/>
              </a:rPr>
              <a:t>Cdks</a:t>
            </a:r>
            <a:r>
              <a:rPr lang="en-US" sz="1600" dirty="0">
                <a:latin typeface="Times New Roman" panose="02020603050405020304" pitchFamily="18" charset="0"/>
                <a:cs typeface="Times New Roman" panose="02020603050405020304" pitchFamily="18" charset="0"/>
              </a:rPr>
              <a:t> to S phase targets (e.g., promoting DNA replication), while M </a:t>
            </a:r>
            <a:r>
              <a:rPr lang="en-US" sz="1600" dirty="0" err="1">
                <a:latin typeface="Times New Roman" panose="02020603050405020304" pitchFamily="18" charset="0"/>
                <a:cs typeface="Times New Roman" panose="02020603050405020304" pitchFamily="18" charset="0"/>
              </a:rPr>
              <a:t>cyclins</a:t>
            </a:r>
            <a:r>
              <a:rPr lang="en-US" sz="1600" dirty="0">
                <a:latin typeface="Times New Roman" panose="02020603050405020304" pitchFamily="18" charset="0"/>
                <a:cs typeface="Times New Roman" panose="02020603050405020304" pitchFamily="18" charset="0"/>
              </a:rPr>
              <a:t> send </a:t>
            </a:r>
            <a:r>
              <a:rPr lang="en-US" sz="1600" dirty="0" err="1">
                <a:latin typeface="Times New Roman" panose="02020603050405020304" pitchFamily="18" charset="0"/>
                <a:cs typeface="Times New Roman" panose="02020603050405020304" pitchFamily="18" charset="0"/>
              </a:rPr>
              <a:t>Cdks</a:t>
            </a:r>
            <a:r>
              <a:rPr lang="en-US" sz="1600" dirty="0">
                <a:latin typeface="Times New Roman" panose="02020603050405020304" pitchFamily="18" charset="0"/>
                <a:cs typeface="Times New Roman" panose="02020603050405020304" pitchFamily="18" charset="0"/>
              </a:rPr>
              <a:t> to M phase targets (e.g., making the nuclear membrane break down).</a:t>
            </a:r>
          </a:p>
          <a:p>
            <a:pPr fontAlgn="base"/>
            <a:r>
              <a:rPr lang="en-US" sz="1600" dirty="0">
                <a:latin typeface="Times New Roman" panose="02020603050405020304" pitchFamily="18" charset="0"/>
                <a:cs typeface="Times New Roman" panose="02020603050405020304" pitchFamily="18" charset="0"/>
              </a:rPr>
              <a:t> </a:t>
            </a: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5103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Times New Roman" panose="02020603050405020304" pitchFamily="18" charset="0"/>
                <a:cs typeface="Times New Roman" panose="02020603050405020304" pitchFamily="18" charset="0"/>
              </a:rPr>
              <a:t>Cyclin</a:t>
            </a:r>
            <a:r>
              <a:rPr lang="en-US" b="1" dirty="0">
                <a:latin typeface="Times New Roman" panose="02020603050405020304" pitchFamily="18" charset="0"/>
                <a:cs typeface="Times New Roman" panose="02020603050405020304" pitchFamily="18" charset="0"/>
              </a:rPr>
              <a:t>-dependent kinases</a:t>
            </a:r>
            <a:br>
              <a:rPr lang="en-US" b="1"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US" dirty="0">
                <a:latin typeface="Times New Roman" panose="02020603050405020304" pitchFamily="18" charset="0"/>
                <a:cs typeface="Times New Roman" panose="02020603050405020304" pitchFamily="18" charset="0"/>
              </a:rPr>
              <a:t>In general, </a:t>
            </a:r>
            <a:r>
              <a:rPr lang="en-US" dirty="0" err="1">
                <a:latin typeface="Times New Roman" panose="02020603050405020304" pitchFamily="18" charset="0"/>
                <a:cs typeface="Times New Roman" panose="02020603050405020304" pitchFamily="18" charset="0"/>
              </a:rPr>
              <a:t>Cdk</a:t>
            </a:r>
            <a:r>
              <a:rPr lang="en-US" dirty="0">
                <a:latin typeface="Times New Roman" panose="02020603050405020304" pitchFamily="18" charset="0"/>
                <a:cs typeface="Times New Roman" panose="02020603050405020304" pitchFamily="18" charset="0"/>
              </a:rPr>
              <a:t> levels remain relatively constant across the cell cycle, but </a:t>
            </a:r>
            <a:r>
              <a:rPr lang="en-US" dirty="0" err="1">
                <a:latin typeface="Times New Roman" panose="02020603050405020304" pitchFamily="18" charset="0"/>
                <a:cs typeface="Times New Roman" panose="02020603050405020304" pitchFamily="18" charset="0"/>
              </a:rPr>
              <a:t>Cdk</a:t>
            </a:r>
            <a:r>
              <a:rPr lang="en-US" dirty="0">
                <a:latin typeface="Times New Roman" panose="02020603050405020304" pitchFamily="18" charset="0"/>
                <a:cs typeface="Times New Roman" panose="02020603050405020304" pitchFamily="18" charset="0"/>
              </a:rPr>
              <a:t> activity and target proteins change as levels of the various </a:t>
            </a:r>
            <a:r>
              <a:rPr lang="en-US" dirty="0" err="1">
                <a:latin typeface="Times New Roman" panose="02020603050405020304" pitchFamily="18" charset="0"/>
                <a:cs typeface="Times New Roman" panose="02020603050405020304" pitchFamily="18" charset="0"/>
              </a:rPr>
              <a:t>cyclins</a:t>
            </a:r>
            <a:r>
              <a:rPr lang="en-US" dirty="0">
                <a:latin typeface="Times New Roman" panose="02020603050405020304" pitchFamily="18" charset="0"/>
                <a:cs typeface="Times New Roman" panose="02020603050405020304" pitchFamily="18" charset="0"/>
              </a:rPr>
              <a:t> rise and fall. In addition to needing a </a:t>
            </a:r>
            <a:r>
              <a:rPr lang="en-US" dirty="0" err="1">
                <a:latin typeface="Times New Roman" panose="02020603050405020304" pitchFamily="18" charset="0"/>
                <a:cs typeface="Times New Roman" panose="02020603050405020304" pitchFamily="18" charset="0"/>
              </a:rPr>
              <a:t>cyclin</a:t>
            </a:r>
            <a:r>
              <a:rPr lang="en-US" dirty="0">
                <a:latin typeface="Times New Roman" panose="02020603050405020304" pitchFamily="18" charset="0"/>
                <a:cs typeface="Times New Roman" panose="02020603050405020304" pitchFamily="18" charset="0"/>
              </a:rPr>
              <a:t> partner, </a:t>
            </a:r>
            <a:r>
              <a:rPr lang="en-US" dirty="0" err="1">
                <a:latin typeface="Times New Roman" panose="02020603050405020304" pitchFamily="18" charset="0"/>
                <a:cs typeface="Times New Roman" panose="02020603050405020304" pitchFamily="18" charset="0"/>
              </a:rPr>
              <a:t>Cdks</a:t>
            </a:r>
            <a:r>
              <a:rPr lang="en-US" dirty="0">
                <a:latin typeface="Times New Roman" panose="02020603050405020304" pitchFamily="18" charset="0"/>
                <a:cs typeface="Times New Roman" panose="02020603050405020304" pitchFamily="18" charset="0"/>
              </a:rPr>
              <a:t> must also be phosphorylated on a particular site in order to be active and may also be negatively regulated by phosphorylation of other sites</a:t>
            </a:r>
          </a:p>
          <a:p>
            <a:endParaRPr lang="en-US" dirty="0">
              <a:latin typeface="Times New Roman" panose="02020603050405020304" pitchFamily="18" charset="0"/>
              <a:cs typeface="Times New Roman" panose="02020603050405020304" pitchFamily="18" charset="0"/>
            </a:endParaRPr>
          </a:p>
          <a:p>
            <a:pPr fontAlgn="base"/>
            <a:r>
              <a:rPr lang="en-US" dirty="0"/>
              <a:t>particular site in order to be active and may also be negatively regulated by phosphorylation of other sites</a:t>
            </a:r>
          </a:p>
          <a:p>
            <a:pPr fontAlgn="base"/>
            <a:r>
              <a:rPr lang="en-US" b="1" dirty="0" err="1"/>
              <a:t>Cyclins</a:t>
            </a:r>
            <a:r>
              <a:rPr lang="en-US" b="1" dirty="0"/>
              <a:t> and </a:t>
            </a:r>
            <a:r>
              <a:rPr lang="en-US" b="1" dirty="0" err="1"/>
              <a:t>Cdks</a:t>
            </a:r>
            <a:r>
              <a:rPr lang="en-US" b="1" dirty="0"/>
              <a:t> are very evolutionarily conserved</a:t>
            </a:r>
            <a:r>
              <a:rPr lang="en-US" dirty="0"/>
              <a:t>, meaning that they are found in many different types of species, from yeast to frogs to humans. The details of the system vary a little: for instance, yeast has just one </a:t>
            </a:r>
            <a:r>
              <a:rPr lang="en-US" dirty="0" err="1"/>
              <a:t>Cdk</a:t>
            </a:r>
            <a:r>
              <a:rPr lang="en-US" dirty="0"/>
              <a:t>, while humans and other mammals have multiple </a:t>
            </a:r>
            <a:r>
              <a:rPr lang="en-US" dirty="0" err="1"/>
              <a:t>Cdks</a:t>
            </a:r>
            <a:r>
              <a:rPr lang="en-US" dirty="0"/>
              <a:t> that are used at different stages of the cell cycle. (Yes, this kind of an exception to the "</a:t>
            </a:r>
            <a:r>
              <a:rPr lang="en-US" dirty="0" err="1"/>
              <a:t>Cdks</a:t>
            </a:r>
            <a:r>
              <a:rPr lang="en-US" dirty="0"/>
              <a:t> don't change in levels" rule!) But the basic principles are quite similar, so that </a:t>
            </a:r>
            <a:r>
              <a:rPr lang="en-US" dirty="0" err="1"/>
              <a:t>Cdks</a:t>
            </a:r>
            <a:r>
              <a:rPr lang="en-US" dirty="0"/>
              <a:t> and the different types of </a:t>
            </a:r>
            <a:r>
              <a:rPr lang="en-US" dirty="0" err="1"/>
              <a:t>cyclins</a:t>
            </a:r>
            <a:r>
              <a:rPr lang="en-US" dirty="0"/>
              <a:t> can be found in each species</a:t>
            </a:r>
          </a:p>
          <a:p>
            <a:pPr fontAlgn="base"/>
            <a:r>
              <a:rPr lang="en-US" dirty="0"/>
              <a:t> </a:t>
            </a:r>
          </a:p>
          <a:p>
            <a:endParaRPr lang="en-US" dirty="0"/>
          </a:p>
        </p:txBody>
      </p:sp>
    </p:spTree>
    <p:extLst>
      <p:ext uri="{BB962C8B-B14F-4D97-AF65-F5344CB8AC3E}">
        <p14:creationId xmlns:p14="http://schemas.microsoft.com/office/powerpoint/2010/main" val="4138231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anose="02020603050405020304" pitchFamily="18" charset="0"/>
                <a:cs typeface="Times New Roman" panose="02020603050405020304" pitchFamily="18" charset="0"/>
              </a:rPr>
              <a:t>MUTURATION PROMOTING FACTOR</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62500" lnSpcReduction="20000"/>
          </a:bodyPr>
          <a:lstStyle/>
          <a:p>
            <a:pPr fontAlgn="base"/>
            <a:r>
              <a:rPr lang="en-US" sz="2300" b="1" dirty="0">
                <a:latin typeface="Times New Roman" panose="02020603050405020304" pitchFamily="18" charset="0"/>
                <a:cs typeface="Times New Roman" panose="02020603050405020304" pitchFamily="18" charset="0"/>
              </a:rPr>
              <a:t>Maturation-promoting factor (MPF)</a:t>
            </a:r>
          </a:p>
          <a:p>
            <a:pPr fontAlgn="base"/>
            <a:r>
              <a:rPr lang="en-US" sz="2300" dirty="0">
                <a:latin typeface="Times New Roman" panose="02020603050405020304" pitchFamily="18" charset="0"/>
                <a:cs typeface="Times New Roman" panose="02020603050405020304" pitchFamily="18" charset="0"/>
              </a:rPr>
              <a:t>A famous example of how </a:t>
            </a:r>
            <a:r>
              <a:rPr lang="en-US" sz="2300" dirty="0" err="1">
                <a:latin typeface="Times New Roman" panose="02020603050405020304" pitchFamily="18" charset="0"/>
                <a:cs typeface="Times New Roman" panose="02020603050405020304" pitchFamily="18" charset="0"/>
              </a:rPr>
              <a:t>cyclins</a:t>
            </a:r>
            <a:r>
              <a:rPr lang="en-US" sz="2300" dirty="0">
                <a:latin typeface="Times New Roman" panose="02020603050405020304" pitchFamily="18" charset="0"/>
                <a:cs typeface="Times New Roman" panose="02020603050405020304" pitchFamily="18" charset="0"/>
              </a:rPr>
              <a:t> and </a:t>
            </a:r>
            <a:r>
              <a:rPr lang="en-US" sz="2300" dirty="0" err="1">
                <a:latin typeface="Times New Roman" panose="02020603050405020304" pitchFamily="18" charset="0"/>
                <a:cs typeface="Times New Roman" panose="02020603050405020304" pitchFamily="18" charset="0"/>
              </a:rPr>
              <a:t>Cdks</a:t>
            </a:r>
            <a:r>
              <a:rPr lang="en-US" sz="2300" dirty="0">
                <a:latin typeface="Times New Roman" panose="02020603050405020304" pitchFamily="18" charset="0"/>
                <a:cs typeface="Times New Roman" panose="02020603050405020304" pitchFamily="18" charset="0"/>
              </a:rPr>
              <a:t> work together to control cell cycle transitions is that of </a:t>
            </a:r>
            <a:r>
              <a:rPr lang="en-US" sz="2300" b="1" dirty="0">
                <a:latin typeface="Times New Roman" panose="02020603050405020304" pitchFamily="18" charset="0"/>
                <a:cs typeface="Times New Roman" panose="02020603050405020304" pitchFamily="18" charset="0"/>
              </a:rPr>
              <a:t>maturation-promoting factor</a:t>
            </a: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MPF</a:t>
            </a:r>
            <a:r>
              <a:rPr lang="en-US" sz="2300" dirty="0">
                <a:latin typeface="Times New Roman" panose="02020603050405020304" pitchFamily="18" charset="0"/>
                <a:cs typeface="Times New Roman" panose="02020603050405020304" pitchFamily="18" charset="0"/>
              </a:rPr>
              <a:t>). The name dates back to the 1970s, when researchers found that cells in M phase contained an unknown factor that could force frog egg cells (stuck in G_22​start subscript, 2, end subscript phase) to enter M phase. This mystery molecule, called MPF, was discovered in the 1980s to be a </a:t>
            </a:r>
            <a:r>
              <a:rPr lang="en-US" sz="2300" dirty="0" err="1">
                <a:latin typeface="Times New Roman" panose="02020603050405020304" pitchFamily="18" charset="0"/>
                <a:cs typeface="Times New Roman" panose="02020603050405020304" pitchFamily="18" charset="0"/>
              </a:rPr>
              <a:t>Cdk</a:t>
            </a:r>
            <a:r>
              <a:rPr lang="en-US" sz="2300" dirty="0">
                <a:latin typeface="Times New Roman" panose="02020603050405020304" pitchFamily="18" charset="0"/>
                <a:cs typeface="Times New Roman" panose="02020603050405020304" pitchFamily="18" charset="0"/>
              </a:rPr>
              <a:t> bound to its M </a:t>
            </a:r>
            <a:r>
              <a:rPr lang="en-US" sz="2300" dirty="0" err="1">
                <a:latin typeface="Times New Roman" panose="02020603050405020304" pitchFamily="18" charset="0"/>
                <a:cs typeface="Times New Roman" panose="02020603050405020304" pitchFamily="18" charset="0"/>
              </a:rPr>
              <a:t>cyclin</a:t>
            </a:r>
            <a:r>
              <a:rPr lang="en-US" sz="2300" dirty="0">
                <a:latin typeface="Times New Roman" panose="02020603050405020304" pitchFamily="18" charset="0"/>
                <a:cs typeface="Times New Roman" panose="02020603050405020304" pitchFamily="18" charset="0"/>
              </a:rPr>
              <a:t> partner^66start superscript, 6, end superscript.</a:t>
            </a:r>
          </a:p>
          <a:p>
            <a:pPr fontAlgn="base"/>
            <a:r>
              <a:rPr lang="en-US" sz="2300" dirty="0">
                <a:latin typeface="Times New Roman" panose="02020603050405020304" pitchFamily="18" charset="0"/>
                <a:cs typeface="Times New Roman" panose="02020603050405020304" pitchFamily="18" charset="0"/>
              </a:rPr>
              <a:t>MPF provides a good example of how </a:t>
            </a:r>
            <a:r>
              <a:rPr lang="en-US" sz="2300" dirty="0" err="1">
                <a:latin typeface="Times New Roman" panose="02020603050405020304" pitchFamily="18" charset="0"/>
                <a:cs typeface="Times New Roman" panose="02020603050405020304" pitchFamily="18" charset="0"/>
              </a:rPr>
              <a:t>cyclins</a:t>
            </a:r>
            <a:r>
              <a:rPr lang="en-US" sz="2300" dirty="0">
                <a:latin typeface="Times New Roman" panose="02020603050405020304" pitchFamily="18" charset="0"/>
                <a:cs typeface="Times New Roman" panose="02020603050405020304" pitchFamily="18" charset="0"/>
              </a:rPr>
              <a:t> and </a:t>
            </a:r>
            <a:r>
              <a:rPr lang="en-US" sz="2300" dirty="0" err="1">
                <a:latin typeface="Times New Roman" panose="02020603050405020304" pitchFamily="18" charset="0"/>
                <a:cs typeface="Times New Roman" panose="02020603050405020304" pitchFamily="18" charset="0"/>
              </a:rPr>
              <a:t>Cdks</a:t>
            </a:r>
            <a:r>
              <a:rPr lang="en-US" sz="2300" dirty="0">
                <a:latin typeface="Times New Roman" panose="02020603050405020304" pitchFamily="18" charset="0"/>
                <a:cs typeface="Times New Roman" panose="02020603050405020304" pitchFamily="18" charset="0"/>
              </a:rPr>
              <a:t> can work together to drive a cell cycle transition. Like a typical </a:t>
            </a:r>
            <a:r>
              <a:rPr lang="en-US" sz="2300" dirty="0" err="1">
                <a:latin typeface="Times New Roman" panose="02020603050405020304" pitchFamily="18" charset="0"/>
                <a:cs typeface="Times New Roman" panose="02020603050405020304" pitchFamily="18" charset="0"/>
              </a:rPr>
              <a:t>cyclin</a:t>
            </a:r>
            <a:r>
              <a:rPr lang="en-US" sz="2300" dirty="0">
                <a:latin typeface="Times New Roman" panose="02020603050405020304" pitchFamily="18" charset="0"/>
                <a:cs typeface="Times New Roman" panose="02020603050405020304" pitchFamily="18" charset="0"/>
              </a:rPr>
              <a:t>, M </a:t>
            </a:r>
            <a:r>
              <a:rPr lang="en-US" sz="2300" dirty="0" err="1">
                <a:latin typeface="Times New Roman" panose="02020603050405020304" pitchFamily="18" charset="0"/>
                <a:cs typeface="Times New Roman" panose="02020603050405020304" pitchFamily="18" charset="0"/>
              </a:rPr>
              <a:t>cyclin</a:t>
            </a:r>
            <a:r>
              <a:rPr lang="en-US" sz="2300" dirty="0">
                <a:latin typeface="Times New Roman" panose="02020603050405020304" pitchFamily="18" charset="0"/>
                <a:cs typeface="Times New Roman" panose="02020603050405020304" pitchFamily="18" charset="0"/>
              </a:rPr>
              <a:t> stays at low levels for much of the cell cycle, but builds up as the cell approaches the G_22​start subscript, 2, end subscript/M transition. As M </a:t>
            </a:r>
            <a:r>
              <a:rPr lang="en-US" sz="2300" dirty="0" err="1">
                <a:latin typeface="Times New Roman" panose="02020603050405020304" pitchFamily="18" charset="0"/>
                <a:cs typeface="Times New Roman" panose="02020603050405020304" pitchFamily="18" charset="0"/>
              </a:rPr>
              <a:t>cyclin</a:t>
            </a:r>
            <a:r>
              <a:rPr lang="en-US" sz="2300" dirty="0">
                <a:latin typeface="Times New Roman" panose="02020603050405020304" pitchFamily="18" charset="0"/>
                <a:cs typeface="Times New Roman" panose="02020603050405020304" pitchFamily="18" charset="0"/>
              </a:rPr>
              <a:t> accumulates, it binds to </a:t>
            </a:r>
            <a:r>
              <a:rPr lang="en-US" sz="2300" dirty="0" err="1">
                <a:latin typeface="Times New Roman" panose="02020603050405020304" pitchFamily="18" charset="0"/>
                <a:cs typeface="Times New Roman" panose="02020603050405020304" pitchFamily="18" charset="0"/>
              </a:rPr>
              <a:t>Cdks</a:t>
            </a:r>
            <a:r>
              <a:rPr lang="en-US" sz="2300" dirty="0">
                <a:latin typeface="Times New Roman" panose="02020603050405020304" pitchFamily="18" charset="0"/>
                <a:cs typeface="Times New Roman" panose="02020603050405020304" pitchFamily="18" charset="0"/>
              </a:rPr>
              <a:t> already present in the cell, forming complexes that are poised to trigger M phase. Once these complexes receive an additional signal (essentially, an all-clear confirming that the cell’s DNA is intact), they become active and set the events of M phase in motion^{7}7start superscript, 7, end superscript.</a:t>
            </a:r>
          </a:p>
          <a:p>
            <a:pPr fontAlgn="base"/>
            <a:r>
              <a:rPr lang="en-US" sz="2300" dirty="0">
                <a:latin typeface="Times New Roman" panose="02020603050405020304" pitchFamily="18" charset="0"/>
                <a:cs typeface="Times New Roman" panose="02020603050405020304" pitchFamily="18" charset="0"/>
              </a:rPr>
              <a:t>The MPF complexes add phosphate tags to several different proteins in the nuclear envelope, resulting in its breakdown (a key event of early M phase), and also activate targets that promote chromosome condensation and other M phase events. The role of MPF in nuclear envelope breakdown is shown in simplified form in the diagram below</a:t>
            </a:r>
            <a:r>
              <a:rPr lang="en-US" dirty="0"/>
              <a:t>.</a:t>
            </a:r>
          </a:p>
        </p:txBody>
      </p:sp>
    </p:spTree>
    <p:extLst>
      <p:ext uri="{BB962C8B-B14F-4D97-AF65-F5344CB8AC3E}">
        <p14:creationId xmlns:p14="http://schemas.microsoft.com/office/powerpoint/2010/main" val="682294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sz="2000" dirty="0">
                <a:latin typeface="Times New Roman" panose="02020603050405020304" pitchFamily="18" charset="0"/>
                <a:cs typeface="Times New Roman" panose="02020603050405020304" pitchFamily="18" charset="0"/>
              </a:rPr>
              <a:t>. The role of MPF in nuclear envelope breakdown is shown in simplified form in the diagram below</a:t>
            </a:r>
            <a:r>
              <a:rPr lang="en-US" dirty="0"/>
              <a: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4579" y="2160588"/>
            <a:ext cx="7262879" cy="3881437"/>
          </a:xfrm>
        </p:spPr>
      </p:pic>
    </p:spTree>
    <p:extLst>
      <p:ext uri="{BB962C8B-B14F-4D97-AF65-F5344CB8AC3E}">
        <p14:creationId xmlns:p14="http://schemas.microsoft.com/office/powerpoint/2010/main" val="715170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Times New Roman" panose="02020603050405020304" pitchFamily="18" charset="0"/>
                <a:cs typeface="Times New Roman" panose="02020603050405020304" pitchFamily="18" charset="0"/>
              </a:rPr>
              <a:t>The anaphase-promoting complex/</a:t>
            </a:r>
            <a:r>
              <a:rPr lang="en-US" sz="2400" b="1" dirty="0" err="1" smtClean="0">
                <a:latin typeface="Times New Roman" panose="02020603050405020304" pitchFamily="18" charset="0"/>
                <a:cs typeface="Times New Roman" panose="02020603050405020304" pitchFamily="18" charset="0"/>
              </a:rPr>
              <a:t>cyclosome</a:t>
            </a:r>
            <a:r>
              <a:rPr lang="en-US" sz="2400" b="1" dirty="0" smtClean="0">
                <a:latin typeface="Times New Roman" panose="02020603050405020304" pitchFamily="18" charset="0"/>
                <a:cs typeface="Times New Roman" panose="02020603050405020304" pitchFamily="18" charset="0"/>
              </a:rPr>
              <a:t> (APC/C)</a:t>
            </a:r>
            <a:br>
              <a:rPr lang="en-US" sz="2400" b="1"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fontAlgn="base"/>
            <a:r>
              <a:rPr lang="en-US" sz="1600" b="1" dirty="0">
                <a:latin typeface="Times New Roman" panose="02020603050405020304" pitchFamily="18" charset="0"/>
                <a:cs typeface="Times New Roman" panose="02020603050405020304" pitchFamily="18" charset="0"/>
              </a:rPr>
              <a:t>The anaphase-promoting complex/</a:t>
            </a:r>
            <a:r>
              <a:rPr lang="en-US" sz="1600" b="1" dirty="0" err="1">
                <a:latin typeface="Times New Roman" panose="02020603050405020304" pitchFamily="18" charset="0"/>
                <a:cs typeface="Times New Roman" panose="02020603050405020304" pitchFamily="18" charset="0"/>
              </a:rPr>
              <a:t>cyclosome</a:t>
            </a:r>
            <a:r>
              <a:rPr lang="en-US" sz="1600" b="1" dirty="0">
                <a:latin typeface="Times New Roman" panose="02020603050405020304" pitchFamily="18" charset="0"/>
                <a:cs typeface="Times New Roman" panose="02020603050405020304" pitchFamily="18" charset="0"/>
              </a:rPr>
              <a:t> (APC/C)</a:t>
            </a:r>
          </a:p>
          <a:p>
            <a:pPr fontAlgn="base"/>
            <a:r>
              <a:rPr lang="en-US" sz="1600" dirty="0">
                <a:latin typeface="Times New Roman" panose="02020603050405020304" pitchFamily="18" charset="0"/>
                <a:cs typeface="Times New Roman" panose="02020603050405020304" pitchFamily="18" charset="0"/>
              </a:rPr>
              <a:t>In addition to driving the events of M phase, MPF also triggers its own destruction by activating the </a:t>
            </a:r>
            <a:r>
              <a:rPr lang="en-US" sz="1600" b="1" dirty="0">
                <a:latin typeface="Times New Roman" panose="02020603050405020304" pitchFamily="18" charset="0"/>
                <a:cs typeface="Times New Roman" panose="02020603050405020304" pitchFamily="18" charset="0"/>
              </a:rPr>
              <a:t>anaphase-promoting complex/</a:t>
            </a:r>
            <a:r>
              <a:rPr lang="en-US" sz="1600" b="1" dirty="0" err="1">
                <a:latin typeface="Times New Roman" panose="02020603050405020304" pitchFamily="18" charset="0"/>
                <a:cs typeface="Times New Roman" panose="02020603050405020304" pitchFamily="18" charset="0"/>
              </a:rPr>
              <a:t>cyclosome</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APC/C</a:t>
            </a:r>
            <a:r>
              <a:rPr lang="en-US" sz="1600" dirty="0">
                <a:latin typeface="Times New Roman" panose="02020603050405020304" pitchFamily="18" charset="0"/>
                <a:cs typeface="Times New Roman" panose="02020603050405020304" pitchFamily="18" charset="0"/>
              </a:rPr>
              <a:t>), a protein complex that causes M </a:t>
            </a:r>
            <a:r>
              <a:rPr lang="en-US" sz="1600" dirty="0" err="1">
                <a:latin typeface="Times New Roman" panose="02020603050405020304" pitchFamily="18" charset="0"/>
                <a:cs typeface="Times New Roman" panose="02020603050405020304" pitchFamily="18" charset="0"/>
              </a:rPr>
              <a:t>cyclins</a:t>
            </a:r>
            <a:r>
              <a:rPr lang="en-US" sz="1600" dirty="0">
                <a:latin typeface="Times New Roman" panose="02020603050405020304" pitchFamily="18" charset="0"/>
                <a:cs typeface="Times New Roman" panose="02020603050405020304" pitchFamily="18" charset="0"/>
              </a:rPr>
              <a:t> to be destroyed starting in anaphase. The destruction of M </a:t>
            </a:r>
            <a:r>
              <a:rPr lang="en-US" sz="1600" dirty="0" err="1">
                <a:latin typeface="Times New Roman" panose="02020603050405020304" pitchFamily="18" charset="0"/>
                <a:cs typeface="Times New Roman" panose="02020603050405020304" pitchFamily="18" charset="0"/>
              </a:rPr>
              <a:t>cyclins</a:t>
            </a:r>
            <a:r>
              <a:rPr lang="en-US" sz="1600" dirty="0">
                <a:latin typeface="Times New Roman" panose="02020603050405020304" pitchFamily="18" charset="0"/>
                <a:cs typeface="Times New Roman" panose="02020603050405020304" pitchFamily="18" charset="0"/>
              </a:rPr>
              <a:t> pushes the cell out of mitosis, allowing the new daughter cells to enter G_11​start subscript, 1, end subscript. The APC/C also causes destruction of the proteins that hold the sister chromatids together, allowing them to separate in anaphase and move to opposite poles of the cell.</a:t>
            </a:r>
          </a:p>
          <a:p>
            <a:pPr fontAlgn="base"/>
            <a:r>
              <a:rPr lang="en-US" sz="1600" dirty="0">
                <a:latin typeface="Times New Roman" panose="02020603050405020304" pitchFamily="18" charset="0"/>
                <a:cs typeface="Times New Roman" panose="02020603050405020304" pitchFamily="18" charset="0"/>
              </a:rPr>
              <a:t>How does the APC/C do its job? Like a </a:t>
            </a:r>
            <a:r>
              <a:rPr lang="en-US" sz="1600" dirty="0" err="1">
                <a:latin typeface="Times New Roman" panose="02020603050405020304" pitchFamily="18" charset="0"/>
                <a:cs typeface="Times New Roman" panose="02020603050405020304" pitchFamily="18" charset="0"/>
              </a:rPr>
              <a:t>Cdk</a:t>
            </a:r>
            <a:r>
              <a:rPr lang="en-US" sz="1600" dirty="0">
                <a:latin typeface="Times New Roman" panose="02020603050405020304" pitchFamily="18" charset="0"/>
                <a:cs typeface="Times New Roman" panose="02020603050405020304" pitchFamily="18" charset="0"/>
              </a:rPr>
              <a:t>, the APC/C is an enzyme, but it has different type of function than a </a:t>
            </a:r>
            <a:r>
              <a:rPr lang="en-US" sz="1600" dirty="0" err="1">
                <a:latin typeface="Times New Roman" panose="02020603050405020304" pitchFamily="18" charset="0"/>
                <a:cs typeface="Times New Roman" panose="02020603050405020304" pitchFamily="18" charset="0"/>
              </a:rPr>
              <a:t>Cdk</a:t>
            </a:r>
            <a:r>
              <a:rPr lang="en-US" sz="1600" dirty="0">
                <a:latin typeface="Times New Roman" panose="02020603050405020304" pitchFamily="18" charset="0"/>
                <a:cs typeface="Times New Roman" panose="02020603050405020304" pitchFamily="18" charset="0"/>
              </a:rPr>
              <a:t>. Rather than attaching a phosphate group to its targets, it adds a small protein tag called </a:t>
            </a:r>
            <a:r>
              <a:rPr lang="en-US" sz="1600" b="1" dirty="0">
                <a:latin typeface="Times New Roman" panose="02020603050405020304" pitchFamily="18" charset="0"/>
                <a:cs typeface="Times New Roman" panose="02020603050405020304" pitchFamily="18" charset="0"/>
              </a:rPr>
              <a:t>ubiquitin</a:t>
            </a:r>
            <a:r>
              <a:rPr lang="en-US" sz="1600"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Ub</a:t>
            </a:r>
            <a:r>
              <a:rPr lang="en-US" sz="1600" dirty="0">
                <a:latin typeface="Times New Roman" panose="02020603050405020304" pitchFamily="18" charset="0"/>
                <a:cs typeface="Times New Roman" panose="02020603050405020304" pitchFamily="18" charset="0"/>
              </a:rPr>
              <a:t>). When a target is tagged with ubiquitin, it is sent to the </a:t>
            </a:r>
            <a:r>
              <a:rPr lang="en-US" sz="1600" b="1" dirty="0">
                <a:latin typeface="Times New Roman" panose="02020603050405020304" pitchFamily="18" charset="0"/>
                <a:cs typeface="Times New Roman" panose="02020603050405020304" pitchFamily="18" charset="0"/>
              </a:rPr>
              <a:t>proteasome</a:t>
            </a:r>
            <a:r>
              <a:rPr lang="en-US" sz="1600" dirty="0">
                <a:latin typeface="Times New Roman" panose="02020603050405020304" pitchFamily="18" charset="0"/>
                <a:cs typeface="Times New Roman" panose="02020603050405020304" pitchFamily="18" charset="0"/>
              </a:rPr>
              <a:t>, which can be thought of as the recycle bin of the cell, and destroyed. For example, the APC/C attaches a ubiquitin tag to M </a:t>
            </a:r>
            <a:r>
              <a:rPr lang="en-US" sz="1600" dirty="0" err="1">
                <a:latin typeface="Times New Roman" panose="02020603050405020304" pitchFamily="18" charset="0"/>
                <a:cs typeface="Times New Roman" panose="02020603050405020304" pitchFamily="18" charset="0"/>
              </a:rPr>
              <a:t>cyclins</a:t>
            </a:r>
            <a:r>
              <a:rPr lang="en-US" sz="1600" dirty="0">
                <a:latin typeface="Times New Roman" panose="02020603050405020304" pitchFamily="18" charset="0"/>
                <a:cs typeface="Times New Roman" panose="02020603050405020304" pitchFamily="18" charset="0"/>
              </a:rPr>
              <a:t>, causing them to be chopped up by the proteasome and allowing the newly forming daughter cells to enter G_1</a:t>
            </a:r>
          </a:p>
          <a:p>
            <a:pPr fontAlgn="base"/>
            <a:r>
              <a:rPr lang="en-US" sz="1600" dirty="0">
                <a:latin typeface="Times New Roman" panose="02020603050405020304" pitchFamily="18" charset="0"/>
                <a:cs typeface="Times New Roman" panose="02020603050405020304" pitchFamily="18" charset="0"/>
              </a:rPr>
              <a:t> </a:t>
            </a:r>
          </a:p>
          <a:p>
            <a:pPr fontAlgn="base"/>
            <a:endParaRPr lang="en-US" sz="1400" dirty="0">
              <a:latin typeface="Times New Roman" panose="02020603050405020304" pitchFamily="18" charset="0"/>
              <a:cs typeface="Times New Roman" panose="02020603050405020304" pitchFamily="18" charset="0"/>
            </a:endParaRPr>
          </a:p>
          <a:p>
            <a:pPr fontAlgn="base"/>
            <a:r>
              <a:rPr lang="en-US" sz="1400" dirty="0">
                <a:latin typeface="Times New Roman" panose="02020603050405020304" pitchFamily="18" charset="0"/>
                <a:cs typeface="Times New Roman" panose="02020603050405020304" pitchFamily="18" charset="0"/>
              </a:rPr>
              <a:t> </a:t>
            </a:r>
          </a:p>
          <a:p>
            <a:pPr fontAlgn="base"/>
            <a:r>
              <a:rPr lang="en-US"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61815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The anaphase-promoting complex/</a:t>
            </a:r>
            <a:r>
              <a:rPr lang="en-US" b="1" dirty="0" err="1">
                <a:latin typeface="Times New Roman" panose="02020603050405020304" pitchFamily="18" charset="0"/>
                <a:cs typeface="Times New Roman" panose="02020603050405020304" pitchFamily="18" charset="0"/>
              </a:rPr>
              <a:t>cyclosome</a:t>
            </a:r>
            <a:r>
              <a:rPr lang="en-US" b="1" dirty="0">
                <a:latin typeface="Times New Roman" panose="02020603050405020304" pitchFamily="18" charset="0"/>
                <a:cs typeface="Times New Roman" panose="02020603050405020304" pitchFamily="18" charset="0"/>
              </a:rPr>
              <a:t> (APC/C)</a:t>
            </a:r>
            <a:br>
              <a:rPr lang="en-US" b="1"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p:txBody>
          <a:bodyPr/>
          <a:lstStyle/>
          <a:p>
            <a:pPr fontAlgn="base"/>
            <a:r>
              <a:rPr lang="en-US" dirty="0">
                <a:latin typeface="Times New Roman" panose="02020603050405020304" pitchFamily="18" charset="0"/>
                <a:cs typeface="Times New Roman" panose="02020603050405020304" pitchFamily="18" charset="0"/>
              </a:rPr>
              <a:t>The APC/C also uses ubiquitin tagging to trigger the separation of sister chromatids during mitosis. If the APC/C gets the right signals at metaphase, it sets off a chain of events that destroys </a:t>
            </a:r>
            <a:r>
              <a:rPr lang="en-US" b="1" dirty="0" err="1">
                <a:latin typeface="Times New Roman" panose="02020603050405020304" pitchFamily="18" charset="0"/>
                <a:cs typeface="Times New Roman" panose="02020603050405020304" pitchFamily="18" charset="0"/>
              </a:rPr>
              <a:t>cohesin</a:t>
            </a:r>
            <a:r>
              <a:rPr lang="en-US" dirty="0">
                <a:latin typeface="Times New Roman" panose="02020603050405020304" pitchFamily="18" charset="0"/>
                <a:cs typeface="Times New Roman" panose="02020603050405020304" pitchFamily="18" charset="0"/>
              </a:rPr>
              <a:t>, the protein glue that holds sister chromatids together..</a:t>
            </a:r>
          </a:p>
          <a:p>
            <a:pPr lvl="0" fontAlgn="base"/>
            <a:r>
              <a:rPr lang="en-US" dirty="0">
                <a:latin typeface="Times New Roman" panose="02020603050405020304" pitchFamily="18" charset="0"/>
                <a:cs typeface="Times New Roman" panose="02020603050405020304" pitchFamily="18" charset="0"/>
              </a:rPr>
              <a:t>The APC/C first adds a ubiquitin tag to a protein called </a:t>
            </a:r>
            <a:r>
              <a:rPr lang="en-US" dirty="0" err="1">
                <a:latin typeface="Times New Roman" panose="02020603050405020304" pitchFamily="18" charset="0"/>
                <a:cs typeface="Times New Roman" panose="02020603050405020304" pitchFamily="18" charset="0"/>
              </a:rPr>
              <a:t>securin</a:t>
            </a:r>
            <a:r>
              <a:rPr lang="en-US" dirty="0">
                <a:latin typeface="Times New Roman" panose="02020603050405020304" pitchFamily="18" charset="0"/>
                <a:cs typeface="Times New Roman" panose="02020603050405020304" pitchFamily="18" charset="0"/>
              </a:rPr>
              <a:t>, sending it for recycling. </a:t>
            </a:r>
            <a:r>
              <a:rPr lang="en-US" b="1" dirty="0" err="1">
                <a:latin typeface="Times New Roman" panose="02020603050405020304" pitchFamily="18" charset="0"/>
                <a:cs typeface="Times New Roman" panose="02020603050405020304" pitchFamily="18" charset="0"/>
              </a:rPr>
              <a:t>Securin</a:t>
            </a:r>
            <a:r>
              <a:rPr lang="en-US" dirty="0">
                <a:latin typeface="Times New Roman" panose="02020603050405020304" pitchFamily="18" charset="0"/>
                <a:cs typeface="Times New Roman" panose="02020603050405020304" pitchFamily="18" charset="0"/>
              </a:rPr>
              <a:t> normally binds to, and inactivates, a protein called </a:t>
            </a:r>
            <a:r>
              <a:rPr lang="en-US" dirty="0" err="1">
                <a:latin typeface="Times New Roman" panose="02020603050405020304" pitchFamily="18" charset="0"/>
                <a:cs typeface="Times New Roman" panose="02020603050405020304" pitchFamily="18" charset="0"/>
              </a:rPr>
              <a:t>separase</a:t>
            </a:r>
            <a:r>
              <a:rPr lang="en-US" dirty="0">
                <a:latin typeface="Times New Roman" panose="02020603050405020304" pitchFamily="18" charset="0"/>
                <a:cs typeface="Times New Roman" panose="02020603050405020304" pitchFamily="18" charset="0"/>
              </a:rPr>
              <a:t>.</a:t>
            </a:r>
          </a:p>
          <a:p>
            <a:pPr lvl="0" fontAlgn="base"/>
            <a:r>
              <a:rPr lang="en-US" dirty="0">
                <a:latin typeface="Times New Roman" panose="02020603050405020304" pitchFamily="18" charset="0"/>
                <a:cs typeface="Times New Roman" panose="02020603050405020304" pitchFamily="18" charset="0"/>
              </a:rPr>
              <a:t>When </a:t>
            </a:r>
            <a:r>
              <a:rPr lang="en-US" dirty="0" err="1">
                <a:latin typeface="Times New Roman" panose="02020603050405020304" pitchFamily="18" charset="0"/>
                <a:cs typeface="Times New Roman" panose="02020603050405020304" pitchFamily="18" charset="0"/>
              </a:rPr>
              <a:t>securin</a:t>
            </a:r>
            <a:r>
              <a:rPr lang="en-US" dirty="0">
                <a:latin typeface="Times New Roman" panose="02020603050405020304" pitchFamily="18" charset="0"/>
                <a:cs typeface="Times New Roman" panose="02020603050405020304" pitchFamily="18" charset="0"/>
              </a:rPr>
              <a:t> is sent for recycling, </a:t>
            </a:r>
            <a:r>
              <a:rPr lang="en-US" dirty="0" err="1">
                <a:latin typeface="Times New Roman" panose="02020603050405020304" pitchFamily="18" charset="0"/>
                <a:cs typeface="Times New Roman" panose="02020603050405020304" pitchFamily="18" charset="0"/>
              </a:rPr>
              <a:t>separase</a:t>
            </a:r>
            <a:r>
              <a:rPr lang="en-US" dirty="0">
                <a:latin typeface="Times New Roman" panose="02020603050405020304" pitchFamily="18" charset="0"/>
                <a:cs typeface="Times New Roman" panose="02020603050405020304" pitchFamily="18" charset="0"/>
              </a:rPr>
              <a:t> becomes active and can do its job. </a:t>
            </a:r>
            <a:r>
              <a:rPr lang="en-US" b="1" dirty="0" err="1">
                <a:latin typeface="Times New Roman" panose="02020603050405020304" pitchFamily="18" charset="0"/>
                <a:cs typeface="Times New Roman" panose="02020603050405020304" pitchFamily="18" charset="0"/>
              </a:rPr>
              <a:t>Separase</a:t>
            </a:r>
            <a:r>
              <a:rPr lang="en-US" dirty="0">
                <a:latin typeface="Times New Roman" panose="02020603050405020304" pitchFamily="18" charset="0"/>
                <a:cs typeface="Times New Roman" panose="02020603050405020304" pitchFamily="18" charset="0"/>
              </a:rPr>
              <a:t> chops up the </a:t>
            </a:r>
            <a:r>
              <a:rPr lang="en-US" dirty="0" err="1">
                <a:latin typeface="Times New Roman" panose="02020603050405020304" pitchFamily="18" charset="0"/>
                <a:cs typeface="Times New Roman" panose="02020603050405020304" pitchFamily="18" charset="0"/>
              </a:rPr>
              <a:t>cohesin</a:t>
            </a:r>
            <a:r>
              <a:rPr lang="en-US" dirty="0">
                <a:latin typeface="Times New Roman" panose="02020603050405020304" pitchFamily="18" charset="0"/>
                <a:cs typeface="Times New Roman" panose="02020603050405020304" pitchFamily="18" charset="0"/>
              </a:rPr>
              <a:t> that holds sister chromatids together, allowing them to separate.</a:t>
            </a:r>
          </a:p>
          <a:p>
            <a:pPr fontAlgn="base"/>
            <a:r>
              <a:rPr lang="en-US" dirty="0">
                <a:latin typeface="Times New Roman" panose="02020603050405020304" pitchFamily="18" charset="0"/>
                <a:cs typeface="Times New Roman" panose="02020603050405020304" pitchFamily="18" charset="0"/>
              </a:rPr>
              <a:t> </a:t>
            </a:r>
          </a:p>
          <a:p>
            <a:pPr fontAlgn="base"/>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50605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anaphase-promoting complex/</a:t>
            </a:r>
            <a:r>
              <a:rPr lang="en-US" b="1" dirty="0" err="1">
                <a:latin typeface="Times New Roman" panose="02020603050405020304" pitchFamily="18" charset="0"/>
                <a:cs typeface="Times New Roman" panose="02020603050405020304" pitchFamily="18" charset="0"/>
              </a:rPr>
              <a:t>cyclosome</a:t>
            </a:r>
            <a:r>
              <a:rPr lang="en-US" b="1" dirty="0">
                <a:latin typeface="Times New Roman" panose="02020603050405020304" pitchFamily="18" charset="0"/>
                <a:cs typeface="Times New Roman" panose="02020603050405020304" pitchFamily="18" charset="0"/>
              </a:rPr>
              <a:t> (APC/C)</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25812" y="2160588"/>
            <a:ext cx="5300414" cy="3881437"/>
          </a:xfrm>
        </p:spPr>
      </p:pic>
    </p:spTree>
    <p:extLst>
      <p:ext uri="{BB962C8B-B14F-4D97-AF65-F5344CB8AC3E}">
        <p14:creationId xmlns:p14="http://schemas.microsoft.com/office/powerpoint/2010/main" val="2358874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cell cycle </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p:txBody>
          <a:bodyPr>
            <a:normAutofit fontScale="85000" lnSpcReduction="20000"/>
          </a:bodyPr>
          <a:lstStyle/>
          <a:p>
            <a:r>
              <a:rPr lang="en-US" sz="1900" dirty="0">
                <a:latin typeface="Times New Roman" panose="02020603050405020304" pitchFamily="18" charset="0"/>
                <a:cs typeface="Times New Roman" panose="02020603050405020304" pitchFamily="18" charset="0"/>
              </a:rPr>
              <a:t>The cell cycle </a:t>
            </a:r>
          </a:p>
          <a:p>
            <a:r>
              <a:rPr lang="en-US" sz="1900" dirty="0">
                <a:latin typeface="Times New Roman" panose="02020603050405020304" pitchFamily="18" charset="0"/>
                <a:cs typeface="Times New Roman" panose="02020603050405020304" pitchFamily="18" charset="0"/>
              </a:rPr>
              <a:t>Actively dividing eukaryote cells pass through a series of stages known collectively as the cell cycle: two gap phases (G1 and G2); an S (for synthesis) phase, in which the genetic material is duplicated; and an M phase, in which mitosis partitions the genetic material and the cell divides. </a:t>
            </a:r>
          </a:p>
          <a:p>
            <a:r>
              <a:rPr lang="en-US" sz="1900" dirty="0">
                <a:latin typeface="Times New Roman" panose="02020603050405020304" pitchFamily="18" charset="0"/>
                <a:cs typeface="Times New Roman" panose="02020603050405020304" pitchFamily="18" charset="0"/>
              </a:rPr>
              <a:t> </a:t>
            </a:r>
          </a:p>
          <a:p>
            <a:r>
              <a:rPr lang="en-US" sz="1900" dirty="0">
                <a:latin typeface="Times New Roman" panose="02020603050405020304" pitchFamily="18" charset="0"/>
                <a:cs typeface="Times New Roman" panose="02020603050405020304" pitchFamily="18" charset="0"/>
              </a:rPr>
              <a:t> </a:t>
            </a:r>
          </a:p>
          <a:p>
            <a:r>
              <a:rPr lang="en-US" sz="1900" dirty="0">
                <a:latin typeface="Times New Roman" panose="02020603050405020304" pitchFamily="18" charset="0"/>
                <a:cs typeface="Times New Roman" panose="02020603050405020304" pitchFamily="18" charset="0"/>
              </a:rPr>
              <a:t> G1 phase. Metabolic changes prepare the cell for division. At a certain point - the restriction point - the cell is committed to division and moves into the S phase. </a:t>
            </a:r>
          </a:p>
          <a:p>
            <a:r>
              <a:rPr lang="en-US" sz="1900" dirty="0">
                <a:latin typeface="Times New Roman" panose="02020603050405020304" pitchFamily="18" charset="0"/>
                <a:cs typeface="Times New Roman" panose="02020603050405020304" pitchFamily="18" charset="0"/>
              </a:rPr>
              <a:t>S phase. DNA synthesis replicates the genetic material. Each chromosome now consists of two sister chromatids. </a:t>
            </a:r>
          </a:p>
          <a:p>
            <a:r>
              <a:rPr lang="en-US" sz="1900" dirty="0">
                <a:latin typeface="Times New Roman" panose="02020603050405020304" pitchFamily="18" charset="0"/>
                <a:cs typeface="Times New Roman" panose="02020603050405020304" pitchFamily="18" charset="0"/>
              </a:rPr>
              <a:t>G2 phase. Metabolic changes assemble the cytoplasmic materials necessary for mitosis and cytokinesis. </a:t>
            </a:r>
          </a:p>
          <a:p>
            <a:r>
              <a:rPr lang="en-US" sz="1900" dirty="0">
                <a:latin typeface="Times New Roman" panose="02020603050405020304" pitchFamily="18" charset="0"/>
                <a:cs typeface="Times New Roman" panose="02020603050405020304" pitchFamily="18" charset="0"/>
              </a:rPr>
              <a:t>M phase. A nuclear division (mitosis) followed by a cell division (cytokinesis). </a:t>
            </a:r>
          </a:p>
          <a:p>
            <a:r>
              <a:rPr lang="en-US" sz="1900" dirty="0">
                <a:latin typeface="Times New Roman" panose="02020603050405020304" pitchFamily="18" charset="0"/>
                <a:cs typeface="Times New Roman" panose="02020603050405020304" pitchFamily="18" charset="0"/>
              </a:rPr>
              <a:t>The period between mitotic divisions - that is, G1, S and G2 - is known as interphase</a:t>
            </a:r>
          </a:p>
          <a:p>
            <a:endParaRPr lang="en-US" dirty="0"/>
          </a:p>
          <a:p>
            <a:endParaRPr lang="en-US" dirty="0"/>
          </a:p>
        </p:txBody>
      </p:sp>
    </p:spTree>
    <p:extLst>
      <p:ext uri="{BB962C8B-B14F-4D97-AF65-F5344CB8AC3E}">
        <p14:creationId xmlns:p14="http://schemas.microsoft.com/office/powerpoint/2010/main" val="1221695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sz="2400" b="1" dirty="0" smtClean="0">
                <a:latin typeface="Times New Roman" panose="02020603050405020304" pitchFamily="18" charset="0"/>
                <a:cs typeface="Times New Roman" panose="02020603050405020304" pitchFamily="18" charset="0"/>
              </a:rPr>
              <a:t>Checkpoints and regulators</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fontAlgn="base"/>
            <a:endParaRPr lang="en-US" b="1" dirty="0"/>
          </a:p>
          <a:p>
            <a:pPr fontAlgn="base"/>
            <a:r>
              <a:rPr lang="en-US" sz="1500" dirty="0" err="1">
                <a:latin typeface="Times New Roman" panose="02020603050405020304" pitchFamily="18" charset="0"/>
                <a:cs typeface="Times New Roman" panose="02020603050405020304" pitchFamily="18" charset="0"/>
              </a:rPr>
              <a:t>Cdks</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cyclins</a:t>
            </a:r>
            <a:r>
              <a:rPr lang="en-US" sz="1500" dirty="0">
                <a:latin typeface="Times New Roman" panose="02020603050405020304" pitchFamily="18" charset="0"/>
                <a:cs typeface="Times New Roman" panose="02020603050405020304" pitchFamily="18" charset="0"/>
              </a:rPr>
              <a:t>, and the APC/C are direct regulators of cell cycle transitions, but they aren’t always in the driver’s seat. Instead, they respond to cues from inside and outside the cell. These cues influence activity of the core regulators to determine whether the cell moves forward in the cell cycle. Positive cues, like growth factors, typically increase activity of </a:t>
            </a:r>
            <a:r>
              <a:rPr lang="en-US" sz="1500" dirty="0" err="1">
                <a:latin typeface="Times New Roman" panose="02020603050405020304" pitchFamily="18" charset="0"/>
                <a:cs typeface="Times New Roman" panose="02020603050405020304" pitchFamily="18" charset="0"/>
              </a:rPr>
              <a:t>Cdks</a:t>
            </a:r>
            <a:r>
              <a:rPr lang="en-US" sz="1500" dirty="0">
                <a:latin typeface="Times New Roman" panose="02020603050405020304" pitchFamily="18" charset="0"/>
                <a:cs typeface="Times New Roman" panose="02020603050405020304" pitchFamily="18" charset="0"/>
              </a:rPr>
              <a:t> and </a:t>
            </a:r>
            <a:r>
              <a:rPr lang="en-US" sz="1500" dirty="0" err="1">
                <a:latin typeface="Times New Roman" panose="02020603050405020304" pitchFamily="18" charset="0"/>
                <a:cs typeface="Times New Roman" panose="02020603050405020304" pitchFamily="18" charset="0"/>
              </a:rPr>
              <a:t>cyclins</a:t>
            </a:r>
            <a:r>
              <a:rPr lang="en-US" sz="1500" dirty="0">
                <a:latin typeface="Times New Roman" panose="02020603050405020304" pitchFamily="18" charset="0"/>
                <a:cs typeface="Times New Roman" panose="02020603050405020304" pitchFamily="18" charset="0"/>
              </a:rPr>
              <a:t>, while negative ones, like DNA damage, typically decrease or block activity.</a:t>
            </a:r>
          </a:p>
          <a:p>
            <a:pPr fontAlgn="base"/>
            <a:r>
              <a:rPr lang="en-US" sz="1500" dirty="0">
                <a:latin typeface="Times New Roman" panose="02020603050405020304" pitchFamily="18" charset="0"/>
                <a:cs typeface="Times New Roman" panose="02020603050405020304" pitchFamily="18" charset="0"/>
              </a:rPr>
              <a:t>As an example, let's examine how DNA damage halts the cell cycle in G_11​start . DNA damage can, and will, happen in many cells of the body during a person’s lifetime (for example, due to UV rays from the sun). Cells must be able to deal with this damage, fixing it if possible and preventing cell division if not. Key to the DNA damage response is a protein called p53, a famous tumor suppressor often described as “the guardian of the genome.” </a:t>
            </a:r>
          </a:p>
          <a:p>
            <a:pPr fontAlgn="base"/>
            <a:r>
              <a:rPr lang="en-US" sz="1500" dirty="0">
                <a:latin typeface="Times New Roman" panose="02020603050405020304" pitchFamily="18" charset="0"/>
                <a:cs typeface="Times New Roman" panose="02020603050405020304" pitchFamily="18" charset="0"/>
              </a:rPr>
              <a:t>p53 works on multiple levels to ensure that cells do not pass on their damaged DNA through cell division^{3}3cubed. First, it stops the cell cycle at the G_11​start subscript, 1, end subscript checkpoint by triggering production of </a:t>
            </a:r>
            <a:r>
              <a:rPr lang="en-US" sz="1500" b="1" dirty="0" err="1">
                <a:latin typeface="Times New Roman" panose="02020603050405020304" pitchFamily="18" charset="0"/>
                <a:cs typeface="Times New Roman" panose="02020603050405020304" pitchFamily="18" charset="0"/>
              </a:rPr>
              <a:t>Cdk</a:t>
            </a:r>
            <a:r>
              <a:rPr lang="en-US" sz="1500" b="1" dirty="0">
                <a:latin typeface="Times New Roman" panose="02020603050405020304" pitchFamily="18" charset="0"/>
                <a:cs typeface="Times New Roman" panose="02020603050405020304" pitchFamily="18" charset="0"/>
              </a:rPr>
              <a:t> inhibitor</a:t>
            </a:r>
            <a:r>
              <a:rPr lang="en-US" sz="1500" dirty="0">
                <a:latin typeface="Times New Roman" panose="02020603050405020304" pitchFamily="18" charset="0"/>
                <a:cs typeface="Times New Roman" panose="02020603050405020304" pitchFamily="18" charset="0"/>
              </a:rPr>
              <a:t> (</a:t>
            </a:r>
            <a:r>
              <a:rPr lang="en-US" sz="1500" b="1" dirty="0">
                <a:latin typeface="Times New Roman" panose="02020603050405020304" pitchFamily="18" charset="0"/>
                <a:cs typeface="Times New Roman" panose="02020603050405020304" pitchFamily="18" charset="0"/>
              </a:rPr>
              <a:t>CKI</a:t>
            </a:r>
            <a:r>
              <a:rPr lang="en-US" sz="1500" dirty="0">
                <a:latin typeface="Times New Roman" panose="02020603050405020304" pitchFamily="18" charset="0"/>
                <a:cs typeface="Times New Roman" panose="02020603050405020304" pitchFamily="18" charset="0"/>
              </a:rPr>
              <a:t>) proteins. The CKI proteins bind to </a:t>
            </a:r>
            <a:r>
              <a:rPr lang="en-US" sz="1500" dirty="0" err="1">
                <a:latin typeface="Times New Roman" panose="02020603050405020304" pitchFamily="18" charset="0"/>
                <a:cs typeface="Times New Roman" panose="02020603050405020304" pitchFamily="18" charset="0"/>
              </a:rPr>
              <a:t>Cdk-cyclin</a:t>
            </a:r>
            <a:r>
              <a:rPr lang="en-US" sz="1500" dirty="0">
                <a:latin typeface="Times New Roman" panose="02020603050405020304" pitchFamily="18" charset="0"/>
                <a:cs typeface="Times New Roman" panose="02020603050405020304" pitchFamily="18" charset="0"/>
              </a:rPr>
              <a:t> complexes and block their activity (see diagram below), buying time for DNA repair. p53's second job is to activate DNA repair enzymes. If DNA damage is not fixable, p53 will play its third and final role: triggering programmed cell death so damaged DNA is not passed on</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85313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Checkpoints and regulators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7735" y="2160588"/>
            <a:ext cx="7516568" cy="3881437"/>
          </a:xfrm>
        </p:spPr>
      </p:pic>
    </p:spTree>
    <p:extLst>
      <p:ext uri="{BB962C8B-B14F-4D97-AF65-F5344CB8AC3E}">
        <p14:creationId xmlns:p14="http://schemas.microsoft.com/office/powerpoint/2010/main" val="2472188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anose="02020603050405020304" pitchFamily="18" charset="0"/>
                <a:cs typeface="Times New Roman" panose="02020603050405020304" pitchFamily="18" charset="0"/>
              </a:rPr>
              <a:t>When DNA is damaged</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fontAlgn="base"/>
            <a:r>
              <a:rPr lang="en-US" sz="1600" dirty="0">
                <a:latin typeface="Times New Roman" panose="02020603050405020304" pitchFamily="18" charset="0"/>
                <a:cs typeface="Times New Roman" panose="02020603050405020304" pitchFamily="18" charset="0"/>
              </a:rPr>
              <a:t>By ensuring that cells don't divide when their DNA is damaged, p53 prevents mutations (changes in DNA) from being passed on to daughter cells. When p53 is defective or missing, mutations can accumulate quickly, potentially leading to cancer. Indeed, out of all the entire human genome, p53 is the single gene most often mutated in cancers p53 and cell cycle regulation are key topics of study for researchers working on new treatments for cancer.</a:t>
            </a:r>
          </a:p>
          <a:p>
            <a:pPr fontAlgn="base"/>
            <a:r>
              <a:rPr lang="en-US" sz="1600" dirty="0">
                <a:latin typeface="Times New Roman" panose="02020603050405020304" pitchFamily="18" charset="0"/>
                <a:cs typeface="Times New Roman" panose="02020603050405020304" pitchFamily="18" charset="0"/>
              </a:rPr>
              <a:t> </a:t>
            </a:r>
          </a:p>
          <a:p>
            <a:pPr fontAlgn="base"/>
            <a:r>
              <a:rPr lang="en-US" sz="1600" dirty="0">
                <a:latin typeface="Times New Roman" panose="02020603050405020304" pitchFamily="18" charset="0"/>
                <a:cs typeface="Times New Roman" panose="02020603050405020304" pitchFamily="18" charset="0"/>
              </a:rPr>
              <a:t> </a:t>
            </a:r>
          </a:p>
          <a:p>
            <a:pPr fontAlgn="base"/>
            <a:r>
              <a:rPr lang="en-US" dirty="0"/>
              <a:t> </a:t>
            </a:r>
          </a:p>
          <a:p>
            <a:endParaRPr lang="en-US" dirty="0"/>
          </a:p>
        </p:txBody>
      </p:sp>
    </p:spTree>
    <p:extLst>
      <p:ext uri="{BB962C8B-B14F-4D97-AF65-F5344CB8AC3E}">
        <p14:creationId xmlns:p14="http://schemas.microsoft.com/office/powerpoint/2010/main" val="1620038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Times New Roman" panose="02020603050405020304" pitchFamily="18" charset="0"/>
                <a:cs typeface="Times New Roman" panose="02020603050405020304" pitchFamily="18" charset="0"/>
              </a:rPr>
              <a:t>CELL EXTERNAL SIGNALS AND ITRINSIC INFORMATION</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1600" dirty="0"/>
              <a:t>CELL EXTERNAL SIGNALS AND ITRINSIC INFORMATION</a:t>
            </a:r>
          </a:p>
          <a:p>
            <a:pPr lvl="0"/>
            <a:r>
              <a:rPr lang="en-US" sz="1600" dirty="0"/>
              <a:t>Cell external signals and cell intrinsic information together determine whether cells enter a division cycle. In general, external signals affect this decision only until cells commit to go through the entire cycle, at a time in G1 known as "START" in yeast and "Restriction point" in mammals. From there on, progression through the cell cycle is controlled intrinsically by the cell-cycle machinery. The basic components of this machinery are conserved in all eukaryotes. Consequently, findings based on genetics in yeast, biochemistry in frog eggs and tissue culture of mammalian cells have all come together and generated a substantial molecular understanding of cell-cycle regulation.     </a:t>
            </a:r>
          </a:p>
          <a:p>
            <a:pPr lvl="0"/>
            <a:r>
              <a:rPr lang="en-US" sz="1600" dirty="0"/>
              <a:t>                                                                                                                                                           </a:t>
            </a:r>
          </a:p>
          <a:p>
            <a:r>
              <a:rPr lang="en-US" sz="1400" dirty="0"/>
              <a:t> </a:t>
            </a:r>
          </a:p>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0670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CELL EXTERNAL SIGNALS AND ITRINSIC INFORMATION</a:t>
            </a:r>
            <a:endParaRPr lang="en-US" dirty="0"/>
          </a:p>
        </p:txBody>
      </p:sp>
      <p:sp>
        <p:nvSpPr>
          <p:cNvPr id="3" name="Content Placeholder 2"/>
          <p:cNvSpPr>
            <a:spLocks noGrp="1"/>
          </p:cNvSpPr>
          <p:nvPr>
            <p:ph idx="1"/>
          </p:nvPr>
        </p:nvSpPr>
        <p:spPr/>
        <p:txBody>
          <a:bodyPr/>
          <a:lstStyle/>
          <a:p>
            <a:r>
              <a:rPr lang="en-US" dirty="0"/>
              <a:t> The next level of questions include: how is cell division temporally and spatially controlled during development, and how is progression through the cycle coordinated with cell growth, differentiation, migration, and death? C. </a:t>
            </a:r>
            <a:r>
              <a:rPr lang="en-US" dirty="0" err="1"/>
              <a:t>elegans</a:t>
            </a:r>
            <a:r>
              <a:rPr lang="en-US" dirty="0"/>
              <a:t> is well suited to study developmental control of cell division and to address how nutritional signals, differentiation factors, checkpoint controls, </a:t>
            </a:r>
            <a:r>
              <a:rPr lang="en-US" dirty="0" err="1"/>
              <a:t>heterochronic</a:t>
            </a:r>
            <a:r>
              <a:rPr lang="en-US" dirty="0"/>
              <a:t> genes, and </a:t>
            </a:r>
            <a:r>
              <a:rPr lang="en-US" dirty="0" err="1"/>
              <a:t>dauer</a:t>
            </a:r>
            <a:r>
              <a:rPr lang="en-US" dirty="0"/>
              <a:t> regulatory pathways act upon the cell-cycle machinery to affect cell-cycle entry and exit. Insights into the basic regulators of cell-cycle progression in C. </a:t>
            </a:r>
            <a:r>
              <a:rPr lang="en-US" dirty="0" err="1"/>
              <a:t>elegans</a:t>
            </a:r>
            <a:r>
              <a:rPr lang="en-US" dirty="0"/>
              <a:t> form the foundation for such studies and are the focus .</a:t>
            </a:r>
          </a:p>
          <a:p>
            <a:r>
              <a:rPr lang="en-US" dirty="0"/>
              <a:t> </a:t>
            </a:r>
          </a:p>
          <a:p>
            <a:r>
              <a:rPr lang="en-US" dirty="0"/>
              <a:t> </a:t>
            </a:r>
          </a:p>
        </p:txBody>
      </p:sp>
    </p:spTree>
    <p:extLst>
      <p:ext uri="{BB962C8B-B14F-4D97-AF65-F5344CB8AC3E}">
        <p14:creationId xmlns:p14="http://schemas.microsoft.com/office/powerpoint/2010/main" val="3261595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Times New Roman" panose="02020603050405020304" pitchFamily="18" charset="0"/>
                <a:cs typeface="Times New Roman" panose="02020603050405020304" pitchFamily="18" charset="0"/>
              </a:rPr>
              <a:t>The paradigm of cell-cycle control</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1400" b="1" dirty="0"/>
              <a:t>The paradigm of cell-cycle control</a:t>
            </a:r>
            <a:endParaRPr lang="en-US" sz="1400" dirty="0"/>
          </a:p>
          <a:p>
            <a:r>
              <a:rPr lang="en-US" sz="1400" dirty="0"/>
              <a:t>The collective results from studies in various eukaryotes have demonstrated that progression through the cell-division cycle is driven by activation and inactivation of </a:t>
            </a:r>
            <a:r>
              <a:rPr lang="en-US" sz="1400" dirty="0" err="1"/>
              <a:t>cyclin</a:t>
            </a:r>
            <a:r>
              <a:rPr lang="en-US" sz="1400" dirty="0"/>
              <a:t>-dependent kinases (CDKs), which trigger the transition to subsequent phases of the cycle. CDKs are small serine/threonine protein kinases that require association with a </a:t>
            </a:r>
            <a:r>
              <a:rPr lang="en-US" sz="1400" dirty="0" err="1"/>
              <a:t>cyclin</a:t>
            </a:r>
            <a:r>
              <a:rPr lang="en-US" sz="1400" dirty="0"/>
              <a:t> subunit for their activation. In yeast, a single CDK (p34CDC28 in Saccharomyces </a:t>
            </a:r>
            <a:r>
              <a:rPr lang="en-US" sz="1400" dirty="0" err="1"/>
              <a:t>cerevisiae</a:t>
            </a:r>
            <a:r>
              <a:rPr lang="en-US" sz="1400" dirty="0"/>
              <a:t> and p34cdc2 in </a:t>
            </a:r>
            <a:r>
              <a:rPr lang="en-US" sz="1400" dirty="0" err="1"/>
              <a:t>Schizosaccharomyces</a:t>
            </a:r>
            <a:r>
              <a:rPr lang="en-US" sz="1400" dirty="0"/>
              <a:t> </a:t>
            </a:r>
            <a:r>
              <a:rPr lang="en-US" sz="1400" dirty="0" err="1"/>
              <a:t>pombe</a:t>
            </a:r>
            <a:r>
              <a:rPr lang="en-US" sz="1400" dirty="0"/>
              <a:t>) acts with different </a:t>
            </a:r>
            <a:r>
              <a:rPr lang="en-US" sz="1400" dirty="0" err="1"/>
              <a:t>cyclins</a:t>
            </a:r>
            <a:r>
              <a:rPr lang="en-US" sz="1400" dirty="0"/>
              <a:t> to promote progression through G1 , S and G2 /M. Metazoans, including C. </a:t>
            </a:r>
            <a:r>
              <a:rPr lang="en-US" sz="1400" dirty="0" err="1"/>
              <a:t>elegans</a:t>
            </a:r>
            <a:r>
              <a:rPr lang="en-US" sz="1400" dirty="0"/>
              <a:t>, use not only a variety of </a:t>
            </a:r>
            <a:r>
              <a:rPr lang="en-US" sz="1400" dirty="0" err="1"/>
              <a:t>cyclins</a:t>
            </a:r>
            <a:r>
              <a:rPr lang="en-US" sz="1400" dirty="0"/>
              <a:t> but also multiple catalytic subunits (Figure 1C). Many levels of regulation impinge upon the CDKs to impose tight control over cell-cycle progression. Such regulation involves controlled expression and destruction of </a:t>
            </a:r>
            <a:r>
              <a:rPr lang="en-US" sz="1400" dirty="0" err="1"/>
              <a:t>cyclins</a:t>
            </a:r>
            <a:r>
              <a:rPr lang="en-US" sz="1400" dirty="0"/>
              <a:t>, activating and inhibitory phosphorylation and </a:t>
            </a:r>
            <a:r>
              <a:rPr lang="en-US" sz="1400" dirty="0" err="1"/>
              <a:t>dephosphorylation</a:t>
            </a:r>
            <a:r>
              <a:rPr lang="en-US" sz="1400" dirty="0"/>
              <a:t> of the CDKs, and expression and destruction of inhibitory proteins that associate with CDKs, or CDK/</a:t>
            </a:r>
            <a:r>
              <a:rPr lang="en-US" sz="1400" dirty="0" err="1"/>
              <a:t>cyclin</a:t>
            </a:r>
            <a:r>
              <a:rPr lang="en-US" sz="1400" dirty="0"/>
              <a:t> complexes</a:t>
            </a:r>
          </a:p>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0831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1200" dirty="0"/>
              <a:t>. Model illustrating general aspects of CDK regulation. CDK activation requires </a:t>
            </a:r>
            <a:r>
              <a:rPr lang="en-US" sz="1200" dirty="0" err="1"/>
              <a:t>cyclin</a:t>
            </a:r>
            <a:r>
              <a:rPr lang="en-US" sz="1200" dirty="0"/>
              <a:t> (CYC) expression and association. </a:t>
            </a:r>
            <a:r>
              <a:rPr lang="en-US" sz="1200" dirty="0" err="1"/>
              <a:t>Cyclin</a:t>
            </a:r>
            <a:r>
              <a:rPr lang="en-US" sz="1200" dirty="0"/>
              <a:t>/CDK complexes are kept inactive through association with CDK-inhibitory proteins (CKIs) and inhibitory phosphorylation by Wee1/Myt1 kinases (black circles). Activation requires ubiquitin-dependent proteolysis of the CKI, phosphorylation of the CDK by a CDK-activating kinase (CAK; red circle), and removal of the inhibitory phosphates by a Cdc25 phosphatase. </a:t>
            </a:r>
            <a:r>
              <a:rPr lang="en-US" sz="1200" dirty="0" err="1"/>
              <a:t>Cyclin</a:t>
            </a:r>
            <a:r>
              <a:rPr lang="en-US" sz="1200" dirty="0"/>
              <a:t> destruction leads to inactivation. Ubiquitin-dependent proteolysis of cell cycle regulators in late G1 and S involves </a:t>
            </a:r>
            <a:r>
              <a:rPr lang="en-US" sz="1200" dirty="0" err="1"/>
              <a:t>cullin</a:t>
            </a:r>
            <a:r>
              <a:rPr lang="en-US" sz="1200" dirty="0"/>
              <a:t>-based E3 ligases such as SCF, while in M phase and early G1 the anaphase-promoting complex (APC) is active. The exclamation figure denotes the active kinase complex, the large arrow indicates time.</a:t>
            </a:r>
            <a:br>
              <a:rPr lang="en-US" sz="1200" dirty="0"/>
            </a:br>
            <a:r>
              <a:rPr lang="en-US" sz="1200" dirty="0"/>
              <a:t> </a:t>
            </a:r>
            <a:br>
              <a:rPr lang="en-US" sz="1200" dirty="0"/>
            </a:br>
            <a:endParaRPr lang="en-US" sz="12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0806" y="2160588"/>
            <a:ext cx="6870426" cy="3881437"/>
          </a:xfrm>
        </p:spPr>
      </p:pic>
    </p:spTree>
    <p:extLst>
      <p:ext uri="{BB962C8B-B14F-4D97-AF65-F5344CB8AC3E}">
        <p14:creationId xmlns:p14="http://schemas.microsoft.com/office/powerpoint/2010/main" val="3411038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28600" indent="-228600">
              <a:spcBef>
                <a:spcPts val="1000"/>
              </a:spcBef>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CDKs apply to all eukaryotes</a:t>
            </a:r>
            <a:br>
              <a:rPr lang="en-US" sz="24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1200" dirty="0"/>
              <a:t>CDKs apply to all eukaryotes</a:t>
            </a:r>
          </a:p>
          <a:p>
            <a:r>
              <a:rPr lang="en-US" sz="1200" dirty="0"/>
              <a:t> </a:t>
            </a:r>
          </a:p>
          <a:p>
            <a:r>
              <a:rPr lang="en-US" sz="1600" dirty="0"/>
              <a:t>The paradigm for cell-cycle regulation through activation and inactivation of CDKs applies to all eukaryotes. However, differences do exist: certain control elements, such as the CDK inhibitory proteins (CKIs), show little resemblance between yeast and mammals. In addition, some regulators are absent in single cell eukaryotes, including the </a:t>
            </a:r>
            <a:r>
              <a:rPr lang="en-US" sz="1600" dirty="0" err="1"/>
              <a:t>pRb</a:t>
            </a:r>
            <a:r>
              <a:rPr lang="en-US" sz="1600" dirty="0"/>
              <a:t> and E2F families, and nearly all regulatory genes have expanded into subfamilies with multiple members in mammals. Studies over the last decade have shown that cell-cycle control in C. </a:t>
            </a:r>
            <a:r>
              <a:rPr lang="en-US" sz="1600" dirty="0" err="1"/>
              <a:t>elegans</a:t>
            </a:r>
            <a:r>
              <a:rPr lang="en-US" sz="1600" dirty="0"/>
              <a:t> uses well-recognizable homologs of nearly all mammalian regulators, often represented by just a single member (Table 1). As an exception to the rule, the </a:t>
            </a:r>
            <a:r>
              <a:rPr lang="en-US" sz="1600" dirty="0" err="1"/>
              <a:t>pINK</a:t>
            </a:r>
            <a:r>
              <a:rPr lang="en-US" sz="1600" dirty="0"/>
              <a:t> family of Cdk4/6 kinase inhibitors has not as yet been identified in C. </a:t>
            </a:r>
            <a:r>
              <a:rPr lang="en-US" sz="1600" dirty="0" err="1"/>
              <a:t>elegans</a:t>
            </a:r>
            <a:r>
              <a:rPr lang="en-US" sz="1600" dirty="0"/>
              <a:t>. Genetic studies have placed the C. </a:t>
            </a:r>
            <a:r>
              <a:rPr lang="en-US" sz="1600" dirty="0" err="1"/>
              <a:t>elegans</a:t>
            </a:r>
            <a:r>
              <a:rPr lang="en-US" sz="1600" dirty="0"/>
              <a:t> cell-cycle genes into pathways that resemble those in mammals, and novel regulatory elements have been discovered.</a:t>
            </a:r>
          </a:p>
          <a:p>
            <a:endParaRPr lang="en-US"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966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CDKs and </a:t>
            </a:r>
            <a:r>
              <a:rPr lang="en-US" b="1" dirty="0" err="1"/>
              <a:t>cyclins</a:t>
            </a:r>
            <a:endParaRPr lang="en-US" dirty="0"/>
          </a:p>
        </p:txBody>
      </p:sp>
      <p:sp>
        <p:nvSpPr>
          <p:cNvPr id="3" name="Content Placeholder 2"/>
          <p:cNvSpPr>
            <a:spLocks noGrp="1"/>
          </p:cNvSpPr>
          <p:nvPr>
            <p:ph idx="1"/>
          </p:nvPr>
        </p:nvSpPr>
        <p:spPr/>
        <p:txBody>
          <a:bodyPr>
            <a:normAutofit fontScale="77500" lnSpcReduction="20000"/>
          </a:bodyPr>
          <a:lstStyle/>
          <a:p>
            <a:r>
              <a:rPr lang="en-US" dirty="0"/>
              <a:t>Regulators of the cell cycle</a:t>
            </a:r>
          </a:p>
          <a:p>
            <a:r>
              <a:rPr lang="en-US" dirty="0"/>
              <a:t> </a:t>
            </a:r>
            <a:r>
              <a:rPr lang="en-US" b="1" dirty="0"/>
              <a:t>. CDKs and </a:t>
            </a:r>
            <a:r>
              <a:rPr lang="en-US" b="1" dirty="0" err="1"/>
              <a:t>cyclins</a:t>
            </a:r>
            <a:endParaRPr lang="en-US" dirty="0"/>
          </a:p>
          <a:p>
            <a:r>
              <a:rPr lang="en-US" dirty="0"/>
              <a:t> The C. </a:t>
            </a:r>
            <a:r>
              <a:rPr lang="en-US" dirty="0" err="1"/>
              <a:t>elegans</a:t>
            </a:r>
            <a:r>
              <a:rPr lang="en-US" dirty="0"/>
              <a:t> genome encodes multiple members of the </a:t>
            </a:r>
            <a:r>
              <a:rPr lang="en-US" dirty="0" err="1"/>
              <a:t>cyclin</a:t>
            </a:r>
            <a:r>
              <a:rPr lang="en-US" dirty="0"/>
              <a:t>-dependent kinase (CDK) family. At least two CDKs, CDK-1 and CDK-4, are essential for cell-cycle progression (</a:t>
            </a:r>
            <a:r>
              <a:rPr lang="en-US" dirty="0" err="1"/>
              <a:t>Boxem</a:t>
            </a:r>
            <a:r>
              <a:rPr lang="en-US" dirty="0"/>
              <a:t> et al., 1999; </a:t>
            </a:r>
            <a:r>
              <a:rPr lang="en-US" dirty="0" err="1"/>
              <a:t>Boxem</a:t>
            </a:r>
            <a:r>
              <a:rPr lang="en-US" dirty="0"/>
              <a:t> and van den </a:t>
            </a:r>
            <a:r>
              <a:rPr lang="en-US" dirty="0" err="1"/>
              <a:t>Heuvel</a:t>
            </a:r>
            <a:r>
              <a:rPr lang="en-US" dirty="0"/>
              <a:t>, 2001; Park and Krause, 1999). These CDKs act at distinct times in the cell cycle and use specific </a:t>
            </a:r>
            <a:r>
              <a:rPr lang="en-US" dirty="0" err="1"/>
              <a:t>cyclin</a:t>
            </a:r>
            <a:r>
              <a:rPr lang="en-US" dirty="0"/>
              <a:t> partners, similar to their mammalian </a:t>
            </a:r>
            <a:r>
              <a:rPr lang="en-US" dirty="0" err="1"/>
              <a:t>orthologs</a:t>
            </a:r>
            <a:r>
              <a:rPr lang="en-US" dirty="0"/>
              <a:t> (Table 1). CDK-1, previously known as NCC-1 for nematode cell cycle, was identified based on its close similarity to the prototypical yeast CDK (Mori et al., 1994). In contrast to yeast, but similar to mammalian Cdk1, cdk-1/(ncc-1) is specifically required for G2 /M progression and not for G1 or S phase (</a:t>
            </a:r>
            <a:r>
              <a:rPr lang="en-US" dirty="0" err="1"/>
              <a:t>Boxem</a:t>
            </a:r>
            <a:r>
              <a:rPr lang="en-US" dirty="0"/>
              <a:t> et al., 1999). Maternal cdk-1 product suffices for embryogenesis, and candidate null mutant animals arrest cell division during L1 development. Several observations indicate that the post-embryonic precursor cells in these mutants arrest in G2 phase: such cells show normal expression of the </a:t>
            </a:r>
            <a:r>
              <a:rPr lang="en-US" dirty="0" err="1"/>
              <a:t>rnr</a:t>
            </a:r>
            <a:r>
              <a:rPr lang="en-US" dirty="0"/>
              <a:t>::GFP reporter and </a:t>
            </a:r>
            <a:r>
              <a:rPr lang="en-US" dirty="0" err="1"/>
              <a:t>BrdU</a:t>
            </a:r>
            <a:r>
              <a:rPr lang="en-US" dirty="0"/>
              <a:t> incorporation during S phase, but fail to proceed into mitosis (as indicated by absence of chromosome condensation and nuclear envelope breakdown). Moreover, </a:t>
            </a:r>
            <a:r>
              <a:rPr lang="en-US" dirty="0" err="1"/>
              <a:t>endoreduplication</a:t>
            </a:r>
            <a:r>
              <a:rPr lang="en-US" dirty="0"/>
              <a:t> cycles, which skip M phase, continue in cdk-1 mutants and intestinal nuclei accumulate the normal 32n DNA content. Following </a:t>
            </a:r>
            <a:r>
              <a:rPr lang="en-US" dirty="0" err="1"/>
              <a:t>RNAi</a:t>
            </a:r>
            <a:r>
              <a:rPr lang="en-US" dirty="0"/>
              <a:t> of cdk-1 in adult hermaphrodites, oocytes show delayed meiotic maturation, form an eggshell upon fertilization, but neither align nor segregate homologous chromosomes. Thus, cdk-1 is required for meiotic as well as mitotic M phase.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9330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CDK1</a:t>
            </a:r>
            <a:endParaRPr lang="en-US" dirty="0"/>
          </a:p>
        </p:txBody>
      </p:sp>
      <p:sp>
        <p:nvSpPr>
          <p:cNvPr id="3" name="Content Placeholder 2"/>
          <p:cNvSpPr>
            <a:spLocks noGrp="1"/>
          </p:cNvSpPr>
          <p:nvPr>
            <p:ph idx="1"/>
          </p:nvPr>
        </p:nvSpPr>
        <p:spPr/>
        <p:txBody>
          <a:bodyPr>
            <a:normAutofit fontScale="92500" lnSpcReduction="20000"/>
          </a:bodyPr>
          <a:lstStyle/>
          <a:p>
            <a:r>
              <a:rPr lang="en-US" sz="1200" b="1" dirty="0"/>
              <a:t>CDK1</a:t>
            </a:r>
            <a:endParaRPr lang="en-US" sz="1200" dirty="0"/>
          </a:p>
          <a:p>
            <a:r>
              <a:rPr lang="en-US" sz="1300" dirty="0">
                <a:latin typeface="Times New Roman" panose="02020603050405020304" pitchFamily="18" charset="0"/>
                <a:cs typeface="Times New Roman" panose="02020603050405020304" pitchFamily="18" charset="0"/>
              </a:rPr>
              <a:t>likely acts with mitotic </a:t>
            </a:r>
            <a:r>
              <a:rPr lang="en-US" sz="1300" dirty="0" err="1">
                <a:latin typeface="Times New Roman" panose="02020603050405020304" pitchFamily="18" charset="0"/>
                <a:cs typeface="Times New Roman" panose="02020603050405020304" pitchFamily="18" charset="0"/>
              </a:rPr>
              <a:t>cyclins</a:t>
            </a:r>
            <a:r>
              <a:rPr lang="en-US" sz="1300" dirty="0">
                <a:latin typeface="Times New Roman" panose="02020603050405020304" pitchFamily="18" charset="0"/>
                <a:cs typeface="Times New Roman" panose="02020603050405020304" pitchFamily="18" charset="0"/>
              </a:rPr>
              <a:t> of the A and B subfamilies (Kreutzer et al., 1995). A single full-length </a:t>
            </a:r>
            <a:r>
              <a:rPr lang="en-US" sz="1300" dirty="0" err="1">
                <a:latin typeface="Times New Roman" panose="02020603050405020304" pitchFamily="18" charset="0"/>
                <a:cs typeface="Times New Roman" panose="02020603050405020304" pitchFamily="18" charset="0"/>
              </a:rPr>
              <a:t>cyclin</a:t>
            </a:r>
            <a:r>
              <a:rPr lang="en-US" sz="1300" dirty="0">
                <a:latin typeface="Times New Roman" panose="02020603050405020304" pitchFamily="18" charset="0"/>
                <a:cs typeface="Times New Roman" panose="02020603050405020304" pitchFamily="18" charset="0"/>
              </a:rPr>
              <a:t> A gene (cya-1) is expressed in C. </a:t>
            </a:r>
            <a:r>
              <a:rPr lang="en-US" sz="1300" dirty="0" err="1">
                <a:latin typeface="Times New Roman" panose="02020603050405020304" pitchFamily="18" charset="0"/>
                <a:cs typeface="Times New Roman" panose="02020603050405020304" pitchFamily="18" charset="0"/>
              </a:rPr>
              <a:t>elegans</a:t>
            </a:r>
            <a:r>
              <a:rPr lang="en-US" sz="1300" dirty="0">
                <a:latin typeface="Times New Roman" panose="02020603050405020304" pitchFamily="18" charset="0"/>
                <a:cs typeface="Times New Roman" panose="02020603050405020304" pitchFamily="18" charset="0"/>
              </a:rPr>
              <a:t>, as well as three typical B-type </a:t>
            </a:r>
            <a:r>
              <a:rPr lang="en-US" sz="1300" dirty="0" err="1">
                <a:latin typeface="Times New Roman" panose="02020603050405020304" pitchFamily="18" charset="0"/>
                <a:cs typeface="Times New Roman" panose="02020603050405020304" pitchFamily="18" charset="0"/>
              </a:rPr>
              <a:t>cyclins</a:t>
            </a:r>
            <a:r>
              <a:rPr lang="en-US" sz="1300" dirty="0">
                <a:latin typeface="Times New Roman" panose="02020603050405020304" pitchFamily="18" charset="0"/>
                <a:cs typeface="Times New Roman" panose="02020603050405020304" pitchFamily="18" charset="0"/>
              </a:rPr>
              <a:t> (cyb-1, cyb-2.1 and cyb-2.2), and a distinct member of the </a:t>
            </a:r>
            <a:r>
              <a:rPr lang="en-US" sz="1300" dirty="0" err="1">
                <a:latin typeface="Times New Roman" panose="02020603050405020304" pitchFamily="18" charset="0"/>
                <a:cs typeface="Times New Roman" panose="02020603050405020304" pitchFamily="18" charset="0"/>
              </a:rPr>
              <a:t>cyclin</a:t>
            </a:r>
            <a:r>
              <a:rPr lang="en-US" sz="1300" dirty="0">
                <a:latin typeface="Times New Roman" panose="02020603050405020304" pitchFamily="18" charset="0"/>
                <a:cs typeface="Times New Roman" panose="02020603050405020304" pitchFamily="18" charset="0"/>
              </a:rPr>
              <a:t> B3 subfamily (cyb-3). While cyb-1 and cyb-3 each are individually required during embryonic development, simultaneous inactivation of these mitotic </a:t>
            </a:r>
            <a:r>
              <a:rPr lang="en-US" sz="1300" dirty="0" err="1">
                <a:latin typeface="Times New Roman" panose="02020603050405020304" pitchFamily="18" charset="0"/>
                <a:cs typeface="Times New Roman" panose="02020603050405020304" pitchFamily="18" charset="0"/>
              </a:rPr>
              <a:t>cyclins</a:t>
            </a:r>
            <a:r>
              <a:rPr lang="en-US" sz="1300" dirty="0">
                <a:latin typeface="Times New Roman" panose="02020603050405020304" pitchFamily="18" charset="0"/>
                <a:cs typeface="Times New Roman" panose="02020603050405020304" pitchFamily="18" charset="0"/>
              </a:rPr>
              <a:t> causes a more severe phenotype: cyb-1;cyb-3(</a:t>
            </a:r>
            <a:r>
              <a:rPr lang="en-US" sz="1300" dirty="0" err="1">
                <a:latin typeface="Times New Roman" panose="02020603050405020304" pitchFamily="18" charset="0"/>
                <a:cs typeface="Times New Roman" panose="02020603050405020304" pitchFamily="18" charset="0"/>
              </a:rPr>
              <a:t>RNAi</a:t>
            </a:r>
            <a:r>
              <a:rPr lang="en-US" sz="1300" dirty="0">
                <a:latin typeface="Times New Roman" panose="02020603050405020304" pitchFamily="18" charset="0"/>
                <a:cs typeface="Times New Roman" panose="02020603050405020304" pitchFamily="18" charset="0"/>
              </a:rPr>
              <a:t>) embryos arrest at the one-cell stage and resemble cdk-1(</a:t>
            </a:r>
            <a:r>
              <a:rPr lang="en-US" sz="1300" dirty="0" err="1">
                <a:latin typeface="Times New Roman" panose="02020603050405020304" pitchFamily="18" charset="0"/>
                <a:cs typeface="Times New Roman" panose="02020603050405020304" pitchFamily="18" charset="0"/>
              </a:rPr>
              <a:t>RNAi</a:t>
            </a:r>
            <a:r>
              <a:rPr lang="en-US" sz="1300" dirty="0">
                <a:latin typeface="Times New Roman" panose="02020603050405020304" pitchFamily="18" charset="0"/>
                <a:cs typeface="Times New Roman" panose="02020603050405020304" pitchFamily="18" charset="0"/>
              </a:rPr>
              <a:t>) embryos (our unpublished results). These data support the notion that different mitotic </a:t>
            </a:r>
            <a:r>
              <a:rPr lang="en-US" sz="1300" dirty="0" err="1">
                <a:latin typeface="Times New Roman" panose="02020603050405020304" pitchFamily="18" charset="0"/>
                <a:cs typeface="Times New Roman" panose="02020603050405020304" pitchFamily="18" charset="0"/>
              </a:rPr>
              <a:t>cyclins</a:t>
            </a:r>
            <a:r>
              <a:rPr lang="en-US" sz="1300" dirty="0">
                <a:latin typeface="Times New Roman" panose="02020603050405020304" pitchFamily="18" charset="0"/>
                <a:cs typeface="Times New Roman" panose="02020603050405020304" pitchFamily="18" charset="0"/>
              </a:rPr>
              <a:t> have functions that are partly distinct and partly overlapping. The cdk-4 Cdk4/6 kinase and cyd-1 D-type </a:t>
            </a:r>
            <a:r>
              <a:rPr lang="en-US" sz="1300" dirty="0" err="1">
                <a:latin typeface="Times New Roman" panose="02020603050405020304" pitchFamily="18" charset="0"/>
                <a:cs typeface="Times New Roman" panose="02020603050405020304" pitchFamily="18" charset="0"/>
              </a:rPr>
              <a:t>cyclin</a:t>
            </a:r>
            <a:r>
              <a:rPr lang="en-US" sz="1300" dirty="0">
                <a:latin typeface="Times New Roman" panose="02020603050405020304" pitchFamily="18" charset="0"/>
                <a:cs typeface="Times New Roman" panose="02020603050405020304" pitchFamily="18" charset="0"/>
              </a:rPr>
              <a:t> genes are required for progression through G1 phase during larval development (</a:t>
            </a:r>
            <a:r>
              <a:rPr lang="en-US" sz="1300" dirty="0" err="1">
                <a:latin typeface="Times New Roman" panose="02020603050405020304" pitchFamily="18" charset="0"/>
                <a:cs typeface="Times New Roman" panose="02020603050405020304" pitchFamily="18" charset="0"/>
              </a:rPr>
              <a:t>Boxem</a:t>
            </a:r>
            <a:r>
              <a:rPr lang="en-US" sz="1300" dirty="0">
                <a:latin typeface="Times New Roman" panose="02020603050405020304" pitchFamily="18" charset="0"/>
                <a:cs typeface="Times New Roman" panose="02020603050405020304" pitchFamily="18" charset="0"/>
              </a:rPr>
              <a:t> and van den </a:t>
            </a:r>
            <a:r>
              <a:rPr lang="en-US" sz="1300" dirty="0" err="1">
                <a:latin typeface="Times New Roman" panose="02020603050405020304" pitchFamily="18" charset="0"/>
                <a:cs typeface="Times New Roman" panose="02020603050405020304" pitchFamily="18" charset="0"/>
              </a:rPr>
              <a:t>Heuvel</a:t>
            </a:r>
            <a:r>
              <a:rPr lang="en-US" sz="1300" dirty="0">
                <a:latin typeface="Times New Roman" panose="02020603050405020304" pitchFamily="18" charset="0"/>
                <a:cs typeface="Times New Roman" panose="02020603050405020304" pitchFamily="18" charset="0"/>
              </a:rPr>
              <a:t>, 2001; Park and Krause, 1999). CYD-1 and CDK-4 likely act in complex, as indicated by their direct interaction in vitro and close similarity in null phenotypes (Park and Krause, 1999). In contrast to larval divisions, only a few very late embryonic divisions depend on cyd-1/cdk-4 activity (</a:t>
            </a:r>
            <a:r>
              <a:rPr lang="en-US" sz="1300" dirty="0" err="1">
                <a:latin typeface="Times New Roman" panose="02020603050405020304" pitchFamily="18" charset="0"/>
                <a:cs typeface="Times New Roman" panose="02020603050405020304" pitchFamily="18" charset="0"/>
              </a:rPr>
              <a:t>Boxem</a:t>
            </a:r>
            <a:r>
              <a:rPr lang="en-US" sz="1300" dirty="0">
                <a:latin typeface="Times New Roman" panose="02020603050405020304" pitchFamily="18" charset="0"/>
                <a:cs typeface="Times New Roman" panose="02020603050405020304" pitchFamily="18" charset="0"/>
              </a:rPr>
              <a:t> and van den </a:t>
            </a:r>
            <a:r>
              <a:rPr lang="en-US" sz="1300" dirty="0" err="1">
                <a:latin typeface="Times New Roman" panose="02020603050405020304" pitchFamily="18" charset="0"/>
                <a:cs typeface="Times New Roman" panose="02020603050405020304" pitchFamily="18" charset="0"/>
              </a:rPr>
              <a:t>Heuvel</a:t>
            </a:r>
            <a:r>
              <a:rPr lang="en-US" sz="1300" dirty="0">
                <a:latin typeface="Times New Roman" panose="02020603050405020304" pitchFamily="18" charset="0"/>
                <a:cs typeface="Times New Roman" panose="02020603050405020304" pitchFamily="18" charset="0"/>
              </a:rPr>
              <a:t>, 2001; </a:t>
            </a:r>
            <a:r>
              <a:rPr lang="en-US" sz="1300" dirty="0" err="1">
                <a:latin typeface="Times New Roman" panose="02020603050405020304" pitchFamily="18" charset="0"/>
                <a:cs typeface="Times New Roman" panose="02020603050405020304" pitchFamily="18" charset="0"/>
              </a:rPr>
              <a:t>Yanowitz</a:t>
            </a:r>
            <a:r>
              <a:rPr lang="en-US" sz="1300" dirty="0">
                <a:latin typeface="Times New Roman" panose="02020603050405020304" pitchFamily="18" charset="0"/>
                <a:cs typeface="Times New Roman" panose="02020603050405020304" pitchFamily="18" charset="0"/>
              </a:rPr>
              <a:t> and Fire, 2005). Possible explanations for this difference include that the early embryonic divisions lack a G1 phase and therefore will not need a G1 </a:t>
            </a:r>
            <a:r>
              <a:rPr lang="en-US" sz="1300" dirty="0" err="1">
                <a:latin typeface="Times New Roman" panose="02020603050405020304" pitchFamily="18" charset="0"/>
                <a:cs typeface="Times New Roman" panose="02020603050405020304" pitchFamily="18" charset="0"/>
              </a:rPr>
              <a:t>cyclin</a:t>
            </a:r>
            <a:r>
              <a:rPr lang="en-US" sz="1300" dirty="0">
                <a:latin typeface="Times New Roman" panose="02020603050405020304" pitchFamily="18" charset="0"/>
                <a:cs typeface="Times New Roman" panose="02020603050405020304" pitchFamily="18" charset="0"/>
              </a:rPr>
              <a:t> or CDK. Also, as one of its most important functions, cyd-1 and cdk-4 act to antagonize the transcriptional repressor lin-35 </a:t>
            </a:r>
            <a:r>
              <a:rPr lang="en-US" sz="1300" dirty="0" err="1">
                <a:latin typeface="Times New Roman" panose="02020603050405020304" pitchFamily="18" charset="0"/>
                <a:cs typeface="Times New Roman" panose="02020603050405020304" pitchFamily="18" charset="0"/>
              </a:rPr>
              <a:t>Rb</a:t>
            </a:r>
            <a:r>
              <a:rPr lang="en-US" sz="1300" dirty="0">
                <a:latin typeface="Times New Roman" panose="02020603050405020304" pitchFamily="18" charset="0"/>
                <a:cs typeface="Times New Roman" panose="02020603050405020304" pitchFamily="18" charset="0"/>
              </a:rPr>
              <a:t> (see below; (</a:t>
            </a:r>
            <a:r>
              <a:rPr lang="en-US" sz="1300" dirty="0" err="1">
                <a:latin typeface="Times New Roman" panose="02020603050405020304" pitchFamily="18" charset="0"/>
                <a:cs typeface="Times New Roman" panose="02020603050405020304" pitchFamily="18" charset="0"/>
              </a:rPr>
              <a:t>Boxem</a:t>
            </a:r>
            <a:r>
              <a:rPr lang="en-US" sz="1300" dirty="0">
                <a:latin typeface="Times New Roman" panose="02020603050405020304" pitchFamily="18" charset="0"/>
                <a:cs typeface="Times New Roman" panose="02020603050405020304" pitchFamily="18" charset="0"/>
              </a:rPr>
              <a:t> and van den </a:t>
            </a:r>
            <a:r>
              <a:rPr lang="en-US" sz="1300" dirty="0" err="1">
                <a:latin typeface="Times New Roman" panose="02020603050405020304" pitchFamily="18" charset="0"/>
                <a:cs typeface="Times New Roman" panose="02020603050405020304" pitchFamily="18" charset="0"/>
              </a:rPr>
              <a:t>Heuvel</a:t>
            </a:r>
            <a:r>
              <a:rPr lang="en-US" sz="1300" dirty="0">
                <a:latin typeface="Times New Roman" panose="02020603050405020304" pitchFamily="18" charset="0"/>
                <a:cs typeface="Times New Roman" panose="02020603050405020304" pitchFamily="18" charset="0"/>
              </a:rPr>
              <a:t>, 2001). In the absence of cyd-1/cdk-4 function, lin-35 </a:t>
            </a:r>
            <a:r>
              <a:rPr lang="en-US" sz="1300" dirty="0" err="1">
                <a:latin typeface="Times New Roman" panose="02020603050405020304" pitchFamily="18" charset="0"/>
                <a:cs typeface="Times New Roman" panose="02020603050405020304" pitchFamily="18" charset="0"/>
              </a:rPr>
              <a:t>Rb</a:t>
            </a:r>
            <a:r>
              <a:rPr lang="en-US" sz="1300" dirty="0">
                <a:latin typeface="Times New Roman" panose="02020603050405020304" pitchFamily="18" charset="0"/>
                <a:cs typeface="Times New Roman" panose="02020603050405020304" pitchFamily="18" charset="0"/>
              </a:rPr>
              <a:t> may inappropriately repress cell-cycle genes, but this cannot prevent divisions that are driven by maternal products. Also, cyd-1 and cdk-4 could primarily promote growth, as in Drosophila (</a:t>
            </a:r>
            <a:r>
              <a:rPr lang="en-US" sz="1300" dirty="0" err="1">
                <a:latin typeface="Times New Roman" panose="02020603050405020304" pitchFamily="18" charset="0"/>
                <a:cs typeface="Times New Roman" panose="02020603050405020304" pitchFamily="18" charset="0"/>
              </a:rPr>
              <a:t>Datar</a:t>
            </a:r>
            <a:r>
              <a:rPr lang="en-US" sz="1300" dirty="0">
                <a:latin typeface="Times New Roman" panose="02020603050405020304" pitchFamily="18" charset="0"/>
                <a:cs typeface="Times New Roman" panose="02020603050405020304" pitchFamily="18" charset="0"/>
              </a:rPr>
              <a:t> et al., 2000; Meyer et al., 2000), which is not incorporated in the embryonic divisions. However, larval divisions arrest in G1 while cells continue to grow in the mutants, and growth retardation occurs later (</a:t>
            </a:r>
            <a:r>
              <a:rPr lang="en-US" sz="1300" dirty="0" err="1">
                <a:latin typeface="Times New Roman" panose="02020603050405020304" pitchFamily="18" charset="0"/>
                <a:cs typeface="Times New Roman" panose="02020603050405020304" pitchFamily="18" charset="0"/>
              </a:rPr>
              <a:t>Boxem</a:t>
            </a:r>
            <a:r>
              <a:rPr lang="en-US" sz="1300" dirty="0">
                <a:latin typeface="Times New Roman" panose="02020603050405020304" pitchFamily="18" charset="0"/>
                <a:cs typeface="Times New Roman" panose="02020603050405020304" pitchFamily="18" charset="0"/>
              </a:rPr>
              <a:t> and van den </a:t>
            </a:r>
            <a:r>
              <a:rPr lang="en-US" sz="1300" dirty="0" err="1">
                <a:latin typeface="Times New Roman" panose="02020603050405020304" pitchFamily="18" charset="0"/>
                <a:cs typeface="Times New Roman" panose="02020603050405020304" pitchFamily="18" charset="0"/>
              </a:rPr>
              <a:t>Heuvel</a:t>
            </a:r>
            <a:r>
              <a:rPr lang="en-US" sz="1300" dirty="0">
                <a:latin typeface="Times New Roman" panose="02020603050405020304" pitchFamily="18" charset="0"/>
                <a:cs typeface="Times New Roman" panose="02020603050405020304" pitchFamily="18" charset="0"/>
              </a:rPr>
              <a:t>, 2001). Therefore, absence of G1 phases and maternal contribution of DNA replication components likely explain the limited requirement for cyd-1/cdk-4 during embryogenesis Taken together, CDK-1 and CDK-4 act in G2 /M and G1 , respectively, like their mammalian </a:t>
            </a:r>
            <a:r>
              <a:rPr lang="en-US" sz="1300" dirty="0" err="1">
                <a:latin typeface="Times New Roman" panose="02020603050405020304" pitchFamily="18" charset="0"/>
                <a:cs typeface="Times New Roman" panose="02020603050405020304" pitchFamily="18" charset="0"/>
              </a:rPr>
              <a:t>orthologs</a:t>
            </a:r>
            <a:r>
              <a:rPr lang="en-US" sz="1300" dirty="0">
                <a:latin typeface="Times New Roman" panose="02020603050405020304" pitchFamily="18" charset="0"/>
                <a:cs typeface="Times New Roman" panose="02020603050405020304" pitchFamily="18" charset="0"/>
              </a:rPr>
              <a:t> Cdk-1 and Cdk4/6. It is currently not clear whether C. </a:t>
            </a:r>
            <a:r>
              <a:rPr lang="en-US" sz="1300" dirty="0" err="1">
                <a:latin typeface="Times New Roman" panose="02020603050405020304" pitchFamily="18" charset="0"/>
                <a:cs typeface="Times New Roman" panose="02020603050405020304" pitchFamily="18" charset="0"/>
              </a:rPr>
              <a:t>elegans</a:t>
            </a:r>
            <a:r>
              <a:rPr lang="en-US" sz="1300" dirty="0">
                <a:latin typeface="Times New Roman" panose="02020603050405020304" pitchFamily="18" charset="0"/>
                <a:cs typeface="Times New Roman" panose="02020603050405020304" pitchFamily="18" charset="0"/>
              </a:rPr>
              <a:t> also uses a Cdk2 </a:t>
            </a:r>
            <a:r>
              <a:rPr lang="en-US" sz="1300" dirty="0" err="1">
                <a:latin typeface="Times New Roman" panose="02020603050405020304" pitchFamily="18" charset="0"/>
                <a:cs typeface="Times New Roman" panose="02020603050405020304" pitchFamily="18" charset="0"/>
              </a:rPr>
              <a:t>ortholog</a:t>
            </a:r>
            <a:r>
              <a:rPr lang="en-US" sz="1300" dirty="0">
                <a:latin typeface="Times New Roman" panose="02020603050405020304" pitchFamily="18" charset="0"/>
                <a:cs typeface="Times New Roman" panose="02020603050405020304" pitchFamily="18" charset="0"/>
              </a:rPr>
              <a:t>, which acts subsequent to Cdk4/6 in mammals to promote G1 /S and S phase progression. The best candidate is K03E5.3, which shares 43% amino-acid identity with human Cdk2 (</a:t>
            </a:r>
            <a:r>
              <a:rPr lang="en-US" sz="1300" dirty="0" err="1">
                <a:latin typeface="Times New Roman" panose="02020603050405020304" pitchFamily="18" charset="0"/>
                <a:cs typeface="Times New Roman" panose="02020603050405020304" pitchFamily="18" charset="0"/>
              </a:rPr>
              <a:t>Boxem</a:t>
            </a:r>
            <a:r>
              <a:rPr lang="en-US" sz="1300" dirty="0">
                <a:latin typeface="Times New Roman" panose="02020603050405020304" pitchFamily="18" charset="0"/>
                <a:cs typeface="Times New Roman" panose="02020603050405020304" pitchFamily="18" charset="0"/>
              </a:rPr>
              <a:t> et al., 1999). Inhibition of this gene by </a:t>
            </a:r>
            <a:r>
              <a:rPr lang="en-US" sz="1300" dirty="0" err="1">
                <a:latin typeface="Times New Roman" panose="02020603050405020304" pitchFamily="18" charset="0"/>
                <a:cs typeface="Times New Roman" panose="02020603050405020304" pitchFamily="18" charset="0"/>
              </a:rPr>
              <a:t>RNAi</a:t>
            </a:r>
            <a:r>
              <a:rPr lang="en-US" sz="1300" dirty="0">
                <a:latin typeface="Times New Roman" panose="02020603050405020304" pitchFamily="18" charset="0"/>
                <a:cs typeface="Times New Roman" panose="02020603050405020304" pitchFamily="18" charset="0"/>
              </a:rPr>
              <a:t> resulted in a variable phenotype, with animals arresting during embryogenesis, during early or late larval development, and as sterile </a:t>
            </a:r>
            <a:r>
              <a:rPr lang="en-US" sz="1300" dirty="0" smtClean="0">
                <a:latin typeface="Times New Roman" panose="02020603050405020304" pitchFamily="18" charset="0"/>
                <a:cs typeface="Times New Roman" panose="02020603050405020304" pitchFamily="18" charset="0"/>
              </a:rPr>
              <a:t>adults</a:t>
            </a:r>
            <a:endParaRPr lang="en-US" sz="1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6510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latin typeface="Times New Roman" panose="02020603050405020304" pitchFamily="18" charset="0"/>
                <a:cs typeface="Times New Roman" panose="02020603050405020304" pitchFamily="18" charset="0"/>
              </a:rPr>
              <a:t>Cell cycle</a:t>
            </a:r>
            <a:endParaRPr lang="en-US" sz="1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3103" y="2160588"/>
            <a:ext cx="4945831" cy="3881437"/>
          </a:xfrm>
        </p:spPr>
      </p:pic>
    </p:spTree>
    <p:extLst>
      <p:ext uri="{BB962C8B-B14F-4D97-AF65-F5344CB8AC3E}">
        <p14:creationId xmlns:p14="http://schemas.microsoft.com/office/powerpoint/2010/main" val="1384174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Cdk2 act with </a:t>
            </a:r>
            <a:r>
              <a:rPr lang="en-US" b="1" dirty="0" err="1"/>
              <a:t>cyclinE</a:t>
            </a:r>
            <a:endParaRPr lang="en-US" dirty="0"/>
          </a:p>
        </p:txBody>
      </p:sp>
      <p:sp>
        <p:nvSpPr>
          <p:cNvPr id="3" name="Content Placeholder 2"/>
          <p:cNvSpPr>
            <a:spLocks noGrp="1"/>
          </p:cNvSpPr>
          <p:nvPr>
            <p:ph idx="1"/>
          </p:nvPr>
        </p:nvSpPr>
        <p:spPr/>
        <p:txBody>
          <a:bodyPr/>
          <a:lstStyle/>
          <a:p>
            <a:r>
              <a:rPr lang="en-US" b="1" dirty="0"/>
              <a:t>Cdk2 act with </a:t>
            </a:r>
            <a:r>
              <a:rPr lang="en-US" b="1" dirty="0" err="1"/>
              <a:t>cyclinE</a:t>
            </a:r>
            <a:endParaRPr lang="en-US" dirty="0"/>
          </a:p>
          <a:p>
            <a:r>
              <a:rPr lang="en-US" dirty="0"/>
              <a:t>In other metazoans, Cdk2 acts with </a:t>
            </a:r>
            <a:r>
              <a:rPr lang="en-US" dirty="0" err="1"/>
              <a:t>Cyclin</a:t>
            </a:r>
            <a:r>
              <a:rPr lang="en-US" dirty="0"/>
              <a:t> E to promote S phase entry. C. </a:t>
            </a:r>
            <a:r>
              <a:rPr lang="en-US" dirty="0" err="1"/>
              <a:t>elegans</a:t>
            </a:r>
            <a:r>
              <a:rPr lang="en-US" dirty="0"/>
              <a:t> cye-1 </a:t>
            </a:r>
            <a:r>
              <a:rPr lang="en-US" dirty="0" err="1"/>
              <a:t>Cyclin</a:t>
            </a:r>
            <a:r>
              <a:rPr lang="en-US" dirty="0"/>
              <a:t> E deletion animals show surprisingly normal development until the L3 stage, at which time the VPC divisions proceed slowly and incompletely (Fay and Han, 2000). This modest phenotype apparently depends on long lasting maternal function, as </a:t>
            </a:r>
            <a:r>
              <a:rPr lang="en-US" dirty="0" err="1"/>
              <a:t>RNAi</a:t>
            </a:r>
            <a:r>
              <a:rPr lang="en-US" dirty="0"/>
              <a:t> results in embryonic lethality at approximately the hundred-cell stage (</a:t>
            </a:r>
            <a:r>
              <a:rPr lang="en-US" dirty="0" err="1"/>
              <a:t>Brodigan</a:t>
            </a:r>
            <a:r>
              <a:rPr lang="en-US" dirty="0"/>
              <a:t> et al., 2003; Fay and Han, 2000)</a:t>
            </a:r>
          </a:p>
          <a:p>
            <a:r>
              <a:rPr lang="en-US" dirty="0"/>
              <a:t> </a:t>
            </a:r>
          </a:p>
        </p:txBody>
      </p:sp>
    </p:spTree>
    <p:extLst>
      <p:ext uri="{BB962C8B-B14F-4D97-AF65-F5344CB8AC3E}">
        <p14:creationId xmlns:p14="http://schemas.microsoft.com/office/powerpoint/2010/main" val="2945401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Times New Roman" panose="02020603050405020304" pitchFamily="18" charset="0"/>
                <a:cs typeface="Times New Roman" panose="02020603050405020304" pitchFamily="18" charset="0"/>
              </a:rPr>
              <a:t>Other  member of CDK</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1400" dirty="0"/>
              <a:t>Other  member of CDK</a:t>
            </a:r>
          </a:p>
          <a:p>
            <a:r>
              <a:rPr lang="en-US" sz="1400" dirty="0"/>
              <a:t> </a:t>
            </a:r>
          </a:p>
          <a:p>
            <a:r>
              <a:rPr lang="en-US" sz="1400" dirty="0"/>
              <a:t>Several other members of the </a:t>
            </a:r>
            <a:r>
              <a:rPr lang="en-US" sz="1400" dirty="0" err="1"/>
              <a:t>Cdk</a:t>
            </a:r>
            <a:r>
              <a:rPr lang="en-US" sz="1400" dirty="0"/>
              <a:t> superfamily are present in C. </a:t>
            </a:r>
            <a:r>
              <a:rPr lang="en-US" sz="1400" dirty="0" err="1"/>
              <a:t>elegans</a:t>
            </a:r>
            <a:r>
              <a:rPr lang="en-US" sz="1400" dirty="0"/>
              <a:t>, including a Cdk7/Mo15 </a:t>
            </a:r>
            <a:r>
              <a:rPr lang="en-US" sz="1400" dirty="0" err="1"/>
              <a:t>ortholog</a:t>
            </a:r>
            <a:r>
              <a:rPr lang="en-US" sz="1400" dirty="0"/>
              <a:t> (</a:t>
            </a:r>
            <a:r>
              <a:rPr lang="en-US" sz="1400" dirty="0" err="1"/>
              <a:t>Boxem</a:t>
            </a:r>
            <a:r>
              <a:rPr lang="en-US" sz="1400" dirty="0"/>
              <a:t> et al., 1999; Liu and </a:t>
            </a:r>
            <a:r>
              <a:rPr lang="en-US" sz="1400" dirty="0" err="1"/>
              <a:t>Kipreos</a:t>
            </a:r>
            <a:r>
              <a:rPr lang="en-US" sz="1400" dirty="0"/>
              <a:t>, 2000). Cdk7 was identified as CDK-activating kinase (CAK) in mammalian cells, but also as part of the TFIIH transcription factor, responsible for phosphorylating the C-terminal domain (CTD) of RNA polymerase II (Fisher and Morgan, 1994; </a:t>
            </a:r>
            <a:r>
              <a:rPr lang="en-US" sz="1400" dirty="0" err="1"/>
              <a:t>Shiekhattar</a:t>
            </a:r>
            <a:r>
              <a:rPr lang="en-US" sz="1400" dirty="0"/>
              <a:t> et al., 1995). The combination of a temperature-sensitive mutation and </a:t>
            </a:r>
            <a:r>
              <a:rPr lang="en-US" sz="1400" dirty="0" err="1"/>
              <a:t>RNAi</a:t>
            </a:r>
            <a:r>
              <a:rPr lang="en-US" sz="1400" dirty="0"/>
              <a:t> of cdk-7 resulted in one-cell arrest similar to cdk-1(</a:t>
            </a:r>
            <a:r>
              <a:rPr lang="en-US" sz="1400" dirty="0" err="1"/>
              <a:t>RNAi</a:t>
            </a:r>
            <a:r>
              <a:rPr lang="en-US" sz="1400" dirty="0"/>
              <a:t>) embryos (</a:t>
            </a:r>
            <a:r>
              <a:rPr lang="en-US" sz="1400" dirty="0" err="1"/>
              <a:t>Wallenfang</a:t>
            </a:r>
            <a:r>
              <a:rPr lang="en-US" sz="1400" dirty="0"/>
              <a:t> and </a:t>
            </a:r>
            <a:r>
              <a:rPr lang="en-US" sz="1400" dirty="0" err="1"/>
              <a:t>Seydoux</a:t>
            </a:r>
            <a:r>
              <a:rPr lang="en-US" sz="1400" dirty="0"/>
              <a:t>, 2002). In addition, partial inactivation of cdk-7 interfered with transcription and phosphorylation of the RNA polymerase CTD. These data support dual activities of CDK-7 as both CDK-activating kinase (CAK) and CTD kinase in vivo. Several other CDKs are likely to act independent of the cell cycle. CDK-5 is remarkably close to human Cdk5, sharing 74% identity at the amino-acid level, which has neuronal functions (Cruz and Tsai, 2004). Two other CDKs, CDK-8 and CDK-9, likely are involved specifically in regulating transcription (Liu and </a:t>
            </a:r>
            <a:r>
              <a:rPr lang="en-US" sz="1400" dirty="0" err="1"/>
              <a:t>Kipreos</a:t>
            </a:r>
            <a:r>
              <a:rPr lang="en-US" sz="1400" dirty="0"/>
              <a:t>, 2000; Shim et al., 2002). 3</a:t>
            </a:r>
          </a:p>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6549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latin typeface="Times New Roman" panose="02020603050405020304" pitchFamily="18" charset="0"/>
                <a:cs typeface="Times New Roman" panose="02020603050405020304" pitchFamily="18" charset="0"/>
              </a:rPr>
              <a:t>CDK inhibitory proteins</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r>
              <a:rPr lang="en-US" sz="1400" b="1" dirty="0"/>
              <a:t>CDK inhibitory proteins</a:t>
            </a:r>
            <a:endParaRPr lang="en-US" sz="1400" dirty="0"/>
          </a:p>
          <a:p>
            <a:r>
              <a:rPr lang="en-US" sz="1400" dirty="0"/>
              <a:t> Association with small inhibitory proteins is a universal mechanism of CDK regulation (</a:t>
            </a:r>
            <a:r>
              <a:rPr lang="en-US" sz="1400" dirty="0" err="1"/>
              <a:t>Sherr</a:t>
            </a:r>
            <a:r>
              <a:rPr lang="en-US" sz="1400" dirty="0"/>
              <a:t> and Roberts, 1999), though the CKIs (</a:t>
            </a:r>
            <a:r>
              <a:rPr lang="en-US" sz="1400" dirty="0" err="1"/>
              <a:t>Cyclin</a:t>
            </a:r>
            <a:r>
              <a:rPr lang="en-US" sz="1400" dirty="0"/>
              <a:t>-dependent Kinase Inhibitors) involved are highly divergent between yeasts and metazoans. Three different proteins, p21Cip1, p27Kip1 and p57Kip2, form the "CDK inhibitory Protein/Kinase Inhibitor protein" (</a:t>
            </a:r>
            <a:r>
              <a:rPr lang="en-US" sz="1400" dirty="0" err="1"/>
              <a:t>Cip</a:t>
            </a:r>
            <a:r>
              <a:rPr lang="en-US" sz="1400" dirty="0"/>
              <a:t>/Kip) family in mammals. The C. </a:t>
            </a:r>
            <a:r>
              <a:rPr lang="en-US" sz="1400" dirty="0" err="1"/>
              <a:t>elegans</a:t>
            </a:r>
            <a:r>
              <a:rPr lang="en-US" sz="1400" dirty="0"/>
              <a:t> genome encodes two members of this family:</a:t>
            </a:r>
          </a:p>
          <a:p>
            <a:r>
              <a:rPr lang="en-US" sz="1400" dirty="0"/>
              <a:t>CDK1  and CKI-2 (Feng et al., 1999; Hong et al., 1998). Although both predicted proteins are similarly close in amino-acid sequence to p21Cip1 and p27Kip1, only CKI-1 appears to act generally in cell-cycle control (</a:t>
            </a:r>
            <a:r>
              <a:rPr lang="en-US" sz="1400" dirty="0" err="1"/>
              <a:t>Boxem</a:t>
            </a:r>
            <a:r>
              <a:rPr lang="en-US" sz="1400" dirty="0"/>
              <a:t> and van den </a:t>
            </a:r>
            <a:r>
              <a:rPr lang="en-US" sz="1400" dirty="0" err="1"/>
              <a:t>Heuvel</a:t>
            </a:r>
            <a:r>
              <a:rPr lang="en-US" sz="1400" dirty="0"/>
              <a:t>, 2001; Feng et al., 1999; Fukuyama et al., 2003; Hong et al., 1998). Several results have shown that CKI-1 acts to promote cell-cycle arrest throughout development, analogous to p27Kip1 in mammals and </a:t>
            </a:r>
            <a:r>
              <a:rPr lang="en-US" sz="1400" dirty="0" err="1"/>
              <a:t>Dacapo</a:t>
            </a:r>
            <a:r>
              <a:rPr lang="en-US" sz="1400" dirty="0"/>
              <a:t> in flies. Absence of cki-1 as a result of the mnDf100 deletion results in embryonic arrest with hyperplasia in multiple lineages, including the intestinal and hypodermal lineages, as well as increased apoptosis and defects in morphogenesis (Fukuyama et al., 2003). mnDf100 also eliminates cki-2 and other genes, but cki-1 genomic sequences partly suppress the phenotype. Moreover, similar defects were observed in a fraction of cki-1(</a:t>
            </a:r>
            <a:r>
              <a:rPr lang="en-US" sz="1400" dirty="0" err="1"/>
              <a:t>RNAi</a:t>
            </a:r>
            <a:r>
              <a:rPr lang="en-US" sz="1400" dirty="0"/>
              <a:t>) embryos. However, </a:t>
            </a:r>
            <a:r>
              <a:rPr lang="en-US" sz="1400" dirty="0" err="1"/>
              <a:t>RNAi</a:t>
            </a:r>
            <a:r>
              <a:rPr lang="en-US" sz="1400" dirty="0"/>
              <a:t> usually causes incomplete inactivation of cki-1 and predominantly gives rise to sterile adults with extra divisions in the postembryonic lineages and extra gonad arms (Shiva phenotype; Hong et al., 1998). Postembryonic precursor cells in such cki-1(</a:t>
            </a:r>
            <a:r>
              <a:rPr lang="en-US" sz="1400" dirty="0" err="1"/>
              <a:t>RNAi</a:t>
            </a:r>
            <a:r>
              <a:rPr lang="en-US" sz="1400" dirty="0"/>
              <a:t>) animals fail to arrest in G1 and ectopically express the S phase marker </a:t>
            </a:r>
            <a:r>
              <a:rPr lang="en-US" sz="1400" dirty="0" err="1"/>
              <a:t>rnr</a:t>
            </a:r>
            <a:r>
              <a:rPr lang="en-US" sz="1400" dirty="0"/>
              <a:t>::</a:t>
            </a:r>
            <a:r>
              <a:rPr lang="en-US" sz="1400" dirty="0" err="1"/>
              <a:t>gfp</a:t>
            </a:r>
            <a:r>
              <a:rPr lang="en-US" sz="1400" dirty="0"/>
              <a:t>. Thus, cki-1 Kip1 function is rate limiting for S phase entry, particularly in cells that enter a prolonged quiescent state before re-entering the cell cycle. Interestingly, loss of cki-1 Kip1 also affects aspects of cell-fate determination, as the extra distal tip cells (DTCs) in cki-1(</a:t>
            </a:r>
            <a:r>
              <a:rPr lang="en-US" sz="1400" dirty="0" err="1"/>
              <a:t>RNAi</a:t>
            </a:r>
            <a:r>
              <a:rPr lang="en-US" sz="1400" dirty="0"/>
              <a:t>) animals are derived from a different cell type and not from DTC duplication (</a:t>
            </a:r>
            <a:r>
              <a:rPr lang="en-US" sz="1400" dirty="0" err="1"/>
              <a:t>Kostic</a:t>
            </a:r>
            <a:r>
              <a:rPr lang="en-US" sz="1400" dirty="0"/>
              <a:t> et al.,)</a:t>
            </a:r>
          </a:p>
          <a:p>
            <a:r>
              <a:rPr lang="en-US" sz="1400" dirty="0"/>
              <a:t> </a:t>
            </a:r>
          </a:p>
          <a:p>
            <a:r>
              <a:rPr lang="en-US" sz="1400" dirty="0" smtClean="0"/>
              <a:t> </a:t>
            </a:r>
            <a:endParaRPr lang="en-US" sz="1400" dirty="0"/>
          </a:p>
        </p:txBody>
      </p:sp>
    </p:spTree>
    <p:extLst>
      <p:ext uri="{BB962C8B-B14F-4D97-AF65-F5344CB8AC3E}">
        <p14:creationId xmlns:p14="http://schemas.microsoft.com/office/powerpoint/2010/main" val="1189369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latin typeface="Times New Roman" panose="02020603050405020304" pitchFamily="18" charset="0"/>
                <a:cs typeface="Times New Roman" panose="02020603050405020304" pitchFamily="18" charset="0"/>
              </a:rPr>
              <a:t>Positive and negative phosphorylation of CDKs </a:t>
            </a:r>
            <a:endParaRPr lang="en-US" sz="1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sz="1400" b="1" dirty="0"/>
              <a:t>Positive and negative phosphorylation of CDKs </a:t>
            </a:r>
            <a:endParaRPr lang="en-US" sz="1400" dirty="0"/>
          </a:p>
          <a:p>
            <a:r>
              <a:rPr lang="en-US" sz="1400" dirty="0"/>
              <a:t>In all eukaryotes studied, CDKs are regulated by phosphorylation and </a:t>
            </a:r>
            <a:r>
              <a:rPr lang="en-US" sz="1400" dirty="0" err="1"/>
              <a:t>dephosphorylation</a:t>
            </a:r>
            <a:r>
              <a:rPr lang="en-US" sz="1400" dirty="0"/>
              <a:t> of critical residues. Important targets of this regulation are the neighboring threonine and tyrosine in the ATP-binding loop (GXGTYG, corresponding to Thr14 and Tyr15 in fission yeast p34cdc2). Phosphorylation of these residues by the related Wee1 and Myt1 kinases prevents activation of the CDK/</a:t>
            </a:r>
            <a:r>
              <a:rPr lang="en-US" sz="1400" dirty="0" err="1"/>
              <a:t>cyclin</a:t>
            </a:r>
            <a:r>
              <a:rPr lang="en-US" sz="1400" dirty="0"/>
              <a:t> complex. Members of the Cdc25 family of dual-specificity phosphatases counteract Wee1/Myt1 phosphorylation and control the appropriate timing of CDK activation (Figure 2). Inhibitory phosphorylation allows for developmental regulation of CDK activity, as demonstrated for the String and Twine phosphatases in Drosophila. In C. </a:t>
            </a:r>
            <a:r>
              <a:rPr lang="en-US" sz="1400" dirty="0" err="1"/>
              <a:t>elegans</a:t>
            </a:r>
            <a:r>
              <a:rPr lang="en-US" sz="1400" dirty="0"/>
              <a:t>, two different Wee1/Myt1 kinases are expressed (wee-1.1 and wee-1.3), as are four phosphatases of the Cdc25 family (cdc-25.1 to cdc-25.4). Despite the multiplicity, each family contains at least one essential member: homozygous wee-1.3 null mutants are embryonic lethal and cdc-25.1 null mutants develop into sterile adults (Ashcroft and Golden, 2002; </a:t>
            </a:r>
            <a:r>
              <a:rPr lang="en-US" sz="1400" dirty="0" err="1"/>
              <a:t>Lamitina</a:t>
            </a:r>
            <a:r>
              <a:rPr lang="en-US" sz="1400" dirty="0"/>
              <a:t> and </a:t>
            </a:r>
            <a:r>
              <a:rPr lang="en-US" sz="1400" dirty="0" err="1"/>
              <a:t>L'Hernault</a:t>
            </a:r>
            <a:r>
              <a:rPr lang="en-US" sz="1400" dirty="0"/>
              <a:t>, 2002). In the latter mutants, maternal product likely masks the embryonic function of cdc-25.1, as </a:t>
            </a:r>
            <a:r>
              <a:rPr lang="en-US" sz="1400" dirty="0" err="1"/>
              <a:t>RNAi</a:t>
            </a:r>
            <a:r>
              <a:rPr lang="en-US" sz="1400" dirty="0"/>
              <a:t> studies have indicated roles for cdc-25.1 during female meiosis and embryonic divisions (Ashcroft et al., 1999; </a:t>
            </a:r>
            <a:r>
              <a:rPr lang="en-US" sz="1400" dirty="0" err="1"/>
              <a:t>Clucas</a:t>
            </a:r>
            <a:r>
              <a:rPr lang="en-US" sz="1400" dirty="0"/>
              <a:t> et al., 2002). For both cdc-25.1 and wee-1.3, gain-of-function mutants have been identified with surprising lineage-specific defects. Two independent dominant mutations in cdc-25.1 induce extra divisions in the intestine (</a:t>
            </a:r>
            <a:r>
              <a:rPr lang="en-US" sz="1400" dirty="0" err="1"/>
              <a:t>Clucas</a:t>
            </a:r>
            <a:r>
              <a:rPr lang="en-US" sz="1400" dirty="0"/>
              <a:t> et al., 2002; </a:t>
            </a:r>
            <a:r>
              <a:rPr lang="en-US" sz="1400" dirty="0" err="1"/>
              <a:t>Kostic</a:t>
            </a:r>
            <a:r>
              <a:rPr lang="en-US" sz="1400" dirty="0"/>
              <a:t> and Roy, 2002). Gain-of-function alleles of spe-37/wee-1.3 Myt1 cause spermatogenesis defects, resulting from G2 /M arrest during male meiosis (</a:t>
            </a:r>
            <a:r>
              <a:rPr lang="en-US" sz="1400" dirty="0" err="1"/>
              <a:t>Lamitina</a:t>
            </a:r>
            <a:r>
              <a:rPr lang="en-US" sz="1400" dirty="0"/>
              <a:t> and </a:t>
            </a:r>
            <a:r>
              <a:rPr lang="en-US" sz="1400" dirty="0" err="1"/>
              <a:t>L'Hernault</a:t>
            </a:r>
            <a:r>
              <a:rPr lang="en-US" sz="1400" dirty="0"/>
              <a:t>, 2002). The molecular consequences of these mutations are not precisely known, but the phenotypes indicate either a different CDK-activity threshold for specific developmental decisions, or differential regulation of CDKs within certain lineages.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6473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1" dirty="0" smtClean="0">
                <a:latin typeface="Times New Roman" panose="02020603050405020304" pitchFamily="18" charset="0"/>
                <a:cs typeface="Times New Roman" panose="02020603050405020304" pitchFamily="18" charset="0"/>
              </a:rPr>
              <a:t>Positive and negative phosphorylation of CDKs </a:t>
            </a:r>
            <a:endParaRPr lang="en-US" sz="1800" dirty="0"/>
          </a:p>
        </p:txBody>
      </p:sp>
      <p:sp>
        <p:nvSpPr>
          <p:cNvPr id="3" name="Content Placeholder 2"/>
          <p:cNvSpPr>
            <a:spLocks noGrp="1"/>
          </p:cNvSpPr>
          <p:nvPr>
            <p:ph idx="1"/>
          </p:nvPr>
        </p:nvSpPr>
        <p:spPr/>
        <p:txBody>
          <a:bodyPr>
            <a:normAutofit/>
          </a:bodyPr>
          <a:lstStyle/>
          <a:p>
            <a:r>
              <a:rPr lang="en-US" sz="1400" dirty="0"/>
              <a:t>Which CDKs are regulated by inhibitory phosphorylation in C. </a:t>
            </a:r>
            <a:r>
              <a:rPr lang="en-US" sz="1400" dirty="0" err="1"/>
              <a:t>elegans</a:t>
            </a:r>
            <a:r>
              <a:rPr lang="en-US" sz="1400" dirty="0"/>
              <a:t>? The ATP-binding sites of CDK-1 and K03E5.3 each contain adjoining threonine and tyrosine residues, while CDK-4 contains alanine and tyrosine at the corresponding positions, similar to vertebrate Cdk4/Cdk6. It is likely that the dominant wee-1.3 mutations affect CDK-1, while cdc-25.1 gain of function may cause premature activation of a G1 CDK/</a:t>
            </a:r>
            <a:r>
              <a:rPr lang="en-US" sz="1400" dirty="0" err="1"/>
              <a:t>Cyclin</a:t>
            </a:r>
            <a:r>
              <a:rPr lang="en-US" sz="1400" dirty="0"/>
              <a:t> complex. In addition to inhibition, CDKs are also positively regulated by phosphorylation. Activation of the CDK/</a:t>
            </a:r>
            <a:r>
              <a:rPr lang="en-US" sz="1400" dirty="0" err="1"/>
              <a:t>Cyclin</a:t>
            </a:r>
            <a:r>
              <a:rPr lang="en-US" sz="1400" dirty="0"/>
              <a:t> complex requires phosphorylation of a specific threonine residue in the activation loop. Based on results in other species, CDK-7 was examined as the candidate positive regulator (</a:t>
            </a:r>
            <a:r>
              <a:rPr lang="en-US" sz="1400" dirty="0" err="1"/>
              <a:t>Wallenfang</a:t>
            </a:r>
            <a:r>
              <a:rPr lang="en-US" sz="1400" dirty="0"/>
              <a:t> and </a:t>
            </a:r>
            <a:r>
              <a:rPr lang="en-US" sz="1400" dirty="0" err="1"/>
              <a:t>Seydoux</a:t>
            </a:r>
            <a:r>
              <a:rPr lang="en-US" sz="1400" dirty="0"/>
              <a:t>, 2002). Indeed, combined inactivation of cdk-7 through a temperature-sensitive mutation and </a:t>
            </a:r>
            <a:r>
              <a:rPr lang="en-US" sz="1400" dirty="0" err="1"/>
              <a:t>RNAi</a:t>
            </a:r>
            <a:r>
              <a:rPr lang="en-US" sz="1400" dirty="0"/>
              <a:t> resulted in a one-cell arrest, similar to cdk-1(</a:t>
            </a:r>
            <a:r>
              <a:rPr lang="en-US" sz="1400" dirty="0" err="1"/>
              <a:t>RNAi</a:t>
            </a:r>
            <a:r>
              <a:rPr lang="en-US" sz="1400" dirty="0"/>
              <a:t>) embryos. These results indicate strongly  that CDK-7 kinase activity is required for CDK-1 activation (see also: CDKs and </a:t>
            </a:r>
            <a:r>
              <a:rPr lang="en-US" sz="1400" dirty="0" err="1"/>
              <a:t>cyclins</a:t>
            </a:r>
            <a:r>
              <a:rPr lang="en-US" sz="1400" dirty="0"/>
              <a:t>)</a:t>
            </a:r>
          </a:p>
          <a:p>
            <a:r>
              <a:rPr lang="en-US" sz="1400" dirty="0"/>
              <a:t> </a:t>
            </a:r>
          </a:p>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33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Times New Roman" panose="02020603050405020304" pitchFamily="18" charset="0"/>
                <a:cs typeface="Times New Roman" panose="02020603050405020304" pitchFamily="18" charset="0"/>
              </a:rPr>
              <a:t>Cell cycle variation and embryonic cell cycle</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1200" b="1" dirty="0"/>
              <a:t>Cell-Cycle regulation in development</a:t>
            </a:r>
          </a:p>
          <a:p>
            <a:r>
              <a:rPr lang="en-US" sz="1200" b="1" dirty="0"/>
              <a:t> Cell-cycle variation</a:t>
            </a:r>
            <a:endParaRPr lang="en-US" sz="1200" dirty="0"/>
          </a:p>
          <a:p>
            <a:r>
              <a:rPr lang="en-US" sz="1600" dirty="0">
                <a:latin typeface="Times New Roman" panose="02020603050405020304" pitchFamily="18" charset="0"/>
                <a:cs typeface="Times New Roman" panose="02020603050405020304" pitchFamily="18" charset="0"/>
              </a:rPr>
              <a:t> As metazoans go through development, their cells progress through various types of cell cycles. These include the embryonic cell cycle, somatic cell cycle, </a:t>
            </a:r>
            <a:r>
              <a:rPr lang="en-US" sz="1600" dirty="0" err="1">
                <a:latin typeface="Times New Roman" panose="02020603050405020304" pitchFamily="18" charset="0"/>
                <a:cs typeface="Times New Roman" panose="02020603050405020304" pitchFamily="18" charset="0"/>
              </a:rPr>
              <a:t>endoreduplication</a:t>
            </a:r>
            <a:r>
              <a:rPr lang="en-US" sz="1600" dirty="0">
                <a:latin typeface="Times New Roman" panose="02020603050405020304" pitchFamily="18" charset="0"/>
                <a:cs typeface="Times New Roman" panose="02020603050405020304" pitchFamily="18" charset="0"/>
              </a:rPr>
              <a:t> cycle, and meiotic cell cycle. The cell-cycle machinery used in each case is tailored towards the individual cycle and shows different requirements for critical regulators. For instance, C. </a:t>
            </a:r>
            <a:r>
              <a:rPr lang="en-US" sz="1600" dirty="0" err="1">
                <a:latin typeface="Times New Roman" panose="02020603050405020304" pitchFamily="18" charset="0"/>
                <a:cs typeface="Times New Roman" panose="02020603050405020304" pitchFamily="18" charset="0"/>
              </a:rPr>
              <a:t>elegans</a:t>
            </a:r>
            <a:r>
              <a:rPr lang="en-US" sz="1600" dirty="0">
                <a:latin typeface="Times New Roman" panose="02020603050405020304" pitchFamily="18" charset="0"/>
                <a:cs typeface="Times New Roman" panose="02020603050405020304" pitchFamily="18" charset="0"/>
              </a:rPr>
              <a:t> cyd-1 </a:t>
            </a:r>
            <a:r>
              <a:rPr lang="en-US" sz="1600" dirty="0" err="1">
                <a:latin typeface="Times New Roman" panose="02020603050405020304" pitchFamily="18" charset="0"/>
                <a:cs typeface="Times New Roman" panose="02020603050405020304" pitchFamily="18" charset="0"/>
              </a:rPr>
              <a:t>cyclin</a:t>
            </a:r>
            <a:r>
              <a:rPr lang="en-US" sz="1600" dirty="0">
                <a:latin typeface="Times New Roman" panose="02020603050405020304" pitchFamily="18" charset="0"/>
                <a:cs typeface="Times New Roman" panose="02020603050405020304" pitchFamily="18" charset="0"/>
              </a:rPr>
              <a:t> D and cdk-4 Cdk4/6 are not required for most of embryogenesis and cdk-1 is not needed for the </a:t>
            </a:r>
            <a:r>
              <a:rPr lang="en-US" sz="1600" dirty="0" err="1">
                <a:latin typeface="Times New Roman" panose="02020603050405020304" pitchFamily="18" charset="0"/>
                <a:cs typeface="Times New Roman" panose="02020603050405020304" pitchFamily="18" charset="0"/>
              </a:rPr>
              <a:t>endoreduplication</a:t>
            </a:r>
            <a:r>
              <a:rPr lang="en-US" sz="1600" dirty="0">
                <a:latin typeface="Times New Roman" panose="02020603050405020304" pitchFamily="18" charset="0"/>
                <a:cs typeface="Times New Roman" panose="02020603050405020304" pitchFamily="18" charset="0"/>
              </a:rPr>
              <a:t> cycles (</a:t>
            </a:r>
            <a:r>
              <a:rPr lang="en-US" sz="1600" dirty="0" err="1">
                <a:latin typeface="Times New Roman" panose="02020603050405020304" pitchFamily="18" charset="0"/>
                <a:cs typeface="Times New Roman" panose="02020603050405020304" pitchFamily="18" charset="0"/>
              </a:rPr>
              <a:t>Boxem</a:t>
            </a:r>
            <a:r>
              <a:rPr lang="en-US" sz="1600" dirty="0">
                <a:latin typeface="Times New Roman" panose="02020603050405020304" pitchFamily="18" charset="0"/>
                <a:cs typeface="Times New Roman" panose="02020603050405020304" pitchFamily="18" charset="0"/>
              </a:rPr>
              <a:t> et al., 1999; </a:t>
            </a:r>
            <a:r>
              <a:rPr lang="en-US" sz="1600" dirty="0" err="1">
                <a:latin typeface="Times New Roman" panose="02020603050405020304" pitchFamily="18" charset="0"/>
                <a:cs typeface="Times New Roman" panose="02020603050405020304" pitchFamily="18" charset="0"/>
              </a:rPr>
              <a:t>Boxem</a:t>
            </a:r>
            <a:r>
              <a:rPr lang="en-US" sz="1600" dirty="0">
                <a:latin typeface="Times New Roman" panose="02020603050405020304" pitchFamily="18" charset="0"/>
                <a:cs typeface="Times New Roman" panose="02020603050405020304" pitchFamily="18" charset="0"/>
              </a:rPr>
              <a:t> and van den </a:t>
            </a:r>
            <a:r>
              <a:rPr lang="en-US" sz="1600" dirty="0" err="1">
                <a:latin typeface="Times New Roman" panose="02020603050405020304" pitchFamily="18" charset="0"/>
                <a:cs typeface="Times New Roman" panose="02020603050405020304" pitchFamily="18" charset="0"/>
              </a:rPr>
              <a:t>Heuvel</a:t>
            </a:r>
            <a:r>
              <a:rPr lang="en-US" sz="1600" dirty="0">
                <a:latin typeface="Times New Roman" panose="02020603050405020304" pitchFamily="18" charset="0"/>
                <a:cs typeface="Times New Roman" panose="02020603050405020304" pitchFamily="18" charset="0"/>
              </a:rPr>
              <a:t>, 2001; Park and Krause, 1999). Switching from one division cycle to another involves important developmental decisions that remain poorly understood.</a:t>
            </a:r>
          </a:p>
          <a:p>
            <a:r>
              <a:rPr lang="en-US" sz="1600" dirty="0">
                <a:latin typeface="Times New Roman" panose="02020603050405020304" pitchFamily="18" charset="0"/>
                <a:cs typeface="Times New Roman" panose="02020603050405020304" pitchFamily="18" charset="0"/>
              </a:rPr>
              <a:t> </a:t>
            </a: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3211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Embryonic cell cycles	</a:t>
            </a:r>
          </a:p>
        </p:txBody>
      </p:sp>
      <p:sp>
        <p:nvSpPr>
          <p:cNvPr id="3" name="Content Placeholder 2"/>
          <p:cNvSpPr>
            <a:spLocks noGrp="1"/>
          </p:cNvSpPr>
          <p:nvPr>
            <p:ph idx="1"/>
          </p:nvPr>
        </p:nvSpPr>
        <p:spPr/>
        <p:txBody>
          <a:bodyPr>
            <a:normAutofit fontScale="70000" lnSpcReduction="20000"/>
          </a:bodyPr>
          <a:lstStyle/>
          <a:p>
            <a:r>
              <a:rPr lang="en-US" b="1" dirty="0"/>
              <a:t>Embryonic cell cycles	</a:t>
            </a:r>
          </a:p>
          <a:p>
            <a:r>
              <a:rPr lang="en-US" dirty="0"/>
              <a:t>As in other metazoans, early embryonic divisions in C. </a:t>
            </a:r>
            <a:r>
              <a:rPr lang="en-US" dirty="0" err="1"/>
              <a:t>elegans</a:t>
            </a:r>
            <a:r>
              <a:rPr lang="en-US" dirty="0"/>
              <a:t> are fast and cycle between S and M phases, apparently lacking the Gap phases G1 and G2 (Edgar and McGhee, 1988). In the initial division cycles, DNA synthesis, nuclear division, and cytokinesis are completed within approximately 15-20 minutes. However, the exact division times vary, as even the first mitotic division is asymmetric and generates daughter cells that are unequal and divide asynchronously. Just a few hours into embryonic development, cells in different lineages diverge greatly in Cell-cycle regulation 9 cell-cycle profiles. Certain cells continue rapid divisions, others divide after an extended interphase of two hours or more, yet other cells become quiescent or post-mitotic (Sulston et al., 1983). Nearly all embryonic divisions are completed during the first half of embryogenesis, within the proliferation phase that ends approximately 7 hours after fertilization. Because of the variation in cell division profiles, C. </a:t>
            </a:r>
            <a:r>
              <a:rPr lang="en-US" dirty="0" err="1"/>
              <a:t>elegans</a:t>
            </a:r>
            <a:r>
              <a:rPr lang="en-US" dirty="0"/>
              <a:t> embryogenesis does not include a clear switch from cycles that consist solely of S and M phases, to cycles that incorporate a G2 phase, or a G1 and G2 phase. The time of introduction of Gap phases depends on the lineage, with the endoderm precursors </a:t>
            </a:r>
            <a:r>
              <a:rPr lang="en-US" dirty="0" err="1"/>
              <a:t>Ea</a:t>
            </a:r>
            <a:r>
              <a:rPr lang="en-US" dirty="0"/>
              <a:t> and </a:t>
            </a:r>
            <a:r>
              <a:rPr lang="en-US" dirty="0" err="1"/>
              <a:t>Ep</a:t>
            </a:r>
            <a:r>
              <a:rPr lang="en-US" dirty="0"/>
              <a:t> as the first cells to include a G2 phase in their cycles at the 28-cell stage (Edgar and McGhee, 1988). These intestinal cells complete S phase before they start inward migration during gastrulation and divide approximately 1 hour later. When G1 is first introduced is unclear. As the final embryonic divisions of the intestinal and </a:t>
            </a:r>
            <a:r>
              <a:rPr lang="en-US" dirty="0" err="1"/>
              <a:t>coelomocyte</a:t>
            </a:r>
            <a:r>
              <a:rPr lang="en-US" dirty="0"/>
              <a:t> precursors fail in cyd-1 mutants (</a:t>
            </a:r>
            <a:r>
              <a:rPr lang="en-US" dirty="0" err="1"/>
              <a:t>Boxem</a:t>
            </a:r>
            <a:r>
              <a:rPr lang="en-US" dirty="0"/>
              <a:t> and van den </a:t>
            </a:r>
            <a:r>
              <a:rPr lang="en-US" dirty="0" err="1"/>
              <a:t>Heuvel</a:t>
            </a:r>
            <a:r>
              <a:rPr lang="en-US" dirty="0"/>
              <a:t>, 2001; </a:t>
            </a:r>
            <a:r>
              <a:rPr lang="en-US" dirty="0" err="1"/>
              <a:t>Yanowitz</a:t>
            </a:r>
            <a:r>
              <a:rPr lang="en-US" dirty="0"/>
              <a:t> and Fire, 2005), these cycles most likely include G1</a:t>
            </a:r>
          </a:p>
          <a:p>
            <a:r>
              <a:rPr lang="en-US" dirty="0"/>
              <a:t> </a:t>
            </a:r>
          </a:p>
          <a:p>
            <a:r>
              <a:rPr lang="en-US" dirty="0"/>
              <a:t> </a:t>
            </a:r>
          </a:p>
        </p:txBody>
      </p:sp>
    </p:spTree>
    <p:extLst>
      <p:ext uri="{BB962C8B-B14F-4D97-AF65-F5344CB8AC3E}">
        <p14:creationId xmlns:p14="http://schemas.microsoft.com/office/powerpoint/2010/main" val="3173902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latin typeface="Times New Roman" panose="02020603050405020304" pitchFamily="18" charset="0"/>
                <a:cs typeface="Times New Roman" panose="02020603050405020304" pitchFamily="18" charset="0"/>
              </a:rPr>
              <a:t>The meiotic cell cycle</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1600" b="1" dirty="0">
                <a:latin typeface="Times New Roman" panose="02020603050405020304" pitchFamily="18" charset="0"/>
                <a:cs typeface="Times New Roman" panose="02020603050405020304" pitchFamily="18" charset="0"/>
              </a:rPr>
              <a:t>The meiotic cell cycle</a:t>
            </a:r>
          </a:p>
          <a:p>
            <a:r>
              <a:rPr lang="en-US" sz="1600" dirty="0">
                <a:latin typeface="Times New Roman" panose="02020603050405020304" pitchFamily="18" charset="0"/>
                <a:cs typeface="Times New Roman" panose="02020603050405020304" pitchFamily="18" charset="0"/>
              </a:rPr>
              <a:t> In meiosis, DNA synthesis is followed by two subsequent rounds of chromosome segregation, leading to the formation of haploid gametes (see Introduction to the germ line). Hermaphrodites temporarily produce male gametes during the third larval stage, before switching to an oogenesis program. In adult animals, a proliferating stem-cell population at the distal end of each gonad arm forms precursor germ cells. These precursor cells go through S phase and enter a prolonged meiotic prophase, in which homologous chromosomes pair, synapse and undergo recombination in the </a:t>
            </a:r>
            <a:r>
              <a:rPr lang="en-US" sz="1600" dirty="0" err="1">
                <a:latin typeface="Times New Roman" panose="02020603050405020304" pitchFamily="18" charset="0"/>
                <a:cs typeface="Times New Roman" panose="02020603050405020304" pitchFamily="18" charset="0"/>
              </a:rPr>
              <a:t>pachytene</a:t>
            </a:r>
            <a:r>
              <a:rPr lang="en-US" sz="1600" dirty="0">
                <a:latin typeface="Times New Roman" panose="02020603050405020304" pitchFamily="18" charset="0"/>
                <a:cs typeface="Times New Roman" panose="02020603050405020304" pitchFamily="18" charset="0"/>
              </a:rPr>
              <a:t> stage. Oocytes complete development while in </a:t>
            </a:r>
            <a:r>
              <a:rPr lang="en-US" sz="1600" dirty="0" err="1">
                <a:latin typeface="Times New Roman" panose="02020603050405020304" pitchFamily="18" charset="0"/>
                <a:cs typeface="Times New Roman" panose="02020603050405020304" pitchFamily="18" charset="0"/>
              </a:rPr>
              <a:t>diakinesis</a:t>
            </a:r>
            <a:r>
              <a:rPr lang="en-US" sz="1600" dirty="0">
                <a:latin typeface="Times New Roman" panose="02020603050405020304" pitchFamily="18" charset="0"/>
                <a:cs typeface="Times New Roman" panose="02020603050405020304" pitchFamily="18" charset="0"/>
              </a:rPr>
              <a:t>, and undergo maturation when reaching the </a:t>
            </a:r>
            <a:r>
              <a:rPr lang="en-US" sz="1600" dirty="0" err="1">
                <a:latin typeface="Times New Roman" panose="02020603050405020304" pitchFamily="18" charset="0"/>
                <a:cs typeface="Times New Roman" panose="02020603050405020304" pitchFamily="18" charset="0"/>
              </a:rPr>
              <a:t>spermatheca</a:t>
            </a:r>
            <a:r>
              <a:rPr lang="en-US" sz="1600" dirty="0">
                <a:latin typeface="Times New Roman" panose="02020603050405020304" pitchFamily="18" charset="0"/>
                <a:cs typeface="Times New Roman" panose="02020603050405020304" pitchFamily="18" charset="0"/>
              </a:rPr>
              <a:t>. The oocyte </a:t>
            </a:r>
            <a:r>
              <a:rPr lang="en-US" sz="1600" dirty="0" err="1">
                <a:latin typeface="Times New Roman" panose="02020603050405020304" pitchFamily="18" charset="0"/>
                <a:cs typeface="Times New Roman" panose="02020603050405020304" pitchFamily="18" charset="0"/>
              </a:rPr>
              <a:t>pronucleus</a:t>
            </a:r>
            <a:r>
              <a:rPr lang="en-US" sz="1600" dirty="0">
                <a:latin typeface="Times New Roman" panose="02020603050405020304" pitchFamily="18" charset="0"/>
                <a:cs typeface="Times New Roman" panose="02020603050405020304" pitchFamily="18" charset="0"/>
              </a:rPr>
              <a:t> completes meiosis I and II upon fertilization. Meiosis is described elsewhere</a:t>
            </a:r>
          </a:p>
          <a:p>
            <a:r>
              <a:rPr lang="en-US" sz="1600" dirty="0">
                <a:latin typeface="Times New Roman" panose="02020603050405020304" pitchFamily="18" charset="0"/>
                <a:cs typeface="Times New Roman" panose="02020603050405020304" pitchFamily="18" charset="0"/>
              </a:rPr>
              <a:t> </a:t>
            </a:r>
          </a:p>
          <a:p>
            <a:r>
              <a:rPr lang="en-US" dirty="0"/>
              <a:t> </a:t>
            </a:r>
          </a:p>
        </p:txBody>
      </p:sp>
    </p:spTree>
    <p:extLst>
      <p:ext uri="{BB962C8B-B14F-4D97-AF65-F5344CB8AC3E}">
        <p14:creationId xmlns:p14="http://schemas.microsoft.com/office/powerpoint/2010/main" val="1640198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t>Checkpoint control</a:t>
            </a:r>
            <a:endParaRPr lang="en-US" sz="1800" b="1" dirty="0"/>
          </a:p>
        </p:txBody>
      </p:sp>
      <p:sp>
        <p:nvSpPr>
          <p:cNvPr id="3" name="Content Placeholder 2"/>
          <p:cNvSpPr>
            <a:spLocks noGrp="1"/>
          </p:cNvSpPr>
          <p:nvPr>
            <p:ph idx="1"/>
          </p:nvPr>
        </p:nvSpPr>
        <p:spPr/>
        <p:txBody>
          <a:bodyPr>
            <a:normAutofit/>
          </a:bodyPr>
          <a:lstStyle/>
          <a:p>
            <a:r>
              <a:rPr lang="en-US" sz="1600" b="1" dirty="0">
                <a:latin typeface="Times New Roman" panose="02020603050405020304" pitchFamily="18" charset="0"/>
                <a:cs typeface="Times New Roman" panose="02020603050405020304" pitchFamily="18" charset="0"/>
              </a:rPr>
              <a:t>Checkpoint control</a:t>
            </a:r>
          </a:p>
          <a:p>
            <a:r>
              <a:rPr lang="en-US" sz="1600" dirty="0">
                <a:latin typeface="Times New Roman" panose="02020603050405020304" pitchFamily="18" charset="0"/>
                <a:cs typeface="Times New Roman" panose="02020603050405020304" pitchFamily="18" charset="0"/>
              </a:rPr>
              <a:t>Checkpoint controls prevent progression through cell-cycle transitions prior to the completion of critical earlier events. For instance, the cell cycle is arrested and cell death may be triggered in response to DNA damage, progress into mitosis is halted when DNA replication is ongoing, and sister-chromatid separation is delayed until all Cell-cycle regulation 10 kinetochores are attached to the spindle. The DNA damage checkpoint, replication checkpoint and spindle-assembly checkpoint, respectively, impose these "brakes" on the cell cycle and couple the initiation of later events to completion of earlier events. Recent studies in C. </a:t>
            </a:r>
            <a:r>
              <a:rPr lang="en-US" sz="1600" dirty="0" err="1">
                <a:latin typeface="Times New Roman" panose="02020603050405020304" pitchFamily="18" charset="0"/>
                <a:cs typeface="Times New Roman" panose="02020603050405020304" pitchFamily="18" charset="0"/>
              </a:rPr>
              <a:t>elegans</a:t>
            </a:r>
            <a:r>
              <a:rPr lang="en-US" sz="1600" dirty="0">
                <a:latin typeface="Times New Roman" panose="02020603050405020304" pitchFamily="18" charset="0"/>
                <a:cs typeface="Times New Roman" panose="02020603050405020304" pitchFamily="18" charset="0"/>
              </a:rPr>
              <a:t> have demonstrated conservation of these checkpoint pathways, identified novel components and revealed developmental functions.</a:t>
            </a:r>
          </a:p>
          <a:p>
            <a:r>
              <a:rPr lang="en-US"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99300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Cell-cycle entry and arrest</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r>
              <a:rPr lang="en-US" sz="1200" b="1" dirty="0">
                <a:latin typeface="Times New Roman" panose="02020603050405020304" pitchFamily="18" charset="0"/>
                <a:cs typeface="Times New Roman" panose="02020603050405020304" pitchFamily="18" charset="0"/>
              </a:rPr>
              <a:t> Cell-cycle entry and arrest</a:t>
            </a:r>
          </a:p>
          <a:p>
            <a:r>
              <a:rPr lang="en-US" sz="1200"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At present, there is only limited understanding of developmental regulation of cell cycle entry and arrest in C. </a:t>
            </a:r>
            <a:r>
              <a:rPr lang="en-US" dirty="0" err="1">
                <a:latin typeface="Times New Roman" panose="02020603050405020304" pitchFamily="18" charset="0"/>
                <a:cs typeface="Times New Roman" panose="02020603050405020304" pitchFamily="18" charset="0"/>
              </a:rPr>
              <a:t>elegans</a:t>
            </a:r>
            <a:r>
              <a:rPr lang="en-US" dirty="0">
                <a:latin typeface="Times New Roman" panose="02020603050405020304" pitchFamily="18" charset="0"/>
                <a:cs typeface="Times New Roman" panose="02020603050405020304" pitchFamily="18" charset="0"/>
              </a:rPr>
              <a:t>. Several environmental conditions and mutations cause a global interruption of the reproducible pattern of cell division. For instance, when eggs hatch in the absence of food, larvae arrest early in L1 and do not initiate development and cell division until food is restored. Similarly, entry into and exit from the </a:t>
            </a:r>
            <a:r>
              <a:rPr lang="en-US" dirty="0" err="1">
                <a:latin typeface="Times New Roman" panose="02020603050405020304" pitchFamily="18" charset="0"/>
                <a:cs typeface="Times New Roman" panose="02020603050405020304" pitchFamily="18" charset="0"/>
              </a:rPr>
              <a:t>dauer</a:t>
            </a:r>
            <a:r>
              <a:rPr lang="en-US" dirty="0">
                <a:latin typeface="Times New Roman" panose="02020603050405020304" pitchFamily="18" charset="0"/>
                <a:cs typeface="Times New Roman" panose="02020603050405020304" pitchFamily="18" charset="0"/>
              </a:rPr>
              <a:t> state coincide with arrest and re-initiation of cell division. In addition, </a:t>
            </a:r>
            <a:r>
              <a:rPr lang="en-US" dirty="0" err="1">
                <a:latin typeface="Times New Roman" panose="02020603050405020304" pitchFamily="18" charset="0"/>
                <a:cs typeface="Times New Roman" panose="02020603050405020304" pitchFamily="18" charset="0"/>
              </a:rPr>
              <a:t>heterochronic</a:t>
            </a:r>
            <a:r>
              <a:rPr lang="en-US" dirty="0">
                <a:latin typeface="Times New Roman" panose="02020603050405020304" pitchFamily="18" charset="0"/>
                <a:cs typeface="Times New Roman" panose="02020603050405020304" pitchFamily="18" charset="0"/>
              </a:rPr>
              <a:t> mutations affect the timing of cell division simultaneously in multiple postembryonic lineages.</a:t>
            </a:r>
          </a:p>
          <a:p>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12674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anose="02020603050405020304" pitchFamily="18" charset="0"/>
                <a:cs typeface="Times New Roman" panose="02020603050405020304" pitchFamily="18" charset="0"/>
              </a:rPr>
              <a:t>mitosis</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r>
              <a:rPr lang="en-US" sz="1600" dirty="0">
                <a:latin typeface="Times New Roman" panose="02020603050405020304" pitchFamily="18" charset="0"/>
                <a:cs typeface="Times New Roman" panose="02020603050405020304" pitchFamily="18" charset="0"/>
              </a:rPr>
              <a:t>Mitosis </a:t>
            </a:r>
          </a:p>
          <a:p>
            <a:r>
              <a:rPr lang="en-US" sz="1600" dirty="0">
                <a:latin typeface="Times New Roman" panose="02020603050405020304" pitchFamily="18" charset="0"/>
                <a:cs typeface="Times New Roman" panose="02020603050405020304" pitchFamily="18" charset="0"/>
              </a:rPr>
              <a:t>Mitosis is a form of eukaryotic cell division that produces two daughter cells with the same genetic component as the parent cell. Chromosomes replicated during the S phase are divided in such a way as to ensure that each daughter cell receives a copy of every chromosome. In actively dividing animal cells, the whole process takes about one hour. </a:t>
            </a:r>
          </a:p>
          <a:p>
            <a:r>
              <a:rPr lang="en-US" sz="1600" dirty="0">
                <a:latin typeface="Times New Roman" panose="02020603050405020304" pitchFamily="18" charset="0"/>
                <a:cs typeface="Times New Roman" panose="02020603050405020304" pitchFamily="18" charset="0"/>
              </a:rPr>
              <a:t>The replicated chromosomes are attached to a 'mitotic apparatus' that aligns them and then separates the sister chromatids to produce an even partitioning of the genetic material. This separation of the genetic material in a mitotic nuclear division (or </a:t>
            </a:r>
            <a:r>
              <a:rPr lang="en-US" sz="1600" dirty="0" err="1">
                <a:latin typeface="Times New Roman" panose="02020603050405020304" pitchFamily="18" charset="0"/>
                <a:cs typeface="Times New Roman" panose="02020603050405020304" pitchFamily="18" charset="0"/>
              </a:rPr>
              <a:t>karyokinesis</a:t>
            </a:r>
            <a:r>
              <a:rPr lang="en-US" sz="1600" dirty="0">
                <a:latin typeface="Times New Roman" panose="02020603050405020304" pitchFamily="18" charset="0"/>
                <a:cs typeface="Times New Roman" panose="02020603050405020304" pitchFamily="18" charset="0"/>
              </a:rPr>
              <a:t>) is followed by a separation of the cell cytoplasm in a cellular division (or cytokinesis) to produce two daughter cells. </a:t>
            </a:r>
          </a:p>
          <a:p>
            <a:r>
              <a:rPr lang="en-US" sz="1600" dirty="0">
                <a:latin typeface="Times New Roman" panose="02020603050405020304" pitchFamily="18" charset="0"/>
                <a:cs typeface="Times New Roman" panose="02020603050405020304" pitchFamily="18" charset="0"/>
              </a:rPr>
              <a:t>In some single-celled organisms mitosis forms the basis of asexual reproduction. In diploid multicellular organisms sexual reproduction involves the fusion of two haploid gametes to produce a diploid zygote. Mitotic divisions of the zygote and daughter cells are then responsible for the subsequent growth and development of the organism. In the adult organism, mitosis plays a role in cell replacement, wound healing and </a:t>
            </a:r>
            <a:r>
              <a:rPr lang="en-US" sz="1600" dirty="0" err="1">
                <a:latin typeface="Times New Roman" panose="02020603050405020304" pitchFamily="18" charset="0"/>
                <a:cs typeface="Times New Roman" panose="02020603050405020304" pitchFamily="18" charset="0"/>
              </a:rPr>
              <a:t>tumour</a:t>
            </a:r>
            <a:r>
              <a:rPr lang="en-US" sz="1600" dirty="0">
                <a:latin typeface="Times New Roman" panose="02020603050405020304" pitchFamily="18" charset="0"/>
                <a:cs typeface="Times New Roman" panose="02020603050405020304" pitchFamily="18" charset="0"/>
              </a:rPr>
              <a:t> formation. </a:t>
            </a:r>
          </a:p>
          <a:p>
            <a:r>
              <a:rPr lang="en-US" sz="1600" dirty="0">
                <a:latin typeface="Times New Roman" panose="02020603050405020304" pitchFamily="18" charset="0"/>
                <a:cs typeface="Times New Roman" panose="02020603050405020304" pitchFamily="18" charset="0"/>
              </a:rPr>
              <a:t>Mitosis, although a continuous process, is conventionally divided into five stages: prophase, </a:t>
            </a:r>
            <a:r>
              <a:rPr lang="en-US" sz="1600" dirty="0" err="1">
                <a:latin typeface="Times New Roman" panose="02020603050405020304" pitchFamily="18" charset="0"/>
                <a:cs typeface="Times New Roman" panose="02020603050405020304" pitchFamily="18" charset="0"/>
              </a:rPr>
              <a:t>prometaphase</a:t>
            </a:r>
            <a:r>
              <a:rPr lang="en-US" sz="1600" dirty="0">
                <a:latin typeface="Times New Roman" panose="02020603050405020304" pitchFamily="18" charset="0"/>
                <a:cs typeface="Times New Roman" panose="02020603050405020304" pitchFamily="18" charset="0"/>
              </a:rPr>
              <a:t>, metaphase, anaphase and </a:t>
            </a:r>
            <a:r>
              <a:rPr lang="en-US" sz="1600" dirty="0" err="1">
                <a:latin typeface="Times New Roman" panose="02020603050405020304" pitchFamily="18" charset="0"/>
                <a:cs typeface="Times New Roman" panose="02020603050405020304" pitchFamily="18" charset="0"/>
              </a:rPr>
              <a:t>telophase</a:t>
            </a:r>
            <a:r>
              <a:rPr lang="en-US" sz="1600" dirty="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87620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It is unclear how such development programs control cell cycle</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p:txBody>
          <a:bodyPr>
            <a:normAutofit fontScale="85000" lnSpcReduction="20000"/>
          </a:bodyPr>
          <a:lstStyle/>
          <a:p>
            <a:r>
              <a:rPr lang="en-US" b="1" dirty="0">
                <a:latin typeface="Times New Roman" panose="02020603050405020304" pitchFamily="18" charset="0"/>
                <a:cs typeface="Times New Roman" panose="02020603050405020304" pitchFamily="18" charset="0"/>
              </a:rPr>
              <a:t>It is unclear how such development programs control cell cycle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r>
              <a:rPr lang="en-US" sz="1900" dirty="0">
                <a:latin typeface="Times New Roman" panose="02020603050405020304" pitchFamily="18" charset="0"/>
                <a:cs typeface="Times New Roman" panose="02020603050405020304" pitchFamily="18" charset="0"/>
              </a:rPr>
              <a:t>It is unclear how such developmental programs control the cell cycle and whether systemic signals are involved. Most likely however, regulation occurs via the </a:t>
            </a:r>
            <a:r>
              <a:rPr lang="en-US" sz="1900" dirty="0" err="1">
                <a:latin typeface="Times New Roman" panose="02020603050405020304" pitchFamily="18" charset="0"/>
                <a:cs typeface="Times New Roman" panose="02020603050405020304" pitchFamily="18" charset="0"/>
              </a:rPr>
              <a:t>cyclin</a:t>
            </a:r>
            <a:r>
              <a:rPr lang="en-US" sz="1900" dirty="0">
                <a:latin typeface="Times New Roman" panose="02020603050405020304" pitchFamily="18" charset="0"/>
                <a:cs typeface="Times New Roman" panose="02020603050405020304" pitchFamily="18" charset="0"/>
              </a:rPr>
              <a:t>/</a:t>
            </a:r>
            <a:r>
              <a:rPr lang="en-US" sz="1900" dirty="0" err="1">
                <a:latin typeface="Times New Roman" panose="02020603050405020304" pitchFamily="18" charset="0"/>
                <a:cs typeface="Times New Roman" panose="02020603050405020304" pitchFamily="18" charset="0"/>
              </a:rPr>
              <a:t>Cdk</a:t>
            </a:r>
            <a:r>
              <a:rPr lang="en-US" sz="1900" dirty="0">
                <a:latin typeface="Times New Roman" panose="02020603050405020304" pitchFamily="18" charset="0"/>
                <a:cs typeface="Times New Roman" panose="02020603050405020304" pitchFamily="18" charset="0"/>
              </a:rPr>
              <a:t> complexes. Inactivation of cyd-1 and cdk-4 leads to G1 arrest (see above, CDKs and </a:t>
            </a:r>
            <a:r>
              <a:rPr lang="en-US" sz="1900" dirty="0" err="1">
                <a:latin typeface="Times New Roman" panose="02020603050405020304" pitchFamily="18" charset="0"/>
                <a:cs typeface="Times New Roman" panose="02020603050405020304" pitchFamily="18" charset="0"/>
              </a:rPr>
              <a:t>cyclins</a:t>
            </a:r>
            <a:r>
              <a:rPr lang="en-US" sz="1900" dirty="0">
                <a:latin typeface="Times New Roman" panose="02020603050405020304" pitchFamily="18" charset="0"/>
                <a:cs typeface="Times New Roman" panose="02020603050405020304" pitchFamily="18" charset="0"/>
              </a:rPr>
              <a:t>; Figure 3), and heat-shock induced expression of cyd-1 plus cdk-4 is sufficient to induce expression of the S phase marker </a:t>
            </a:r>
            <a:r>
              <a:rPr lang="en-US" sz="1900" dirty="0" err="1">
                <a:latin typeface="Times New Roman" panose="02020603050405020304" pitchFamily="18" charset="0"/>
                <a:cs typeface="Times New Roman" panose="02020603050405020304" pitchFamily="18" charset="0"/>
              </a:rPr>
              <a:t>rnr</a:t>
            </a:r>
            <a:r>
              <a:rPr lang="en-US" sz="1900" dirty="0">
                <a:latin typeface="Times New Roman" panose="02020603050405020304" pitchFamily="18" charset="0"/>
                <a:cs typeface="Times New Roman" panose="02020603050405020304" pitchFamily="18" charset="0"/>
              </a:rPr>
              <a:t>::GFP in L1 animals arrested through starvation (Park and Krause, 1999). Conversely, ectopic expression of the CDK inhibitor CKI-1 induces cell-cycle arrest and prevents </a:t>
            </a:r>
            <a:r>
              <a:rPr lang="en-US" sz="1900" dirty="0" err="1">
                <a:latin typeface="Times New Roman" panose="02020603050405020304" pitchFamily="18" charset="0"/>
                <a:cs typeface="Times New Roman" panose="02020603050405020304" pitchFamily="18" charset="0"/>
              </a:rPr>
              <a:t>rnr</a:t>
            </a:r>
            <a:r>
              <a:rPr lang="en-US" sz="1900" dirty="0">
                <a:latin typeface="Times New Roman" panose="02020603050405020304" pitchFamily="18" charset="0"/>
                <a:cs typeface="Times New Roman" panose="02020603050405020304" pitchFamily="18" charset="0"/>
              </a:rPr>
              <a:t>::</a:t>
            </a:r>
            <a:r>
              <a:rPr lang="en-US" sz="1900" dirty="0" err="1">
                <a:latin typeface="Times New Roman" panose="02020603050405020304" pitchFamily="18" charset="0"/>
                <a:cs typeface="Times New Roman" panose="02020603050405020304" pitchFamily="18" charset="0"/>
              </a:rPr>
              <a:t>gfp</a:t>
            </a:r>
            <a:r>
              <a:rPr lang="en-US" sz="1900" dirty="0">
                <a:latin typeface="Times New Roman" panose="02020603050405020304" pitchFamily="18" charset="0"/>
                <a:cs typeface="Times New Roman" panose="02020603050405020304" pitchFamily="18" charset="0"/>
              </a:rPr>
              <a:t> expression, while cki-1 loss-of-function results in extra cell division (see: CDK inhibitory proteins). </a:t>
            </a:r>
            <a:r>
              <a:rPr lang="en-US" sz="1900" dirty="0" err="1">
                <a:latin typeface="Times New Roman" panose="02020603050405020304" pitchFamily="18" charset="0"/>
                <a:cs typeface="Times New Roman" panose="02020603050405020304" pitchFamily="18" charset="0"/>
              </a:rPr>
              <a:t>RNAi</a:t>
            </a:r>
            <a:r>
              <a:rPr lang="en-US" sz="1900" dirty="0">
                <a:latin typeface="Times New Roman" panose="02020603050405020304" pitchFamily="18" charset="0"/>
                <a:cs typeface="Times New Roman" panose="02020603050405020304" pitchFamily="18" charset="0"/>
              </a:rPr>
              <a:t> of cki-1 induces </a:t>
            </a:r>
            <a:r>
              <a:rPr lang="en-US" sz="1900" dirty="0" err="1">
                <a:latin typeface="Times New Roman" panose="02020603050405020304" pitchFamily="18" charset="0"/>
                <a:cs typeface="Times New Roman" panose="02020603050405020304" pitchFamily="18" charset="0"/>
              </a:rPr>
              <a:t>rnr</a:t>
            </a:r>
            <a:r>
              <a:rPr lang="en-US" sz="1900" dirty="0">
                <a:latin typeface="Times New Roman" panose="02020603050405020304" pitchFamily="18" charset="0"/>
                <a:cs typeface="Times New Roman" panose="02020603050405020304" pitchFamily="18" charset="0"/>
              </a:rPr>
              <a:t>::</a:t>
            </a:r>
            <a:r>
              <a:rPr lang="en-US" sz="1900" dirty="0" err="1">
                <a:latin typeface="Times New Roman" panose="02020603050405020304" pitchFamily="18" charset="0"/>
                <a:cs typeface="Times New Roman" panose="02020603050405020304" pitchFamily="18" charset="0"/>
              </a:rPr>
              <a:t>gfp</a:t>
            </a:r>
            <a:r>
              <a:rPr lang="en-US" sz="1900" dirty="0">
                <a:latin typeface="Times New Roman" panose="02020603050405020304" pitchFamily="18" charset="0"/>
                <a:cs typeface="Times New Roman" panose="02020603050405020304" pitchFamily="18" charset="0"/>
              </a:rPr>
              <a:t> expression and limited cell division even in starved L1 animals and arrested </a:t>
            </a:r>
            <a:r>
              <a:rPr lang="en-US" sz="1900" dirty="0" err="1">
                <a:latin typeface="Times New Roman" panose="02020603050405020304" pitchFamily="18" charset="0"/>
                <a:cs typeface="Times New Roman" panose="02020603050405020304" pitchFamily="18" charset="0"/>
              </a:rPr>
              <a:t>dauer</a:t>
            </a:r>
            <a:r>
              <a:rPr lang="en-US" sz="1900" dirty="0">
                <a:latin typeface="Times New Roman" panose="02020603050405020304" pitchFamily="18" charset="0"/>
                <a:cs typeface="Times New Roman" panose="02020603050405020304" pitchFamily="18" charset="0"/>
              </a:rPr>
              <a:t> larvae (Hong et al., 1998). Mutations in </a:t>
            </a:r>
            <a:r>
              <a:rPr lang="en-US" sz="1900" dirty="0" err="1">
                <a:latin typeface="Times New Roman" panose="02020603050405020304" pitchFamily="18" charset="0"/>
                <a:cs typeface="Times New Roman" panose="02020603050405020304" pitchFamily="18" charset="0"/>
              </a:rPr>
              <a:t>heterochronic</a:t>
            </a:r>
            <a:r>
              <a:rPr lang="en-US" sz="1900" dirty="0">
                <a:latin typeface="Times New Roman" panose="02020603050405020304" pitchFamily="18" charset="0"/>
                <a:cs typeface="Times New Roman" panose="02020603050405020304" pitchFamily="18" charset="0"/>
              </a:rPr>
              <a:t> genes that cause precocious or retarded patterns of cell division affect the time cells spend in G0 /G1 , probably also acting upstream of the basic cell cycle machinery (</a:t>
            </a:r>
            <a:r>
              <a:rPr lang="en-US" sz="1900" dirty="0" err="1">
                <a:latin typeface="Times New Roman" panose="02020603050405020304" pitchFamily="18" charset="0"/>
                <a:cs typeface="Times New Roman" panose="02020603050405020304" pitchFamily="18" charset="0"/>
              </a:rPr>
              <a:t>Euling</a:t>
            </a:r>
            <a:r>
              <a:rPr lang="en-US" sz="1900" dirty="0">
                <a:latin typeface="Times New Roman" panose="02020603050405020304" pitchFamily="18" charset="0"/>
                <a:cs typeface="Times New Roman" panose="02020603050405020304" pitchFamily="18" charset="0"/>
              </a:rPr>
              <a:t> and </a:t>
            </a:r>
            <a:r>
              <a:rPr lang="en-US" sz="1900" dirty="0" err="1">
                <a:latin typeface="Times New Roman" panose="02020603050405020304" pitchFamily="18" charset="0"/>
                <a:cs typeface="Times New Roman" panose="02020603050405020304" pitchFamily="18" charset="0"/>
              </a:rPr>
              <a:t>Ambros</a:t>
            </a:r>
            <a:r>
              <a:rPr lang="en-US" sz="1900" dirty="0">
                <a:latin typeface="Times New Roman" panose="02020603050405020304" pitchFamily="18" charset="0"/>
                <a:cs typeface="Times New Roman" panose="02020603050405020304" pitchFamily="18" charset="0"/>
              </a:rPr>
              <a:t>, 1996b). Thus, both the normal developmental timing of cell division and environmental, possibly systemic, regulation is likely accomplished through regulators acting upstream of G1 </a:t>
            </a:r>
            <a:r>
              <a:rPr lang="en-US" sz="1900" dirty="0" err="1">
                <a:latin typeface="Times New Roman" panose="02020603050405020304" pitchFamily="18" charset="0"/>
                <a:cs typeface="Times New Roman" panose="02020603050405020304" pitchFamily="18" charset="0"/>
              </a:rPr>
              <a:t>cyclin</a:t>
            </a:r>
            <a:r>
              <a:rPr lang="en-US" sz="1900" dirty="0">
                <a:latin typeface="Times New Roman" panose="02020603050405020304" pitchFamily="18" charset="0"/>
                <a:cs typeface="Times New Roman" panose="02020603050405020304" pitchFamily="18" charset="0"/>
              </a:rPr>
              <a:t>/CDK complexes</a:t>
            </a:r>
          </a:p>
          <a:p>
            <a:r>
              <a:rPr lang="en-US" sz="1900" dirty="0">
                <a:latin typeface="Times New Roman" panose="02020603050405020304" pitchFamily="18" charset="0"/>
                <a:cs typeface="Times New Roman" panose="02020603050405020304" pitchFamily="18" charset="0"/>
              </a:rPr>
              <a:t> </a:t>
            </a:r>
          </a:p>
          <a:p>
            <a:endParaRPr lang="en-US" sz="1900" dirty="0"/>
          </a:p>
        </p:txBody>
      </p:sp>
    </p:spTree>
    <p:extLst>
      <p:ext uri="{BB962C8B-B14F-4D97-AF65-F5344CB8AC3E}">
        <p14:creationId xmlns:p14="http://schemas.microsoft.com/office/powerpoint/2010/main" val="1399031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latin typeface="Times New Roman" panose="02020603050405020304" pitchFamily="18" charset="0"/>
                <a:cs typeface="Times New Roman" panose="02020603050405020304" pitchFamily="18" charset="0"/>
              </a:rPr>
              <a:t>Anatoher</a:t>
            </a:r>
            <a:r>
              <a:rPr lang="en-US" sz="2000" dirty="0" smtClean="0">
                <a:latin typeface="Times New Roman" panose="02020603050405020304" pitchFamily="18" charset="0"/>
                <a:cs typeface="Times New Roman" panose="02020603050405020304" pitchFamily="18" charset="0"/>
              </a:rPr>
              <a:t> level of CKI-1</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b="1" dirty="0"/>
              <a:t>Another level of CKI-1 regulation may be mediated by phosphorylation</a:t>
            </a:r>
            <a:r>
              <a:rPr lang="en-US" dirty="0"/>
              <a:t>. Just like CKI-1, the CDC-14 phosphatase is needed to maintain the </a:t>
            </a:r>
            <a:r>
              <a:rPr lang="en-US" dirty="0" err="1"/>
              <a:t>vulval</a:t>
            </a:r>
            <a:r>
              <a:rPr lang="en-US" dirty="0"/>
              <a:t> precursor cells (VPCs) and other postembryonic precursor cells in a resting state (Saito et al., 2004). In genetic studies, cdc-14 was found to act positively in a cki-1 pathway. Moreover, a CKI-1::GFP fusion protein, expressed from a heterologous promoter, failed to accumulate in the absence of cdc-14 function. Based on analogy with other systems, CKI-1 turn-over is likely promoted by phosphorylation and ubiquitin-dependent proteolysis. CDC-14 phosphatase activity could contribute to cell-cycle arrest by counteracting CKI-1 phosphorylation, thereby preventing CKI-1 degradation.</a:t>
            </a:r>
          </a:p>
        </p:txBody>
      </p:sp>
    </p:spTree>
    <p:extLst>
      <p:ext uri="{BB962C8B-B14F-4D97-AF65-F5344CB8AC3E}">
        <p14:creationId xmlns:p14="http://schemas.microsoft.com/office/powerpoint/2010/main" val="522601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8274"/>
            <a:ext cx="10515600" cy="1325563"/>
          </a:xfrm>
        </p:spPr>
        <p:txBody>
          <a:bodyPr/>
          <a:lstStyle/>
          <a:p>
            <a:r>
              <a:rPr lang="en-US" sz="2000" b="1" dirty="0" smtClean="0">
                <a:latin typeface="Times New Roman" panose="02020603050405020304" pitchFamily="18" charset="0"/>
                <a:cs typeface="Times New Roman" panose="02020603050405020304" pitchFamily="18" charset="0"/>
              </a:rPr>
              <a:t>EXTERNAL REGULATORS	</a:t>
            </a:r>
            <a:br>
              <a:rPr lang="en-US" sz="2000" b="1"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25000" lnSpcReduction="20000"/>
          </a:bodyPr>
          <a:lstStyle/>
          <a:p>
            <a:r>
              <a:rPr lang="en-US" sz="8000" b="1" dirty="0">
                <a:latin typeface="Times New Roman" panose="02020603050405020304" pitchFamily="18" charset="0"/>
                <a:cs typeface="Times New Roman" panose="02020603050405020304" pitchFamily="18" charset="0"/>
              </a:rPr>
              <a:t>EXTERNAL REGULATORS	</a:t>
            </a:r>
          </a:p>
          <a:p>
            <a:pPr marL="0" indent="0">
              <a:buNone/>
            </a:pPr>
            <a:endParaRPr lang="en-US" sz="8000" dirty="0">
              <a:latin typeface="Times New Roman" panose="02020603050405020304" pitchFamily="18" charset="0"/>
              <a:cs typeface="Times New Roman" panose="02020603050405020304" pitchFamily="18" charset="0"/>
            </a:endParaRPr>
          </a:p>
          <a:p>
            <a:r>
              <a:rPr lang="en-US" sz="8000" b="1" dirty="0">
                <a:latin typeface="Times New Roman" panose="02020603050405020304" pitchFamily="18" charset="0"/>
                <a:cs typeface="Times New Roman" panose="02020603050405020304" pitchFamily="18" charset="0"/>
              </a:rPr>
              <a:t>External Regulators</a:t>
            </a:r>
            <a:r>
              <a:rPr lang="en-US" sz="8000" dirty="0">
                <a:latin typeface="Times New Roman" panose="02020603050405020304" pitchFamily="18" charset="0"/>
                <a:cs typeface="Times New Roman" panose="02020603050405020304" pitchFamily="18" charset="0"/>
              </a:rPr>
              <a:t> Proteins that respond to events outside the </a:t>
            </a:r>
            <a:r>
              <a:rPr lang="en-US" sz="8000" b="1" dirty="0">
                <a:latin typeface="Times New Roman" panose="02020603050405020304" pitchFamily="18" charset="0"/>
                <a:cs typeface="Times New Roman" panose="02020603050405020304" pitchFamily="18" charset="0"/>
              </a:rPr>
              <a:t>cell</a:t>
            </a:r>
            <a:r>
              <a:rPr lang="en-US" sz="8000" dirty="0">
                <a:latin typeface="Times New Roman" panose="02020603050405020304" pitchFamily="18" charset="0"/>
                <a:cs typeface="Times New Roman" panose="02020603050405020304" pitchFamily="18" charset="0"/>
              </a:rPr>
              <a:t> are called </a:t>
            </a:r>
            <a:r>
              <a:rPr lang="en-US" sz="8000" b="1" dirty="0">
                <a:latin typeface="Times New Roman" panose="02020603050405020304" pitchFamily="18" charset="0"/>
                <a:cs typeface="Times New Roman" panose="02020603050405020304" pitchFamily="18" charset="0"/>
              </a:rPr>
              <a:t>external regulators</a:t>
            </a:r>
            <a:r>
              <a:rPr lang="en-US" sz="8000" dirty="0">
                <a:latin typeface="Times New Roman" panose="02020603050405020304" pitchFamily="18" charset="0"/>
                <a:cs typeface="Times New Roman" panose="02020603050405020304" pitchFamily="18" charset="0"/>
              </a:rPr>
              <a:t>. </a:t>
            </a:r>
            <a:r>
              <a:rPr lang="en-US" sz="8000" b="1" dirty="0">
                <a:latin typeface="Times New Roman" panose="02020603050405020304" pitchFamily="18" charset="0"/>
                <a:cs typeface="Times New Roman" panose="02020603050405020304" pitchFamily="18" charset="0"/>
              </a:rPr>
              <a:t>External regulators</a:t>
            </a:r>
            <a:r>
              <a:rPr lang="en-US" sz="8000" dirty="0">
                <a:latin typeface="Times New Roman" panose="02020603050405020304" pitchFamily="18" charset="0"/>
                <a:cs typeface="Times New Roman" panose="02020603050405020304" pitchFamily="18" charset="0"/>
              </a:rPr>
              <a:t> direct </a:t>
            </a:r>
            <a:r>
              <a:rPr lang="en-US" sz="8000" b="1" dirty="0">
                <a:latin typeface="Times New Roman" panose="02020603050405020304" pitchFamily="18" charset="0"/>
                <a:cs typeface="Times New Roman" panose="02020603050405020304" pitchFamily="18" charset="0"/>
              </a:rPr>
              <a:t>cells</a:t>
            </a:r>
            <a:r>
              <a:rPr lang="en-US" sz="8000" dirty="0">
                <a:latin typeface="Times New Roman" panose="02020603050405020304" pitchFamily="18" charset="0"/>
                <a:cs typeface="Times New Roman" panose="02020603050405020304" pitchFamily="18" charset="0"/>
              </a:rPr>
              <a:t> to speed up or slow down the </a:t>
            </a:r>
            <a:r>
              <a:rPr lang="en-US" sz="8000" b="1" dirty="0">
                <a:latin typeface="Times New Roman" panose="02020603050405020304" pitchFamily="18" charset="0"/>
                <a:cs typeface="Times New Roman" panose="02020603050405020304" pitchFamily="18" charset="0"/>
              </a:rPr>
              <a:t>cell cycle</a:t>
            </a:r>
            <a:r>
              <a:rPr lang="en-US" sz="8000" dirty="0">
                <a:latin typeface="Times New Roman" panose="02020603050405020304" pitchFamily="18" charset="0"/>
                <a:cs typeface="Times New Roman" panose="02020603050405020304" pitchFamily="18" charset="0"/>
              </a:rPr>
              <a:t>. Growth factors are among the most important </a:t>
            </a:r>
            <a:r>
              <a:rPr lang="en-US" sz="8000" b="1" dirty="0">
                <a:latin typeface="Times New Roman" panose="02020603050405020304" pitchFamily="18" charset="0"/>
                <a:cs typeface="Times New Roman" panose="02020603050405020304" pitchFamily="18" charset="0"/>
              </a:rPr>
              <a:t>external regulators</a:t>
            </a:r>
            <a:r>
              <a:rPr lang="en-US" sz="8000" dirty="0">
                <a:latin typeface="Times New Roman" panose="02020603050405020304" pitchFamily="18" charset="0"/>
                <a:cs typeface="Times New Roman" panose="02020603050405020304" pitchFamily="18" charset="0"/>
              </a:rPr>
              <a:t>. They stimulate the growth and </a:t>
            </a:r>
            <a:r>
              <a:rPr lang="en-US" sz="8000" b="1" dirty="0">
                <a:latin typeface="Times New Roman" panose="02020603050405020304" pitchFamily="18" charset="0"/>
                <a:cs typeface="Times New Roman" panose="02020603050405020304" pitchFamily="18" charset="0"/>
              </a:rPr>
              <a:t>division</a:t>
            </a:r>
            <a:r>
              <a:rPr lang="en-US" sz="8000" dirty="0">
                <a:latin typeface="Times New Roman" panose="02020603050405020304" pitchFamily="18" charset="0"/>
                <a:cs typeface="Times New Roman" panose="02020603050405020304" pitchFamily="18" charset="0"/>
              </a:rPr>
              <a:t> of </a:t>
            </a:r>
            <a:r>
              <a:rPr lang="en-US" sz="8000" b="1" dirty="0">
                <a:latin typeface="Times New Roman" panose="02020603050405020304" pitchFamily="18" charset="0"/>
                <a:cs typeface="Times New Roman" panose="02020603050405020304" pitchFamily="18" charset="0"/>
              </a:rPr>
              <a:t>cells</a:t>
            </a:r>
            <a:r>
              <a:rPr lang="en-US" sz="8000" dirty="0" smtClean="0">
                <a:latin typeface="Times New Roman" panose="02020603050405020304" pitchFamily="18" charset="0"/>
                <a:cs typeface="Times New Roman" panose="02020603050405020304" pitchFamily="18" charset="0"/>
              </a:rPr>
              <a:t>.</a:t>
            </a:r>
            <a:endParaRPr lang="en-US" sz="8000" dirty="0">
              <a:latin typeface="Times New Roman" panose="02020603050405020304" pitchFamily="18" charset="0"/>
              <a:cs typeface="Times New Roman" panose="02020603050405020304" pitchFamily="18" charset="0"/>
            </a:endParaRPr>
          </a:p>
          <a:p>
            <a:r>
              <a:rPr lang="en-US" sz="8000" b="1" dirty="0">
                <a:latin typeface="Times New Roman" panose="02020603050405020304" pitchFamily="18" charset="0"/>
                <a:cs typeface="Times New Roman" panose="02020603050405020304" pitchFamily="18" charset="0"/>
              </a:rPr>
              <a:t>External Regulators</a:t>
            </a:r>
            <a:r>
              <a:rPr lang="en-US" sz="8000" dirty="0">
                <a:latin typeface="Times New Roman" panose="02020603050405020304" pitchFamily="18" charset="0"/>
                <a:cs typeface="Times New Roman" panose="02020603050405020304" pitchFamily="18" charset="0"/>
              </a:rPr>
              <a:t>. </a:t>
            </a:r>
            <a:r>
              <a:rPr lang="en-US" sz="8000" b="1" dirty="0">
                <a:latin typeface="Times New Roman" panose="02020603050405020304" pitchFamily="18" charset="0"/>
                <a:cs typeface="Times New Roman" panose="02020603050405020304" pitchFamily="18" charset="0"/>
              </a:rPr>
              <a:t>External regulators</a:t>
            </a:r>
            <a:r>
              <a:rPr lang="en-US" sz="8000" dirty="0">
                <a:latin typeface="Times New Roman" panose="02020603050405020304" pitchFamily="18" charset="0"/>
                <a:cs typeface="Times New Roman" panose="02020603050405020304" pitchFamily="18" charset="0"/>
              </a:rPr>
              <a:t> are also proteins, but they react to stimuli from outside the </a:t>
            </a:r>
            <a:r>
              <a:rPr lang="en-US" sz="8000" b="1" dirty="0">
                <a:latin typeface="Times New Roman" panose="02020603050405020304" pitchFamily="18" charset="0"/>
                <a:cs typeface="Times New Roman" panose="02020603050405020304" pitchFamily="18" charset="0"/>
              </a:rPr>
              <a:t>cell</a:t>
            </a:r>
            <a:r>
              <a:rPr lang="en-US" sz="8000" dirty="0">
                <a:latin typeface="Times New Roman" panose="02020603050405020304" pitchFamily="18" charset="0"/>
                <a:cs typeface="Times New Roman" panose="02020603050405020304" pitchFamily="18" charset="0"/>
              </a:rPr>
              <a:t>. They direct </a:t>
            </a:r>
            <a:r>
              <a:rPr lang="en-US" sz="8000" b="1" dirty="0">
                <a:latin typeface="Times New Roman" panose="02020603050405020304" pitchFamily="18" charset="0"/>
                <a:cs typeface="Times New Roman" panose="02020603050405020304" pitchFamily="18" charset="0"/>
              </a:rPr>
              <a:t>cells</a:t>
            </a:r>
            <a:r>
              <a:rPr lang="en-US" sz="8000" dirty="0">
                <a:latin typeface="Times New Roman" panose="02020603050405020304" pitchFamily="18" charset="0"/>
                <a:cs typeface="Times New Roman" panose="02020603050405020304" pitchFamily="18" charset="0"/>
              </a:rPr>
              <a:t> to either speed or slow the </a:t>
            </a:r>
            <a:r>
              <a:rPr lang="en-US" sz="8000" b="1" dirty="0">
                <a:latin typeface="Times New Roman" panose="02020603050405020304" pitchFamily="18" charset="0"/>
                <a:cs typeface="Times New Roman" panose="02020603050405020304" pitchFamily="18" charset="0"/>
              </a:rPr>
              <a:t>cell cycle</a:t>
            </a:r>
            <a:r>
              <a:rPr lang="en-US" sz="8000" dirty="0">
                <a:latin typeface="Times New Roman" panose="02020603050405020304" pitchFamily="18" charset="0"/>
                <a:cs typeface="Times New Roman" panose="02020603050405020304" pitchFamily="18" charset="0"/>
              </a:rPr>
              <a:t> based upon outside conditions. ... This helps make certain that </a:t>
            </a:r>
            <a:r>
              <a:rPr lang="en-US" sz="8000" b="1" dirty="0">
                <a:latin typeface="Times New Roman" panose="02020603050405020304" pitchFamily="18" charset="0"/>
                <a:cs typeface="Times New Roman" panose="02020603050405020304" pitchFamily="18" charset="0"/>
              </a:rPr>
              <a:t>cells stop</a:t>
            </a:r>
            <a:r>
              <a:rPr lang="en-US" sz="8000" dirty="0">
                <a:latin typeface="Times New Roman" panose="02020603050405020304" pitchFamily="18" charset="0"/>
                <a:cs typeface="Times New Roman" panose="02020603050405020304" pitchFamily="18" charset="0"/>
              </a:rPr>
              <a:t> dividing when </a:t>
            </a:r>
            <a:r>
              <a:rPr lang="en-US" sz="8000" dirty="0" smtClean="0">
                <a:latin typeface="Times New Roman" panose="02020603050405020304" pitchFamily="18" charset="0"/>
                <a:cs typeface="Times New Roman" panose="02020603050405020304" pitchFamily="18" charset="0"/>
              </a:rPr>
              <a:t>overcrowded</a:t>
            </a:r>
            <a:r>
              <a:rPr lang="en-US" sz="8000" b="1" cap="small" dirty="0">
                <a:latin typeface="Times New Roman" panose="02020603050405020304" pitchFamily="18" charset="0"/>
                <a:cs typeface="Times New Roman" panose="02020603050405020304" pitchFamily="18" charset="0"/>
              </a:rPr>
              <a:t> </a:t>
            </a:r>
            <a:endParaRPr lang="en-US" sz="8000" dirty="0">
              <a:latin typeface="Times New Roman" panose="02020603050405020304" pitchFamily="18" charset="0"/>
              <a:cs typeface="Times New Roman" panose="02020603050405020304" pitchFamily="18" charset="0"/>
            </a:endParaRPr>
          </a:p>
          <a:p>
            <a:r>
              <a:rPr lang="en-US" b="1" cap="small" dirty="0"/>
              <a:t> </a:t>
            </a:r>
            <a:endParaRPr lang="en-US" dirty="0"/>
          </a:p>
        </p:txBody>
      </p:sp>
    </p:spTree>
    <p:extLst>
      <p:ext uri="{BB962C8B-B14F-4D97-AF65-F5344CB8AC3E}">
        <p14:creationId xmlns:p14="http://schemas.microsoft.com/office/powerpoint/2010/main" val="4176549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anose="02020603050405020304" pitchFamily="18" charset="0"/>
                <a:cs typeface="Times New Roman" panose="02020603050405020304" pitchFamily="18" charset="0"/>
              </a:rPr>
              <a:t>Prophase metaphase Anaphase</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r>
              <a:rPr lang="en-US" sz="1600" dirty="0">
                <a:latin typeface="Times New Roman" panose="02020603050405020304" pitchFamily="18" charset="0"/>
                <a:cs typeface="Times New Roman" panose="02020603050405020304" pitchFamily="18" charset="0"/>
              </a:rPr>
              <a:t>PROPHASE</a:t>
            </a:r>
          </a:p>
          <a:p>
            <a:r>
              <a:rPr lang="en-US" sz="1600" dirty="0">
                <a:latin typeface="Times New Roman" panose="02020603050405020304" pitchFamily="18" charset="0"/>
                <a:cs typeface="Times New Roman" panose="02020603050405020304" pitchFamily="18" charset="0"/>
              </a:rPr>
              <a:t>Prophase occupies over half of mitosis. The nuclear membrane breaks down to form a number of small vesicles and the nucleolus disintegrates. A structure known as the centrosome duplicates itself to form two daughter centrosomes that migrate to opposite ends of the cell. The centrosomes </a:t>
            </a:r>
            <a:r>
              <a:rPr lang="en-US" sz="1600" dirty="0" err="1">
                <a:latin typeface="Times New Roman" panose="02020603050405020304" pitchFamily="18" charset="0"/>
                <a:cs typeface="Times New Roman" panose="02020603050405020304" pitchFamily="18" charset="0"/>
              </a:rPr>
              <a:t>organise</a:t>
            </a:r>
            <a:r>
              <a:rPr lang="en-US" sz="1600" dirty="0">
                <a:latin typeface="Times New Roman" panose="02020603050405020304" pitchFamily="18" charset="0"/>
                <a:cs typeface="Times New Roman" panose="02020603050405020304" pitchFamily="18" charset="0"/>
              </a:rPr>
              <a:t> the production of microtubules that form the spindle </a:t>
            </a:r>
            <a:r>
              <a:rPr lang="en-US" sz="1600" dirty="0" err="1">
                <a:latin typeface="Times New Roman" panose="02020603050405020304" pitchFamily="18" charset="0"/>
                <a:cs typeface="Times New Roman" panose="02020603050405020304" pitchFamily="18" charset="0"/>
              </a:rPr>
              <a:t>fibres</a:t>
            </a:r>
            <a:r>
              <a:rPr lang="en-US" sz="1600" dirty="0">
                <a:latin typeface="Times New Roman" panose="02020603050405020304" pitchFamily="18" charset="0"/>
                <a:cs typeface="Times New Roman" panose="02020603050405020304" pitchFamily="18" charset="0"/>
              </a:rPr>
              <a:t> that constitute the mitotic spindle. The chromosomes condense into compact structures. Each replicated chromosome can now be seen to consist of two identical chromatids (or sister chromatids) held together by a structure known as the centromere. </a:t>
            </a:r>
          </a:p>
          <a:p>
            <a:r>
              <a:rPr lang="en-US" sz="1600" dirty="0" err="1">
                <a:latin typeface="Times New Roman" panose="02020603050405020304" pitchFamily="18" charset="0"/>
                <a:cs typeface="Times New Roman" panose="02020603050405020304" pitchFamily="18" charset="0"/>
              </a:rPr>
              <a:t>Prometaphase</a:t>
            </a:r>
            <a:r>
              <a:rPr lang="en-US" sz="1600" dirty="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The chromosomes, led by their centromeres, migrate to the equatorial plane in the midline of cell - at right-angles to the axis formed by the centrosomes. This region of the mitotic spindle is known as the metaphase plate. The spindle </a:t>
            </a:r>
            <a:r>
              <a:rPr lang="en-US" sz="1600" dirty="0" err="1">
                <a:latin typeface="Times New Roman" panose="02020603050405020304" pitchFamily="18" charset="0"/>
                <a:cs typeface="Times New Roman" panose="02020603050405020304" pitchFamily="18" charset="0"/>
              </a:rPr>
              <a:t>fibres</a:t>
            </a:r>
            <a:r>
              <a:rPr lang="en-US" sz="1600" dirty="0">
                <a:latin typeface="Times New Roman" panose="02020603050405020304" pitchFamily="18" charset="0"/>
                <a:cs typeface="Times New Roman" panose="02020603050405020304" pitchFamily="18" charset="0"/>
              </a:rPr>
              <a:t> bind to a structure associated with the centromere of each chromosome called a kinetochore. Individual spindle </a:t>
            </a:r>
            <a:r>
              <a:rPr lang="en-US" sz="1600" dirty="0" err="1">
                <a:latin typeface="Times New Roman" panose="02020603050405020304" pitchFamily="18" charset="0"/>
                <a:cs typeface="Times New Roman" panose="02020603050405020304" pitchFamily="18" charset="0"/>
              </a:rPr>
              <a:t>fibres</a:t>
            </a:r>
            <a:r>
              <a:rPr lang="en-US" sz="1600" dirty="0">
                <a:latin typeface="Times New Roman" panose="02020603050405020304" pitchFamily="18" charset="0"/>
                <a:cs typeface="Times New Roman" panose="02020603050405020304" pitchFamily="18" charset="0"/>
              </a:rPr>
              <a:t> bind to a kinetochore structure on each side of the centromere. The chromosomes continue to condense. </a:t>
            </a:r>
          </a:p>
        </p:txBody>
      </p:sp>
    </p:spTree>
    <p:extLst>
      <p:ext uri="{BB962C8B-B14F-4D97-AF65-F5344CB8AC3E}">
        <p14:creationId xmlns:p14="http://schemas.microsoft.com/office/powerpoint/2010/main" val="98569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Metaphase and Anaphase</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Metaphase</a:t>
            </a:r>
          </a:p>
          <a:p>
            <a:r>
              <a:rPr lang="en-US" dirty="0">
                <a:latin typeface="Times New Roman" panose="02020603050405020304" pitchFamily="18" charset="0"/>
                <a:cs typeface="Times New Roman" panose="02020603050405020304" pitchFamily="18" charset="0"/>
              </a:rPr>
              <a:t>The chromosomes align themselves along the metaphase plate of the spindle apparatus. </a:t>
            </a:r>
          </a:p>
          <a:p>
            <a:r>
              <a:rPr lang="en-US" dirty="0">
                <a:latin typeface="Times New Roman" panose="02020603050405020304" pitchFamily="18" charset="0"/>
                <a:cs typeface="Times New Roman" panose="02020603050405020304" pitchFamily="18" charset="0"/>
              </a:rPr>
              <a:t>Anaphase </a:t>
            </a:r>
          </a:p>
          <a:p>
            <a:r>
              <a:rPr lang="en-US" dirty="0">
                <a:latin typeface="Times New Roman" panose="02020603050405020304" pitchFamily="18" charset="0"/>
                <a:cs typeface="Times New Roman" panose="02020603050405020304" pitchFamily="18" charset="0"/>
              </a:rPr>
              <a:t>The shortest stage of mitosis. The centromeres divide, and the sister chromatids of each chromosome are pulled apart - or 'disjoin' - and move to the opposite ends of the cell, pulled by spindle </a:t>
            </a:r>
            <a:r>
              <a:rPr lang="en-US" dirty="0" err="1">
                <a:latin typeface="Times New Roman" panose="02020603050405020304" pitchFamily="18" charset="0"/>
                <a:cs typeface="Times New Roman" panose="02020603050405020304" pitchFamily="18" charset="0"/>
              </a:rPr>
              <a:t>fibres</a:t>
            </a:r>
            <a:r>
              <a:rPr lang="en-US" dirty="0">
                <a:latin typeface="Times New Roman" panose="02020603050405020304" pitchFamily="18" charset="0"/>
                <a:cs typeface="Times New Roman" panose="02020603050405020304" pitchFamily="18" charset="0"/>
              </a:rPr>
              <a:t> attached to the kinetochore regions. The separated sister chromatids are now referred to as daughter chromosomes. (It is the alignment and separation in metaphase and anaphase that is important in ensuring that each daughter cell receives a copy of every chromosome.) </a:t>
            </a:r>
          </a:p>
        </p:txBody>
      </p:sp>
    </p:spTree>
    <p:extLst>
      <p:ext uri="{BB962C8B-B14F-4D97-AF65-F5344CB8AC3E}">
        <p14:creationId xmlns:p14="http://schemas.microsoft.com/office/powerpoint/2010/main" val="3817988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anose="02020603050405020304" pitchFamily="18" charset="0"/>
                <a:cs typeface="Times New Roman" panose="02020603050405020304" pitchFamily="18" charset="0"/>
              </a:rPr>
              <a:t>Meiosis</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.Meiosis </a:t>
            </a:r>
          </a:p>
          <a:p>
            <a:r>
              <a:rPr lang="en-US" dirty="0">
                <a:latin typeface="Times New Roman" panose="02020603050405020304" pitchFamily="18" charset="0"/>
                <a:cs typeface="Times New Roman" panose="02020603050405020304" pitchFamily="18" charset="0"/>
              </a:rPr>
              <a:t>Meiosis is the form of eukaryotic cell division that produces haploid sex cells or gametes (which contain a single copy of each chromosome) from diploid cells (which contain two copies of each chromosome). The process takes the form of one DNA replication followed by two successive nuclear and cellular divisions (Meiosis I and Meiosis II). As in mitosis,  </a:t>
            </a:r>
          </a:p>
          <a:p>
            <a:r>
              <a:rPr lang="en-US" dirty="0">
                <a:latin typeface="Times New Roman" panose="02020603050405020304" pitchFamily="18" charset="0"/>
                <a:cs typeface="Times New Roman" panose="02020603050405020304" pitchFamily="18" charset="0"/>
              </a:rPr>
              <a:t>meiosis is preceded by a process of DNA replication that converts each chromosome into two sister chromatids.</a:t>
            </a:r>
          </a:p>
          <a:p>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5787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6887"/>
            <a:ext cx="10515600" cy="1325563"/>
          </a:xfrm>
        </p:spPr>
        <p:txBody>
          <a:bodyPr>
            <a:normAutofit/>
          </a:bodyPr>
          <a:lstStyle/>
          <a:p>
            <a:r>
              <a:rPr lang="en-US" sz="1800" dirty="0" smtClean="0">
                <a:latin typeface="Times New Roman" panose="02020603050405020304" pitchFamily="18" charset="0"/>
                <a:cs typeface="Times New Roman" panose="02020603050405020304" pitchFamily="18" charset="0"/>
              </a:rPr>
              <a:t>REGULATION OF CELL CYCLE</a:t>
            </a:r>
            <a:br>
              <a:rPr lang="en-US" sz="1800" dirty="0" smtClean="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25000" lnSpcReduction="20000"/>
          </a:bodyPr>
          <a:lstStyle/>
          <a:p>
            <a:pPr algn="just"/>
            <a:r>
              <a:rPr lang="en-US" sz="6400" dirty="0" smtClean="0">
                <a:latin typeface="Times New Roman" panose="02020603050405020304" pitchFamily="18" charset="0"/>
                <a:cs typeface="Times New Roman" panose="02020603050405020304" pitchFamily="18" charset="0"/>
              </a:rPr>
              <a:t>Animal </a:t>
            </a:r>
            <a:r>
              <a:rPr lang="en-US" sz="6400" dirty="0">
                <a:latin typeface="Times New Roman" panose="02020603050405020304" pitchFamily="18" charset="0"/>
                <a:cs typeface="Times New Roman" panose="02020603050405020304" pitchFamily="18" charset="0"/>
              </a:rPr>
              <a:t>development from a single-cell zygote to fertile adult requires many rounds of cell division. During each division, cells complete an ordered series of events that collectively form the "cell cycle". This cycle includes accurate duplication of the genome during the DNA synthesis phase (S phase), and segregation of complete sets of chromosomes to each of the daughter cells in M phase (Figure 1A). The somatic cell cycle also contains "Gap" phases, known as G1 , which connects the completion of M phase to initiation of S phase in the next cycle, and G2 , which separates the S and M phases. Dependent on environmental and developmental signals, cells in G1 may temporarily or permanently leave the cell cycle and enter a quiescent or arrested phase known as G0 .</a:t>
            </a:r>
          </a:p>
          <a:p>
            <a:pPr algn="just"/>
            <a:r>
              <a:rPr lang="en-US" sz="6400" dirty="0">
                <a:latin typeface="Times New Roman" panose="02020603050405020304" pitchFamily="18" charset="0"/>
                <a:cs typeface="Times New Roman" panose="02020603050405020304" pitchFamily="18" charset="0"/>
              </a:rPr>
              <a:t> </a:t>
            </a:r>
          </a:p>
          <a:p>
            <a:pPr algn="just"/>
            <a:r>
              <a:rPr lang="en-US" sz="6400" dirty="0">
                <a:latin typeface="Times New Roman" panose="02020603050405020304" pitchFamily="18" charset="0"/>
                <a:cs typeface="Times New Roman" panose="02020603050405020304" pitchFamily="18" charset="0"/>
              </a:rPr>
              <a:t> </a:t>
            </a:r>
          </a:p>
          <a:p>
            <a:pPr algn="just"/>
            <a:r>
              <a:rPr lang="en-US" sz="5600" dirty="0">
                <a:latin typeface="Times New Roman" panose="02020603050405020304" pitchFamily="18" charset="0"/>
                <a:cs typeface="Times New Roman" panose="02020603050405020304" pitchFamily="18" charset="0"/>
              </a:rPr>
              <a:t> </a:t>
            </a:r>
            <a:r>
              <a:rPr lang="en-US" sz="800" dirty="0"/>
              <a:t>Simple representations of the cell cycle. (A) a </a:t>
            </a:r>
            <a:r>
              <a:rPr lang="en-US" sz="800" dirty="0" err="1" smtClean="0"/>
              <a:t>typical</a:t>
            </a:r>
            <a:r>
              <a:rPr lang="en-US" sz="100" dirty="0" err="1"/>
              <a:t>Simple</a:t>
            </a:r>
            <a:r>
              <a:rPr lang="en-US" sz="100" dirty="0"/>
              <a:t> representations of the cell cycle. (A) a typical (somatic) cell cycle, which can be divided in four sequential phases: G1 , S, G2 and M. M phase consist of nuclear division (mitosis) and cytoplasmic division (cytokinesis) (B) variant cell cycles in which specific phases are omitted. (C) approximate time of activity for different combinations of </a:t>
            </a:r>
            <a:r>
              <a:rPr lang="en-US" sz="100" dirty="0" err="1"/>
              <a:t>cyclins</a:t>
            </a:r>
            <a:r>
              <a:rPr lang="en-US" sz="100" dirty="0"/>
              <a:t> and CDKs, based on studies of mammalian </a:t>
            </a:r>
            <a:r>
              <a:rPr lang="en-US" sz="100" dirty="0" err="1"/>
              <a:t>cyclins</a:t>
            </a:r>
            <a:r>
              <a:rPr lang="en-US" sz="100" dirty="0"/>
              <a:t> and CDKs. C. </a:t>
            </a:r>
            <a:r>
              <a:rPr lang="en-US" sz="100" dirty="0" err="1"/>
              <a:t>elegans</a:t>
            </a:r>
            <a:r>
              <a:rPr lang="en-US" sz="100" dirty="0"/>
              <a:t> family members are indicated between brackets. Shapes outside the cycle indicate increase and reduction of corresponding CDK/</a:t>
            </a:r>
            <a:r>
              <a:rPr lang="en-US" sz="100" dirty="0" err="1"/>
              <a:t>cyclin</a:t>
            </a:r>
            <a:r>
              <a:rPr lang="en-US" sz="100" dirty="0"/>
              <a:t> activity.</a:t>
            </a:r>
          </a:p>
          <a:p>
            <a:pPr lvl="0" algn="just"/>
            <a:r>
              <a:rPr lang="en-US" sz="800" dirty="0" smtClean="0"/>
              <a:t> </a:t>
            </a:r>
            <a:r>
              <a:rPr lang="en-US" sz="800" dirty="0"/>
              <a:t>(somatic) cell cycle, which can be divided in four sequential phases: G1 , S, G2 and M. M phase consist of nuclear division (mitosis) and cytoplasmic division (cytokinesis) (B) variant cell cycles in which specific phases are omitted. (C) approximate time of activity for different combinations of </a:t>
            </a:r>
            <a:r>
              <a:rPr lang="en-US" sz="800" dirty="0" err="1"/>
              <a:t>cyclins</a:t>
            </a:r>
            <a:r>
              <a:rPr lang="en-US" sz="800" dirty="0"/>
              <a:t> and CDKs, based on studies of mammalian </a:t>
            </a:r>
            <a:r>
              <a:rPr lang="en-US" sz="800" dirty="0" err="1"/>
              <a:t>cyclins</a:t>
            </a:r>
            <a:r>
              <a:rPr lang="en-US" sz="800" dirty="0"/>
              <a:t> and CDKs. C. </a:t>
            </a:r>
            <a:r>
              <a:rPr lang="en-US" sz="800" dirty="0" err="1"/>
              <a:t>elegans</a:t>
            </a:r>
            <a:r>
              <a:rPr lang="en-US" sz="800" dirty="0"/>
              <a:t> family members are indicated between brackets. Shapes outside the cycle indicate increase and reduction of corresponding CDK/</a:t>
            </a:r>
            <a:r>
              <a:rPr lang="en-US" sz="800" dirty="0" err="1"/>
              <a:t>cyclin</a:t>
            </a:r>
            <a:r>
              <a:rPr lang="en-US" sz="800" dirty="0"/>
              <a:t> activity.</a:t>
            </a:r>
          </a:p>
          <a:p>
            <a:pPr algn="just"/>
            <a:endParaRPr lang="en-US" sz="5600" dirty="0">
              <a:latin typeface="Times New Roman" panose="02020603050405020304" pitchFamily="18" charset="0"/>
              <a:cs typeface="Times New Roman" panose="02020603050405020304" pitchFamily="18" charset="0"/>
            </a:endParaRPr>
          </a:p>
          <a:p>
            <a:pPr algn="just"/>
            <a:r>
              <a:rPr lang="en-US" sz="3500" dirty="0">
                <a:latin typeface="Times New Roman" panose="02020603050405020304" pitchFamily="18" charset="0"/>
                <a:cs typeface="Times New Roman" panose="02020603050405020304" pitchFamily="18" charset="0"/>
              </a:rPr>
              <a:t> </a:t>
            </a:r>
          </a:p>
          <a:p>
            <a:r>
              <a:rPr lang="en-US" dirty="0"/>
              <a:t> </a:t>
            </a:r>
          </a:p>
          <a:p>
            <a:r>
              <a:rPr lang="en-US" dirty="0"/>
              <a:t> </a:t>
            </a:r>
          </a:p>
          <a:p>
            <a:r>
              <a:rPr lang="en-US" dirty="0"/>
              <a:t> </a:t>
            </a:r>
          </a:p>
        </p:txBody>
      </p:sp>
    </p:spTree>
    <p:extLst>
      <p:ext uri="{BB962C8B-B14F-4D97-AF65-F5344CB8AC3E}">
        <p14:creationId xmlns:p14="http://schemas.microsoft.com/office/powerpoint/2010/main" val="3137358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of cell cycle</a:t>
            </a:r>
            <a:endParaRPr lang="en-US" dirty="0"/>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During development, variations of this typical somatic division cycle are used to fulfill specific requirements (Figure 1B). These include rapid embryonic cell cycles that lack G1 and G2 phases, meiotic cell cycles that allow formation of haploid gametes, and </a:t>
            </a:r>
            <a:r>
              <a:rPr lang="en-US" dirty="0" err="1">
                <a:latin typeface="Times New Roman" panose="02020603050405020304" pitchFamily="18" charset="0"/>
                <a:cs typeface="Times New Roman" panose="02020603050405020304" pitchFamily="18" charset="0"/>
              </a:rPr>
              <a:t>endoreduplication</a:t>
            </a:r>
            <a:r>
              <a:rPr lang="en-US" dirty="0">
                <a:latin typeface="Times New Roman" panose="02020603050405020304" pitchFamily="18" charset="0"/>
                <a:cs typeface="Times New Roman" panose="02020603050405020304" pitchFamily="18" charset="0"/>
              </a:rPr>
              <a:t> (or: "</a:t>
            </a:r>
            <a:r>
              <a:rPr lang="en-US" dirty="0" err="1">
                <a:latin typeface="Times New Roman" panose="02020603050405020304" pitchFamily="18" charset="0"/>
                <a:cs typeface="Times New Roman" panose="02020603050405020304" pitchFamily="18" charset="0"/>
              </a:rPr>
              <a:t>endoreplication</a:t>
            </a:r>
            <a:r>
              <a:rPr lang="en-US" dirty="0">
                <a:latin typeface="Times New Roman" panose="02020603050405020304" pitchFamily="18" charset="0"/>
                <a:cs typeface="Times New Roman" panose="02020603050405020304" pitchFamily="18" charset="0"/>
              </a:rPr>
              <a:t>") cycles in which S phases are not followed by mitosis. These variant cell cycles form part of the stereotypical pattern of cell divisions during C. </a:t>
            </a:r>
            <a:r>
              <a:rPr lang="en-US" dirty="0" err="1">
                <a:latin typeface="Times New Roman" panose="02020603050405020304" pitchFamily="18" charset="0"/>
                <a:cs typeface="Times New Roman" panose="02020603050405020304" pitchFamily="18" charset="0"/>
              </a:rPr>
              <a:t>elegans</a:t>
            </a:r>
            <a:r>
              <a:rPr lang="en-US" dirty="0">
                <a:latin typeface="Times New Roman" panose="02020603050405020304" pitchFamily="18" charset="0"/>
                <a:cs typeface="Times New Roman" panose="02020603050405020304" pitchFamily="18" charset="0"/>
              </a:rPr>
              <a:t> development.</a:t>
            </a:r>
          </a:p>
          <a:p>
            <a:pPr algn="just"/>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62892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96</TotalTime>
  <Words>4588</Words>
  <Application>Microsoft Office PowerPoint</Application>
  <PresentationFormat>Widescreen</PresentationFormat>
  <Paragraphs>185</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Times New Roman</vt:lpstr>
      <vt:lpstr>Trebuchet MS</vt:lpstr>
      <vt:lpstr>Wingdings 3</vt:lpstr>
      <vt:lpstr>Facet</vt:lpstr>
      <vt:lpstr>REGULATION OF CELL CYCLE </vt:lpstr>
      <vt:lpstr>The cell cycle  </vt:lpstr>
      <vt:lpstr>Cell cycle</vt:lpstr>
      <vt:lpstr>mitosis</vt:lpstr>
      <vt:lpstr>Prophase metaphase Anaphase</vt:lpstr>
      <vt:lpstr>Metaphase and Anaphase</vt:lpstr>
      <vt:lpstr>Meiosis</vt:lpstr>
      <vt:lpstr>REGULATION OF CELL CYCLE </vt:lpstr>
      <vt:lpstr>Regulation of cell cycle</vt:lpstr>
      <vt:lpstr>Simple representations of the cell cycle. (A) a typical (somatic) cell cycle, which can be divided in four sequential phases: G1 , S, G2 and M. M phase consist of nuclear division (mitosis) and cytoplasmic division (cytokinesis) (B) variant cell cycles in which specific phases are omitted. (C) approximate time of activity for different combinations of cyclins and CDKs, based on studies of mammalian cyclins and CDKs. C. elegans family members are indicated between brackets. Shapes outside the cycle indicate increase and reduction of corresponding CDK/cyclin activity. </vt:lpstr>
      <vt:lpstr>Cyclins</vt:lpstr>
      <vt:lpstr>Cyclins</vt:lpstr>
      <vt:lpstr>Cyclin-dependent kinases </vt:lpstr>
      <vt:lpstr>Cyclin-dependent kinases </vt:lpstr>
      <vt:lpstr>MUTURATION PROMOTING FACTOR</vt:lpstr>
      <vt:lpstr>. The role of MPF in nuclear envelope breakdown is shown in simplified form in the diagram below.</vt:lpstr>
      <vt:lpstr>The anaphase-promoting complex/cyclosome (APC/C) </vt:lpstr>
      <vt:lpstr>The anaphase-promoting complex/cyclosome (APC/C) </vt:lpstr>
      <vt:lpstr>The anaphase-promoting complex/cyclosome (APC/C)</vt:lpstr>
      <vt:lpstr>Checkpoints and regulators</vt:lpstr>
      <vt:lpstr>Checkpoints and regulators</vt:lpstr>
      <vt:lpstr>When DNA is damaged</vt:lpstr>
      <vt:lpstr>CELL EXTERNAL SIGNALS AND ITRINSIC INFORMATION</vt:lpstr>
      <vt:lpstr>CELL EXTERNAL SIGNALS AND ITRINSIC INFORMATION</vt:lpstr>
      <vt:lpstr>The paradigm of cell-cycle control</vt:lpstr>
      <vt:lpstr>. Model illustrating general aspects of CDK regulation. CDK activation requires cyclin (CYC) expression and association. Cyclin/CDK complexes are kept inactive through association with CDK-inhibitory proteins (CKIs) and inhibitory phosphorylation by Wee1/Myt1 kinases (black circles). Activation requires ubiquitin-dependent proteolysis of the CKI, phosphorylation of the CDK by a CDK-activating kinase (CAK; red circle), and removal of the inhibitory phosphates by a Cdc25 phosphatase. Cyclin destruction leads to inactivation. Ubiquitin-dependent proteolysis of cell cycle regulators in late G1 and S involves cullin-based E3 ligases such as SCF, while in M phase and early G1 the anaphase-promoting complex (APC) is active. The exclamation figure denotes the active kinase complex, the large arrow indicates time.   </vt:lpstr>
      <vt:lpstr>CDKs apply to all eukaryotes </vt:lpstr>
      <vt:lpstr>CDKs and cyclins</vt:lpstr>
      <vt:lpstr>CDK1</vt:lpstr>
      <vt:lpstr>Cdk2 act with cyclinE</vt:lpstr>
      <vt:lpstr>Other  member of CDK</vt:lpstr>
      <vt:lpstr>CDK inhibitory proteins</vt:lpstr>
      <vt:lpstr>Positive and negative phosphorylation of CDKs </vt:lpstr>
      <vt:lpstr>Positive and negative phosphorylation of CDKs </vt:lpstr>
      <vt:lpstr>Cell cycle variation and embryonic cell cycle</vt:lpstr>
      <vt:lpstr>Embryonic cell cycles </vt:lpstr>
      <vt:lpstr>The meiotic cell cycle</vt:lpstr>
      <vt:lpstr>Checkpoint control</vt:lpstr>
      <vt:lpstr> Cell-cycle entry and arrest</vt:lpstr>
      <vt:lpstr>It is unclear how such development programs control cell cycle  </vt:lpstr>
      <vt:lpstr>Anatoher level of CKI-1</vt:lpstr>
      <vt:lpstr>EXTERNAL REGULATORS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BOTANY MID TERM ASSIGNMENT</dc:title>
  <dc:creator>Tooba Maryam</dc:creator>
  <cp:lastModifiedBy>Shahid Iqbal</cp:lastModifiedBy>
  <cp:revision>16</cp:revision>
  <dcterms:created xsi:type="dcterms:W3CDTF">2020-04-15T19:23:08Z</dcterms:created>
  <dcterms:modified xsi:type="dcterms:W3CDTF">2020-05-02T05:57:02Z</dcterms:modified>
</cp:coreProperties>
</file>