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4"/>
  </p:sldMasterIdLst>
  <p:notesMasterIdLst>
    <p:notesMasterId r:id="rId36"/>
  </p:notesMasterIdLst>
  <p:sldIdLst>
    <p:sldId id="310" r:id="rId5"/>
    <p:sldId id="300" r:id="rId6"/>
    <p:sldId id="298" r:id="rId7"/>
    <p:sldId id="257" r:id="rId8"/>
    <p:sldId id="258" r:id="rId9"/>
    <p:sldId id="289" r:id="rId10"/>
    <p:sldId id="261" r:id="rId11"/>
    <p:sldId id="297" r:id="rId12"/>
    <p:sldId id="292" r:id="rId13"/>
    <p:sldId id="293" r:id="rId14"/>
    <p:sldId id="294" r:id="rId15"/>
    <p:sldId id="295" r:id="rId16"/>
    <p:sldId id="302" r:id="rId17"/>
    <p:sldId id="307" r:id="rId18"/>
    <p:sldId id="296" r:id="rId19"/>
    <p:sldId id="277" r:id="rId20"/>
    <p:sldId id="263" r:id="rId21"/>
    <p:sldId id="264" r:id="rId22"/>
    <p:sldId id="282" r:id="rId23"/>
    <p:sldId id="308" r:id="rId24"/>
    <p:sldId id="304" r:id="rId25"/>
    <p:sldId id="306" r:id="rId26"/>
    <p:sldId id="309" r:id="rId27"/>
    <p:sldId id="285" r:id="rId28"/>
    <p:sldId id="290" r:id="rId29"/>
    <p:sldId id="286" r:id="rId30"/>
    <p:sldId id="287" r:id="rId31"/>
    <p:sldId id="288" r:id="rId32"/>
    <p:sldId id="299" r:id="rId33"/>
    <p:sldId id="301" r:id="rId34"/>
    <p:sldId id="303" r:id="rId35"/>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84409" autoAdjust="0"/>
  </p:normalViewPr>
  <p:slideViewPr>
    <p:cSldViewPr>
      <p:cViewPr varScale="1">
        <p:scale>
          <a:sx n="57" d="100"/>
          <a:sy n="57" d="100"/>
        </p:scale>
        <p:origin x="-166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atin typeface="Arial" pitchFamily="34" charset="0"/>
                <a:cs typeface="Arial" pitchFamily="34" charset="0"/>
              </a:defRPr>
            </a:lvl1pPr>
          </a:lstStyle>
          <a:p>
            <a:pPr>
              <a:defRPr/>
            </a:pPr>
            <a:endParaRPr lang="ar-SA"/>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atin typeface="Arial" pitchFamily="34" charset="0"/>
                <a:cs typeface="Arial" pitchFamily="34" charset="0"/>
              </a:defRPr>
            </a:lvl1pPr>
          </a:lstStyle>
          <a:p>
            <a:pPr>
              <a:defRPr/>
            </a:pPr>
            <a:fld id="{DEC79C03-6580-49B1-9B73-CB7077C13585}" type="datetimeFigureOut">
              <a:rPr lang="ar-SA"/>
              <a:pPr>
                <a:defRPr/>
              </a:pPr>
              <a:t>15/09/1441</a:t>
            </a:fld>
            <a:endParaRPr lang="ar-S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pPr lvl="0"/>
            <a:endParaRPr lang="ar-SA"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atin typeface="Arial" pitchFamily="34" charset="0"/>
                <a:cs typeface="Arial" pitchFamily="34" charset="0"/>
              </a:defRPr>
            </a:lvl1pPr>
          </a:lstStyle>
          <a:p>
            <a:pPr>
              <a:defRPr/>
            </a:pPr>
            <a:endParaRPr lang="ar-SA"/>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atin typeface="Arial" pitchFamily="34" charset="0"/>
                <a:cs typeface="Arial" pitchFamily="34" charset="0"/>
              </a:defRPr>
            </a:lvl1pPr>
          </a:lstStyle>
          <a:p>
            <a:pPr>
              <a:defRPr/>
            </a:pPr>
            <a:fld id="{D6DDAAD5-3102-4C3E-A0A7-17AB163EA4DA}" type="slidenum">
              <a:rPr lang="ar-SA"/>
              <a:pPr>
                <a:defRPr/>
              </a:pPr>
              <a:t>‹#›</a:t>
            </a:fld>
            <a:endParaRPr lang="ar-SA"/>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l" rtl="0"/>
            <a:r>
              <a:rPr lang="en-US" sz="1200" b="0" i="0" u="none" strike="noStrike" kern="1200" dirty="0" smtClean="0">
                <a:solidFill>
                  <a:schemeClr val="tx1"/>
                </a:solidFill>
                <a:latin typeface="+mn-lt"/>
                <a:ea typeface="+mn-ea"/>
                <a:cs typeface="+mn-cs"/>
              </a:rPr>
              <a:t>The glands of worker bees convert the sugar contents of honey into wax, which oozes through the bee’s small pores to produce tiny flakes of wax on their abdomens. Workers chew these pieces of wax until they become soft and moldable, and then add the chewed wax to the honeycomb construction.</a:t>
            </a:r>
          </a:p>
          <a:p>
            <a:pPr algn="l" rtl="0"/>
            <a:r>
              <a:rPr lang="en-US" sz="1200" b="0" i="0" u="none" strike="noStrike" kern="1200" dirty="0" smtClean="0">
                <a:solidFill>
                  <a:schemeClr val="tx1"/>
                </a:solidFill>
                <a:latin typeface="+mn-lt"/>
                <a:ea typeface="+mn-ea"/>
                <a:cs typeface="+mn-cs"/>
              </a:rPr>
              <a:t>The hexagonal cells of the honeycomb are used to house larvae and other brood, as well as to store honey, nectar and pollen. When beekeepers extract honey from hives, the comb is easily left intact, though beekeepers sell honey comb as well.</a:t>
            </a:r>
          </a:p>
          <a:p>
            <a:pPr algn="l" rtl="0"/>
            <a:endParaRPr lang="en-US" dirty="0"/>
          </a:p>
        </p:txBody>
      </p:sp>
      <p:sp>
        <p:nvSpPr>
          <p:cNvPr id="4" name="Slide Number Placeholder 3"/>
          <p:cNvSpPr>
            <a:spLocks noGrp="1"/>
          </p:cNvSpPr>
          <p:nvPr>
            <p:ph type="sldNum" sz="quarter" idx="10"/>
          </p:nvPr>
        </p:nvSpPr>
        <p:spPr/>
        <p:txBody>
          <a:bodyPr/>
          <a:lstStyle/>
          <a:p>
            <a:pPr>
              <a:defRPr/>
            </a:pPr>
            <a:fld id="{D6DDAAD5-3102-4C3E-A0A7-17AB163EA4DA}" type="slidenum">
              <a:rPr lang="ar-SA" smtClean="0"/>
              <a:pPr>
                <a:defRPr/>
              </a:pPr>
              <a:t>12</a:t>
            </a:fld>
            <a:endParaRPr lang="ar-S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l" rtl="0"/>
            <a:r>
              <a:rPr lang="en-US" dirty="0" smtClean="0"/>
              <a:t>https://www.beeculture.com/a-closer-look-beeswax-wax-glands/</a:t>
            </a:r>
            <a:endParaRPr lang="en-US" dirty="0"/>
          </a:p>
        </p:txBody>
      </p:sp>
      <p:sp>
        <p:nvSpPr>
          <p:cNvPr id="4" name="Slide Number Placeholder 3"/>
          <p:cNvSpPr>
            <a:spLocks noGrp="1"/>
          </p:cNvSpPr>
          <p:nvPr>
            <p:ph type="sldNum" sz="quarter" idx="10"/>
          </p:nvPr>
        </p:nvSpPr>
        <p:spPr/>
        <p:txBody>
          <a:bodyPr/>
          <a:lstStyle/>
          <a:p>
            <a:pPr>
              <a:defRPr/>
            </a:pPr>
            <a:fld id="{D6DDAAD5-3102-4C3E-A0A7-17AB163EA4DA}" type="slidenum">
              <a:rPr lang="ar-SA" smtClean="0"/>
              <a:pPr>
                <a:defRPr/>
              </a:pPr>
              <a:t>31</a:t>
            </a:fld>
            <a:endParaRPr lang="ar-S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D5C365D-9D70-4DF7-BA58-BBE281D675EA}" type="datetime1">
              <a:rPr lang="ar-SA" smtClean="0"/>
              <a:t>15/09/1441</a:t>
            </a:fld>
            <a:endParaRPr lang="ar-SA"/>
          </a:p>
        </p:txBody>
      </p:sp>
      <p:sp>
        <p:nvSpPr>
          <p:cNvPr id="5" name="Footer Placeholder 4"/>
          <p:cNvSpPr>
            <a:spLocks noGrp="1"/>
          </p:cNvSpPr>
          <p:nvPr>
            <p:ph type="ftr" sz="quarter" idx="11"/>
          </p:nvPr>
        </p:nvSpPr>
        <p:spPr/>
        <p:txBody>
          <a:bodyPr/>
          <a:lstStyle>
            <a:lvl1pPr>
              <a:defRPr/>
            </a:lvl1pPr>
          </a:lstStyle>
          <a:p>
            <a:pPr>
              <a:defRPr/>
            </a:pPr>
            <a:r>
              <a:rPr lang="en-US" smtClean="0"/>
              <a:t>Dr M Asam Riaz, Assistant Professor, Entomology, College of Agri, UOS</a:t>
            </a:r>
            <a:endParaRPr lang="ar-SA"/>
          </a:p>
        </p:txBody>
      </p:sp>
      <p:sp>
        <p:nvSpPr>
          <p:cNvPr id="6" name="Slide Number Placeholder 5"/>
          <p:cNvSpPr>
            <a:spLocks noGrp="1"/>
          </p:cNvSpPr>
          <p:nvPr>
            <p:ph type="sldNum" sz="quarter" idx="12"/>
          </p:nvPr>
        </p:nvSpPr>
        <p:spPr/>
        <p:txBody>
          <a:bodyPr/>
          <a:lstStyle>
            <a:lvl1pPr>
              <a:defRPr/>
            </a:lvl1pPr>
          </a:lstStyle>
          <a:p>
            <a:pPr>
              <a:defRPr/>
            </a:pPr>
            <a:fld id="{3EA01BF1-7F07-409B-9036-D4335B5EA9F4}" type="slidenum">
              <a:rPr lang="ar-SA"/>
              <a:pPr>
                <a:defRPr/>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93B2165-21ED-440C-9E69-3B0B7AC66638}" type="datetime1">
              <a:rPr lang="ar-SA" smtClean="0"/>
              <a:t>15/09/1441</a:t>
            </a:fld>
            <a:endParaRPr lang="ar-SA"/>
          </a:p>
        </p:txBody>
      </p:sp>
      <p:sp>
        <p:nvSpPr>
          <p:cNvPr id="5" name="Footer Placeholder 4"/>
          <p:cNvSpPr>
            <a:spLocks noGrp="1"/>
          </p:cNvSpPr>
          <p:nvPr>
            <p:ph type="ftr" sz="quarter" idx="11"/>
          </p:nvPr>
        </p:nvSpPr>
        <p:spPr/>
        <p:txBody>
          <a:bodyPr/>
          <a:lstStyle>
            <a:lvl1pPr>
              <a:defRPr/>
            </a:lvl1pPr>
          </a:lstStyle>
          <a:p>
            <a:pPr>
              <a:defRPr/>
            </a:pPr>
            <a:r>
              <a:rPr lang="en-US" smtClean="0"/>
              <a:t>Dr M Asam Riaz, Assistant Professor, Entomology, College of Agri, UOS</a:t>
            </a:r>
            <a:endParaRPr lang="ar-SA"/>
          </a:p>
        </p:txBody>
      </p:sp>
      <p:sp>
        <p:nvSpPr>
          <p:cNvPr id="6" name="Slide Number Placeholder 5"/>
          <p:cNvSpPr>
            <a:spLocks noGrp="1"/>
          </p:cNvSpPr>
          <p:nvPr>
            <p:ph type="sldNum" sz="quarter" idx="12"/>
          </p:nvPr>
        </p:nvSpPr>
        <p:spPr/>
        <p:txBody>
          <a:bodyPr/>
          <a:lstStyle>
            <a:lvl1pPr>
              <a:defRPr/>
            </a:lvl1pPr>
          </a:lstStyle>
          <a:p>
            <a:pPr>
              <a:defRPr/>
            </a:pPr>
            <a:fld id="{634C7218-AB2C-4A70-8DE5-0D8319F118FD}" type="slidenum">
              <a:rPr lang="ar-SA"/>
              <a:pPr>
                <a:defRPr/>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A62317F-818F-4B6E-A50C-0DB8B80B43A2}" type="datetime1">
              <a:rPr lang="ar-SA" smtClean="0"/>
              <a:t>15/09/1441</a:t>
            </a:fld>
            <a:endParaRPr lang="ar-SA"/>
          </a:p>
        </p:txBody>
      </p:sp>
      <p:sp>
        <p:nvSpPr>
          <p:cNvPr id="5" name="Footer Placeholder 4"/>
          <p:cNvSpPr>
            <a:spLocks noGrp="1"/>
          </p:cNvSpPr>
          <p:nvPr>
            <p:ph type="ftr" sz="quarter" idx="11"/>
          </p:nvPr>
        </p:nvSpPr>
        <p:spPr/>
        <p:txBody>
          <a:bodyPr/>
          <a:lstStyle>
            <a:lvl1pPr>
              <a:defRPr/>
            </a:lvl1pPr>
          </a:lstStyle>
          <a:p>
            <a:pPr>
              <a:defRPr/>
            </a:pPr>
            <a:r>
              <a:rPr lang="en-US" smtClean="0"/>
              <a:t>Dr M Asam Riaz, Assistant Professor, Entomology, College of Agri, UOS</a:t>
            </a:r>
            <a:endParaRPr lang="ar-SA"/>
          </a:p>
        </p:txBody>
      </p:sp>
      <p:sp>
        <p:nvSpPr>
          <p:cNvPr id="6" name="Slide Number Placeholder 5"/>
          <p:cNvSpPr>
            <a:spLocks noGrp="1"/>
          </p:cNvSpPr>
          <p:nvPr>
            <p:ph type="sldNum" sz="quarter" idx="12"/>
          </p:nvPr>
        </p:nvSpPr>
        <p:spPr/>
        <p:txBody>
          <a:bodyPr/>
          <a:lstStyle>
            <a:lvl1pPr>
              <a:defRPr/>
            </a:lvl1pPr>
          </a:lstStyle>
          <a:p>
            <a:pPr>
              <a:defRPr/>
            </a:pPr>
            <a:fld id="{6667A3AE-3A52-4204-B83C-DFA062809121}" type="slidenum">
              <a:rPr lang="ar-SA"/>
              <a:pPr>
                <a:defRPr/>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EE6A34B-E699-4F64-B01E-325C12672A91}" type="datetime1">
              <a:rPr lang="ar-SA" smtClean="0"/>
              <a:t>15/09/1441</a:t>
            </a:fld>
            <a:endParaRPr lang="ar-SA"/>
          </a:p>
        </p:txBody>
      </p:sp>
      <p:sp>
        <p:nvSpPr>
          <p:cNvPr id="5" name="Footer Placeholder 4"/>
          <p:cNvSpPr>
            <a:spLocks noGrp="1"/>
          </p:cNvSpPr>
          <p:nvPr>
            <p:ph type="ftr" sz="quarter" idx="11"/>
          </p:nvPr>
        </p:nvSpPr>
        <p:spPr/>
        <p:txBody>
          <a:bodyPr/>
          <a:lstStyle>
            <a:lvl1pPr>
              <a:defRPr/>
            </a:lvl1pPr>
          </a:lstStyle>
          <a:p>
            <a:pPr>
              <a:defRPr/>
            </a:pPr>
            <a:r>
              <a:rPr lang="en-US" smtClean="0"/>
              <a:t>Dr M Asam Riaz, Assistant Professor, Entomology, College of Agri, UOS</a:t>
            </a:r>
            <a:endParaRPr lang="ar-SA"/>
          </a:p>
        </p:txBody>
      </p:sp>
      <p:sp>
        <p:nvSpPr>
          <p:cNvPr id="6" name="Slide Number Placeholder 5"/>
          <p:cNvSpPr>
            <a:spLocks noGrp="1"/>
          </p:cNvSpPr>
          <p:nvPr>
            <p:ph type="sldNum" sz="quarter" idx="12"/>
          </p:nvPr>
        </p:nvSpPr>
        <p:spPr/>
        <p:txBody>
          <a:bodyPr/>
          <a:lstStyle>
            <a:lvl1pPr>
              <a:defRPr/>
            </a:lvl1pPr>
          </a:lstStyle>
          <a:p>
            <a:pPr>
              <a:defRPr/>
            </a:pPr>
            <a:fld id="{D18E8863-5EEA-4282-9603-C32E64E5F43C}" type="slidenum">
              <a:rPr lang="ar-SA"/>
              <a:pPr>
                <a:defRPr/>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743CD04-1E27-4438-BD9B-3957E1C5E0BA}" type="datetime1">
              <a:rPr lang="ar-SA" smtClean="0"/>
              <a:t>15/09/1441</a:t>
            </a:fld>
            <a:endParaRPr lang="ar-SA"/>
          </a:p>
        </p:txBody>
      </p:sp>
      <p:sp>
        <p:nvSpPr>
          <p:cNvPr id="5" name="Footer Placeholder 4"/>
          <p:cNvSpPr>
            <a:spLocks noGrp="1"/>
          </p:cNvSpPr>
          <p:nvPr>
            <p:ph type="ftr" sz="quarter" idx="11"/>
          </p:nvPr>
        </p:nvSpPr>
        <p:spPr/>
        <p:txBody>
          <a:bodyPr/>
          <a:lstStyle>
            <a:lvl1pPr>
              <a:defRPr/>
            </a:lvl1pPr>
          </a:lstStyle>
          <a:p>
            <a:pPr>
              <a:defRPr/>
            </a:pPr>
            <a:r>
              <a:rPr lang="en-US" smtClean="0"/>
              <a:t>Dr M Asam Riaz, Assistant Professor, Entomology, College of Agri, UOS</a:t>
            </a:r>
            <a:endParaRPr lang="ar-SA"/>
          </a:p>
        </p:txBody>
      </p:sp>
      <p:sp>
        <p:nvSpPr>
          <p:cNvPr id="6" name="Slide Number Placeholder 5"/>
          <p:cNvSpPr>
            <a:spLocks noGrp="1"/>
          </p:cNvSpPr>
          <p:nvPr>
            <p:ph type="sldNum" sz="quarter" idx="12"/>
          </p:nvPr>
        </p:nvSpPr>
        <p:spPr/>
        <p:txBody>
          <a:bodyPr/>
          <a:lstStyle>
            <a:lvl1pPr>
              <a:defRPr/>
            </a:lvl1pPr>
          </a:lstStyle>
          <a:p>
            <a:pPr>
              <a:defRPr/>
            </a:pPr>
            <a:fld id="{1BA3141E-5C82-42EE-BAEE-6E8B4DB46C1D}" type="slidenum">
              <a:rPr lang="ar-SA"/>
              <a:pPr>
                <a:defRPr/>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01B0C632-E517-4E25-ACB5-26941C8F8000}" type="datetime1">
              <a:rPr lang="ar-SA" smtClean="0"/>
              <a:t>15/09/1441</a:t>
            </a:fld>
            <a:endParaRPr lang="ar-SA"/>
          </a:p>
        </p:txBody>
      </p:sp>
      <p:sp>
        <p:nvSpPr>
          <p:cNvPr id="6" name="Footer Placeholder 4"/>
          <p:cNvSpPr>
            <a:spLocks noGrp="1"/>
          </p:cNvSpPr>
          <p:nvPr>
            <p:ph type="ftr" sz="quarter" idx="11"/>
          </p:nvPr>
        </p:nvSpPr>
        <p:spPr/>
        <p:txBody>
          <a:bodyPr/>
          <a:lstStyle>
            <a:lvl1pPr>
              <a:defRPr/>
            </a:lvl1pPr>
          </a:lstStyle>
          <a:p>
            <a:pPr>
              <a:defRPr/>
            </a:pPr>
            <a:r>
              <a:rPr lang="en-US" smtClean="0"/>
              <a:t>Dr M Asam Riaz, Assistant Professor, Entomology, College of Agri, UOS</a:t>
            </a:r>
            <a:endParaRPr lang="ar-SA"/>
          </a:p>
        </p:txBody>
      </p:sp>
      <p:sp>
        <p:nvSpPr>
          <p:cNvPr id="7" name="Slide Number Placeholder 5"/>
          <p:cNvSpPr>
            <a:spLocks noGrp="1"/>
          </p:cNvSpPr>
          <p:nvPr>
            <p:ph type="sldNum" sz="quarter" idx="12"/>
          </p:nvPr>
        </p:nvSpPr>
        <p:spPr/>
        <p:txBody>
          <a:bodyPr/>
          <a:lstStyle>
            <a:lvl1pPr>
              <a:defRPr/>
            </a:lvl1pPr>
          </a:lstStyle>
          <a:p>
            <a:pPr>
              <a:defRPr/>
            </a:pPr>
            <a:fld id="{58B0B818-1B23-4154-8ACD-7D10DBCCEED3}" type="slidenum">
              <a:rPr lang="ar-SA"/>
              <a:pPr>
                <a:defRPr/>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10504C54-A827-4D8A-9F51-210101F5F451}" type="datetime1">
              <a:rPr lang="ar-SA" smtClean="0"/>
              <a:t>15/09/1441</a:t>
            </a:fld>
            <a:endParaRPr lang="ar-SA"/>
          </a:p>
        </p:txBody>
      </p:sp>
      <p:sp>
        <p:nvSpPr>
          <p:cNvPr id="8" name="Footer Placeholder 4"/>
          <p:cNvSpPr>
            <a:spLocks noGrp="1"/>
          </p:cNvSpPr>
          <p:nvPr>
            <p:ph type="ftr" sz="quarter" idx="11"/>
          </p:nvPr>
        </p:nvSpPr>
        <p:spPr/>
        <p:txBody>
          <a:bodyPr/>
          <a:lstStyle>
            <a:lvl1pPr>
              <a:defRPr/>
            </a:lvl1pPr>
          </a:lstStyle>
          <a:p>
            <a:pPr>
              <a:defRPr/>
            </a:pPr>
            <a:r>
              <a:rPr lang="en-US" smtClean="0"/>
              <a:t>Dr M Asam Riaz, Assistant Professor, Entomology, College of Agri, UOS</a:t>
            </a:r>
            <a:endParaRPr lang="ar-SA"/>
          </a:p>
        </p:txBody>
      </p:sp>
      <p:sp>
        <p:nvSpPr>
          <p:cNvPr id="9" name="Slide Number Placeholder 5"/>
          <p:cNvSpPr>
            <a:spLocks noGrp="1"/>
          </p:cNvSpPr>
          <p:nvPr>
            <p:ph type="sldNum" sz="quarter" idx="12"/>
          </p:nvPr>
        </p:nvSpPr>
        <p:spPr/>
        <p:txBody>
          <a:bodyPr/>
          <a:lstStyle>
            <a:lvl1pPr>
              <a:defRPr/>
            </a:lvl1pPr>
          </a:lstStyle>
          <a:p>
            <a:pPr>
              <a:defRPr/>
            </a:pPr>
            <a:fld id="{EE1E0107-3C70-4A4A-A567-71702EE6B5C4}" type="slidenum">
              <a:rPr lang="ar-SA"/>
              <a:pPr>
                <a:defRPr/>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4F89747-4DED-4EF3-B76B-9554A59903D8}" type="datetime1">
              <a:rPr lang="ar-SA" smtClean="0"/>
              <a:t>15/09/1441</a:t>
            </a:fld>
            <a:endParaRPr lang="ar-SA"/>
          </a:p>
        </p:txBody>
      </p:sp>
      <p:sp>
        <p:nvSpPr>
          <p:cNvPr id="4" name="Footer Placeholder 4"/>
          <p:cNvSpPr>
            <a:spLocks noGrp="1"/>
          </p:cNvSpPr>
          <p:nvPr>
            <p:ph type="ftr" sz="quarter" idx="11"/>
          </p:nvPr>
        </p:nvSpPr>
        <p:spPr/>
        <p:txBody>
          <a:bodyPr/>
          <a:lstStyle>
            <a:lvl1pPr>
              <a:defRPr/>
            </a:lvl1pPr>
          </a:lstStyle>
          <a:p>
            <a:pPr>
              <a:defRPr/>
            </a:pPr>
            <a:r>
              <a:rPr lang="en-US" smtClean="0"/>
              <a:t>Dr M Asam Riaz, Assistant Professor, Entomology, College of Agri, UOS</a:t>
            </a:r>
            <a:endParaRPr lang="ar-SA"/>
          </a:p>
        </p:txBody>
      </p:sp>
      <p:sp>
        <p:nvSpPr>
          <p:cNvPr id="5" name="Slide Number Placeholder 5"/>
          <p:cNvSpPr>
            <a:spLocks noGrp="1"/>
          </p:cNvSpPr>
          <p:nvPr>
            <p:ph type="sldNum" sz="quarter" idx="12"/>
          </p:nvPr>
        </p:nvSpPr>
        <p:spPr/>
        <p:txBody>
          <a:bodyPr/>
          <a:lstStyle>
            <a:lvl1pPr>
              <a:defRPr/>
            </a:lvl1pPr>
          </a:lstStyle>
          <a:p>
            <a:pPr>
              <a:defRPr/>
            </a:pPr>
            <a:fld id="{5D941856-C49B-467D-BF8E-977EC5D22934}" type="slidenum">
              <a:rPr lang="ar-SA"/>
              <a:pPr>
                <a:defRPr/>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EB8EF75-2A57-42CE-A54D-6DC29A09B67D}" type="datetime1">
              <a:rPr lang="ar-SA" smtClean="0"/>
              <a:t>15/09/1441</a:t>
            </a:fld>
            <a:endParaRPr lang="ar-SA"/>
          </a:p>
        </p:txBody>
      </p:sp>
      <p:sp>
        <p:nvSpPr>
          <p:cNvPr id="3" name="Footer Placeholder 4"/>
          <p:cNvSpPr>
            <a:spLocks noGrp="1"/>
          </p:cNvSpPr>
          <p:nvPr>
            <p:ph type="ftr" sz="quarter" idx="11"/>
          </p:nvPr>
        </p:nvSpPr>
        <p:spPr/>
        <p:txBody>
          <a:bodyPr/>
          <a:lstStyle>
            <a:lvl1pPr>
              <a:defRPr/>
            </a:lvl1pPr>
          </a:lstStyle>
          <a:p>
            <a:pPr>
              <a:defRPr/>
            </a:pPr>
            <a:r>
              <a:rPr lang="en-US" smtClean="0"/>
              <a:t>Dr M Asam Riaz, Assistant Professor, Entomology, College of Agri, UOS</a:t>
            </a:r>
            <a:endParaRPr lang="ar-SA"/>
          </a:p>
        </p:txBody>
      </p:sp>
      <p:sp>
        <p:nvSpPr>
          <p:cNvPr id="4" name="Slide Number Placeholder 5"/>
          <p:cNvSpPr>
            <a:spLocks noGrp="1"/>
          </p:cNvSpPr>
          <p:nvPr>
            <p:ph type="sldNum" sz="quarter" idx="12"/>
          </p:nvPr>
        </p:nvSpPr>
        <p:spPr/>
        <p:txBody>
          <a:bodyPr/>
          <a:lstStyle>
            <a:lvl1pPr>
              <a:defRPr/>
            </a:lvl1pPr>
          </a:lstStyle>
          <a:p>
            <a:pPr>
              <a:defRPr/>
            </a:pPr>
            <a:fld id="{97EF3D35-FEB8-4C35-93F5-D901C4108827}" type="slidenum">
              <a:rPr lang="ar-SA"/>
              <a:pPr>
                <a:defRPr/>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6478718-DD7C-42B9-9CD8-14A8AB63B7BE}" type="datetime1">
              <a:rPr lang="ar-SA" smtClean="0"/>
              <a:t>15/09/1441</a:t>
            </a:fld>
            <a:endParaRPr lang="ar-SA"/>
          </a:p>
        </p:txBody>
      </p:sp>
      <p:sp>
        <p:nvSpPr>
          <p:cNvPr id="6" name="Footer Placeholder 4"/>
          <p:cNvSpPr>
            <a:spLocks noGrp="1"/>
          </p:cNvSpPr>
          <p:nvPr>
            <p:ph type="ftr" sz="quarter" idx="11"/>
          </p:nvPr>
        </p:nvSpPr>
        <p:spPr/>
        <p:txBody>
          <a:bodyPr/>
          <a:lstStyle>
            <a:lvl1pPr>
              <a:defRPr/>
            </a:lvl1pPr>
          </a:lstStyle>
          <a:p>
            <a:pPr>
              <a:defRPr/>
            </a:pPr>
            <a:r>
              <a:rPr lang="en-US" smtClean="0"/>
              <a:t>Dr M Asam Riaz, Assistant Professor, Entomology, College of Agri, UOS</a:t>
            </a:r>
            <a:endParaRPr lang="ar-SA"/>
          </a:p>
        </p:txBody>
      </p:sp>
      <p:sp>
        <p:nvSpPr>
          <p:cNvPr id="7" name="Slide Number Placeholder 5"/>
          <p:cNvSpPr>
            <a:spLocks noGrp="1"/>
          </p:cNvSpPr>
          <p:nvPr>
            <p:ph type="sldNum" sz="quarter" idx="12"/>
          </p:nvPr>
        </p:nvSpPr>
        <p:spPr/>
        <p:txBody>
          <a:bodyPr/>
          <a:lstStyle>
            <a:lvl1pPr>
              <a:defRPr/>
            </a:lvl1pPr>
          </a:lstStyle>
          <a:p>
            <a:pPr>
              <a:defRPr/>
            </a:pPr>
            <a:fld id="{7C5FDD03-7668-454D-A260-3E3762DF2C44}" type="slidenum">
              <a:rPr lang="ar-SA"/>
              <a:pPr>
                <a:defRPr/>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C9F3F9D-D46D-489A-BD19-2784EA6203C5}" type="datetime1">
              <a:rPr lang="ar-SA" smtClean="0"/>
              <a:t>15/09/1441</a:t>
            </a:fld>
            <a:endParaRPr lang="ar-SA"/>
          </a:p>
        </p:txBody>
      </p:sp>
      <p:sp>
        <p:nvSpPr>
          <p:cNvPr id="6" name="Footer Placeholder 4"/>
          <p:cNvSpPr>
            <a:spLocks noGrp="1"/>
          </p:cNvSpPr>
          <p:nvPr>
            <p:ph type="ftr" sz="quarter" idx="11"/>
          </p:nvPr>
        </p:nvSpPr>
        <p:spPr/>
        <p:txBody>
          <a:bodyPr/>
          <a:lstStyle>
            <a:lvl1pPr>
              <a:defRPr/>
            </a:lvl1pPr>
          </a:lstStyle>
          <a:p>
            <a:pPr>
              <a:defRPr/>
            </a:pPr>
            <a:r>
              <a:rPr lang="en-US" smtClean="0"/>
              <a:t>Dr M Asam Riaz, Assistant Professor, Entomology, College of Agri, UOS</a:t>
            </a:r>
            <a:endParaRPr lang="ar-SA"/>
          </a:p>
        </p:txBody>
      </p:sp>
      <p:sp>
        <p:nvSpPr>
          <p:cNvPr id="7" name="Slide Number Placeholder 5"/>
          <p:cNvSpPr>
            <a:spLocks noGrp="1"/>
          </p:cNvSpPr>
          <p:nvPr>
            <p:ph type="sldNum" sz="quarter" idx="12"/>
          </p:nvPr>
        </p:nvSpPr>
        <p:spPr/>
        <p:txBody>
          <a:bodyPr/>
          <a:lstStyle>
            <a:lvl1pPr>
              <a:defRPr/>
            </a:lvl1pPr>
          </a:lstStyle>
          <a:p>
            <a:pPr>
              <a:defRPr/>
            </a:pPr>
            <a:fld id="{696F1113-D925-4E4F-BD92-F072BF384205}" type="slidenum">
              <a:rPr lang="ar-SA"/>
              <a:pPr>
                <a:defRPr/>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F8DC1FA6-CE48-4AAC-978E-741A3F3DBA58}" type="datetime1">
              <a:rPr lang="ar-SA" smtClean="0"/>
              <a:t>15/09/1441</a:t>
            </a:fld>
            <a:endParaRPr lang="ar-S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smtClean="0"/>
              <a:t>Dr M Asam Riaz, Assistant Professor, Entomology, College of Agri, UOS</a:t>
            </a:r>
            <a:endParaRPr lang="ar-S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3FE9639B-4AA7-4B73-8E7F-E0F786A30768}" type="slidenum">
              <a:rPr lang="ar-SA"/>
              <a:pPr>
                <a:defRPr/>
              </a:pPr>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0"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0"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0"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0" fontAlgn="base">
        <a:spcBef>
          <a:spcPct val="0"/>
        </a:spcBef>
        <a:spcAft>
          <a:spcPct val="0"/>
        </a:spcAft>
        <a:defRPr sz="4400">
          <a:solidFill>
            <a:schemeClr val="tx1"/>
          </a:solidFill>
          <a:latin typeface="Calibri" pitchFamily="34" charset="0"/>
          <a:cs typeface="Times New Roman" pitchFamily="18" charset="0"/>
        </a:defRPr>
      </a:lvl6pPr>
      <a:lvl7pPr marL="914400" algn="ctr" rtl="0" fontAlgn="base">
        <a:spcBef>
          <a:spcPct val="0"/>
        </a:spcBef>
        <a:spcAft>
          <a:spcPct val="0"/>
        </a:spcAft>
        <a:defRPr sz="4400">
          <a:solidFill>
            <a:schemeClr val="tx1"/>
          </a:solidFill>
          <a:latin typeface="Calibri" pitchFamily="34" charset="0"/>
          <a:cs typeface="Times New Roman" pitchFamily="18" charset="0"/>
        </a:defRPr>
      </a:lvl7pPr>
      <a:lvl8pPr marL="1371600" algn="ctr" rtl="0" fontAlgn="base">
        <a:spcBef>
          <a:spcPct val="0"/>
        </a:spcBef>
        <a:spcAft>
          <a:spcPct val="0"/>
        </a:spcAft>
        <a:defRPr sz="4400">
          <a:solidFill>
            <a:schemeClr val="tx1"/>
          </a:solidFill>
          <a:latin typeface="Calibri" pitchFamily="34" charset="0"/>
          <a:cs typeface="Times New Roman" pitchFamily="18" charset="0"/>
        </a:defRPr>
      </a:lvl8pPr>
      <a:lvl9pPr marL="1828800" algn="ctr" rtl="0"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su.edu.pk/"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youtube.com/watch?v=BXpwhUCDzc8" TargetMode="External"/><Relationship Id="rId2" Type="http://schemas.openxmlformats.org/officeDocument/2006/relationships/hyperlink" Target="https://www.youtube.com/watch?v=fZkNlvKdK3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BXpwhUCDzc8" TargetMode="External"/><Relationship Id="rId2" Type="http://schemas.openxmlformats.org/officeDocument/2006/relationships/hyperlink" Target="https://www.youtube.com/watch?v=fZkNlvKdK3g"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Integument and appendages</a:t>
            </a:r>
            <a:endParaRPr lang="en-US" dirty="0"/>
          </a:p>
        </p:txBody>
      </p:sp>
      <p:sp>
        <p:nvSpPr>
          <p:cNvPr id="3" name="Subtitle 2"/>
          <p:cNvSpPr>
            <a:spLocks noGrp="1"/>
          </p:cNvSpPr>
          <p:nvPr>
            <p:ph type="subTitle" idx="1"/>
          </p:nvPr>
        </p:nvSpPr>
        <p:spPr/>
        <p:txBody>
          <a:bodyPr>
            <a:normAutofit fontScale="85000" lnSpcReduction="10000"/>
          </a:bodyPr>
          <a:lstStyle/>
          <a:p>
            <a:r>
              <a:rPr lang="en-US" dirty="0" smtClean="0"/>
              <a:t>Dr. M. Asam Riaz</a:t>
            </a:r>
          </a:p>
          <a:p>
            <a:r>
              <a:rPr lang="en-US" dirty="0" smtClean="0"/>
              <a:t>Assistant Professor</a:t>
            </a:r>
          </a:p>
          <a:p>
            <a:r>
              <a:rPr lang="en-US" dirty="0" smtClean="0"/>
              <a:t>Entomology, College of Agriculture, University of Sargodha, Sargodha, Pakistan</a:t>
            </a:r>
            <a:endParaRPr lang="en-US" dirty="0"/>
          </a:p>
        </p:txBody>
      </p:sp>
      <p:sp>
        <p:nvSpPr>
          <p:cNvPr id="4" name="Slide Number Placeholder 3"/>
          <p:cNvSpPr>
            <a:spLocks noGrp="1"/>
          </p:cNvSpPr>
          <p:nvPr>
            <p:ph type="sldNum" sz="quarter" idx="12"/>
          </p:nvPr>
        </p:nvSpPr>
        <p:spPr/>
        <p:txBody>
          <a:bodyPr/>
          <a:lstStyle/>
          <a:p>
            <a:fld id="{D77AB6BD-0F55-4BCF-A827-DC7047B236C9}" type="slidenum">
              <a:rPr lang="en-US" smtClean="0"/>
              <a:pPr/>
              <a:t>1</a:t>
            </a:fld>
            <a:endParaRPr lang="en-US"/>
          </a:p>
        </p:txBody>
      </p:sp>
      <p:pic>
        <p:nvPicPr>
          <p:cNvPr id="17410" name="Picture 2" descr="UOS">
            <a:hlinkClick r:id="rId2" tooltip="SU - University of Sargodha - logo"/>
          </p:cNvPr>
          <p:cNvPicPr>
            <a:picLocks noChangeAspect="1" noChangeArrowheads="1"/>
          </p:cNvPicPr>
          <p:nvPr/>
        </p:nvPicPr>
        <p:blipFill>
          <a:blip r:embed="rId3" cstate="print"/>
          <a:srcRect/>
          <a:stretch>
            <a:fillRect/>
          </a:stretch>
        </p:blipFill>
        <p:spPr bwMode="auto">
          <a:xfrm>
            <a:off x="2133600" y="0"/>
            <a:ext cx="5029200" cy="1207010"/>
          </a:xfrm>
          <a:prstGeom prst="rect">
            <a:avLst/>
          </a:prstGeom>
          <a:noFill/>
        </p:spPr>
      </p:pic>
      <p:sp>
        <p:nvSpPr>
          <p:cNvPr id="6" name="Footer Placeholder 5"/>
          <p:cNvSpPr>
            <a:spLocks noGrp="1"/>
          </p:cNvSpPr>
          <p:nvPr>
            <p:ph type="ftr" sz="quarter" idx="11"/>
          </p:nvPr>
        </p:nvSpPr>
        <p:spPr/>
        <p:txBody>
          <a:bodyPr/>
          <a:lstStyle/>
          <a:p>
            <a:r>
              <a:rPr lang="en-US" smtClean="0"/>
              <a:t>Dr M Asam Riaz, Assistant Professor, Entomology, College of Agri, UOS</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Epicuticle</a:t>
            </a:r>
            <a:endParaRPr lang="en-US" dirty="0"/>
          </a:p>
        </p:txBody>
      </p:sp>
      <p:sp>
        <p:nvSpPr>
          <p:cNvPr id="3" name="Content Placeholder 2"/>
          <p:cNvSpPr>
            <a:spLocks noGrp="1"/>
          </p:cNvSpPr>
          <p:nvPr>
            <p:ph idx="1"/>
          </p:nvPr>
        </p:nvSpPr>
        <p:spPr>
          <a:xfrm>
            <a:off x="467544" y="1340768"/>
            <a:ext cx="8229600" cy="4525963"/>
          </a:xfrm>
        </p:spPr>
        <p:txBody>
          <a:bodyPr/>
          <a:lstStyle/>
          <a:p>
            <a:pPr>
              <a:buNone/>
            </a:pPr>
            <a:r>
              <a:rPr lang="en-US" dirty="0" smtClean="0"/>
              <a:t>Made up of several layers</a:t>
            </a:r>
          </a:p>
          <a:p>
            <a:pPr marL="514350" indent="-514350">
              <a:buFont typeface="+mj-lt"/>
              <a:buAutoNum type="arabicPeriod"/>
            </a:pPr>
            <a:r>
              <a:rPr lang="en-US" dirty="0" smtClean="0"/>
              <a:t>Inner </a:t>
            </a:r>
            <a:r>
              <a:rPr lang="en-US" dirty="0" err="1" smtClean="0"/>
              <a:t>epicuticle</a:t>
            </a:r>
            <a:endParaRPr lang="en-US" dirty="0" smtClean="0"/>
          </a:p>
          <a:p>
            <a:pPr marL="514350" indent="-514350">
              <a:buFont typeface="+mj-lt"/>
              <a:buAutoNum type="arabicPeriod"/>
            </a:pPr>
            <a:r>
              <a:rPr lang="en-US" dirty="0" smtClean="0"/>
              <a:t>Outer </a:t>
            </a:r>
            <a:r>
              <a:rPr lang="en-US" dirty="0" err="1" smtClean="0"/>
              <a:t>epicuticle</a:t>
            </a:r>
            <a:endParaRPr lang="en-US" dirty="0" smtClean="0"/>
          </a:p>
          <a:p>
            <a:pPr marL="514350" indent="-514350">
              <a:buFont typeface="+mj-lt"/>
              <a:buAutoNum type="arabicPeriod"/>
            </a:pPr>
            <a:r>
              <a:rPr lang="en-US" dirty="0" smtClean="0"/>
              <a:t>Wax</a:t>
            </a:r>
          </a:p>
          <a:p>
            <a:pPr marL="514350" indent="-514350">
              <a:buFont typeface="+mj-lt"/>
              <a:buAutoNum type="arabicPeriod"/>
            </a:pPr>
            <a:r>
              <a:rPr lang="en-US" dirty="0" smtClean="0"/>
              <a:t>Cement</a:t>
            </a:r>
          </a:p>
        </p:txBody>
      </p:sp>
      <p:sp>
        <p:nvSpPr>
          <p:cNvPr id="4" name="Slide Number Placeholder 3"/>
          <p:cNvSpPr>
            <a:spLocks noGrp="1"/>
          </p:cNvSpPr>
          <p:nvPr>
            <p:ph type="sldNum" sz="quarter" idx="12"/>
          </p:nvPr>
        </p:nvSpPr>
        <p:spPr/>
        <p:txBody>
          <a:bodyPr/>
          <a:lstStyle/>
          <a:p>
            <a:pPr>
              <a:defRPr/>
            </a:pPr>
            <a:fld id="{D18E8863-5EEA-4282-9603-C32E64E5F43C}" type="slidenum">
              <a:rPr lang="ar-SA" smtClean="0"/>
              <a:pPr>
                <a:defRPr/>
              </a:pPr>
              <a:t>10</a:t>
            </a:fld>
            <a:endParaRPr lang="ar-SA"/>
          </a:p>
        </p:txBody>
      </p:sp>
      <p:sp>
        <p:nvSpPr>
          <p:cNvPr id="5" name="Footer Placeholder 4"/>
          <p:cNvSpPr>
            <a:spLocks noGrp="1"/>
          </p:cNvSpPr>
          <p:nvPr>
            <p:ph type="ftr" sz="quarter" idx="11"/>
          </p:nvPr>
        </p:nvSpPr>
        <p:spPr/>
        <p:txBody>
          <a:bodyPr/>
          <a:lstStyle/>
          <a:p>
            <a:pPr>
              <a:defRPr/>
            </a:pPr>
            <a:r>
              <a:rPr lang="en-US" smtClean="0"/>
              <a:t>Dr M Asam Riaz, Assistant Professor, Entomology, College of Agri, UOS</a:t>
            </a:r>
            <a:endParaRPr lang="ar-SA"/>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0"/>
            <a:ext cx="8229600" cy="4525963"/>
          </a:xfrm>
        </p:spPr>
        <p:txBody>
          <a:bodyPr/>
          <a:lstStyle/>
          <a:p>
            <a:pPr marL="514350" indent="-514350">
              <a:buFont typeface="+mj-lt"/>
              <a:buAutoNum type="arabicPeriod"/>
            </a:pPr>
            <a:r>
              <a:rPr lang="en-US" b="1" dirty="0" smtClean="0">
                <a:solidFill>
                  <a:srgbClr val="FF0000"/>
                </a:solidFill>
              </a:rPr>
              <a:t>Inner </a:t>
            </a:r>
            <a:r>
              <a:rPr lang="en-US" b="1" dirty="0" err="1" smtClean="0">
                <a:solidFill>
                  <a:srgbClr val="FF0000"/>
                </a:solidFill>
              </a:rPr>
              <a:t>epicuticle</a:t>
            </a:r>
            <a:endParaRPr lang="en-US" b="1" dirty="0" smtClean="0">
              <a:solidFill>
                <a:srgbClr val="FF0000"/>
              </a:solidFill>
            </a:endParaRPr>
          </a:p>
          <a:p>
            <a:pPr marL="971550" lvl="1" indent="-514350">
              <a:buFont typeface="+mj-lt"/>
              <a:buAutoNum type="arabicPeriod"/>
            </a:pPr>
            <a:r>
              <a:rPr lang="en-US" dirty="0" smtClean="0"/>
              <a:t>Thickest layer </a:t>
            </a:r>
            <a:r>
              <a:rPr lang="en-US" b="1" dirty="0" smtClean="0">
                <a:solidFill>
                  <a:srgbClr val="FF0000"/>
                </a:solidFill>
              </a:rPr>
              <a:t>of 0.5 to 2micron</a:t>
            </a:r>
          </a:p>
          <a:p>
            <a:pPr marL="971550" lvl="1" indent="-514350">
              <a:buFont typeface="+mj-lt"/>
              <a:buAutoNum type="arabicPeriod"/>
            </a:pPr>
            <a:r>
              <a:rPr lang="en-US" dirty="0" smtClean="0"/>
              <a:t>Immediately outside the </a:t>
            </a:r>
            <a:r>
              <a:rPr lang="en-US" dirty="0" err="1" smtClean="0"/>
              <a:t>procuticle</a:t>
            </a:r>
            <a:endParaRPr lang="en-US" dirty="0" smtClean="0"/>
          </a:p>
          <a:p>
            <a:pPr marL="971550" lvl="1" indent="-514350">
              <a:buFont typeface="+mj-lt"/>
              <a:buAutoNum type="arabicPeriod"/>
            </a:pPr>
            <a:r>
              <a:rPr lang="en-US" dirty="0" smtClean="0"/>
              <a:t>Chemically complex and consists of </a:t>
            </a:r>
            <a:r>
              <a:rPr lang="en-US" b="1" dirty="0" smtClean="0">
                <a:solidFill>
                  <a:srgbClr val="FF0000"/>
                </a:solidFill>
              </a:rPr>
              <a:t>tanned lipoprotein</a:t>
            </a:r>
          </a:p>
          <a:p>
            <a:pPr marL="971550" lvl="1" indent="-514350">
              <a:buFont typeface="+mj-lt"/>
              <a:buAutoNum type="arabicPeriod"/>
            </a:pPr>
            <a:r>
              <a:rPr lang="en-US" dirty="0" smtClean="0"/>
              <a:t>It contains </a:t>
            </a:r>
            <a:r>
              <a:rPr lang="en-US" dirty="0" err="1" smtClean="0"/>
              <a:t>phenolic</a:t>
            </a:r>
            <a:r>
              <a:rPr lang="en-US" dirty="0" smtClean="0"/>
              <a:t> substances and </a:t>
            </a:r>
            <a:r>
              <a:rPr lang="en-US" dirty="0" err="1" smtClean="0">
                <a:solidFill>
                  <a:srgbClr val="FF0000"/>
                </a:solidFill>
              </a:rPr>
              <a:t>phenoloxidase</a:t>
            </a:r>
            <a:r>
              <a:rPr lang="en-US" dirty="0" smtClean="0"/>
              <a:t> (perform tanning)</a:t>
            </a:r>
          </a:p>
          <a:p>
            <a:pPr marL="514350" indent="-514350">
              <a:buFont typeface="+mj-lt"/>
              <a:buAutoNum type="arabicPeriod"/>
            </a:pPr>
            <a:r>
              <a:rPr lang="en-US" b="1" dirty="0" smtClean="0">
                <a:solidFill>
                  <a:srgbClr val="FF0000"/>
                </a:solidFill>
              </a:rPr>
              <a:t>Outer </a:t>
            </a:r>
            <a:r>
              <a:rPr lang="en-US" b="1" dirty="0" err="1" smtClean="0">
                <a:solidFill>
                  <a:srgbClr val="FF0000"/>
                </a:solidFill>
              </a:rPr>
              <a:t>epicuticle</a:t>
            </a:r>
            <a:r>
              <a:rPr lang="en-US" b="1" dirty="0" smtClean="0">
                <a:solidFill>
                  <a:srgbClr val="FF0000"/>
                </a:solidFill>
              </a:rPr>
              <a:t> </a:t>
            </a:r>
            <a:r>
              <a:rPr lang="en-US" dirty="0" smtClean="0"/>
              <a:t>(also called </a:t>
            </a:r>
            <a:r>
              <a:rPr lang="en-US" b="1" dirty="0" err="1" smtClean="0">
                <a:solidFill>
                  <a:srgbClr val="FF0000"/>
                </a:solidFill>
              </a:rPr>
              <a:t>cuticulin</a:t>
            </a:r>
            <a:r>
              <a:rPr lang="en-US" dirty="0" smtClean="0"/>
              <a:t> due to its material)</a:t>
            </a:r>
          </a:p>
          <a:p>
            <a:pPr marL="971550" lvl="1" indent="-514350">
              <a:buFont typeface="+mj-lt"/>
              <a:buAutoNum type="arabicPeriod"/>
            </a:pPr>
            <a:r>
              <a:rPr lang="en-US" sz="2400" dirty="0" smtClean="0"/>
              <a:t>Thin layer of </a:t>
            </a:r>
            <a:r>
              <a:rPr lang="en-US" sz="2400" b="1" dirty="0" smtClean="0">
                <a:solidFill>
                  <a:srgbClr val="FF0000"/>
                </a:solidFill>
              </a:rPr>
              <a:t>15nm</a:t>
            </a:r>
          </a:p>
          <a:p>
            <a:pPr marL="971550" lvl="1" indent="-514350">
              <a:buFont typeface="+mj-lt"/>
              <a:buAutoNum type="arabicPeriod"/>
            </a:pPr>
            <a:r>
              <a:rPr lang="en-US" sz="2400" dirty="0" smtClean="0"/>
              <a:t>It has highly </a:t>
            </a:r>
            <a:r>
              <a:rPr lang="en-US" sz="2400" b="1" dirty="0" smtClean="0">
                <a:solidFill>
                  <a:srgbClr val="FF0000"/>
                </a:solidFill>
              </a:rPr>
              <a:t>polymerized lipid and protein</a:t>
            </a:r>
          </a:p>
          <a:p>
            <a:pPr marL="971550" lvl="1" indent="-514350">
              <a:buFont typeface="+mj-lt"/>
              <a:buAutoNum type="arabicPeriod"/>
            </a:pPr>
            <a:r>
              <a:rPr lang="en-US" sz="2400" dirty="0" smtClean="0"/>
              <a:t>First-formed layer at each molt and protect </a:t>
            </a:r>
            <a:r>
              <a:rPr lang="en-US" sz="2400" dirty="0" err="1" smtClean="0"/>
              <a:t>procuticle</a:t>
            </a:r>
            <a:r>
              <a:rPr lang="en-US" sz="2400" dirty="0" smtClean="0"/>
              <a:t> from molting enzymes.</a:t>
            </a:r>
          </a:p>
          <a:p>
            <a:pPr marL="971550" lvl="1" indent="-514350">
              <a:buFont typeface="+mj-lt"/>
              <a:buAutoNum type="arabicPeriod"/>
            </a:pPr>
            <a:r>
              <a:rPr lang="en-US" sz="2400" b="1" dirty="0" smtClean="0">
                <a:solidFill>
                  <a:srgbClr val="FF0000"/>
                </a:solidFill>
              </a:rPr>
              <a:t>inextensible</a:t>
            </a:r>
          </a:p>
          <a:p>
            <a:pPr marL="514350" indent="-514350">
              <a:buFont typeface="+mj-lt"/>
              <a:buAutoNum type="arabicPeriod"/>
            </a:pPr>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fld id="{D18E8863-5EEA-4282-9603-C32E64E5F43C}" type="slidenum">
              <a:rPr lang="ar-SA" smtClean="0"/>
              <a:pPr>
                <a:defRPr/>
              </a:pPr>
              <a:t>11</a:t>
            </a:fld>
            <a:endParaRPr lang="ar-SA"/>
          </a:p>
        </p:txBody>
      </p:sp>
      <p:sp>
        <p:nvSpPr>
          <p:cNvPr id="5" name="Footer Placeholder 4"/>
          <p:cNvSpPr>
            <a:spLocks noGrp="1"/>
          </p:cNvSpPr>
          <p:nvPr>
            <p:ph type="ftr" sz="quarter" idx="11"/>
          </p:nvPr>
        </p:nvSpPr>
        <p:spPr/>
        <p:txBody>
          <a:bodyPr/>
          <a:lstStyle/>
          <a:p>
            <a:pPr>
              <a:defRPr/>
            </a:pPr>
            <a:r>
              <a:rPr lang="en-US" smtClean="0"/>
              <a:t>Dr M Asam Riaz, Assistant Professor, Entomology, College of Agri, UOS</a:t>
            </a:r>
            <a:endParaRPr lang="ar-S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0"/>
            <a:ext cx="8229600" cy="4525963"/>
          </a:xfrm>
        </p:spPr>
        <p:txBody>
          <a:bodyPr/>
          <a:lstStyle/>
          <a:p>
            <a:pPr marL="514350" indent="-514350">
              <a:buNone/>
            </a:pPr>
            <a:r>
              <a:rPr lang="en-US" b="1" dirty="0" smtClean="0">
                <a:solidFill>
                  <a:srgbClr val="FF0000"/>
                </a:solidFill>
              </a:rPr>
              <a:t>3- Wax layer</a:t>
            </a:r>
          </a:p>
          <a:p>
            <a:pPr marL="971550" lvl="1" indent="-514350">
              <a:buFont typeface="+mj-lt"/>
              <a:buAutoNum type="arabicPeriod"/>
            </a:pPr>
            <a:r>
              <a:rPr lang="en-US" dirty="0" smtClean="0"/>
              <a:t>Present outside of </a:t>
            </a:r>
            <a:r>
              <a:rPr lang="en-US" b="1" dirty="0" err="1" smtClean="0">
                <a:solidFill>
                  <a:srgbClr val="FF0000"/>
                </a:solidFill>
              </a:rPr>
              <a:t>epicuticle</a:t>
            </a:r>
            <a:endParaRPr lang="en-US" b="1" dirty="0" smtClean="0">
              <a:solidFill>
                <a:srgbClr val="FF0000"/>
              </a:solidFill>
            </a:endParaRPr>
          </a:p>
          <a:p>
            <a:pPr marL="971550" lvl="1" indent="-514350">
              <a:buFont typeface="+mj-lt"/>
              <a:buAutoNum type="arabicPeriod"/>
            </a:pPr>
            <a:r>
              <a:rPr lang="en-US" dirty="0" smtClean="0"/>
              <a:t>Variable thickness</a:t>
            </a:r>
          </a:p>
          <a:p>
            <a:pPr marL="971550" lvl="1" indent="-514350">
              <a:buFont typeface="+mj-lt"/>
              <a:buAutoNum type="arabicPeriod"/>
            </a:pPr>
            <a:r>
              <a:rPr lang="en-US" dirty="0" smtClean="0"/>
              <a:t>Water proofing the cuticle</a:t>
            </a:r>
          </a:p>
          <a:p>
            <a:pPr marL="971550" lvl="1" indent="-514350">
              <a:buFont typeface="+mj-lt"/>
              <a:buAutoNum type="arabicPeriod"/>
            </a:pPr>
            <a:r>
              <a:rPr lang="en-US" dirty="0" smtClean="0"/>
              <a:t>Synthesized by </a:t>
            </a:r>
            <a:r>
              <a:rPr lang="en-US" b="1" dirty="0" err="1" smtClean="0">
                <a:solidFill>
                  <a:srgbClr val="FF0000"/>
                </a:solidFill>
              </a:rPr>
              <a:t>oenocytes</a:t>
            </a:r>
            <a:r>
              <a:rPr lang="en-US" dirty="0" smtClean="0"/>
              <a:t> </a:t>
            </a:r>
          </a:p>
          <a:p>
            <a:pPr marL="971550" lvl="1" indent="-514350">
              <a:buFont typeface="+mj-lt"/>
              <a:buAutoNum type="arabicPeriod"/>
            </a:pPr>
            <a:r>
              <a:rPr lang="en-US" dirty="0" smtClean="0"/>
              <a:t>Contain different compounds </a:t>
            </a:r>
          </a:p>
          <a:p>
            <a:pPr marL="1828800" lvl="3" indent="-514350"/>
            <a:r>
              <a:rPr lang="en-US" dirty="0" smtClean="0"/>
              <a:t>hydrocarbons with odd number of carbon atoms,</a:t>
            </a:r>
          </a:p>
          <a:p>
            <a:pPr marL="1828800" lvl="3" indent="-514350"/>
            <a:r>
              <a:rPr lang="en-US" dirty="0" smtClean="0"/>
              <a:t>90% wax, </a:t>
            </a:r>
          </a:p>
          <a:p>
            <a:pPr marL="1828800" lvl="3" indent="-514350"/>
            <a:r>
              <a:rPr lang="en-US" dirty="0" smtClean="0"/>
              <a:t>aliphatic alcohols with even number of carbon atoms (12 to 34), </a:t>
            </a:r>
          </a:p>
          <a:p>
            <a:pPr marL="1828800" lvl="3" indent="-514350"/>
            <a:r>
              <a:rPr lang="en-US" dirty="0" smtClean="0"/>
              <a:t>fatty acids</a:t>
            </a:r>
          </a:p>
          <a:p>
            <a:pPr marL="971550" lvl="1" indent="-514350">
              <a:buFont typeface="+mj-lt"/>
              <a:buAutoNum type="arabicPeriod"/>
            </a:pPr>
            <a:r>
              <a:rPr lang="en-US" dirty="0" smtClean="0"/>
              <a:t>Honey bees produce wax. Wax is secreted by epidermal cells on the ventral surface of abdominal segments 4 to 7. </a:t>
            </a:r>
          </a:p>
        </p:txBody>
      </p:sp>
      <p:sp>
        <p:nvSpPr>
          <p:cNvPr id="4" name="Slide Number Placeholder 3"/>
          <p:cNvSpPr>
            <a:spLocks noGrp="1"/>
          </p:cNvSpPr>
          <p:nvPr>
            <p:ph type="sldNum" sz="quarter" idx="12"/>
          </p:nvPr>
        </p:nvSpPr>
        <p:spPr/>
        <p:txBody>
          <a:bodyPr/>
          <a:lstStyle/>
          <a:p>
            <a:pPr>
              <a:defRPr/>
            </a:pPr>
            <a:fld id="{D18E8863-5EEA-4282-9603-C32E64E5F43C}" type="slidenum">
              <a:rPr lang="ar-SA" smtClean="0"/>
              <a:pPr>
                <a:defRPr/>
              </a:pPr>
              <a:t>12</a:t>
            </a:fld>
            <a:endParaRPr lang="ar-SA"/>
          </a:p>
        </p:txBody>
      </p:sp>
      <p:sp>
        <p:nvSpPr>
          <p:cNvPr id="5" name="Footer Placeholder 4"/>
          <p:cNvSpPr>
            <a:spLocks noGrp="1"/>
          </p:cNvSpPr>
          <p:nvPr>
            <p:ph type="ftr" sz="quarter" idx="11"/>
          </p:nvPr>
        </p:nvSpPr>
        <p:spPr/>
        <p:txBody>
          <a:bodyPr/>
          <a:lstStyle/>
          <a:p>
            <a:pPr>
              <a:defRPr/>
            </a:pPr>
            <a:r>
              <a:rPr lang="en-US" smtClean="0"/>
              <a:t>Dr M Asam Riaz, Assistant Professor, Entomology, College of Agri, UOS</a:t>
            </a:r>
            <a:endParaRPr lang="ar-S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9" end="9"/>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556792"/>
            <a:ext cx="9144000" cy="4525963"/>
          </a:xfrm>
        </p:spPr>
        <p:txBody>
          <a:bodyPr/>
          <a:lstStyle/>
          <a:p>
            <a:r>
              <a:rPr lang="en-US" dirty="0" smtClean="0"/>
              <a:t>Wax is used by honey bees to protect themselves against water loss through the integument and in the construction of combs. The major fractions of the </a:t>
            </a:r>
            <a:r>
              <a:rPr lang="en-US" dirty="0" err="1" smtClean="0"/>
              <a:t>cuticular</a:t>
            </a:r>
            <a:r>
              <a:rPr lang="en-US" dirty="0" smtClean="0"/>
              <a:t> wax were analyzed by gas-liquid chromatography and were shown to be qualitatively similar to those of comb wax (</a:t>
            </a:r>
            <a:r>
              <a:rPr lang="en-US" dirty="0" err="1" smtClean="0"/>
              <a:t>Blomquist</a:t>
            </a:r>
            <a:r>
              <a:rPr lang="en-US" dirty="0" smtClean="0"/>
              <a:t> et al. 1980). However, the composition of the </a:t>
            </a:r>
            <a:r>
              <a:rPr lang="en-US" dirty="0" err="1" smtClean="0"/>
              <a:t>cuticular</a:t>
            </a:r>
            <a:r>
              <a:rPr lang="en-US" dirty="0" smtClean="0"/>
              <a:t> wax of the honey bee is quantitatively different from that of the comb wax. </a:t>
            </a:r>
            <a:endParaRPr lang="en-US" dirty="0"/>
          </a:p>
        </p:txBody>
      </p:sp>
      <p:sp>
        <p:nvSpPr>
          <p:cNvPr id="4" name="Slide Number Placeholder 3"/>
          <p:cNvSpPr>
            <a:spLocks noGrp="1"/>
          </p:cNvSpPr>
          <p:nvPr>
            <p:ph type="sldNum" sz="quarter" idx="12"/>
          </p:nvPr>
        </p:nvSpPr>
        <p:spPr/>
        <p:txBody>
          <a:bodyPr/>
          <a:lstStyle/>
          <a:p>
            <a:pPr>
              <a:defRPr/>
            </a:pPr>
            <a:fld id="{D18E8863-5EEA-4282-9603-C32E64E5F43C}" type="slidenum">
              <a:rPr lang="ar-SA" smtClean="0"/>
              <a:pPr>
                <a:defRPr/>
              </a:pPr>
              <a:t>13</a:t>
            </a:fld>
            <a:endParaRPr lang="ar-SA"/>
          </a:p>
        </p:txBody>
      </p:sp>
      <p:sp>
        <p:nvSpPr>
          <p:cNvPr id="5" name="Footer Placeholder 4"/>
          <p:cNvSpPr>
            <a:spLocks noGrp="1"/>
          </p:cNvSpPr>
          <p:nvPr>
            <p:ph type="ftr" sz="quarter" idx="11"/>
          </p:nvPr>
        </p:nvSpPr>
        <p:spPr/>
        <p:txBody>
          <a:bodyPr/>
          <a:lstStyle/>
          <a:p>
            <a:pPr>
              <a:defRPr/>
            </a:pPr>
            <a:r>
              <a:rPr lang="en-US" smtClean="0"/>
              <a:t>Dr M Asam Riaz, Assistant Professor, Entomology, College of Agri, UOS</a:t>
            </a:r>
            <a:endParaRPr lang="ar-SA"/>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major component of the </a:t>
            </a:r>
            <a:r>
              <a:rPr lang="en-US" dirty="0" err="1" smtClean="0"/>
              <a:t>cuticular</a:t>
            </a:r>
            <a:r>
              <a:rPr lang="en-US" dirty="0" smtClean="0"/>
              <a:t> lipids is hydrocarbon, which comprises </a:t>
            </a:r>
            <a:r>
              <a:rPr lang="en-US" b="1" dirty="0" smtClean="0">
                <a:solidFill>
                  <a:srgbClr val="FF0000"/>
                </a:solidFill>
              </a:rPr>
              <a:t>58% of this wax</a:t>
            </a:r>
            <a:r>
              <a:rPr lang="en-US" dirty="0" smtClean="0"/>
              <a:t>. </a:t>
            </a:r>
          </a:p>
          <a:p>
            <a:r>
              <a:rPr lang="en-US" dirty="0" smtClean="0"/>
              <a:t>In contrast, hydrocarbon comprises </a:t>
            </a:r>
            <a:r>
              <a:rPr lang="en-US" b="1" dirty="0" smtClean="0">
                <a:solidFill>
                  <a:srgbClr val="FF0000"/>
                </a:solidFill>
              </a:rPr>
              <a:t>only 13-17% of the comb wax, and monoester is the largest component </a:t>
            </a:r>
            <a:r>
              <a:rPr lang="en-US" dirty="0" smtClean="0"/>
              <a:t>(Tulloch 1971). Comb wax is produced by four pairs of glands within the abdomen while </a:t>
            </a:r>
            <a:r>
              <a:rPr lang="en-US" dirty="0" err="1" smtClean="0"/>
              <a:t>cuticular</a:t>
            </a:r>
            <a:r>
              <a:rPr lang="en-US" dirty="0" smtClean="0"/>
              <a:t> wax is likely produced by epidermal cells of the integument</a:t>
            </a:r>
          </a:p>
          <a:p>
            <a:endParaRPr lang="en-US" dirty="0"/>
          </a:p>
        </p:txBody>
      </p:sp>
      <p:sp>
        <p:nvSpPr>
          <p:cNvPr id="4" name="Slide Number Placeholder 3"/>
          <p:cNvSpPr>
            <a:spLocks noGrp="1"/>
          </p:cNvSpPr>
          <p:nvPr>
            <p:ph type="sldNum" sz="quarter" idx="12"/>
          </p:nvPr>
        </p:nvSpPr>
        <p:spPr/>
        <p:txBody>
          <a:bodyPr/>
          <a:lstStyle/>
          <a:p>
            <a:pPr>
              <a:defRPr/>
            </a:pPr>
            <a:fld id="{D18E8863-5EEA-4282-9603-C32E64E5F43C}" type="slidenum">
              <a:rPr lang="ar-SA" smtClean="0"/>
              <a:pPr>
                <a:defRPr/>
              </a:pPr>
              <a:t>14</a:t>
            </a:fld>
            <a:endParaRPr lang="ar-SA"/>
          </a:p>
        </p:txBody>
      </p:sp>
      <p:sp>
        <p:nvSpPr>
          <p:cNvPr id="5" name="Footer Placeholder 4"/>
          <p:cNvSpPr>
            <a:spLocks noGrp="1"/>
          </p:cNvSpPr>
          <p:nvPr>
            <p:ph type="ftr" sz="quarter" idx="11"/>
          </p:nvPr>
        </p:nvSpPr>
        <p:spPr/>
        <p:txBody>
          <a:bodyPr/>
          <a:lstStyle/>
          <a:p>
            <a:pPr>
              <a:defRPr/>
            </a:pPr>
            <a:r>
              <a:rPr lang="en-US" smtClean="0"/>
              <a:t>Dr M Asam Riaz, Assistant Professor, Entomology, College of Agri, UOS</a:t>
            </a:r>
            <a:endParaRPr lang="ar-SA"/>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514350" indent="-514350">
              <a:buNone/>
            </a:pPr>
            <a:r>
              <a:rPr lang="en-US" b="1" dirty="0" smtClean="0">
                <a:solidFill>
                  <a:srgbClr val="FF0000"/>
                </a:solidFill>
              </a:rPr>
              <a:t>4- Cement layer</a:t>
            </a:r>
          </a:p>
          <a:p>
            <a:pPr marL="914400" lvl="1" indent="-514350">
              <a:buFont typeface="+mj-lt"/>
              <a:buAutoNum type="arabicPeriod"/>
            </a:pPr>
            <a:r>
              <a:rPr lang="en-US" dirty="0" smtClean="0"/>
              <a:t>Very thin layer outside most of the wax</a:t>
            </a:r>
          </a:p>
          <a:p>
            <a:pPr marL="914400" lvl="1" indent="-514350">
              <a:buFont typeface="+mj-lt"/>
              <a:buAutoNum type="arabicPeriod"/>
            </a:pPr>
            <a:r>
              <a:rPr lang="en-US" dirty="0" smtClean="0"/>
              <a:t>Consisting of </a:t>
            </a:r>
            <a:r>
              <a:rPr lang="en-US" b="1" dirty="0" err="1" smtClean="0">
                <a:solidFill>
                  <a:srgbClr val="FF0000"/>
                </a:solidFill>
              </a:rPr>
              <a:t>mucopolysaccharide</a:t>
            </a:r>
            <a:r>
              <a:rPr lang="en-US" dirty="0" smtClean="0"/>
              <a:t> associated with lipids</a:t>
            </a:r>
          </a:p>
          <a:p>
            <a:pPr marL="914400" lvl="1" indent="-514350">
              <a:buFont typeface="+mj-lt"/>
              <a:buAutoNum type="arabicPeriod"/>
            </a:pPr>
            <a:r>
              <a:rPr lang="en-US" dirty="0" smtClean="0"/>
              <a:t>Protect underlying wax</a:t>
            </a:r>
          </a:p>
          <a:p>
            <a:pPr marL="914400" lvl="1" indent="-514350">
              <a:buFont typeface="+mj-lt"/>
              <a:buAutoNum type="arabicPeriod"/>
            </a:pPr>
            <a:r>
              <a:rPr lang="en-US" dirty="0" smtClean="0"/>
              <a:t>Not produced by all insects (e.g., honey bee)</a:t>
            </a:r>
          </a:p>
          <a:p>
            <a:pPr marL="914400" lvl="1" indent="-514350">
              <a:buFont typeface="+mj-lt"/>
              <a:buAutoNum type="arabicPeriod"/>
            </a:pPr>
            <a:r>
              <a:rPr lang="en-US" dirty="0" smtClean="0">
                <a:cs typeface="Arial" charset="0"/>
              </a:rPr>
              <a:t>It is secreted by gland cell.</a:t>
            </a:r>
          </a:p>
          <a:p>
            <a:pPr marL="914400" lvl="1" indent="-514350">
              <a:buFont typeface="+mj-lt"/>
              <a:buAutoNum type="arabicPeriod"/>
            </a:pPr>
            <a:endParaRPr lang="en-US" dirty="0" smtClean="0"/>
          </a:p>
          <a:p>
            <a:pPr marL="914400" lvl="1" indent="-514350">
              <a:buFont typeface="+mj-lt"/>
              <a:buAutoNum type="arabicPeriod"/>
            </a:pPr>
            <a:endParaRPr lang="en-US" dirty="0"/>
          </a:p>
        </p:txBody>
      </p:sp>
      <p:sp>
        <p:nvSpPr>
          <p:cNvPr id="4" name="Slide Number Placeholder 3"/>
          <p:cNvSpPr>
            <a:spLocks noGrp="1"/>
          </p:cNvSpPr>
          <p:nvPr>
            <p:ph type="sldNum" sz="quarter" idx="12"/>
          </p:nvPr>
        </p:nvSpPr>
        <p:spPr/>
        <p:txBody>
          <a:bodyPr/>
          <a:lstStyle/>
          <a:p>
            <a:pPr>
              <a:defRPr/>
            </a:pPr>
            <a:fld id="{D18E8863-5EEA-4282-9603-C32E64E5F43C}" type="slidenum">
              <a:rPr lang="ar-SA" smtClean="0"/>
              <a:pPr>
                <a:defRPr/>
              </a:pPr>
              <a:t>15</a:t>
            </a:fld>
            <a:endParaRPr lang="ar-SA"/>
          </a:p>
        </p:txBody>
      </p:sp>
      <p:sp>
        <p:nvSpPr>
          <p:cNvPr id="5" name="Footer Placeholder 4"/>
          <p:cNvSpPr>
            <a:spLocks noGrp="1"/>
          </p:cNvSpPr>
          <p:nvPr>
            <p:ph type="ftr" sz="quarter" idx="11"/>
          </p:nvPr>
        </p:nvSpPr>
        <p:spPr/>
        <p:txBody>
          <a:bodyPr/>
          <a:lstStyle/>
          <a:p>
            <a:pPr>
              <a:defRPr/>
            </a:pPr>
            <a:r>
              <a:rPr lang="en-US" smtClean="0"/>
              <a:t>Dr M Asam Riaz, Assistant Professor, Entomology, College of Agri, UOS</a:t>
            </a:r>
            <a:endParaRPr lang="ar-S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endParaRPr lang="ur-PK" dirty="0" smtClean="0"/>
          </a:p>
        </p:txBody>
      </p:sp>
      <p:sp>
        <p:nvSpPr>
          <p:cNvPr id="12291" name="Content Placeholder 2"/>
          <p:cNvSpPr>
            <a:spLocks noGrp="1"/>
          </p:cNvSpPr>
          <p:nvPr>
            <p:ph idx="1"/>
          </p:nvPr>
        </p:nvSpPr>
        <p:spPr/>
        <p:txBody>
          <a:bodyPr/>
          <a:lstStyle/>
          <a:p>
            <a:pPr eaLnBrk="1" hangingPunct="1"/>
            <a:endParaRPr lang="ur-PK" smtClean="0"/>
          </a:p>
        </p:txBody>
      </p:sp>
      <p:pic>
        <p:nvPicPr>
          <p:cNvPr id="12292" name="Picture 2" descr="http://jeb.biologists.org/content/209/4/722/F1.large.jpg"/>
          <p:cNvPicPr>
            <a:picLocks noChangeAspect="1" noChangeArrowheads="1"/>
          </p:cNvPicPr>
          <p:nvPr/>
        </p:nvPicPr>
        <p:blipFill>
          <a:blip r:embed="rId2" cstate="print"/>
          <a:srcRect/>
          <a:stretch>
            <a:fillRect/>
          </a:stretch>
        </p:blipFill>
        <p:spPr bwMode="auto">
          <a:xfrm>
            <a:off x="684213" y="1557338"/>
            <a:ext cx="7972425" cy="3486150"/>
          </a:xfrm>
          <a:prstGeom prst="rect">
            <a:avLst/>
          </a:prstGeom>
          <a:noFill/>
          <a:ln w="9525">
            <a:noFill/>
            <a:miter lim="800000"/>
            <a:headEnd/>
            <a:tailEnd/>
          </a:ln>
        </p:spPr>
      </p:pic>
      <p:sp>
        <p:nvSpPr>
          <p:cNvPr id="6" name="Rectangle 5"/>
          <p:cNvSpPr/>
          <p:nvPr/>
        </p:nvSpPr>
        <p:spPr>
          <a:xfrm>
            <a:off x="5621124" y="1988840"/>
            <a:ext cx="2376264" cy="216024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p:txBody>
          <a:bodyPr/>
          <a:lstStyle/>
          <a:p>
            <a:pPr>
              <a:defRPr/>
            </a:pPr>
            <a:fld id="{D18E8863-5EEA-4282-9603-C32E64E5F43C}" type="slidenum">
              <a:rPr lang="ar-SA" smtClean="0"/>
              <a:pPr>
                <a:defRPr/>
              </a:pPr>
              <a:t>16</a:t>
            </a:fld>
            <a:endParaRPr lang="ar-SA"/>
          </a:p>
        </p:txBody>
      </p:sp>
      <p:sp>
        <p:nvSpPr>
          <p:cNvPr id="8" name="Footer Placeholder 7"/>
          <p:cNvSpPr>
            <a:spLocks noGrp="1"/>
          </p:cNvSpPr>
          <p:nvPr>
            <p:ph type="ftr" sz="quarter" idx="11"/>
          </p:nvPr>
        </p:nvSpPr>
        <p:spPr/>
        <p:txBody>
          <a:bodyPr/>
          <a:lstStyle/>
          <a:p>
            <a:pPr>
              <a:defRPr/>
            </a:pPr>
            <a:r>
              <a:rPr lang="en-US" smtClean="0"/>
              <a:t>Dr M Asam Riaz, Assistant Professor, Entomology, College of Agri, UOS</a:t>
            </a:r>
            <a:endParaRPr lang="ar-SA"/>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dirty="0" err="1" smtClean="0"/>
              <a:t>Procuticle</a:t>
            </a:r>
            <a:endParaRPr lang="ar-SA" dirty="0" smtClean="0"/>
          </a:p>
        </p:txBody>
      </p:sp>
      <p:sp>
        <p:nvSpPr>
          <p:cNvPr id="3" name="Content Placeholder 2"/>
          <p:cNvSpPr>
            <a:spLocks noGrp="1"/>
          </p:cNvSpPr>
          <p:nvPr>
            <p:ph idx="1"/>
          </p:nvPr>
        </p:nvSpPr>
        <p:spPr/>
        <p:txBody>
          <a:bodyPr rtlCol="1">
            <a:normAutofit fontScale="92500" lnSpcReduction="20000"/>
          </a:bodyPr>
          <a:lstStyle/>
          <a:p>
            <a:pPr eaLnBrk="1" fontAlgn="auto" hangingPunct="1">
              <a:spcAft>
                <a:spcPts val="0"/>
              </a:spcAft>
              <a:buFont typeface="Arial" pitchFamily="34" charset="0"/>
              <a:buChar char="•"/>
              <a:defRPr/>
            </a:pPr>
            <a:r>
              <a:rPr lang="en-US" dirty="0" smtClean="0"/>
              <a:t>Chitin commonly comprising 20-50% of insect dry weight. </a:t>
            </a:r>
          </a:p>
          <a:p>
            <a:pPr eaLnBrk="1" fontAlgn="auto" hangingPunct="1">
              <a:spcAft>
                <a:spcPts val="0"/>
              </a:spcAft>
              <a:buFont typeface="Arial" pitchFamily="34" charset="0"/>
              <a:buChar char="•"/>
              <a:defRPr/>
            </a:pPr>
            <a:r>
              <a:rPr lang="en-US" dirty="0" smtClean="0"/>
              <a:t>Cuticle bound to protein. </a:t>
            </a:r>
          </a:p>
          <a:p>
            <a:pPr eaLnBrk="1" fontAlgn="auto" hangingPunct="1">
              <a:spcAft>
                <a:spcPts val="0"/>
              </a:spcAft>
              <a:buFont typeface="Arial" pitchFamily="34" charset="0"/>
              <a:buChar char="•"/>
              <a:defRPr/>
            </a:pPr>
            <a:r>
              <a:rPr lang="en-US" dirty="0" smtClean="0"/>
              <a:t>the outer part become hard and rigid to form </a:t>
            </a:r>
            <a:r>
              <a:rPr lang="en-US" b="1" dirty="0" err="1" smtClean="0">
                <a:solidFill>
                  <a:srgbClr val="FF0000"/>
                </a:solidFill>
              </a:rPr>
              <a:t>exocuticle</a:t>
            </a:r>
            <a:r>
              <a:rPr lang="en-US" dirty="0" smtClean="0"/>
              <a:t>, </a:t>
            </a:r>
          </a:p>
          <a:p>
            <a:pPr eaLnBrk="1" fontAlgn="auto" hangingPunct="1">
              <a:spcAft>
                <a:spcPts val="0"/>
              </a:spcAft>
              <a:buFont typeface="Arial" pitchFamily="34" charset="0"/>
              <a:buChar char="•"/>
              <a:defRPr/>
            </a:pPr>
            <a:r>
              <a:rPr lang="en-US" dirty="0" smtClean="0"/>
              <a:t>the inner undifferentiated part is called </a:t>
            </a:r>
            <a:r>
              <a:rPr lang="en-US" b="1" dirty="0" err="1" smtClean="0">
                <a:solidFill>
                  <a:srgbClr val="FF0000"/>
                </a:solidFill>
              </a:rPr>
              <a:t>endocuticle</a:t>
            </a:r>
            <a:r>
              <a:rPr lang="en-US" dirty="0" smtClean="0"/>
              <a:t>. </a:t>
            </a:r>
          </a:p>
          <a:p>
            <a:pPr eaLnBrk="1" fontAlgn="auto" hangingPunct="1">
              <a:spcAft>
                <a:spcPts val="0"/>
              </a:spcAft>
              <a:buFont typeface="Arial" pitchFamily="34" charset="0"/>
              <a:buChar char="•"/>
              <a:defRPr/>
            </a:pPr>
            <a:r>
              <a:rPr lang="en-US" dirty="0" smtClean="0"/>
              <a:t>Between of the two there maybe a region of hardened, but not fully darkened cuticle (which contain stain) is called </a:t>
            </a:r>
            <a:r>
              <a:rPr lang="en-US" b="1" dirty="0" err="1" smtClean="0">
                <a:solidFill>
                  <a:srgbClr val="FF0000"/>
                </a:solidFill>
              </a:rPr>
              <a:t>mesocuticle</a:t>
            </a:r>
            <a:r>
              <a:rPr lang="en-US" dirty="0" smtClean="0"/>
              <a:t>.</a:t>
            </a:r>
            <a:endParaRPr lang="ar-SA" dirty="0" smtClean="0"/>
          </a:p>
        </p:txBody>
      </p:sp>
      <p:sp>
        <p:nvSpPr>
          <p:cNvPr id="4" name="Slide Number Placeholder 3"/>
          <p:cNvSpPr>
            <a:spLocks noGrp="1"/>
          </p:cNvSpPr>
          <p:nvPr>
            <p:ph type="sldNum" sz="quarter" idx="12"/>
          </p:nvPr>
        </p:nvSpPr>
        <p:spPr/>
        <p:txBody>
          <a:bodyPr/>
          <a:lstStyle/>
          <a:p>
            <a:pPr>
              <a:defRPr/>
            </a:pPr>
            <a:fld id="{D18E8863-5EEA-4282-9603-C32E64E5F43C}" type="slidenum">
              <a:rPr lang="ar-SA" smtClean="0"/>
              <a:pPr>
                <a:defRPr/>
              </a:pPr>
              <a:t>17</a:t>
            </a:fld>
            <a:endParaRPr lang="ar-SA"/>
          </a:p>
        </p:txBody>
      </p:sp>
      <p:sp>
        <p:nvSpPr>
          <p:cNvPr id="5" name="Footer Placeholder 4"/>
          <p:cNvSpPr>
            <a:spLocks noGrp="1"/>
          </p:cNvSpPr>
          <p:nvPr>
            <p:ph type="ftr" sz="quarter" idx="11"/>
          </p:nvPr>
        </p:nvSpPr>
        <p:spPr/>
        <p:txBody>
          <a:bodyPr/>
          <a:lstStyle/>
          <a:p>
            <a:pPr>
              <a:defRPr/>
            </a:pPr>
            <a:r>
              <a:rPr lang="en-US" smtClean="0"/>
              <a:t>Dr M Asam Riaz, Assistant Professor, Entomology, College of Agri, UOS</a:t>
            </a:r>
            <a:endParaRPr lang="ar-SA"/>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dirty="0" smtClean="0">
                <a:cs typeface="Times New Roman" pitchFamily="18" charset="0"/>
              </a:rPr>
              <a:t>What is Chitin?</a:t>
            </a:r>
            <a:endParaRPr lang="ar-SA" dirty="0" smtClean="0"/>
          </a:p>
        </p:txBody>
      </p:sp>
      <p:sp>
        <p:nvSpPr>
          <p:cNvPr id="3" name="Content Placeholder 2"/>
          <p:cNvSpPr>
            <a:spLocks noGrp="1"/>
          </p:cNvSpPr>
          <p:nvPr>
            <p:ph idx="1"/>
          </p:nvPr>
        </p:nvSpPr>
        <p:spPr>
          <a:xfrm>
            <a:off x="251520" y="1600200"/>
            <a:ext cx="8640960" cy="4525963"/>
          </a:xfrm>
        </p:spPr>
        <p:txBody>
          <a:bodyPr rtlCol="1">
            <a:normAutofit/>
          </a:bodyPr>
          <a:lstStyle/>
          <a:p>
            <a:pPr eaLnBrk="1" fontAlgn="auto" hangingPunct="1">
              <a:spcAft>
                <a:spcPts val="0"/>
              </a:spcAft>
              <a:buFont typeface="Arial" pitchFamily="34" charset="0"/>
              <a:buChar char="•"/>
              <a:defRPr/>
            </a:pPr>
            <a:r>
              <a:rPr lang="en-US" dirty="0" smtClean="0"/>
              <a:t>Chitin is a polysaccharide made up largely of </a:t>
            </a:r>
            <a:r>
              <a:rPr lang="en-US" b="1" dirty="0" smtClean="0">
                <a:solidFill>
                  <a:srgbClr val="FF0000"/>
                </a:solidFill>
              </a:rPr>
              <a:t>N-</a:t>
            </a:r>
            <a:r>
              <a:rPr lang="en-US" b="1" dirty="0" err="1" smtClean="0">
                <a:solidFill>
                  <a:srgbClr val="FF0000"/>
                </a:solidFill>
              </a:rPr>
              <a:t>acetylglucosamine</a:t>
            </a:r>
            <a:r>
              <a:rPr lang="en-US" dirty="0" smtClean="0"/>
              <a:t> residues. </a:t>
            </a:r>
          </a:p>
          <a:p>
            <a:pPr eaLnBrk="1" fontAlgn="auto" hangingPunct="1">
              <a:spcAft>
                <a:spcPts val="0"/>
              </a:spcAft>
              <a:buFont typeface="Arial" pitchFamily="34" charset="0"/>
              <a:buChar char="•"/>
              <a:defRPr/>
            </a:pPr>
            <a:r>
              <a:rPr lang="en-US" dirty="0" smtClean="0"/>
              <a:t>The sugar residues are linked by </a:t>
            </a:r>
            <a:r>
              <a:rPr lang="en-US" b="1" dirty="0" smtClean="0">
                <a:solidFill>
                  <a:srgbClr val="FF0000"/>
                </a:solidFill>
              </a:rPr>
              <a:t>1-4 </a:t>
            </a:r>
            <a:r>
              <a:rPr lang="el-GR" b="1" dirty="0" smtClean="0">
                <a:solidFill>
                  <a:srgbClr val="FF0000"/>
                </a:solidFill>
              </a:rPr>
              <a:t>β</a:t>
            </a:r>
            <a:r>
              <a:rPr lang="en-US" b="1" dirty="0" smtClean="0">
                <a:solidFill>
                  <a:srgbClr val="FF0000"/>
                </a:solidFill>
              </a:rPr>
              <a:t> linkage</a:t>
            </a:r>
            <a:r>
              <a:rPr lang="en-US" dirty="0" smtClean="0"/>
              <a:t>, </a:t>
            </a:r>
          </a:p>
          <a:p>
            <a:pPr eaLnBrk="1" fontAlgn="auto" hangingPunct="1">
              <a:spcAft>
                <a:spcPts val="0"/>
              </a:spcAft>
              <a:buFont typeface="Arial" pitchFamily="34" charset="0"/>
              <a:buChar char="•"/>
              <a:defRPr/>
            </a:pPr>
            <a:r>
              <a:rPr lang="en-US" dirty="0" smtClean="0"/>
              <a:t>Adjacent chitin chains are held together by hydrogen bonds to form </a:t>
            </a:r>
            <a:r>
              <a:rPr lang="en-US" dirty="0" err="1" smtClean="0"/>
              <a:t>microfibrils</a:t>
            </a:r>
            <a:r>
              <a:rPr lang="en-US" dirty="0" smtClean="0"/>
              <a:t>. </a:t>
            </a:r>
            <a:endParaRPr lang="ar-SA" dirty="0" smtClean="0"/>
          </a:p>
        </p:txBody>
      </p:sp>
      <p:sp>
        <p:nvSpPr>
          <p:cNvPr id="4" name="Slide Number Placeholder 3"/>
          <p:cNvSpPr>
            <a:spLocks noGrp="1"/>
          </p:cNvSpPr>
          <p:nvPr>
            <p:ph type="sldNum" sz="quarter" idx="12"/>
          </p:nvPr>
        </p:nvSpPr>
        <p:spPr/>
        <p:txBody>
          <a:bodyPr/>
          <a:lstStyle/>
          <a:p>
            <a:pPr>
              <a:defRPr/>
            </a:pPr>
            <a:fld id="{D18E8863-5EEA-4282-9603-C32E64E5F43C}" type="slidenum">
              <a:rPr lang="ar-SA" smtClean="0"/>
              <a:pPr>
                <a:defRPr/>
              </a:pPr>
              <a:t>18</a:t>
            </a:fld>
            <a:endParaRPr lang="ar-SA"/>
          </a:p>
        </p:txBody>
      </p:sp>
      <p:sp>
        <p:nvSpPr>
          <p:cNvPr id="5" name="Footer Placeholder 4"/>
          <p:cNvSpPr>
            <a:spLocks noGrp="1"/>
          </p:cNvSpPr>
          <p:nvPr>
            <p:ph type="ftr" sz="quarter" idx="11"/>
          </p:nvPr>
        </p:nvSpPr>
        <p:spPr/>
        <p:txBody>
          <a:bodyPr/>
          <a:lstStyle/>
          <a:p>
            <a:pPr>
              <a:defRPr/>
            </a:pPr>
            <a:r>
              <a:rPr lang="en-US" smtClean="0"/>
              <a:t>Dr M Asam Riaz, Assistant Professor, Entomology, College of Agri, UOS</a:t>
            </a:r>
            <a:endParaRPr lang="ar-SA"/>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4" name="Picture 2" descr="Chemical structure of poly-N-acetyl-d-Glucosamine (chitin) linked to proteins in insect cuticles through catecholamines and histidine moieties (modified after Schaefer et al. 1987)"/>
          <p:cNvPicPr>
            <a:picLocks noChangeAspect="1" noChangeArrowheads="1"/>
          </p:cNvPicPr>
          <p:nvPr/>
        </p:nvPicPr>
        <p:blipFill>
          <a:blip r:embed="rId2" cstate="print"/>
          <a:srcRect/>
          <a:stretch>
            <a:fillRect/>
          </a:stretch>
        </p:blipFill>
        <p:spPr bwMode="auto">
          <a:xfrm>
            <a:off x="1619672" y="-13650"/>
            <a:ext cx="6264695" cy="5175692"/>
          </a:xfrm>
          <a:prstGeom prst="rect">
            <a:avLst/>
          </a:prstGeom>
          <a:noFill/>
          <a:ln w="9525">
            <a:noFill/>
            <a:miter lim="800000"/>
            <a:headEnd/>
            <a:tailEnd/>
          </a:ln>
        </p:spPr>
      </p:pic>
      <p:sp>
        <p:nvSpPr>
          <p:cNvPr id="15365" name="Rectangle 4"/>
          <p:cNvSpPr>
            <a:spLocks noChangeArrowheads="1"/>
          </p:cNvSpPr>
          <p:nvPr/>
        </p:nvSpPr>
        <p:spPr bwMode="auto">
          <a:xfrm>
            <a:off x="1259632" y="5229200"/>
            <a:ext cx="7128792" cy="923330"/>
          </a:xfrm>
          <a:prstGeom prst="rect">
            <a:avLst/>
          </a:prstGeom>
          <a:noFill/>
          <a:ln w="9525">
            <a:noFill/>
            <a:miter lim="800000"/>
            <a:headEnd/>
            <a:tailEnd/>
          </a:ln>
        </p:spPr>
        <p:txBody>
          <a:bodyPr wrap="square">
            <a:spAutoFit/>
          </a:bodyPr>
          <a:lstStyle/>
          <a:p>
            <a:pPr algn="l" rtl="0"/>
            <a:r>
              <a:rPr lang="en-US" dirty="0"/>
              <a:t>Chemical structure of poly-N-acetyl-d-Glucosamine (chitin) linked to proteins in insect cuticles through </a:t>
            </a:r>
            <a:r>
              <a:rPr lang="en-US" dirty="0" err="1"/>
              <a:t>catecholamines</a:t>
            </a:r>
            <a:r>
              <a:rPr lang="en-US" dirty="0"/>
              <a:t> and </a:t>
            </a:r>
            <a:r>
              <a:rPr lang="en-US" dirty="0" err="1"/>
              <a:t>histidine</a:t>
            </a:r>
            <a:r>
              <a:rPr lang="en-US" dirty="0"/>
              <a:t> moieties (modified after Schaefer et al. 1987)</a:t>
            </a:r>
          </a:p>
        </p:txBody>
      </p:sp>
      <p:sp>
        <p:nvSpPr>
          <p:cNvPr id="4" name="Slide Number Placeholder 3"/>
          <p:cNvSpPr>
            <a:spLocks noGrp="1"/>
          </p:cNvSpPr>
          <p:nvPr>
            <p:ph type="sldNum" sz="quarter" idx="12"/>
          </p:nvPr>
        </p:nvSpPr>
        <p:spPr/>
        <p:txBody>
          <a:bodyPr/>
          <a:lstStyle/>
          <a:p>
            <a:pPr>
              <a:defRPr/>
            </a:pPr>
            <a:fld id="{D18E8863-5EEA-4282-9603-C32E64E5F43C}" type="slidenum">
              <a:rPr lang="ar-SA" smtClean="0"/>
              <a:pPr>
                <a:defRPr/>
              </a:pPr>
              <a:t>19</a:t>
            </a:fld>
            <a:endParaRPr lang="ar-SA"/>
          </a:p>
        </p:txBody>
      </p:sp>
      <p:sp>
        <p:nvSpPr>
          <p:cNvPr id="5" name="Footer Placeholder 4"/>
          <p:cNvSpPr>
            <a:spLocks noGrp="1"/>
          </p:cNvSpPr>
          <p:nvPr>
            <p:ph type="ftr" sz="quarter" idx="11"/>
          </p:nvPr>
        </p:nvSpPr>
        <p:spPr/>
        <p:txBody>
          <a:bodyPr/>
          <a:lstStyle/>
          <a:p>
            <a:pPr>
              <a:defRPr/>
            </a:pPr>
            <a:r>
              <a:rPr lang="en-US" smtClean="0"/>
              <a:t>Dr M Asam Riaz, Assistant Professor, Entomology, College of Agri, UOS</a:t>
            </a:r>
            <a:endParaRPr lang="ar-SA"/>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dirty="0" smtClean="0">
                <a:cs typeface="Times New Roman" pitchFamily="18" charset="0"/>
              </a:rPr>
              <a:t>Difference between insects and other arthropods integument</a:t>
            </a:r>
            <a:endParaRPr lang="ur-PK" dirty="0" smtClean="0"/>
          </a:p>
        </p:txBody>
      </p:sp>
      <p:pic>
        <p:nvPicPr>
          <p:cNvPr id="6148" name="Picture 5" descr="29_01a"/>
          <p:cNvPicPr>
            <a:picLocks noChangeAspect="1" noChangeArrowheads="1"/>
          </p:cNvPicPr>
          <p:nvPr/>
        </p:nvPicPr>
        <p:blipFill>
          <a:blip r:embed="rId2" cstate="print"/>
          <a:srcRect t="1739" b="5128"/>
          <a:stretch>
            <a:fillRect/>
          </a:stretch>
        </p:blipFill>
        <p:spPr bwMode="auto">
          <a:xfrm>
            <a:off x="4460052" y="1714876"/>
            <a:ext cx="4683948" cy="3744416"/>
          </a:xfrm>
          <a:prstGeom prst="rect">
            <a:avLst/>
          </a:prstGeom>
          <a:noFill/>
          <a:ln w="9525">
            <a:noFill/>
            <a:miter lim="800000"/>
            <a:headEnd/>
            <a:tailEnd/>
          </a:ln>
        </p:spPr>
      </p:pic>
      <p:pic>
        <p:nvPicPr>
          <p:cNvPr id="5" name="Picture 2" descr="http://www.earthlife.net/insects/images/anatomy/cuticle.gif"/>
          <p:cNvPicPr>
            <a:picLocks noChangeAspect="1" noChangeArrowheads="1"/>
          </p:cNvPicPr>
          <p:nvPr/>
        </p:nvPicPr>
        <p:blipFill>
          <a:blip r:embed="rId3" cstate="print"/>
          <a:srcRect/>
          <a:stretch>
            <a:fillRect/>
          </a:stretch>
        </p:blipFill>
        <p:spPr bwMode="auto">
          <a:xfrm>
            <a:off x="-36512" y="1772816"/>
            <a:ext cx="4533900" cy="3657600"/>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pPr>
              <a:defRPr/>
            </a:pPr>
            <a:fld id="{D18E8863-5EEA-4282-9603-C32E64E5F43C}" type="slidenum">
              <a:rPr lang="ar-SA" smtClean="0"/>
              <a:pPr>
                <a:defRPr/>
              </a:pPr>
              <a:t>2</a:t>
            </a:fld>
            <a:endParaRPr lang="ar-SA"/>
          </a:p>
        </p:txBody>
      </p:sp>
      <p:sp>
        <p:nvSpPr>
          <p:cNvPr id="7" name="Footer Placeholder 6"/>
          <p:cNvSpPr>
            <a:spLocks noGrp="1"/>
          </p:cNvSpPr>
          <p:nvPr>
            <p:ph type="ftr" sz="quarter" idx="11"/>
          </p:nvPr>
        </p:nvSpPr>
        <p:spPr/>
        <p:txBody>
          <a:bodyPr/>
          <a:lstStyle/>
          <a:p>
            <a:pPr>
              <a:defRPr/>
            </a:pPr>
            <a:r>
              <a:rPr lang="en-US" smtClean="0"/>
              <a:t>Dr M Asam Riaz, Assistant Professor, Entomology, College of Agri, UOS</a:t>
            </a:r>
            <a:endParaRPr lang="ar-SA"/>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2" name="Picture 2" descr="http://1.bp.blogspot.com/_ciX_bUOqtfk/TIA-PLfi-xI/AAAAAAAAALk/peJTU7RQ6Mg/s320/image1.JPG"/>
          <p:cNvPicPr>
            <a:picLocks noChangeAspect="1" noChangeArrowheads="1"/>
          </p:cNvPicPr>
          <p:nvPr/>
        </p:nvPicPr>
        <p:blipFill>
          <a:blip r:embed="rId2" cstate="print"/>
          <a:srcRect/>
          <a:stretch>
            <a:fillRect/>
          </a:stretch>
        </p:blipFill>
        <p:spPr bwMode="auto">
          <a:xfrm>
            <a:off x="1979712" y="2060848"/>
            <a:ext cx="5329237" cy="4229100"/>
          </a:xfrm>
          <a:prstGeom prst="rect">
            <a:avLst/>
          </a:prstGeom>
          <a:noFill/>
          <a:ln w="9525">
            <a:noFill/>
            <a:miter lim="800000"/>
            <a:headEnd/>
            <a:tailEnd/>
          </a:ln>
        </p:spPr>
      </p:pic>
      <p:sp>
        <p:nvSpPr>
          <p:cNvPr id="32770" name="Title 1"/>
          <p:cNvSpPr>
            <a:spLocks noGrp="1"/>
          </p:cNvSpPr>
          <p:nvPr>
            <p:ph type="title"/>
          </p:nvPr>
        </p:nvSpPr>
        <p:spPr/>
        <p:txBody>
          <a:bodyPr/>
          <a:lstStyle/>
          <a:p>
            <a:pPr eaLnBrk="1" hangingPunct="1"/>
            <a:r>
              <a:rPr lang="en-US" dirty="0" err="1" smtClean="0"/>
              <a:t>Cuticular</a:t>
            </a:r>
            <a:r>
              <a:rPr lang="en-US" dirty="0" smtClean="0"/>
              <a:t> appendages and processes</a:t>
            </a:r>
            <a:endParaRPr lang="ur-PK" dirty="0" smtClean="0"/>
          </a:p>
        </p:txBody>
      </p:sp>
      <p:sp>
        <p:nvSpPr>
          <p:cNvPr id="32771" name="Content Placeholder 2"/>
          <p:cNvSpPr>
            <a:spLocks noGrp="1"/>
          </p:cNvSpPr>
          <p:nvPr>
            <p:ph idx="1"/>
          </p:nvPr>
        </p:nvSpPr>
        <p:spPr>
          <a:xfrm>
            <a:off x="6996288" y="5330392"/>
            <a:ext cx="2530624" cy="474872"/>
          </a:xfrm>
        </p:spPr>
        <p:txBody>
          <a:bodyPr/>
          <a:lstStyle/>
          <a:p>
            <a:pPr eaLnBrk="1" hangingPunct="1">
              <a:buNone/>
            </a:pPr>
            <a:r>
              <a:rPr lang="en-US" sz="2400" dirty="0" err="1" smtClean="0"/>
              <a:t>Microtrichia</a:t>
            </a:r>
            <a:endParaRPr lang="ur-PK" sz="2400" dirty="0" smtClean="0"/>
          </a:p>
        </p:txBody>
      </p:sp>
      <p:sp>
        <p:nvSpPr>
          <p:cNvPr id="32773" name="Rectangle 4"/>
          <p:cNvSpPr>
            <a:spLocks noChangeArrowheads="1"/>
          </p:cNvSpPr>
          <p:nvPr/>
        </p:nvSpPr>
        <p:spPr bwMode="auto">
          <a:xfrm>
            <a:off x="323528" y="6211669"/>
            <a:ext cx="8820472" cy="646331"/>
          </a:xfrm>
          <a:prstGeom prst="rect">
            <a:avLst/>
          </a:prstGeom>
          <a:noFill/>
          <a:ln w="9525">
            <a:noFill/>
            <a:miter lim="800000"/>
            <a:headEnd/>
            <a:tailEnd/>
          </a:ln>
        </p:spPr>
        <p:txBody>
          <a:bodyPr wrap="square">
            <a:spAutoFit/>
          </a:bodyPr>
          <a:lstStyle/>
          <a:p>
            <a:pPr algn="l" rtl="0"/>
            <a:r>
              <a:rPr lang="en-US" dirty="0"/>
              <a:t>Fig. 2 The four basic types of </a:t>
            </a:r>
            <a:r>
              <a:rPr lang="en-US" dirty="0" err="1"/>
              <a:t>cuticular</a:t>
            </a:r>
            <a:r>
              <a:rPr lang="en-US" dirty="0"/>
              <a:t> protuberances: (a) a </a:t>
            </a:r>
            <a:r>
              <a:rPr lang="en-US" dirty="0" err="1"/>
              <a:t>multicellular</a:t>
            </a:r>
            <a:r>
              <a:rPr lang="en-US" dirty="0"/>
              <a:t> spine; (b) a seta, or </a:t>
            </a:r>
            <a:r>
              <a:rPr lang="en-US" dirty="0" err="1"/>
              <a:t>trichoid</a:t>
            </a:r>
            <a:r>
              <a:rPr lang="en-US" dirty="0"/>
              <a:t> </a:t>
            </a:r>
            <a:r>
              <a:rPr lang="en-US" dirty="0" err="1"/>
              <a:t>sensillum</a:t>
            </a:r>
            <a:r>
              <a:rPr lang="en-US" dirty="0"/>
              <a:t>; (c) </a:t>
            </a:r>
            <a:r>
              <a:rPr lang="en-US" dirty="0" err="1"/>
              <a:t>acanthae</a:t>
            </a:r>
            <a:r>
              <a:rPr lang="en-US" dirty="0"/>
              <a:t>; and (d) </a:t>
            </a:r>
            <a:r>
              <a:rPr lang="en-US" dirty="0" err="1"/>
              <a:t>microtrichia</a:t>
            </a:r>
            <a:r>
              <a:rPr lang="en-US" dirty="0"/>
              <a:t>.</a:t>
            </a:r>
            <a:endParaRPr lang="ar-SA" dirty="0"/>
          </a:p>
        </p:txBody>
      </p:sp>
      <p:sp>
        <p:nvSpPr>
          <p:cNvPr id="6" name="Rectangle 5"/>
          <p:cNvSpPr/>
          <p:nvPr/>
        </p:nvSpPr>
        <p:spPr>
          <a:xfrm>
            <a:off x="6894691" y="3995772"/>
            <a:ext cx="2069797" cy="369332"/>
          </a:xfrm>
          <a:prstGeom prst="rect">
            <a:avLst/>
          </a:prstGeom>
        </p:spPr>
        <p:txBody>
          <a:bodyPr wrap="none">
            <a:spAutoFit/>
          </a:bodyPr>
          <a:lstStyle/>
          <a:p>
            <a:r>
              <a:rPr lang="en-US" dirty="0" smtClean="0"/>
              <a:t>Seta (</a:t>
            </a:r>
            <a:r>
              <a:rPr lang="en-US" dirty="0" err="1" smtClean="0">
                <a:latin typeface="Times New Roman"/>
                <a:ea typeface="Calibri"/>
                <a:cs typeface="Arial"/>
              </a:rPr>
              <a:t>Macrotrichia</a:t>
            </a:r>
            <a:r>
              <a:rPr lang="en-US" dirty="0" smtClean="0">
                <a:latin typeface="Times New Roman"/>
                <a:ea typeface="Calibri"/>
                <a:cs typeface="Arial"/>
              </a:rPr>
              <a:t>)</a:t>
            </a:r>
            <a:endParaRPr lang="en-US" dirty="0"/>
          </a:p>
        </p:txBody>
      </p:sp>
      <p:sp>
        <p:nvSpPr>
          <p:cNvPr id="7" name="Slide Number Placeholder 6"/>
          <p:cNvSpPr>
            <a:spLocks noGrp="1"/>
          </p:cNvSpPr>
          <p:nvPr>
            <p:ph type="sldNum" sz="quarter" idx="12"/>
          </p:nvPr>
        </p:nvSpPr>
        <p:spPr/>
        <p:txBody>
          <a:bodyPr/>
          <a:lstStyle/>
          <a:p>
            <a:pPr>
              <a:defRPr/>
            </a:pPr>
            <a:fld id="{D18E8863-5EEA-4282-9603-C32E64E5F43C}" type="slidenum">
              <a:rPr lang="ar-SA" smtClean="0"/>
              <a:pPr>
                <a:defRPr/>
              </a:pPr>
              <a:t>20</a:t>
            </a:fld>
            <a:endParaRPr lang="ar-SA"/>
          </a:p>
        </p:txBody>
      </p:sp>
      <p:sp>
        <p:nvSpPr>
          <p:cNvPr id="8" name="Footer Placeholder 7"/>
          <p:cNvSpPr>
            <a:spLocks noGrp="1"/>
          </p:cNvSpPr>
          <p:nvPr>
            <p:ph type="ftr" sz="quarter" idx="11"/>
          </p:nvPr>
        </p:nvSpPr>
        <p:spPr/>
        <p:txBody>
          <a:bodyPr/>
          <a:lstStyle/>
          <a:p>
            <a:pPr>
              <a:defRPr/>
            </a:pPr>
            <a:r>
              <a:rPr lang="en-US" smtClean="0"/>
              <a:t>Dr M Asam Riaz, Assistant Professor, Entomology, College of Agri, UOS</a:t>
            </a:r>
            <a:endParaRPr lang="ar-SA"/>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620688"/>
          <a:ext cx="9144000" cy="5358729"/>
        </p:xfrm>
        <a:graphic>
          <a:graphicData uri="http://schemas.openxmlformats.org/drawingml/2006/table">
            <a:tbl>
              <a:tblPr/>
              <a:tblGrid>
                <a:gridCol w="3203848"/>
                <a:gridCol w="2952328"/>
                <a:gridCol w="2987824"/>
              </a:tblGrid>
              <a:tr h="589186">
                <a:tc gridSpan="2">
                  <a:txBody>
                    <a:bodyPr/>
                    <a:lstStyle/>
                    <a:p>
                      <a:pPr marL="228600" marR="0">
                        <a:lnSpc>
                          <a:spcPct val="115000"/>
                        </a:lnSpc>
                        <a:spcBef>
                          <a:spcPts val="0"/>
                        </a:spcBef>
                        <a:spcAft>
                          <a:spcPts val="0"/>
                        </a:spcAft>
                      </a:pPr>
                      <a:r>
                        <a:rPr lang="en-US" sz="2000" b="1" dirty="0" err="1">
                          <a:latin typeface="Times New Roman"/>
                          <a:ea typeface="Calibri"/>
                          <a:cs typeface="Arial"/>
                        </a:rPr>
                        <a:t>Cuticular</a:t>
                      </a:r>
                      <a:r>
                        <a:rPr lang="en-US" sz="2000" b="1" dirty="0">
                          <a:latin typeface="Times New Roman"/>
                          <a:ea typeface="Calibri"/>
                          <a:cs typeface="Arial"/>
                        </a:rPr>
                        <a:t> Appendages are</a:t>
                      </a:r>
                      <a:endParaRPr lang="en-US" sz="2000" dirty="0">
                        <a:latin typeface="Calibri"/>
                        <a:ea typeface="Calibri"/>
                        <a:cs typeface="Arial"/>
                      </a:endParaRPr>
                    </a:p>
                  </a:txBody>
                  <a:tcPr marL="37508" marR="375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228600" marR="0">
                        <a:lnSpc>
                          <a:spcPct val="115000"/>
                        </a:lnSpc>
                        <a:spcBef>
                          <a:spcPts val="0"/>
                        </a:spcBef>
                        <a:spcAft>
                          <a:spcPts val="0"/>
                        </a:spcAft>
                      </a:pPr>
                      <a:r>
                        <a:rPr lang="en-US" sz="2000" b="1">
                          <a:latin typeface="Times New Roman"/>
                          <a:ea typeface="Calibri"/>
                          <a:cs typeface="Arial"/>
                        </a:rPr>
                        <a:t>Cuticular processes are</a:t>
                      </a:r>
                      <a:endParaRPr lang="en-US" sz="2000">
                        <a:latin typeface="Calibri"/>
                        <a:ea typeface="Calibri"/>
                        <a:cs typeface="Arial"/>
                      </a:endParaRPr>
                    </a:p>
                  </a:txBody>
                  <a:tcPr marL="37508" marR="375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9186">
                <a:tc gridSpan="2">
                  <a:txBody>
                    <a:bodyPr/>
                    <a:lstStyle/>
                    <a:p>
                      <a:pPr marL="0" marR="0">
                        <a:lnSpc>
                          <a:spcPct val="115000"/>
                        </a:lnSpc>
                        <a:spcBef>
                          <a:spcPts val="0"/>
                        </a:spcBef>
                        <a:spcAft>
                          <a:spcPts val="0"/>
                        </a:spcAft>
                      </a:pPr>
                      <a:r>
                        <a:rPr lang="en-US" sz="2000" dirty="0">
                          <a:latin typeface="Times New Roman"/>
                          <a:ea typeface="Calibri"/>
                          <a:cs typeface="Arial"/>
                        </a:rPr>
                        <a:t>Outgrowths</a:t>
                      </a:r>
                      <a:endParaRPr lang="en-US" sz="2000" dirty="0">
                        <a:latin typeface="Calibri"/>
                        <a:ea typeface="Calibri"/>
                        <a:cs typeface="Arial"/>
                      </a:endParaRPr>
                    </a:p>
                  </a:txBody>
                  <a:tcPr marL="37508" marR="375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2000">
                          <a:latin typeface="Times New Roman"/>
                          <a:ea typeface="Calibri"/>
                          <a:cs typeface="Arial"/>
                        </a:rPr>
                        <a:t>Outgrowths</a:t>
                      </a:r>
                      <a:r>
                        <a:rPr lang="en-US" sz="2000" b="1">
                          <a:latin typeface="Times New Roman"/>
                          <a:ea typeface="Calibri"/>
                          <a:cs typeface="Arial"/>
                        </a:rPr>
                        <a:t> </a:t>
                      </a:r>
                      <a:endParaRPr lang="en-US" sz="2000">
                        <a:latin typeface="Calibri"/>
                        <a:ea typeface="Calibri"/>
                        <a:cs typeface="Arial"/>
                      </a:endParaRPr>
                    </a:p>
                  </a:txBody>
                  <a:tcPr marL="37508" marR="375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3823">
                <a:tc gridSpan="2">
                  <a:txBody>
                    <a:bodyPr/>
                    <a:lstStyle/>
                    <a:p>
                      <a:pPr marL="0" marR="0">
                        <a:lnSpc>
                          <a:spcPct val="115000"/>
                        </a:lnSpc>
                        <a:spcBef>
                          <a:spcPts val="0"/>
                        </a:spcBef>
                        <a:spcAft>
                          <a:spcPts val="0"/>
                        </a:spcAft>
                      </a:pPr>
                      <a:r>
                        <a:rPr lang="en-US" sz="2000" dirty="0">
                          <a:latin typeface="Times New Roman"/>
                          <a:ea typeface="Calibri"/>
                          <a:cs typeface="Arial"/>
                        </a:rPr>
                        <a:t>Connected with cuticle with membranous joints.</a:t>
                      </a:r>
                      <a:endParaRPr lang="en-US" sz="2000" dirty="0">
                        <a:latin typeface="Calibri"/>
                        <a:ea typeface="Calibri"/>
                        <a:cs typeface="Arial"/>
                      </a:endParaRPr>
                    </a:p>
                  </a:txBody>
                  <a:tcPr marL="37508" marR="375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2000" dirty="0">
                          <a:latin typeface="Times New Roman"/>
                          <a:ea typeface="Calibri"/>
                          <a:cs typeface="Arial"/>
                        </a:rPr>
                        <a:t>Connected with cuticle rigidly. No membranous joints.</a:t>
                      </a:r>
                      <a:endParaRPr lang="en-US" sz="2000" dirty="0">
                        <a:latin typeface="Calibri"/>
                        <a:ea typeface="Calibri"/>
                        <a:cs typeface="Arial"/>
                      </a:endParaRPr>
                    </a:p>
                  </a:txBody>
                  <a:tcPr marL="37508" marR="375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9205">
                <a:tc gridSpan="2">
                  <a:txBody>
                    <a:bodyPr/>
                    <a:lstStyle/>
                    <a:p>
                      <a:pPr marL="0" marR="0">
                        <a:lnSpc>
                          <a:spcPct val="115000"/>
                        </a:lnSpc>
                        <a:spcBef>
                          <a:spcPts val="0"/>
                        </a:spcBef>
                        <a:spcAft>
                          <a:spcPts val="0"/>
                        </a:spcAft>
                      </a:pPr>
                      <a:r>
                        <a:rPr lang="en-US" sz="2000" dirty="0">
                          <a:latin typeface="Times New Roman"/>
                          <a:ea typeface="Calibri"/>
                          <a:cs typeface="Arial"/>
                        </a:rPr>
                        <a:t>They arise from epidermis cells.</a:t>
                      </a:r>
                      <a:endParaRPr lang="en-US" sz="2000" dirty="0">
                        <a:latin typeface="Calibri"/>
                        <a:ea typeface="Calibri"/>
                        <a:cs typeface="Arial"/>
                      </a:endParaRPr>
                    </a:p>
                  </a:txBody>
                  <a:tcPr marL="37508" marR="375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2000">
                          <a:latin typeface="Times New Roman"/>
                          <a:ea typeface="Calibri"/>
                          <a:cs typeface="Arial"/>
                        </a:rPr>
                        <a:t>Don’t arise from epidermis</a:t>
                      </a:r>
                      <a:endParaRPr lang="en-US" sz="2000">
                        <a:latin typeface="Calibri"/>
                        <a:ea typeface="Calibri"/>
                        <a:cs typeface="Arial"/>
                      </a:endParaRPr>
                    </a:p>
                  </a:txBody>
                  <a:tcPr marL="37508" marR="375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0000">
                <a:tc>
                  <a:txBody>
                    <a:bodyPr/>
                    <a:lstStyle/>
                    <a:p>
                      <a:pPr marL="0" marR="0">
                        <a:lnSpc>
                          <a:spcPct val="115000"/>
                        </a:lnSpc>
                        <a:spcBef>
                          <a:spcPts val="0"/>
                        </a:spcBef>
                        <a:spcAft>
                          <a:spcPts val="0"/>
                        </a:spcAft>
                      </a:pPr>
                      <a:r>
                        <a:rPr lang="en-US" sz="2000" b="1">
                          <a:latin typeface="Times New Roman"/>
                          <a:ea typeface="Calibri"/>
                          <a:cs typeface="Arial"/>
                        </a:rPr>
                        <a:t>Unicellular appendages</a:t>
                      </a:r>
                      <a:endParaRPr lang="en-US" sz="2000">
                        <a:latin typeface="Calibri"/>
                        <a:ea typeface="Calibri"/>
                        <a:cs typeface="Arial"/>
                      </a:endParaRPr>
                    </a:p>
                  </a:txBody>
                  <a:tcPr marL="37508" marR="375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b="1">
                          <a:latin typeface="Times New Roman"/>
                          <a:ea typeface="Calibri"/>
                          <a:cs typeface="Arial"/>
                        </a:rPr>
                        <a:t>Multicellular appendages</a:t>
                      </a:r>
                      <a:endParaRPr lang="en-US" sz="2000">
                        <a:latin typeface="Calibri"/>
                        <a:ea typeface="Calibri"/>
                        <a:cs typeface="Arial"/>
                      </a:endParaRPr>
                    </a:p>
                  </a:txBody>
                  <a:tcPr marL="37508" marR="375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marR="0">
                        <a:lnSpc>
                          <a:spcPct val="115000"/>
                        </a:lnSpc>
                        <a:spcBef>
                          <a:spcPts val="0"/>
                        </a:spcBef>
                        <a:spcAft>
                          <a:spcPts val="0"/>
                        </a:spcAft>
                      </a:pPr>
                      <a:r>
                        <a:rPr lang="en-US" sz="2000" dirty="0" err="1">
                          <a:latin typeface="Times New Roman"/>
                          <a:ea typeface="Calibri"/>
                          <a:cs typeface="Arial"/>
                        </a:rPr>
                        <a:t>Cuticular</a:t>
                      </a:r>
                      <a:r>
                        <a:rPr lang="en-US" sz="2000" dirty="0">
                          <a:latin typeface="Times New Roman"/>
                          <a:ea typeface="Calibri"/>
                          <a:cs typeface="Arial"/>
                        </a:rPr>
                        <a:t> processes are either:</a:t>
                      </a:r>
                      <a:endParaRPr lang="en-US" sz="2000" dirty="0">
                        <a:latin typeface="Calibri"/>
                        <a:ea typeface="Calibri"/>
                        <a:cs typeface="Arial"/>
                      </a:endParaRPr>
                    </a:p>
                    <a:p>
                      <a:pPr marL="342900" marR="0" lvl="0" indent="-342900">
                        <a:lnSpc>
                          <a:spcPct val="115000"/>
                        </a:lnSpc>
                        <a:spcBef>
                          <a:spcPts val="0"/>
                        </a:spcBef>
                        <a:spcAft>
                          <a:spcPts val="0"/>
                        </a:spcAft>
                        <a:buFont typeface="+mj-lt"/>
                        <a:buAutoNum type="arabicPeriod"/>
                      </a:pPr>
                      <a:r>
                        <a:rPr lang="en-US" sz="2000" dirty="0" err="1">
                          <a:latin typeface="Times New Roman"/>
                          <a:ea typeface="Calibri"/>
                          <a:cs typeface="Arial"/>
                        </a:rPr>
                        <a:t>Microtrichia</a:t>
                      </a:r>
                      <a:endParaRPr lang="en-US" sz="2000" dirty="0">
                        <a:latin typeface="Calibri"/>
                        <a:ea typeface="Calibri"/>
                        <a:cs typeface="Arial"/>
                      </a:endParaRPr>
                    </a:p>
                    <a:p>
                      <a:pPr marL="342900" marR="0" lvl="0" indent="-342900">
                        <a:lnSpc>
                          <a:spcPct val="115000"/>
                        </a:lnSpc>
                        <a:spcBef>
                          <a:spcPts val="0"/>
                        </a:spcBef>
                        <a:spcAft>
                          <a:spcPts val="0"/>
                        </a:spcAft>
                        <a:buFont typeface="+mj-lt"/>
                        <a:buAutoNum type="arabicPeriod"/>
                      </a:pPr>
                      <a:r>
                        <a:rPr lang="en-US" sz="2000" dirty="0">
                          <a:latin typeface="Times New Roman"/>
                          <a:ea typeface="Calibri"/>
                          <a:cs typeface="Arial"/>
                        </a:rPr>
                        <a:t>Spines</a:t>
                      </a:r>
                      <a:endParaRPr lang="en-US" sz="2000" dirty="0">
                        <a:latin typeface="Calibri"/>
                        <a:ea typeface="Calibri"/>
                        <a:cs typeface="Arial"/>
                      </a:endParaRPr>
                    </a:p>
                  </a:txBody>
                  <a:tcPr marL="37508" marR="375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6144">
                <a:tc>
                  <a:txBody>
                    <a:bodyPr/>
                    <a:lstStyle/>
                    <a:p>
                      <a:pPr marL="0" marR="0">
                        <a:lnSpc>
                          <a:spcPct val="115000"/>
                        </a:lnSpc>
                        <a:spcBef>
                          <a:spcPts val="0"/>
                        </a:spcBef>
                        <a:spcAft>
                          <a:spcPts val="0"/>
                        </a:spcAft>
                      </a:pPr>
                      <a:r>
                        <a:rPr lang="en-US" sz="2000">
                          <a:latin typeface="Times New Roman"/>
                          <a:ea typeface="Calibri"/>
                          <a:cs typeface="Arial"/>
                        </a:rPr>
                        <a:t>Involves a single epidermal cell</a:t>
                      </a:r>
                      <a:endParaRPr lang="en-US" sz="2000">
                        <a:latin typeface="Calibri"/>
                        <a:ea typeface="Calibri"/>
                        <a:cs typeface="Arial"/>
                      </a:endParaRPr>
                    </a:p>
                  </a:txBody>
                  <a:tcPr marL="37508" marR="375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latin typeface="Times New Roman"/>
                          <a:ea typeface="Calibri"/>
                          <a:cs typeface="Arial"/>
                        </a:rPr>
                        <a:t>Involves more than one epidermal cells</a:t>
                      </a:r>
                      <a:endParaRPr lang="en-US" sz="2000" dirty="0">
                        <a:latin typeface="Calibri"/>
                        <a:ea typeface="Calibri"/>
                        <a:cs typeface="Arial"/>
                      </a:endParaRPr>
                    </a:p>
                  </a:txBody>
                  <a:tcPr marL="37508" marR="375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1403448">
                <a:tc>
                  <a:txBody>
                    <a:bodyPr/>
                    <a:lstStyle/>
                    <a:p>
                      <a:pPr marL="0" marR="0">
                        <a:lnSpc>
                          <a:spcPct val="115000"/>
                        </a:lnSpc>
                        <a:spcBef>
                          <a:spcPts val="0"/>
                        </a:spcBef>
                        <a:spcAft>
                          <a:spcPts val="0"/>
                        </a:spcAft>
                      </a:pPr>
                      <a:r>
                        <a:rPr lang="en-US" sz="2000" b="1" dirty="0" smtClean="0">
                          <a:latin typeface="Times New Roman"/>
                          <a:ea typeface="Calibri"/>
                          <a:cs typeface="Arial"/>
                        </a:rPr>
                        <a:t>Setae (</a:t>
                      </a:r>
                      <a:r>
                        <a:rPr lang="en-US" sz="2000" b="0" dirty="0" err="1" smtClean="0">
                          <a:latin typeface="Times New Roman"/>
                          <a:ea typeface="Calibri"/>
                          <a:cs typeface="Arial"/>
                        </a:rPr>
                        <a:t>M</a:t>
                      </a:r>
                      <a:r>
                        <a:rPr lang="en-US" sz="2000" dirty="0" err="1" smtClean="0">
                          <a:latin typeface="Times New Roman"/>
                          <a:ea typeface="Calibri"/>
                          <a:cs typeface="Arial"/>
                        </a:rPr>
                        <a:t>acrotrichia</a:t>
                      </a:r>
                      <a:r>
                        <a:rPr lang="en-US" sz="2000" dirty="0">
                          <a:latin typeface="Times New Roman"/>
                          <a:ea typeface="Calibri"/>
                          <a:cs typeface="Arial"/>
                        </a:rPr>
                        <a:t>)</a:t>
                      </a:r>
                      <a:endParaRPr lang="en-US" sz="2000" dirty="0">
                        <a:latin typeface="Calibri"/>
                        <a:ea typeface="Calibri"/>
                        <a:cs typeface="Arial"/>
                      </a:endParaRPr>
                    </a:p>
                  </a:txBody>
                  <a:tcPr marL="37508" marR="375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err="1">
                          <a:latin typeface="Times New Roman"/>
                          <a:ea typeface="Calibri"/>
                          <a:cs typeface="Arial"/>
                        </a:rPr>
                        <a:t>Multicellular</a:t>
                      </a:r>
                      <a:r>
                        <a:rPr lang="en-US" sz="2000" dirty="0">
                          <a:latin typeface="Times New Roman"/>
                          <a:ea typeface="Calibri"/>
                          <a:cs typeface="Arial"/>
                        </a:rPr>
                        <a:t> appendages are either:</a:t>
                      </a:r>
                      <a:endParaRPr lang="en-US" sz="2000" dirty="0">
                        <a:latin typeface="Calibri"/>
                        <a:ea typeface="Calibri"/>
                        <a:cs typeface="Arial"/>
                      </a:endParaRPr>
                    </a:p>
                    <a:p>
                      <a:pPr marL="342900" marR="0" lvl="0" indent="-342900">
                        <a:lnSpc>
                          <a:spcPct val="115000"/>
                        </a:lnSpc>
                        <a:spcBef>
                          <a:spcPts val="0"/>
                        </a:spcBef>
                        <a:spcAft>
                          <a:spcPts val="0"/>
                        </a:spcAft>
                        <a:buFont typeface="+mj-lt"/>
                        <a:buAutoNum type="alphaUcParenR"/>
                      </a:pPr>
                      <a:r>
                        <a:rPr lang="en-US" sz="2000" b="1" dirty="0">
                          <a:latin typeface="Times New Roman"/>
                          <a:ea typeface="Calibri"/>
                          <a:cs typeface="Arial"/>
                        </a:rPr>
                        <a:t>Spines B) Spur</a:t>
                      </a:r>
                      <a:endParaRPr lang="en-US" sz="2000" dirty="0">
                        <a:latin typeface="Calibri"/>
                        <a:ea typeface="Calibri"/>
                        <a:cs typeface="Arial"/>
                      </a:endParaRPr>
                    </a:p>
                  </a:txBody>
                  <a:tcPr marL="37508" marR="375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bl>
          </a:graphicData>
        </a:graphic>
      </p:graphicFrame>
      <p:sp>
        <p:nvSpPr>
          <p:cNvPr id="3" name="Slide Number Placeholder 2"/>
          <p:cNvSpPr>
            <a:spLocks noGrp="1"/>
          </p:cNvSpPr>
          <p:nvPr>
            <p:ph type="sldNum" sz="quarter" idx="12"/>
          </p:nvPr>
        </p:nvSpPr>
        <p:spPr/>
        <p:txBody>
          <a:bodyPr/>
          <a:lstStyle/>
          <a:p>
            <a:pPr>
              <a:defRPr/>
            </a:pPr>
            <a:fld id="{D18E8863-5EEA-4282-9603-C32E64E5F43C}" type="slidenum">
              <a:rPr lang="ar-SA" smtClean="0"/>
              <a:pPr>
                <a:defRPr/>
              </a:pPr>
              <a:t>21</a:t>
            </a:fld>
            <a:endParaRPr lang="ar-SA"/>
          </a:p>
        </p:txBody>
      </p:sp>
      <p:sp>
        <p:nvSpPr>
          <p:cNvPr id="5" name="Footer Placeholder 4"/>
          <p:cNvSpPr>
            <a:spLocks noGrp="1"/>
          </p:cNvSpPr>
          <p:nvPr>
            <p:ph type="ftr" sz="quarter" idx="11"/>
          </p:nvPr>
        </p:nvSpPr>
        <p:spPr/>
        <p:txBody>
          <a:bodyPr/>
          <a:lstStyle/>
          <a:p>
            <a:pPr>
              <a:defRPr/>
            </a:pPr>
            <a:r>
              <a:rPr lang="en-US" smtClean="0"/>
              <a:t>Dr M Asam Riaz, Assistant Professor, Entomology, College of Agri, UOS</a:t>
            </a:r>
            <a:endParaRPr lang="ar-SA"/>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0"/>
          <a:ext cx="9144000" cy="6356153"/>
        </p:xfrm>
        <a:graphic>
          <a:graphicData uri="http://schemas.openxmlformats.org/drawingml/2006/table">
            <a:tbl>
              <a:tblPr/>
              <a:tblGrid>
                <a:gridCol w="3707904"/>
                <a:gridCol w="2592288"/>
                <a:gridCol w="2843808"/>
              </a:tblGrid>
              <a:tr h="397313">
                <a:tc gridSpan="2">
                  <a:txBody>
                    <a:bodyPr/>
                    <a:lstStyle/>
                    <a:p>
                      <a:pPr marL="228600" marR="0">
                        <a:lnSpc>
                          <a:spcPct val="115000"/>
                        </a:lnSpc>
                        <a:spcBef>
                          <a:spcPts val="0"/>
                        </a:spcBef>
                        <a:spcAft>
                          <a:spcPts val="0"/>
                        </a:spcAft>
                      </a:pPr>
                      <a:r>
                        <a:rPr lang="en-US" sz="2000" b="1" dirty="0" err="1">
                          <a:latin typeface="Times New Roman"/>
                          <a:ea typeface="Calibri"/>
                          <a:cs typeface="Arial"/>
                        </a:rPr>
                        <a:t>Cuticular</a:t>
                      </a:r>
                      <a:r>
                        <a:rPr lang="en-US" sz="2000" b="1" dirty="0">
                          <a:latin typeface="Times New Roman"/>
                          <a:ea typeface="Calibri"/>
                          <a:cs typeface="Arial"/>
                        </a:rPr>
                        <a:t> Appendages are</a:t>
                      </a:r>
                      <a:endParaRPr lang="en-US" sz="2000" dirty="0">
                        <a:latin typeface="Calibri"/>
                        <a:ea typeface="Calibri"/>
                        <a:cs typeface="Arial"/>
                      </a:endParaRPr>
                    </a:p>
                  </a:txBody>
                  <a:tcPr marL="37508" marR="375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228600" marR="0">
                        <a:lnSpc>
                          <a:spcPct val="115000"/>
                        </a:lnSpc>
                        <a:spcBef>
                          <a:spcPts val="0"/>
                        </a:spcBef>
                        <a:spcAft>
                          <a:spcPts val="0"/>
                        </a:spcAft>
                      </a:pPr>
                      <a:r>
                        <a:rPr lang="en-US" sz="2000" b="1">
                          <a:latin typeface="Times New Roman"/>
                          <a:ea typeface="Calibri"/>
                          <a:cs typeface="Arial"/>
                        </a:rPr>
                        <a:t>Cuticular processes are</a:t>
                      </a:r>
                      <a:endParaRPr lang="en-US" sz="2000">
                        <a:latin typeface="Calibri"/>
                        <a:ea typeface="Calibri"/>
                        <a:cs typeface="Arial"/>
                      </a:endParaRPr>
                    </a:p>
                  </a:txBody>
                  <a:tcPr marL="37508" marR="375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6448">
                <a:tc>
                  <a:txBody>
                    <a:bodyPr/>
                    <a:lstStyle/>
                    <a:p>
                      <a:pPr marL="0" marR="0">
                        <a:lnSpc>
                          <a:spcPct val="115000"/>
                        </a:lnSpc>
                        <a:spcBef>
                          <a:spcPts val="0"/>
                        </a:spcBef>
                        <a:spcAft>
                          <a:spcPts val="0"/>
                        </a:spcAft>
                      </a:pPr>
                      <a:r>
                        <a:rPr lang="en-US" sz="2000" dirty="0">
                          <a:latin typeface="Times New Roman"/>
                          <a:ea typeface="Calibri"/>
                          <a:cs typeface="Arial"/>
                        </a:rPr>
                        <a:t>Known as hairs</a:t>
                      </a:r>
                      <a:endParaRPr lang="en-US" sz="2000" dirty="0">
                        <a:latin typeface="Calibri"/>
                        <a:ea typeface="Calibri"/>
                        <a:cs typeface="Arial"/>
                      </a:endParaRPr>
                    </a:p>
                  </a:txBody>
                  <a:tcPr marL="37508" marR="375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b="1">
                          <a:latin typeface="Times New Roman"/>
                          <a:ea typeface="Calibri"/>
                          <a:cs typeface="Arial"/>
                        </a:rPr>
                        <a:t>Spines: </a:t>
                      </a:r>
                      <a:r>
                        <a:rPr lang="en-US" sz="2000">
                          <a:latin typeface="Times New Roman"/>
                          <a:ea typeface="Calibri"/>
                          <a:cs typeface="Arial"/>
                        </a:rPr>
                        <a:t>Immoveable</a:t>
                      </a:r>
                      <a:r>
                        <a:rPr lang="en-US" sz="2000" b="1">
                          <a:latin typeface="Times New Roman"/>
                          <a:ea typeface="Calibri"/>
                          <a:cs typeface="Arial"/>
                        </a:rPr>
                        <a:t> </a:t>
                      </a:r>
                      <a:r>
                        <a:rPr lang="en-US" sz="2000">
                          <a:latin typeface="Times New Roman"/>
                          <a:ea typeface="Calibri"/>
                          <a:cs typeface="Arial"/>
                        </a:rPr>
                        <a:t>appendages, present on tibia.</a:t>
                      </a:r>
                      <a:endParaRPr lang="en-US" sz="2000">
                        <a:latin typeface="Calibri"/>
                        <a:ea typeface="Calibri"/>
                        <a:cs typeface="Arial"/>
                      </a:endParaRPr>
                    </a:p>
                  </a:txBody>
                  <a:tcPr marL="37508" marR="375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ct val="115000"/>
                        </a:lnSpc>
                        <a:spcBef>
                          <a:spcPts val="0"/>
                        </a:spcBef>
                        <a:spcAft>
                          <a:spcPts val="0"/>
                        </a:spcAft>
                      </a:pPr>
                      <a:r>
                        <a:rPr lang="en-US" sz="2000" b="1" dirty="0" err="1">
                          <a:latin typeface="Times New Roman"/>
                          <a:ea typeface="Calibri"/>
                          <a:cs typeface="Arial"/>
                        </a:rPr>
                        <a:t>Microtrichia</a:t>
                      </a:r>
                      <a:r>
                        <a:rPr lang="en-US" sz="2000" dirty="0">
                          <a:latin typeface="Times New Roman"/>
                          <a:ea typeface="Calibri"/>
                          <a:cs typeface="Arial"/>
                        </a:rPr>
                        <a:t>: fixed hairs, hair like structure present on wings of </a:t>
                      </a:r>
                      <a:r>
                        <a:rPr lang="en-US" sz="2000" dirty="0" err="1" smtClean="0">
                          <a:latin typeface="Times New Roman"/>
                          <a:ea typeface="Calibri"/>
                          <a:cs typeface="Arial"/>
                        </a:rPr>
                        <a:t>Mecoptera</a:t>
                      </a:r>
                      <a:r>
                        <a:rPr lang="en-US" sz="2000" dirty="0" smtClean="0">
                          <a:latin typeface="Times New Roman"/>
                          <a:ea typeface="Calibri"/>
                          <a:cs typeface="Arial"/>
                        </a:rPr>
                        <a:t> </a:t>
                      </a:r>
                      <a:r>
                        <a:rPr lang="en-US" sz="2000" dirty="0">
                          <a:latin typeface="Times New Roman"/>
                          <a:ea typeface="Calibri"/>
                          <a:cs typeface="Arial"/>
                        </a:rPr>
                        <a:t>and </a:t>
                      </a:r>
                      <a:r>
                        <a:rPr lang="en-US" sz="2000" dirty="0" err="1" smtClean="0">
                          <a:latin typeface="Times New Roman"/>
                          <a:ea typeface="Calibri"/>
                          <a:cs typeface="Arial"/>
                        </a:rPr>
                        <a:t>Diptera</a:t>
                      </a:r>
                      <a:endParaRPr lang="en-US" sz="2000" dirty="0">
                        <a:latin typeface="Calibri"/>
                        <a:ea typeface="Calibri"/>
                        <a:cs typeface="Arial"/>
                      </a:endParaRPr>
                    </a:p>
                  </a:txBody>
                  <a:tcPr marL="37508" marR="375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6448">
                <a:tc>
                  <a:txBody>
                    <a:bodyPr/>
                    <a:lstStyle/>
                    <a:p>
                      <a:pPr marL="0" marR="0">
                        <a:lnSpc>
                          <a:spcPct val="115000"/>
                        </a:lnSpc>
                        <a:spcBef>
                          <a:spcPts val="0"/>
                        </a:spcBef>
                        <a:spcAft>
                          <a:spcPts val="0"/>
                        </a:spcAft>
                      </a:pPr>
                      <a:r>
                        <a:rPr lang="en-US" sz="2000">
                          <a:latin typeface="Times New Roman"/>
                          <a:ea typeface="Calibri"/>
                          <a:cs typeface="Arial"/>
                        </a:rPr>
                        <a:t>Arise from a cup like pit which is known as </a:t>
                      </a:r>
                      <a:r>
                        <a:rPr lang="en-US" sz="2000" b="1">
                          <a:latin typeface="Times New Roman"/>
                          <a:ea typeface="Calibri"/>
                          <a:cs typeface="Arial"/>
                        </a:rPr>
                        <a:t>alveolus</a:t>
                      </a:r>
                      <a:endParaRPr lang="en-US" sz="2000">
                        <a:latin typeface="Calibri"/>
                        <a:ea typeface="Calibri"/>
                        <a:cs typeface="Arial"/>
                      </a:endParaRPr>
                    </a:p>
                  </a:txBody>
                  <a:tcPr marL="37508" marR="375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b="1">
                          <a:latin typeface="Times New Roman"/>
                          <a:ea typeface="Calibri"/>
                          <a:cs typeface="Arial"/>
                        </a:rPr>
                        <a:t>Spur:</a:t>
                      </a:r>
                      <a:r>
                        <a:rPr lang="en-US" sz="2000">
                          <a:latin typeface="Times New Roman"/>
                          <a:ea typeface="Calibri"/>
                          <a:cs typeface="Arial"/>
                        </a:rPr>
                        <a:t> Moveable appendages, present at the end of tibia.</a:t>
                      </a:r>
                      <a:endParaRPr lang="en-US" sz="2000">
                        <a:latin typeface="Calibri"/>
                        <a:ea typeface="Calibri"/>
                        <a:cs typeface="Arial"/>
                      </a:endParaRPr>
                    </a:p>
                  </a:txBody>
                  <a:tcPr marL="37508" marR="375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377632">
                <a:tc>
                  <a:txBody>
                    <a:bodyPr/>
                    <a:lstStyle/>
                    <a:p>
                      <a:pPr marL="0" marR="0">
                        <a:lnSpc>
                          <a:spcPct val="115000"/>
                        </a:lnSpc>
                        <a:spcBef>
                          <a:spcPts val="0"/>
                        </a:spcBef>
                        <a:spcAft>
                          <a:spcPts val="0"/>
                        </a:spcAft>
                      </a:pPr>
                      <a:r>
                        <a:rPr lang="en-US" sz="2000" b="1">
                          <a:latin typeface="Times New Roman"/>
                          <a:ea typeface="Calibri"/>
                          <a:cs typeface="Arial"/>
                        </a:rPr>
                        <a:t>Alveolus:</a:t>
                      </a:r>
                      <a:r>
                        <a:rPr lang="en-US" sz="2000">
                          <a:latin typeface="Times New Roman"/>
                          <a:ea typeface="Calibri"/>
                          <a:cs typeface="Arial"/>
                        </a:rPr>
                        <a:t> Cavity at the base of setae</a:t>
                      </a:r>
                      <a:endParaRPr lang="en-US" sz="2000">
                        <a:latin typeface="Calibri"/>
                        <a:ea typeface="Calibri"/>
                        <a:cs typeface="Arial"/>
                      </a:endParaRPr>
                    </a:p>
                  </a:txBody>
                  <a:tcPr marL="37508" marR="375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b="1">
                          <a:latin typeface="Times New Roman"/>
                          <a:ea typeface="Calibri"/>
                          <a:cs typeface="Arial"/>
                        </a:rPr>
                        <a:t>…………………………</a:t>
                      </a:r>
                      <a:endParaRPr lang="en-US" sz="2000">
                        <a:latin typeface="Calibri"/>
                        <a:ea typeface="Calibri"/>
                        <a:cs typeface="Arial"/>
                      </a:endParaRPr>
                    </a:p>
                  </a:txBody>
                  <a:tcPr marL="37508" marR="375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ct val="115000"/>
                        </a:lnSpc>
                        <a:spcBef>
                          <a:spcPts val="0"/>
                        </a:spcBef>
                        <a:spcAft>
                          <a:spcPts val="0"/>
                        </a:spcAft>
                      </a:pPr>
                      <a:r>
                        <a:rPr lang="en-US" sz="2000" b="1" dirty="0">
                          <a:latin typeface="Times New Roman"/>
                          <a:ea typeface="Calibri"/>
                          <a:cs typeface="Arial"/>
                        </a:rPr>
                        <a:t>Spines:</a:t>
                      </a:r>
                      <a:r>
                        <a:rPr lang="en-US" sz="2000" dirty="0">
                          <a:latin typeface="Times New Roman"/>
                          <a:ea typeface="Calibri"/>
                          <a:cs typeface="Arial"/>
                        </a:rPr>
                        <a:t> Thorn like structure, harder than </a:t>
                      </a:r>
                      <a:r>
                        <a:rPr lang="en-US" sz="2000" dirty="0" err="1">
                          <a:latin typeface="Times New Roman"/>
                          <a:ea typeface="Calibri"/>
                          <a:cs typeface="Arial"/>
                        </a:rPr>
                        <a:t>microtrichia</a:t>
                      </a:r>
                      <a:endParaRPr lang="en-US" sz="2000" dirty="0">
                        <a:latin typeface="Calibri"/>
                        <a:ea typeface="Calibri"/>
                        <a:cs typeface="Arial"/>
                      </a:endParaRPr>
                    </a:p>
                  </a:txBody>
                  <a:tcPr marL="37508" marR="375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6448">
                <a:tc>
                  <a:txBody>
                    <a:bodyPr/>
                    <a:lstStyle/>
                    <a:p>
                      <a:pPr marL="0" marR="0">
                        <a:lnSpc>
                          <a:spcPct val="115000"/>
                        </a:lnSpc>
                        <a:spcBef>
                          <a:spcPts val="0"/>
                        </a:spcBef>
                        <a:spcAft>
                          <a:spcPts val="0"/>
                        </a:spcAft>
                      </a:pPr>
                      <a:r>
                        <a:rPr lang="en-US" sz="2000" dirty="0">
                          <a:latin typeface="Times New Roman"/>
                          <a:ea typeface="Calibri"/>
                          <a:cs typeface="Arial"/>
                        </a:rPr>
                        <a:t>Setae is a hollow structure and develop from </a:t>
                      </a:r>
                      <a:r>
                        <a:rPr lang="en-US" sz="2000" b="1" dirty="0" err="1">
                          <a:solidFill>
                            <a:srgbClr val="FF0000"/>
                          </a:solidFill>
                          <a:latin typeface="Times New Roman"/>
                          <a:ea typeface="Calibri"/>
                          <a:cs typeface="Arial"/>
                        </a:rPr>
                        <a:t>trichogen</a:t>
                      </a:r>
                      <a:r>
                        <a:rPr lang="en-US" sz="2000" b="1" dirty="0">
                          <a:solidFill>
                            <a:srgbClr val="FF0000"/>
                          </a:solidFill>
                          <a:latin typeface="Times New Roman"/>
                          <a:ea typeface="Calibri"/>
                          <a:cs typeface="Arial"/>
                        </a:rPr>
                        <a:t> cells</a:t>
                      </a:r>
                      <a:endParaRPr lang="en-US" sz="2000" b="1" dirty="0">
                        <a:solidFill>
                          <a:srgbClr val="FF0000"/>
                        </a:solidFill>
                        <a:latin typeface="Calibri"/>
                        <a:ea typeface="Calibri"/>
                        <a:cs typeface="Arial"/>
                      </a:endParaRPr>
                    </a:p>
                  </a:txBody>
                  <a:tcPr marL="37508" marR="375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b="1">
                          <a:latin typeface="Times New Roman"/>
                          <a:ea typeface="Calibri"/>
                          <a:cs typeface="Arial"/>
                        </a:rPr>
                        <a:t>………………………….</a:t>
                      </a:r>
                      <a:endParaRPr lang="en-US" sz="2000">
                        <a:latin typeface="Calibri"/>
                        <a:ea typeface="Calibri"/>
                        <a:cs typeface="Arial"/>
                      </a:endParaRPr>
                    </a:p>
                  </a:txBody>
                  <a:tcPr marL="37508" marR="375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566448">
                <a:tc>
                  <a:txBody>
                    <a:bodyPr/>
                    <a:lstStyle/>
                    <a:p>
                      <a:pPr marL="0" marR="0">
                        <a:lnSpc>
                          <a:spcPct val="115000"/>
                        </a:lnSpc>
                        <a:spcBef>
                          <a:spcPts val="0"/>
                        </a:spcBef>
                        <a:spcAft>
                          <a:spcPts val="0"/>
                        </a:spcAft>
                      </a:pPr>
                      <a:r>
                        <a:rPr lang="en-US" sz="2000" dirty="0" err="1">
                          <a:latin typeface="Times New Roman"/>
                          <a:ea typeface="Calibri"/>
                          <a:cs typeface="Arial"/>
                        </a:rPr>
                        <a:t>Cuticular</a:t>
                      </a:r>
                      <a:r>
                        <a:rPr lang="en-US" sz="2000" dirty="0">
                          <a:latin typeface="Times New Roman"/>
                          <a:ea typeface="Calibri"/>
                          <a:cs typeface="Arial"/>
                        </a:rPr>
                        <a:t> membrane is produced by </a:t>
                      </a:r>
                      <a:r>
                        <a:rPr lang="en-US" sz="2000" b="1" dirty="0" err="1">
                          <a:solidFill>
                            <a:srgbClr val="FF0000"/>
                          </a:solidFill>
                          <a:latin typeface="Times New Roman"/>
                          <a:ea typeface="Calibri"/>
                          <a:cs typeface="Arial"/>
                        </a:rPr>
                        <a:t>tormogen</a:t>
                      </a:r>
                      <a:r>
                        <a:rPr lang="en-US" sz="2000" b="1" dirty="0">
                          <a:solidFill>
                            <a:srgbClr val="FF0000"/>
                          </a:solidFill>
                          <a:latin typeface="Times New Roman"/>
                          <a:ea typeface="Calibri"/>
                          <a:cs typeface="Arial"/>
                        </a:rPr>
                        <a:t> cells</a:t>
                      </a:r>
                      <a:endParaRPr lang="en-US" sz="2000" b="1" dirty="0">
                        <a:solidFill>
                          <a:srgbClr val="FF0000"/>
                        </a:solidFill>
                        <a:latin typeface="Calibri"/>
                        <a:ea typeface="Calibri"/>
                        <a:cs typeface="Arial"/>
                      </a:endParaRPr>
                    </a:p>
                  </a:txBody>
                  <a:tcPr marL="37508" marR="375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b="1">
                          <a:latin typeface="Times New Roman"/>
                          <a:ea typeface="Calibri"/>
                          <a:cs typeface="Arial"/>
                        </a:rPr>
                        <a:t>…………………………..</a:t>
                      </a:r>
                      <a:endParaRPr lang="en-US" sz="2000">
                        <a:latin typeface="Calibri"/>
                        <a:ea typeface="Calibri"/>
                        <a:cs typeface="Arial"/>
                      </a:endParaRPr>
                    </a:p>
                  </a:txBody>
                  <a:tcPr marL="37508" marR="375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b="1">
                          <a:latin typeface="Times New Roman"/>
                          <a:ea typeface="Calibri"/>
                          <a:cs typeface="Arial"/>
                        </a:rPr>
                        <a:t>……………………………..</a:t>
                      </a:r>
                      <a:endParaRPr lang="en-US" sz="2000">
                        <a:latin typeface="Calibri"/>
                        <a:ea typeface="Calibri"/>
                        <a:cs typeface="Arial"/>
                      </a:endParaRPr>
                    </a:p>
                  </a:txBody>
                  <a:tcPr marL="37508" marR="375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55263">
                <a:tc>
                  <a:txBody>
                    <a:bodyPr/>
                    <a:lstStyle/>
                    <a:p>
                      <a:pPr marL="0" marR="0">
                        <a:lnSpc>
                          <a:spcPct val="115000"/>
                        </a:lnSpc>
                        <a:spcBef>
                          <a:spcPts val="0"/>
                        </a:spcBef>
                        <a:spcAft>
                          <a:spcPts val="0"/>
                        </a:spcAft>
                      </a:pPr>
                      <a:r>
                        <a:rPr lang="en-US" sz="2000">
                          <a:latin typeface="Times New Roman"/>
                          <a:ea typeface="Calibri"/>
                          <a:cs typeface="Arial"/>
                        </a:rPr>
                        <a:t>Imp. in systematics particularly [thysanura, diptera, lepidoptera, diplura(larvae)]</a:t>
                      </a:r>
                      <a:endParaRPr lang="en-US" sz="2000">
                        <a:latin typeface="Calibri"/>
                        <a:ea typeface="Calibri"/>
                        <a:cs typeface="Arial"/>
                      </a:endParaRPr>
                    </a:p>
                  </a:txBody>
                  <a:tcPr marL="37508" marR="375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2000">
                        <a:latin typeface="Times New Roman"/>
                        <a:ea typeface="Calibri"/>
                        <a:cs typeface="Arial"/>
                      </a:endParaRPr>
                    </a:p>
                    <a:p>
                      <a:pPr marL="0" marR="0">
                        <a:lnSpc>
                          <a:spcPct val="115000"/>
                        </a:lnSpc>
                        <a:spcBef>
                          <a:spcPts val="0"/>
                        </a:spcBef>
                        <a:spcAft>
                          <a:spcPts val="0"/>
                        </a:spcAft>
                      </a:pPr>
                      <a:r>
                        <a:rPr lang="en-US" sz="2000" b="1">
                          <a:latin typeface="Times New Roman"/>
                          <a:ea typeface="Calibri"/>
                          <a:cs typeface="Arial"/>
                        </a:rPr>
                        <a:t>………………………….</a:t>
                      </a:r>
                      <a:endParaRPr lang="en-US" sz="2000">
                        <a:latin typeface="Calibri"/>
                        <a:ea typeface="Calibri"/>
                        <a:cs typeface="Arial"/>
                      </a:endParaRPr>
                    </a:p>
                  </a:txBody>
                  <a:tcPr marL="37508" marR="375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b="1">
                          <a:latin typeface="Times New Roman"/>
                          <a:ea typeface="Calibri"/>
                          <a:cs typeface="Arial"/>
                        </a:rPr>
                        <a:t>……………………………</a:t>
                      </a:r>
                      <a:endParaRPr lang="en-US" sz="2000">
                        <a:latin typeface="Calibri"/>
                        <a:ea typeface="Calibri"/>
                        <a:cs typeface="Arial"/>
                      </a:endParaRPr>
                    </a:p>
                  </a:txBody>
                  <a:tcPr marL="37508" marR="375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0466">
                <a:tc>
                  <a:txBody>
                    <a:bodyPr/>
                    <a:lstStyle/>
                    <a:p>
                      <a:pPr marL="0" marR="0">
                        <a:lnSpc>
                          <a:spcPct val="115000"/>
                        </a:lnSpc>
                        <a:spcBef>
                          <a:spcPts val="0"/>
                        </a:spcBef>
                        <a:spcAft>
                          <a:spcPts val="0"/>
                        </a:spcAft>
                      </a:pPr>
                      <a:r>
                        <a:rPr lang="en-US" sz="2000">
                          <a:latin typeface="Times New Roman"/>
                          <a:ea typeface="Calibri"/>
                          <a:cs typeface="Arial"/>
                        </a:rPr>
                        <a:t>Arrangement of setae is known as </a:t>
                      </a:r>
                      <a:r>
                        <a:rPr lang="en-US" sz="2000" b="1">
                          <a:latin typeface="Times New Roman"/>
                          <a:ea typeface="Calibri"/>
                          <a:cs typeface="Arial"/>
                        </a:rPr>
                        <a:t>chaetotaxy</a:t>
                      </a:r>
                      <a:endParaRPr lang="en-US" sz="2000">
                        <a:latin typeface="Calibri"/>
                        <a:ea typeface="Calibri"/>
                        <a:cs typeface="Arial"/>
                      </a:endParaRPr>
                    </a:p>
                  </a:txBody>
                  <a:tcPr marL="37508" marR="375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2000">
                        <a:latin typeface="Times New Roman"/>
                        <a:ea typeface="Calibri"/>
                        <a:cs typeface="Arial"/>
                      </a:endParaRPr>
                    </a:p>
                  </a:txBody>
                  <a:tcPr marL="37508" marR="375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latin typeface="Times New Roman"/>
                          <a:ea typeface="Calibri"/>
                          <a:cs typeface="Arial"/>
                        </a:rPr>
                        <a:t> </a:t>
                      </a:r>
                      <a:endParaRPr lang="en-US" sz="2000" dirty="0">
                        <a:latin typeface="Calibri"/>
                        <a:ea typeface="Calibri"/>
                        <a:cs typeface="Arial"/>
                      </a:endParaRPr>
                    </a:p>
                  </a:txBody>
                  <a:tcPr marL="37508" marR="375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Slide Number Placeholder 2"/>
          <p:cNvSpPr>
            <a:spLocks noGrp="1"/>
          </p:cNvSpPr>
          <p:nvPr>
            <p:ph type="sldNum" sz="quarter" idx="12"/>
          </p:nvPr>
        </p:nvSpPr>
        <p:spPr/>
        <p:txBody>
          <a:bodyPr/>
          <a:lstStyle/>
          <a:p>
            <a:pPr>
              <a:defRPr/>
            </a:pPr>
            <a:fld id="{D18E8863-5EEA-4282-9603-C32E64E5F43C}" type="slidenum">
              <a:rPr lang="ar-SA" smtClean="0"/>
              <a:pPr>
                <a:defRPr/>
              </a:pPr>
              <a:t>22</a:t>
            </a:fld>
            <a:endParaRPr lang="ar-SA"/>
          </a:p>
        </p:txBody>
      </p:sp>
      <p:sp>
        <p:nvSpPr>
          <p:cNvPr id="5" name="Footer Placeholder 4"/>
          <p:cNvSpPr>
            <a:spLocks noGrp="1"/>
          </p:cNvSpPr>
          <p:nvPr>
            <p:ph type="ftr" sz="quarter" idx="11"/>
          </p:nvPr>
        </p:nvSpPr>
        <p:spPr/>
        <p:txBody>
          <a:bodyPr/>
          <a:lstStyle/>
          <a:p>
            <a:pPr>
              <a:defRPr/>
            </a:pPr>
            <a:r>
              <a:rPr lang="en-US" smtClean="0"/>
              <a:t>Dr M Asam Riaz, Assistant Professor, Entomology, College of Agri, UOS</a:t>
            </a:r>
            <a:endParaRPr lang="ar-SA"/>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of Exoskeleton</a:t>
            </a:r>
            <a:endParaRPr lang="en-US" dirty="0"/>
          </a:p>
        </p:txBody>
      </p:sp>
      <p:sp>
        <p:nvSpPr>
          <p:cNvPr id="3" name="Content Placeholder 2"/>
          <p:cNvSpPr>
            <a:spLocks noGrp="1"/>
          </p:cNvSpPr>
          <p:nvPr>
            <p:ph idx="1"/>
          </p:nvPr>
        </p:nvSpPr>
        <p:spPr/>
        <p:txBody>
          <a:bodyPr/>
          <a:lstStyle/>
          <a:p>
            <a:r>
              <a:rPr lang="en-US" dirty="0" smtClean="0"/>
              <a:t>Inhibits water loss from body</a:t>
            </a:r>
          </a:p>
          <a:p>
            <a:r>
              <a:rPr lang="en-US" dirty="0" smtClean="0"/>
              <a:t>Prevents damage by chemicals and injury</a:t>
            </a:r>
          </a:p>
          <a:p>
            <a:r>
              <a:rPr lang="en-US" dirty="0" smtClean="0"/>
              <a:t>Protects against infection</a:t>
            </a:r>
          </a:p>
          <a:p>
            <a:r>
              <a:rPr lang="en-US" dirty="0" smtClean="0"/>
              <a:t>Provide shape and structure</a:t>
            </a:r>
          </a:p>
          <a:p>
            <a:r>
              <a:rPr lang="en-US" dirty="0" smtClean="0"/>
              <a:t>Muscles </a:t>
            </a:r>
            <a:r>
              <a:rPr lang="en-US" dirty="0" err="1" smtClean="0"/>
              <a:t>attachement</a:t>
            </a:r>
            <a:r>
              <a:rPr lang="en-US" dirty="0" smtClean="0"/>
              <a:t> for locomotion</a:t>
            </a:r>
          </a:p>
          <a:p>
            <a:r>
              <a:rPr lang="en-US" dirty="0" err="1" smtClean="0"/>
              <a:t>Innerlining</a:t>
            </a:r>
            <a:r>
              <a:rPr lang="en-US" dirty="0" smtClean="0"/>
              <a:t> of trachea, foregut and hindgut</a:t>
            </a:r>
          </a:p>
          <a:p>
            <a:endParaRPr lang="en-US" dirty="0"/>
          </a:p>
        </p:txBody>
      </p:sp>
      <p:sp>
        <p:nvSpPr>
          <p:cNvPr id="4" name="Slide Number Placeholder 3"/>
          <p:cNvSpPr>
            <a:spLocks noGrp="1"/>
          </p:cNvSpPr>
          <p:nvPr>
            <p:ph type="sldNum" sz="quarter" idx="12"/>
          </p:nvPr>
        </p:nvSpPr>
        <p:spPr/>
        <p:txBody>
          <a:bodyPr/>
          <a:lstStyle/>
          <a:p>
            <a:pPr>
              <a:defRPr/>
            </a:pPr>
            <a:fld id="{D18E8863-5EEA-4282-9603-C32E64E5F43C}" type="slidenum">
              <a:rPr lang="ar-SA" smtClean="0"/>
              <a:pPr>
                <a:defRPr/>
              </a:pPr>
              <a:t>23</a:t>
            </a:fld>
            <a:endParaRPr lang="ar-SA"/>
          </a:p>
        </p:txBody>
      </p:sp>
      <p:sp>
        <p:nvSpPr>
          <p:cNvPr id="5" name="Footer Placeholder 4"/>
          <p:cNvSpPr>
            <a:spLocks noGrp="1"/>
          </p:cNvSpPr>
          <p:nvPr>
            <p:ph type="ftr" sz="quarter" idx="11"/>
          </p:nvPr>
        </p:nvSpPr>
        <p:spPr/>
        <p:txBody>
          <a:bodyPr/>
          <a:lstStyle/>
          <a:p>
            <a:pPr>
              <a:defRPr/>
            </a:pPr>
            <a:r>
              <a:rPr lang="en-US" smtClean="0"/>
              <a:t>Dr M Asam Riaz, Assistant Professor, Entomology, College of Agri, UOS</a:t>
            </a:r>
            <a:endParaRPr lang="ar-S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r>
              <a:rPr lang="en-US" smtClean="0">
                <a:cs typeface="Times New Roman" pitchFamily="18" charset="0"/>
              </a:rPr>
              <a:t>Cuticular extensions</a:t>
            </a:r>
            <a:endParaRPr lang="ar-SA" smtClean="0"/>
          </a:p>
        </p:txBody>
      </p:sp>
      <p:sp>
        <p:nvSpPr>
          <p:cNvPr id="28675" name="Content Placeholder 2"/>
          <p:cNvSpPr>
            <a:spLocks noGrp="1"/>
          </p:cNvSpPr>
          <p:nvPr>
            <p:ph idx="1"/>
          </p:nvPr>
        </p:nvSpPr>
        <p:spPr>
          <a:xfrm>
            <a:off x="457200" y="1268413"/>
            <a:ext cx="8229600" cy="4525962"/>
          </a:xfrm>
        </p:spPr>
        <p:txBody>
          <a:bodyPr rtlCol="0">
            <a:normAutofit fontScale="92500" lnSpcReduction="20000"/>
          </a:bodyPr>
          <a:lstStyle/>
          <a:p>
            <a:pPr eaLnBrk="1" fontAlgn="auto" hangingPunct="1">
              <a:spcAft>
                <a:spcPts val="0"/>
              </a:spcAft>
              <a:buFont typeface="Arial" pitchFamily="34" charset="0"/>
              <a:buChar char="•"/>
              <a:defRPr/>
            </a:pPr>
            <a:r>
              <a:rPr lang="en-US" sz="2800" smtClean="0">
                <a:cs typeface="Arial" charset="0"/>
              </a:rPr>
              <a:t>Insects are well endowed with cuticular extensions, varying from fine and hair-like to robust and spine-like. Four basic types of protuberance , all with sclerotized cuticle, can be recognized on morphological, functional, and developmental grounds:</a:t>
            </a:r>
          </a:p>
          <a:p>
            <a:pPr eaLnBrk="1" fontAlgn="auto" hangingPunct="1">
              <a:spcAft>
                <a:spcPts val="0"/>
              </a:spcAft>
              <a:buFont typeface="Arial" pitchFamily="34" charset="0"/>
              <a:buChar char="•"/>
              <a:defRPr/>
            </a:pPr>
            <a:r>
              <a:rPr lang="en-US" sz="2800" smtClean="0">
                <a:cs typeface="Arial" charset="0"/>
              </a:rPr>
              <a:t/>
            </a:r>
            <a:br>
              <a:rPr lang="en-US" sz="2800" smtClean="0">
                <a:cs typeface="Arial" charset="0"/>
              </a:rPr>
            </a:br>
            <a:r>
              <a:rPr lang="en-US" sz="2800" smtClean="0">
                <a:cs typeface="Arial" charset="0"/>
              </a:rPr>
              <a:t>1. Spines are multicellular with undifferentiated epidermal cells.</a:t>
            </a:r>
          </a:p>
          <a:p>
            <a:pPr eaLnBrk="1" fontAlgn="auto" hangingPunct="1">
              <a:spcAft>
                <a:spcPts val="0"/>
              </a:spcAft>
              <a:buFont typeface="Arial" charset="0"/>
              <a:buNone/>
              <a:defRPr/>
            </a:pPr>
            <a:r>
              <a:rPr lang="en-US" sz="2800" smtClean="0">
                <a:cs typeface="Arial" charset="0"/>
              </a:rPr>
              <a:t/>
            </a:r>
            <a:br>
              <a:rPr lang="en-US" sz="2800" smtClean="0">
                <a:cs typeface="Arial" charset="0"/>
              </a:rPr>
            </a:br>
            <a:r>
              <a:rPr lang="en-US" sz="2800" smtClean="0">
                <a:cs typeface="Arial" charset="0"/>
              </a:rPr>
              <a:t>2. Setae, also called hairs, macrotrichia, or trichoid sensilla, are multicellular with specialized cells;</a:t>
            </a:r>
            <a:br>
              <a:rPr lang="en-US" sz="2800" smtClean="0">
                <a:cs typeface="Arial" charset="0"/>
              </a:rPr>
            </a:br>
            <a:endParaRPr lang="ar-SA" sz="2800" smtClean="0"/>
          </a:p>
          <a:p>
            <a:pPr eaLnBrk="1" fontAlgn="auto" hangingPunct="1">
              <a:spcAft>
                <a:spcPts val="0"/>
              </a:spcAft>
              <a:buFont typeface="Arial" pitchFamily="34" charset="0"/>
              <a:buChar char="•"/>
              <a:defRPr/>
            </a:pPr>
            <a:endParaRPr lang="ar-SA" smtClean="0"/>
          </a:p>
        </p:txBody>
      </p:sp>
      <p:sp>
        <p:nvSpPr>
          <p:cNvPr id="4" name="Slide Number Placeholder 3"/>
          <p:cNvSpPr>
            <a:spLocks noGrp="1"/>
          </p:cNvSpPr>
          <p:nvPr>
            <p:ph type="sldNum" sz="quarter" idx="12"/>
          </p:nvPr>
        </p:nvSpPr>
        <p:spPr/>
        <p:txBody>
          <a:bodyPr/>
          <a:lstStyle/>
          <a:p>
            <a:pPr>
              <a:defRPr/>
            </a:pPr>
            <a:fld id="{D18E8863-5EEA-4282-9603-C32E64E5F43C}" type="slidenum">
              <a:rPr lang="ar-SA" smtClean="0"/>
              <a:pPr>
                <a:defRPr/>
              </a:pPr>
              <a:t>24</a:t>
            </a:fld>
            <a:endParaRPr lang="ar-SA"/>
          </a:p>
        </p:txBody>
      </p:sp>
      <p:sp>
        <p:nvSpPr>
          <p:cNvPr id="5" name="Footer Placeholder 4"/>
          <p:cNvSpPr>
            <a:spLocks noGrp="1"/>
          </p:cNvSpPr>
          <p:nvPr>
            <p:ph type="ftr" sz="quarter" idx="11"/>
          </p:nvPr>
        </p:nvSpPr>
        <p:spPr/>
        <p:txBody>
          <a:bodyPr/>
          <a:lstStyle/>
          <a:p>
            <a:pPr>
              <a:defRPr/>
            </a:pPr>
            <a:r>
              <a:rPr lang="en-US" smtClean="0"/>
              <a:t>Dr M Asam Riaz, Assistant Professor, Entomology, College of Agri, UOS</a:t>
            </a:r>
            <a:endParaRPr lang="ar-SA"/>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endParaRPr lang="ur-PK" smtClean="0"/>
          </a:p>
        </p:txBody>
      </p:sp>
      <p:sp>
        <p:nvSpPr>
          <p:cNvPr id="29699" name="Content Placeholder 2"/>
          <p:cNvSpPr>
            <a:spLocks noGrp="1"/>
          </p:cNvSpPr>
          <p:nvPr>
            <p:ph idx="1"/>
          </p:nvPr>
        </p:nvSpPr>
        <p:spPr/>
        <p:txBody>
          <a:bodyPr/>
          <a:lstStyle/>
          <a:p>
            <a:pPr eaLnBrk="1" hangingPunct="1"/>
            <a:r>
              <a:rPr lang="en-US" smtClean="0">
                <a:cs typeface="Arial" charset="0"/>
              </a:rPr>
              <a:t>3. Acanthae are unicellular in origin.</a:t>
            </a:r>
          </a:p>
          <a:p>
            <a:pPr eaLnBrk="1" hangingPunct="1">
              <a:buFont typeface="Arial" charset="0"/>
              <a:buNone/>
            </a:pPr>
            <a:r>
              <a:rPr lang="en-US" smtClean="0">
                <a:cs typeface="Arial" charset="0"/>
              </a:rPr>
              <a:t/>
            </a:r>
            <a:br>
              <a:rPr lang="en-US" smtClean="0">
                <a:cs typeface="Arial" charset="0"/>
              </a:rPr>
            </a:br>
            <a:r>
              <a:rPr lang="en-US" smtClean="0">
                <a:cs typeface="Arial" charset="0"/>
              </a:rPr>
              <a:t>4. microtrichia are subcellular, with several to many extensions per cell</a:t>
            </a:r>
            <a:endParaRPr lang="ar-SA" smtClean="0"/>
          </a:p>
        </p:txBody>
      </p:sp>
      <p:sp>
        <p:nvSpPr>
          <p:cNvPr id="4" name="Slide Number Placeholder 3"/>
          <p:cNvSpPr>
            <a:spLocks noGrp="1"/>
          </p:cNvSpPr>
          <p:nvPr>
            <p:ph type="sldNum" sz="quarter" idx="12"/>
          </p:nvPr>
        </p:nvSpPr>
        <p:spPr/>
        <p:txBody>
          <a:bodyPr/>
          <a:lstStyle/>
          <a:p>
            <a:pPr>
              <a:defRPr/>
            </a:pPr>
            <a:fld id="{D18E8863-5EEA-4282-9603-C32E64E5F43C}" type="slidenum">
              <a:rPr lang="ar-SA" smtClean="0"/>
              <a:pPr>
                <a:defRPr/>
              </a:pPr>
              <a:t>25</a:t>
            </a:fld>
            <a:endParaRPr lang="ar-SA"/>
          </a:p>
        </p:txBody>
      </p:sp>
      <p:sp>
        <p:nvSpPr>
          <p:cNvPr id="5" name="Footer Placeholder 4"/>
          <p:cNvSpPr>
            <a:spLocks noGrp="1"/>
          </p:cNvSpPr>
          <p:nvPr>
            <p:ph type="ftr" sz="quarter" idx="11"/>
          </p:nvPr>
        </p:nvSpPr>
        <p:spPr/>
        <p:txBody>
          <a:bodyPr/>
          <a:lstStyle/>
          <a:p>
            <a:pPr>
              <a:defRPr/>
            </a:pPr>
            <a:r>
              <a:rPr lang="en-US" smtClean="0"/>
              <a:t>Dr M Asam Riaz, Assistant Professor, Entomology, College of Agri, UOS</a:t>
            </a:r>
            <a:endParaRPr lang="ar-SA"/>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r>
              <a:rPr lang="en-US" smtClean="0">
                <a:cs typeface="Times New Roman" pitchFamily="18" charset="0"/>
              </a:rPr>
              <a:t>Cuticular extensions Con…</a:t>
            </a:r>
            <a:endParaRPr lang="ar-SA" smtClean="0"/>
          </a:p>
        </p:txBody>
      </p:sp>
      <p:sp>
        <p:nvSpPr>
          <p:cNvPr id="30723" name="Content Placeholder 2"/>
          <p:cNvSpPr>
            <a:spLocks noGrp="1"/>
          </p:cNvSpPr>
          <p:nvPr>
            <p:ph idx="1"/>
          </p:nvPr>
        </p:nvSpPr>
        <p:spPr/>
        <p:txBody>
          <a:bodyPr/>
          <a:lstStyle/>
          <a:p>
            <a:pPr eaLnBrk="1" hangingPunct="1">
              <a:buFont typeface="Arial" charset="0"/>
              <a:buNone/>
            </a:pPr>
            <a:r>
              <a:rPr lang="en-US" sz="2800" smtClean="0">
                <a:cs typeface="Arial" charset="0"/>
              </a:rPr>
              <a:t/>
            </a:r>
            <a:br>
              <a:rPr lang="en-US" sz="2800" smtClean="0">
                <a:cs typeface="Arial" charset="0"/>
              </a:rPr>
            </a:br>
            <a:r>
              <a:rPr lang="en-US" sz="2800" smtClean="0">
                <a:cs typeface="Arial" charset="0"/>
              </a:rPr>
              <a:t>Setae sense much of the insect’s tactile environment. Large setae may be called bristles or chaetae, with the most modified being scales, the flattened setae found on butterflies and moths (Lepidoptera) and sporadically elsewhere. Three separate cells form each seta, one for hair formation (trichogen cell), one for socket formation (tormogen cell), and one sensory cell (Fig. 4.1). </a:t>
            </a:r>
            <a:endParaRPr lang="ar-SA" sz="2800" smtClean="0"/>
          </a:p>
        </p:txBody>
      </p:sp>
      <p:sp>
        <p:nvSpPr>
          <p:cNvPr id="4" name="Slide Number Placeholder 3"/>
          <p:cNvSpPr>
            <a:spLocks noGrp="1"/>
          </p:cNvSpPr>
          <p:nvPr>
            <p:ph type="sldNum" sz="quarter" idx="12"/>
          </p:nvPr>
        </p:nvSpPr>
        <p:spPr/>
        <p:txBody>
          <a:bodyPr/>
          <a:lstStyle/>
          <a:p>
            <a:pPr>
              <a:defRPr/>
            </a:pPr>
            <a:fld id="{D18E8863-5EEA-4282-9603-C32E64E5F43C}" type="slidenum">
              <a:rPr lang="ar-SA" smtClean="0"/>
              <a:pPr>
                <a:defRPr/>
              </a:pPr>
              <a:t>26</a:t>
            </a:fld>
            <a:endParaRPr lang="ar-SA"/>
          </a:p>
        </p:txBody>
      </p:sp>
      <p:sp>
        <p:nvSpPr>
          <p:cNvPr id="5" name="Footer Placeholder 4"/>
          <p:cNvSpPr>
            <a:spLocks noGrp="1"/>
          </p:cNvSpPr>
          <p:nvPr>
            <p:ph type="ftr" sz="quarter" idx="11"/>
          </p:nvPr>
        </p:nvSpPr>
        <p:spPr/>
        <p:txBody>
          <a:bodyPr/>
          <a:lstStyle/>
          <a:p>
            <a:pPr>
              <a:defRPr/>
            </a:pPr>
            <a:r>
              <a:rPr lang="en-US" smtClean="0"/>
              <a:t>Dr M Asam Riaz, Assistant Professor, Entomology, College of Agri, UOS</a:t>
            </a:r>
            <a:endParaRPr lang="ar-SA"/>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r>
              <a:rPr lang="en-US" smtClean="0">
                <a:cs typeface="Times New Roman" pitchFamily="18" charset="0"/>
              </a:rPr>
              <a:t>Cuticular extensions Con…</a:t>
            </a:r>
            <a:endParaRPr lang="ar-SA" smtClean="0"/>
          </a:p>
        </p:txBody>
      </p:sp>
      <p:sp>
        <p:nvSpPr>
          <p:cNvPr id="31747" name="Content Placeholder 2"/>
          <p:cNvSpPr>
            <a:spLocks noGrp="1"/>
          </p:cNvSpPr>
          <p:nvPr>
            <p:ph idx="1"/>
          </p:nvPr>
        </p:nvSpPr>
        <p:spPr/>
        <p:txBody>
          <a:bodyPr rtlCol="0">
            <a:normAutofit lnSpcReduction="10000"/>
          </a:bodyPr>
          <a:lstStyle/>
          <a:p>
            <a:pPr eaLnBrk="1" fontAlgn="auto" hangingPunct="1">
              <a:spcAft>
                <a:spcPts val="0"/>
              </a:spcAft>
              <a:buFont typeface="Arial" pitchFamily="34" charset="0"/>
              <a:buChar char="•"/>
              <a:defRPr/>
            </a:pPr>
            <a:r>
              <a:rPr lang="en-US" sz="2800" smtClean="0">
                <a:cs typeface="Arial" charset="0"/>
              </a:rPr>
              <a:t>There is no such cellular differentiation in multicellular spines, unicellular acanthae, and subcellular microtrichia. The functions of these types of protuberances are diverse and sometimes debatable, but their sensory function appears limited. The production of pattern, including color, may be significant for some of the microscopic projections. Spines are immovable, but if they are articulated, then they are called spurs. Both spines and spurs may bear unicellular or subcellular processes</a:t>
            </a:r>
            <a:endParaRPr lang="ar-SA" sz="2800" smtClean="0"/>
          </a:p>
          <a:p>
            <a:pPr eaLnBrk="1" fontAlgn="auto" hangingPunct="1">
              <a:spcAft>
                <a:spcPts val="0"/>
              </a:spcAft>
              <a:buFont typeface="Arial" pitchFamily="34" charset="0"/>
              <a:buChar char="•"/>
              <a:defRPr/>
            </a:pPr>
            <a:endParaRPr lang="ar-SA" smtClean="0"/>
          </a:p>
        </p:txBody>
      </p:sp>
      <p:sp>
        <p:nvSpPr>
          <p:cNvPr id="4" name="Slide Number Placeholder 3"/>
          <p:cNvSpPr>
            <a:spLocks noGrp="1"/>
          </p:cNvSpPr>
          <p:nvPr>
            <p:ph type="sldNum" sz="quarter" idx="12"/>
          </p:nvPr>
        </p:nvSpPr>
        <p:spPr/>
        <p:txBody>
          <a:bodyPr/>
          <a:lstStyle/>
          <a:p>
            <a:pPr>
              <a:defRPr/>
            </a:pPr>
            <a:fld id="{D18E8863-5EEA-4282-9603-C32E64E5F43C}" type="slidenum">
              <a:rPr lang="ar-SA" smtClean="0"/>
              <a:pPr>
                <a:defRPr/>
              </a:pPr>
              <a:t>27</a:t>
            </a:fld>
            <a:endParaRPr lang="ar-SA"/>
          </a:p>
        </p:txBody>
      </p:sp>
      <p:sp>
        <p:nvSpPr>
          <p:cNvPr id="5" name="Footer Placeholder 4"/>
          <p:cNvSpPr>
            <a:spLocks noGrp="1"/>
          </p:cNvSpPr>
          <p:nvPr>
            <p:ph type="ftr" sz="quarter" idx="11"/>
          </p:nvPr>
        </p:nvSpPr>
        <p:spPr/>
        <p:txBody>
          <a:bodyPr/>
          <a:lstStyle/>
          <a:p>
            <a:pPr>
              <a:defRPr/>
            </a:pPr>
            <a:r>
              <a:rPr lang="en-US" smtClean="0"/>
              <a:t>Dr M Asam Riaz, Assistant Professor, Entomology, College of Agri, UOS</a:t>
            </a:r>
            <a:endParaRPr lang="ar-SA"/>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endParaRPr lang="ur-PK" smtClean="0"/>
          </a:p>
        </p:txBody>
      </p:sp>
      <p:sp>
        <p:nvSpPr>
          <p:cNvPr id="32771" name="Content Placeholder 2"/>
          <p:cNvSpPr>
            <a:spLocks noGrp="1"/>
          </p:cNvSpPr>
          <p:nvPr>
            <p:ph idx="1"/>
          </p:nvPr>
        </p:nvSpPr>
        <p:spPr/>
        <p:txBody>
          <a:bodyPr/>
          <a:lstStyle/>
          <a:p>
            <a:pPr eaLnBrk="1" hangingPunct="1"/>
            <a:endParaRPr lang="ur-PK" smtClean="0"/>
          </a:p>
        </p:txBody>
      </p:sp>
      <p:pic>
        <p:nvPicPr>
          <p:cNvPr id="32772" name="Picture 2" descr="http://1.bp.blogspot.com/_ciX_bUOqtfk/TIA-PLfi-xI/AAAAAAAAALk/peJTU7RQ6Mg/s320/image1.JPG"/>
          <p:cNvPicPr>
            <a:picLocks noChangeAspect="1" noChangeArrowheads="1"/>
          </p:cNvPicPr>
          <p:nvPr/>
        </p:nvPicPr>
        <p:blipFill>
          <a:blip r:embed="rId2" cstate="print"/>
          <a:srcRect/>
          <a:stretch>
            <a:fillRect/>
          </a:stretch>
        </p:blipFill>
        <p:spPr bwMode="auto">
          <a:xfrm>
            <a:off x="1979613" y="300038"/>
            <a:ext cx="5329237" cy="4229100"/>
          </a:xfrm>
          <a:prstGeom prst="rect">
            <a:avLst/>
          </a:prstGeom>
          <a:noFill/>
          <a:ln w="9525">
            <a:noFill/>
            <a:miter lim="800000"/>
            <a:headEnd/>
            <a:tailEnd/>
          </a:ln>
        </p:spPr>
      </p:pic>
      <p:sp>
        <p:nvSpPr>
          <p:cNvPr id="32773" name="Rectangle 4"/>
          <p:cNvSpPr>
            <a:spLocks noChangeArrowheads="1"/>
          </p:cNvSpPr>
          <p:nvPr/>
        </p:nvSpPr>
        <p:spPr bwMode="auto">
          <a:xfrm>
            <a:off x="2160588" y="4797425"/>
            <a:ext cx="4572000" cy="1200150"/>
          </a:xfrm>
          <a:prstGeom prst="rect">
            <a:avLst/>
          </a:prstGeom>
          <a:noFill/>
          <a:ln w="9525">
            <a:noFill/>
            <a:miter lim="800000"/>
            <a:headEnd/>
            <a:tailEnd/>
          </a:ln>
        </p:spPr>
        <p:txBody>
          <a:bodyPr>
            <a:spAutoFit/>
          </a:bodyPr>
          <a:lstStyle/>
          <a:p>
            <a:pPr algn="l" rtl="0"/>
            <a:r>
              <a:rPr lang="en-US" dirty="0"/>
              <a:t>Fig. 2 The four basic types of </a:t>
            </a:r>
            <a:r>
              <a:rPr lang="en-US" dirty="0" err="1"/>
              <a:t>cuticular</a:t>
            </a:r>
            <a:r>
              <a:rPr lang="en-US" dirty="0"/>
              <a:t> protuberances: (a) a </a:t>
            </a:r>
            <a:r>
              <a:rPr lang="en-US" dirty="0" err="1"/>
              <a:t>multicellular</a:t>
            </a:r>
            <a:r>
              <a:rPr lang="en-US" dirty="0"/>
              <a:t> spine; (b) a seta, or </a:t>
            </a:r>
            <a:r>
              <a:rPr lang="en-US" dirty="0" err="1"/>
              <a:t>trichoid</a:t>
            </a:r>
            <a:r>
              <a:rPr lang="en-US" dirty="0"/>
              <a:t> </a:t>
            </a:r>
            <a:r>
              <a:rPr lang="en-US" dirty="0" err="1"/>
              <a:t>sensillum</a:t>
            </a:r>
            <a:r>
              <a:rPr lang="en-US" dirty="0"/>
              <a:t>; (c) </a:t>
            </a:r>
            <a:r>
              <a:rPr lang="en-US" dirty="0" err="1"/>
              <a:t>acanthae</a:t>
            </a:r>
            <a:r>
              <a:rPr lang="en-US" dirty="0"/>
              <a:t>; and (d) </a:t>
            </a:r>
            <a:r>
              <a:rPr lang="en-US" dirty="0" err="1"/>
              <a:t>microtrichia</a:t>
            </a:r>
            <a:r>
              <a:rPr lang="en-US" dirty="0"/>
              <a:t>.</a:t>
            </a:r>
            <a:endParaRPr lang="ar-SA" dirty="0"/>
          </a:p>
        </p:txBody>
      </p:sp>
      <p:sp>
        <p:nvSpPr>
          <p:cNvPr id="6" name="Slide Number Placeholder 5"/>
          <p:cNvSpPr>
            <a:spLocks noGrp="1"/>
          </p:cNvSpPr>
          <p:nvPr>
            <p:ph type="sldNum" sz="quarter" idx="12"/>
          </p:nvPr>
        </p:nvSpPr>
        <p:spPr/>
        <p:txBody>
          <a:bodyPr/>
          <a:lstStyle/>
          <a:p>
            <a:pPr>
              <a:defRPr/>
            </a:pPr>
            <a:fld id="{D18E8863-5EEA-4282-9603-C32E64E5F43C}" type="slidenum">
              <a:rPr lang="ar-SA" smtClean="0"/>
              <a:pPr>
                <a:defRPr/>
              </a:pPr>
              <a:t>28</a:t>
            </a:fld>
            <a:endParaRPr lang="ar-SA"/>
          </a:p>
        </p:txBody>
      </p:sp>
      <p:sp>
        <p:nvSpPr>
          <p:cNvPr id="7" name="Footer Placeholder 6"/>
          <p:cNvSpPr>
            <a:spLocks noGrp="1"/>
          </p:cNvSpPr>
          <p:nvPr>
            <p:ph type="ftr" sz="quarter" idx="11"/>
          </p:nvPr>
        </p:nvSpPr>
        <p:spPr/>
        <p:txBody>
          <a:bodyPr/>
          <a:lstStyle/>
          <a:p>
            <a:pPr>
              <a:defRPr/>
            </a:pPr>
            <a:r>
              <a:rPr lang="en-US" smtClean="0"/>
              <a:t>Dr M Asam Riaz, Assistant Professor, Entomology, College of Agri, UOS</a:t>
            </a:r>
            <a:endParaRPr lang="ar-SA"/>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Movie before lecture </a:t>
            </a:r>
            <a:endParaRPr lang="en-US" b="1" dirty="0">
              <a:solidFill>
                <a:srgbClr val="FF0000"/>
              </a:solidFill>
            </a:endParaRPr>
          </a:p>
        </p:txBody>
      </p:sp>
      <p:sp>
        <p:nvSpPr>
          <p:cNvPr id="3" name="Content Placeholder 2"/>
          <p:cNvSpPr>
            <a:spLocks noGrp="1"/>
          </p:cNvSpPr>
          <p:nvPr>
            <p:ph idx="1"/>
          </p:nvPr>
        </p:nvSpPr>
        <p:spPr/>
        <p:txBody>
          <a:bodyPr/>
          <a:lstStyle/>
          <a:p>
            <a:r>
              <a:rPr lang="en-US" dirty="0" smtClean="0">
                <a:hlinkClick r:id="rId2"/>
              </a:rPr>
              <a:t>https://www.youtube.com/watch?v=fZkNlvKdK3g</a:t>
            </a:r>
            <a:endParaRPr lang="en-US" dirty="0" smtClean="0"/>
          </a:p>
          <a:p>
            <a:endParaRPr lang="en-US" dirty="0" smtClean="0"/>
          </a:p>
          <a:p>
            <a:r>
              <a:rPr lang="en-US" dirty="0" smtClean="0">
                <a:hlinkClick r:id="rId3"/>
              </a:rPr>
              <a:t>https://www.youtube.com/watch?v=BXpwhUCDzc8</a:t>
            </a:r>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fld id="{D18E8863-5EEA-4282-9603-C32E64E5F43C}" type="slidenum">
              <a:rPr lang="ar-SA" smtClean="0"/>
              <a:pPr>
                <a:defRPr/>
              </a:pPr>
              <a:t>29</a:t>
            </a:fld>
            <a:endParaRPr lang="ar-SA"/>
          </a:p>
        </p:txBody>
      </p:sp>
      <p:sp>
        <p:nvSpPr>
          <p:cNvPr id="5" name="Footer Placeholder 4"/>
          <p:cNvSpPr>
            <a:spLocks noGrp="1"/>
          </p:cNvSpPr>
          <p:nvPr>
            <p:ph type="ftr" sz="quarter" idx="11"/>
          </p:nvPr>
        </p:nvSpPr>
        <p:spPr/>
        <p:txBody>
          <a:bodyPr/>
          <a:lstStyle/>
          <a:p>
            <a:pPr>
              <a:defRPr/>
            </a:pPr>
            <a:r>
              <a:rPr lang="en-US" smtClean="0"/>
              <a:t>Dr M Asam Riaz, Assistant Professor, Entomology, College of Agri, UOS</a:t>
            </a:r>
            <a:endParaRPr lang="ar-SA"/>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Movie before lecture </a:t>
            </a:r>
            <a:endParaRPr lang="en-US" b="1" dirty="0">
              <a:solidFill>
                <a:srgbClr val="FF0000"/>
              </a:solidFill>
            </a:endParaRPr>
          </a:p>
        </p:txBody>
      </p:sp>
      <p:sp>
        <p:nvSpPr>
          <p:cNvPr id="3" name="Content Placeholder 2"/>
          <p:cNvSpPr>
            <a:spLocks noGrp="1"/>
          </p:cNvSpPr>
          <p:nvPr>
            <p:ph idx="1"/>
          </p:nvPr>
        </p:nvSpPr>
        <p:spPr/>
        <p:txBody>
          <a:bodyPr/>
          <a:lstStyle/>
          <a:p>
            <a:r>
              <a:rPr lang="en-US" dirty="0" smtClean="0">
                <a:hlinkClick r:id="rId2"/>
              </a:rPr>
              <a:t>https://www.youtube.com/watch?v=fZkNlvKdK3g</a:t>
            </a:r>
            <a:endParaRPr lang="en-US" dirty="0" smtClean="0"/>
          </a:p>
          <a:p>
            <a:endParaRPr lang="en-US" dirty="0" smtClean="0"/>
          </a:p>
          <a:p>
            <a:r>
              <a:rPr lang="en-US" dirty="0" smtClean="0">
                <a:hlinkClick r:id="rId3"/>
              </a:rPr>
              <a:t>https://www.youtube.com/watch?v=BXpwhUCDzc8</a:t>
            </a:r>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fld id="{D18E8863-5EEA-4282-9603-C32E64E5F43C}" type="slidenum">
              <a:rPr lang="ar-SA" smtClean="0"/>
              <a:pPr>
                <a:defRPr/>
              </a:pPr>
              <a:t>3</a:t>
            </a:fld>
            <a:endParaRPr lang="ar-SA"/>
          </a:p>
        </p:txBody>
      </p:sp>
      <p:sp>
        <p:nvSpPr>
          <p:cNvPr id="5" name="Footer Placeholder 4"/>
          <p:cNvSpPr>
            <a:spLocks noGrp="1"/>
          </p:cNvSpPr>
          <p:nvPr>
            <p:ph type="ftr" sz="quarter" idx="11"/>
          </p:nvPr>
        </p:nvSpPr>
        <p:spPr/>
        <p:txBody>
          <a:bodyPr/>
          <a:lstStyle/>
          <a:p>
            <a:pPr>
              <a:defRPr/>
            </a:pPr>
            <a:r>
              <a:rPr lang="en-US" smtClean="0"/>
              <a:t>Dr M Asam Riaz, Assistant Professor, Entomology, College of Agri, UOS</a:t>
            </a:r>
            <a:endParaRPr lang="ar-SA"/>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Wax gland (4 to 7 </a:t>
            </a:r>
            <a:r>
              <a:rPr lang="en-US" dirty="0" err="1" smtClean="0"/>
              <a:t>sternites</a:t>
            </a:r>
            <a:r>
              <a:rPr lang="en-US" dirty="0" smtClean="0"/>
              <a:t>)</a:t>
            </a:r>
            <a:endParaRPr lang="en-US" dirty="0"/>
          </a:p>
        </p:txBody>
      </p:sp>
      <p:sp>
        <p:nvSpPr>
          <p:cNvPr id="3" name="Content Placeholder 2"/>
          <p:cNvSpPr>
            <a:spLocks noGrp="1"/>
          </p:cNvSpPr>
          <p:nvPr>
            <p:ph idx="1"/>
          </p:nvPr>
        </p:nvSpPr>
        <p:spPr/>
        <p:txBody>
          <a:bodyPr/>
          <a:lstStyle/>
          <a:p>
            <a:endParaRPr lang="en-US"/>
          </a:p>
        </p:txBody>
      </p:sp>
      <p:pic>
        <p:nvPicPr>
          <p:cNvPr id="1026" name="Picture 2" descr="C:\Asam\UOS\Dropbox\Courses\Ent 501\wax_glands_0.png"/>
          <p:cNvPicPr>
            <a:picLocks noChangeAspect="1" noChangeArrowheads="1"/>
          </p:cNvPicPr>
          <p:nvPr/>
        </p:nvPicPr>
        <p:blipFill>
          <a:blip r:embed="rId2" cstate="print"/>
          <a:srcRect/>
          <a:stretch>
            <a:fillRect/>
          </a:stretch>
        </p:blipFill>
        <p:spPr bwMode="auto">
          <a:xfrm>
            <a:off x="1082675" y="1571625"/>
            <a:ext cx="5715000" cy="2562225"/>
          </a:xfrm>
          <a:prstGeom prst="rect">
            <a:avLst/>
          </a:prstGeom>
          <a:noFill/>
        </p:spPr>
      </p:pic>
      <p:sp>
        <p:nvSpPr>
          <p:cNvPr id="5" name="Slide Number Placeholder 4"/>
          <p:cNvSpPr>
            <a:spLocks noGrp="1"/>
          </p:cNvSpPr>
          <p:nvPr>
            <p:ph type="sldNum" sz="quarter" idx="12"/>
          </p:nvPr>
        </p:nvSpPr>
        <p:spPr/>
        <p:txBody>
          <a:bodyPr/>
          <a:lstStyle/>
          <a:p>
            <a:pPr>
              <a:defRPr/>
            </a:pPr>
            <a:fld id="{D18E8863-5EEA-4282-9603-C32E64E5F43C}" type="slidenum">
              <a:rPr lang="ar-SA" smtClean="0"/>
              <a:pPr>
                <a:defRPr/>
              </a:pPr>
              <a:t>30</a:t>
            </a:fld>
            <a:endParaRPr lang="ar-SA"/>
          </a:p>
        </p:txBody>
      </p:sp>
      <p:sp>
        <p:nvSpPr>
          <p:cNvPr id="6" name="Footer Placeholder 5"/>
          <p:cNvSpPr>
            <a:spLocks noGrp="1"/>
          </p:cNvSpPr>
          <p:nvPr>
            <p:ph type="ftr" sz="quarter" idx="11"/>
          </p:nvPr>
        </p:nvSpPr>
        <p:spPr/>
        <p:txBody>
          <a:bodyPr/>
          <a:lstStyle/>
          <a:p>
            <a:pPr>
              <a:defRPr/>
            </a:pPr>
            <a:r>
              <a:rPr lang="en-US" smtClean="0"/>
              <a:t>Dr M Asam Riaz, Assistant Professor, Entomology, College of Agri, UOS</a:t>
            </a:r>
            <a:endParaRPr lang="ar-SA"/>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539552" y="4813176"/>
            <a:ext cx="8229600" cy="2044824"/>
          </a:xfrm>
        </p:spPr>
        <p:txBody>
          <a:bodyPr/>
          <a:lstStyle/>
          <a:p>
            <a:r>
              <a:rPr lang="en-US" sz="2000" i="1" dirty="0" smtClean="0"/>
              <a:t>Figure 1.- The Wax Glands: A = Sternum of segment VI of worker, ventral, showing polished “mirrors” beneath wax glands, B = lengthwise section through two wax glands with overlying masses of fat cells and </a:t>
            </a:r>
            <a:r>
              <a:rPr lang="en-US" sz="2000" i="1" dirty="0" err="1" smtClean="0"/>
              <a:t>oenocytes</a:t>
            </a:r>
            <a:r>
              <a:rPr lang="en-US" sz="2000" i="1" dirty="0" smtClean="0"/>
              <a:t>. C = stages in the development and regression of a wax gland. Mir = mirror, </a:t>
            </a:r>
            <a:r>
              <a:rPr lang="en-US" sz="2000" i="1" dirty="0" err="1" smtClean="0"/>
              <a:t>WxGld</a:t>
            </a:r>
            <a:r>
              <a:rPr lang="en-US" sz="2000" i="1" dirty="0" smtClean="0"/>
              <a:t> = wax gland, </a:t>
            </a:r>
            <a:r>
              <a:rPr lang="en-US" sz="2000" i="1" dirty="0" err="1" smtClean="0"/>
              <a:t>FtCls</a:t>
            </a:r>
            <a:r>
              <a:rPr lang="en-US" sz="2000" i="1" dirty="0" smtClean="0"/>
              <a:t> = fat cells, </a:t>
            </a:r>
            <a:r>
              <a:rPr lang="en-US" sz="2000" i="1" dirty="0" err="1" smtClean="0"/>
              <a:t>Oen</a:t>
            </a:r>
            <a:r>
              <a:rPr lang="en-US" sz="2000" i="1" dirty="0" smtClean="0"/>
              <a:t> = </a:t>
            </a:r>
            <a:r>
              <a:rPr lang="en-US" sz="2000" i="1" dirty="0" err="1" smtClean="0"/>
              <a:t>oenocytes</a:t>
            </a:r>
            <a:r>
              <a:rPr lang="en-US" sz="2000" i="1" dirty="0" smtClean="0"/>
              <a:t>, </a:t>
            </a:r>
            <a:r>
              <a:rPr lang="en-US" sz="2000" i="1" dirty="0" err="1" smtClean="0"/>
              <a:t>vDph</a:t>
            </a:r>
            <a:r>
              <a:rPr lang="en-US" sz="2000" i="1" dirty="0" smtClean="0"/>
              <a:t> = ventral diaphragm, Mb = </a:t>
            </a:r>
            <a:r>
              <a:rPr lang="en-US" sz="2000" i="1" dirty="0" err="1" smtClean="0"/>
              <a:t>intersegmental</a:t>
            </a:r>
            <a:r>
              <a:rPr lang="en-US" sz="2000" i="1" dirty="0" smtClean="0"/>
              <a:t> membrane. (Snodgrass 1956).</a:t>
            </a:r>
            <a:endParaRPr lang="en-US" sz="2000" dirty="0"/>
          </a:p>
        </p:txBody>
      </p:sp>
      <p:pic>
        <p:nvPicPr>
          <p:cNvPr id="2050" name="Picture 2" descr="Figure 1.- The Wax Glands: A = Sternum of segment VI of worker, ventral, showing polished “mirrors” beneath wax glands, B = lengthwise section through two wax glands with overlying masses of fat cells and oenocytes. C = stages in the development and regression of a wax gland. Mir = mirror, WxGld = wax gland, FtCls = fat cells, Oen = oenocytes, vDph = ventral diaphragm, Mb = intersegmental membrane. (Snodgrass 1956). "/>
          <p:cNvPicPr>
            <a:picLocks noChangeAspect="1" noChangeArrowheads="1"/>
          </p:cNvPicPr>
          <p:nvPr/>
        </p:nvPicPr>
        <p:blipFill>
          <a:blip r:embed="rId3" cstate="print"/>
          <a:srcRect/>
          <a:stretch>
            <a:fillRect/>
          </a:stretch>
        </p:blipFill>
        <p:spPr bwMode="auto">
          <a:xfrm>
            <a:off x="1331640" y="764704"/>
            <a:ext cx="6248400" cy="4095750"/>
          </a:xfrm>
          <a:prstGeom prst="rect">
            <a:avLst/>
          </a:prstGeom>
          <a:noFill/>
        </p:spPr>
      </p:pic>
      <p:sp>
        <p:nvSpPr>
          <p:cNvPr id="5" name="Slide Number Placeholder 4"/>
          <p:cNvSpPr>
            <a:spLocks noGrp="1"/>
          </p:cNvSpPr>
          <p:nvPr>
            <p:ph type="sldNum" sz="quarter" idx="12"/>
          </p:nvPr>
        </p:nvSpPr>
        <p:spPr/>
        <p:txBody>
          <a:bodyPr/>
          <a:lstStyle/>
          <a:p>
            <a:pPr>
              <a:defRPr/>
            </a:pPr>
            <a:fld id="{D18E8863-5EEA-4282-9603-C32E64E5F43C}" type="slidenum">
              <a:rPr lang="ar-SA" smtClean="0"/>
              <a:pPr>
                <a:defRPr/>
              </a:pPr>
              <a:t>31</a:t>
            </a:fld>
            <a:endParaRPr lang="ar-SA"/>
          </a:p>
        </p:txBody>
      </p:sp>
      <p:sp>
        <p:nvSpPr>
          <p:cNvPr id="6" name="Footer Placeholder 5"/>
          <p:cNvSpPr>
            <a:spLocks noGrp="1"/>
          </p:cNvSpPr>
          <p:nvPr>
            <p:ph type="ftr" sz="quarter" idx="11"/>
          </p:nvPr>
        </p:nvSpPr>
        <p:spPr/>
        <p:txBody>
          <a:bodyPr/>
          <a:lstStyle/>
          <a:p>
            <a:pPr>
              <a:defRPr/>
            </a:pPr>
            <a:r>
              <a:rPr lang="en-US" smtClean="0"/>
              <a:t>Dr M Asam Riaz, Assistant Professor, Entomology, College of Agri, UOS</a:t>
            </a:r>
            <a:endParaRPr lang="ar-SA"/>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US" smtClean="0">
                <a:cs typeface="Times New Roman" pitchFamily="18" charset="0"/>
              </a:rPr>
              <a:t>What is integument</a:t>
            </a:r>
            <a:endParaRPr lang="ar-SA" smtClean="0"/>
          </a:p>
        </p:txBody>
      </p:sp>
      <p:sp>
        <p:nvSpPr>
          <p:cNvPr id="3075" name="Content Placeholder 2"/>
          <p:cNvSpPr>
            <a:spLocks noGrp="1"/>
          </p:cNvSpPr>
          <p:nvPr>
            <p:ph idx="1"/>
          </p:nvPr>
        </p:nvSpPr>
        <p:spPr/>
        <p:txBody>
          <a:bodyPr/>
          <a:lstStyle/>
          <a:p>
            <a:pPr eaLnBrk="1" hangingPunct="1"/>
            <a:r>
              <a:rPr lang="en-US" dirty="0" smtClean="0">
                <a:cs typeface="Arial" charset="0"/>
              </a:rPr>
              <a:t>The </a:t>
            </a:r>
            <a:r>
              <a:rPr lang="en-US" b="1" dirty="0" smtClean="0">
                <a:solidFill>
                  <a:schemeClr val="folHlink"/>
                </a:solidFill>
                <a:cs typeface="Arial" charset="0"/>
              </a:rPr>
              <a:t>integument</a:t>
            </a:r>
            <a:r>
              <a:rPr lang="en-US" dirty="0" smtClean="0">
                <a:cs typeface="Arial" charset="0"/>
              </a:rPr>
              <a:t> is the protective outer covering of the body</a:t>
            </a:r>
          </a:p>
          <a:p>
            <a:pPr eaLnBrk="1" hangingPunct="1"/>
            <a:r>
              <a:rPr lang="en-US" dirty="0" smtClean="0">
                <a:cs typeface="Arial" charset="0"/>
              </a:rPr>
              <a:t>It is the outer layer of the insect, comprising the </a:t>
            </a:r>
          </a:p>
          <a:p>
            <a:pPr lvl="1" eaLnBrk="1" hangingPunct="1"/>
            <a:r>
              <a:rPr lang="en-US" dirty="0" smtClean="0">
                <a:cs typeface="Arial" charset="0"/>
              </a:rPr>
              <a:t>epidermis </a:t>
            </a:r>
          </a:p>
          <a:p>
            <a:pPr lvl="1" eaLnBrk="1" hangingPunct="1"/>
            <a:r>
              <a:rPr lang="en-US" dirty="0" smtClean="0">
                <a:cs typeface="Arial" charset="0"/>
              </a:rPr>
              <a:t> cuticle</a:t>
            </a:r>
          </a:p>
          <a:p>
            <a:pPr lvl="1" eaLnBrk="1" hangingPunct="1"/>
            <a:r>
              <a:rPr lang="en-US" dirty="0" smtClean="0">
                <a:cs typeface="Arial" charset="0"/>
              </a:rPr>
              <a:t>Basement membrane</a:t>
            </a:r>
          </a:p>
          <a:p>
            <a:pPr lvl="1" eaLnBrk="1" hangingPunct="1"/>
            <a:endParaRPr lang="en-US" dirty="0" smtClean="0">
              <a:cs typeface="Arial" charset="0"/>
            </a:endParaRPr>
          </a:p>
          <a:p>
            <a:pPr lvl="1" eaLnBrk="1" hangingPunct="1"/>
            <a:endParaRPr lang="ar-SA" dirty="0" smtClean="0"/>
          </a:p>
        </p:txBody>
      </p:sp>
      <p:sp>
        <p:nvSpPr>
          <p:cNvPr id="4" name="Slide Number Placeholder 3"/>
          <p:cNvSpPr>
            <a:spLocks noGrp="1"/>
          </p:cNvSpPr>
          <p:nvPr>
            <p:ph type="sldNum" sz="quarter" idx="12"/>
          </p:nvPr>
        </p:nvSpPr>
        <p:spPr/>
        <p:txBody>
          <a:bodyPr/>
          <a:lstStyle/>
          <a:p>
            <a:pPr>
              <a:defRPr/>
            </a:pPr>
            <a:fld id="{D18E8863-5EEA-4282-9603-C32E64E5F43C}" type="slidenum">
              <a:rPr lang="ar-SA" smtClean="0"/>
              <a:pPr>
                <a:defRPr/>
              </a:pPr>
              <a:t>4</a:t>
            </a:fld>
            <a:endParaRPr lang="ar-SA"/>
          </a:p>
        </p:txBody>
      </p:sp>
      <p:sp>
        <p:nvSpPr>
          <p:cNvPr id="5" name="Footer Placeholder 4"/>
          <p:cNvSpPr>
            <a:spLocks noGrp="1"/>
          </p:cNvSpPr>
          <p:nvPr>
            <p:ph type="ftr" sz="quarter" idx="11"/>
          </p:nvPr>
        </p:nvSpPr>
        <p:spPr/>
        <p:txBody>
          <a:bodyPr/>
          <a:lstStyle/>
          <a:p>
            <a:pPr>
              <a:defRPr/>
            </a:pPr>
            <a:r>
              <a:rPr lang="en-US" smtClean="0"/>
              <a:t>Dr M Asam Riaz, Assistant Professor, Entomology, College of Agri, UOS</a:t>
            </a:r>
            <a:endParaRPr lang="ar-SA"/>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smtClean="0">
                <a:cs typeface="Times New Roman" pitchFamily="18" charset="0"/>
              </a:rPr>
              <a:t>Epidermis</a:t>
            </a:r>
            <a:endParaRPr lang="ar-SA" smtClean="0"/>
          </a:p>
        </p:txBody>
      </p:sp>
      <p:sp>
        <p:nvSpPr>
          <p:cNvPr id="3" name="Content Placeholder 2"/>
          <p:cNvSpPr>
            <a:spLocks noGrp="1"/>
          </p:cNvSpPr>
          <p:nvPr>
            <p:ph idx="1"/>
          </p:nvPr>
        </p:nvSpPr>
        <p:spPr/>
        <p:txBody>
          <a:bodyPr rtlCol="1">
            <a:normAutofit lnSpcReduction="10000"/>
          </a:bodyPr>
          <a:lstStyle/>
          <a:p>
            <a:pPr eaLnBrk="1" fontAlgn="auto" hangingPunct="1">
              <a:spcAft>
                <a:spcPts val="0"/>
              </a:spcAft>
              <a:buFont typeface="Arial" pitchFamily="34" charset="0"/>
              <a:buChar char="•"/>
              <a:defRPr/>
            </a:pPr>
            <a:r>
              <a:rPr lang="en-US" dirty="0" smtClean="0"/>
              <a:t>It is the outer cell layer of the insect. It is </a:t>
            </a:r>
            <a:r>
              <a:rPr lang="en-US" b="1" dirty="0" smtClean="0">
                <a:solidFill>
                  <a:srgbClr val="FF0000"/>
                </a:solidFill>
              </a:rPr>
              <a:t>one cell thick</a:t>
            </a:r>
            <a:r>
              <a:rPr lang="en-US" dirty="0" smtClean="0"/>
              <a:t>, but the cell densities and cell depth changes during development.</a:t>
            </a:r>
          </a:p>
          <a:p>
            <a:pPr eaLnBrk="1" fontAlgn="auto" hangingPunct="1">
              <a:spcAft>
                <a:spcPts val="0"/>
              </a:spcAft>
              <a:buFont typeface="Arial" pitchFamily="34" charset="0"/>
              <a:buChar char="•"/>
              <a:defRPr/>
            </a:pPr>
            <a:r>
              <a:rPr lang="en-US" dirty="0" smtClean="0"/>
              <a:t>This specialized regions are known as plasma membrane plaques and they are the sites of </a:t>
            </a:r>
            <a:r>
              <a:rPr lang="en-US" b="1" dirty="0" smtClean="0">
                <a:solidFill>
                  <a:srgbClr val="FF0000"/>
                </a:solidFill>
              </a:rPr>
              <a:t>secretion of the outer </a:t>
            </a:r>
            <a:r>
              <a:rPr lang="en-US" b="1" dirty="0" err="1" smtClean="0">
                <a:solidFill>
                  <a:srgbClr val="FF0000"/>
                </a:solidFill>
              </a:rPr>
              <a:t>epicuticle</a:t>
            </a:r>
            <a:r>
              <a:rPr lang="en-US" b="1" dirty="0" smtClean="0">
                <a:solidFill>
                  <a:srgbClr val="FF0000"/>
                </a:solidFill>
              </a:rPr>
              <a:t> and of chitin fibers. </a:t>
            </a:r>
          </a:p>
          <a:p>
            <a:pPr eaLnBrk="1" fontAlgn="auto" hangingPunct="1">
              <a:spcAft>
                <a:spcPts val="0"/>
              </a:spcAft>
              <a:buFont typeface="Arial" pitchFamily="34" charset="0"/>
              <a:buChar char="•"/>
              <a:defRPr/>
            </a:pPr>
            <a:r>
              <a:rPr lang="en-US" dirty="0" smtClean="0"/>
              <a:t>the epidermal cells form </a:t>
            </a:r>
            <a:r>
              <a:rPr lang="en-US" b="1" dirty="0" smtClean="0">
                <a:solidFill>
                  <a:srgbClr val="FF0000"/>
                </a:solidFill>
              </a:rPr>
              <a:t>pore canal of the cuticle</a:t>
            </a:r>
            <a:endParaRPr lang="en-US" dirty="0" smtClean="0"/>
          </a:p>
        </p:txBody>
      </p:sp>
      <p:sp>
        <p:nvSpPr>
          <p:cNvPr id="4" name="Slide Number Placeholder 3"/>
          <p:cNvSpPr>
            <a:spLocks noGrp="1"/>
          </p:cNvSpPr>
          <p:nvPr>
            <p:ph type="sldNum" sz="quarter" idx="12"/>
          </p:nvPr>
        </p:nvSpPr>
        <p:spPr/>
        <p:txBody>
          <a:bodyPr/>
          <a:lstStyle/>
          <a:p>
            <a:pPr>
              <a:defRPr/>
            </a:pPr>
            <a:fld id="{D18E8863-5EEA-4282-9603-C32E64E5F43C}" type="slidenum">
              <a:rPr lang="ar-SA" smtClean="0"/>
              <a:pPr>
                <a:defRPr/>
              </a:pPr>
              <a:t>5</a:t>
            </a:fld>
            <a:endParaRPr lang="ar-SA"/>
          </a:p>
        </p:txBody>
      </p:sp>
      <p:sp>
        <p:nvSpPr>
          <p:cNvPr id="5" name="Footer Placeholder 4"/>
          <p:cNvSpPr>
            <a:spLocks noGrp="1"/>
          </p:cNvSpPr>
          <p:nvPr>
            <p:ph type="ftr" sz="quarter" idx="11"/>
          </p:nvPr>
        </p:nvSpPr>
        <p:spPr/>
        <p:txBody>
          <a:bodyPr/>
          <a:lstStyle/>
          <a:p>
            <a:pPr>
              <a:defRPr/>
            </a:pPr>
            <a:r>
              <a:rPr lang="en-US" smtClean="0"/>
              <a:t>Dr M Asam Riaz, Assistant Professor, Entomology, College of Agri, UOS</a:t>
            </a:r>
            <a:endParaRPr lang="ar-SA"/>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dirty="0" smtClean="0">
                <a:cs typeface="Times New Roman" pitchFamily="18" charset="0"/>
              </a:rPr>
              <a:t>Epidermis</a:t>
            </a:r>
            <a:endParaRPr lang="ar-SA" dirty="0" smtClean="0"/>
          </a:p>
        </p:txBody>
      </p:sp>
      <p:sp>
        <p:nvSpPr>
          <p:cNvPr id="9219" name="Content Placeholder 2"/>
          <p:cNvSpPr>
            <a:spLocks noGrp="1"/>
          </p:cNvSpPr>
          <p:nvPr>
            <p:ph idx="1"/>
          </p:nvPr>
        </p:nvSpPr>
        <p:spPr/>
        <p:txBody>
          <a:bodyPr/>
          <a:lstStyle/>
          <a:p>
            <a:pPr eaLnBrk="1" hangingPunct="1"/>
            <a:r>
              <a:rPr lang="en-US" dirty="0" smtClean="0">
                <a:cs typeface="Arial" charset="0"/>
              </a:rPr>
              <a:t>All epidermal cells are glandular in the sense. </a:t>
            </a:r>
          </a:p>
          <a:p>
            <a:pPr eaLnBrk="1" hangingPunct="1"/>
            <a:r>
              <a:rPr lang="en-US" dirty="0" smtClean="0">
                <a:cs typeface="Arial" charset="0"/>
              </a:rPr>
              <a:t>They </a:t>
            </a:r>
            <a:r>
              <a:rPr lang="en-US" b="1" dirty="0" smtClean="0">
                <a:solidFill>
                  <a:srgbClr val="FF0000"/>
                </a:solidFill>
                <a:cs typeface="Arial" charset="0"/>
              </a:rPr>
              <a:t>secret cuticle and the enzyme </a:t>
            </a:r>
            <a:r>
              <a:rPr lang="en-US" dirty="0" smtClean="0">
                <a:cs typeface="Arial" charset="0"/>
              </a:rPr>
              <a:t>concerned in its production and its digestion at the time of molting.</a:t>
            </a:r>
          </a:p>
          <a:p>
            <a:pPr eaLnBrk="1" hangingPunct="1"/>
            <a:r>
              <a:rPr lang="en-US" dirty="0" smtClean="0">
                <a:cs typeface="Arial" charset="0"/>
              </a:rPr>
              <a:t>Some epidermal cells have additional specialized </a:t>
            </a:r>
            <a:r>
              <a:rPr lang="en-US" b="1" dirty="0" smtClean="0">
                <a:solidFill>
                  <a:srgbClr val="FF0000"/>
                </a:solidFill>
                <a:cs typeface="Arial" charset="0"/>
              </a:rPr>
              <a:t>glandular functions</a:t>
            </a:r>
            <a:r>
              <a:rPr lang="en-US" dirty="0" smtClean="0">
                <a:cs typeface="Arial" charset="0"/>
              </a:rPr>
              <a:t>.</a:t>
            </a:r>
          </a:p>
          <a:p>
            <a:pPr eaLnBrk="1" hangingPunct="1"/>
            <a:r>
              <a:rPr lang="en-US" dirty="0" err="1" smtClean="0">
                <a:cs typeface="Arial" charset="0"/>
              </a:rPr>
              <a:t>Trichogen</a:t>
            </a:r>
            <a:r>
              <a:rPr lang="en-US" dirty="0" smtClean="0">
                <a:cs typeface="Arial" charset="0"/>
              </a:rPr>
              <a:t>, </a:t>
            </a:r>
            <a:r>
              <a:rPr lang="en-US" dirty="0" err="1" smtClean="0">
                <a:cs typeface="Arial" charset="0"/>
              </a:rPr>
              <a:t>tormogen</a:t>
            </a:r>
            <a:r>
              <a:rPr lang="en-US" dirty="0" smtClean="0">
                <a:cs typeface="Arial" charset="0"/>
              </a:rPr>
              <a:t> cells, dermal gland cells</a:t>
            </a:r>
          </a:p>
          <a:p>
            <a:pPr eaLnBrk="1" hangingPunct="1"/>
            <a:endParaRPr lang="ar-SA" dirty="0" smtClean="0"/>
          </a:p>
        </p:txBody>
      </p:sp>
      <p:sp>
        <p:nvSpPr>
          <p:cNvPr id="4" name="Slide Number Placeholder 3"/>
          <p:cNvSpPr>
            <a:spLocks noGrp="1"/>
          </p:cNvSpPr>
          <p:nvPr>
            <p:ph type="sldNum" sz="quarter" idx="12"/>
          </p:nvPr>
        </p:nvSpPr>
        <p:spPr/>
        <p:txBody>
          <a:bodyPr/>
          <a:lstStyle/>
          <a:p>
            <a:pPr>
              <a:defRPr/>
            </a:pPr>
            <a:fld id="{D18E8863-5EEA-4282-9603-C32E64E5F43C}" type="slidenum">
              <a:rPr lang="ar-SA" smtClean="0"/>
              <a:pPr>
                <a:defRPr/>
              </a:pPr>
              <a:t>6</a:t>
            </a:fld>
            <a:endParaRPr lang="ar-SA"/>
          </a:p>
        </p:txBody>
      </p:sp>
      <p:sp>
        <p:nvSpPr>
          <p:cNvPr id="5" name="Footer Placeholder 4"/>
          <p:cNvSpPr>
            <a:spLocks noGrp="1"/>
          </p:cNvSpPr>
          <p:nvPr>
            <p:ph type="ftr" sz="quarter" idx="11"/>
          </p:nvPr>
        </p:nvSpPr>
        <p:spPr/>
        <p:txBody>
          <a:bodyPr/>
          <a:lstStyle/>
          <a:p>
            <a:pPr>
              <a:defRPr/>
            </a:pPr>
            <a:r>
              <a:rPr lang="en-US" smtClean="0"/>
              <a:t>Dr M Asam Riaz, Assistant Professor, Entomology, College of Agri, UOS</a:t>
            </a:r>
            <a:endParaRPr lang="ar-SA"/>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smtClean="0">
                <a:solidFill>
                  <a:srgbClr val="FF0000"/>
                </a:solidFill>
                <a:cs typeface="Times New Roman" pitchFamily="18" charset="0"/>
              </a:rPr>
              <a:t>Basal lamina/Basement membrane</a:t>
            </a:r>
            <a:endParaRPr lang="ar-SA" dirty="0" smtClean="0">
              <a:solidFill>
                <a:srgbClr val="FF0000"/>
              </a:solidFill>
            </a:endParaRPr>
          </a:p>
        </p:txBody>
      </p:sp>
      <p:sp>
        <p:nvSpPr>
          <p:cNvPr id="10243" name="Content Placeholder 2"/>
          <p:cNvSpPr>
            <a:spLocks noGrp="1"/>
          </p:cNvSpPr>
          <p:nvPr>
            <p:ph idx="1"/>
          </p:nvPr>
        </p:nvSpPr>
        <p:spPr>
          <a:xfrm>
            <a:off x="0" y="1124744"/>
            <a:ext cx="9144000" cy="5001419"/>
          </a:xfrm>
        </p:spPr>
        <p:txBody>
          <a:bodyPr/>
          <a:lstStyle/>
          <a:p>
            <a:pPr eaLnBrk="1" hangingPunct="1"/>
            <a:r>
              <a:rPr lang="en-US" dirty="0" smtClean="0">
                <a:cs typeface="Arial" charset="0"/>
              </a:rPr>
              <a:t>The epidermal cells stand on a basal lamina or basement membrane. </a:t>
            </a:r>
          </a:p>
          <a:p>
            <a:pPr lvl="1" eaLnBrk="1" hangingPunct="1"/>
            <a:r>
              <a:rPr lang="en-US" dirty="0" smtClean="0">
                <a:cs typeface="Arial" charset="0"/>
              </a:rPr>
              <a:t>The primary components of it are </a:t>
            </a:r>
          </a:p>
          <a:p>
            <a:pPr lvl="2" eaLnBrk="1" hangingPunct="1"/>
            <a:r>
              <a:rPr lang="en-US" dirty="0" smtClean="0">
                <a:cs typeface="Arial" charset="0"/>
              </a:rPr>
              <a:t>fibrous protein, </a:t>
            </a:r>
          </a:p>
          <a:p>
            <a:pPr lvl="2" eaLnBrk="1" hangingPunct="1"/>
            <a:r>
              <a:rPr lang="en-US" dirty="0" smtClean="0">
                <a:cs typeface="Arial" charset="0"/>
              </a:rPr>
              <a:t>collagen, </a:t>
            </a:r>
          </a:p>
          <a:p>
            <a:pPr lvl="2" eaLnBrk="1" hangingPunct="1"/>
            <a:r>
              <a:rPr lang="en-US" dirty="0" smtClean="0">
                <a:cs typeface="Arial" charset="0"/>
              </a:rPr>
              <a:t>glycoprotein and </a:t>
            </a:r>
          </a:p>
          <a:p>
            <a:pPr lvl="2" eaLnBrk="1" hangingPunct="1"/>
            <a:r>
              <a:rPr lang="en-US" dirty="0" err="1" smtClean="0">
                <a:cs typeface="Arial" charset="0"/>
              </a:rPr>
              <a:t>glycosaminoglycans</a:t>
            </a:r>
            <a:r>
              <a:rPr lang="en-US" dirty="0" smtClean="0">
                <a:cs typeface="Arial" charset="0"/>
              </a:rPr>
              <a:t>. </a:t>
            </a:r>
          </a:p>
          <a:p>
            <a:pPr lvl="1" eaLnBrk="1" hangingPunct="1"/>
            <a:r>
              <a:rPr lang="en-US" dirty="0" smtClean="0">
                <a:cs typeface="Arial" charset="0"/>
              </a:rPr>
              <a:t>The basal lamina acts as a </a:t>
            </a:r>
            <a:r>
              <a:rPr lang="en-US" b="1" dirty="0" smtClean="0">
                <a:solidFill>
                  <a:srgbClr val="FF0000"/>
                </a:solidFill>
                <a:cs typeface="Arial" charset="0"/>
              </a:rPr>
              <a:t>molecular sieve</a:t>
            </a:r>
            <a:r>
              <a:rPr lang="en-US" dirty="0" smtClean="0">
                <a:cs typeface="Arial" charset="0"/>
              </a:rPr>
              <a:t>. </a:t>
            </a:r>
          </a:p>
          <a:p>
            <a:pPr lvl="1" eaLnBrk="1" hangingPunct="1"/>
            <a:r>
              <a:rPr lang="en-US" dirty="0" smtClean="0">
                <a:cs typeface="Arial" charset="0"/>
              </a:rPr>
              <a:t>It forms a </a:t>
            </a:r>
            <a:r>
              <a:rPr lang="en-US" b="1" dirty="0" smtClean="0">
                <a:solidFill>
                  <a:srgbClr val="FF0000"/>
                </a:solidFill>
                <a:cs typeface="Arial" charset="0"/>
              </a:rPr>
              <a:t>sheet </a:t>
            </a:r>
            <a:r>
              <a:rPr lang="en-US" dirty="0" smtClean="0">
                <a:cs typeface="Arial" charset="0"/>
              </a:rPr>
              <a:t>where muscles are attached. </a:t>
            </a:r>
          </a:p>
          <a:p>
            <a:pPr lvl="1" eaLnBrk="1" hangingPunct="1"/>
            <a:r>
              <a:rPr lang="en-US" dirty="0" smtClean="0">
                <a:cs typeface="Arial" charset="0"/>
              </a:rPr>
              <a:t>It may be produced by the epidermal cells, but </a:t>
            </a:r>
            <a:r>
              <a:rPr lang="en-US" dirty="0" err="1" smtClean="0">
                <a:cs typeface="Arial" charset="0"/>
              </a:rPr>
              <a:t>plasmatocytes</a:t>
            </a:r>
            <a:r>
              <a:rPr lang="en-US" dirty="0" smtClean="0">
                <a:cs typeface="Arial" charset="0"/>
              </a:rPr>
              <a:t> also contribute to it.</a:t>
            </a:r>
            <a:endParaRPr lang="ar-SA" dirty="0" smtClean="0"/>
          </a:p>
        </p:txBody>
      </p:sp>
      <p:sp>
        <p:nvSpPr>
          <p:cNvPr id="4" name="Slide Number Placeholder 3"/>
          <p:cNvSpPr>
            <a:spLocks noGrp="1"/>
          </p:cNvSpPr>
          <p:nvPr>
            <p:ph type="sldNum" sz="quarter" idx="12"/>
          </p:nvPr>
        </p:nvSpPr>
        <p:spPr/>
        <p:txBody>
          <a:bodyPr/>
          <a:lstStyle/>
          <a:p>
            <a:pPr>
              <a:defRPr/>
            </a:pPr>
            <a:fld id="{D18E8863-5EEA-4282-9603-C32E64E5F43C}" type="slidenum">
              <a:rPr lang="ar-SA" smtClean="0"/>
              <a:pPr>
                <a:defRPr/>
              </a:pPr>
              <a:t>7</a:t>
            </a:fld>
            <a:endParaRPr lang="ar-SA"/>
          </a:p>
        </p:txBody>
      </p:sp>
      <p:sp>
        <p:nvSpPr>
          <p:cNvPr id="5" name="Footer Placeholder 4"/>
          <p:cNvSpPr>
            <a:spLocks noGrp="1"/>
          </p:cNvSpPr>
          <p:nvPr>
            <p:ph type="ftr" sz="quarter" idx="11"/>
          </p:nvPr>
        </p:nvSpPr>
        <p:spPr/>
        <p:txBody>
          <a:bodyPr/>
          <a:lstStyle/>
          <a:p>
            <a:pPr>
              <a:defRPr/>
            </a:pPr>
            <a:r>
              <a:rPr lang="en-US" smtClean="0"/>
              <a:t>Dr M Asam Riaz, Assistant Professor, Entomology, College of Agri, UOS</a:t>
            </a:r>
            <a:endParaRPr lang="ar-S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4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243">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24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smtClean="0">
                <a:cs typeface="Times New Roman" pitchFamily="18" charset="0"/>
              </a:rPr>
              <a:t>Basic structure of cuticle</a:t>
            </a:r>
            <a:endParaRPr lang="ar-SA" smtClean="0"/>
          </a:p>
        </p:txBody>
      </p:sp>
      <p:sp>
        <p:nvSpPr>
          <p:cNvPr id="3" name="Content Placeholder 2"/>
          <p:cNvSpPr>
            <a:spLocks noGrp="1"/>
          </p:cNvSpPr>
          <p:nvPr>
            <p:ph idx="1"/>
          </p:nvPr>
        </p:nvSpPr>
        <p:spPr/>
        <p:txBody>
          <a:bodyPr rtlCol="1">
            <a:normAutofit/>
          </a:bodyPr>
          <a:lstStyle/>
          <a:p>
            <a:pPr eaLnBrk="1" fontAlgn="auto" hangingPunct="1">
              <a:spcAft>
                <a:spcPts val="0"/>
              </a:spcAft>
              <a:buFont typeface="Arial" pitchFamily="34" charset="0"/>
              <a:buChar char="•"/>
              <a:defRPr/>
            </a:pPr>
            <a:r>
              <a:rPr lang="en-US" dirty="0" smtClean="0"/>
              <a:t>It is differentiated into two main regions:</a:t>
            </a:r>
          </a:p>
          <a:p>
            <a:pPr eaLnBrk="1" fontAlgn="auto" hangingPunct="1">
              <a:spcAft>
                <a:spcPts val="0"/>
              </a:spcAft>
              <a:buFont typeface="Arial" pitchFamily="34" charset="0"/>
              <a:buNone/>
              <a:defRPr/>
            </a:pPr>
            <a:r>
              <a:rPr lang="en-US" dirty="0" smtClean="0"/>
              <a:t> 1- Inner region </a:t>
            </a:r>
            <a:r>
              <a:rPr lang="en-US" b="1" dirty="0" err="1" smtClean="0"/>
              <a:t>Pocuticle</a:t>
            </a:r>
            <a:r>
              <a:rPr lang="en-US" dirty="0" smtClean="0"/>
              <a:t>, characterized by the presence of chitin and forming the block of the cuticle. (200 micrometer)</a:t>
            </a:r>
          </a:p>
          <a:p>
            <a:pPr eaLnBrk="1" fontAlgn="auto" hangingPunct="1">
              <a:spcAft>
                <a:spcPts val="0"/>
              </a:spcAft>
              <a:buFont typeface="Arial" pitchFamily="34" charset="0"/>
              <a:buNone/>
              <a:defRPr/>
            </a:pPr>
            <a:r>
              <a:rPr lang="en-US" dirty="0" smtClean="0"/>
              <a:t>2- Outer thin </a:t>
            </a:r>
            <a:r>
              <a:rPr lang="en-US" b="1" dirty="0" err="1" smtClean="0"/>
              <a:t>epicuticel</a:t>
            </a:r>
            <a:r>
              <a:rPr lang="en-US" dirty="0" smtClean="0"/>
              <a:t>, which don’t contain chitin.(1-4 micrometer)</a:t>
            </a:r>
            <a:endParaRPr lang="ar-SA" dirty="0" smtClean="0"/>
          </a:p>
        </p:txBody>
      </p:sp>
      <p:sp>
        <p:nvSpPr>
          <p:cNvPr id="4" name="Slide Number Placeholder 3"/>
          <p:cNvSpPr>
            <a:spLocks noGrp="1"/>
          </p:cNvSpPr>
          <p:nvPr>
            <p:ph type="sldNum" sz="quarter" idx="12"/>
          </p:nvPr>
        </p:nvSpPr>
        <p:spPr/>
        <p:txBody>
          <a:bodyPr/>
          <a:lstStyle/>
          <a:p>
            <a:pPr>
              <a:defRPr/>
            </a:pPr>
            <a:fld id="{D18E8863-5EEA-4282-9603-C32E64E5F43C}" type="slidenum">
              <a:rPr lang="ar-SA" smtClean="0"/>
              <a:pPr>
                <a:defRPr/>
              </a:pPr>
              <a:t>8</a:t>
            </a:fld>
            <a:endParaRPr lang="ar-SA"/>
          </a:p>
        </p:txBody>
      </p:sp>
      <p:sp>
        <p:nvSpPr>
          <p:cNvPr id="5" name="Footer Placeholder 4"/>
          <p:cNvSpPr>
            <a:spLocks noGrp="1"/>
          </p:cNvSpPr>
          <p:nvPr>
            <p:ph type="ftr" sz="quarter" idx="11"/>
          </p:nvPr>
        </p:nvSpPr>
        <p:spPr/>
        <p:txBody>
          <a:bodyPr/>
          <a:lstStyle/>
          <a:p>
            <a:pPr>
              <a:defRPr/>
            </a:pPr>
            <a:r>
              <a:rPr lang="en-US" smtClean="0"/>
              <a:t>Dr M Asam Riaz, Assistant Professor, Entomology, College of Agri, UOS</a:t>
            </a:r>
            <a:endParaRPr lang="ar-SA"/>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2" cstate="print"/>
          <a:srcRect/>
          <a:stretch>
            <a:fillRect/>
          </a:stretch>
        </p:blipFill>
        <p:spPr bwMode="auto">
          <a:xfrm>
            <a:off x="0" y="1556792"/>
            <a:ext cx="9144000" cy="3974485"/>
          </a:xfrm>
          <a:prstGeom prst="rect">
            <a:avLst/>
          </a:prstGeom>
          <a:noFill/>
          <a:ln w="9525">
            <a:noFill/>
            <a:miter lim="800000"/>
            <a:headEnd/>
            <a:tailEnd/>
          </a:ln>
        </p:spPr>
      </p:pic>
      <p:sp>
        <p:nvSpPr>
          <p:cNvPr id="6" name="Rectangle 5"/>
          <p:cNvSpPr/>
          <p:nvPr/>
        </p:nvSpPr>
        <p:spPr>
          <a:xfrm>
            <a:off x="5605626" y="1597804"/>
            <a:ext cx="3240360" cy="2088232"/>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p:txBody>
          <a:bodyPr/>
          <a:lstStyle/>
          <a:p>
            <a:pPr>
              <a:defRPr/>
            </a:pPr>
            <a:fld id="{D18E8863-5EEA-4282-9603-C32E64E5F43C}" type="slidenum">
              <a:rPr lang="ar-SA" smtClean="0"/>
              <a:pPr>
                <a:defRPr/>
              </a:pPr>
              <a:t>9</a:t>
            </a:fld>
            <a:endParaRPr lang="ar-SA"/>
          </a:p>
        </p:txBody>
      </p:sp>
      <p:sp>
        <p:nvSpPr>
          <p:cNvPr id="8" name="Footer Placeholder 7"/>
          <p:cNvSpPr>
            <a:spLocks noGrp="1"/>
          </p:cNvSpPr>
          <p:nvPr>
            <p:ph type="ftr" sz="quarter" idx="11"/>
          </p:nvPr>
        </p:nvSpPr>
        <p:spPr/>
        <p:txBody>
          <a:bodyPr/>
          <a:lstStyle/>
          <a:p>
            <a:pPr>
              <a:defRPr/>
            </a:pPr>
            <a:r>
              <a:rPr lang="en-US" smtClean="0"/>
              <a:t>Dr M Asam Riaz, Assistant Professor, Entomology, College of Agri, UOS</a:t>
            </a:r>
            <a:endParaRPr lang="ar-SA"/>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5514678E1E2994D93250C0ADEA4BC91" ma:contentTypeVersion="0" ma:contentTypeDescription="Create a new document." ma:contentTypeScope="" ma:versionID="b8e871f7a5e47845087c1e6c66521151">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C7BEE53C-FAAB-4F3A-ACEB-B16B8DA9B38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F5FD5AEB-DC7B-4771-80D6-DFD3FAEB8CFB}">
  <ds:schemaRefs>
    <ds:schemaRef ds:uri="http://schemas.microsoft.com/sharepoint/v3/contenttype/forms"/>
  </ds:schemaRefs>
</ds:datastoreItem>
</file>

<file path=customXml/itemProps3.xml><?xml version="1.0" encoding="utf-8"?>
<ds:datastoreItem xmlns:ds="http://schemas.openxmlformats.org/officeDocument/2006/customXml" ds:itemID="{DF091584-5579-41F9-8209-F69397ED885D}">
  <ds:schemaRef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15033</TotalTime>
  <Words>1894</Words>
  <Application>Microsoft Office PowerPoint</Application>
  <PresentationFormat>On-screen Show (4:3)</PresentationFormat>
  <Paragraphs>219</Paragraphs>
  <Slides>31</Slides>
  <Notes>2</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Integument and appendages</vt:lpstr>
      <vt:lpstr>Difference between insects and other arthropods integument</vt:lpstr>
      <vt:lpstr>Movie before lecture </vt:lpstr>
      <vt:lpstr>What is integument</vt:lpstr>
      <vt:lpstr>Epidermis</vt:lpstr>
      <vt:lpstr>Epidermis</vt:lpstr>
      <vt:lpstr>Basal lamina/Basement membrane</vt:lpstr>
      <vt:lpstr>Basic structure of cuticle</vt:lpstr>
      <vt:lpstr>Slide 9</vt:lpstr>
      <vt:lpstr>Epicuticle</vt:lpstr>
      <vt:lpstr>Slide 11</vt:lpstr>
      <vt:lpstr>Slide 12</vt:lpstr>
      <vt:lpstr>Slide 13</vt:lpstr>
      <vt:lpstr>Slide 14</vt:lpstr>
      <vt:lpstr>Slide 15</vt:lpstr>
      <vt:lpstr>Slide 16</vt:lpstr>
      <vt:lpstr>Procuticle</vt:lpstr>
      <vt:lpstr>What is Chitin?</vt:lpstr>
      <vt:lpstr>Slide 19</vt:lpstr>
      <vt:lpstr>Cuticular appendages and processes</vt:lpstr>
      <vt:lpstr>Slide 21</vt:lpstr>
      <vt:lpstr>Slide 22</vt:lpstr>
      <vt:lpstr>Function of Exoskeleton</vt:lpstr>
      <vt:lpstr>Cuticular extensions</vt:lpstr>
      <vt:lpstr>Slide 25</vt:lpstr>
      <vt:lpstr>Cuticular extensions Con…</vt:lpstr>
      <vt:lpstr>Cuticular extensions Con…</vt:lpstr>
      <vt:lpstr>Slide 28</vt:lpstr>
      <vt:lpstr>Movie before lecture </vt:lpstr>
      <vt:lpstr>Wax gland (4 to 7 sternites)</vt:lpstr>
      <vt:lpstr>Slide 31</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Insect integument</dc:title>
  <dc:creator>hp</dc:creator>
  <cp:lastModifiedBy>Asam Riaz</cp:lastModifiedBy>
  <cp:revision>84</cp:revision>
  <dcterms:created xsi:type="dcterms:W3CDTF">2011-08-18T20:21:59Z</dcterms:created>
  <dcterms:modified xsi:type="dcterms:W3CDTF">2020-05-06T20:53:55Z</dcterms:modified>
</cp:coreProperties>
</file>