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5" r:id="rId1"/>
  </p:sldMasterIdLst>
  <p:sldIdLst>
    <p:sldId id="278" r:id="rId2"/>
    <p:sldId id="279" r:id="rId3"/>
    <p:sldId id="256" r:id="rId4"/>
    <p:sldId id="281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867BF-22AF-4634-B80F-B7F3E4B17B2B}" type="doc">
      <dgm:prSet loTypeId="urn:microsoft.com/office/officeart/2005/8/layout/pyramid2" loCatId="pyramid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1C36097-933D-497E-9302-4834463590D9}">
      <dgm:prSet/>
      <dgm:spPr/>
      <dgm:t>
        <a:bodyPr/>
        <a:lstStyle/>
        <a:p>
          <a:pPr rtl="0"/>
          <a:r>
            <a:rPr lang="en-US" b="1" cap="none" spc="0" smtClean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Vitamin </a:t>
          </a:r>
          <a:r>
            <a:rPr lang="en-US" b="1" cap="none" spc="0" dirty="0" smtClean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B </a:t>
          </a:r>
          <a:endParaRPr lang="en-GB" b="1" cap="none" spc="0" dirty="0">
            <a:ln w="12700">
              <a:prstDash val="solid"/>
            </a:ln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gm:t>
    </dgm:pt>
    <dgm:pt modelId="{3A69B0E9-A570-4C84-8A26-E815E72F7FC2}" type="parTrans" cxnId="{BFFC509C-F4CF-4301-944D-A8FAEC6C62F0}">
      <dgm:prSet/>
      <dgm:spPr/>
      <dgm:t>
        <a:bodyPr/>
        <a:lstStyle/>
        <a:p>
          <a:endParaRPr lang="en-GB"/>
        </a:p>
      </dgm:t>
    </dgm:pt>
    <dgm:pt modelId="{A64101F5-E8BA-4F03-BCAA-71456B54DD23}" type="sibTrans" cxnId="{BFFC509C-F4CF-4301-944D-A8FAEC6C62F0}">
      <dgm:prSet/>
      <dgm:spPr/>
      <dgm:t>
        <a:bodyPr/>
        <a:lstStyle/>
        <a:p>
          <a:endParaRPr lang="en-GB"/>
        </a:p>
      </dgm:t>
    </dgm:pt>
    <dgm:pt modelId="{BEE9AE48-FA5B-41F5-A480-D83ADFA7EDA0}" type="pres">
      <dgm:prSet presAssocID="{73E867BF-22AF-4634-B80F-B7F3E4B17B2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DABC9A44-D11C-46FF-9016-611EFC023C39}" type="pres">
      <dgm:prSet presAssocID="{73E867BF-22AF-4634-B80F-B7F3E4B17B2B}" presName="pyramid" presStyleLbl="node1" presStyleIdx="0" presStyleCnt="1"/>
      <dgm:spPr/>
    </dgm:pt>
    <dgm:pt modelId="{72259AB6-77A2-480D-B610-2AEA9AEF76CF}" type="pres">
      <dgm:prSet presAssocID="{73E867BF-22AF-4634-B80F-B7F3E4B17B2B}" presName="theList" presStyleCnt="0"/>
      <dgm:spPr/>
    </dgm:pt>
    <dgm:pt modelId="{293E0F9F-5A6E-4B66-9C86-A0A8500705F2}" type="pres">
      <dgm:prSet presAssocID="{21C36097-933D-497E-9302-4834463590D9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540BB2-5332-48F2-BFB5-B8A8A882883D}" type="pres">
      <dgm:prSet presAssocID="{21C36097-933D-497E-9302-4834463590D9}" presName="aSpace" presStyleCnt="0"/>
      <dgm:spPr/>
    </dgm:pt>
  </dgm:ptLst>
  <dgm:cxnLst>
    <dgm:cxn modelId="{BFFC509C-F4CF-4301-944D-A8FAEC6C62F0}" srcId="{73E867BF-22AF-4634-B80F-B7F3E4B17B2B}" destId="{21C36097-933D-497E-9302-4834463590D9}" srcOrd="0" destOrd="0" parTransId="{3A69B0E9-A570-4C84-8A26-E815E72F7FC2}" sibTransId="{A64101F5-E8BA-4F03-BCAA-71456B54DD23}"/>
    <dgm:cxn modelId="{7A7B6D72-67CC-47C2-A4F3-C5253B2612BC}" type="presOf" srcId="{21C36097-933D-497E-9302-4834463590D9}" destId="{293E0F9F-5A6E-4B66-9C86-A0A8500705F2}" srcOrd="0" destOrd="0" presId="urn:microsoft.com/office/officeart/2005/8/layout/pyramid2"/>
    <dgm:cxn modelId="{EACD6217-DBBB-45D7-8A62-D780230C645D}" type="presOf" srcId="{73E867BF-22AF-4634-B80F-B7F3E4B17B2B}" destId="{BEE9AE48-FA5B-41F5-A480-D83ADFA7EDA0}" srcOrd="0" destOrd="0" presId="urn:microsoft.com/office/officeart/2005/8/layout/pyramid2"/>
    <dgm:cxn modelId="{9A3E28CD-36B3-45CC-865E-CE5D68ED79F9}" type="presParOf" srcId="{BEE9AE48-FA5B-41F5-A480-D83ADFA7EDA0}" destId="{DABC9A44-D11C-46FF-9016-611EFC023C39}" srcOrd="0" destOrd="0" presId="urn:microsoft.com/office/officeart/2005/8/layout/pyramid2"/>
    <dgm:cxn modelId="{B1A69754-7938-4F1D-BE92-EB1AC8FE66E3}" type="presParOf" srcId="{BEE9AE48-FA5B-41F5-A480-D83ADFA7EDA0}" destId="{72259AB6-77A2-480D-B610-2AEA9AEF76CF}" srcOrd="1" destOrd="0" presId="urn:microsoft.com/office/officeart/2005/8/layout/pyramid2"/>
    <dgm:cxn modelId="{49F06D6A-A90A-40F4-B303-9A40FEC55BAD}" type="presParOf" srcId="{72259AB6-77A2-480D-B610-2AEA9AEF76CF}" destId="{293E0F9F-5A6E-4B66-9C86-A0A8500705F2}" srcOrd="0" destOrd="0" presId="urn:microsoft.com/office/officeart/2005/8/layout/pyramid2"/>
    <dgm:cxn modelId="{13571622-86A1-46BD-BD6C-0E51FC105C77}" type="presParOf" srcId="{72259AB6-77A2-480D-B610-2AEA9AEF76CF}" destId="{CC540BB2-5332-48F2-BFB5-B8A8A882883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C9A44-D11C-46FF-9016-611EFC023C39}">
      <dsp:nvSpPr>
        <dsp:cNvPr id="0" name=""/>
        <dsp:cNvSpPr/>
      </dsp:nvSpPr>
      <dsp:spPr>
        <a:xfrm>
          <a:off x="2152650" y="0"/>
          <a:ext cx="6857999" cy="6857999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3E0F9F-5A6E-4B66-9C86-A0A8500705F2}">
      <dsp:nvSpPr>
        <dsp:cNvPr id="0" name=""/>
        <dsp:cNvSpPr/>
      </dsp:nvSpPr>
      <dsp:spPr>
        <a:xfrm>
          <a:off x="5581650" y="686469"/>
          <a:ext cx="4457699" cy="4875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cap="none" spc="0" smtClean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Vitamin </a:t>
          </a:r>
          <a:r>
            <a:rPr lang="en-US" sz="6500" b="1" kern="1200" cap="none" spc="0" dirty="0" smtClean="0">
              <a:ln w="12700"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B </a:t>
          </a:r>
          <a:endParaRPr lang="en-GB" sz="6500" b="1" kern="1200" cap="none" spc="0" dirty="0">
            <a:ln w="12700">
              <a:prstDash val="solid"/>
            </a:ln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sp:txBody>
      <dsp:txXfrm>
        <a:off x="5799257" y="904076"/>
        <a:ext cx="4022485" cy="4440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142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96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8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57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8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713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76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12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718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7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163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8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1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5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9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0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30000">
              <a:srgbClr val="92D050"/>
            </a:gs>
            <a:gs pos="72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6103-64C3-4CA4-829A-568FCE35E46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8884-7C37-4F60-BE67-5A343D30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3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  <p:sldLayoutId id="2147484280" r:id="rId15"/>
    <p:sldLayoutId id="2147484281" r:id="rId16"/>
    <p:sldLayoutId id="214748428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069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5084"/>
            <a:ext cx="10058400" cy="922516"/>
          </a:xfrm>
        </p:spPr>
        <p:txBody>
          <a:bodyPr>
            <a:normAutofit/>
          </a:bodyPr>
          <a:lstStyle/>
          <a:p>
            <a:r>
              <a:rPr lang="en-US" sz="4000" b="1" u="sng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en-US" sz="4000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B3—Niacin , </a:t>
            </a:r>
            <a:r>
              <a:rPr lang="en-US" sz="4000" b="1" u="sng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Feel the Burn</a:t>
            </a:r>
            <a:endParaRPr lang="en-GB" sz="4000" b="1" u="sng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20800"/>
            <a:ext cx="11874500" cy="4559300"/>
          </a:xfr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disease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pellagra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 been known since the introduction of corn to Europe in</a:t>
            </a:r>
          </a:p>
          <a:p>
            <a:pPr algn="l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1700s.</a:t>
            </a:r>
          </a:p>
          <a:p>
            <a:pPr algn="l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connection between pellagra and niacin was confirmed in 1937 by</a:t>
            </a:r>
          </a:p>
          <a:p>
            <a:pPr algn="l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American scientist who was searching for the cause of pellagra.</a:t>
            </a:r>
          </a:p>
          <a:p>
            <a:pPr algn="l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Vitamin B3 can be found in two different forms,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niacin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niacinamide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767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1" y="368301"/>
            <a:ext cx="10577849" cy="863600"/>
          </a:xfrm>
        </p:spPr>
        <p:txBody>
          <a:bodyPr>
            <a:normAutofit/>
          </a:bodyPr>
          <a:lstStyle/>
          <a:p>
            <a:r>
              <a:rPr lang="en-US" sz="4800" b="1" u="sng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Function of Vitamin B3</a:t>
            </a:r>
            <a:endParaRPr lang="en-GB" sz="4800" b="1" u="sng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51" y="1790163"/>
            <a:ext cx="11964473" cy="4958367"/>
          </a:xfrm>
        </p:spPr>
        <p:txBody>
          <a:bodyPr>
            <a:normAutofit/>
          </a:bodyPr>
          <a:lstStyle/>
          <a:p>
            <a:pPr algn="l"/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Niacin is used in two coenzyme forms, </a:t>
            </a:r>
            <a:r>
              <a:rPr lang="en-US" sz="2400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Nicotinamide</a:t>
            </a:r>
            <a:r>
              <a:rPr lang="en-US" sz="2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Adenine Dinucleotide</a:t>
            </a:r>
          </a:p>
          <a:p>
            <a:pPr algn="l"/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(NAD) and </a:t>
            </a:r>
            <a:r>
              <a:rPr lang="en-US" sz="2400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Nicotinamide</a:t>
            </a:r>
            <a:r>
              <a:rPr lang="en-US" sz="2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Adenine Dinucleotide Phosphate 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(NADP</a:t>
            </a:r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).</a:t>
            </a:r>
          </a:p>
          <a:p>
            <a:pPr algn="l"/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NAD 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and </a:t>
            </a:r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NADP 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Niacin can be made in the body from the essential amino acid </a:t>
            </a:r>
            <a:r>
              <a:rPr lang="en-US" sz="2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tryptophan</a:t>
            </a:r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l"/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This 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has resulted in a lowering of the bad LDL (low </a:t>
            </a:r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density lipoprotein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 cholesterol and also raises the good HDL (high density </a:t>
            </a:r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lipoprotein) </a:t>
            </a:r>
            <a:r>
              <a:rPr lang="en-GB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cholesterol</a:t>
            </a:r>
            <a:r>
              <a:rPr lang="en-GB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65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0" y="0"/>
            <a:ext cx="9893300" cy="940157"/>
          </a:xfrm>
        </p:spPr>
        <p:txBody>
          <a:bodyPr>
            <a:normAutofit/>
          </a:bodyPr>
          <a:lstStyle/>
          <a:p>
            <a:r>
              <a:rPr lang="en-US" b="1" u="sng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Deficiency of Vitamin B3</a:t>
            </a:r>
            <a:endParaRPr lang="en-GB" b="1" u="sng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20462"/>
            <a:ext cx="12192000" cy="5737538"/>
          </a:xfrm>
        </p:spPr>
        <p:txBody>
          <a:bodyPr>
            <a:normAutofit/>
          </a:bodyPr>
          <a:lstStyle/>
          <a:p>
            <a:pPr lvl="2" algn="l"/>
            <a:r>
              <a:rPr lang="en-US" sz="2000" b="1" dirty="0" smtClean="0"/>
              <a:t>When a severe deficiency of niacin occurs, the deficiency disease is called</a:t>
            </a:r>
          </a:p>
          <a:p>
            <a:pPr lvl="2" algn="l"/>
            <a:r>
              <a:rPr lang="en-US" sz="2000" b="1" i="1" dirty="0" smtClean="0"/>
              <a:t>pellagra</a:t>
            </a:r>
            <a:r>
              <a:rPr lang="en-US" sz="2000" b="1" dirty="0" smtClean="0"/>
              <a:t>.</a:t>
            </a:r>
          </a:p>
          <a:p>
            <a:pPr lvl="2" algn="l"/>
            <a:r>
              <a:rPr lang="en-US" sz="2000" b="1" dirty="0" smtClean="0"/>
              <a:t>Pellagra is characterized by the four Ds: diarrhea, dermatitis, dementia, </a:t>
            </a:r>
            <a:r>
              <a:rPr lang="en-GB" sz="2000" b="1" dirty="0" smtClean="0"/>
              <a:t>and death.</a:t>
            </a:r>
          </a:p>
          <a:p>
            <a:pPr lvl="2" algn="l"/>
            <a:r>
              <a:rPr lang="en-US" sz="2000" b="1" dirty="0" smtClean="0"/>
              <a:t>The average diet supplies an adequate amount of niacin</a:t>
            </a:r>
          </a:p>
          <a:p>
            <a:pPr lvl="2" algn="l"/>
            <a:r>
              <a:rPr lang="en-US" sz="2000" b="1" dirty="0" smtClean="0"/>
              <a:t>Niacin is not stored in the body.</a:t>
            </a:r>
          </a:p>
          <a:p>
            <a:pPr lvl="2" algn="l"/>
            <a:r>
              <a:rPr lang="en-US" sz="3600" b="1" u="sng" dirty="0" smtClean="0">
                <a:solidFill>
                  <a:schemeClr val="bg1"/>
                </a:solidFill>
              </a:rPr>
              <a:t>Supplement:</a:t>
            </a:r>
          </a:p>
          <a:p>
            <a:pPr lvl="2" algn="l"/>
            <a:endParaRPr lang="en-US" b="1" u="sng" dirty="0" smtClean="0">
              <a:solidFill>
                <a:schemeClr val="bg1"/>
              </a:solidFill>
            </a:endParaRPr>
          </a:p>
          <a:p>
            <a:pPr lvl="2" algn="l"/>
            <a:r>
              <a:rPr lang="en-US" sz="2000" b="1" dirty="0" smtClean="0"/>
              <a:t>Cooked whole grains, legumes, and seeds are preferred sources of niacin.</a:t>
            </a:r>
          </a:p>
          <a:p>
            <a:pPr lvl="2" algn="l"/>
            <a:r>
              <a:rPr lang="en-US" sz="2000" b="1" dirty="0" smtClean="0"/>
              <a:t>Enriched grains, mushrooms, leafy green vegetables, and nutritional yeast are other good sources.</a:t>
            </a:r>
          </a:p>
          <a:p>
            <a:pPr lvl="2" algn="l"/>
            <a:r>
              <a:rPr lang="en-US" sz="2000" b="1" dirty="0" smtClean="0"/>
              <a:t>Pork, beef, chicken, fish, and dairy products are very high in niacin, but are also high in cholesterol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41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7962"/>
            <a:ext cx="10058400" cy="744537"/>
          </a:xfrm>
        </p:spPr>
        <p:txBody>
          <a:bodyPr>
            <a:noAutofit/>
          </a:bodyPr>
          <a:lstStyle/>
          <a:p>
            <a:r>
              <a:rPr lang="en-GB" sz="4000" b="1" u="sng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Biotin—The </a:t>
            </a:r>
            <a:r>
              <a:rPr lang="en-GB" sz="4000" b="1" u="sng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Energy Catalyst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51059"/>
            <a:ext cx="12088969" cy="580694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The name 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</a:rPr>
              <a:t>biotin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is taken from the Greek word 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</a:rPr>
              <a:t>bios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, which means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life.</a:t>
            </a:r>
          </a:p>
          <a:p>
            <a:pPr algn="l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Biotin was originally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referred to as 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</a:rPr>
              <a:t>vitamin H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. Biotin was discovered in late 1930s when animals</a:t>
            </a:r>
          </a:p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developed skin problems when fed only egg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whites.</a:t>
            </a:r>
          </a:p>
          <a:p>
            <a:pPr algn="l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It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took forty years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of research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to confirm biotin as a B vitamin because deficiency is so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rare.</a:t>
            </a:r>
          </a:p>
          <a:p>
            <a:pPr algn="l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Biotin is required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by plants and animals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l"/>
            <a:r>
              <a:rPr lang="en-GB" sz="2800" b="1" u="sng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Biotin </a:t>
            </a:r>
            <a:r>
              <a:rPr lang="en-GB" sz="2800" b="1" u="sng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Coenzyme forms are:</a:t>
            </a:r>
          </a:p>
          <a:p>
            <a:pPr algn="l"/>
            <a:r>
              <a:rPr lang="en-GB" sz="2400" b="1" i="1" dirty="0">
                <a:solidFill>
                  <a:schemeClr val="bg1">
                    <a:lumMod val="95000"/>
                  </a:schemeClr>
                </a:solidFill>
              </a:rPr>
              <a:t>Acetyl-CoA carboxylase 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</a:rPr>
              <a:t>helps make fatty acids</a:t>
            </a:r>
          </a:p>
          <a:p>
            <a:pPr algn="l"/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</a:rPr>
              <a:t>Pyruvate carboxylase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helps make blood sugar</a:t>
            </a:r>
          </a:p>
          <a:p>
            <a:pPr algn="l"/>
            <a:r>
              <a:rPr lang="en-GB" sz="2400" b="1" dirty="0">
                <a:solidFill>
                  <a:schemeClr val="bg1">
                    <a:lumMod val="95000"/>
                  </a:schemeClr>
                </a:solidFill>
              </a:rPr>
              <a:t>from fats and protein</a:t>
            </a:r>
          </a:p>
          <a:p>
            <a:pPr algn="l"/>
            <a:r>
              <a:rPr lang="en-GB" sz="2400" b="1" i="1" dirty="0" err="1">
                <a:solidFill>
                  <a:schemeClr val="bg1">
                    <a:lumMod val="95000"/>
                  </a:schemeClr>
                </a:solidFill>
              </a:rPr>
              <a:t>Methylcrotonyl</a:t>
            </a:r>
            <a:r>
              <a:rPr lang="en-GB" sz="2400" b="1" i="1" dirty="0">
                <a:solidFill>
                  <a:schemeClr val="bg1">
                    <a:lumMod val="95000"/>
                  </a:schemeClr>
                </a:solidFill>
              </a:rPr>
              <a:t>-CoA carboxylase 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</a:rPr>
              <a:t>helps</a:t>
            </a:r>
          </a:p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metabolize the amino acid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</a:rPr>
              <a:t>leucine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GB" sz="2400" b="1" i="1" dirty="0" err="1">
                <a:solidFill>
                  <a:schemeClr val="bg1">
                    <a:lumMod val="95000"/>
                  </a:schemeClr>
                </a:solidFill>
              </a:rPr>
              <a:t>Propionyl</a:t>
            </a:r>
            <a:r>
              <a:rPr lang="en-GB" sz="2400" b="1" i="1" dirty="0">
                <a:solidFill>
                  <a:schemeClr val="bg1">
                    <a:lumMod val="95000"/>
                  </a:schemeClr>
                </a:solidFill>
              </a:rPr>
              <a:t>-CoA carboxylase 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</a:rPr>
              <a:t>helps burn fats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06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412125"/>
            <a:ext cx="10071100" cy="824248"/>
          </a:xfrm>
        </p:spPr>
        <p:txBody>
          <a:bodyPr>
            <a:normAutofit fontScale="90000"/>
          </a:bodyPr>
          <a:lstStyle/>
          <a:p>
            <a:r>
              <a:rPr lang="en-US" b="1" u="sng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Deficiency of biotin</a:t>
            </a:r>
            <a:endParaRPr lang="en-GB" b="1" u="sng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55313"/>
            <a:ext cx="12028868" cy="495818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2"/>
                </a:solidFill>
              </a:rPr>
              <a:t>Deficiency of biotin has been noted in prolonged intravenous feeding where</a:t>
            </a:r>
          </a:p>
          <a:p>
            <a:pPr algn="l"/>
            <a:r>
              <a:rPr lang="en-US" sz="2400" b="1" dirty="0">
                <a:solidFill>
                  <a:schemeClr val="bg2"/>
                </a:solidFill>
              </a:rPr>
              <a:t>biotin was </a:t>
            </a:r>
            <a:r>
              <a:rPr lang="en-US" sz="2400" b="1" dirty="0" smtClean="0">
                <a:solidFill>
                  <a:schemeClr val="bg2"/>
                </a:solidFill>
              </a:rPr>
              <a:t>omitted.</a:t>
            </a:r>
          </a:p>
          <a:p>
            <a:pPr algn="l"/>
            <a:r>
              <a:rPr lang="en-US" sz="2400" b="1" dirty="0" smtClean="0">
                <a:solidFill>
                  <a:schemeClr val="bg2"/>
                </a:solidFill>
              </a:rPr>
              <a:t>Biotin </a:t>
            </a:r>
            <a:r>
              <a:rPr lang="en-US" sz="2400" b="1" dirty="0">
                <a:solidFill>
                  <a:schemeClr val="bg2"/>
                </a:solidFill>
              </a:rPr>
              <a:t>can bind to </a:t>
            </a:r>
            <a:r>
              <a:rPr lang="en-US" sz="2400" b="1" i="1" dirty="0" err="1" smtClean="0">
                <a:solidFill>
                  <a:schemeClr val="bg2"/>
                </a:solidFill>
              </a:rPr>
              <a:t>avadin</a:t>
            </a:r>
            <a:r>
              <a:rPr lang="en-US" sz="2400" b="1" i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</a:rPr>
              <a:t>, </a:t>
            </a:r>
            <a:r>
              <a:rPr lang="en-US" sz="2400" b="1" dirty="0">
                <a:solidFill>
                  <a:schemeClr val="bg2"/>
                </a:solidFill>
              </a:rPr>
              <a:t>a protein found in </a:t>
            </a:r>
            <a:r>
              <a:rPr lang="en-US" sz="2400" b="1" dirty="0" smtClean="0">
                <a:solidFill>
                  <a:schemeClr val="bg2"/>
                </a:solidFill>
              </a:rPr>
              <a:t>egg whites.</a:t>
            </a:r>
          </a:p>
          <a:p>
            <a:pPr algn="l"/>
            <a:r>
              <a:rPr lang="en-US" sz="2400" b="1" dirty="0" smtClean="0">
                <a:solidFill>
                  <a:schemeClr val="bg2"/>
                </a:solidFill>
              </a:rPr>
              <a:t>Cooking </a:t>
            </a:r>
            <a:r>
              <a:rPr lang="en-US" sz="2400" b="1" dirty="0">
                <a:solidFill>
                  <a:schemeClr val="bg2"/>
                </a:solidFill>
              </a:rPr>
              <a:t>inactivates this bond, so cooked egg whites do not bind biotin.</a:t>
            </a:r>
          </a:p>
          <a:p>
            <a:pPr algn="l"/>
            <a:r>
              <a:rPr lang="en-US" sz="2400" b="1" dirty="0">
                <a:solidFill>
                  <a:schemeClr val="bg2"/>
                </a:solidFill>
              </a:rPr>
              <a:t>Deficiency can result from a genetic lack of </a:t>
            </a:r>
            <a:r>
              <a:rPr lang="en-US" sz="2400" b="1" i="1" dirty="0" err="1">
                <a:solidFill>
                  <a:schemeClr val="bg2"/>
                </a:solidFill>
              </a:rPr>
              <a:t>biotinidase</a:t>
            </a:r>
            <a:r>
              <a:rPr lang="en-US" sz="2400" b="1" dirty="0">
                <a:solidFill>
                  <a:schemeClr val="bg2"/>
                </a:solidFill>
              </a:rPr>
              <a:t>, an enzyme that</a:t>
            </a:r>
          </a:p>
          <a:p>
            <a:pPr algn="l"/>
            <a:r>
              <a:rPr lang="en-US" sz="2400" b="1" dirty="0">
                <a:solidFill>
                  <a:schemeClr val="bg2"/>
                </a:solidFill>
              </a:rPr>
              <a:t>releases biotin from small </a:t>
            </a:r>
            <a:r>
              <a:rPr lang="en-US" sz="2400" b="1" dirty="0" smtClean="0">
                <a:solidFill>
                  <a:schemeClr val="bg2"/>
                </a:solidFill>
              </a:rPr>
              <a:t>proteins.</a:t>
            </a:r>
          </a:p>
          <a:p>
            <a:pPr algn="l"/>
            <a:r>
              <a:rPr lang="en-US" sz="2400" b="1" dirty="0" smtClean="0">
                <a:solidFill>
                  <a:schemeClr val="bg2"/>
                </a:solidFill>
              </a:rPr>
              <a:t>This </a:t>
            </a:r>
            <a:r>
              <a:rPr lang="en-US" sz="2400" b="1" dirty="0">
                <a:solidFill>
                  <a:schemeClr val="bg2"/>
                </a:solidFill>
              </a:rPr>
              <a:t>lack of </a:t>
            </a:r>
            <a:r>
              <a:rPr lang="en-US" sz="2400" b="1" dirty="0" err="1">
                <a:solidFill>
                  <a:schemeClr val="bg2"/>
                </a:solidFill>
              </a:rPr>
              <a:t>biotinidase</a:t>
            </a:r>
            <a:r>
              <a:rPr lang="en-US" sz="2400" b="1" dirty="0">
                <a:solidFill>
                  <a:schemeClr val="bg2"/>
                </a:solidFill>
              </a:rPr>
              <a:t> is a rare hereditary </a:t>
            </a:r>
            <a:r>
              <a:rPr lang="en-US" sz="2400" b="1" dirty="0" smtClean="0">
                <a:solidFill>
                  <a:schemeClr val="bg2"/>
                </a:solidFill>
              </a:rPr>
              <a:t>disorder. </a:t>
            </a:r>
          </a:p>
          <a:p>
            <a:pPr algn="l"/>
            <a:r>
              <a:rPr lang="en-US" sz="2400" b="1" dirty="0" smtClean="0">
                <a:solidFill>
                  <a:schemeClr val="bg2"/>
                </a:solidFill>
              </a:rPr>
              <a:t>Pregnant </a:t>
            </a:r>
            <a:r>
              <a:rPr lang="en-US" sz="2400" b="1" dirty="0">
                <a:solidFill>
                  <a:schemeClr val="bg2"/>
                </a:solidFill>
              </a:rPr>
              <a:t>women may be at risk for borderline biotin deficiency.</a:t>
            </a:r>
            <a:endParaRPr lang="en-GB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0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61" y="310994"/>
            <a:ext cx="11401739" cy="976893"/>
          </a:xfrm>
        </p:spPr>
        <p:txBody>
          <a:bodyPr>
            <a:noAutofit/>
          </a:bodyPr>
          <a:lstStyle/>
          <a:p>
            <a:r>
              <a:rPr lang="en-GB" sz="3600" b="1" u="sng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en-GB" sz="3600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B5—Pantothenic </a:t>
            </a:r>
            <a:r>
              <a:rPr lang="en-GB" sz="3600" b="1" u="sng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, The </a:t>
            </a:r>
            <a:r>
              <a:rPr lang="en-GB" sz="3600" b="1" u="sng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3600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Energy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061" y="1378039"/>
            <a:ext cx="11629623" cy="3879761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Pantothenic acid derives its name from the root word </a:t>
            </a:r>
            <a:r>
              <a:rPr lang="en-US" b="1" i="1" dirty="0" err="1"/>
              <a:t>pantos</a:t>
            </a:r>
            <a:r>
              <a:rPr lang="en-US" b="1" dirty="0"/>
              <a:t>, which means “everywhere.”</a:t>
            </a:r>
          </a:p>
          <a:p>
            <a:pPr algn="l"/>
            <a:r>
              <a:rPr lang="en-US" b="1" dirty="0"/>
              <a:t>It has been found in every living cell including plant and animal </a:t>
            </a:r>
            <a:r>
              <a:rPr lang="en-US" b="1" dirty="0" smtClean="0"/>
              <a:t>tissues as </a:t>
            </a:r>
            <a:r>
              <a:rPr lang="en-US" b="1" dirty="0"/>
              <a:t>well as in </a:t>
            </a:r>
            <a:r>
              <a:rPr lang="en-US" b="1" dirty="0" smtClean="0"/>
              <a:t>microorganisms.</a:t>
            </a:r>
          </a:p>
          <a:p>
            <a:pPr algn="l"/>
            <a:r>
              <a:rPr lang="en-US" b="1" dirty="0" smtClean="0"/>
              <a:t>Pantothenic </a:t>
            </a:r>
            <a:r>
              <a:rPr lang="en-US" b="1" dirty="0"/>
              <a:t>acid was first identified in 1933 </a:t>
            </a:r>
            <a:r>
              <a:rPr lang="en-US" b="1" dirty="0" smtClean="0"/>
              <a:t>when Roger </a:t>
            </a:r>
            <a:r>
              <a:rPr lang="en-US" b="1" dirty="0"/>
              <a:t>Williams detected it as a growth factor for yeast. It is used in a wide </a:t>
            </a:r>
            <a:r>
              <a:rPr lang="en-US" b="1" dirty="0" smtClean="0"/>
              <a:t>variety </a:t>
            </a:r>
            <a:r>
              <a:rPr lang="en-GB" b="1" dirty="0" smtClean="0"/>
              <a:t>of </a:t>
            </a:r>
            <a:r>
              <a:rPr lang="en-GB" b="1" dirty="0"/>
              <a:t>vital body processes.</a:t>
            </a:r>
          </a:p>
        </p:txBody>
      </p:sp>
    </p:spTree>
    <p:extLst>
      <p:ext uri="{BB962C8B-B14F-4D97-AF65-F5344CB8AC3E}">
        <p14:creationId xmlns:p14="http://schemas.microsoft.com/office/powerpoint/2010/main" val="352611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27000"/>
            <a:ext cx="5604814" cy="723900"/>
          </a:xfrm>
        </p:spPr>
        <p:txBody>
          <a:bodyPr>
            <a:normAutofit/>
          </a:bodyPr>
          <a:lstStyle/>
          <a:p>
            <a:r>
              <a:rPr lang="en-US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 of pantothenic acid</a:t>
            </a:r>
            <a:endParaRPr lang="en-GB" b="1" u="sng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0414" y="647700"/>
            <a:ext cx="6231586" cy="597329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262129"/>
            <a:ext cx="5782614" cy="5447763"/>
          </a:xfrm>
        </p:spPr>
        <p:txBody>
          <a:bodyPr/>
          <a:lstStyle/>
          <a:p>
            <a:r>
              <a:rPr lang="en-US" sz="1800" b="1" dirty="0"/>
              <a:t>Pantothenic acid forms a large part of the coenzyme A </a:t>
            </a:r>
            <a:r>
              <a:rPr lang="en-US" sz="1800" b="1" dirty="0" smtClean="0"/>
              <a:t>molecule.</a:t>
            </a:r>
          </a:p>
          <a:p>
            <a:r>
              <a:rPr lang="en-US" sz="1800" b="1" dirty="0" smtClean="0"/>
              <a:t>Coenzyme A is </a:t>
            </a:r>
            <a:r>
              <a:rPr lang="en-US" sz="1800" b="1" dirty="0"/>
              <a:t>essential for the chemical reactions that generate energy from carbohydrates, </a:t>
            </a:r>
            <a:r>
              <a:rPr lang="en-US" sz="1800" b="1" dirty="0" smtClean="0"/>
              <a:t>fats, </a:t>
            </a:r>
            <a:r>
              <a:rPr lang="en-GB" sz="1800" b="1" dirty="0" smtClean="0"/>
              <a:t>and proteins</a:t>
            </a:r>
          </a:p>
          <a:p>
            <a:r>
              <a:rPr lang="en-US" sz="1800" b="1" dirty="0"/>
              <a:t>Pantothenic acid, in the form of coenzyme A, is needed for the synthesis </a:t>
            </a:r>
            <a:r>
              <a:rPr lang="en-US" sz="1800" b="1" dirty="0" smtClean="0"/>
              <a:t>of cholesterol </a:t>
            </a:r>
            <a:r>
              <a:rPr lang="en-US" sz="1800" b="1" dirty="0"/>
              <a:t>and the synthesis of steroid hormones such as </a:t>
            </a:r>
            <a:r>
              <a:rPr lang="en-US" sz="1800" b="1" dirty="0" smtClean="0"/>
              <a:t>melatonin</a:t>
            </a:r>
          </a:p>
          <a:p>
            <a:r>
              <a:rPr lang="en-US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Deficiency of Pantothenic acid</a:t>
            </a:r>
          </a:p>
          <a:p>
            <a:r>
              <a:rPr lang="en-US" sz="1800" b="1" dirty="0"/>
              <a:t>Pantothenic acid deficiency is very rare and seen only in cases of severe malnutrition.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66403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94" y="195084"/>
            <a:ext cx="12063211" cy="1125715"/>
          </a:xfrm>
        </p:spPr>
        <p:txBody>
          <a:bodyPr>
            <a:normAutofit/>
          </a:bodyPr>
          <a:lstStyle/>
          <a:p>
            <a:pPr algn="l"/>
            <a:r>
              <a:rPr lang="en-GB" sz="3600" u="sng" cap="none" dirty="0">
                <a:ln w="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en-GB" sz="3600" u="sng" cap="none" dirty="0" smtClean="0">
                <a:ln w="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B6—Pyridoxine , The Protein </a:t>
            </a:r>
            <a:r>
              <a:rPr lang="en-GB" sz="3600" u="sng" cap="none" dirty="0">
                <a:ln w="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94" y="1584639"/>
            <a:ext cx="11964474" cy="5006661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Vitamin B6 was discovered in the </a:t>
            </a:r>
            <a:r>
              <a:rPr lang="en-US" b="1" dirty="0" smtClean="0"/>
              <a:t>1930s.</a:t>
            </a:r>
          </a:p>
          <a:p>
            <a:pPr algn="l"/>
            <a:r>
              <a:rPr lang="en-US" b="1" dirty="0" smtClean="0"/>
              <a:t>Vitamin </a:t>
            </a:r>
            <a:r>
              <a:rPr lang="en-US" b="1" dirty="0"/>
              <a:t>B6 occurs in several </a:t>
            </a:r>
            <a:r>
              <a:rPr lang="en-US" b="1" dirty="0" smtClean="0"/>
              <a:t>forms, all </a:t>
            </a:r>
            <a:r>
              <a:rPr lang="en-US" b="1" dirty="0"/>
              <a:t>of which can be converted to the most active coenzyme </a:t>
            </a:r>
            <a:r>
              <a:rPr lang="en-US" b="1" dirty="0" smtClean="0"/>
              <a:t>form , </a:t>
            </a:r>
            <a:r>
              <a:rPr lang="en-US" b="1" i="1" dirty="0" err="1" smtClean="0"/>
              <a:t>Pyridoxal</a:t>
            </a:r>
            <a:r>
              <a:rPr lang="en-US" b="1" i="1" dirty="0"/>
              <a:t> </a:t>
            </a:r>
            <a:r>
              <a:rPr lang="en-US" b="1" i="1" dirty="0" smtClean="0"/>
              <a:t>Phosphate </a:t>
            </a:r>
            <a:r>
              <a:rPr lang="en-US" b="1" dirty="0"/>
              <a:t>(PLP</a:t>
            </a:r>
            <a:r>
              <a:rPr lang="en-US" b="1" dirty="0" smtClean="0"/>
              <a:t>).</a:t>
            </a:r>
          </a:p>
          <a:p>
            <a:pPr algn="l"/>
            <a:r>
              <a:rPr lang="en-US" b="1" dirty="0" smtClean="0"/>
              <a:t>PLP </a:t>
            </a:r>
            <a:r>
              <a:rPr lang="en-US" b="1" dirty="0"/>
              <a:t>has a vital role in catalyzing dozens of chemical reactions</a:t>
            </a:r>
          </a:p>
          <a:p>
            <a:pPr algn="l"/>
            <a:r>
              <a:rPr lang="en-GB" b="1" dirty="0"/>
              <a:t>in the </a:t>
            </a:r>
            <a:r>
              <a:rPr lang="en-GB" b="1" dirty="0" smtClean="0"/>
              <a:t>body.</a:t>
            </a:r>
            <a:endParaRPr lang="en-US" b="1" dirty="0"/>
          </a:p>
          <a:p>
            <a:pPr algn="l"/>
            <a:r>
              <a:rPr lang="en-US" b="1" dirty="0" smtClean="0"/>
              <a:t>Vitamin </a:t>
            </a:r>
            <a:r>
              <a:rPr lang="en-US" b="1" dirty="0"/>
              <a:t>B6 is unusual as a B vitamin in that it is so extensively </a:t>
            </a:r>
            <a:r>
              <a:rPr lang="en-US" b="1" dirty="0" smtClean="0"/>
              <a:t>stored in </a:t>
            </a:r>
            <a:r>
              <a:rPr lang="en-US" b="1" dirty="0"/>
              <a:t>muscle </a:t>
            </a:r>
            <a:r>
              <a:rPr lang="en-US" b="1" dirty="0" smtClean="0"/>
              <a:t>tissue.</a:t>
            </a:r>
          </a:p>
          <a:p>
            <a:pPr algn="l"/>
            <a:r>
              <a:rPr lang="en-US" b="1" dirty="0" smtClean="0"/>
              <a:t>Glucose </a:t>
            </a:r>
            <a:r>
              <a:rPr lang="en-US" b="1" dirty="0"/>
              <a:t>is stored as </a:t>
            </a:r>
            <a:r>
              <a:rPr lang="en-US" b="1" i="1" dirty="0"/>
              <a:t>glycogen </a:t>
            </a:r>
            <a:r>
              <a:rPr lang="en-US" b="1" dirty="0"/>
              <a:t>in muscle tissue to </a:t>
            </a:r>
            <a:r>
              <a:rPr lang="en-US" b="1" dirty="0" smtClean="0"/>
              <a:t>provide energy </a:t>
            </a:r>
            <a:r>
              <a:rPr lang="en-US" b="1" dirty="0"/>
              <a:t>on-site and when it is first </a:t>
            </a:r>
            <a:r>
              <a:rPr lang="en-US" b="1" dirty="0" smtClean="0"/>
              <a:t>needed.</a:t>
            </a:r>
          </a:p>
          <a:p>
            <a:pPr algn="l"/>
            <a:r>
              <a:rPr lang="en-US" b="1" dirty="0"/>
              <a:t>I</a:t>
            </a:r>
            <a:r>
              <a:rPr lang="en-US" b="1" dirty="0" smtClean="0"/>
              <a:t>mportant </a:t>
            </a:r>
            <a:r>
              <a:rPr lang="en-US" b="1" dirty="0"/>
              <a:t>neurotransmitters are synthesized using PLP-dependent enzymes.</a:t>
            </a:r>
          </a:p>
          <a:p>
            <a:pPr algn="l"/>
            <a:r>
              <a:rPr lang="en-US" b="1" i="1" dirty="0"/>
              <a:t>Serotonin </a:t>
            </a:r>
            <a:r>
              <a:rPr lang="en-US" b="1" dirty="0"/>
              <a:t>is synthesized from tryptophan in the brain with the help of </a:t>
            </a:r>
            <a:r>
              <a:rPr lang="en-US" b="1" dirty="0" smtClean="0"/>
              <a:t>PLP Vitamin </a:t>
            </a:r>
            <a:r>
              <a:rPr lang="en-US" b="1" dirty="0"/>
              <a:t>B6 is depleted by alcohol drinking.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302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0" y="130690"/>
            <a:ext cx="9828369" cy="1291710"/>
          </a:xfrm>
        </p:spPr>
        <p:txBody>
          <a:bodyPr>
            <a:normAutofit/>
          </a:bodyPr>
          <a:lstStyle/>
          <a:p>
            <a:r>
              <a:rPr lang="en-GB" sz="5400" b="1" u="sng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Folate—the DNA Creator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90" y="1661732"/>
            <a:ext cx="11912957" cy="448506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In 1945 folic acid was isolated from </a:t>
            </a:r>
            <a:r>
              <a:rPr lang="en-US" b="1" dirty="0" smtClean="0"/>
              <a:t>spinach.</a:t>
            </a:r>
          </a:p>
          <a:p>
            <a:pPr algn="l"/>
            <a:r>
              <a:rPr lang="en-US" b="1" dirty="0" smtClean="0"/>
              <a:t>The </a:t>
            </a:r>
            <a:r>
              <a:rPr lang="en-US" b="1" dirty="0"/>
              <a:t>name </a:t>
            </a:r>
            <a:r>
              <a:rPr lang="en-US" b="1" i="1" dirty="0"/>
              <a:t>folate </a:t>
            </a:r>
            <a:r>
              <a:rPr lang="en-US" b="1" dirty="0"/>
              <a:t>is derived from </a:t>
            </a:r>
            <a:r>
              <a:rPr lang="en-US" b="1" dirty="0" smtClean="0"/>
              <a:t>the word </a:t>
            </a:r>
            <a:r>
              <a:rPr lang="en-US" b="1" i="1" dirty="0" smtClean="0"/>
              <a:t>foliage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 smtClean="0"/>
              <a:t>The </a:t>
            </a:r>
            <a:r>
              <a:rPr lang="en-US" b="1" dirty="0"/>
              <a:t>terms </a:t>
            </a:r>
            <a:r>
              <a:rPr lang="en-US" b="1" i="1" dirty="0"/>
              <a:t>folate </a:t>
            </a:r>
            <a:r>
              <a:rPr lang="en-US" b="1" dirty="0"/>
              <a:t>and </a:t>
            </a:r>
            <a:r>
              <a:rPr lang="en-US" b="1" i="1" dirty="0"/>
              <a:t>folic acid </a:t>
            </a:r>
            <a:r>
              <a:rPr lang="en-US" b="1" dirty="0"/>
              <a:t>are both used for this </a:t>
            </a:r>
            <a:r>
              <a:rPr lang="en-US" b="1" dirty="0" smtClean="0"/>
              <a:t>water-soluble B vitamin.</a:t>
            </a:r>
          </a:p>
          <a:p>
            <a:pPr algn="l"/>
            <a:r>
              <a:rPr lang="en-US" b="1" dirty="0" smtClean="0"/>
              <a:t>Folic </a:t>
            </a:r>
            <a:r>
              <a:rPr lang="en-US" b="1" dirty="0"/>
              <a:t>acid is the form normally used in vitamin supplements and </a:t>
            </a:r>
            <a:r>
              <a:rPr lang="en-US" b="1" dirty="0" smtClean="0"/>
              <a:t>in fortifying food.</a:t>
            </a:r>
          </a:p>
          <a:p>
            <a:pPr algn="l"/>
            <a:r>
              <a:rPr lang="en-US" b="1" dirty="0" smtClean="0"/>
              <a:t>Folic </a:t>
            </a:r>
            <a:r>
              <a:rPr lang="en-US" b="1" dirty="0"/>
              <a:t>acid is readily converted to folate in the </a:t>
            </a:r>
            <a:r>
              <a:rPr lang="en-US" b="1" dirty="0" smtClean="0"/>
              <a:t>body.</a:t>
            </a:r>
          </a:p>
          <a:p>
            <a:pPr algn="l"/>
            <a:r>
              <a:rPr lang="en-US" b="1" dirty="0" smtClean="0"/>
              <a:t>Folic </a:t>
            </a:r>
            <a:r>
              <a:rPr lang="en-US" b="1" dirty="0"/>
              <a:t>acid </a:t>
            </a:r>
            <a:r>
              <a:rPr lang="en-US" b="1" dirty="0" smtClean="0"/>
              <a:t>is rarely </a:t>
            </a:r>
            <a:r>
              <a:rPr lang="en-US" b="1" dirty="0"/>
              <a:t>found in food or in the human </a:t>
            </a:r>
            <a:r>
              <a:rPr lang="en-US" b="1" dirty="0" smtClean="0"/>
              <a:t>body.</a:t>
            </a:r>
          </a:p>
          <a:p>
            <a:pPr algn="l"/>
            <a:r>
              <a:rPr lang="en-US" b="1" dirty="0" smtClean="0"/>
              <a:t>On </a:t>
            </a:r>
            <a:r>
              <a:rPr lang="en-US" b="1" dirty="0"/>
              <a:t>the other hand, folates are found </a:t>
            </a:r>
            <a:r>
              <a:rPr lang="en-US" b="1" dirty="0" smtClean="0"/>
              <a:t>in food </a:t>
            </a:r>
            <a:r>
              <a:rPr lang="en-US" b="1" dirty="0"/>
              <a:t>in many naturally-occurring </a:t>
            </a:r>
            <a:r>
              <a:rPr lang="en-US" b="1" dirty="0" smtClean="0"/>
              <a:t>forms.</a:t>
            </a:r>
          </a:p>
          <a:p>
            <a:pPr algn="l"/>
            <a:r>
              <a:rPr lang="en-US" b="1" dirty="0" smtClean="0"/>
              <a:t>Folates </a:t>
            </a:r>
            <a:r>
              <a:rPr lang="en-US" b="1" dirty="0"/>
              <a:t>are the metabolically active </a:t>
            </a:r>
            <a:r>
              <a:rPr lang="en-US" b="1" dirty="0" smtClean="0"/>
              <a:t>forms </a:t>
            </a:r>
            <a:r>
              <a:rPr lang="en-GB" b="1" dirty="0" smtClean="0"/>
              <a:t>in </a:t>
            </a:r>
            <a:r>
              <a:rPr lang="en-GB" b="1" dirty="0"/>
              <a:t>the human body.</a:t>
            </a:r>
          </a:p>
        </p:txBody>
      </p:sp>
    </p:spTree>
    <p:extLst>
      <p:ext uri="{BB962C8B-B14F-4D97-AF65-F5344CB8AC3E}">
        <p14:creationId xmlns:p14="http://schemas.microsoft.com/office/powerpoint/2010/main" val="3586762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327"/>
            <a:ext cx="9144000" cy="1075273"/>
          </a:xfrm>
        </p:spPr>
        <p:txBody>
          <a:bodyPr>
            <a:normAutofit/>
          </a:bodyPr>
          <a:lstStyle/>
          <a:p>
            <a:r>
              <a:rPr lang="en-GB" sz="4400" b="1" u="sng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FOLATE </a:t>
            </a:r>
            <a:r>
              <a:rPr lang="en-GB" sz="4400" b="1" u="sng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en-GB" sz="4400" b="1" u="sng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58900"/>
            <a:ext cx="11822806" cy="49149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The primary coenzyme form of folate is </a:t>
            </a:r>
            <a:r>
              <a:rPr lang="en-US" b="1" i="1" dirty="0" err="1">
                <a:solidFill>
                  <a:schemeClr val="bg1">
                    <a:lumMod val="95000"/>
                  </a:schemeClr>
                </a:solidFill>
              </a:rPr>
              <a:t>TetraHydroFolate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(THF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).</a:t>
            </a:r>
          </a:p>
          <a:p>
            <a:pPr algn="l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THF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needed to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transfer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one-carbon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units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l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These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one-carbon units contain a single carbon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atom, which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may be added to a compound being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biosynthesized.</a:t>
            </a:r>
          </a:p>
          <a:p>
            <a:pPr algn="l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Folate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coenzymes act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as acceptors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and donors of one-carbon units in a variety of reactions needed in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the metabolism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of amino acids </a:t>
            </a: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ucleic acids one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of the main roles of folate in the body is assisting in the metabolism of</a:t>
            </a:r>
          </a:p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nucleic acids (DNA and RNA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).</a:t>
            </a:r>
          </a:p>
          <a:p>
            <a:pPr algn="l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Synthesis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of DNA is dependent on folate coenzymes.</a:t>
            </a:r>
          </a:p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Synthesis of DNA is especially important in rapidly-growing cells,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such </a:t>
            </a:r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as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red blood cells</a:t>
            </a:r>
          </a:p>
        </p:txBody>
      </p:sp>
    </p:spTree>
    <p:extLst>
      <p:ext uri="{BB962C8B-B14F-4D97-AF65-F5344CB8AC3E}">
        <p14:creationId xmlns:p14="http://schemas.microsoft.com/office/powerpoint/2010/main" val="415581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1708192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501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0" y="457200"/>
            <a:ext cx="6373610" cy="812800"/>
          </a:xfrm>
        </p:spPr>
        <p:txBody>
          <a:bodyPr>
            <a:normAutofit/>
          </a:bodyPr>
          <a:lstStyle/>
          <a:p>
            <a:r>
              <a:rPr lang="en-GB" b="1" u="sng" cap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FOLATE AND HOMOCYSTEINE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6400" y="457200"/>
            <a:ext cx="5295900" cy="63119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399683"/>
            <a:ext cx="6502400" cy="423911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Folate, along with vitamin B12, is needed in the synthesis of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methionine.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Methionine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is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needed to synthesize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S-</a:t>
            </a:r>
            <a:r>
              <a:rPr lang="en-US" b="1" i="1" dirty="0" err="1">
                <a:solidFill>
                  <a:schemeClr val="bg1">
                    <a:lumMod val="95000"/>
                  </a:schemeClr>
                </a:solidFill>
              </a:rPr>
              <a:t>adenosylmethionine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SAMe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) ,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SAMe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is used as a methyl donor at many sites within both DNA and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RNA.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methyl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donor is any substance that can transfer a methyl group (CH3) to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another substance.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These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methyl groups can protect DNA against the changes that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might lead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cancer.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This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synthesis of methionine from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homocysteine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is also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important to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prevent a buildup of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homocysteine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in the blood.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1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25" y="257577"/>
            <a:ext cx="11809927" cy="6349285"/>
          </a:xfrm>
        </p:spPr>
        <p:txBody>
          <a:bodyPr>
            <a:normAutofit/>
          </a:bodyPr>
          <a:lstStyle/>
          <a:p>
            <a:pPr algn="l"/>
            <a:r>
              <a:rPr lang="en-GB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FOLATE AND CANCER</a:t>
            </a:r>
          </a:p>
          <a:p>
            <a:pPr algn="l"/>
            <a:r>
              <a:rPr lang="en-US" b="1" dirty="0"/>
              <a:t>Folate may also play a role in cancer </a:t>
            </a:r>
            <a:r>
              <a:rPr lang="en-US" b="1" dirty="0" smtClean="0"/>
              <a:t>prevention.</a:t>
            </a:r>
          </a:p>
          <a:p>
            <a:pPr algn="l"/>
            <a:r>
              <a:rPr lang="en-US" b="1" dirty="0" smtClean="0"/>
              <a:t>Cancer </a:t>
            </a:r>
            <a:r>
              <a:rPr lang="en-US" b="1" dirty="0"/>
              <a:t>is thought to arise </a:t>
            </a:r>
            <a:r>
              <a:rPr lang="en-US" b="1" dirty="0" smtClean="0"/>
              <a:t>when DNA </a:t>
            </a:r>
            <a:r>
              <a:rPr lang="en-US" b="1" dirty="0"/>
              <a:t>is damaged faster than it can be </a:t>
            </a:r>
            <a:r>
              <a:rPr lang="en-US" b="1" dirty="0" smtClean="0"/>
              <a:t>repaired.</a:t>
            </a:r>
          </a:p>
          <a:p>
            <a:pPr algn="l"/>
            <a:r>
              <a:rPr lang="en-US" b="1" dirty="0" smtClean="0"/>
              <a:t>Folate </a:t>
            </a:r>
            <a:r>
              <a:rPr lang="en-US" b="1" dirty="0"/>
              <a:t>assists with synthesis and </a:t>
            </a:r>
            <a:r>
              <a:rPr lang="en-US" b="1" dirty="0" smtClean="0"/>
              <a:t>repair of DNA.</a:t>
            </a:r>
          </a:p>
          <a:p>
            <a:pPr algn="l"/>
            <a:r>
              <a:rPr lang="en-US" b="1" dirty="0" smtClean="0"/>
              <a:t>Folate </a:t>
            </a:r>
            <a:r>
              <a:rPr lang="en-US" b="1" dirty="0"/>
              <a:t>also assists with </a:t>
            </a:r>
            <a:r>
              <a:rPr lang="en-US" b="1" i="1" dirty="0"/>
              <a:t>methylation </a:t>
            </a:r>
            <a:r>
              <a:rPr lang="en-US" b="1" dirty="0"/>
              <a:t>by increasing the </a:t>
            </a:r>
            <a:r>
              <a:rPr lang="en-US" b="1" dirty="0" err="1"/>
              <a:t>SAMe</a:t>
            </a:r>
            <a:r>
              <a:rPr lang="en-US" b="1" dirty="0"/>
              <a:t> in the </a:t>
            </a:r>
            <a:r>
              <a:rPr lang="en-US" b="1" dirty="0" smtClean="0"/>
              <a:t>cell</a:t>
            </a:r>
          </a:p>
          <a:p>
            <a:pPr algn="l"/>
            <a:r>
              <a:rPr lang="en-GB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FOLATE </a:t>
            </a:r>
            <a:r>
              <a:rPr lang="en-GB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DEFICIENCY</a:t>
            </a:r>
          </a:p>
          <a:p>
            <a:pPr algn="l"/>
            <a:r>
              <a:rPr lang="en-US" b="1" dirty="0"/>
              <a:t>Folate deficiency signs include anemia and deterioration of the gastrointestinal</a:t>
            </a:r>
          </a:p>
          <a:p>
            <a:pPr algn="l"/>
            <a:r>
              <a:rPr lang="en-US" b="1" dirty="0" smtClean="0"/>
              <a:t>tract.</a:t>
            </a:r>
          </a:p>
          <a:p>
            <a:pPr algn="l"/>
            <a:r>
              <a:rPr lang="en-US" b="1" dirty="0" smtClean="0"/>
              <a:t>The </a:t>
            </a:r>
            <a:r>
              <a:rPr lang="en-US" b="1" dirty="0"/>
              <a:t>anemia results from abnormal blood cell division resulting in fewer </a:t>
            </a:r>
            <a:r>
              <a:rPr lang="en-US" b="1" dirty="0" smtClean="0"/>
              <a:t>and </a:t>
            </a:r>
            <a:r>
              <a:rPr lang="en-GB" b="1" dirty="0" smtClean="0"/>
              <a:t>larger </a:t>
            </a:r>
            <a:r>
              <a:rPr lang="en-GB" b="1" dirty="0"/>
              <a:t>red blood </a:t>
            </a:r>
            <a:r>
              <a:rPr lang="en-GB" b="1" dirty="0" smtClean="0"/>
              <a:t>  cells.</a:t>
            </a:r>
          </a:p>
          <a:p>
            <a:pPr algn="l"/>
            <a:r>
              <a:rPr lang="en-GB" sz="2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FOLATE IN FOOD</a:t>
            </a:r>
          </a:p>
          <a:p>
            <a:pPr algn="l"/>
            <a:r>
              <a:rPr lang="en-US" b="1" dirty="0"/>
              <a:t>Leafy green vegetables are the best sources of </a:t>
            </a:r>
            <a:r>
              <a:rPr lang="en-US" b="1" dirty="0" smtClean="0"/>
              <a:t>folate.</a:t>
            </a:r>
          </a:p>
          <a:p>
            <a:pPr algn="l"/>
            <a:r>
              <a:rPr lang="en-US" b="1" dirty="0" smtClean="0"/>
              <a:t>Legumes </a:t>
            </a:r>
            <a:r>
              <a:rPr lang="en-US" b="1" dirty="0"/>
              <a:t>are also high </a:t>
            </a:r>
            <a:r>
              <a:rPr lang="en-US" b="1" dirty="0" smtClean="0"/>
              <a:t>in </a:t>
            </a:r>
            <a:r>
              <a:rPr lang="en-GB" b="1" dirty="0" smtClean="0"/>
              <a:t>folate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41925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031" y="272356"/>
            <a:ext cx="9144000" cy="1111943"/>
          </a:xfrm>
        </p:spPr>
        <p:txBody>
          <a:bodyPr>
            <a:normAutofit/>
          </a:bodyPr>
          <a:lstStyle/>
          <a:p>
            <a:r>
              <a:rPr lang="en-US" sz="3600" b="1" u="sng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Vitamin B12—</a:t>
            </a:r>
            <a:r>
              <a:rPr lang="en-US" sz="3600" b="1" u="sng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Cobalamin</a:t>
            </a:r>
            <a:r>
              <a:rPr lang="en-US" sz="3600" b="1" u="sng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the Blood Maker</a:t>
            </a:r>
            <a:endParaRPr lang="en-GB" sz="3600" b="1" u="sng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66" y="1790700"/>
            <a:ext cx="11500834" cy="458434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Vitamin B12 is unusual for a vitamin in that it contains </a:t>
            </a:r>
            <a:r>
              <a:rPr lang="en-US" b="1" dirty="0" smtClean="0">
                <a:solidFill>
                  <a:schemeClr val="bg1"/>
                </a:solidFill>
              </a:rPr>
              <a:t>cobalt.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name, </a:t>
            </a:r>
            <a:r>
              <a:rPr lang="en-US" b="1" i="1" dirty="0" err="1" smtClean="0">
                <a:solidFill>
                  <a:schemeClr val="bg1"/>
                </a:solidFill>
              </a:rPr>
              <a:t>cobalamin</a:t>
            </a:r>
            <a:r>
              <a:rPr lang="en-US" b="1" dirty="0" smtClean="0">
                <a:solidFill>
                  <a:schemeClr val="bg1"/>
                </a:solidFill>
              </a:rPr>
              <a:t>, derives </a:t>
            </a:r>
            <a:r>
              <a:rPr lang="en-US" b="1" dirty="0">
                <a:solidFill>
                  <a:schemeClr val="bg1"/>
                </a:solidFill>
              </a:rPr>
              <a:t>from “</a:t>
            </a:r>
            <a:r>
              <a:rPr lang="en-US" b="1" dirty="0" err="1">
                <a:solidFill>
                  <a:schemeClr val="bg1"/>
                </a:solidFill>
              </a:rPr>
              <a:t>cobal</a:t>
            </a:r>
            <a:r>
              <a:rPr lang="en-US" b="1" dirty="0">
                <a:solidFill>
                  <a:schemeClr val="bg1"/>
                </a:solidFill>
              </a:rPr>
              <a:t>” from the word </a:t>
            </a:r>
            <a:r>
              <a:rPr lang="en-US" b="1" i="1" dirty="0">
                <a:solidFill>
                  <a:schemeClr val="bg1"/>
                </a:solidFill>
              </a:rPr>
              <a:t>cobalt </a:t>
            </a:r>
            <a:r>
              <a:rPr lang="en-US" b="1" dirty="0">
                <a:solidFill>
                  <a:schemeClr val="bg1"/>
                </a:solidFill>
              </a:rPr>
              <a:t>plus “</a:t>
            </a:r>
            <a:r>
              <a:rPr lang="en-US" b="1" dirty="0" err="1">
                <a:solidFill>
                  <a:schemeClr val="bg1"/>
                </a:solidFill>
              </a:rPr>
              <a:t>amin</a:t>
            </a:r>
            <a:r>
              <a:rPr lang="en-US" b="1" dirty="0">
                <a:solidFill>
                  <a:schemeClr val="bg1"/>
                </a:solidFill>
              </a:rPr>
              <a:t>” from the </a:t>
            </a:r>
            <a:r>
              <a:rPr lang="en-US" b="1" dirty="0" smtClean="0">
                <a:solidFill>
                  <a:schemeClr val="bg1"/>
                </a:solidFill>
              </a:rPr>
              <a:t>word </a:t>
            </a:r>
            <a:r>
              <a:rPr lang="en-US" b="1" i="1" dirty="0" smtClean="0">
                <a:solidFill>
                  <a:schemeClr val="bg1"/>
                </a:solidFill>
              </a:rPr>
              <a:t>vitamin </a:t>
            </a:r>
            <a:r>
              <a:rPr lang="en-US" b="1" dirty="0" smtClean="0">
                <a:solidFill>
                  <a:schemeClr val="bg1"/>
                </a:solidFill>
              </a:rPr>
              <a:t>( </a:t>
            </a:r>
            <a:r>
              <a:rPr lang="en-US" b="1" dirty="0" err="1" smtClean="0">
                <a:solidFill>
                  <a:schemeClr val="bg1"/>
                </a:solidFill>
              </a:rPr>
              <a:t>cobal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 err="1" smtClean="0">
                <a:solidFill>
                  <a:schemeClr val="bg1"/>
                </a:solidFill>
              </a:rPr>
              <a:t>amin</a:t>
            </a:r>
            <a:r>
              <a:rPr lang="en-US" b="1" dirty="0" smtClean="0">
                <a:solidFill>
                  <a:schemeClr val="bg1"/>
                </a:solidFill>
              </a:rPr>
              <a:t> ).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During </a:t>
            </a:r>
            <a:r>
              <a:rPr lang="en-US" b="1" dirty="0">
                <a:solidFill>
                  <a:schemeClr val="bg1"/>
                </a:solidFill>
              </a:rPr>
              <a:t>the 1930s, researchers were trying to identify </a:t>
            </a:r>
            <a:r>
              <a:rPr lang="en-US" b="1" dirty="0" smtClean="0">
                <a:solidFill>
                  <a:schemeClr val="bg1"/>
                </a:solidFill>
              </a:rPr>
              <a:t>an “</a:t>
            </a:r>
            <a:r>
              <a:rPr lang="en-US" b="1" dirty="0" err="1" smtClean="0">
                <a:solidFill>
                  <a:schemeClr val="bg1"/>
                </a:solidFill>
              </a:rPr>
              <a:t>antipernicious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anemia factor.” Vitamin B12 was discovered simultaneously </a:t>
            </a:r>
            <a:r>
              <a:rPr lang="en-US" b="1" dirty="0" smtClean="0">
                <a:solidFill>
                  <a:schemeClr val="bg1"/>
                </a:solidFill>
              </a:rPr>
              <a:t>by two </a:t>
            </a:r>
            <a:r>
              <a:rPr lang="en-US" b="1" dirty="0">
                <a:solidFill>
                  <a:schemeClr val="bg1"/>
                </a:solidFill>
              </a:rPr>
              <a:t>research teams, one in the United States and one in </a:t>
            </a:r>
            <a:r>
              <a:rPr lang="en-US" b="1" dirty="0" smtClean="0">
                <a:solidFill>
                  <a:schemeClr val="bg1"/>
                </a:solidFill>
              </a:rPr>
              <a:t>England.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It </a:t>
            </a:r>
            <a:r>
              <a:rPr lang="en-US" b="1" dirty="0">
                <a:solidFill>
                  <a:schemeClr val="bg1"/>
                </a:solidFill>
              </a:rPr>
              <a:t>was not </a:t>
            </a:r>
            <a:r>
              <a:rPr lang="en-US" b="1" dirty="0" smtClean="0">
                <a:solidFill>
                  <a:schemeClr val="bg1"/>
                </a:solidFill>
              </a:rPr>
              <a:t>until 1956 </a:t>
            </a:r>
            <a:r>
              <a:rPr lang="en-US" b="1" dirty="0">
                <a:solidFill>
                  <a:schemeClr val="bg1"/>
                </a:solidFill>
              </a:rPr>
              <a:t>that the chemical structure of this complex vitamin was revealed.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90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31" y="167425"/>
            <a:ext cx="11887200" cy="5808371"/>
          </a:xfrm>
        </p:spPr>
        <p:txBody>
          <a:bodyPr>
            <a:normAutofit/>
          </a:bodyPr>
          <a:lstStyle/>
          <a:p>
            <a:pPr algn="l"/>
            <a:r>
              <a:rPr lang="en-GB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ROLES OF VITAMIN </a:t>
            </a:r>
            <a:r>
              <a:rPr lang="en-GB" sz="28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B12</a:t>
            </a:r>
          </a:p>
          <a:p>
            <a:pPr algn="l"/>
            <a:r>
              <a:rPr lang="en-US" b="1" dirty="0"/>
              <a:t>One function of vitamin B12 is to convert </a:t>
            </a:r>
            <a:r>
              <a:rPr lang="en-US" b="1" dirty="0" err="1"/>
              <a:t>homocysteine</a:t>
            </a:r>
            <a:r>
              <a:rPr lang="en-US" b="1" dirty="0"/>
              <a:t> to methionine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/>
              <a:t>Vitamin B12 is needed to make red blood cells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/>
              <a:t>Vitamin B12 is one of the nutrients required for the synthesis of hemoglobin, the</a:t>
            </a:r>
          </a:p>
          <a:p>
            <a:pPr algn="l"/>
            <a:r>
              <a:rPr lang="en-US" b="1" dirty="0"/>
              <a:t>oxygen-carrying pigment in </a:t>
            </a:r>
            <a:r>
              <a:rPr lang="en-US" b="1" dirty="0" smtClean="0"/>
              <a:t>blood.</a:t>
            </a:r>
          </a:p>
          <a:p>
            <a:pPr algn="l"/>
            <a:r>
              <a:rPr lang="en-US" b="1" dirty="0" smtClean="0"/>
              <a:t>Vitamin </a:t>
            </a:r>
            <a:r>
              <a:rPr lang="en-US" b="1" dirty="0"/>
              <a:t>B12 is needed for DNA synthesis </a:t>
            </a:r>
            <a:r>
              <a:rPr lang="en-US" b="1" dirty="0" smtClean="0"/>
              <a:t>in the </a:t>
            </a:r>
            <a:r>
              <a:rPr lang="en-US" b="1" dirty="0"/>
              <a:t>rapidly dividing cells of the bone marrow</a:t>
            </a:r>
            <a:r>
              <a:rPr lang="en-US" b="1" dirty="0" smtClean="0"/>
              <a:t>.</a:t>
            </a:r>
          </a:p>
          <a:p>
            <a:pPr algn="l"/>
            <a:r>
              <a:rPr lang="en-GB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DEFICIENCY OF VITAMIN </a:t>
            </a:r>
            <a:r>
              <a:rPr lang="en-GB" sz="28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B12</a:t>
            </a:r>
          </a:p>
          <a:p>
            <a:pPr algn="l"/>
            <a:r>
              <a:rPr lang="en-US" b="1" dirty="0"/>
              <a:t>Pernicious anemia results from inadequate absorption of vitamin B12, which</a:t>
            </a:r>
          </a:p>
          <a:p>
            <a:pPr algn="l"/>
            <a:r>
              <a:rPr lang="en-US" b="1" dirty="0"/>
              <a:t>can be caused by damaged stomach cells</a:t>
            </a:r>
            <a:r>
              <a:rPr lang="en-US" b="1" dirty="0" smtClean="0"/>
              <a:t>.</a:t>
            </a:r>
          </a:p>
          <a:p>
            <a:pPr algn="l"/>
            <a:r>
              <a:rPr lang="en-GB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VITAMIN B12 IN </a:t>
            </a:r>
            <a:r>
              <a:rPr lang="en-GB" sz="28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FOOD</a:t>
            </a:r>
          </a:p>
          <a:p>
            <a:pPr algn="l"/>
            <a:r>
              <a:rPr lang="en-US" b="1" dirty="0"/>
              <a:t>Vitamin B12 is found only in foods made from animal products, such as</a:t>
            </a:r>
          </a:p>
          <a:p>
            <a:pPr algn="l"/>
            <a:r>
              <a:rPr lang="en-US" b="1" dirty="0"/>
              <a:t>meat, dairy products, and eggs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07279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3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11" y="195084"/>
            <a:ext cx="9144000" cy="783710"/>
          </a:xfrm>
          <a:prstGeom prst="plaqu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800" b="1" u="sng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 </a:t>
            </a:r>
            <a:r>
              <a:rPr lang="en-GB" sz="2800" b="1" u="sng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Vitamins , The </a:t>
            </a:r>
            <a:r>
              <a:rPr lang="en-GB" sz="2800" b="1" u="sng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Energy Vitamins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78794"/>
            <a:ext cx="12093262" cy="572680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 vitamins were identified and isolated early in the twentieth century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refined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grains were first found to cause deficiency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diseases.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vitamins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so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closely together that it is hard to tell which individual B vitamin is missing</a:t>
            </a:r>
          </a:p>
          <a:p>
            <a:pPr algn="l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deficiency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occurs.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vitamins need to be taken together in food or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supplements</a:t>
            </a:r>
            <a:endParaRPr lang="en-GB" sz="1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36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Complex </a:t>
            </a:r>
            <a:r>
              <a:rPr lang="en-GB" sz="36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Vitamins</a:t>
            </a:r>
          </a:p>
          <a:p>
            <a:pPr algn="l"/>
            <a:r>
              <a:rPr lang="en-GB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 </a:t>
            </a:r>
            <a:r>
              <a:rPr lang="en-GB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Thiamin</a:t>
            </a:r>
            <a:r>
              <a:rPr lang="en-GB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 </a:t>
            </a:r>
            <a:r>
              <a:rPr lang="en-GB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Riboflavin</a:t>
            </a:r>
          </a:p>
          <a:p>
            <a:pPr algn="l"/>
            <a:r>
              <a:rPr lang="en-GB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 </a:t>
            </a:r>
            <a:r>
              <a:rPr lang="en-GB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Niacin </a:t>
            </a:r>
            <a:r>
              <a:rPr lang="en-GB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B6 </a:t>
            </a:r>
            <a:r>
              <a:rPr lang="en-GB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Pyridoxine</a:t>
            </a:r>
          </a:p>
          <a:p>
            <a:r>
              <a:rPr lang="en-GB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Biotin </a:t>
            </a:r>
            <a:endParaRPr lang="en-GB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 </a:t>
            </a:r>
            <a:r>
              <a:rPr lang="en-GB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Pantothenic </a:t>
            </a:r>
            <a:r>
              <a:rPr lang="en-GB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</a:p>
          <a:p>
            <a:r>
              <a:rPr lang="en-GB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Folate</a:t>
            </a:r>
          </a:p>
          <a:p>
            <a:r>
              <a:rPr lang="en-GB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B12 </a:t>
            </a:r>
            <a:r>
              <a:rPr lang="en-GB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Cobalamin</a:t>
            </a:r>
            <a:endParaRPr lang="en-GB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6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35213"/>
            <a:ext cx="9448800" cy="514792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Physiologic function of coenzymes and cofactor</a:t>
            </a:r>
            <a:endParaRPr lang="en-GB" sz="24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62596"/>
              </p:ext>
            </p:extLst>
          </p:nvPr>
        </p:nvGraphicFramePr>
        <p:xfrm>
          <a:off x="0" y="850005"/>
          <a:ext cx="12192000" cy="566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679"/>
                <a:gridCol w="1146220"/>
                <a:gridCol w="1944709"/>
                <a:gridCol w="7259392"/>
              </a:tblGrid>
              <a:tr h="44939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Coenzyme/cofactor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Types of Binding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Derived from Vitamin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Physiological Function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39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ATP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Loose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Phosphate donor in kinase reaction; energy donor in reaction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39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NAD+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Loose 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Niacin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(B3)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carrier of 2e- and 2H+ in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doreductase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-catalyzed reaction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39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NADP+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Loose 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Niacin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(B3)</a:t>
                      </a:r>
                      <a:endParaRPr lang="en-GB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as NAD+ but used in biosynthetic pathways and detoxification reaction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39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FAD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Tight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Riboflavin (B2)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carrier of 2e- and 2H+ in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doreductase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-catalyzed reaction</a:t>
                      </a:r>
                      <a:endParaRPr lang="en-GB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39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FMN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Tight</a:t>
                      </a:r>
                      <a:endParaRPr lang="en-GB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Riboflavin (B2)</a:t>
                      </a:r>
                      <a:endParaRPr lang="en-GB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carrier of 2e- and 2H+ in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doreductase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-catalyzed reaction</a:t>
                      </a:r>
                      <a:endParaRPr lang="en-GB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39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Pyridoxal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phosphate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Tight</a:t>
                      </a:r>
                      <a:endParaRPr lang="en-GB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Pyridoxine (B6)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carrier of amino group during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aminotransfer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reaction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3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Thiamin pyrophosphate</a:t>
                      </a:r>
                      <a:endParaRPr lang="en-GB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Tight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Thiamin (B1)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Cofactor for oxidative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removal of CO2 in several reactions of carbohydrates metabolism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39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Cobalamin compound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Tight</a:t>
                      </a:r>
                      <a:endParaRPr lang="en-GB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Cobalamin (B12)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 of methyl group to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homocysteine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during synthesis of methionine and metabolism of </a:t>
                      </a:r>
                      <a:r>
                        <a:rPr 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methylmalonyl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coenzyme A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3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THF</a:t>
                      </a:r>
                      <a:endParaRPr lang="en-GB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Loose 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Folic Acid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Methyl group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donor in one-carbon transfer reactions; critical in biosynthesis of purines and </a:t>
                      </a:r>
                      <a:r>
                        <a:rPr 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pyrimidines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3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Coenzymes A</a:t>
                      </a:r>
                      <a:endParaRPr lang="en-GB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Loose 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Pantothenic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acid (B5)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Ester to organic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acids in many steps of fatty acid and carbohydrates metabolism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39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Biotin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Tight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Biotin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carrier of CO2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carboxylation reactions</a:t>
                      </a:r>
                      <a:endParaRPr lang="en-GB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84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39" y="156446"/>
            <a:ext cx="10204361" cy="1028409"/>
          </a:xfrm>
        </p:spPr>
        <p:txBody>
          <a:bodyPr>
            <a:normAutofit/>
          </a:bodyPr>
          <a:lstStyle/>
          <a:p>
            <a:r>
              <a:rPr lang="en-US" sz="4400" b="1" u="sng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ROLES OF THE B VI TAMINS</a:t>
            </a:r>
            <a:endParaRPr lang="en-GB" sz="4400" b="1" u="sng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84856"/>
            <a:ext cx="11938715" cy="5447764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Principal Functions of the B Vitamins</a:t>
            </a:r>
          </a:p>
          <a:p>
            <a:pPr algn="l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production from carbohydrates, fats,</a:t>
            </a:r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protein</a:t>
            </a:r>
          </a:p>
          <a:p>
            <a:pPr algn="l"/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neurotransmitters</a:t>
            </a:r>
          </a:p>
          <a:p>
            <a:pPr algn="l"/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amino acids</a:t>
            </a:r>
          </a:p>
          <a:p>
            <a:pPr algn="l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fatty acids and hormones</a:t>
            </a:r>
          </a:p>
          <a:p>
            <a:pPr algn="l"/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Antioxidant protection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 vitamins are needed for healthy nerve conduction and thus muscle action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needed for the synthesis of many important neurotransmitters, such as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acetylcholine, serotonin, dopamine, and norepinephrine</a:t>
            </a:r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vitamins are also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indispensable for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synthesis of fats used in the myelin sheaths of nerve cells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608" y="130690"/>
            <a:ext cx="10178604" cy="79659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u="sng" cap="none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Vitamin B1—Thiamin, </a:t>
            </a:r>
            <a:r>
              <a:rPr lang="en-US" sz="2800" u="sng" cap="none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u="sng" cap="none" dirty="0" err="1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Carbo</a:t>
            </a:r>
            <a:r>
              <a:rPr lang="en-US" sz="2800" u="sng" cap="none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Burner</a:t>
            </a:r>
            <a:endParaRPr lang="en-GB" sz="2800" u="sng" cap="none" dirty="0">
              <a:ln w="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27280"/>
            <a:ext cx="12003110" cy="593072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Thiamin was first discovered in Japan in the early 1900s, when the lack of thiamin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in white rice caused </a:t>
            </a:r>
            <a:r>
              <a:rPr lang="en-US" b="1" i="1" dirty="0" smtClean="0">
                <a:solidFill>
                  <a:schemeClr val="bg1"/>
                </a:solidFill>
              </a:rPr>
              <a:t>beriberi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Thiamin </a:t>
            </a:r>
            <a:r>
              <a:rPr lang="en-US" b="1" dirty="0">
                <a:solidFill>
                  <a:schemeClr val="bg1"/>
                </a:solidFill>
              </a:rPr>
              <a:t>was first synthesized in </a:t>
            </a:r>
            <a:r>
              <a:rPr lang="en-US" b="1" dirty="0" smtClean="0">
                <a:solidFill>
                  <a:schemeClr val="bg1"/>
                </a:solidFill>
              </a:rPr>
              <a:t>1936.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Thiamin is found in rice bran and rice germ</a:t>
            </a:r>
          </a:p>
          <a:p>
            <a:pPr algn="l"/>
            <a:r>
              <a:rPr lang="en-US" sz="4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Function of Thiamin</a:t>
            </a:r>
          </a:p>
          <a:p>
            <a:pPr algn="l"/>
            <a:r>
              <a:rPr lang="en-US" b="1" dirty="0" smtClean="0"/>
              <a:t>Thiamin </a:t>
            </a:r>
            <a:r>
              <a:rPr lang="en-US" b="1" dirty="0"/>
              <a:t>plays a key role in the metabolism of energy in all </a:t>
            </a:r>
            <a:r>
              <a:rPr lang="en-US" b="1" dirty="0" smtClean="0"/>
              <a:t>cells.</a:t>
            </a:r>
          </a:p>
          <a:p>
            <a:pPr algn="l"/>
            <a:r>
              <a:rPr lang="en-US" b="1" dirty="0" smtClean="0"/>
              <a:t>Thiamin </a:t>
            </a:r>
            <a:r>
              <a:rPr lang="en-US" b="1" dirty="0"/>
              <a:t>is </a:t>
            </a:r>
            <a:r>
              <a:rPr lang="en-US" b="1" dirty="0" smtClean="0"/>
              <a:t>part of </a:t>
            </a:r>
            <a:r>
              <a:rPr lang="en-US" b="1" dirty="0"/>
              <a:t>the coenzyme </a:t>
            </a:r>
            <a:r>
              <a:rPr lang="en-US" b="1" i="1" dirty="0" err="1"/>
              <a:t>ThiaminPyroPhosphate</a:t>
            </a:r>
            <a:r>
              <a:rPr lang="en-US" b="1" i="1" dirty="0"/>
              <a:t> </a:t>
            </a:r>
            <a:r>
              <a:rPr lang="en-US" b="1" dirty="0"/>
              <a:t>(TPP), which helps convert pyruvate to</a:t>
            </a:r>
          </a:p>
          <a:p>
            <a:pPr algn="l"/>
            <a:r>
              <a:rPr lang="en-US" b="1" i="1" dirty="0"/>
              <a:t>acetyl-coenzyme A </a:t>
            </a:r>
            <a:r>
              <a:rPr lang="en-US" b="1" dirty="0"/>
              <a:t>(also known as </a:t>
            </a:r>
            <a:r>
              <a:rPr lang="en-US" b="1" i="1" dirty="0"/>
              <a:t>acetyl-CoA</a:t>
            </a:r>
            <a:r>
              <a:rPr lang="en-US" b="1" dirty="0" smtClean="0"/>
              <a:t>).</a:t>
            </a:r>
          </a:p>
          <a:p>
            <a:pPr algn="l"/>
            <a:r>
              <a:rPr lang="en-US" b="1" dirty="0" smtClean="0"/>
              <a:t>This </a:t>
            </a:r>
            <a:r>
              <a:rPr lang="en-US" b="1" dirty="0"/>
              <a:t>is a necessary step in the </a:t>
            </a:r>
            <a:r>
              <a:rPr lang="en-US" b="1" dirty="0" smtClean="0"/>
              <a:t>production of </a:t>
            </a:r>
            <a:r>
              <a:rPr lang="en-US" b="1" dirty="0"/>
              <a:t>cellular energy from </a:t>
            </a:r>
            <a:r>
              <a:rPr lang="en-US" b="1" dirty="0" smtClean="0"/>
              <a:t>carbohydrates.</a:t>
            </a:r>
          </a:p>
          <a:p>
            <a:pPr algn="l"/>
            <a:r>
              <a:rPr lang="en-US" b="1" dirty="0" smtClean="0"/>
              <a:t>Magnesium</a:t>
            </a:r>
            <a:r>
              <a:rPr lang="en-US" b="1" dirty="0"/>
              <a:t> </a:t>
            </a:r>
            <a:r>
              <a:rPr lang="en-US" b="1" dirty="0" smtClean="0"/>
              <a:t>is </a:t>
            </a:r>
            <a:r>
              <a:rPr lang="en-US" b="1" dirty="0"/>
              <a:t>needed to convert thiamin to TPP</a:t>
            </a:r>
            <a:r>
              <a:rPr lang="en-US" b="1" dirty="0" smtClean="0"/>
              <a:t>.</a:t>
            </a:r>
            <a:endParaRPr lang="en-US" b="1" dirty="0"/>
          </a:p>
          <a:p>
            <a:pPr algn="l"/>
            <a:r>
              <a:rPr lang="en-US" b="1" dirty="0" smtClean="0"/>
              <a:t>Thiamin </a:t>
            </a:r>
            <a:r>
              <a:rPr lang="en-US" b="1" dirty="0"/>
              <a:t>is also found in the form of </a:t>
            </a:r>
            <a:r>
              <a:rPr lang="en-US" b="1" i="1" dirty="0"/>
              <a:t>thiamin triphosphate </a:t>
            </a:r>
            <a:r>
              <a:rPr lang="en-US" b="1" dirty="0"/>
              <a:t>in nerve and </a:t>
            </a:r>
            <a:r>
              <a:rPr lang="en-US" b="1" dirty="0" smtClean="0"/>
              <a:t>muscle </a:t>
            </a:r>
            <a:r>
              <a:rPr lang="en-GB" b="1" dirty="0" smtClean="0"/>
              <a:t>cells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3802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608" y="207963"/>
            <a:ext cx="10307392" cy="693557"/>
          </a:xfrm>
        </p:spPr>
        <p:txBody>
          <a:bodyPr>
            <a:noAutofit/>
          </a:bodyPr>
          <a:lstStyle/>
          <a:p>
            <a:r>
              <a:rPr lang="en-US" sz="4000" b="1" u="sng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Thiamin Deficiency</a:t>
            </a:r>
            <a:endParaRPr lang="en-GB" sz="4000" b="1" u="sng" cap="none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25" y="901521"/>
            <a:ext cx="11900079" cy="595647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Thiamin deficiency can result from inadequate food intake.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 impairs the absorption of thiamin, while increasing excretion of thiamin.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 present in raw fish and shellfish destroy thiamin.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Tannins in tea and coffee can oxidize thiamin, reducing the availability of thiamin in the diet.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 thiamin deficiency can lead to an enlarged heart, weight loss, muscular weakness, poor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short-term memory, and cardiac failure.</a:t>
            </a:r>
          </a:p>
          <a:p>
            <a:pPr algn="l"/>
            <a:r>
              <a:rPr lang="en-US" sz="4400" b="1" u="sng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Supplement: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foods rich </a:t>
            </a:r>
            <a:r>
              <a:rPr lang="en-GB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thiamin</a:t>
            </a:r>
            <a:r>
              <a:rPr lang="en-GB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soy milk, acorn squash, pistachio nuts, fortified foods, green </a:t>
            </a:r>
            <a:r>
              <a:rPr lang="en-GB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peas, and 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watermelon</a:t>
            </a:r>
          </a:p>
        </p:txBody>
      </p:sp>
    </p:spTree>
    <p:extLst>
      <p:ext uri="{BB962C8B-B14F-4D97-AF65-F5344CB8AC3E}">
        <p14:creationId xmlns:p14="http://schemas.microsoft.com/office/powerpoint/2010/main" val="425198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848" y="143569"/>
            <a:ext cx="9144000" cy="957396"/>
          </a:xfrm>
        </p:spPr>
        <p:txBody>
          <a:bodyPr>
            <a:normAutofit/>
          </a:bodyPr>
          <a:lstStyle/>
          <a:p>
            <a:r>
              <a:rPr lang="en-US" sz="4000" b="1" u="sng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Vitamin B2—Riboflavin, the Fat Burner</a:t>
            </a:r>
            <a:endParaRPr lang="en-GB" sz="4000" b="1" u="sng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87" y="1100965"/>
            <a:ext cx="11874321" cy="555383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Riboflavin was discovered as a growth factor in the early nineteenth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century.</a:t>
            </a:r>
          </a:p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Riboflavin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has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 greenish-yellow color, which led to one of its early names,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vitamin 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 1935, riboflavin was first synthesized in the lab, and by 1938, its structure was</a:t>
            </a:r>
          </a:p>
          <a:p>
            <a:pPr algn="l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determined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sz="4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Function of Riboflavin:</a:t>
            </a:r>
            <a:endParaRPr lang="en-US" b="1" u="sng" dirty="0">
              <a:solidFill>
                <a:schemeClr val="bg1"/>
              </a:solidFill>
            </a:endParaRP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Riboflavin does its primary work as part of a coenzyme named </a:t>
            </a:r>
            <a:r>
              <a:rPr lang="en-US" sz="2400" b="1" i="1" dirty="0" err="1">
                <a:solidFill>
                  <a:schemeClr val="accent2">
                    <a:lumMod val="50000"/>
                  </a:schemeClr>
                </a:solidFill>
              </a:rPr>
              <a:t>Flavin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</a:rPr>
              <a:t> Adenine</a:t>
            </a:r>
          </a:p>
          <a:p>
            <a:pPr algn="l"/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</a:rPr>
              <a:t>Dinucleotide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FAD) </a:t>
            </a:r>
          </a:p>
          <a:p>
            <a:pPr algn="l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Flavins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derived from riboflavin play a vital role in the metabolism and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elimination of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toxins, drugs, carcinogens, and steroid hormones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2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447"/>
            <a:ext cx="9144000" cy="667800"/>
          </a:xfrm>
        </p:spPr>
        <p:txBody>
          <a:bodyPr>
            <a:noAutofit/>
          </a:bodyPr>
          <a:lstStyle/>
          <a:p>
            <a:r>
              <a:rPr lang="en-US" sz="4000" b="1" u="sng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Riboflavin Deficiency</a:t>
            </a:r>
            <a:endParaRPr lang="en-GB" sz="4000" b="1" u="sng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30310"/>
            <a:ext cx="12192000" cy="582769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n-US" b="1" dirty="0">
                <a:ln/>
                <a:solidFill>
                  <a:srgbClr val="FFFF00"/>
                </a:solidFill>
              </a:rPr>
              <a:t>Riboflavin deficiency is associated with the increased oxidative stress that can be</a:t>
            </a:r>
          </a:p>
          <a:p>
            <a:pPr algn="l"/>
            <a:r>
              <a:rPr lang="en-US" b="1" dirty="0">
                <a:ln/>
                <a:solidFill>
                  <a:srgbClr val="FFFF00"/>
                </a:solidFill>
              </a:rPr>
              <a:t>caused by free </a:t>
            </a:r>
            <a:r>
              <a:rPr lang="en-US" b="1" dirty="0" smtClean="0">
                <a:ln/>
                <a:solidFill>
                  <a:srgbClr val="FFFF00"/>
                </a:solidFill>
              </a:rPr>
              <a:t>radicals.</a:t>
            </a:r>
          </a:p>
          <a:p>
            <a:pPr algn="l"/>
            <a:r>
              <a:rPr lang="en-US" b="1" dirty="0" smtClean="0">
                <a:ln/>
                <a:solidFill>
                  <a:srgbClr val="FFFF00"/>
                </a:solidFill>
              </a:rPr>
              <a:t>A </a:t>
            </a:r>
            <a:r>
              <a:rPr lang="en-US" b="1" dirty="0">
                <a:ln/>
                <a:solidFill>
                  <a:srgbClr val="FFFF00"/>
                </a:solidFill>
              </a:rPr>
              <a:t>deficiency of riboflavin will reduce the efficiency of glutathione,</a:t>
            </a:r>
          </a:p>
          <a:p>
            <a:pPr algn="l"/>
            <a:r>
              <a:rPr lang="en-US" b="1" dirty="0">
                <a:ln/>
                <a:solidFill>
                  <a:srgbClr val="FFFF00"/>
                </a:solidFill>
              </a:rPr>
              <a:t>an important antioxidant</a:t>
            </a:r>
            <a:r>
              <a:rPr lang="en-US" b="1" dirty="0">
                <a:ln/>
                <a:solidFill>
                  <a:schemeClr val="accent4"/>
                </a:solidFill>
              </a:rPr>
              <a:t>. </a:t>
            </a:r>
            <a:endParaRPr lang="en-US" b="1" dirty="0" smtClean="0">
              <a:ln/>
              <a:solidFill>
                <a:schemeClr val="accent4"/>
              </a:solidFill>
            </a:endParaRPr>
          </a:p>
          <a:p>
            <a:pPr algn="l"/>
            <a:r>
              <a:rPr lang="en-US" sz="40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Supplement:</a:t>
            </a:r>
          </a:p>
          <a:p>
            <a:pPr algn="l"/>
            <a:r>
              <a:rPr lang="en-US" b="1" dirty="0" smtClean="0">
                <a:ln/>
                <a:solidFill>
                  <a:srgbClr val="FFFF00"/>
                </a:solidFill>
              </a:rPr>
              <a:t>The </a:t>
            </a:r>
            <a:r>
              <a:rPr lang="en-US" b="1" dirty="0">
                <a:ln/>
                <a:solidFill>
                  <a:srgbClr val="FFFF00"/>
                </a:solidFill>
              </a:rPr>
              <a:t>best sources for riboflavin are whole grains and green leafy vegetables;</a:t>
            </a:r>
          </a:p>
          <a:p>
            <a:pPr algn="l"/>
            <a:r>
              <a:rPr lang="en-US" b="1" dirty="0" smtClean="0">
                <a:ln/>
                <a:solidFill>
                  <a:srgbClr val="FFFF00"/>
                </a:solidFill>
              </a:rPr>
              <a:t>Spinach</a:t>
            </a:r>
            <a:r>
              <a:rPr lang="en-US" b="1" dirty="0">
                <a:ln/>
                <a:solidFill>
                  <a:srgbClr val="FFFF00"/>
                </a:solidFill>
              </a:rPr>
              <a:t>, broccoli, chard, and asparagus are all rich</a:t>
            </a:r>
          </a:p>
          <a:p>
            <a:pPr algn="l"/>
            <a:r>
              <a:rPr lang="en-US" b="1" dirty="0">
                <a:ln/>
                <a:solidFill>
                  <a:srgbClr val="FFFF00"/>
                </a:solidFill>
              </a:rPr>
              <a:t>sources of </a:t>
            </a:r>
            <a:r>
              <a:rPr lang="en-US" b="1" dirty="0" smtClean="0">
                <a:ln/>
                <a:solidFill>
                  <a:srgbClr val="FFFF00"/>
                </a:solidFill>
              </a:rPr>
              <a:t>riboflavin.</a:t>
            </a:r>
          </a:p>
          <a:p>
            <a:pPr algn="l"/>
            <a:r>
              <a:rPr lang="en-US" b="1" dirty="0" smtClean="0">
                <a:ln/>
                <a:solidFill>
                  <a:srgbClr val="FFFF00"/>
                </a:solidFill>
              </a:rPr>
              <a:t>Almonds </a:t>
            </a:r>
            <a:r>
              <a:rPr lang="en-US" b="1" dirty="0">
                <a:ln/>
                <a:solidFill>
                  <a:srgbClr val="FFFF00"/>
                </a:solidFill>
              </a:rPr>
              <a:t>and soybeans are good </a:t>
            </a:r>
            <a:r>
              <a:rPr lang="en-US" b="1" dirty="0" smtClean="0">
                <a:ln/>
                <a:solidFill>
                  <a:srgbClr val="FFFF00"/>
                </a:solidFill>
              </a:rPr>
              <a:t>sources.</a:t>
            </a:r>
          </a:p>
          <a:p>
            <a:pPr algn="l"/>
            <a:r>
              <a:rPr lang="en-US" b="1" dirty="0" smtClean="0">
                <a:ln/>
                <a:solidFill>
                  <a:srgbClr val="FFFF00"/>
                </a:solidFill>
              </a:rPr>
              <a:t>Dairy products have </a:t>
            </a:r>
            <a:r>
              <a:rPr lang="en-US" b="1" dirty="0">
                <a:ln/>
                <a:solidFill>
                  <a:srgbClr val="FFFF00"/>
                </a:solidFill>
              </a:rPr>
              <a:t>large amounts of </a:t>
            </a:r>
            <a:r>
              <a:rPr lang="en-US" b="1" dirty="0" smtClean="0">
                <a:ln/>
                <a:solidFill>
                  <a:srgbClr val="FFFF00"/>
                </a:solidFill>
              </a:rPr>
              <a:t>riboflavin.</a:t>
            </a:r>
          </a:p>
          <a:p>
            <a:pPr algn="l"/>
            <a:r>
              <a:rPr lang="en-US" b="1" dirty="0" smtClean="0">
                <a:ln/>
                <a:solidFill>
                  <a:srgbClr val="FFFF00"/>
                </a:solidFill>
              </a:rPr>
              <a:t>Nutritional </a:t>
            </a:r>
            <a:r>
              <a:rPr lang="en-US" b="1" dirty="0">
                <a:ln/>
                <a:solidFill>
                  <a:srgbClr val="FFFF00"/>
                </a:solidFill>
              </a:rPr>
              <a:t>yeast is high in riboflavin and </a:t>
            </a:r>
            <a:r>
              <a:rPr lang="en-US" b="1" dirty="0" smtClean="0">
                <a:ln/>
                <a:solidFill>
                  <a:srgbClr val="FFFF00"/>
                </a:solidFill>
              </a:rPr>
              <a:t>many </a:t>
            </a:r>
            <a:r>
              <a:rPr lang="en-GB" b="1" dirty="0" smtClean="0">
                <a:ln/>
                <a:solidFill>
                  <a:srgbClr val="FFFF00"/>
                </a:solidFill>
              </a:rPr>
              <a:t>other </a:t>
            </a:r>
            <a:r>
              <a:rPr lang="en-GB" b="1" dirty="0">
                <a:ln/>
                <a:solidFill>
                  <a:srgbClr val="FFFF00"/>
                </a:solidFill>
              </a:rPr>
              <a:t>nutrients.</a:t>
            </a:r>
          </a:p>
        </p:txBody>
      </p:sp>
    </p:spTree>
    <p:extLst>
      <p:ext uri="{BB962C8B-B14F-4D97-AF65-F5344CB8AC3E}">
        <p14:creationId xmlns:p14="http://schemas.microsoft.com/office/powerpoint/2010/main" val="249875928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366</TotalTime>
  <Words>2119</Words>
  <Application>Microsoft Office PowerPoint</Application>
  <PresentationFormat>Custom</PresentationFormat>
  <Paragraphs>231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Vapor Trail</vt:lpstr>
      <vt:lpstr>PowerPoint Presentation</vt:lpstr>
      <vt:lpstr>PowerPoint Presentation</vt:lpstr>
      <vt:lpstr>The B Vitamins , The Energy Vitamins</vt:lpstr>
      <vt:lpstr>Physiologic function of coenzymes and cofactor</vt:lpstr>
      <vt:lpstr>THE ROLES OF THE B VI TAMINS</vt:lpstr>
      <vt:lpstr>Vitamin B1—Thiamin, The Carbo Burner</vt:lpstr>
      <vt:lpstr>Thiamin Deficiency</vt:lpstr>
      <vt:lpstr>Vitamin B2—Riboflavin, the Fat Burner</vt:lpstr>
      <vt:lpstr>Riboflavin Deficiency</vt:lpstr>
      <vt:lpstr>Vitamin B3—Niacin , Feel the Burn</vt:lpstr>
      <vt:lpstr>Function of Vitamin B3</vt:lpstr>
      <vt:lpstr>Deficiency of Vitamin B3</vt:lpstr>
      <vt:lpstr>Biotin—The Energy Catalyst</vt:lpstr>
      <vt:lpstr>Deficiency of biotin</vt:lpstr>
      <vt:lpstr>Vitamin B5—Pantothenic Acid , The Center of Energy</vt:lpstr>
      <vt:lpstr>Function of pantothenic acid</vt:lpstr>
      <vt:lpstr>Vitamin B6—Pyridoxine , The Protein Burner</vt:lpstr>
      <vt:lpstr>Folate—the DNA Creator</vt:lpstr>
      <vt:lpstr>FOLATE Function</vt:lpstr>
      <vt:lpstr>FOLATE AND HOMOCYSTEINE</vt:lpstr>
      <vt:lpstr>PowerPoint Presentation</vt:lpstr>
      <vt:lpstr>Vitamin B12—Cobalamin, the Blood Maker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 Vitamins The Energy Vitamins</dc:title>
  <dc:creator>TASSADUQ HUSSAIN M.B</dc:creator>
  <cp:lastModifiedBy>Dr.Muhammad Arif</cp:lastModifiedBy>
  <cp:revision>40</cp:revision>
  <dcterms:created xsi:type="dcterms:W3CDTF">2015-04-23T07:33:50Z</dcterms:created>
  <dcterms:modified xsi:type="dcterms:W3CDTF">2020-04-30T11:49:58Z</dcterms:modified>
</cp:coreProperties>
</file>