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3" r:id="rId2"/>
    <p:sldId id="264" r:id="rId3"/>
    <p:sldId id="265" r:id="rId4"/>
    <p:sldId id="259" r:id="rId5"/>
    <p:sldId id="257" r:id="rId6"/>
    <p:sldId id="260" r:id="rId7"/>
    <p:sldId id="261" r:id="rId8"/>
    <p:sldId id="258" r:id="rId9"/>
    <p:sldId id="262"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187" autoAdjust="0"/>
    <p:restoredTop sz="94660"/>
  </p:normalViewPr>
  <p:slideViewPr>
    <p:cSldViewPr snapToGrid="0">
      <p:cViewPr varScale="1">
        <p:scale>
          <a:sx n="91" d="100"/>
          <a:sy n="91" d="100"/>
        </p:scale>
        <p:origin x="-144"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16-May-20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16-May-20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16-May-20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16-May-20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16-May-20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16-May-20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16-May-20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16-May-20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16-May-20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16-May-20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Screen Printing</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720528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3" name="Content Placeholder 2"/>
          <p:cNvSpPr>
            <a:spLocks noGrp="1"/>
          </p:cNvSpPr>
          <p:nvPr>
            <p:ph sz="half" idx="1"/>
          </p:nvPr>
        </p:nvSpPr>
        <p:spPr/>
        <p:txBody>
          <a:bodyPr/>
          <a:lstStyle/>
          <a:p>
            <a:r>
              <a:rPr lang="en-US" dirty="0"/>
              <a:t>There are different methods of screen printing, but they all involve the same basic technique. </a:t>
            </a:r>
          </a:p>
          <a:p>
            <a:r>
              <a:rPr lang="en-US" dirty="0"/>
              <a:t>The form of printing we'll talk about below is the custom method that uses a special light-reactive emulsion to create a custom stencil; this tends to be the most popular type of commercial printing, as it can be used to make intricate stencils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7191375" y="2817732"/>
            <a:ext cx="4313238" cy="2394111"/>
          </a:xfrm>
        </p:spPr>
      </p:pic>
    </p:spTree>
    <p:extLst>
      <p:ext uri="{BB962C8B-B14F-4D97-AF65-F5344CB8AC3E}">
        <p14:creationId xmlns:p14="http://schemas.microsoft.com/office/powerpoint/2010/main" xmlns="" val="2270168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Steps of process</a:t>
            </a:r>
            <a:endParaRPr lang="en-US" dirty="0"/>
          </a:p>
        </p:txBody>
      </p:sp>
      <p:sp>
        <p:nvSpPr>
          <p:cNvPr id="6" name="Content Placeholder 5"/>
          <p:cNvSpPr>
            <a:spLocks noGrp="1"/>
          </p:cNvSpPr>
          <p:nvPr>
            <p:ph idx="1"/>
          </p:nvPr>
        </p:nvSpPr>
        <p:spPr/>
        <p:txBody>
          <a:bodyPr/>
          <a:lstStyle/>
          <a:p>
            <a:r>
              <a:rPr lang="en-US" dirty="0" smtClean="0"/>
              <a:t>Step 1- </a:t>
            </a:r>
            <a:r>
              <a:rPr lang="en-US" dirty="0"/>
              <a:t>To start, the printer takes the design they want to create on the finished product, and prints it out onto a transparent acetate film. This will be used to create the stencil.</a:t>
            </a:r>
          </a:p>
          <a:p>
            <a:endParaRPr lang="en-US" dirty="0"/>
          </a:p>
          <a:p>
            <a:r>
              <a:rPr lang="en-US" dirty="0" smtClean="0"/>
              <a:t>Step 2- </a:t>
            </a:r>
            <a:r>
              <a:rPr lang="en-US" dirty="0"/>
              <a:t>Next, the printer will choose a mesh screen to suit the complexity of the design, and the texture of the fabric being printed. The mesh screen is then coated with a layer of light-reactive emulsion, which will harden when developed under bright light.</a:t>
            </a:r>
          </a:p>
          <a:p>
            <a:endParaRPr lang="en-US" dirty="0"/>
          </a:p>
        </p:txBody>
      </p:sp>
    </p:spTree>
    <p:extLst>
      <p:ext uri="{BB962C8B-B14F-4D97-AF65-F5344CB8AC3E}">
        <p14:creationId xmlns:p14="http://schemas.microsoft.com/office/powerpoint/2010/main" xmlns="" val="1446782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of process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Step 3- </a:t>
            </a:r>
            <a:r>
              <a:rPr lang="en-US" dirty="0"/>
              <a:t>The acetate sheet featuring the design is then laid onto the emulsion-coated screen, and the whole thing is exposed to a very bright light. The light hardens the emulsion, so the parts of the screen which are covered by the design remain in liquid form.</a:t>
            </a:r>
          </a:p>
          <a:p>
            <a:r>
              <a:rPr lang="en-US" dirty="0"/>
              <a:t>If the final design is going to include more than one </a:t>
            </a:r>
            <a:r>
              <a:rPr lang="en-US" dirty="0" err="1"/>
              <a:t>colour</a:t>
            </a:r>
            <a:r>
              <a:rPr lang="en-US" dirty="0"/>
              <a:t>, then a separate screen must be used to apply each layer of ink. To create </a:t>
            </a:r>
            <a:r>
              <a:rPr lang="en-US" dirty="0" err="1"/>
              <a:t>multi-coloured</a:t>
            </a:r>
            <a:r>
              <a:rPr lang="en-US" dirty="0"/>
              <a:t> products, the printer must use his skill to design each stencil, and line them up perfectly to ensure the final design is seamless.</a:t>
            </a:r>
          </a:p>
          <a:p>
            <a:r>
              <a:rPr lang="en-US" dirty="0" smtClean="0"/>
              <a:t>Step 4- </a:t>
            </a:r>
            <a:r>
              <a:rPr lang="en-US" dirty="0"/>
              <a:t>After the screen has been exposed for a set time, the areas of the screen not covered by the design will have turned hard. Any unhardened emulsion is then carefully rinsed away. This leaves a clear imprint of the design on the screen for the ink to pass through.</a:t>
            </a:r>
          </a:p>
          <a:p>
            <a:r>
              <a:rPr lang="en-US" dirty="0"/>
              <a:t>The screen is then dried, and the printer will make any necessary touch-ups or corrections to make the imprint as accurate as possible to the original design. The stencil is now ready to be used.</a:t>
            </a:r>
          </a:p>
          <a:p>
            <a:endParaRPr lang="en-US" dirty="0"/>
          </a:p>
        </p:txBody>
      </p:sp>
    </p:spTree>
    <p:extLst>
      <p:ext uri="{BB962C8B-B14F-4D97-AF65-F5344CB8AC3E}">
        <p14:creationId xmlns:p14="http://schemas.microsoft.com/office/powerpoint/2010/main" xmlns="" val="3605817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of process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Step 5- </a:t>
            </a:r>
            <a:r>
              <a:rPr lang="en-US" dirty="0"/>
              <a:t>The screen is then placed on the printing press. The item or garment being printed is laid down flat onto the printing board, underneath the screen.</a:t>
            </a:r>
          </a:p>
          <a:p>
            <a:r>
              <a:rPr lang="en-US" dirty="0"/>
              <a:t>There are a number of different presses, including manual and automatic styles, but most modern commercial printers will use an automatic rotary carousel printer, as this allows several different screens to work at once. For </a:t>
            </a:r>
            <a:r>
              <a:rPr lang="en-US" dirty="0" err="1"/>
              <a:t>multicoloured</a:t>
            </a:r>
            <a:r>
              <a:rPr lang="en-US" dirty="0"/>
              <a:t> prints, this sort of printer can also be used to apply the separate </a:t>
            </a:r>
            <a:r>
              <a:rPr lang="en-US" dirty="0" err="1"/>
              <a:t>colour</a:t>
            </a:r>
            <a:r>
              <a:rPr lang="en-US" dirty="0"/>
              <a:t> layers in quick succession.</a:t>
            </a:r>
          </a:p>
          <a:p>
            <a:endParaRPr lang="en-US" dirty="0"/>
          </a:p>
          <a:p>
            <a:r>
              <a:rPr lang="en-US" dirty="0" smtClean="0"/>
              <a:t>Step 6- </a:t>
            </a:r>
            <a:r>
              <a:rPr lang="en-US" dirty="0"/>
              <a:t>The screen is lowered down onto the printing board. Ink is added to the top end of the screen, and a squeegee is used to pull the ink along the full length of the screen. This presses the ink through the open areas of the stencil, imprinting the design on the product underneath.</a:t>
            </a:r>
          </a:p>
          <a:p>
            <a:r>
              <a:rPr lang="en-US" dirty="0"/>
              <a:t>If the printer is creating multiple items, then the screen is raised and a new garment is placed onto the printing board. The process is then repeated.</a:t>
            </a:r>
          </a:p>
          <a:p>
            <a:r>
              <a:rPr lang="en-US" dirty="0"/>
              <a:t>Once all the items have been printed and the stencil has served its purpose, the emulsion is removed using a special washing fluid so the mesh can be reused to create new stencils.</a:t>
            </a:r>
          </a:p>
          <a:p>
            <a:endParaRPr lang="en-US" dirty="0"/>
          </a:p>
          <a:p>
            <a:endParaRPr lang="en-US" dirty="0"/>
          </a:p>
        </p:txBody>
      </p:sp>
    </p:spTree>
    <p:extLst>
      <p:ext uri="{BB962C8B-B14F-4D97-AF65-F5344CB8AC3E}">
        <p14:creationId xmlns:p14="http://schemas.microsoft.com/office/powerpoint/2010/main" xmlns="" val="2340856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Steps of process</a:t>
            </a:r>
            <a:endParaRPr lang="en-US" dirty="0"/>
          </a:p>
        </p:txBody>
      </p:sp>
      <p:sp>
        <p:nvSpPr>
          <p:cNvPr id="5" name="Content Placeholder 4"/>
          <p:cNvSpPr>
            <a:spLocks noGrp="1"/>
          </p:cNvSpPr>
          <p:nvPr>
            <p:ph sz="half" idx="1"/>
          </p:nvPr>
        </p:nvSpPr>
        <p:spPr/>
        <p:txBody>
          <a:bodyPr/>
          <a:lstStyle/>
          <a:p>
            <a:r>
              <a:rPr lang="en-US" dirty="0" smtClean="0"/>
              <a:t>Step 7- The </a:t>
            </a:r>
            <a:r>
              <a:rPr lang="en-US" dirty="0"/>
              <a:t>printed product then passes through a dryer, which 'cures' the ink and creates a smooth, </a:t>
            </a:r>
            <a:r>
              <a:rPr lang="en-US" dirty="0" err="1"/>
              <a:t>colourfast</a:t>
            </a:r>
            <a:r>
              <a:rPr lang="en-US" dirty="0"/>
              <a:t> finish. The final product will be checked and washed thoroughly to remove any residue, before being passed on to its new owner.</a:t>
            </a:r>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7191375" y="2274088"/>
            <a:ext cx="4313238" cy="3481399"/>
          </a:xfrm>
        </p:spPr>
      </p:pic>
    </p:spTree>
    <p:extLst>
      <p:ext uri="{BB962C8B-B14F-4D97-AF65-F5344CB8AC3E}">
        <p14:creationId xmlns:p14="http://schemas.microsoft.com/office/powerpoint/2010/main" xmlns="" val="3374793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6" name="Content Placeholder 5"/>
          <p:cNvSpPr>
            <a:spLocks noGrp="1"/>
          </p:cNvSpPr>
          <p:nvPr>
            <p:ph sz="half" idx="1"/>
          </p:nvPr>
        </p:nvSpPr>
        <p:spPr/>
        <p:txBody>
          <a:bodyPr>
            <a:normAutofit/>
          </a:bodyPr>
          <a:lstStyle/>
          <a:p>
            <a:r>
              <a:rPr lang="en-US" dirty="0"/>
              <a:t>Ancient art form</a:t>
            </a:r>
          </a:p>
          <a:p>
            <a:r>
              <a:rPr lang="en-US" dirty="0"/>
              <a:t>Printing patterns onto fabrics </a:t>
            </a:r>
          </a:p>
          <a:p>
            <a:r>
              <a:rPr lang="en-US" dirty="0"/>
              <a:t>Firstly, it was pioneered in China around 950 AD </a:t>
            </a:r>
          </a:p>
          <a:p>
            <a:r>
              <a:rPr lang="en-US" dirty="0"/>
              <a:t>Japanese artisans:</a:t>
            </a:r>
          </a:p>
          <a:p>
            <a:r>
              <a:rPr lang="en-US" dirty="0"/>
              <a:t>        adopted after centuries. They transfer the pattern by using stiff brush to push ink through ma mesh screen from human hair </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7849288" y="2125663"/>
            <a:ext cx="2997411" cy="3778250"/>
          </a:xfrm>
        </p:spPr>
      </p:pic>
    </p:spTree>
    <p:extLst>
      <p:ext uri="{BB962C8B-B14F-4D97-AF65-F5344CB8AC3E}">
        <p14:creationId xmlns:p14="http://schemas.microsoft.com/office/powerpoint/2010/main" xmlns="" val="1415274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a:t>18th century :</a:t>
            </a:r>
          </a:p>
          <a:p>
            <a:r>
              <a:rPr lang="en-US" dirty="0"/>
              <a:t>                   it arrived in Europe. It was slow to catch on as fabric printing method was of high cost because of high rates of silk mesh. After Silk Road, imported silk became affordable making silk printing a popular and profitable way to print fabric.</a:t>
            </a:r>
          </a:p>
          <a:p>
            <a:r>
              <a:rPr lang="en-US" dirty="0"/>
              <a:t>20th century:</a:t>
            </a:r>
          </a:p>
          <a:p>
            <a:r>
              <a:rPr lang="en-US" dirty="0"/>
              <a:t>                   Photo sensitized emulsion was created by printers which allowed artisans to make complex designs easily. </a:t>
            </a:r>
          </a:p>
          <a:p>
            <a:r>
              <a:rPr lang="en-US" dirty="0"/>
              <a:t>Serigraphy: </a:t>
            </a:r>
          </a:p>
          <a:p>
            <a:r>
              <a:rPr lang="en-US" dirty="0"/>
              <a:t>       It was named as serigraphy by printers and artisans as they began experimenting with it.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7824082" y="2125663"/>
            <a:ext cx="3047823" cy="3778250"/>
          </a:xfrm>
        </p:spPr>
      </p:pic>
    </p:spTree>
    <p:extLst>
      <p:ext uri="{BB962C8B-B14F-4D97-AF65-F5344CB8AC3E}">
        <p14:creationId xmlns:p14="http://schemas.microsoft.com/office/powerpoint/2010/main" xmlns="" val="4077688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sz="half" idx="1"/>
          </p:nvPr>
        </p:nvSpPr>
        <p:spPr/>
        <p:txBody>
          <a:bodyPr/>
          <a:lstStyle/>
          <a:p>
            <a:r>
              <a:rPr lang="en-US" dirty="0"/>
              <a:t>Fine arts : </a:t>
            </a:r>
          </a:p>
          <a:p>
            <a:r>
              <a:rPr lang="en-US" dirty="0"/>
              <a:t>       Eduardo </a:t>
            </a:r>
            <a:r>
              <a:rPr lang="en-US" dirty="0" err="1"/>
              <a:t>paolozzi</a:t>
            </a:r>
            <a:r>
              <a:rPr lang="en-US" dirty="0"/>
              <a:t> and Andy Warhol </a:t>
            </a:r>
          </a:p>
          <a:p>
            <a:r>
              <a:rPr lang="en-US" dirty="0"/>
              <a:t>       Marilyn diptych is best example of screen printing by Andy Warhol. </a:t>
            </a:r>
          </a:p>
          <a:p>
            <a:r>
              <a:rPr lang="en-US" dirty="0"/>
              <a:t>Now a days :</a:t>
            </a:r>
          </a:p>
          <a:p>
            <a:r>
              <a:rPr lang="en-US" dirty="0"/>
              <a:t>       Used as artistic medium </a:t>
            </a:r>
          </a:p>
          <a:p>
            <a:r>
              <a:rPr lang="en-US" dirty="0"/>
              <a:t>       Commercial printing process </a:t>
            </a:r>
          </a:p>
          <a:p>
            <a:r>
              <a:rPr lang="en-US" dirty="0"/>
              <a:t>       Custom clothing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7191375" y="2602203"/>
            <a:ext cx="4313238" cy="2825170"/>
          </a:xfrm>
        </p:spPr>
      </p:pic>
    </p:spTree>
    <p:extLst>
      <p:ext uri="{BB962C8B-B14F-4D97-AF65-F5344CB8AC3E}">
        <p14:creationId xmlns:p14="http://schemas.microsoft.com/office/powerpoint/2010/main" xmlns="" val="3388138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screen printing?</a:t>
            </a:r>
            <a:endParaRPr lang="en-US" dirty="0"/>
          </a:p>
        </p:txBody>
      </p:sp>
      <p:sp>
        <p:nvSpPr>
          <p:cNvPr id="3" name="Content Placeholder 2"/>
          <p:cNvSpPr>
            <a:spLocks noGrp="1"/>
          </p:cNvSpPr>
          <p:nvPr>
            <p:ph idx="1"/>
          </p:nvPr>
        </p:nvSpPr>
        <p:spPr/>
        <p:txBody>
          <a:bodyPr>
            <a:normAutofit fontScale="85000" lnSpcReduction="10000"/>
          </a:bodyPr>
          <a:lstStyle/>
          <a:p>
            <a:r>
              <a:rPr lang="en-US" dirty="0"/>
              <a:t>Screen printing is the process of transferring a </a:t>
            </a:r>
            <a:r>
              <a:rPr lang="en-US" dirty="0" err="1"/>
              <a:t>stencilled</a:t>
            </a:r>
            <a:r>
              <a:rPr lang="en-US" dirty="0"/>
              <a:t> design onto a flat surface using a mesh screen, ink and a squeegee</a:t>
            </a:r>
          </a:p>
          <a:p>
            <a:r>
              <a:rPr lang="en-US" dirty="0"/>
              <a:t>Fabric and paper are the most commonly screen-printed surfaces, but with </a:t>
            </a:r>
            <a:r>
              <a:rPr lang="en-US" dirty="0" err="1"/>
              <a:t>specialised</a:t>
            </a:r>
            <a:r>
              <a:rPr lang="en-US" dirty="0"/>
              <a:t> inks it’s also possible to print onto wood, metal, plastic, and even glass</a:t>
            </a:r>
          </a:p>
          <a:p>
            <a:r>
              <a:rPr lang="en-US" dirty="0"/>
              <a:t>The basic method involves creating a stencil on a fine mesh screen, and then pushing ink (or paint, in the case of artwork and posters) through to create an imprint of your design on the surface beneath.</a:t>
            </a:r>
          </a:p>
          <a:p>
            <a:r>
              <a:rPr lang="en-US" dirty="0"/>
              <a:t>The process is sometimes called 'silk screening' or 'silk screen printing' and while the actual printing process is always fairly similar, the way the stencil is created can vary, depending on the materials used. Different </a:t>
            </a:r>
            <a:r>
              <a:rPr lang="en-US" dirty="0" err="1"/>
              <a:t>stencilling</a:t>
            </a:r>
            <a:r>
              <a:rPr lang="en-US" dirty="0"/>
              <a:t> techniques include:</a:t>
            </a:r>
          </a:p>
          <a:p>
            <a:r>
              <a:rPr lang="en-US" dirty="0"/>
              <a:t>Using masking tape or vinyl to cover the desired areas of the screen.</a:t>
            </a:r>
          </a:p>
          <a:p>
            <a:r>
              <a:rPr lang="en-US" dirty="0"/>
              <a:t>Painting the stencil onto the mesh using 'screen blockers' such as glue.</a:t>
            </a:r>
          </a:p>
          <a:p>
            <a:r>
              <a:rPr lang="en-US" dirty="0"/>
              <a:t>Using a light-sensitive emulsion to create a stencil, which is then developed in a similar way to a photograph </a:t>
            </a:r>
          </a:p>
          <a:p>
            <a:endParaRPr lang="en-US" dirty="0"/>
          </a:p>
          <a:p>
            <a:endParaRPr lang="en-US" dirty="0"/>
          </a:p>
        </p:txBody>
      </p:sp>
    </p:spTree>
    <p:extLst>
      <p:ext uri="{BB962C8B-B14F-4D97-AF65-F5344CB8AC3E}">
        <p14:creationId xmlns:p14="http://schemas.microsoft.com/office/powerpoint/2010/main" xmlns="" val="1599096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is screen printing used?</a:t>
            </a:r>
            <a:endParaRPr lang="en-US" dirty="0"/>
          </a:p>
        </p:txBody>
      </p:sp>
      <p:sp>
        <p:nvSpPr>
          <p:cNvPr id="3" name="Content Placeholder 2"/>
          <p:cNvSpPr>
            <a:spLocks noGrp="1"/>
          </p:cNvSpPr>
          <p:nvPr>
            <p:ph idx="1"/>
          </p:nvPr>
        </p:nvSpPr>
        <p:spPr/>
        <p:txBody>
          <a:bodyPr>
            <a:normAutofit fontScale="92500" lnSpcReduction="20000"/>
          </a:bodyPr>
          <a:lstStyle/>
          <a:p>
            <a:r>
              <a:rPr lang="en-US" dirty="0"/>
              <a:t>One of the reasons that the screen printing technique is so widely used is because it produces vivid </a:t>
            </a:r>
            <a:r>
              <a:rPr lang="en-US" dirty="0" err="1"/>
              <a:t>colours</a:t>
            </a:r>
            <a:r>
              <a:rPr lang="en-US" dirty="0"/>
              <a:t>, even on darker fabrics</a:t>
            </a:r>
          </a:p>
          <a:p>
            <a:r>
              <a:rPr lang="en-US" dirty="0"/>
              <a:t>Designs use one shade of ink, or several. In the case of </a:t>
            </a:r>
            <a:r>
              <a:rPr lang="en-US" dirty="0" err="1"/>
              <a:t>multicoloured</a:t>
            </a:r>
            <a:r>
              <a:rPr lang="en-US" dirty="0"/>
              <a:t> items, the </a:t>
            </a:r>
            <a:r>
              <a:rPr lang="en-US" dirty="0" err="1"/>
              <a:t>colours</a:t>
            </a:r>
            <a:r>
              <a:rPr lang="en-US" dirty="0"/>
              <a:t> must be applied in individual layers, using separate stencils for each ink.</a:t>
            </a:r>
          </a:p>
          <a:p>
            <a:endParaRPr lang="en-US" dirty="0"/>
          </a:p>
          <a:p>
            <a:r>
              <a:rPr lang="en-US" dirty="0"/>
              <a:t>The technique is also </a:t>
            </a:r>
            <a:r>
              <a:rPr lang="en-US" dirty="0" err="1"/>
              <a:t>favoured</a:t>
            </a:r>
            <a:r>
              <a:rPr lang="en-US" dirty="0"/>
              <a:t> because it allows the printer to easily reproduce a design multiple times. Because the same stencil can be used to replicate a design again and again</a:t>
            </a:r>
          </a:p>
          <a:p>
            <a:endParaRPr lang="en-US" dirty="0"/>
          </a:p>
          <a:p>
            <a:r>
              <a:rPr lang="en-US" dirty="0"/>
              <a:t>For creating large batches of custom clothing </a:t>
            </a:r>
          </a:p>
          <a:p>
            <a:endParaRPr lang="en-US" dirty="0"/>
          </a:p>
          <a:p>
            <a:r>
              <a:rPr lang="en-US" dirty="0"/>
              <a:t>Even with the complexity, the colors are more intense than digital printing</a:t>
            </a:r>
          </a:p>
          <a:p>
            <a:endParaRPr lang="en-US" dirty="0"/>
          </a:p>
        </p:txBody>
      </p:sp>
    </p:spTree>
    <p:extLst>
      <p:ext uri="{BB962C8B-B14F-4D97-AF65-F5344CB8AC3E}">
        <p14:creationId xmlns:p14="http://schemas.microsoft.com/office/powerpoint/2010/main" xmlns="" val="2902093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Screen printing</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05959" y="1905000"/>
            <a:ext cx="5145500" cy="4306388"/>
          </a:xfr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57201" y="2100943"/>
            <a:ext cx="4876800" cy="3724275"/>
          </a:xfrm>
          <a:prstGeom prst="rect">
            <a:avLst/>
          </a:prstGeom>
        </p:spPr>
      </p:pic>
    </p:spTree>
    <p:extLst>
      <p:ext uri="{BB962C8B-B14F-4D97-AF65-F5344CB8AC3E}">
        <p14:creationId xmlns:p14="http://schemas.microsoft.com/office/powerpoint/2010/main" xmlns="" val="1337311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6399" y="402336"/>
            <a:ext cx="3874997" cy="5618454"/>
          </a:xfrm>
        </p:spPr>
        <p:txBody>
          <a:bodyPr>
            <a:normAutofit fontScale="92500"/>
          </a:bodyPr>
          <a:lstStyle/>
          <a:p>
            <a:pPr marL="0" indent="0">
              <a:buNone/>
            </a:pPr>
            <a:r>
              <a:rPr lang="en-US" dirty="0" smtClean="0"/>
              <a:t>     </a:t>
            </a:r>
            <a:r>
              <a:rPr lang="en-US" b="1" cap="all" dirty="0">
                <a:solidFill>
                  <a:srgbClr val="000000"/>
                </a:solidFill>
                <a:latin typeface="Merriweather"/>
              </a:rPr>
              <a:t>SCREEN PRINTING PRESS</a:t>
            </a:r>
          </a:p>
          <a:p>
            <a:pPr marL="0" indent="0">
              <a:buNone/>
            </a:pPr>
            <a:endParaRPr lang="en-US" dirty="0" smtClean="0"/>
          </a:p>
          <a:p>
            <a:r>
              <a:rPr lang="en-US" dirty="0" smtClean="0"/>
              <a:t>We can screen </a:t>
            </a:r>
            <a:r>
              <a:rPr lang="en-US" dirty="0"/>
              <a:t>print with just a mesh screen and a squeegee, </a:t>
            </a:r>
            <a:endParaRPr lang="en-US" dirty="0" smtClean="0"/>
          </a:p>
          <a:p>
            <a:r>
              <a:rPr lang="en-US" dirty="0" smtClean="0"/>
              <a:t>But  mostly we prefer </a:t>
            </a:r>
            <a:r>
              <a:rPr lang="en-US" dirty="0"/>
              <a:t>to use a press, </a:t>
            </a:r>
            <a:r>
              <a:rPr lang="en-US" dirty="0" smtClean="0"/>
              <a:t>because it print </a:t>
            </a:r>
            <a:r>
              <a:rPr lang="en-US" dirty="0"/>
              <a:t>lots of items more efficiently. </a:t>
            </a:r>
            <a:endParaRPr lang="en-US" dirty="0" smtClean="0"/>
          </a:p>
          <a:p>
            <a:r>
              <a:rPr lang="en-US" dirty="0" smtClean="0"/>
              <a:t>Why we prefer it , because </a:t>
            </a:r>
            <a:r>
              <a:rPr lang="en-US" dirty="0"/>
              <a:t>the press holds the screen in place between </a:t>
            </a:r>
            <a:r>
              <a:rPr lang="en-US" dirty="0" smtClean="0"/>
              <a:t>prints which makes  </a:t>
            </a:r>
            <a:r>
              <a:rPr lang="en-US" dirty="0"/>
              <a:t>it easier </a:t>
            </a:r>
            <a:r>
              <a:rPr lang="en-US" dirty="0" smtClean="0"/>
              <a:t>to </a:t>
            </a:r>
            <a:r>
              <a:rPr lang="en-US" dirty="0"/>
              <a:t>swap out the paper or clothing </a:t>
            </a:r>
            <a:r>
              <a:rPr lang="en-US" dirty="0" smtClean="0"/>
              <a:t>that is being </a:t>
            </a:r>
            <a:r>
              <a:rPr lang="en-US" dirty="0"/>
              <a:t>printed.</a:t>
            </a:r>
          </a:p>
          <a:p>
            <a:r>
              <a:rPr lang="en-US" dirty="0"/>
              <a:t>There are three types of press: manual, semi-automatic, and automatic. </a:t>
            </a:r>
            <a:endParaRPr lang="en-US" dirty="0" smtClean="0"/>
          </a:p>
          <a:p>
            <a:r>
              <a:rPr lang="en-US" dirty="0" smtClean="0"/>
              <a:t>In Manual press, they  </a:t>
            </a:r>
            <a:r>
              <a:rPr lang="en-US" dirty="0"/>
              <a:t>are operated by </a:t>
            </a:r>
            <a:r>
              <a:rPr lang="en-US" dirty="0" smtClean="0"/>
              <a:t>hand,  they require human labor.</a:t>
            </a:r>
          </a:p>
          <a:p>
            <a:pPr marL="0" indent="0">
              <a:buNone/>
            </a:pPr>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l="-1714" t="12095" r="190" b="32286"/>
          <a:stretch/>
        </p:blipFill>
        <p:spPr>
          <a:xfrm>
            <a:off x="6594764" y="402336"/>
            <a:ext cx="4917105" cy="2207623"/>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xmlns="" val="0"/>
              </a:ext>
            </a:extLst>
          </a:blip>
          <a:srcRect l="4461" t="20110" r="-412" b="18532"/>
          <a:stretch/>
        </p:blipFill>
        <p:spPr>
          <a:xfrm>
            <a:off x="6737268" y="3128436"/>
            <a:ext cx="4976982" cy="3182704"/>
          </a:xfrm>
          <a:prstGeom prst="rect">
            <a:avLst/>
          </a:prstGeom>
        </p:spPr>
      </p:pic>
    </p:spTree>
    <p:extLst>
      <p:ext uri="{BB962C8B-B14F-4D97-AF65-F5344CB8AC3E}">
        <p14:creationId xmlns:p14="http://schemas.microsoft.com/office/powerpoint/2010/main" xmlns="" val="1900300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6914" y="938150"/>
            <a:ext cx="10067698" cy="5671655"/>
          </a:xfrm>
        </p:spPr>
        <p:txBody>
          <a:bodyPr>
            <a:normAutofit/>
          </a:bodyPr>
          <a:lstStyle/>
          <a:p>
            <a:r>
              <a:rPr lang="en-US" dirty="0"/>
              <a:t>Semi-automatic presses are partially </a:t>
            </a:r>
            <a:r>
              <a:rPr lang="en-US" dirty="0" err="1"/>
              <a:t>mechanised</a:t>
            </a:r>
            <a:r>
              <a:rPr lang="en-US" dirty="0"/>
              <a:t>, but still require human input to swap over the items being pressed, </a:t>
            </a:r>
            <a:r>
              <a:rPr lang="en-US" dirty="0" smtClean="0"/>
              <a:t>while</a:t>
            </a:r>
          </a:p>
          <a:p>
            <a:endParaRPr lang="en-US" dirty="0" smtClean="0"/>
          </a:p>
          <a:p>
            <a:endParaRPr lang="en-US" dirty="0"/>
          </a:p>
          <a:p>
            <a:endParaRPr lang="en-US" dirty="0" smtClean="0"/>
          </a:p>
          <a:p>
            <a:pPr marL="0" indent="0">
              <a:buNone/>
            </a:pPr>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42112" y="1989439"/>
            <a:ext cx="4762500" cy="386715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xmlns="" val="0"/>
              </a:ext>
            </a:extLst>
          </a:blip>
          <a:srcRect l="1072" t="21285" r="3785" b="-2856"/>
          <a:stretch/>
        </p:blipFill>
        <p:spPr>
          <a:xfrm>
            <a:off x="1317467" y="2687603"/>
            <a:ext cx="5094513" cy="3275864"/>
          </a:xfrm>
          <a:prstGeom prst="rect">
            <a:avLst/>
          </a:prstGeom>
        </p:spPr>
      </p:pic>
    </p:spTree>
    <p:extLst>
      <p:ext uri="{BB962C8B-B14F-4D97-AF65-F5344CB8AC3E}">
        <p14:creationId xmlns:p14="http://schemas.microsoft.com/office/powerpoint/2010/main" xmlns="" val="529375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6731" y="483325"/>
            <a:ext cx="10071463" cy="5930537"/>
          </a:xfrm>
        </p:spPr>
        <p:txBody>
          <a:bodyPr/>
          <a:lstStyle/>
          <a:p>
            <a:r>
              <a:rPr lang="en-US" dirty="0"/>
              <a:t>automatic presses are completely automated and require little to no input.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89165" y="2063932"/>
            <a:ext cx="4980435" cy="317269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xmlns="" val="0"/>
              </a:ext>
            </a:extLst>
          </a:blip>
          <a:srcRect l="1071" t="8032" r="2294" b="6425"/>
          <a:stretch/>
        </p:blipFill>
        <p:spPr>
          <a:xfrm>
            <a:off x="6608213" y="2063931"/>
            <a:ext cx="5187547" cy="3278777"/>
          </a:xfrm>
          <a:prstGeom prst="rect">
            <a:avLst/>
          </a:prstGeom>
        </p:spPr>
      </p:pic>
    </p:spTree>
    <p:extLst>
      <p:ext uri="{BB962C8B-B14F-4D97-AF65-F5344CB8AC3E}">
        <p14:creationId xmlns:p14="http://schemas.microsoft.com/office/powerpoint/2010/main" xmlns="" val="2095692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5899" y="196948"/>
            <a:ext cx="2625031" cy="6431894"/>
          </a:xfrm>
        </p:spPr>
        <p:txBody>
          <a:bodyPr>
            <a:normAutofit lnSpcReduction="10000"/>
          </a:bodyPr>
          <a:lstStyle/>
          <a:p>
            <a:r>
              <a:rPr lang="en-US" b="1" dirty="0"/>
              <a:t>The inks</a:t>
            </a:r>
          </a:p>
          <a:p>
            <a:r>
              <a:rPr lang="en-US" dirty="0" smtClean="0"/>
              <a:t>paint </a:t>
            </a:r>
            <a:r>
              <a:rPr lang="en-US" dirty="0"/>
              <a:t>is pushed through the mesh screen and onto the item being printed, </a:t>
            </a:r>
            <a:endParaRPr lang="en-US" dirty="0" smtClean="0"/>
          </a:p>
          <a:p>
            <a:r>
              <a:rPr lang="en-US" dirty="0" smtClean="0"/>
              <a:t>  </a:t>
            </a:r>
            <a:r>
              <a:rPr lang="en-US" dirty="0"/>
              <a:t>a printer may use glittery </a:t>
            </a:r>
            <a:r>
              <a:rPr lang="en-US" dirty="0" smtClean="0"/>
              <a:t>inks</a:t>
            </a:r>
          </a:p>
          <a:p>
            <a:r>
              <a:rPr lang="en-US" dirty="0" smtClean="0"/>
              <a:t>, </a:t>
            </a:r>
            <a:r>
              <a:rPr lang="en-US" dirty="0" err="1"/>
              <a:t>texturised</a:t>
            </a:r>
            <a:r>
              <a:rPr lang="en-US" dirty="0"/>
              <a:t> </a:t>
            </a:r>
            <a:r>
              <a:rPr lang="en-US" dirty="0" smtClean="0"/>
              <a:t>inks</a:t>
            </a:r>
          </a:p>
          <a:p>
            <a:r>
              <a:rPr lang="en-US" dirty="0" smtClean="0"/>
              <a:t>, </a:t>
            </a:r>
            <a:r>
              <a:rPr lang="en-US" dirty="0"/>
              <a:t>or puff inks (which expand to create a raised surface</a:t>
            </a:r>
            <a:r>
              <a:rPr lang="en-US" dirty="0" smtClean="0"/>
              <a:t>)</a:t>
            </a:r>
          </a:p>
          <a:p>
            <a:r>
              <a:rPr lang="en-US" dirty="0" smtClean="0"/>
              <a:t> </a:t>
            </a:r>
            <a:r>
              <a:rPr lang="en-US" dirty="0"/>
              <a:t>to create a unique look or feel. </a:t>
            </a:r>
            <a:endParaRPr lang="en-US" dirty="0" smtClean="0"/>
          </a:p>
          <a:p>
            <a:r>
              <a:rPr lang="en-US" dirty="0" smtClean="0"/>
              <a:t>The </a:t>
            </a:r>
            <a:r>
              <a:rPr lang="en-US" dirty="0"/>
              <a:t>printer will also take into account the type of fabric being screen </a:t>
            </a:r>
            <a:r>
              <a:rPr lang="en-US" dirty="0" smtClean="0"/>
              <a:t>printed</a:t>
            </a:r>
            <a:r>
              <a:rPr lang="en-US" dirty="0"/>
              <a:t>.</a:t>
            </a:r>
          </a:p>
        </p:txBody>
      </p:sp>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l="4054" t="7425" r="3861" b="10915"/>
          <a:stretch/>
        </p:blipFill>
        <p:spPr>
          <a:xfrm>
            <a:off x="3613051" y="4855476"/>
            <a:ext cx="3244949" cy="17733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8234" y="196948"/>
            <a:ext cx="6494585" cy="4449624"/>
          </a:xfrm>
          <a:prstGeom prst="rect">
            <a:avLst/>
          </a:prstGeom>
        </p:spPr>
      </p:pic>
    </p:spTree>
    <p:extLst>
      <p:ext uri="{BB962C8B-B14F-4D97-AF65-F5344CB8AC3E}">
        <p14:creationId xmlns:p14="http://schemas.microsoft.com/office/powerpoint/2010/main" xmlns="" val="353608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1514" y="731520"/>
            <a:ext cx="3502855" cy="5064370"/>
          </a:xfrm>
        </p:spPr>
        <p:txBody>
          <a:bodyPr>
            <a:normAutofit fontScale="92500" lnSpcReduction="10000"/>
          </a:bodyPr>
          <a:lstStyle/>
          <a:p>
            <a:r>
              <a:rPr lang="en-US" b="1" dirty="0"/>
              <a:t>Will screen printing ink wash out?</a:t>
            </a:r>
          </a:p>
          <a:p>
            <a:r>
              <a:rPr lang="en-US" dirty="0"/>
              <a:t>If a garment has been properly screen using a heat-treated washable ink, then the design shouldn’t wash out. </a:t>
            </a:r>
          </a:p>
          <a:p>
            <a:r>
              <a:rPr lang="en-US" dirty="0" smtClean="0"/>
              <a:t>the </a:t>
            </a:r>
            <a:r>
              <a:rPr lang="en-US" dirty="0"/>
              <a:t>manufacturer's </a:t>
            </a:r>
            <a:r>
              <a:rPr lang="en-US" dirty="0" smtClean="0"/>
              <a:t>guidelines should be followed. </a:t>
            </a:r>
            <a:endParaRPr lang="en-US" dirty="0"/>
          </a:p>
          <a:p>
            <a:r>
              <a:rPr lang="en-US" dirty="0"/>
              <a:t>The correct drying temperature and time vary </a:t>
            </a:r>
            <a:r>
              <a:rPr lang="en-US" dirty="0" smtClean="0"/>
              <a:t>according to </a:t>
            </a:r>
            <a:r>
              <a:rPr lang="en-US" dirty="0"/>
              <a:t>the type of ink and the fabric </a:t>
            </a:r>
            <a:r>
              <a:rPr lang="en-US" dirty="0" smtClean="0"/>
              <a:t>used.</a:t>
            </a:r>
          </a:p>
          <a:p>
            <a:r>
              <a:rPr lang="en-US" dirty="0" smtClean="0"/>
              <a:t> </a:t>
            </a:r>
            <a:r>
              <a:rPr lang="en-US" dirty="0"/>
              <a:t>so the printer needs to follow the instructions to create a long-lasting, washable item.</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71049" y="140677"/>
            <a:ext cx="6858000" cy="6858000"/>
          </a:xfrm>
          <a:prstGeom prst="rect">
            <a:avLst/>
          </a:prstGeom>
        </p:spPr>
      </p:pic>
    </p:spTree>
    <p:extLst>
      <p:ext uri="{BB962C8B-B14F-4D97-AF65-F5344CB8AC3E}">
        <p14:creationId xmlns:p14="http://schemas.microsoft.com/office/powerpoint/2010/main" xmlns="" val="413035059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144</TotalTime>
  <Words>1278</Words>
  <Application>Microsoft Office PowerPoint</Application>
  <PresentationFormat>Custom</PresentationFormat>
  <Paragraphs>93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Wisp</vt:lpstr>
      <vt:lpstr>Screen Printing</vt:lpstr>
      <vt:lpstr>What is screen printing?</vt:lpstr>
      <vt:lpstr>Why is screen printing used?</vt:lpstr>
      <vt:lpstr>Screen printing </vt:lpstr>
      <vt:lpstr>Slide 5</vt:lpstr>
      <vt:lpstr>Slide 6</vt:lpstr>
      <vt:lpstr>Slide 7</vt:lpstr>
      <vt:lpstr>Slide 8</vt:lpstr>
      <vt:lpstr>Slide 9</vt:lpstr>
      <vt:lpstr>Process</vt:lpstr>
      <vt:lpstr>Steps of process</vt:lpstr>
      <vt:lpstr>Steps of process</vt:lpstr>
      <vt:lpstr>Steps of process</vt:lpstr>
      <vt:lpstr>Steps of process</vt:lpstr>
      <vt:lpstr>History</vt:lpstr>
      <vt:lpstr>History</vt:lpstr>
      <vt:lpstr>History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 printing press</dc:title>
  <dc:creator>hayat moazzma</dc:creator>
  <cp:lastModifiedBy>Atif</cp:lastModifiedBy>
  <cp:revision>18</cp:revision>
  <dcterms:created xsi:type="dcterms:W3CDTF">2020-03-11T12:16:05Z</dcterms:created>
  <dcterms:modified xsi:type="dcterms:W3CDTF">2020-05-16T11:55:15Z</dcterms:modified>
</cp:coreProperties>
</file>