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3" r:id="rId2"/>
    <p:sldId id="256" r:id="rId3"/>
    <p:sldId id="257" r:id="rId4"/>
    <p:sldId id="258" r:id="rId5"/>
    <p:sldId id="284" r:id="rId6"/>
    <p:sldId id="259" r:id="rId7"/>
    <p:sldId id="260" r:id="rId8"/>
    <p:sldId id="261" r:id="rId9"/>
    <p:sldId id="281" r:id="rId10"/>
    <p:sldId id="285" r:id="rId11"/>
    <p:sldId id="262" r:id="rId12"/>
    <p:sldId id="263" r:id="rId13"/>
    <p:sldId id="264" r:id="rId14"/>
    <p:sldId id="265" r:id="rId15"/>
    <p:sldId id="266" r:id="rId16"/>
    <p:sldId id="267" r:id="rId17"/>
    <p:sldId id="282" r:id="rId18"/>
    <p:sldId id="268" r:id="rId19"/>
    <p:sldId id="269" r:id="rId20"/>
    <p:sldId id="270" r:id="rId21"/>
    <p:sldId id="271" r:id="rId22"/>
    <p:sldId id="272" r:id="rId23"/>
    <p:sldId id="273" r:id="rId24"/>
    <p:sldId id="274" r:id="rId25"/>
    <p:sldId id="275" r:id="rId26"/>
    <p:sldId id="279" r:id="rId27"/>
    <p:sldId id="280" r:id="rId28"/>
    <p:sldId id="276" r:id="rId29"/>
    <p:sldId id="27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87941" autoAdjust="0"/>
  </p:normalViewPr>
  <p:slideViewPr>
    <p:cSldViewPr snapToGrid="0">
      <p:cViewPr>
        <p:scale>
          <a:sx n="73" d="100"/>
          <a:sy n="73" d="100"/>
        </p:scale>
        <p:origin x="-402" y="-57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Lucif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A68937-7F19-4611-B209-250A3208D337}"/>
              </a:ext>
            </a:extLst>
          </p:cNvPr>
          <p:cNvSpPr>
            <a:spLocks noGrp="1"/>
          </p:cNvSpPr>
          <p:nvPr>
            <p:ph type="ctrTitle"/>
          </p:nvPr>
        </p:nvSpPr>
        <p:spPr>
          <a:xfrm>
            <a:off x="2167467" y="1540934"/>
            <a:ext cx="9337146" cy="1888066"/>
          </a:xfrm>
        </p:spPr>
        <p:txBody>
          <a:bodyPr/>
          <a:lstStyle/>
          <a:p>
            <a:r>
              <a:rPr lang="en-US" dirty="0" smtClean="0"/>
              <a:t>Physiology and Ecology of Phosphorus </a:t>
            </a:r>
            <a:endParaRPr lang="x-none"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39118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231525-07BA-4CEE-A9D0-1EA4913BB9B9}"/>
              </a:ext>
            </a:extLst>
          </p:cNvPr>
          <p:cNvSpPr>
            <a:spLocks noGrp="1"/>
          </p:cNvSpPr>
          <p:nvPr>
            <p:ph type="title"/>
          </p:nvPr>
        </p:nvSpPr>
        <p:spPr/>
        <p:txBody>
          <a:bodyPr/>
          <a:lstStyle/>
          <a:p>
            <a:r>
              <a:rPr lang="en-US" dirty="0"/>
              <a:t>ATP</a:t>
            </a:r>
            <a:endParaRPr lang="x-none" dirty="0"/>
          </a:p>
        </p:txBody>
      </p:sp>
      <p:pic>
        <p:nvPicPr>
          <p:cNvPr id="5" name="Content Placeholder 4" descr="A close up of a map&#10;&#10;Description automatically generated">
            <a:extLst>
              <a:ext uri="{FF2B5EF4-FFF2-40B4-BE49-F238E27FC236}">
                <a16:creationId xmlns:a16="http://schemas.microsoft.com/office/drawing/2014/main" xmlns="" id="{9E5AB858-94C1-4D7D-AA95-7E282931F899}"/>
              </a:ext>
            </a:extLst>
          </p:cNvPr>
          <p:cNvPicPr>
            <a:picLocks noGrp="1" noChangeAspect="1"/>
          </p:cNvPicPr>
          <p:nvPr>
            <p:ph idx="1"/>
          </p:nvPr>
        </p:nvPicPr>
        <p:blipFill>
          <a:blip r:embed="rId2"/>
          <a:stretch>
            <a:fillRect/>
          </a:stretch>
        </p:blipFill>
        <p:spPr>
          <a:xfrm>
            <a:off x="4423719" y="2397211"/>
            <a:ext cx="4201297" cy="1908979"/>
          </a:xfrm>
        </p:spPr>
      </p:pic>
    </p:spTree>
    <p:extLst>
      <p:ext uri="{BB962C8B-B14F-4D97-AF65-F5344CB8AC3E}">
        <p14:creationId xmlns:p14="http://schemas.microsoft.com/office/powerpoint/2010/main" xmlns="" val="57343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1D6764-F973-4ABC-94B7-0B7DEC04F659}"/>
              </a:ext>
            </a:extLst>
          </p:cNvPr>
          <p:cNvSpPr>
            <a:spLocks noGrp="1"/>
          </p:cNvSpPr>
          <p:nvPr>
            <p:ph type="title"/>
          </p:nvPr>
        </p:nvSpPr>
        <p:spPr>
          <a:xfrm>
            <a:off x="2410045" y="1060208"/>
            <a:ext cx="8911687" cy="1280890"/>
          </a:xfrm>
        </p:spPr>
        <p:txBody>
          <a:bodyPr/>
          <a:lstStyle/>
          <a:p>
            <a:r>
              <a:rPr lang="en-US" b="1" dirty="0"/>
              <a:t>Plant growth factor associated with P</a:t>
            </a:r>
            <a:endParaRPr lang="x-none" b="1" dirty="0"/>
          </a:p>
        </p:txBody>
      </p:sp>
      <p:sp>
        <p:nvSpPr>
          <p:cNvPr id="3" name="Content Placeholder 2">
            <a:extLst>
              <a:ext uri="{FF2B5EF4-FFF2-40B4-BE49-F238E27FC236}">
                <a16:creationId xmlns:a16="http://schemas.microsoft.com/office/drawing/2014/main" xmlns="" id="{A4569EC5-67D2-47B3-8A84-60423C965090}"/>
              </a:ext>
            </a:extLst>
          </p:cNvPr>
          <p:cNvSpPr>
            <a:spLocks noGrp="1"/>
          </p:cNvSpPr>
          <p:nvPr>
            <p:ph idx="1"/>
          </p:nvPr>
        </p:nvSpPr>
        <p:spPr/>
        <p:txBody>
          <a:bodyPr/>
          <a:lstStyle/>
          <a:p>
            <a:pPr lvl="0"/>
            <a:r>
              <a:rPr lang="x-none" dirty="0"/>
              <a:t>Stimulated root development</a:t>
            </a:r>
          </a:p>
          <a:p>
            <a:pPr lvl="0"/>
            <a:r>
              <a:rPr lang="x-none" dirty="0"/>
              <a:t>Increased stalk and stem strength</a:t>
            </a:r>
          </a:p>
          <a:p>
            <a:pPr lvl="0"/>
            <a:r>
              <a:rPr lang="x-none" dirty="0"/>
              <a:t>Improved flower formation and seed production</a:t>
            </a:r>
          </a:p>
          <a:p>
            <a:pPr lvl="0"/>
            <a:r>
              <a:rPr lang="x-none" dirty="0"/>
              <a:t>Increased nitrogen N-fixing capacity of legumes</a:t>
            </a:r>
          </a:p>
          <a:p>
            <a:pPr lvl="0"/>
            <a:r>
              <a:rPr lang="x-none" dirty="0"/>
              <a:t>Improvements in crop quality</a:t>
            </a:r>
          </a:p>
          <a:p>
            <a:pPr lvl="0"/>
            <a:r>
              <a:rPr lang="x-none" dirty="0"/>
              <a:t>Increased resistance to plant diseases</a:t>
            </a:r>
          </a:p>
          <a:p>
            <a:r>
              <a:rPr lang="x-none" dirty="0"/>
              <a:t>Supports development throughout entire life cycle</a:t>
            </a:r>
          </a:p>
        </p:txBody>
      </p:sp>
    </p:spTree>
    <p:extLst>
      <p:ext uri="{BB962C8B-B14F-4D97-AF65-F5344CB8AC3E}">
        <p14:creationId xmlns:p14="http://schemas.microsoft.com/office/powerpoint/2010/main" xmlns="" val="2473480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0D403E-26E8-4D4E-8C8E-DD2AE1364C56}"/>
              </a:ext>
            </a:extLst>
          </p:cNvPr>
          <p:cNvSpPr>
            <a:spLocks noGrp="1"/>
          </p:cNvSpPr>
          <p:nvPr>
            <p:ph type="title"/>
          </p:nvPr>
        </p:nvSpPr>
        <p:spPr>
          <a:xfrm>
            <a:off x="2424113" y="849193"/>
            <a:ext cx="8911687" cy="1280890"/>
          </a:xfrm>
        </p:spPr>
        <p:txBody>
          <a:bodyPr/>
          <a:lstStyle/>
          <a:p>
            <a:r>
              <a:rPr lang="en-US" b="1" dirty="0"/>
              <a:t>Phosphorus in soil</a:t>
            </a:r>
            <a:endParaRPr lang="x-none" b="1" dirty="0"/>
          </a:p>
        </p:txBody>
      </p:sp>
      <p:sp>
        <p:nvSpPr>
          <p:cNvPr id="3" name="Content Placeholder 2">
            <a:extLst>
              <a:ext uri="{FF2B5EF4-FFF2-40B4-BE49-F238E27FC236}">
                <a16:creationId xmlns:a16="http://schemas.microsoft.com/office/drawing/2014/main" xmlns="" id="{F2494A08-89CA-4662-A72A-860941628151}"/>
              </a:ext>
            </a:extLst>
          </p:cNvPr>
          <p:cNvSpPr>
            <a:spLocks noGrp="1"/>
          </p:cNvSpPr>
          <p:nvPr>
            <p:ph idx="1"/>
          </p:nvPr>
        </p:nvSpPr>
        <p:spPr>
          <a:xfrm>
            <a:off x="2420400" y="1905000"/>
            <a:ext cx="8915400" cy="3777622"/>
          </a:xfrm>
        </p:spPr>
        <p:txBody>
          <a:bodyPr/>
          <a:lstStyle/>
          <a:p>
            <a:pPr>
              <a:buFont typeface="Wingdings" panose="05000000000000000000" pitchFamily="2" charset="2"/>
              <a:buChar char="q"/>
            </a:pPr>
            <a:r>
              <a:rPr lang="en-US" b="1" dirty="0"/>
              <a:t>Organic phosphorus:</a:t>
            </a:r>
          </a:p>
          <a:p>
            <a:pPr>
              <a:buFont typeface="Arial" panose="020B0604020202020204" pitchFamily="34" charset="0"/>
              <a:buChar char="•"/>
            </a:pPr>
            <a:r>
              <a:rPr lang="x-none" dirty="0"/>
              <a:t>Organic phosphorus is found in plant residues, manures and </a:t>
            </a:r>
            <a:r>
              <a:rPr lang="en-US" dirty="0"/>
              <a:t>         </a:t>
            </a:r>
          </a:p>
          <a:p>
            <a:pPr marL="0" indent="0">
              <a:buNone/>
            </a:pPr>
            <a:r>
              <a:rPr lang="en-US" dirty="0"/>
              <a:t>       </a:t>
            </a:r>
            <a:r>
              <a:rPr lang="x-none" dirty="0"/>
              <a:t>microbial tissues</a:t>
            </a:r>
            <a:endParaRPr lang="en-US" dirty="0"/>
          </a:p>
          <a:p>
            <a:pPr>
              <a:buFont typeface="Arial" panose="020B0604020202020204" pitchFamily="34" charset="0"/>
              <a:buChar char="•"/>
            </a:pPr>
            <a:r>
              <a:rPr lang="en-US" b="1" dirty="0"/>
              <a:t> </a:t>
            </a:r>
            <a:r>
              <a:rPr lang="en-US" dirty="0"/>
              <a:t>soil low in organic matter contain 3% and high in organic matter contain 50% or more organic matter.</a:t>
            </a:r>
          </a:p>
          <a:p>
            <a:pPr>
              <a:buFont typeface="Wingdings" panose="05000000000000000000" pitchFamily="2" charset="2"/>
              <a:buChar char="q"/>
            </a:pPr>
            <a:r>
              <a:rPr lang="en-US" b="1" dirty="0"/>
              <a:t>Inorganic phosphorus:</a:t>
            </a:r>
          </a:p>
          <a:p>
            <a:pPr>
              <a:buFont typeface="Arial" panose="020B0604020202020204" pitchFamily="34" charset="0"/>
              <a:buChar char="•"/>
            </a:pPr>
            <a:r>
              <a:rPr lang="en-US" dirty="0"/>
              <a:t>Inorgani</a:t>
            </a:r>
            <a:r>
              <a:rPr lang="x-none" dirty="0"/>
              <a:t>c forms of soil phosphorus consist of apatite (the original source of all phosphorus), complexes of iron and </a:t>
            </a:r>
            <a:r>
              <a:rPr lang="en-US" dirty="0"/>
              <a:t>aluminum</a:t>
            </a:r>
            <a:r>
              <a:rPr lang="x-none" dirty="0"/>
              <a:t> phosphates, and phosphorus absorbed onto clay particles</a:t>
            </a:r>
            <a:r>
              <a:rPr lang="en-US" dirty="0"/>
              <a:t>.</a:t>
            </a:r>
            <a:endParaRPr lang="x-none" b="1" dirty="0"/>
          </a:p>
        </p:txBody>
      </p:sp>
    </p:spTree>
    <p:extLst>
      <p:ext uri="{BB962C8B-B14F-4D97-AF65-F5344CB8AC3E}">
        <p14:creationId xmlns:p14="http://schemas.microsoft.com/office/powerpoint/2010/main" xmlns="" val="75490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17743B-4819-4916-817C-E2C4E14AD1FE}"/>
              </a:ext>
            </a:extLst>
          </p:cNvPr>
          <p:cNvSpPr>
            <a:spLocks noGrp="1"/>
          </p:cNvSpPr>
          <p:nvPr>
            <p:ph type="title"/>
          </p:nvPr>
        </p:nvSpPr>
        <p:spPr>
          <a:xfrm>
            <a:off x="2389725" y="852710"/>
            <a:ext cx="8911687" cy="1280890"/>
          </a:xfrm>
        </p:spPr>
        <p:txBody>
          <a:bodyPr/>
          <a:lstStyle/>
          <a:p>
            <a:r>
              <a:rPr lang="en-US" b="1" dirty="0"/>
              <a:t>Phosphorus uptake by plants</a:t>
            </a:r>
            <a:r>
              <a:rPr lang="en-US" dirty="0"/>
              <a:t>:</a:t>
            </a:r>
            <a:endParaRPr lang="x-none" dirty="0"/>
          </a:p>
        </p:txBody>
      </p:sp>
      <p:sp>
        <p:nvSpPr>
          <p:cNvPr id="3" name="Content Placeholder 2">
            <a:extLst>
              <a:ext uri="{FF2B5EF4-FFF2-40B4-BE49-F238E27FC236}">
                <a16:creationId xmlns:a16="http://schemas.microsoft.com/office/drawing/2014/main" xmlns="" id="{57316059-78BF-4C4C-9B8F-0DD02A79176C}"/>
              </a:ext>
            </a:extLst>
          </p:cNvPr>
          <p:cNvSpPr>
            <a:spLocks noGrp="1"/>
          </p:cNvSpPr>
          <p:nvPr>
            <p:ph idx="1"/>
          </p:nvPr>
        </p:nvSpPr>
        <p:spPr>
          <a:xfrm>
            <a:off x="1998133" y="2133600"/>
            <a:ext cx="9506479" cy="3777622"/>
          </a:xfrm>
        </p:spPr>
        <p:txBody>
          <a:bodyPr/>
          <a:lstStyle/>
          <a:p>
            <a:pPr>
              <a:buFont typeface="Wingdings" panose="05000000000000000000" pitchFamily="2" charset="2"/>
              <a:buChar char="§"/>
            </a:pPr>
            <a:r>
              <a:rPr lang="x-none" dirty="0"/>
              <a:t>Phosphorus is found in soils both in an organic form and an un-organic (mineral) form and its solubility in soil is low. There is equilibrium between solid phase phosphorus in soil and the phosphorus in the soil solution.</a:t>
            </a:r>
            <a:br>
              <a:rPr lang="x-none" dirty="0"/>
            </a:br>
            <a:endParaRPr lang="en-US" dirty="0"/>
          </a:p>
          <a:p>
            <a:pPr>
              <a:buFont typeface="Wingdings" panose="05000000000000000000" pitchFamily="2" charset="2"/>
              <a:buChar char="§"/>
            </a:pPr>
            <a:r>
              <a:rPr lang="x-none" dirty="0"/>
              <a:t>Plants can only take up phosphorus dissolved in the soil solution, and since most of the soil phosphorus exists in stable chemical compounds, only a small amount of phosphorus is available to the plant at any given time.</a:t>
            </a:r>
          </a:p>
          <a:p>
            <a:pPr marL="0" indent="0">
              <a:buNone/>
            </a:pPr>
            <a:endParaRPr lang="x-none" dirty="0"/>
          </a:p>
        </p:txBody>
      </p:sp>
    </p:spTree>
    <p:extLst>
      <p:ext uri="{BB962C8B-B14F-4D97-AF65-F5344CB8AC3E}">
        <p14:creationId xmlns:p14="http://schemas.microsoft.com/office/powerpoint/2010/main" xmlns="" val="2965191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5CDD8D-F7C4-4973-BBB9-DCAF78833660}"/>
              </a:ext>
            </a:extLst>
          </p:cNvPr>
          <p:cNvSpPr>
            <a:spLocks noGrp="1"/>
          </p:cNvSpPr>
          <p:nvPr>
            <p:ph type="title"/>
          </p:nvPr>
        </p:nvSpPr>
        <p:spPr>
          <a:xfrm>
            <a:off x="2592925" y="946778"/>
            <a:ext cx="8911687" cy="1064902"/>
          </a:xfrm>
        </p:spPr>
        <p:txBody>
          <a:bodyPr/>
          <a:lstStyle/>
          <a:p>
            <a:r>
              <a:rPr lang="en-US" dirty="0"/>
              <a:t>Con..</a:t>
            </a:r>
            <a:endParaRPr lang="x-none" dirty="0"/>
          </a:p>
        </p:txBody>
      </p:sp>
      <p:sp>
        <p:nvSpPr>
          <p:cNvPr id="3" name="Content Placeholder 2">
            <a:extLst>
              <a:ext uri="{FF2B5EF4-FFF2-40B4-BE49-F238E27FC236}">
                <a16:creationId xmlns:a16="http://schemas.microsoft.com/office/drawing/2014/main" xmlns="" id="{218E72A2-7776-468E-801A-DE13CE0566D7}"/>
              </a:ext>
            </a:extLst>
          </p:cNvPr>
          <p:cNvSpPr>
            <a:spLocks noGrp="1"/>
          </p:cNvSpPr>
          <p:nvPr>
            <p:ph idx="1"/>
          </p:nvPr>
        </p:nvSpPr>
        <p:spPr/>
        <p:txBody>
          <a:bodyPr/>
          <a:lstStyle/>
          <a:p>
            <a:pPr fontAlgn="base"/>
            <a:r>
              <a:rPr lang="x-none" dirty="0"/>
              <a:t>Plants take up phosphorus from the soil solution as orthophosphate ion: either HPO4-2 or H2PO4-. The proportion in which these two forms are absorbed is determined by the soil pH, when at higher soil pH more HPO4-2 is taken up.</a:t>
            </a:r>
          </a:p>
          <a:p>
            <a:pPr fontAlgn="base"/>
            <a:r>
              <a:rPr lang="x-none" dirty="0"/>
              <a:t>The mobility of phosphorus in soil is very limited and therefore, plant roots can take up phosphorus only from their immediate surroundings.</a:t>
            </a:r>
          </a:p>
          <a:p>
            <a:r>
              <a:rPr lang="x-none" dirty="0"/>
              <a:t>Since concentration of phosphorus in the soil solution is low, plants use mostly active uptake against the concentration gradient</a:t>
            </a:r>
            <a:r>
              <a:rPr lang="en-US" dirty="0"/>
              <a:t>.</a:t>
            </a:r>
            <a:endParaRPr lang="x-none" dirty="0"/>
          </a:p>
        </p:txBody>
      </p:sp>
    </p:spTree>
    <p:extLst>
      <p:ext uri="{BB962C8B-B14F-4D97-AF65-F5344CB8AC3E}">
        <p14:creationId xmlns:p14="http://schemas.microsoft.com/office/powerpoint/2010/main" xmlns="" val="1865110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6B64D6-B906-41C7-817B-AA553E66D1D6}"/>
              </a:ext>
            </a:extLst>
          </p:cNvPr>
          <p:cNvSpPr>
            <a:spLocks noGrp="1"/>
          </p:cNvSpPr>
          <p:nvPr>
            <p:ph type="title"/>
          </p:nvPr>
        </p:nvSpPr>
        <p:spPr>
          <a:xfrm>
            <a:off x="2442650" y="1460632"/>
            <a:ext cx="8911687" cy="1280890"/>
          </a:xfrm>
        </p:spPr>
        <p:txBody>
          <a:bodyPr/>
          <a:lstStyle/>
          <a:p>
            <a:r>
              <a:rPr lang="x-none" b="1" dirty="0"/>
              <a:t>PHOSPHORUS DEFICIENCY</a:t>
            </a:r>
          </a:p>
        </p:txBody>
      </p:sp>
      <p:sp>
        <p:nvSpPr>
          <p:cNvPr id="3" name="Content Placeholder 2">
            <a:extLst>
              <a:ext uri="{FF2B5EF4-FFF2-40B4-BE49-F238E27FC236}">
                <a16:creationId xmlns:a16="http://schemas.microsoft.com/office/drawing/2014/main" xmlns="" id="{2069FBDE-9206-4F91-8EA0-0422A5103A86}"/>
              </a:ext>
            </a:extLst>
          </p:cNvPr>
          <p:cNvSpPr>
            <a:spLocks noGrp="1"/>
          </p:cNvSpPr>
          <p:nvPr>
            <p:ph idx="1"/>
          </p:nvPr>
        </p:nvSpPr>
        <p:spPr>
          <a:xfrm>
            <a:off x="2466316" y="2090057"/>
            <a:ext cx="8915400" cy="4429087"/>
          </a:xfrm>
        </p:spPr>
        <p:txBody>
          <a:bodyPr/>
          <a:lstStyle/>
          <a:p>
            <a:r>
              <a:rPr lang="x-none" dirty="0"/>
              <a:t>Symptoms of phosphorus deficiency include stunted growth and dark purple colo</a:t>
            </a:r>
            <a:r>
              <a:rPr lang="en-US" dirty="0"/>
              <a:t>u</a:t>
            </a:r>
            <a:r>
              <a:rPr lang="x-none" dirty="0"/>
              <a:t>r</a:t>
            </a:r>
            <a:r>
              <a:rPr lang="en-US" dirty="0"/>
              <a:t> </a:t>
            </a:r>
            <a:r>
              <a:rPr lang="x-none" dirty="0"/>
              <a:t> of older leaves</a:t>
            </a:r>
            <a:r>
              <a:rPr lang="en-US" dirty="0"/>
              <a:t>.</a:t>
            </a:r>
          </a:p>
          <a:p>
            <a:r>
              <a:rPr lang="en-US" dirty="0"/>
              <a:t>I</a:t>
            </a:r>
            <a:r>
              <a:rPr lang="x-none" dirty="0"/>
              <a:t>nhibition of flowering and root system development.</a:t>
            </a:r>
            <a:endParaRPr lang="en-US" dirty="0"/>
          </a:p>
          <a:p>
            <a:r>
              <a:rPr lang="x-none" dirty="0"/>
              <a:t> In most plants these symptoms will appear when phosphorus concentration in the leaves is below 0.2%.</a:t>
            </a:r>
            <a:endParaRPr lang="en-US" dirty="0"/>
          </a:p>
          <a:p>
            <a:r>
              <a:rPr lang="x-none" dirty="0"/>
              <a:t> Phosphorus deficiencies late in the growing season affect both seed development and normal crop maturity.</a:t>
            </a:r>
            <a:endParaRPr lang="en-US" dirty="0"/>
          </a:p>
          <a:p>
            <a:r>
              <a:rPr lang="x-none" dirty="0"/>
              <a:t> The percentage of the total amount of each nutrient taken up is higher for phosphorus late in the growing season than for either nitrogen or potassium.</a:t>
            </a:r>
          </a:p>
          <a:p>
            <a:endParaRPr lang="en-US" dirty="0"/>
          </a:p>
          <a:p>
            <a:endParaRPr lang="x-none" dirty="0"/>
          </a:p>
          <a:p>
            <a:endParaRPr lang="x-none" dirty="0"/>
          </a:p>
        </p:txBody>
      </p:sp>
    </p:spTree>
    <p:extLst>
      <p:ext uri="{BB962C8B-B14F-4D97-AF65-F5344CB8AC3E}">
        <p14:creationId xmlns:p14="http://schemas.microsoft.com/office/powerpoint/2010/main" xmlns="" val="2833813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ADA2C6-3E30-4498-B1EA-034377C40C39}"/>
              </a:ext>
            </a:extLst>
          </p:cNvPr>
          <p:cNvSpPr>
            <a:spLocks noGrp="1"/>
          </p:cNvSpPr>
          <p:nvPr>
            <p:ph type="title"/>
          </p:nvPr>
        </p:nvSpPr>
        <p:spPr>
          <a:xfrm>
            <a:off x="2575901" y="1144615"/>
            <a:ext cx="8911687" cy="1280890"/>
          </a:xfrm>
        </p:spPr>
        <p:txBody>
          <a:bodyPr/>
          <a:lstStyle/>
          <a:p>
            <a:r>
              <a:rPr lang="x-none" b="1" dirty="0"/>
              <a:t>PHOSPHORUS IN EXCESS</a:t>
            </a:r>
            <a:r>
              <a:rPr lang="x-none" dirty="0"/>
              <a:t/>
            </a:r>
            <a:br>
              <a:rPr lang="x-none" dirty="0"/>
            </a:br>
            <a:endParaRPr lang="x-none" dirty="0"/>
          </a:p>
        </p:txBody>
      </p:sp>
      <p:sp>
        <p:nvSpPr>
          <p:cNvPr id="3" name="Content Placeholder 2">
            <a:extLst>
              <a:ext uri="{FF2B5EF4-FFF2-40B4-BE49-F238E27FC236}">
                <a16:creationId xmlns:a16="http://schemas.microsoft.com/office/drawing/2014/main" xmlns="" id="{4329A7D7-59D6-4FA7-8B07-11E521F94F96}"/>
              </a:ext>
            </a:extLst>
          </p:cNvPr>
          <p:cNvSpPr>
            <a:spLocks noGrp="1"/>
          </p:cNvSpPr>
          <p:nvPr>
            <p:ph idx="1"/>
          </p:nvPr>
        </p:nvSpPr>
        <p:spPr/>
        <p:txBody>
          <a:bodyPr/>
          <a:lstStyle/>
          <a:p>
            <a:pPr fontAlgn="base"/>
            <a:r>
              <a:rPr lang="en-US" dirty="0"/>
              <a:t>Increased weed growth </a:t>
            </a:r>
          </a:p>
          <a:p>
            <a:pPr fontAlgn="base"/>
            <a:r>
              <a:rPr lang="en-US" dirty="0"/>
              <a:t>Stunted plant growth</a:t>
            </a:r>
          </a:p>
          <a:p>
            <a:pPr fontAlgn="base"/>
            <a:r>
              <a:rPr lang="en-US" dirty="0"/>
              <a:t>Harms beneficial root fungi, which help the plant absorb water and nutrients</a:t>
            </a:r>
          </a:p>
          <a:p>
            <a:pPr fontAlgn="base"/>
            <a:r>
              <a:rPr lang="en-US" dirty="0"/>
              <a:t>Decreases the plant’s ability to uptake zinc (deficiency shows as bleaching of plant tissue)</a:t>
            </a:r>
          </a:p>
          <a:p>
            <a:pPr fontAlgn="base"/>
            <a:r>
              <a:rPr lang="en-US" dirty="0"/>
              <a:t>Decreases the plant’s ability to uptake iron (deficiency shows as yellowing between leaf veins)</a:t>
            </a:r>
          </a:p>
          <a:p>
            <a:r>
              <a:rPr lang="x-none" dirty="0"/>
              <a:t>Excess of phosphorus mostly interferes with uptake of other elements, such as iron, manganese and zinc.</a:t>
            </a:r>
          </a:p>
        </p:txBody>
      </p:sp>
    </p:spTree>
    <p:extLst>
      <p:ext uri="{BB962C8B-B14F-4D97-AF65-F5344CB8AC3E}">
        <p14:creationId xmlns:p14="http://schemas.microsoft.com/office/powerpoint/2010/main" xmlns="" val="3430922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4FCBA4-2644-4B94-B904-F4DCA3F0621F}"/>
              </a:ext>
            </a:extLst>
          </p:cNvPr>
          <p:cNvSpPr>
            <a:spLocks noGrp="1"/>
          </p:cNvSpPr>
          <p:nvPr>
            <p:ph type="title"/>
          </p:nvPr>
        </p:nvSpPr>
        <p:spPr>
          <a:xfrm>
            <a:off x="2592925" y="946778"/>
            <a:ext cx="8911687" cy="1280890"/>
          </a:xfrm>
        </p:spPr>
        <p:txBody>
          <a:bodyPr/>
          <a:lstStyle/>
          <a:p>
            <a:r>
              <a:rPr lang="x-none" b="1" dirty="0"/>
              <a:t>What affects phosphorus levels?</a:t>
            </a:r>
            <a:r>
              <a:rPr lang="x-none" dirty="0"/>
              <a:t/>
            </a:r>
            <a:br>
              <a:rPr lang="x-none" dirty="0"/>
            </a:br>
            <a:endParaRPr lang="x-none" dirty="0"/>
          </a:p>
        </p:txBody>
      </p:sp>
      <p:sp>
        <p:nvSpPr>
          <p:cNvPr id="3" name="Content Placeholder 2">
            <a:extLst>
              <a:ext uri="{FF2B5EF4-FFF2-40B4-BE49-F238E27FC236}">
                <a16:creationId xmlns:a16="http://schemas.microsoft.com/office/drawing/2014/main" xmlns="" id="{CB1563A8-8852-4C87-B861-116E18CB3B6D}"/>
              </a:ext>
            </a:extLst>
          </p:cNvPr>
          <p:cNvSpPr>
            <a:spLocks noGrp="1"/>
          </p:cNvSpPr>
          <p:nvPr>
            <p:ph idx="1"/>
          </p:nvPr>
        </p:nvSpPr>
        <p:spPr/>
        <p:txBody>
          <a:bodyPr/>
          <a:lstStyle/>
          <a:p>
            <a:r>
              <a:rPr lang="x-none" dirty="0"/>
              <a:t>Wetlands slow down water flow and the plants nearby can absorb some of the phosphorus moving through. When wetlands are lost, this ability to remove the phosphorus from the system is eliminated. </a:t>
            </a:r>
            <a:endParaRPr lang="en-US" dirty="0"/>
          </a:p>
          <a:p>
            <a:r>
              <a:rPr lang="x-none" dirty="0"/>
              <a:t>Phosphorus is often increased in streams and lakes by livestock manure, fertilizer from lawns and gardens, pet and goose waste, wastewater flow from faulty septic systems and impervious surface.</a:t>
            </a:r>
          </a:p>
          <a:p>
            <a:r>
              <a:rPr lang="x-none" dirty="0"/>
              <a:t>Detention ponds, sand filters, and other surface water facilities can intercept or impede phosphorus, but are generally not a complete substitute for natural system</a:t>
            </a:r>
            <a:r>
              <a:rPr lang="en-US" dirty="0"/>
              <a:t>.</a:t>
            </a:r>
            <a:endParaRPr lang="x-none" dirty="0"/>
          </a:p>
          <a:p>
            <a:endParaRPr lang="x-none" dirty="0"/>
          </a:p>
        </p:txBody>
      </p:sp>
    </p:spTree>
    <p:extLst>
      <p:ext uri="{BB962C8B-B14F-4D97-AF65-F5344CB8AC3E}">
        <p14:creationId xmlns:p14="http://schemas.microsoft.com/office/powerpoint/2010/main" xmlns="" val="340414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9E6821-E747-4A6F-BC35-6EC3E7ECA30C}"/>
              </a:ext>
            </a:extLst>
          </p:cNvPr>
          <p:cNvSpPr>
            <a:spLocks noGrp="1"/>
          </p:cNvSpPr>
          <p:nvPr>
            <p:ph type="title"/>
          </p:nvPr>
        </p:nvSpPr>
        <p:spPr>
          <a:xfrm>
            <a:off x="2405575" y="657977"/>
            <a:ext cx="8911687" cy="1280890"/>
          </a:xfrm>
        </p:spPr>
        <p:txBody>
          <a:bodyPr/>
          <a:lstStyle/>
          <a:p>
            <a:r>
              <a:rPr lang="en-US" b="1" dirty="0"/>
              <a:t>Ecological role of phosphorus:</a:t>
            </a:r>
            <a:endParaRPr lang="x-none" b="1" dirty="0"/>
          </a:p>
        </p:txBody>
      </p:sp>
      <p:sp>
        <p:nvSpPr>
          <p:cNvPr id="3" name="Content Placeholder 2">
            <a:extLst>
              <a:ext uri="{FF2B5EF4-FFF2-40B4-BE49-F238E27FC236}">
                <a16:creationId xmlns:a16="http://schemas.microsoft.com/office/drawing/2014/main" xmlns="" id="{97FA6861-2078-4835-9C49-4029F7ABD97E}"/>
              </a:ext>
            </a:extLst>
          </p:cNvPr>
          <p:cNvSpPr>
            <a:spLocks noGrp="1"/>
          </p:cNvSpPr>
          <p:nvPr>
            <p:ph idx="1"/>
          </p:nvPr>
        </p:nvSpPr>
        <p:spPr>
          <a:xfrm>
            <a:off x="2405575" y="1434905"/>
            <a:ext cx="9099037" cy="4476317"/>
          </a:xfrm>
        </p:spPr>
        <p:txBody>
          <a:bodyPr>
            <a:normAutofit fontScale="92500" lnSpcReduction="10000"/>
          </a:bodyPr>
          <a:lstStyle/>
          <a:p>
            <a:endParaRPr lang="en-US" dirty="0"/>
          </a:p>
          <a:p>
            <a:r>
              <a:rPr lang="x-none" sz="2000" dirty="0"/>
              <a:t>Phosphorus is a naturally occurring nutrient and under natural conditions enters the water through the weathering of rocks and precipitation of dust</a:t>
            </a:r>
            <a:endParaRPr lang="en-US" sz="2000" dirty="0"/>
          </a:p>
          <a:p>
            <a:pPr marL="0" indent="0">
              <a:buNone/>
            </a:pPr>
            <a:r>
              <a:rPr lang="x-none" sz="2000" dirty="0"/>
              <a:t>.</a:t>
            </a:r>
            <a:endParaRPr lang="en-US" sz="2000" dirty="0"/>
          </a:p>
          <a:p>
            <a:r>
              <a:rPr lang="x-none" sz="2000" dirty="0"/>
              <a:t> Phosphorus is a limiting nutrient in the freshwater systems of the Puget Sound lowlands area</a:t>
            </a:r>
            <a:r>
              <a:rPr lang="en-US" sz="2000" dirty="0"/>
              <a:t> (</a:t>
            </a:r>
            <a:r>
              <a:rPr lang="en-US" dirty="0"/>
              <a:t> is a deep estuary – where saltwater and freshwater merge).</a:t>
            </a:r>
          </a:p>
          <a:p>
            <a:r>
              <a:rPr lang="en-US" sz="1900" dirty="0"/>
              <a:t> A partly enclosed coastal body of water in which river water is mixed with seawater is called an </a:t>
            </a:r>
            <a:r>
              <a:rPr lang="en-US" sz="1900" i="1" dirty="0"/>
              <a:t>estuary</a:t>
            </a:r>
            <a:r>
              <a:rPr lang="en-US" dirty="0"/>
              <a:t>.</a:t>
            </a:r>
          </a:p>
          <a:p>
            <a:endParaRPr lang="en-US" sz="2000" dirty="0"/>
          </a:p>
          <a:p>
            <a:r>
              <a:rPr lang="x-none" sz="2000" dirty="0"/>
              <a:t> It is similar to nitrogen in marine environments in that when there is too much or too little it can change how an ecosystem functions. Phosphorus is never truly lost or destroyed; it moves from one system to another</a:t>
            </a:r>
          </a:p>
        </p:txBody>
      </p:sp>
    </p:spTree>
    <p:extLst>
      <p:ext uri="{BB962C8B-B14F-4D97-AF65-F5344CB8AC3E}">
        <p14:creationId xmlns:p14="http://schemas.microsoft.com/office/powerpoint/2010/main" xmlns="" val="197220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E56F9A-4376-4C0A-A514-289BB7BA146D}"/>
              </a:ext>
            </a:extLst>
          </p:cNvPr>
          <p:cNvSpPr>
            <a:spLocks noGrp="1"/>
          </p:cNvSpPr>
          <p:nvPr>
            <p:ph type="title"/>
          </p:nvPr>
        </p:nvSpPr>
        <p:spPr/>
        <p:txBody>
          <a:bodyPr/>
          <a:lstStyle/>
          <a:p>
            <a:r>
              <a:rPr lang="en-US" b="1" dirty="0"/>
              <a:t>Phosphorus cycle</a:t>
            </a:r>
            <a:endParaRPr lang="x-none" b="1" dirty="0"/>
          </a:p>
        </p:txBody>
      </p:sp>
      <p:sp>
        <p:nvSpPr>
          <p:cNvPr id="3" name="Content Placeholder 2">
            <a:extLst>
              <a:ext uri="{FF2B5EF4-FFF2-40B4-BE49-F238E27FC236}">
                <a16:creationId xmlns:a16="http://schemas.microsoft.com/office/drawing/2014/main" xmlns="" id="{B27C2AF3-B7AD-4770-BFF2-7E8E6366D525}"/>
              </a:ext>
            </a:extLst>
          </p:cNvPr>
          <p:cNvSpPr>
            <a:spLocks noGrp="1"/>
          </p:cNvSpPr>
          <p:nvPr>
            <p:ph idx="1"/>
          </p:nvPr>
        </p:nvSpPr>
        <p:spPr>
          <a:xfrm>
            <a:off x="2475914" y="1420837"/>
            <a:ext cx="9033168" cy="4261785"/>
          </a:xfrm>
        </p:spPr>
        <p:txBody>
          <a:bodyPr>
            <a:normAutofit fontScale="25000" lnSpcReduction="20000"/>
          </a:bodyPr>
          <a:lstStyle/>
          <a:p>
            <a:r>
              <a:rPr lang="en-US" sz="8000" dirty="0"/>
              <a:t>The process in which phosphorus travels from its main source of the rocks through ecosystem to the living rocks.</a:t>
            </a:r>
          </a:p>
          <a:p>
            <a:pPr marL="0" indent="0">
              <a:buNone/>
            </a:pPr>
            <a:r>
              <a:rPr lang="en-US" sz="8000" dirty="0"/>
              <a:t>                                or</a:t>
            </a:r>
          </a:p>
          <a:p>
            <a:r>
              <a:rPr lang="en-US" sz="8000" dirty="0"/>
              <a:t>“ The phosphorus cycle is the process by which phosphorus moves through the lithosphere, hydrosphere, and biosphere”.</a:t>
            </a:r>
          </a:p>
          <a:p>
            <a:endParaRPr lang="en-US" sz="8000" dirty="0"/>
          </a:p>
          <a:p>
            <a:r>
              <a:rPr lang="en-US" sz="8000" dirty="0"/>
              <a:t>Phosphorus is essential for plant and animal growth, as well as the health of microbes inhabiting the soil, but is gradually depleted from the soil over time.</a:t>
            </a:r>
          </a:p>
          <a:p>
            <a:r>
              <a:rPr lang="en-US" sz="8000" dirty="0"/>
              <a:t> The phosphorus cycle is an extremely slow process, as various weather conditions (e.g., rain and erosion) help to wash the phosphorus found in rocks into the soil.</a:t>
            </a:r>
          </a:p>
          <a:p>
            <a:r>
              <a:rPr lang="en-US" sz="8000" dirty="0"/>
              <a:t> In the soil, the organic matter (e.g., plants and fungi) absorb the phosphorus to be used for various biological processes.                 </a:t>
            </a:r>
          </a:p>
          <a:p>
            <a:pPr marL="0" indent="0">
              <a:buNone/>
            </a:pPr>
            <a:endParaRPr lang="en-US" sz="6200" dirty="0"/>
          </a:p>
          <a:p>
            <a:pPr marL="0" indent="0">
              <a:buNone/>
            </a:pPr>
            <a:r>
              <a:rPr lang="en-US" dirty="0"/>
              <a:t>                          </a:t>
            </a:r>
            <a:endParaRPr lang="x-none" dirty="0"/>
          </a:p>
        </p:txBody>
      </p:sp>
    </p:spTree>
    <p:extLst>
      <p:ext uri="{BB962C8B-B14F-4D97-AF65-F5344CB8AC3E}">
        <p14:creationId xmlns:p14="http://schemas.microsoft.com/office/powerpoint/2010/main" xmlns="" val="131228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4A8643-8E09-4F18-A22B-4F396D3486AC}"/>
              </a:ext>
            </a:extLst>
          </p:cNvPr>
          <p:cNvSpPr>
            <a:spLocks noGrp="1"/>
          </p:cNvSpPr>
          <p:nvPr>
            <p:ph type="ctrTitle"/>
          </p:nvPr>
        </p:nvSpPr>
        <p:spPr>
          <a:xfrm>
            <a:off x="2301346" y="1515533"/>
            <a:ext cx="8915399" cy="2262781"/>
          </a:xfrm>
        </p:spPr>
        <p:txBody>
          <a:bodyPr>
            <a:normAutofit fontScale="90000"/>
          </a:bodyPr>
          <a:lstStyle/>
          <a:p>
            <a:r>
              <a:rPr lang="en-US" dirty="0"/>
              <a:t>PHYSIOLOGY AND ECOLOGY OF PHOSPHORUS</a:t>
            </a:r>
            <a:endParaRPr lang="x-none" dirty="0"/>
          </a:p>
        </p:txBody>
      </p:sp>
    </p:spTree>
    <p:extLst>
      <p:ext uri="{BB962C8B-B14F-4D97-AF65-F5344CB8AC3E}">
        <p14:creationId xmlns:p14="http://schemas.microsoft.com/office/powerpoint/2010/main" xmlns="" val="438811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DFECC8-7665-4E1C-8101-302D9291FBBE}"/>
              </a:ext>
            </a:extLst>
          </p:cNvPr>
          <p:cNvSpPr>
            <a:spLocks noGrp="1"/>
          </p:cNvSpPr>
          <p:nvPr>
            <p:ph type="title"/>
          </p:nvPr>
        </p:nvSpPr>
        <p:spPr/>
        <p:txBody>
          <a:bodyPr/>
          <a:lstStyle/>
          <a:p>
            <a:r>
              <a:rPr lang="en-US" b="1" dirty="0"/>
              <a:t>Phosphorus Cycle Steps</a:t>
            </a:r>
            <a:endParaRPr lang="x-none" dirty="0"/>
          </a:p>
        </p:txBody>
      </p:sp>
      <p:sp>
        <p:nvSpPr>
          <p:cNvPr id="3" name="Content Placeholder 2">
            <a:extLst>
              <a:ext uri="{FF2B5EF4-FFF2-40B4-BE49-F238E27FC236}">
                <a16:creationId xmlns:a16="http://schemas.microsoft.com/office/drawing/2014/main" xmlns="" id="{08AEF455-A889-4540-828C-A0C8EAA20060}"/>
              </a:ext>
            </a:extLst>
          </p:cNvPr>
          <p:cNvSpPr>
            <a:spLocks noGrp="1"/>
          </p:cNvSpPr>
          <p:nvPr>
            <p:ph idx="1"/>
          </p:nvPr>
        </p:nvSpPr>
        <p:spPr>
          <a:xfrm>
            <a:off x="2447778" y="1491175"/>
            <a:ext cx="9056834" cy="4420047"/>
          </a:xfrm>
        </p:spPr>
        <p:txBody>
          <a:bodyPr/>
          <a:lstStyle/>
          <a:p>
            <a:endParaRPr lang="en-US" dirty="0"/>
          </a:p>
          <a:p>
            <a:r>
              <a:rPr lang="en-US" dirty="0"/>
              <a:t>The phosphorus cycle is a slow process, which involves 3 key steps, as shown in the diagram below and described as follows:</a:t>
            </a:r>
          </a:p>
          <a:p>
            <a:pPr marL="0" indent="0">
              <a:buNone/>
            </a:pPr>
            <a:r>
              <a:rPr lang="en-US" b="1" dirty="0"/>
              <a:t>       </a:t>
            </a:r>
          </a:p>
          <a:p>
            <a:pPr marL="0" indent="0">
              <a:buNone/>
            </a:pPr>
            <a:r>
              <a:rPr lang="en-US" b="1" dirty="0"/>
              <a:t>        step-1 </a:t>
            </a:r>
            <a:r>
              <a:rPr lang="en-US" dirty="0"/>
              <a:t>Weathering of rocks</a:t>
            </a:r>
          </a:p>
          <a:p>
            <a:pPr marL="0" indent="0">
              <a:buNone/>
            </a:pPr>
            <a:endParaRPr lang="en-US" dirty="0"/>
          </a:p>
          <a:p>
            <a:pPr marL="0" indent="0">
              <a:buNone/>
            </a:pPr>
            <a:r>
              <a:rPr lang="en-US" b="1" dirty="0"/>
              <a:t>        Step-2</a:t>
            </a:r>
            <a:r>
              <a:rPr lang="en-US" dirty="0"/>
              <a:t> Absorption by plants and animal</a:t>
            </a:r>
          </a:p>
          <a:p>
            <a:pPr marL="0" indent="0">
              <a:buNone/>
            </a:pPr>
            <a:r>
              <a:rPr lang="en-US" b="1" dirty="0"/>
              <a:t>        </a:t>
            </a:r>
          </a:p>
          <a:p>
            <a:pPr marL="0" indent="0">
              <a:buNone/>
            </a:pPr>
            <a:r>
              <a:rPr lang="en-US" b="1" dirty="0"/>
              <a:t>        Step-3</a:t>
            </a:r>
            <a:r>
              <a:rPr lang="en-US" dirty="0"/>
              <a:t>Return to environment by decomposition</a:t>
            </a:r>
          </a:p>
          <a:p>
            <a:pPr marL="400050" indent="-400050">
              <a:buFont typeface="+mj-lt"/>
              <a:buAutoNum type="romanUcPeriod"/>
            </a:pPr>
            <a:endParaRPr lang="x-none" dirty="0"/>
          </a:p>
        </p:txBody>
      </p:sp>
    </p:spTree>
    <p:extLst>
      <p:ext uri="{BB962C8B-B14F-4D97-AF65-F5344CB8AC3E}">
        <p14:creationId xmlns:p14="http://schemas.microsoft.com/office/powerpoint/2010/main" xmlns="" val="3870626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07B83B-E338-4E34-AE0A-7E5EAEDF6331}"/>
              </a:ext>
            </a:extLst>
          </p:cNvPr>
          <p:cNvSpPr>
            <a:spLocks noGrp="1"/>
          </p:cNvSpPr>
          <p:nvPr>
            <p:ph type="title"/>
          </p:nvPr>
        </p:nvSpPr>
        <p:spPr>
          <a:xfrm>
            <a:off x="2592925" y="946778"/>
            <a:ext cx="8911687" cy="1280890"/>
          </a:xfrm>
        </p:spPr>
        <p:txBody>
          <a:bodyPr/>
          <a:lstStyle/>
          <a:p>
            <a:r>
              <a:rPr lang="en-US" b="1" dirty="0"/>
              <a:t>Weathering</a:t>
            </a:r>
            <a:endParaRPr lang="x-none" dirty="0"/>
          </a:p>
        </p:txBody>
      </p:sp>
      <p:sp>
        <p:nvSpPr>
          <p:cNvPr id="3" name="Content Placeholder 2">
            <a:extLst>
              <a:ext uri="{FF2B5EF4-FFF2-40B4-BE49-F238E27FC236}">
                <a16:creationId xmlns:a16="http://schemas.microsoft.com/office/drawing/2014/main" xmlns="" id="{9997FAEE-ED0E-4D9D-948D-DA252E556737}"/>
              </a:ext>
            </a:extLst>
          </p:cNvPr>
          <p:cNvSpPr>
            <a:spLocks noGrp="1"/>
          </p:cNvSpPr>
          <p:nvPr>
            <p:ph idx="1"/>
          </p:nvPr>
        </p:nvSpPr>
        <p:spPr>
          <a:xfrm>
            <a:off x="2589212" y="2372751"/>
            <a:ext cx="8915400" cy="3777622"/>
          </a:xfrm>
        </p:spPr>
        <p:txBody>
          <a:bodyPr/>
          <a:lstStyle/>
          <a:p>
            <a:r>
              <a:rPr lang="en-US" dirty="0"/>
              <a:t>Since the main source of phosphorus is found in rocks.</a:t>
            </a:r>
          </a:p>
          <a:p>
            <a:r>
              <a:rPr lang="en-US" dirty="0"/>
              <a:t> The first step of the phosphorus cycle involves the extraction of phosphorus from the rocks by weathering.</a:t>
            </a:r>
          </a:p>
          <a:p>
            <a:r>
              <a:rPr lang="en-US" dirty="0"/>
              <a:t> Weather events, such as rain and other sources of erosion, result in phosphorus being washed into the soil.</a:t>
            </a:r>
            <a:endParaRPr lang="x-none" dirty="0"/>
          </a:p>
        </p:txBody>
      </p:sp>
    </p:spTree>
    <p:extLst>
      <p:ext uri="{BB962C8B-B14F-4D97-AF65-F5344CB8AC3E}">
        <p14:creationId xmlns:p14="http://schemas.microsoft.com/office/powerpoint/2010/main" xmlns="" val="870611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2419D1-60D8-4697-A35A-1D821D4E08D0}"/>
              </a:ext>
            </a:extLst>
          </p:cNvPr>
          <p:cNvSpPr>
            <a:spLocks noGrp="1"/>
          </p:cNvSpPr>
          <p:nvPr>
            <p:ph type="title"/>
          </p:nvPr>
        </p:nvSpPr>
        <p:spPr>
          <a:xfrm>
            <a:off x="2592925" y="1130547"/>
            <a:ext cx="8911687" cy="1280890"/>
          </a:xfrm>
        </p:spPr>
        <p:txBody>
          <a:bodyPr/>
          <a:lstStyle/>
          <a:p>
            <a:r>
              <a:rPr lang="en-US" b="1" dirty="0"/>
              <a:t>Absorption by Plants and Animals</a:t>
            </a:r>
            <a:endParaRPr lang="x-none" dirty="0"/>
          </a:p>
        </p:txBody>
      </p:sp>
      <p:sp>
        <p:nvSpPr>
          <p:cNvPr id="3" name="Content Placeholder 2">
            <a:extLst>
              <a:ext uri="{FF2B5EF4-FFF2-40B4-BE49-F238E27FC236}">
                <a16:creationId xmlns:a16="http://schemas.microsoft.com/office/drawing/2014/main" xmlns="" id="{04745BD0-0410-47ED-981E-788BA9765523}"/>
              </a:ext>
            </a:extLst>
          </p:cNvPr>
          <p:cNvSpPr>
            <a:spLocks noGrp="1"/>
          </p:cNvSpPr>
          <p:nvPr>
            <p:ph idx="1"/>
          </p:nvPr>
        </p:nvSpPr>
        <p:spPr/>
        <p:txBody>
          <a:bodyPr/>
          <a:lstStyle/>
          <a:p>
            <a:r>
              <a:rPr lang="en-US" dirty="0"/>
              <a:t>Once in the soil, plants, fungi, and microorganisms are able to absorb phosphorus and grow. </a:t>
            </a:r>
          </a:p>
          <a:p>
            <a:r>
              <a:rPr lang="en-US" dirty="0"/>
              <a:t>In addition, phosphorus can also be washed into the local water systems.</a:t>
            </a:r>
          </a:p>
          <a:p>
            <a:r>
              <a:rPr lang="en-US" dirty="0"/>
              <a:t> Plants can also directly absorb phosphorus from the water and grow.</a:t>
            </a:r>
          </a:p>
          <a:p>
            <a:r>
              <a:rPr lang="en-US" dirty="0"/>
              <a:t> In addition to plants, animals also obtain phosphorus from drinking water and eating plants.</a:t>
            </a:r>
            <a:endParaRPr lang="x-none" dirty="0"/>
          </a:p>
        </p:txBody>
      </p:sp>
    </p:spTree>
    <p:extLst>
      <p:ext uri="{BB962C8B-B14F-4D97-AF65-F5344CB8AC3E}">
        <p14:creationId xmlns:p14="http://schemas.microsoft.com/office/powerpoint/2010/main" xmlns="" val="1835928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F241A1-22A9-4376-8A4C-C354CC486CAC}"/>
              </a:ext>
            </a:extLst>
          </p:cNvPr>
          <p:cNvSpPr>
            <a:spLocks noGrp="1"/>
          </p:cNvSpPr>
          <p:nvPr>
            <p:ph type="title"/>
          </p:nvPr>
        </p:nvSpPr>
        <p:spPr>
          <a:xfrm>
            <a:off x="2592925" y="946778"/>
            <a:ext cx="8911687" cy="1280890"/>
          </a:xfrm>
        </p:spPr>
        <p:txBody>
          <a:bodyPr/>
          <a:lstStyle/>
          <a:p>
            <a:r>
              <a:rPr lang="en-US" b="1" dirty="0"/>
              <a:t>Return to the Environment via Decomposition</a:t>
            </a:r>
            <a:endParaRPr lang="x-none" dirty="0"/>
          </a:p>
        </p:txBody>
      </p:sp>
      <p:sp>
        <p:nvSpPr>
          <p:cNvPr id="3" name="Content Placeholder 2">
            <a:extLst>
              <a:ext uri="{FF2B5EF4-FFF2-40B4-BE49-F238E27FC236}">
                <a16:creationId xmlns:a16="http://schemas.microsoft.com/office/drawing/2014/main" xmlns="" id="{394C0839-EABA-4A82-B51B-0B02B4999AD1}"/>
              </a:ext>
            </a:extLst>
          </p:cNvPr>
          <p:cNvSpPr>
            <a:spLocks noGrp="1"/>
          </p:cNvSpPr>
          <p:nvPr>
            <p:ph idx="1"/>
          </p:nvPr>
        </p:nvSpPr>
        <p:spPr>
          <a:xfrm>
            <a:off x="2589212" y="2527495"/>
            <a:ext cx="8915400" cy="3777622"/>
          </a:xfrm>
        </p:spPr>
        <p:txBody>
          <a:bodyPr/>
          <a:lstStyle/>
          <a:p>
            <a:endParaRPr lang="en-US" dirty="0"/>
          </a:p>
          <a:p>
            <a:r>
              <a:rPr lang="en-US" dirty="0"/>
              <a:t>When plants and animals die, decomposition results in the return of phosphorus back to the environment via the water or soil.</a:t>
            </a:r>
          </a:p>
          <a:p>
            <a:endParaRPr lang="en-US" dirty="0"/>
          </a:p>
          <a:p>
            <a:r>
              <a:rPr lang="en-US" dirty="0"/>
              <a:t> Plants and animals in these environments can then use this phosphorus, and step 2 of the cycle is repeated.</a:t>
            </a:r>
            <a:endParaRPr lang="x-none" dirty="0"/>
          </a:p>
        </p:txBody>
      </p:sp>
    </p:spTree>
    <p:extLst>
      <p:ext uri="{BB962C8B-B14F-4D97-AF65-F5344CB8AC3E}">
        <p14:creationId xmlns:p14="http://schemas.microsoft.com/office/powerpoint/2010/main" xmlns="" val="2719105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E7A4E0-39D4-49F5-B3C1-AF392FB76310}"/>
              </a:ext>
            </a:extLst>
          </p:cNvPr>
          <p:cNvSpPr>
            <a:spLocks noGrp="1"/>
          </p:cNvSpPr>
          <p:nvPr>
            <p:ph type="title"/>
          </p:nvPr>
        </p:nvSpPr>
        <p:spPr>
          <a:xfrm>
            <a:off x="2353774" y="595975"/>
            <a:ext cx="8911687" cy="1280890"/>
          </a:xfrm>
        </p:spPr>
        <p:txBody>
          <a:bodyPr/>
          <a:lstStyle/>
          <a:p>
            <a:r>
              <a:rPr lang="en-US" b="1" dirty="0"/>
              <a:t>Impact of human activities on phosphorus cycle</a:t>
            </a:r>
            <a:endParaRPr lang="x-none" b="1" dirty="0"/>
          </a:p>
        </p:txBody>
      </p:sp>
      <p:sp>
        <p:nvSpPr>
          <p:cNvPr id="3" name="Content Placeholder 2">
            <a:extLst>
              <a:ext uri="{FF2B5EF4-FFF2-40B4-BE49-F238E27FC236}">
                <a16:creationId xmlns:a16="http://schemas.microsoft.com/office/drawing/2014/main" xmlns="" id="{9996AA50-8B9E-45BD-83D7-4E13439CD6BF}"/>
              </a:ext>
            </a:extLst>
          </p:cNvPr>
          <p:cNvSpPr>
            <a:spLocks noGrp="1"/>
          </p:cNvSpPr>
          <p:nvPr>
            <p:ph idx="1"/>
          </p:nvPr>
        </p:nvSpPr>
        <p:spPr/>
        <p:txBody>
          <a:bodyPr>
            <a:normAutofit/>
          </a:bodyPr>
          <a:lstStyle/>
          <a:p>
            <a:r>
              <a:rPr lang="en-US" dirty="0"/>
              <a:t>Humans have had a significant impact on the phosphorus cycle due to a variety of human activities, such as the </a:t>
            </a:r>
          </a:p>
          <a:p>
            <a:r>
              <a:rPr lang="en-US" dirty="0"/>
              <a:t>use of fertilizer,</a:t>
            </a:r>
          </a:p>
          <a:p>
            <a:r>
              <a:rPr lang="en-US" dirty="0"/>
              <a:t>The distribution of food products,</a:t>
            </a:r>
          </a:p>
          <a:p>
            <a:r>
              <a:rPr lang="en-US" dirty="0"/>
              <a:t> Artificial eutrophication</a:t>
            </a:r>
          </a:p>
          <a:p>
            <a:r>
              <a:rPr lang="en-US" dirty="0"/>
              <a:t>Fertilizers containing phosphorus add to the phosphorus levels in the soil and are particularly detrimental when such products are washed into local aquatic ecosystems.</a:t>
            </a:r>
          </a:p>
          <a:p>
            <a:r>
              <a:rPr lang="en-US" dirty="0"/>
              <a:t> When phosphorus is added to waters at a rate typically achieved by natural processes, it is referred to as natural eutrophication.</a:t>
            </a:r>
            <a:endParaRPr lang="x-none" dirty="0"/>
          </a:p>
        </p:txBody>
      </p:sp>
    </p:spTree>
    <p:extLst>
      <p:ext uri="{BB962C8B-B14F-4D97-AF65-F5344CB8AC3E}">
        <p14:creationId xmlns:p14="http://schemas.microsoft.com/office/powerpoint/2010/main" xmlns="" val="2694728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607D9-85C6-4EF3-B3E1-3CDFE0BED137}"/>
              </a:ext>
            </a:extLst>
          </p:cNvPr>
          <p:cNvSpPr>
            <a:spLocks noGrp="1"/>
          </p:cNvSpPr>
          <p:nvPr>
            <p:ph type="title"/>
          </p:nvPr>
        </p:nvSpPr>
        <p:spPr>
          <a:xfrm>
            <a:off x="2592925" y="1087455"/>
            <a:ext cx="8911687" cy="1280890"/>
          </a:xfrm>
        </p:spPr>
        <p:txBody>
          <a:bodyPr/>
          <a:lstStyle/>
          <a:p>
            <a:r>
              <a:rPr lang="en-US" b="1" dirty="0"/>
              <a:t>Eutrophication</a:t>
            </a:r>
            <a:endParaRPr lang="x-none" b="1" dirty="0"/>
          </a:p>
        </p:txBody>
      </p:sp>
      <p:sp>
        <p:nvSpPr>
          <p:cNvPr id="3" name="Content Placeholder 2">
            <a:extLst>
              <a:ext uri="{FF2B5EF4-FFF2-40B4-BE49-F238E27FC236}">
                <a16:creationId xmlns:a16="http://schemas.microsoft.com/office/drawing/2014/main" xmlns="" id="{2FEC2715-9928-47A6-B6A9-1C57907A5E4C}"/>
              </a:ext>
            </a:extLst>
          </p:cNvPr>
          <p:cNvSpPr>
            <a:spLocks noGrp="1"/>
          </p:cNvSpPr>
          <p:nvPr>
            <p:ph idx="1"/>
          </p:nvPr>
        </p:nvSpPr>
        <p:spPr>
          <a:xfrm>
            <a:off x="2592925" y="1992923"/>
            <a:ext cx="8915400" cy="3777622"/>
          </a:xfrm>
        </p:spPr>
        <p:txBody>
          <a:bodyPr/>
          <a:lstStyle/>
          <a:p>
            <a:r>
              <a:rPr lang="en-US" dirty="0"/>
              <a:t>A natural supply of phosphorus over time provides nutrients to the water and serves to increase the productivity of that particular ecosystem.</a:t>
            </a:r>
          </a:p>
          <a:p>
            <a:r>
              <a:rPr lang="en-US" dirty="0"/>
              <a:t> However, when foods are shipped from farms to cities, the substantial levels of Phosphorus that is drained into the water systems is called </a:t>
            </a:r>
            <a:r>
              <a:rPr lang="en-US" b="1" dirty="0"/>
              <a:t>artificial or anthropogenic eutrophication</a:t>
            </a:r>
          </a:p>
          <a:p>
            <a:r>
              <a:rPr lang="en-US" dirty="0"/>
              <a:t> When levels of phosphorus are too high, the overabundance of plant nutrients serves to drive the excessive growth of algae. However, these algae die or form </a:t>
            </a:r>
            <a:r>
              <a:rPr lang="en-US" b="1" dirty="0"/>
              <a:t>algae blooms</a:t>
            </a:r>
            <a:r>
              <a:rPr lang="en-US" dirty="0"/>
              <a:t>, which are toxic to the plants and animals in the ecosystem.</a:t>
            </a:r>
          </a:p>
          <a:p>
            <a:r>
              <a:rPr lang="en-US" dirty="0"/>
              <a:t> Thus, human activities serve to harm aquatic ecosystems, whenever excess amounts of phosphorus are leached into the water.</a:t>
            </a:r>
            <a:endParaRPr lang="x-none" dirty="0"/>
          </a:p>
        </p:txBody>
      </p:sp>
    </p:spTree>
    <p:extLst>
      <p:ext uri="{BB962C8B-B14F-4D97-AF65-F5344CB8AC3E}">
        <p14:creationId xmlns:p14="http://schemas.microsoft.com/office/powerpoint/2010/main" xmlns="" val="59283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71C18F-87D7-48A3-94CB-BEFD39AA2E39}"/>
              </a:ext>
            </a:extLst>
          </p:cNvPr>
          <p:cNvSpPr>
            <a:spLocks noGrp="1"/>
          </p:cNvSpPr>
          <p:nvPr>
            <p:ph type="title"/>
          </p:nvPr>
        </p:nvSpPr>
        <p:spPr>
          <a:xfrm>
            <a:off x="1828800" y="624110"/>
            <a:ext cx="9675812" cy="1306290"/>
          </a:xfrm>
        </p:spPr>
        <p:txBody>
          <a:bodyPr/>
          <a:lstStyle/>
          <a:p>
            <a:r>
              <a:rPr lang="en-US" b="1" dirty="0"/>
              <a:t>Eutrophication</a:t>
            </a:r>
            <a:endParaRPr lang="x-none" dirty="0"/>
          </a:p>
        </p:txBody>
      </p:sp>
      <p:pic>
        <p:nvPicPr>
          <p:cNvPr id="5" name="Content Placeholder 4">
            <a:extLst>
              <a:ext uri="{FF2B5EF4-FFF2-40B4-BE49-F238E27FC236}">
                <a16:creationId xmlns:a16="http://schemas.microsoft.com/office/drawing/2014/main" xmlns="" id="{9DD44CEF-BC68-4E56-9E3A-53C54674B55F}"/>
              </a:ext>
            </a:extLst>
          </p:cNvPr>
          <p:cNvPicPr>
            <a:picLocks noGrp="1" noChangeAspect="1"/>
          </p:cNvPicPr>
          <p:nvPr>
            <p:ph idx="1"/>
          </p:nvPr>
        </p:nvPicPr>
        <p:blipFill>
          <a:blip r:embed="rId2"/>
          <a:stretch>
            <a:fillRect/>
          </a:stretch>
        </p:blipFill>
        <p:spPr>
          <a:xfrm>
            <a:off x="1981200" y="1574800"/>
            <a:ext cx="9523412" cy="5012267"/>
          </a:xfrm>
        </p:spPr>
      </p:pic>
    </p:spTree>
    <p:extLst>
      <p:ext uri="{BB962C8B-B14F-4D97-AF65-F5344CB8AC3E}">
        <p14:creationId xmlns:p14="http://schemas.microsoft.com/office/powerpoint/2010/main" xmlns="" val="986329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D4BC2D-1086-4F2F-A475-FD8422FE8B57}"/>
              </a:ext>
            </a:extLst>
          </p:cNvPr>
          <p:cNvSpPr>
            <a:spLocks noGrp="1"/>
          </p:cNvSpPr>
          <p:nvPr>
            <p:ph type="title"/>
          </p:nvPr>
        </p:nvSpPr>
        <p:spPr>
          <a:xfrm>
            <a:off x="2005012" y="595690"/>
            <a:ext cx="8911687" cy="1280890"/>
          </a:xfrm>
        </p:spPr>
        <p:txBody>
          <a:bodyPr/>
          <a:lstStyle/>
          <a:p>
            <a:r>
              <a:rPr lang="en-US" b="1" dirty="0"/>
              <a:t>Eutrophication</a:t>
            </a:r>
            <a:endParaRPr lang="x-none" b="1" dirty="0"/>
          </a:p>
        </p:txBody>
      </p:sp>
      <p:pic>
        <p:nvPicPr>
          <p:cNvPr id="5" name="Content Placeholder 4">
            <a:extLst>
              <a:ext uri="{FF2B5EF4-FFF2-40B4-BE49-F238E27FC236}">
                <a16:creationId xmlns:a16="http://schemas.microsoft.com/office/drawing/2014/main" xmlns="" id="{B52B8F2C-78E8-47F4-A400-EB2B29488A39}"/>
              </a:ext>
            </a:extLst>
          </p:cNvPr>
          <p:cNvPicPr>
            <a:picLocks noGrp="1" noChangeAspect="1"/>
          </p:cNvPicPr>
          <p:nvPr>
            <p:ph idx="1"/>
          </p:nvPr>
        </p:nvPicPr>
        <p:blipFill>
          <a:blip r:embed="rId2"/>
          <a:stretch>
            <a:fillRect/>
          </a:stretch>
        </p:blipFill>
        <p:spPr>
          <a:xfrm>
            <a:off x="2005012" y="1580090"/>
            <a:ext cx="9042400" cy="4041775"/>
          </a:xfrm>
        </p:spPr>
      </p:pic>
    </p:spTree>
    <p:extLst>
      <p:ext uri="{BB962C8B-B14F-4D97-AF65-F5344CB8AC3E}">
        <p14:creationId xmlns:p14="http://schemas.microsoft.com/office/powerpoint/2010/main" xmlns="" val="879317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430B5A-EF65-49DB-BA86-F263B3D64B39}"/>
              </a:ext>
            </a:extLst>
          </p:cNvPr>
          <p:cNvSpPr>
            <a:spLocks noGrp="1"/>
          </p:cNvSpPr>
          <p:nvPr>
            <p:ph type="title"/>
          </p:nvPr>
        </p:nvSpPr>
        <p:spPr>
          <a:xfrm>
            <a:off x="2032001" y="624110"/>
            <a:ext cx="9472612" cy="730557"/>
          </a:xfrm>
        </p:spPr>
        <p:txBody>
          <a:bodyPr/>
          <a:lstStyle/>
          <a:p>
            <a:r>
              <a:rPr lang="en-US" dirty="0"/>
              <a:t>PHOSPHORUS CYCLE</a:t>
            </a:r>
            <a:endParaRPr lang="x-none" dirty="0"/>
          </a:p>
        </p:txBody>
      </p:sp>
      <p:pic>
        <p:nvPicPr>
          <p:cNvPr id="5" name="Content Placeholder 4">
            <a:extLst>
              <a:ext uri="{FF2B5EF4-FFF2-40B4-BE49-F238E27FC236}">
                <a16:creationId xmlns:a16="http://schemas.microsoft.com/office/drawing/2014/main" xmlns="" id="{723425FC-2655-4B31-BDC7-CFD7A4B0E7B5}"/>
              </a:ext>
            </a:extLst>
          </p:cNvPr>
          <p:cNvPicPr>
            <a:picLocks noGrp="1" noChangeAspect="1"/>
          </p:cNvPicPr>
          <p:nvPr>
            <p:ph idx="1"/>
          </p:nvPr>
        </p:nvPicPr>
        <p:blipFill>
          <a:blip r:embed="rId2"/>
          <a:stretch>
            <a:fillRect/>
          </a:stretch>
        </p:blipFill>
        <p:spPr>
          <a:xfrm>
            <a:off x="2201333" y="1354668"/>
            <a:ext cx="8911687" cy="5384800"/>
          </a:xfrm>
        </p:spPr>
      </p:pic>
    </p:spTree>
    <p:extLst>
      <p:ext uri="{BB962C8B-B14F-4D97-AF65-F5344CB8AC3E}">
        <p14:creationId xmlns:p14="http://schemas.microsoft.com/office/powerpoint/2010/main" xmlns="" val="2305686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ED33C-81AD-4AA3-947A-0E305E8F1E84}"/>
              </a:ext>
            </a:extLst>
          </p:cNvPr>
          <p:cNvSpPr>
            <a:spLocks noGrp="1"/>
          </p:cNvSpPr>
          <p:nvPr>
            <p:ph type="title"/>
          </p:nvPr>
        </p:nvSpPr>
        <p:spPr>
          <a:xfrm>
            <a:off x="1998133" y="624110"/>
            <a:ext cx="9506479" cy="1136957"/>
          </a:xfrm>
        </p:spPr>
        <p:txBody>
          <a:bodyPr/>
          <a:lstStyle/>
          <a:p>
            <a:r>
              <a:rPr lang="en-US"/>
              <a:t> p cycle</a:t>
            </a:r>
            <a:endParaRPr lang="x-none" dirty="0"/>
          </a:p>
        </p:txBody>
      </p:sp>
      <p:pic>
        <p:nvPicPr>
          <p:cNvPr id="5" name="Content Placeholder 4">
            <a:extLst>
              <a:ext uri="{FF2B5EF4-FFF2-40B4-BE49-F238E27FC236}">
                <a16:creationId xmlns:a16="http://schemas.microsoft.com/office/drawing/2014/main" xmlns="" id="{B5F0B5B5-00D3-4DE9-AD94-BAB68391D819}"/>
              </a:ext>
            </a:extLst>
          </p:cNvPr>
          <p:cNvPicPr>
            <a:picLocks noGrp="1" noChangeAspect="1"/>
          </p:cNvPicPr>
          <p:nvPr>
            <p:ph idx="1"/>
          </p:nvPr>
        </p:nvPicPr>
        <p:blipFill>
          <a:blip r:embed="rId2"/>
          <a:stretch>
            <a:fillRect/>
          </a:stretch>
        </p:blipFill>
        <p:spPr>
          <a:xfrm>
            <a:off x="1998133" y="1456267"/>
            <a:ext cx="9127067" cy="4777623"/>
          </a:xfrm>
        </p:spPr>
      </p:pic>
    </p:spTree>
    <p:extLst>
      <p:ext uri="{BB962C8B-B14F-4D97-AF65-F5344CB8AC3E}">
        <p14:creationId xmlns:p14="http://schemas.microsoft.com/office/powerpoint/2010/main" xmlns="" val="107152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DA3EFD-2A8D-48AB-BAFC-0944BD1F4805}"/>
              </a:ext>
            </a:extLst>
          </p:cNvPr>
          <p:cNvSpPr>
            <a:spLocks noGrp="1"/>
          </p:cNvSpPr>
          <p:nvPr>
            <p:ph type="title"/>
          </p:nvPr>
        </p:nvSpPr>
        <p:spPr>
          <a:xfrm>
            <a:off x="2596638" y="534933"/>
            <a:ext cx="8911687" cy="1280890"/>
          </a:xfrm>
        </p:spPr>
        <p:txBody>
          <a:bodyPr/>
          <a:lstStyle/>
          <a:p>
            <a:r>
              <a:rPr lang="en-US" dirty="0"/>
              <a:t/>
            </a:r>
            <a:br>
              <a:rPr lang="en-US" dirty="0"/>
            </a:br>
            <a:r>
              <a:rPr lang="en-US" b="1" dirty="0"/>
              <a:t>PHOSPHORUS</a:t>
            </a:r>
            <a:endParaRPr lang="x-none" b="1" dirty="0"/>
          </a:p>
        </p:txBody>
      </p:sp>
      <p:sp>
        <p:nvSpPr>
          <p:cNvPr id="3" name="Content Placeholder 2">
            <a:extLst>
              <a:ext uri="{FF2B5EF4-FFF2-40B4-BE49-F238E27FC236}">
                <a16:creationId xmlns:a16="http://schemas.microsoft.com/office/drawing/2014/main" xmlns="" id="{0113DEB5-C8DF-437B-8651-54B0D740E32F}"/>
              </a:ext>
            </a:extLst>
          </p:cNvPr>
          <p:cNvSpPr>
            <a:spLocks noGrp="1"/>
          </p:cNvSpPr>
          <p:nvPr>
            <p:ph idx="1"/>
          </p:nvPr>
        </p:nvSpPr>
        <p:spPr>
          <a:xfrm>
            <a:off x="2592925" y="1905000"/>
            <a:ext cx="8915400" cy="3777622"/>
          </a:xfrm>
        </p:spPr>
        <p:txBody>
          <a:bodyPr/>
          <a:lstStyle/>
          <a:p>
            <a:endParaRPr lang="en-US" sz="2000" b="1" dirty="0"/>
          </a:p>
          <a:p>
            <a:r>
              <a:rPr lang="en-US" sz="2000" b="1" dirty="0"/>
              <a:t>Ph</a:t>
            </a:r>
            <a:r>
              <a:rPr lang="x-none" sz="2000" b="1" dirty="0"/>
              <a:t>osphorus</a:t>
            </a:r>
            <a:r>
              <a:rPr lang="x-none" sz="2000" dirty="0"/>
              <a:t> is a </a:t>
            </a:r>
            <a:r>
              <a:rPr lang="en-US" sz="2000" dirty="0"/>
              <a:t>chemical element with Symbol</a:t>
            </a:r>
            <a:r>
              <a:rPr lang="en-US" sz="2000" b="1" dirty="0"/>
              <a:t> P </a:t>
            </a:r>
            <a:r>
              <a:rPr lang="en-US" sz="2000" dirty="0"/>
              <a:t>with atomic number</a:t>
            </a:r>
            <a:r>
              <a:rPr lang="en-US" sz="2000" b="1" dirty="0"/>
              <a:t> 16</a:t>
            </a:r>
          </a:p>
          <a:p>
            <a:r>
              <a:rPr lang="en-US" sz="2000" dirty="0"/>
              <a:t>Elemental phosphorus exist in two forms.</a:t>
            </a:r>
          </a:p>
          <a:p>
            <a:pPr>
              <a:buFont typeface="Wingdings" panose="05000000000000000000" pitchFamily="2" charset="2"/>
              <a:buChar char="Ø"/>
            </a:pPr>
            <a:r>
              <a:rPr lang="en-US" sz="2000" dirty="0"/>
              <a:t>White phosphorus and red phosphorus.</a:t>
            </a:r>
          </a:p>
          <a:p>
            <a:pPr>
              <a:buFont typeface="Wingdings" panose="05000000000000000000" pitchFamily="2" charset="2"/>
              <a:buChar char="Ø"/>
            </a:pPr>
            <a:r>
              <a:rPr lang="x-none" sz="2000" dirty="0"/>
              <a:t>Phosphorus is an essential macro-element, required for plant nutrition</a:t>
            </a:r>
            <a:r>
              <a:rPr lang="en-US" sz="2000" dirty="0"/>
              <a:t>.</a:t>
            </a:r>
          </a:p>
          <a:p>
            <a:pPr>
              <a:buFont typeface="Wingdings" panose="05000000000000000000" pitchFamily="2" charset="2"/>
              <a:buChar char="Ø"/>
            </a:pPr>
            <a:r>
              <a:rPr lang="en-US" sz="2000" dirty="0"/>
              <a:t>It is one of the 17</a:t>
            </a:r>
            <a:r>
              <a:rPr lang="en-US" sz="2000" baseline="30000" dirty="0"/>
              <a:t>th</a:t>
            </a:r>
            <a:r>
              <a:rPr lang="en-US" sz="2000" dirty="0"/>
              <a:t> nutrient essential for plant growth.</a:t>
            </a:r>
          </a:p>
        </p:txBody>
      </p:sp>
    </p:spTree>
    <p:extLst>
      <p:ext uri="{BB962C8B-B14F-4D97-AF65-F5344CB8AC3E}">
        <p14:creationId xmlns:p14="http://schemas.microsoft.com/office/powerpoint/2010/main" xmlns="" val="174473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62AB1-D0F8-4532-B04F-C19CBC799D63}"/>
              </a:ext>
            </a:extLst>
          </p:cNvPr>
          <p:cNvSpPr>
            <a:spLocks noGrp="1"/>
          </p:cNvSpPr>
          <p:nvPr>
            <p:ph type="title"/>
          </p:nvPr>
        </p:nvSpPr>
        <p:spPr>
          <a:xfrm>
            <a:off x="2518450" y="1101189"/>
            <a:ext cx="8911687" cy="1280890"/>
          </a:xfrm>
        </p:spPr>
        <p:txBody>
          <a:bodyPr/>
          <a:lstStyle/>
          <a:p>
            <a:r>
              <a:rPr lang="en-US" b="1" dirty="0"/>
              <a:t>  DISCOVERY   </a:t>
            </a:r>
            <a:endParaRPr lang="x-none" b="1" dirty="0"/>
          </a:p>
        </p:txBody>
      </p:sp>
      <p:sp>
        <p:nvSpPr>
          <p:cNvPr id="3" name="Content Placeholder 2">
            <a:extLst>
              <a:ext uri="{FF2B5EF4-FFF2-40B4-BE49-F238E27FC236}">
                <a16:creationId xmlns:a16="http://schemas.microsoft.com/office/drawing/2014/main" xmlns="" id="{F34F7961-F4ED-4D59-8092-DBBA920D4702}"/>
              </a:ext>
            </a:extLst>
          </p:cNvPr>
          <p:cNvSpPr>
            <a:spLocks noGrp="1"/>
          </p:cNvSpPr>
          <p:nvPr>
            <p:ph idx="1"/>
          </p:nvPr>
        </p:nvSpPr>
        <p:spPr>
          <a:xfrm>
            <a:off x="2589212" y="2133600"/>
            <a:ext cx="8915400" cy="3777622"/>
          </a:xfrm>
        </p:spPr>
        <p:txBody>
          <a:bodyPr/>
          <a:lstStyle/>
          <a:p>
            <a:endParaRPr lang="en-US" dirty="0"/>
          </a:p>
          <a:p>
            <a:r>
              <a:rPr lang="x-none" sz="2000" dirty="0"/>
              <a:t>Elemental phosphorus was first isolated (as white phosphorus) in 1669</a:t>
            </a:r>
            <a:r>
              <a:rPr lang="en-US" sz="2000" dirty="0"/>
              <a:t>.</a:t>
            </a:r>
          </a:p>
          <a:p>
            <a:r>
              <a:rPr lang="en-US" sz="2000" dirty="0"/>
              <a:t>E</a:t>
            </a:r>
            <a:r>
              <a:rPr lang="x-none" sz="2000" dirty="0"/>
              <a:t>mitted a faint glow when exposed to oxy</a:t>
            </a:r>
            <a:r>
              <a:rPr lang="en-US" sz="2000" dirty="0"/>
              <a:t>gen</a:t>
            </a:r>
            <a:r>
              <a:rPr lang="x-none" sz="2000" dirty="0"/>
              <a:t> – hence the name, taken from Greek mythology, meaning "light-bearer" (Latin </a:t>
            </a:r>
            <a:r>
              <a:rPr lang="x-none" sz="2000" i="1" dirty="0">
                <a:solidFill>
                  <a:schemeClr val="tx1"/>
                </a:solidFill>
                <a:hlinkClick r:id="rId2" tooltip="Lucifer">
                  <a:extLst>
                    <a:ext uri="{A12FA001-AC4F-418D-AE19-62706E023703}">
                      <ahyp:hlinkClr xmlns:ahyp="http://schemas.microsoft.com/office/drawing/2018/hyperlinkcolor" xmlns="" val="tx"/>
                    </a:ext>
                  </a:extLst>
                </a:hlinkClick>
              </a:rPr>
              <a:t>Lucifer</a:t>
            </a:r>
            <a:r>
              <a:rPr lang="x-none" sz="2000" dirty="0"/>
              <a:t>), referring to </a:t>
            </a:r>
            <a:r>
              <a:rPr lang="en-US" sz="2000" dirty="0"/>
              <a:t>the </a:t>
            </a:r>
            <a:r>
              <a:rPr lang="en-US" sz="2000" b="1" dirty="0"/>
              <a:t>Morning star </a:t>
            </a:r>
            <a:r>
              <a:rPr lang="en-US" sz="2000" dirty="0"/>
              <a:t>and planet </a:t>
            </a:r>
            <a:r>
              <a:rPr lang="en-US" sz="2000" b="1" dirty="0"/>
              <a:t>Venus.</a:t>
            </a:r>
          </a:p>
          <a:p>
            <a:r>
              <a:rPr lang="en-US" sz="2000" dirty="0"/>
              <a:t> </a:t>
            </a:r>
            <a:r>
              <a:rPr lang="x-none" sz="2000" dirty="0"/>
              <a:t>The glow of phosphorus is caused by </a:t>
            </a:r>
            <a:r>
              <a:rPr lang="en-US" sz="2000" dirty="0">
                <a:solidFill>
                  <a:schemeClr val="tx1"/>
                </a:solidFill>
              </a:rPr>
              <a:t>oxidation</a:t>
            </a:r>
            <a:r>
              <a:rPr lang="x-none" sz="2000" dirty="0">
                <a:solidFill>
                  <a:schemeClr val="tx1"/>
                </a:solidFill>
              </a:rPr>
              <a:t> o</a:t>
            </a:r>
            <a:r>
              <a:rPr lang="x-none" sz="2000" dirty="0"/>
              <a:t>f the white phosphorus</a:t>
            </a:r>
            <a:r>
              <a:rPr lang="en-US" dirty="0"/>
              <a:t>.</a:t>
            </a:r>
          </a:p>
          <a:p>
            <a:pPr marL="0" indent="0">
              <a:buNone/>
            </a:pPr>
            <a:endParaRPr lang="en-US" dirty="0"/>
          </a:p>
          <a:p>
            <a:endParaRPr lang="x-none" dirty="0"/>
          </a:p>
        </p:txBody>
      </p:sp>
    </p:spTree>
    <p:extLst>
      <p:ext uri="{BB962C8B-B14F-4D97-AF65-F5344CB8AC3E}">
        <p14:creationId xmlns:p14="http://schemas.microsoft.com/office/powerpoint/2010/main" xmlns="" val="415639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60CC37-AD32-4B33-8245-DAEB5D935B30}"/>
              </a:ext>
            </a:extLst>
          </p:cNvPr>
          <p:cNvSpPr>
            <a:spLocks noGrp="1"/>
          </p:cNvSpPr>
          <p:nvPr>
            <p:ph type="title"/>
          </p:nvPr>
        </p:nvSpPr>
        <p:spPr/>
        <p:txBody>
          <a:bodyPr/>
          <a:lstStyle/>
          <a:p>
            <a:r>
              <a:rPr lang="en-US" b="1" dirty="0"/>
              <a:t>White phosphorus exposed to air glows in the dark</a:t>
            </a:r>
            <a:endParaRPr lang="x-none" b="1" dirty="0"/>
          </a:p>
        </p:txBody>
      </p:sp>
      <p:pic>
        <p:nvPicPr>
          <p:cNvPr id="5" name="Content Placeholder 4" descr="A picture containing sitting, nature, cake, animal&#10;&#10;Description automatically generated">
            <a:extLst>
              <a:ext uri="{FF2B5EF4-FFF2-40B4-BE49-F238E27FC236}">
                <a16:creationId xmlns:a16="http://schemas.microsoft.com/office/drawing/2014/main" xmlns="" id="{5B803F88-C6D2-4591-8529-1A8CF4E7FE7B}"/>
              </a:ext>
            </a:extLst>
          </p:cNvPr>
          <p:cNvPicPr>
            <a:picLocks noGrp="1" noChangeAspect="1"/>
          </p:cNvPicPr>
          <p:nvPr>
            <p:ph idx="1"/>
          </p:nvPr>
        </p:nvPicPr>
        <p:blipFill>
          <a:blip r:embed="rId2"/>
          <a:stretch>
            <a:fillRect/>
          </a:stretch>
        </p:blipFill>
        <p:spPr>
          <a:xfrm>
            <a:off x="4335251" y="2133600"/>
            <a:ext cx="5423324" cy="3778250"/>
          </a:xfrm>
        </p:spPr>
      </p:pic>
    </p:spTree>
    <p:extLst>
      <p:ext uri="{BB962C8B-B14F-4D97-AF65-F5344CB8AC3E}">
        <p14:creationId xmlns:p14="http://schemas.microsoft.com/office/powerpoint/2010/main" xmlns="" val="1660432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350AD2-888A-4552-B57C-334B34ED75DC}"/>
              </a:ext>
            </a:extLst>
          </p:cNvPr>
          <p:cNvSpPr>
            <a:spLocks noGrp="1"/>
          </p:cNvSpPr>
          <p:nvPr>
            <p:ph type="title"/>
          </p:nvPr>
        </p:nvSpPr>
        <p:spPr>
          <a:xfrm>
            <a:off x="2592925" y="1327494"/>
            <a:ext cx="8911687" cy="1280890"/>
          </a:xfrm>
        </p:spPr>
        <p:txBody>
          <a:bodyPr/>
          <a:lstStyle/>
          <a:p>
            <a:r>
              <a:rPr lang="en-US" dirty="0"/>
              <a:t>Con..</a:t>
            </a:r>
            <a:endParaRPr lang="x-none" dirty="0"/>
          </a:p>
        </p:txBody>
      </p:sp>
      <p:sp>
        <p:nvSpPr>
          <p:cNvPr id="3" name="Content Placeholder 2">
            <a:extLst>
              <a:ext uri="{FF2B5EF4-FFF2-40B4-BE49-F238E27FC236}">
                <a16:creationId xmlns:a16="http://schemas.microsoft.com/office/drawing/2014/main" xmlns="" id="{CA42929E-F744-4715-91A4-9C6A1CB5029D}"/>
              </a:ext>
            </a:extLst>
          </p:cNvPr>
          <p:cNvSpPr>
            <a:spLocks noGrp="1"/>
          </p:cNvSpPr>
          <p:nvPr>
            <p:ph idx="1"/>
          </p:nvPr>
        </p:nvSpPr>
        <p:spPr>
          <a:xfrm>
            <a:off x="1913206" y="2133600"/>
            <a:ext cx="9591405" cy="3887372"/>
          </a:xfrm>
        </p:spPr>
        <p:txBody>
          <a:bodyPr>
            <a:normAutofit/>
          </a:bodyPr>
          <a:lstStyle/>
          <a:p>
            <a:endParaRPr lang="en-US" sz="2000" dirty="0"/>
          </a:p>
          <a:p>
            <a:r>
              <a:rPr lang="en-US" sz="2000" dirty="0"/>
              <a:t>Hennig Brand discovered phosphorus in 1669, in Hamburg, Germany, preparing it from urine.</a:t>
            </a:r>
          </a:p>
          <a:p>
            <a:r>
              <a:rPr lang="en-US" sz="2000" dirty="0"/>
              <a:t> (Urine naturally contains considerable quantities of dissolved phosphates.) Brand called the substance he had discovered ‘cold fire’ because it was luminous, glowing in the dark.</a:t>
            </a:r>
          </a:p>
          <a:p>
            <a:r>
              <a:rPr lang="en-US" sz="2000" dirty="0"/>
              <a:t>Phosphorus is too reactive to occur in nature in the free state. Most of the phosphorus in the earth’s crust occurs as phosphate rock</a:t>
            </a:r>
            <a:endParaRPr lang="x-none" sz="2000" dirty="0"/>
          </a:p>
        </p:txBody>
      </p:sp>
    </p:spTree>
    <p:extLst>
      <p:ext uri="{BB962C8B-B14F-4D97-AF65-F5344CB8AC3E}">
        <p14:creationId xmlns:p14="http://schemas.microsoft.com/office/powerpoint/2010/main" xmlns="" val="3127398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F06A59-52B6-4166-A489-0196BD1ED7D4}"/>
              </a:ext>
            </a:extLst>
          </p:cNvPr>
          <p:cNvSpPr>
            <a:spLocks noGrp="1"/>
          </p:cNvSpPr>
          <p:nvPr>
            <p:ph type="title"/>
          </p:nvPr>
        </p:nvSpPr>
        <p:spPr>
          <a:xfrm>
            <a:off x="2473656" y="746692"/>
            <a:ext cx="8911687" cy="1280890"/>
          </a:xfrm>
        </p:spPr>
        <p:txBody>
          <a:bodyPr/>
          <a:lstStyle/>
          <a:p>
            <a:r>
              <a:rPr lang="en-US" b="1" dirty="0"/>
              <a:t>Essential role of phosphorus in plants</a:t>
            </a:r>
            <a:r>
              <a:rPr lang="en-US" dirty="0"/>
              <a:t>: </a:t>
            </a:r>
            <a:endParaRPr lang="x-none" dirty="0"/>
          </a:p>
        </p:txBody>
      </p:sp>
      <p:sp>
        <p:nvSpPr>
          <p:cNvPr id="3" name="Content Placeholder 2">
            <a:extLst>
              <a:ext uri="{FF2B5EF4-FFF2-40B4-BE49-F238E27FC236}">
                <a16:creationId xmlns:a16="http://schemas.microsoft.com/office/drawing/2014/main" xmlns="" id="{C2E3ECD4-C836-4903-A27F-C7B7E962E197}"/>
              </a:ext>
            </a:extLst>
          </p:cNvPr>
          <p:cNvSpPr>
            <a:spLocks noGrp="1"/>
          </p:cNvSpPr>
          <p:nvPr>
            <p:ph idx="1"/>
          </p:nvPr>
        </p:nvSpPr>
        <p:spPr>
          <a:xfrm>
            <a:off x="2473656" y="1869372"/>
            <a:ext cx="9030956" cy="4055918"/>
          </a:xfrm>
        </p:spPr>
        <p:txBody>
          <a:bodyPr>
            <a:normAutofit/>
          </a:bodyPr>
          <a:lstStyle/>
          <a:p>
            <a:r>
              <a:rPr lang="x-none" dirty="0"/>
              <a:t>Phosphorus is an essential nutrient both as a part of several key plant structure compounds and as a catalysis in the conversion of numerous key biochemical reactions in plants.</a:t>
            </a:r>
            <a:endParaRPr lang="en-US" dirty="0"/>
          </a:p>
          <a:p>
            <a:r>
              <a:rPr lang="x-none" dirty="0"/>
              <a:t> Phosphorus is noted especially for its role in capturing and converting the sun's energy into useful plant compounds.</a:t>
            </a:r>
          </a:p>
          <a:p>
            <a:r>
              <a:rPr lang="x-none" dirty="0"/>
              <a:t>Phosphorus is a vital component of DNA, the genetic "memory unit" of all living things.</a:t>
            </a:r>
            <a:endParaRPr lang="en-US" dirty="0"/>
          </a:p>
          <a:p>
            <a:r>
              <a:rPr lang="x-none" dirty="0"/>
              <a:t> It is also a component of RNA, the compound that reads the DNA genetic code to build proteins and other compounds essential for plant structure, seed yield and genetic transfer. The structures of both DNA and RNA are linked together by phosphorus bonds.</a:t>
            </a:r>
          </a:p>
          <a:p>
            <a:pPr marL="0" indent="0">
              <a:buNone/>
            </a:pPr>
            <a:r>
              <a:rPr lang="x-none" dirty="0"/>
              <a:t>.</a:t>
            </a:r>
          </a:p>
          <a:p>
            <a:endParaRPr lang="x-none" sz="2000" dirty="0"/>
          </a:p>
        </p:txBody>
      </p:sp>
    </p:spTree>
    <p:extLst>
      <p:ext uri="{BB962C8B-B14F-4D97-AF65-F5344CB8AC3E}">
        <p14:creationId xmlns:p14="http://schemas.microsoft.com/office/powerpoint/2010/main" xmlns="" val="18174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45053E-8429-4980-9665-64926FD3B7A1}"/>
              </a:ext>
            </a:extLst>
          </p:cNvPr>
          <p:cNvSpPr>
            <a:spLocks noGrp="1"/>
          </p:cNvSpPr>
          <p:nvPr>
            <p:ph type="title"/>
          </p:nvPr>
        </p:nvSpPr>
        <p:spPr>
          <a:xfrm>
            <a:off x="2592925" y="946778"/>
            <a:ext cx="8911688" cy="958222"/>
          </a:xfrm>
        </p:spPr>
        <p:txBody>
          <a:bodyPr/>
          <a:lstStyle/>
          <a:p>
            <a:r>
              <a:rPr lang="en-US" dirty="0"/>
              <a:t>Con..</a:t>
            </a:r>
            <a:endParaRPr lang="x-none" dirty="0"/>
          </a:p>
        </p:txBody>
      </p:sp>
      <p:sp>
        <p:nvSpPr>
          <p:cNvPr id="3" name="Content Placeholder 2">
            <a:extLst>
              <a:ext uri="{FF2B5EF4-FFF2-40B4-BE49-F238E27FC236}">
                <a16:creationId xmlns:a16="http://schemas.microsoft.com/office/drawing/2014/main" xmlns="" id="{E3D0C386-C3F8-4B49-8C10-4C06BAC54C87}"/>
              </a:ext>
            </a:extLst>
          </p:cNvPr>
          <p:cNvSpPr>
            <a:spLocks noGrp="1"/>
          </p:cNvSpPr>
          <p:nvPr>
            <p:ph idx="1"/>
          </p:nvPr>
        </p:nvSpPr>
        <p:spPr>
          <a:xfrm>
            <a:off x="2592924" y="1905000"/>
            <a:ext cx="8911688" cy="4006222"/>
          </a:xfrm>
        </p:spPr>
        <p:txBody>
          <a:bodyPr/>
          <a:lstStyle/>
          <a:p>
            <a:r>
              <a:rPr lang="x-none" dirty="0"/>
              <a:t>Phosphorus is a vital component of ATP, the "energy unit" of plants. ATP forms during photosynthesis, has phosphorus in its structure, and processes from the beginning of seedling growth through</a:t>
            </a:r>
            <a:r>
              <a:rPr lang="en-US" dirty="0"/>
              <a:t> out</a:t>
            </a:r>
            <a:r>
              <a:rPr lang="x-none" dirty="0"/>
              <a:t>  the formation of grain and maturity.</a:t>
            </a:r>
          </a:p>
          <a:p>
            <a:r>
              <a:rPr lang="x-none" dirty="0"/>
              <a:t>P are found in seeds and fruit where it is believed essential for seed formation and development. </a:t>
            </a:r>
            <a:endParaRPr lang="en-US" dirty="0"/>
          </a:p>
          <a:p>
            <a:r>
              <a:rPr lang="x-none" dirty="0"/>
              <a:t>Phosphorus is also a component of phytin, a major storage form of P in seeds</a:t>
            </a:r>
            <a:r>
              <a:rPr lang="en-US" dirty="0"/>
              <a:t>.</a:t>
            </a:r>
          </a:p>
          <a:p>
            <a:r>
              <a:rPr lang="en-US" dirty="0"/>
              <a:t>It is also component of cell membrane as phospholipid.</a:t>
            </a:r>
            <a:endParaRPr lang="x-none" dirty="0"/>
          </a:p>
        </p:txBody>
      </p:sp>
    </p:spTree>
    <p:extLst>
      <p:ext uri="{BB962C8B-B14F-4D97-AF65-F5344CB8AC3E}">
        <p14:creationId xmlns:p14="http://schemas.microsoft.com/office/powerpoint/2010/main" xmlns="" val="353931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FFCBFD-6D42-42E0-94C8-16552C963A9D}"/>
              </a:ext>
            </a:extLst>
          </p:cNvPr>
          <p:cNvSpPr>
            <a:spLocks noGrp="1"/>
          </p:cNvSpPr>
          <p:nvPr>
            <p:ph type="title"/>
          </p:nvPr>
        </p:nvSpPr>
        <p:spPr>
          <a:xfrm>
            <a:off x="2082801" y="624110"/>
            <a:ext cx="9421812" cy="1120023"/>
          </a:xfrm>
        </p:spPr>
        <p:txBody>
          <a:bodyPr/>
          <a:lstStyle/>
          <a:p>
            <a:r>
              <a:rPr lang="en-US" b="1" dirty="0"/>
              <a:t>Essential role of phosphorus in plants</a:t>
            </a:r>
            <a:r>
              <a:rPr lang="en-US" dirty="0"/>
              <a:t>: </a:t>
            </a:r>
            <a:endParaRPr lang="x-none" dirty="0"/>
          </a:p>
        </p:txBody>
      </p:sp>
      <p:pic>
        <p:nvPicPr>
          <p:cNvPr id="5" name="Content Placeholder 4">
            <a:extLst>
              <a:ext uri="{FF2B5EF4-FFF2-40B4-BE49-F238E27FC236}">
                <a16:creationId xmlns:a16="http://schemas.microsoft.com/office/drawing/2014/main" xmlns="" id="{821A92B9-4D4E-4BDE-B3B0-7A081BACCCE0}"/>
              </a:ext>
            </a:extLst>
          </p:cNvPr>
          <p:cNvPicPr>
            <a:picLocks noGrp="1" noChangeAspect="1"/>
          </p:cNvPicPr>
          <p:nvPr>
            <p:ph idx="1"/>
          </p:nvPr>
        </p:nvPicPr>
        <p:blipFill>
          <a:blip r:embed="rId2"/>
          <a:stretch>
            <a:fillRect/>
          </a:stretch>
        </p:blipFill>
        <p:spPr>
          <a:xfrm>
            <a:off x="2218267" y="2133600"/>
            <a:ext cx="8195733" cy="3778250"/>
          </a:xfrm>
        </p:spPr>
      </p:pic>
    </p:spTree>
    <p:extLst>
      <p:ext uri="{BB962C8B-B14F-4D97-AF65-F5344CB8AC3E}">
        <p14:creationId xmlns:p14="http://schemas.microsoft.com/office/powerpoint/2010/main" xmlns="" val="166250698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1552</Words>
  <Application>Microsoft Office PowerPoint</Application>
  <PresentationFormat>Custom</PresentationFormat>
  <Paragraphs>130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Wisp</vt:lpstr>
      <vt:lpstr>Physiology and Ecology of Phosphorus </vt:lpstr>
      <vt:lpstr>PHYSIOLOGY AND ECOLOGY OF PHOSPHORUS</vt:lpstr>
      <vt:lpstr> PHOSPHORUS</vt:lpstr>
      <vt:lpstr>  DISCOVERY   </vt:lpstr>
      <vt:lpstr>White phosphorus exposed to air glows in the dark</vt:lpstr>
      <vt:lpstr>Con..</vt:lpstr>
      <vt:lpstr>Essential role of phosphorus in plants: </vt:lpstr>
      <vt:lpstr>Con..</vt:lpstr>
      <vt:lpstr>Essential role of phosphorus in plants: </vt:lpstr>
      <vt:lpstr>ATP</vt:lpstr>
      <vt:lpstr>Plant growth factor associated with P</vt:lpstr>
      <vt:lpstr>Phosphorus in soil</vt:lpstr>
      <vt:lpstr>Phosphorus uptake by plants:</vt:lpstr>
      <vt:lpstr>Con..</vt:lpstr>
      <vt:lpstr>PHOSPHORUS DEFICIENCY</vt:lpstr>
      <vt:lpstr>PHOSPHORUS IN EXCESS </vt:lpstr>
      <vt:lpstr>What affects phosphorus levels? </vt:lpstr>
      <vt:lpstr>Ecological role of phosphorus:</vt:lpstr>
      <vt:lpstr>Phosphorus cycle</vt:lpstr>
      <vt:lpstr>Phosphorus Cycle Steps</vt:lpstr>
      <vt:lpstr>Weathering</vt:lpstr>
      <vt:lpstr>Absorption by Plants and Animals</vt:lpstr>
      <vt:lpstr>Return to the Environment via Decomposition</vt:lpstr>
      <vt:lpstr>Impact of human activities on phosphorus cycle</vt:lpstr>
      <vt:lpstr>Eutrophication</vt:lpstr>
      <vt:lpstr>Eutrophication</vt:lpstr>
      <vt:lpstr>Eutrophication</vt:lpstr>
      <vt:lpstr>PHOSPHORUS CYCLE</vt:lpstr>
      <vt:lpstr> p cycle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PHYSIOLOGY AND ECOLOGY OF PHOSPHORU</dc:title>
  <dc:creator>Shabnum Hayat </dc:creator>
  <cp:lastModifiedBy>BASHARAT MAHMOOD</cp:lastModifiedBy>
  <cp:revision>42</cp:revision>
  <dcterms:created xsi:type="dcterms:W3CDTF">2019-02-16T07:50:47Z</dcterms:created>
  <dcterms:modified xsi:type="dcterms:W3CDTF">2020-05-08T05:52:30Z</dcterms:modified>
</cp:coreProperties>
</file>