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8" r:id="rId4"/>
    <p:sldId id="257" r:id="rId5"/>
    <p:sldId id="259" r:id="rId6"/>
    <p:sldId id="263" r:id="rId7"/>
    <p:sldId id="260" r:id="rId8"/>
    <p:sldId id="261" r:id="rId9"/>
    <p:sldId id="264" r:id="rId10"/>
    <p:sldId id="276" r:id="rId11"/>
    <p:sldId id="265" r:id="rId12"/>
    <p:sldId id="266" r:id="rId13"/>
    <p:sldId id="267" r:id="rId14"/>
    <p:sldId id="272" r:id="rId15"/>
    <p:sldId id="275" r:id="rId16"/>
    <p:sldId id="273" r:id="rId17"/>
    <p:sldId id="274" r:id="rId18"/>
    <p:sldId id="269" r:id="rId19"/>
    <p:sldId id="271"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EC75B45-E64C-4CA8-A6E2-3BEE934BEB1B}" type="datetimeFigureOut">
              <a:rPr lang="en-US" smtClean="0"/>
              <a:t>5/16/2019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CA5949-81AE-4DE2-A858-D16AA88455A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CA5949-81AE-4DE2-A858-D16AA88455A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CA5949-81AE-4DE2-A858-D16AA88455A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CA5949-81AE-4DE2-A858-D16AA88455A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CA5949-81AE-4DE2-A858-D16AA88455A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CA5949-81AE-4DE2-A858-D16AA88455A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5CA5949-81AE-4DE2-A858-D16AA88455A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5CA5949-81AE-4DE2-A858-D16AA88455A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EC75B45-E64C-4CA8-A6E2-3BEE934BEB1B}" type="datetimeFigureOut">
              <a:rPr lang="en-US" smtClean="0"/>
              <a:t>5/16/2019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5CA5949-81AE-4DE2-A858-D16AA88455A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EC75B45-E64C-4CA8-A6E2-3BEE934BEB1B}" type="datetimeFigureOut">
              <a:rPr lang="en-US" smtClean="0"/>
              <a:t>5/16/2019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CA5949-81AE-4DE2-A858-D16AA88455A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EC75B45-E64C-4CA8-A6E2-3BEE934BEB1B}" type="datetimeFigureOut">
              <a:rPr lang="en-US" smtClean="0"/>
              <a:t>5/16/2019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5CA5949-81AE-4DE2-A858-D16AA88455A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EC75B45-E64C-4CA8-A6E2-3BEE934BEB1B}" type="datetimeFigureOut">
              <a:rPr lang="en-US" smtClean="0"/>
              <a:t>5/16/2019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CA5949-81AE-4DE2-A858-D16AA88455A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ritannica.com/science/incidence-epidemiology" TargetMode="External"/><Relationship Id="rId2" Type="http://schemas.openxmlformats.org/officeDocument/2006/relationships/hyperlink" Target="https://www.vetmed.umn.edu/sites/vetmed.umn.edu/files/shmp_2016l17.50_comparing_incident_vs_rate-science_page.pdf" TargetMode="External"/><Relationship Id="rId1" Type="http://schemas.openxmlformats.org/officeDocument/2006/relationships/slideLayout" Target="../slideLayouts/slideLayout2.xml"/><Relationship Id="rId6" Type="http://schemas.openxmlformats.org/officeDocument/2006/relationships/hyperlink" Target="https://www.eupati.eu/pharmacoepidemiology/epidemiologic-concepts-incidence-and-prevalence/" TargetMode="External"/><Relationship Id="rId5" Type="http://schemas.openxmlformats.org/officeDocument/2006/relationships/hyperlink" Target="https://www.cdc.gov/csels/dsepd/ss1978/lesson3/section2.html" TargetMode="External"/><Relationship Id="rId4" Type="http://schemas.openxmlformats.org/officeDocument/2006/relationships/hyperlink" Target="http://sphweb.bumc.bu.edu/otlt/MPH-Modules/EP/EP713_DiseaseFrequency/EP713_DiseaseFrequency4.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MEASURES OF DISEASE FREQUENCY AND DISEASE BURDEN</a:t>
            </a:r>
            <a:endParaRPr lang="en-US" b="1" dirty="0"/>
          </a:p>
        </p:txBody>
      </p:sp>
      <p:sp>
        <p:nvSpPr>
          <p:cNvPr id="3" name="Subtitle 2"/>
          <p:cNvSpPr>
            <a:spLocks noGrp="1"/>
          </p:cNvSpPr>
          <p:nvPr>
            <p:ph type="subTitle" idx="1"/>
          </p:nvPr>
        </p:nvSpPr>
        <p:spPr/>
        <p:txBody>
          <a:bodyPr/>
          <a:lstStyle/>
          <a:p>
            <a:r>
              <a:rPr lang="en-US" b="1" dirty="0" smtClean="0"/>
              <a:t>Medical Geography</a:t>
            </a:r>
            <a:endParaRPr lang="en-US" b="1" dirty="0"/>
          </a:p>
        </p:txBody>
      </p:sp>
    </p:spTree>
    <p:extLst>
      <p:ext uri="{BB962C8B-B14F-4D97-AF65-F5344CB8AC3E}">
        <p14:creationId xmlns:p14="http://schemas.microsoft.com/office/powerpoint/2010/main" val="2266600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Contd.</a:t>
            </a:r>
            <a:endParaRPr lang="en-U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81200"/>
            <a:ext cx="8229600" cy="2880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7854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Incidence Risk</a:t>
            </a:r>
            <a:endParaRPr lang="en-US" dirty="0"/>
          </a:p>
        </p:txBody>
      </p:sp>
      <p:sp>
        <p:nvSpPr>
          <p:cNvPr id="4" name="Content Placeholder 3"/>
          <p:cNvSpPr>
            <a:spLocks noGrp="1"/>
          </p:cNvSpPr>
          <p:nvPr>
            <p:ph idx="1"/>
          </p:nvPr>
        </p:nvSpPr>
        <p:spPr/>
        <p:txBody>
          <a:bodyPr/>
          <a:lstStyle/>
          <a:p>
            <a:pPr algn="just"/>
            <a:r>
              <a:rPr lang="en-US" dirty="0"/>
              <a:t>Risk is the proportion of individuals in a population (initially free of disease) who develop the disease within a specified time interval. Incidence risk is expressed as a percentage (or if small as per 1000 persons).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1" y="3743831"/>
            <a:ext cx="8370330" cy="2352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9307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610600" cy="5791200"/>
          </a:xfrm>
        </p:spPr>
        <p:txBody>
          <a:bodyPr>
            <a:normAutofit/>
          </a:bodyPr>
          <a:lstStyle/>
          <a:p>
            <a:pPr algn="just"/>
            <a:r>
              <a:rPr lang="en-US" dirty="0"/>
              <a:t>The incidence risk assumes that the entire population at risk at the beginning of the study period has been followed for the specified time period for the development of the outcome under investigation. However, in a cohort study participants may be lost during </a:t>
            </a:r>
            <a:r>
              <a:rPr lang="en-US" dirty="0" smtClean="0"/>
              <a:t>follow-up. For </a:t>
            </a:r>
            <a:r>
              <a:rPr lang="en-US" dirty="0"/>
              <a:t>example, some participants may</a:t>
            </a:r>
            <a:r>
              <a:rPr lang="en-US" dirty="0" smtClean="0"/>
              <a:t>:</a:t>
            </a:r>
            <a:endParaRPr lang="en-US" dirty="0"/>
          </a:p>
          <a:p>
            <a:r>
              <a:rPr lang="en-US" dirty="0"/>
              <a:t>Develop the outcome under investigation</a:t>
            </a:r>
          </a:p>
          <a:p>
            <a:r>
              <a:rPr lang="en-US" dirty="0"/>
              <a:t>Refuse to continue to participate in the study</a:t>
            </a:r>
          </a:p>
          <a:p>
            <a:r>
              <a:rPr lang="en-US" dirty="0"/>
              <a:t>Migrate</a:t>
            </a:r>
          </a:p>
          <a:p>
            <a:r>
              <a:rPr lang="en-US" dirty="0"/>
              <a:t>Die</a:t>
            </a:r>
          </a:p>
          <a:p>
            <a:r>
              <a:rPr lang="en-US" dirty="0"/>
              <a:t>Enter the study some time after it starts</a:t>
            </a:r>
          </a:p>
        </p:txBody>
      </p:sp>
      <p:sp>
        <p:nvSpPr>
          <p:cNvPr id="3" name="Title 2"/>
          <p:cNvSpPr>
            <a:spLocks noGrp="1"/>
          </p:cNvSpPr>
          <p:nvPr>
            <p:ph type="title"/>
          </p:nvPr>
        </p:nvSpPr>
        <p:spPr>
          <a:xfrm>
            <a:off x="457200" y="274638"/>
            <a:ext cx="8229600" cy="715962"/>
          </a:xfrm>
        </p:spPr>
        <p:txBody>
          <a:bodyPr>
            <a:normAutofit fontScale="90000"/>
          </a:bodyPr>
          <a:lstStyle/>
          <a:p>
            <a:pPr algn="ctr"/>
            <a:r>
              <a:rPr lang="en-US" dirty="0" err="1" smtClean="0"/>
              <a:t>Contd</a:t>
            </a:r>
            <a:r>
              <a:rPr lang="en-US" dirty="0" smtClean="0"/>
              <a:t>:</a:t>
            </a:r>
            <a:endParaRPr lang="en-US" dirty="0"/>
          </a:p>
        </p:txBody>
      </p:sp>
    </p:spTree>
    <p:extLst>
      <p:ext uri="{BB962C8B-B14F-4D97-AF65-F5344CB8AC3E}">
        <p14:creationId xmlns:p14="http://schemas.microsoft.com/office/powerpoint/2010/main" val="953144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Incidence rates also measure the frequency of new cases of disease in a population. However, incidence rates take into account the sum of the time that each person remained under observation and at risk of developing the outcome under investigation.</a:t>
            </a:r>
          </a:p>
          <a:p>
            <a:endParaRPr lang="en-US" dirty="0"/>
          </a:p>
          <a:p>
            <a:endParaRPr lang="en-US" dirty="0"/>
          </a:p>
        </p:txBody>
      </p:sp>
      <p:sp>
        <p:nvSpPr>
          <p:cNvPr id="3" name="Title 2"/>
          <p:cNvSpPr>
            <a:spLocks noGrp="1"/>
          </p:cNvSpPr>
          <p:nvPr>
            <p:ph type="title"/>
          </p:nvPr>
        </p:nvSpPr>
        <p:spPr/>
        <p:txBody>
          <a:bodyPr/>
          <a:lstStyle/>
          <a:p>
            <a:pPr algn="ctr"/>
            <a:r>
              <a:rPr lang="en-US" dirty="0" smtClean="0"/>
              <a:t>Incidence Rate</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038600"/>
            <a:ext cx="8626415"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61868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763000" cy="5410200"/>
          </a:xfrm>
        </p:spPr>
        <p:txBody>
          <a:bodyPr>
            <a:normAutofit fontScale="85000" lnSpcReduction="20000"/>
          </a:bodyPr>
          <a:lstStyle/>
          <a:p>
            <a:pPr algn="just"/>
            <a:r>
              <a:rPr lang="en-US" dirty="0">
                <a:solidFill>
                  <a:srgbClr val="222222"/>
                </a:solidFill>
              </a:rPr>
              <a:t>Incidence should not be confused with</a:t>
            </a:r>
            <a:r>
              <a:rPr lang="en-US" dirty="0"/>
              <a:t> </a:t>
            </a:r>
            <a:r>
              <a:rPr lang="en-US" dirty="0" smtClean="0"/>
              <a:t>prevalence </a:t>
            </a:r>
            <a:r>
              <a:rPr lang="en-US" dirty="0">
                <a:solidFill>
                  <a:srgbClr val="222222"/>
                </a:solidFill>
              </a:rPr>
              <a:t>which is the proportion of cases in the population at a given time rather than rate of occurrence of new cases. </a:t>
            </a:r>
            <a:endParaRPr lang="en-US" dirty="0" smtClean="0">
              <a:solidFill>
                <a:srgbClr val="222222"/>
              </a:solidFill>
            </a:endParaRPr>
          </a:p>
          <a:p>
            <a:pPr algn="just"/>
            <a:r>
              <a:rPr lang="en-US" dirty="0" smtClean="0">
                <a:solidFill>
                  <a:srgbClr val="222222"/>
                </a:solidFill>
              </a:rPr>
              <a:t>Thus</a:t>
            </a:r>
            <a:r>
              <a:rPr lang="en-US" dirty="0">
                <a:solidFill>
                  <a:srgbClr val="222222"/>
                </a:solidFill>
              </a:rPr>
              <a:t>, incidence conveys information about the risk of contracting the disease, whereas prevalence indicates how widespread the disease is. </a:t>
            </a:r>
            <a:endParaRPr lang="en-US" dirty="0" smtClean="0"/>
          </a:p>
          <a:p>
            <a:pPr algn="just"/>
            <a:r>
              <a:rPr lang="en-US" dirty="0" smtClean="0"/>
              <a:t>Prevalence is considered more useful measure for calculating the disease burden of non-communicable diseases. While as Incidence rate is more useful for studying the communicable or infectious diseases</a:t>
            </a:r>
          </a:p>
          <a:p>
            <a:pPr algn="just"/>
            <a:r>
              <a:rPr lang="en-US" dirty="0" smtClean="0"/>
              <a:t>The </a:t>
            </a:r>
            <a:r>
              <a:rPr lang="en-US" dirty="0"/>
              <a:t>proportion of the population that has a disease at a point in time (prevalence) and the rate of occurrence of new disease during a period of time (incidence) are closely </a:t>
            </a:r>
            <a:r>
              <a:rPr lang="en-US" dirty="0" smtClean="0"/>
              <a:t>related.</a:t>
            </a:r>
            <a:endParaRPr lang="en-US" dirty="0"/>
          </a:p>
          <a:p>
            <a:pPr algn="just"/>
            <a:r>
              <a:rPr lang="en-US" dirty="0"/>
              <a:t>Prevalence depends on</a:t>
            </a:r>
            <a:r>
              <a:rPr lang="en-US" dirty="0" smtClean="0"/>
              <a:t>:</a:t>
            </a:r>
            <a:endParaRPr lang="en-US" dirty="0"/>
          </a:p>
          <a:p>
            <a:pPr algn="just"/>
            <a:r>
              <a:rPr lang="en-US" dirty="0"/>
              <a:t>1. The incidence rate (r)</a:t>
            </a:r>
          </a:p>
          <a:p>
            <a:pPr algn="just"/>
            <a:r>
              <a:rPr lang="en-US" dirty="0"/>
              <a:t>2. The duration of disease (T</a:t>
            </a:r>
            <a:r>
              <a:rPr lang="en-US" dirty="0" smtClean="0"/>
              <a:t>)</a:t>
            </a:r>
            <a:endParaRPr lang="en-US" dirty="0"/>
          </a:p>
        </p:txBody>
      </p:sp>
      <p:sp>
        <p:nvSpPr>
          <p:cNvPr id="3" name="Title 2"/>
          <p:cNvSpPr>
            <a:spLocks noGrp="1"/>
          </p:cNvSpPr>
          <p:nvPr>
            <p:ph type="title"/>
          </p:nvPr>
        </p:nvSpPr>
        <p:spPr/>
        <p:txBody>
          <a:bodyPr>
            <a:normAutofit fontScale="90000"/>
          </a:bodyPr>
          <a:lstStyle/>
          <a:p>
            <a:pPr algn="ctr"/>
            <a:r>
              <a:rPr lang="en-US" dirty="0"/>
              <a:t>The relationship between prevalence and incidence</a:t>
            </a:r>
          </a:p>
        </p:txBody>
      </p:sp>
    </p:spTree>
    <p:extLst>
      <p:ext uri="{BB962C8B-B14F-4D97-AF65-F5344CB8AC3E}">
        <p14:creationId xmlns:p14="http://schemas.microsoft.com/office/powerpoint/2010/main" val="2139284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715000"/>
          </a:xfrm>
        </p:spPr>
        <p:txBody>
          <a:bodyPr>
            <a:normAutofit fontScale="77500" lnSpcReduction="20000"/>
          </a:bodyPr>
          <a:lstStyle/>
          <a:p>
            <a:pPr algn="just"/>
            <a:r>
              <a:rPr lang="en-US" dirty="0"/>
              <a:t>For example, if the incidence of a disease is low but the duration of disease (i.e. until recovery or death) is long, the prevalence will be high relative to the incidence. For example diseases like leprosy or tuberculosis tend to persist for a longer duration, from months to years, hence the prevalence (old and new cases) would be longer than the incidence.</a:t>
            </a:r>
          </a:p>
          <a:p>
            <a:pPr algn="just"/>
            <a:endParaRPr lang="en-US" dirty="0" smtClean="0"/>
          </a:p>
          <a:p>
            <a:pPr algn="just"/>
            <a:r>
              <a:rPr lang="en-US" dirty="0" smtClean="0"/>
              <a:t>Conversely</a:t>
            </a:r>
            <a:r>
              <a:rPr lang="en-US" dirty="0"/>
              <a:t>, if the incidence of a disease is high and the duration of the disease is short, the prevalence will be low relative to the incidence [1]. For example, acute conditions like </a:t>
            </a:r>
            <a:r>
              <a:rPr lang="en-US" dirty="0" err="1"/>
              <a:t>diarrhoea</a:t>
            </a:r>
            <a:r>
              <a:rPr lang="en-US" dirty="0"/>
              <a:t> have a relatively short duration (a few days).</a:t>
            </a:r>
          </a:p>
          <a:p>
            <a:pPr algn="just"/>
            <a:endParaRPr lang="en-US" dirty="0" smtClean="0"/>
          </a:p>
          <a:p>
            <a:pPr algn="just"/>
            <a:r>
              <a:rPr lang="en-US" dirty="0" smtClean="0"/>
              <a:t>A </a:t>
            </a:r>
            <a:r>
              <a:rPr lang="en-US" dirty="0"/>
              <a:t>change in the duration of a disease, for example the development of a new treatment which prevents death but does not result in a cure will lead to an increase in prevalence. Fatal diseases or diseases from which a rapid recovery is common have a low prevalence, whereas diseases with a low incidence may have a high prevalence if they are incurable but rarely fatal and have a long duration</a:t>
            </a:r>
            <a:r>
              <a:rPr lang="en-US" dirty="0" smtClean="0"/>
              <a:t>.</a:t>
            </a:r>
            <a:endParaRPr lang="en-US" dirty="0"/>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4148103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04800"/>
            <a:ext cx="7142169"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50005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8048"/>
            <a:ext cx="8301661" cy="62327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12399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Other commonly used measures of disease frequency</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524000"/>
            <a:ext cx="8077200" cy="5119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59475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6002"/>
            <a:ext cx="5105400" cy="6821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3491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Certain aspects of health and disease patterns can be calculated and quantified for research and other purposes.</a:t>
            </a:r>
          </a:p>
          <a:p>
            <a:pPr algn="just"/>
            <a:r>
              <a:rPr lang="en-US" dirty="0" smtClean="0"/>
              <a:t>These methods are very useful since they help in understanding the difference in the distribution of diseases and many more outcomes.</a:t>
            </a:r>
          </a:p>
          <a:p>
            <a:pPr algn="just"/>
            <a:r>
              <a:rPr lang="en-US" dirty="0" smtClean="0"/>
              <a:t>The main objective behind such studies is </a:t>
            </a:r>
            <a:r>
              <a:rPr lang="en-US" dirty="0"/>
              <a:t>to measure disease occurrence and make comparisons between population </a:t>
            </a:r>
            <a:r>
              <a:rPr lang="en-US" dirty="0" smtClean="0"/>
              <a:t>groups.</a:t>
            </a:r>
          </a:p>
          <a:p>
            <a:endParaRPr lang="en-US" dirty="0"/>
          </a:p>
        </p:txBody>
      </p:sp>
      <p:sp>
        <p:nvSpPr>
          <p:cNvPr id="3" name="Title 2"/>
          <p:cNvSpPr>
            <a:spLocks noGrp="1"/>
          </p:cNvSpPr>
          <p:nvPr>
            <p:ph type="title"/>
          </p:nvPr>
        </p:nvSpPr>
        <p:spPr/>
        <p:txBody>
          <a:bodyPr/>
          <a:lstStyle/>
          <a:p>
            <a:pPr algn="ctr"/>
            <a:r>
              <a:rPr lang="en-US" dirty="0" smtClean="0"/>
              <a:t>Introduction</a:t>
            </a:r>
            <a:endParaRPr lang="en-US" dirty="0"/>
          </a:p>
        </p:txBody>
      </p:sp>
    </p:spTree>
    <p:extLst>
      <p:ext uri="{BB962C8B-B14F-4D97-AF65-F5344CB8AC3E}">
        <p14:creationId xmlns:p14="http://schemas.microsoft.com/office/powerpoint/2010/main" val="7712005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486400"/>
          </a:xfrm>
        </p:spPr>
        <p:txBody>
          <a:bodyPr>
            <a:normAutofit lnSpcReduction="10000"/>
          </a:bodyPr>
          <a:lstStyle/>
          <a:p>
            <a:r>
              <a:rPr lang="en-US" dirty="0">
                <a:hlinkClick r:id="rId2"/>
              </a:rPr>
              <a:t>https://</a:t>
            </a:r>
            <a:r>
              <a:rPr lang="en-US" dirty="0" smtClean="0">
                <a:hlinkClick r:id="rId2"/>
              </a:rPr>
              <a:t>www.vetmed.umn.edu/sites/vetmed.umn.edu/files/shmp_2016l17.50_comparing_incident_vs_rate-science_page.pdf</a:t>
            </a:r>
            <a:endParaRPr lang="en-US" dirty="0" smtClean="0"/>
          </a:p>
          <a:p>
            <a:r>
              <a:rPr lang="en-US" dirty="0">
                <a:hlinkClick r:id="rId3"/>
              </a:rPr>
              <a:t>https://</a:t>
            </a:r>
            <a:r>
              <a:rPr lang="en-US" dirty="0" smtClean="0">
                <a:hlinkClick r:id="rId3"/>
              </a:rPr>
              <a:t>www.britannica.com/science/incidence-epidemiology</a:t>
            </a:r>
            <a:endParaRPr lang="en-US" dirty="0" smtClean="0"/>
          </a:p>
          <a:p>
            <a:r>
              <a:rPr lang="en-US" dirty="0">
                <a:hlinkClick r:id="rId4"/>
              </a:rPr>
              <a:t>http://</a:t>
            </a:r>
            <a:r>
              <a:rPr lang="en-US" dirty="0" smtClean="0">
                <a:hlinkClick r:id="rId4"/>
              </a:rPr>
              <a:t>sphweb.bumc.bu.edu/otlt/MPH-Modules/EP/EP713_DiseaseFrequency/EP713_DiseaseFrequency4.html</a:t>
            </a:r>
            <a:endParaRPr lang="en-US" dirty="0" smtClean="0"/>
          </a:p>
          <a:p>
            <a:r>
              <a:rPr lang="en-US" dirty="0">
                <a:hlinkClick r:id="rId5"/>
              </a:rPr>
              <a:t>https://</a:t>
            </a:r>
            <a:r>
              <a:rPr lang="en-US" dirty="0" smtClean="0">
                <a:hlinkClick r:id="rId5"/>
              </a:rPr>
              <a:t>www.cdc.gov/csels/dsepd/ss1978/lesson3/section2.html</a:t>
            </a:r>
            <a:endParaRPr lang="en-US" dirty="0" smtClean="0"/>
          </a:p>
          <a:p>
            <a:r>
              <a:rPr lang="en-US" dirty="0">
                <a:hlinkClick r:id="rId6"/>
              </a:rPr>
              <a:t>https://www.eupati.eu/pharmacoepidemiology/epidemiologic-concepts-incidence-and-prevalence</a:t>
            </a:r>
            <a:r>
              <a:rPr lang="en-US" dirty="0" smtClean="0">
                <a:hlinkClick r:id="rId6"/>
              </a:rPr>
              <a:t>/</a:t>
            </a:r>
            <a:endParaRPr lang="en-US" dirty="0" smtClean="0"/>
          </a:p>
          <a:p>
            <a:pPr marL="109728" indent="0">
              <a:buNone/>
            </a:pPr>
            <a:endParaRPr lang="en-US" dirty="0" smtClean="0"/>
          </a:p>
          <a:p>
            <a:endParaRPr lang="en-US" dirty="0"/>
          </a:p>
        </p:txBody>
      </p:sp>
      <p:sp>
        <p:nvSpPr>
          <p:cNvPr id="3" name="Title 2"/>
          <p:cNvSpPr>
            <a:spLocks noGrp="1"/>
          </p:cNvSpPr>
          <p:nvPr>
            <p:ph type="title"/>
          </p:nvPr>
        </p:nvSpPr>
        <p:spPr>
          <a:xfrm>
            <a:off x="457200" y="274638"/>
            <a:ext cx="8229600" cy="868362"/>
          </a:xfrm>
        </p:spPr>
        <p:txBody>
          <a:bodyPr/>
          <a:lstStyle/>
          <a:p>
            <a:pPr algn="ctr"/>
            <a:r>
              <a:rPr lang="en-US" dirty="0" smtClean="0"/>
              <a:t>Useful links for further study</a:t>
            </a:r>
            <a:endParaRPr lang="en-US" dirty="0"/>
          </a:p>
        </p:txBody>
      </p:sp>
    </p:spTree>
    <p:extLst>
      <p:ext uri="{BB962C8B-B14F-4D97-AF65-F5344CB8AC3E}">
        <p14:creationId xmlns:p14="http://schemas.microsoft.com/office/powerpoint/2010/main" val="2102826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915400" cy="5562600"/>
          </a:xfrm>
        </p:spPr>
        <p:txBody>
          <a:bodyPr>
            <a:normAutofit/>
          </a:bodyPr>
          <a:lstStyle/>
          <a:p>
            <a:pPr marL="109728" indent="0">
              <a:buNone/>
            </a:pPr>
            <a:r>
              <a:rPr lang="en-US" dirty="0"/>
              <a:t>Examples of health outcomes measured </a:t>
            </a:r>
            <a:r>
              <a:rPr lang="en-US" dirty="0" smtClean="0"/>
              <a:t>in health studies  </a:t>
            </a:r>
            <a:r>
              <a:rPr lang="en-US" dirty="0"/>
              <a:t>include</a:t>
            </a:r>
            <a:r>
              <a:rPr lang="en-US" dirty="0" smtClean="0"/>
              <a:t>:</a:t>
            </a:r>
            <a:endParaRPr lang="en-US" dirty="0"/>
          </a:p>
          <a:p>
            <a:pPr marL="0" indent="0">
              <a:lnSpc>
                <a:spcPct val="120000"/>
              </a:lnSpc>
              <a:spcBef>
                <a:spcPts val="0"/>
              </a:spcBef>
            </a:pPr>
            <a:r>
              <a:rPr lang="en-US" dirty="0"/>
              <a:t>1. </a:t>
            </a:r>
            <a:r>
              <a:rPr lang="en-US" dirty="0" smtClean="0"/>
              <a:t>Morbidity</a:t>
            </a:r>
            <a:endParaRPr lang="en-US" dirty="0"/>
          </a:p>
          <a:p>
            <a:pPr marL="0" indent="0">
              <a:lnSpc>
                <a:spcPct val="120000"/>
              </a:lnSpc>
              <a:spcBef>
                <a:spcPts val="0"/>
              </a:spcBef>
            </a:pPr>
            <a:r>
              <a:rPr lang="en-US" dirty="0"/>
              <a:t>2. </a:t>
            </a:r>
            <a:r>
              <a:rPr lang="en-US" dirty="0" smtClean="0"/>
              <a:t>Mortality</a:t>
            </a:r>
            <a:endParaRPr lang="en-US" dirty="0"/>
          </a:p>
          <a:p>
            <a:pPr marL="0" indent="0">
              <a:lnSpc>
                <a:spcPct val="120000"/>
              </a:lnSpc>
              <a:spcBef>
                <a:spcPts val="0"/>
              </a:spcBef>
            </a:pPr>
            <a:r>
              <a:rPr lang="en-US" dirty="0"/>
              <a:t>3. Infectious disease </a:t>
            </a:r>
            <a:r>
              <a:rPr lang="en-US" dirty="0" smtClean="0"/>
              <a:t>incidence</a:t>
            </a:r>
            <a:endParaRPr lang="en-US" dirty="0"/>
          </a:p>
          <a:p>
            <a:pPr marL="0" indent="0">
              <a:lnSpc>
                <a:spcPct val="120000"/>
              </a:lnSpc>
              <a:spcBef>
                <a:spcPts val="0"/>
              </a:spcBef>
            </a:pPr>
            <a:r>
              <a:rPr lang="en-US" dirty="0"/>
              <a:t>4. Birth </a:t>
            </a:r>
            <a:r>
              <a:rPr lang="en-US" dirty="0" smtClean="0"/>
              <a:t>defects</a:t>
            </a:r>
            <a:endParaRPr lang="en-US" dirty="0"/>
          </a:p>
          <a:p>
            <a:pPr marL="0" indent="0">
              <a:lnSpc>
                <a:spcPct val="120000"/>
              </a:lnSpc>
              <a:spcBef>
                <a:spcPts val="0"/>
              </a:spcBef>
            </a:pPr>
            <a:r>
              <a:rPr lang="en-US" dirty="0"/>
              <a:t>5. </a:t>
            </a:r>
            <a:r>
              <a:rPr lang="en-US" dirty="0" smtClean="0"/>
              <a:t>Disability</a:t>
            </a:r>
            <a:endParaRPr lang="en-US" dirty="0"/>
          </a:p>
          <a:p>
            <a:pPr marL="0" indent="0">
              <a:lnSpc>
                <a:spcPct val="120000"/>
              </a:lnSpc>
              <a:spcBef>
                <a:spcPts val="0"/>
              </a:spcBef>
            </a:pPr>
            <a:r>
              <a:rPr lang="en-US" dirty="0"/>
              <a:t>6. </a:t>
            </a:r>
            <a:r>
              <a:rPr lang="en-US" dirty="0" smtClean="0"/>
              <a:t>Injuries</a:t>
            </a:r>
            <a:endParaRPr lang="en-US" dirty="0"/>
          </a:p>
          <a:p>
            <a:pPr marL="0" indent="0">
              <a:lnSpc>
                <a:spcPct val="120000"/>
              </a:lnSpc>
              <a:spcBef>
                <a:spcPts val="0"/>
              </a:spcBef>
            </a:pPr>
            <a:r>
              <a:rPr lang="en-US" dirty="0"/>
              <a:t>7. Vaccine </a:t>
            </a:r>
            <a:r>
              <a:rPr lang="en-US" dirty="0" smtClean="0"/>
              <a:t>efficacy</a:t>
            </a:r>
            <a:endParaRPr lang="en-US" dirty="0"/>
          </a:p>
          <a:p>
            <a:pPr marL="0" indent="0">
              <a:lnSpc>
                <a:spcPct val="120000"/>
              </a:lnSpc>
              <a:spcBef>
                <a:spcPts val="0"/>
              </a:spcBef>
            </a:pPr>
            <a:r>
              <a:rPr lang="en-US" dirty="0"/>
              <a:t>8. Utilization of hospital services</a:t>
            </a:r>
          </a:p>
          <a:p>
            <a:endParaRPr lang="en-US" dirty="0"/>
          </a:p>
          <a:p>
            <a:endParaRPr lang="en-US" dirty="0"/>
          </a:p>
        </p:txBody>
      </p:sp>
      <p:sp>
        <p:nvSpPr>
          <p:cNvPr id="3" name="Title 2"/>
          <p:cNvSpPr>
            <a:spLocks noGrp="1"/>
          </p:cNvSpPr>
          <p:nvPr>
            <p:ph type="title"/>
          </p:nvPr>
        </p:nvSpPr>
        <p:spPr>
          <a:xfrm>
            <a:off x="457200" y="274638"/>
            <a:ext cx="8229600" cy="792162"/>
          </a:xfrm>
        </p:spPr>
        <p:txBody>
          <a:bodyPr/>
          <a:lstStyle/>
          <a:p>
            <a:pPr algn="ctr"/>
            <a:r>
              <a:rPr lang="en-US" dirty="0" smtClean="0"/>
              <a:t>Major </a:t>
            </a:r>
            <a:r>
              <a:rPr lang="en-US" dirty="0"/>
              <a:t>health outcomes </a:t>
            </a:r>
          </a:p>
        </p:txBody>
      </p:sp>
    </p:spTree>
    <p:extLst>
      <p:ext uri="{BB962C8B-B14F-4D97-AF65-F5344CB8AC3E}">
        <p14:creationId xmlns:p14="http://schemas.microsoft.com/office/powerpoint/2010/main" val="2452708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5486400"/>
          </a:xfrm>
        </p:spPr>
        <p:txBody>
          <a:bodyPr>
            <a:normAutofit lnSpcReduction="10000"/>
          </a:bodyPr>
          <a:lstStyle/>
          <a:p>
            <a:pPr marL="109728" indent="0" algn="just">
              <a:buNone/>
            </a:pPr>
            <a:r>
              <a:rPr lang="en-US" dirty="0"/>
              <a:t>Measures of disease frequency are used to describe how common an illness (or other health event) is with reference to the size of the population (the population at risk) and a measure of time</a:t>
            </a:r>
            <a:r>
              <a:rPr lang="en-US" dirty="0" smtClean="0"/>
              <a:t>. Measures of disease frequency include:</a:t>
            </a:r>
          </a:p>
          <a:p>
            <a:pPr algn="just"/>
            <a:r>
              <a:rPr lang="en-US" dirty="0"/>
              <a:t>a) Prevalence</a:t>
            </a:r>
          </a:p>
          <a:p>
            <a:pPr algn="just"/>
            <a:r>
              <a:rPr lang="en-US" dirty="0"/>
              <a:t>b) Incidence</a:t>
            </a:r>
          </a:p>
          <a:p>
            <a:pPr algn="just"/>
            <a:r>
              <a:rPr lang="en-US" dirty="0"/>
              <a:t>c) Calculation of person-time at risk</a:t>
            </a:r>
          </a:p>
          <a:p>
            <a:pPr algn="just"/>
            <a:r>
              <a:rPr lang="en-US" dirty="0"/>
              <a:t>d) Issues in defining the population at risk</a:t>
            </a:r>
          </a:p>
          <a:p>
            <a:pPr algn="just"/>
            <a:r>
              <a:rPr lang="en-US" dirty="0"/>
              <a:t>e) The relationships between incidence and prevalence</a:t>
            </a:r>
          </a:p>
          <a:p>
            <a:pPr algn="just"/>
            <a:r>
              <a:rPr lang="en-US" dirty="0"/>
              <a:t>f) Commonly used measures of disease frequency</a:t>
            </a:r>
          </a:p>
        </p:txBody>
      </p:sp>
      <p:sp>
        <p:nvSpPr>
          <p:cNvPr id="3" name="Title 2"/>
          <p:cNvSpPr>
            <a:spLocks noGrp="1"/>
          </p:cNvSpPr>
          <p:nvPr>
            <p:ph type="title"/>
          </p:nvPr>
        </p:nvSpPr>
        <p:spPr>
          <a:xfrm>
            <a:off x="457200" y="274638"/>
            <a:ext cx="8229600" cy="868362"/>
          </a:xfrm>
        </p:spPr>
        <p:txBody>
          <a:bodyPr>
            <a:normAutofit fontScale="90000"/>
          </a:bodyPr>
          <a:lstStyle/>
          <a:p>
            <a:pPr algn="ctr"/>
            <a:r>
              <a:rPr lang="en-US" dirty="0">
                <a:solidFill>
                  <a:srgbClr val="666666"/>
                </a:solidFill>
                <a:effectLst/>
                <a:latin typeface="Verdana"/>
              </a:rPr>
              <a:t>Measures of disease </a:t>
            </a:r>
            <a:r>
              <a:rPr lang="en-US" dirty="0" smtClean="0">
                <a:solidFill>
                  <a:srgbClr val="666666"/>
                </a:solidFill>
                <a:effectLst/>
                <a:latin typeface="Verdana"/>
              </a:rPr>
              <a:t>frequency</a:t>
            </a:r>
            <a:endParaRPr lang="en-US" dirty="0"/>
          </a:p>
        </p:txBody>
      </p:sp>
    </p:spTree>
    <p:extLst>
      <p:ext uri="{BB962C8B-B14F-4D97-AF65-F5344CB8AC3E}">
        <p14:creationId xmlns:p14="http://schemas.microsoft.com/office/powerpoint/2010/main" val="2268164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There are two main measures of disease frequency:</a:t>
            </a:r>
          </a:p>
          <a:p>
            <a:endParaRPr lang="en-US" dirty="0"/>
          </a:p>
          <a:p>
            <a:endParaRPr lang="en-US" dirty="0"/>
          </a:p>
        </p:txBody>
      </p:sp>
      <p:sp>
        <p:nvSpPr>
          <p:cNvPr id="3" name="Title 2"/>
          <p:cNvSpPr>
            <a:spLocks noGrp="1"/>
          </p:cNvSpPr>
          <p:nvPr>
            <p:ph type="title"/>
          </p:nvPr>
        </p:nvSpPr>
        <p:spPr/>
        <p:txBody>
          <a:bodyPr>
            <a:normAutofit fontScale="90000"/>
          </a:bodyPr>
          <a:lstStyle/>
          <a:p>
            <a:pPr algn="ctr"/>
            <a:r>
              <a:rPr lang="en-US" dirty="0" smtClean="0"/>
              <a:t> Main measures of disease frequency</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479927"/>
            <a:ext cx="8182155" cy="2168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5686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Prevalence </a:t>
            </a:r>
            <a:r>
              <a:rPr lang="en-US" dirty="0"/>
              <a:t>measures the proportion of individuals in a defined population that have a disease or other health outcomes of interest at a specified point in time (point prevalence) or during a specified period of time (period prevalence).</a:t>
            </a:r>
          </a:p>
          <a:p>
            <a:endParaRPr lang="en-US" dirty="0"/>
          </a:p>
          <a:p>
            <a:endParaRPr lang="en-US" dirty="0"/>
          </a:p>
        </p:txBody>
      </p:sp>
      <p:sp>
        <p:nvSpPr>
          <p:cNvPr id="3" name="Title 2"/>
          <p:cNvSpPr>
            <a:spLocks noGrp="1"/>
          </p:cNvSpPr>
          <p:nvPr>
            <p:ph type="title"/>
          </p:nvPr>
        </p:nvSpPr>
        <p:spPr/>
        <p:txBody>
          <a:bodyPr>
            <a:normAutofit fontScale="90000"/>
          </a:bodyPr>
          <a:lstStyle/>
          <a:p>
            <a:pPr algn="ctr"/>
            <a:r>
              <a:rPr lang="en-US" smtClean="0"/>
              <a:t>1. Prevalence</a:t>
            </a:r>
            <a:r>
              <a:rPr lang="en-US" dirty="0"/>
              <a:t/>
            </a:r>
            <a:br>
              <a:rPr lang="en-US" dirty="0"/>
            </a:b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962399"/>
            <a:ext cx="8760125" cy="23214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8511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686800" cy="5334000"/>
          </a:xfrm>
        </p:spPr>
        <p:txBody>
          <a:bodyPr>
            <a:normAutofit/>
          </a:bodyPr>
          <a:lstStyle/>
          <a:p>
            <a:endParaRPr lang="en-US" dirty="0"/>
          </a:p>
          <a:p>
            <a:r>
              <a:rPr lang="en-US" dirty="0"/>
              <a:t>Of 10,000 female residents in town A on 1st January 2006, 1,000 have hypertension.</a:t>
            </a:r>
          </a:p>
          <a:p>
            <a:endParaRPr lang="en-US" dirty="0"/>
          </a:p>
          <a:p>
            <a:r>
              <a:rPr lang="en-US" dirty="0"/>
              <a:t>The prevalence of hypertension among women in town A on this date is calculated as:</a:t>
            </a:r>
          </a:p>
          <a:p>
            <a:endParaRPr lang="en-US" dirty="0"/>
          </a:p>
          <a:p>
            <a:pPr marL="109728" indent="0">
              <a:buNone/>
            </a:pPr>
            <a:r>
              <a:rPr lang="en-US" dirty="0" smtClean="0"/>
              <a:t> 1,000/10,000 </a:t>
            </a:r>
            <a:r>
              <a:rPr lang="en-US" dirty="0"/>
              <a:t>= 0.1 or 10%</a:t>
            </a:r>
          </a:p>
          <a:p>
            <a:endParaRPr lang="en-US" dirty="0"/>
          </a:p>
        </p:txBody>
      </p:sp>
      <p:sp>
        <p:nvSpPr>
          <p:cNvPr id="3" name="Title 2"/>
          <p:cNvSpPr>
            <a:spLocks noGrp="1"/>
          </p:cNvSpPr>
          <p:nvPr>
            <p:ph type="title"/>
          </p:nvPr>
        </p:nvSpPr>
        <p:spPr>
          <a:xfrm>
            <a:off x="457200" y="274638"/>
            <a:ext cx="8229600" cy="1173162"/>
          </a:xfrm>
        </p:spPr>
        <p:txBody>
          <a:bodyPr>
            <a:normAutofit fontScale="90000"/>
          </a:bodyPr>
          <a:lstStyle/>
          <a:p>
            <a:pPr algn="ctr"/>
            <a:r>
              <a:rPr lang="en-US" dirty="0" smtClean="0"/>
              <a:t>Example of calculating prevalence rate</a:t>
            </a:r>
            <a:r>
              <a:rPr lang="en-US" dirty="0"/>
              <a:t/>
            </a:r>
            <a:br>
              <a:rPr lang="en-US" dirty="0"/>
            </a:br>
            <a:endParaRPr lang="en-US" dirty="0"/>
          </a:p>
        </p:txBody>
      </p:sp>
    </p:spTree>
    <p:extLst>
      <p:ext uri="{BB962C8B-B14F-4D97-AF65-F5344CB8AC3E}">
        <p14:creationId xmlns:p14="http://schemas.microsoft.com/office/powerpoint/2010/main" val="846711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1"/>
            <a:ext cx="8686800" cy="5638800"/>
          </a:xfrm>
        </p:spPr>
        <p:txBody>
          <a:bodyPr>
            <a:normAutofit/>
          </a:bodyPr>
          <a:lstStyle/>
          <a:p>
            <a:pPr algn="just"/>
            <a:r>
              <a:rPr lang="en-US" dirty="0"/>
              <a:t>Prevalence is a useful measure for quantifying the burden of disease in a population at a given point in time</a:t>
            </a:r>
          </a:p>
          <a:p>
            <a:pPr algn="just"/>
            <a:r>
              <a:rPr lang="en-US" dirty="0"/>
              <a:t>Calculating prevalence of various conditions across different geographical areas or amongst different sub-groups of the population and then examining prevalence of other potential risk factors can be of particular use when planning health services</a:t>
            </a:r>
          </a:p>
          <a:p>
            <a:pPr algn="just"/>
            <a:r>
              <a:rPr lang="en-US" dirty="0"/>
              <a:t>Prevalence is not a useful measure for establishing the determinants of disease in a population</a:t>
            </a:r>
          </a:p>
          <a:p>
            <a:endParaRPr lang="en-US" dirty="0"/>
          </a:p>
        </p:txBody>
      </p:sp>
      <p:sp>
        <p:nvSpPr>
          <p:cNvPr id="3" name="Title 2"/>
          <p:cNvSpPr>
            <a:spLocks noGrp="1"/>
          </p:cNvSpPr>
          <p:nvPr>
            <p:ph type="title"/>
          </p:nvPr>
        </p:nvSpPr>
        <p:spPr/>
        <p:txBody>
          <a:bodyPr/>
          <a:lstStyle/>
          <a:p>
            <a:pPr algn="ctr"/>
            <a:r>
              <a:rPr lang="en-US" dirty="0" err="1" smtClean="0"/>
              <a:t>Contd</a:t>
            </a:r>
            <a:r>
              <a:rPr lang="en-US" dirty="0" smtClean="0"/>
              <a:t>:</a:t>
            </a:r>
            <a:endParaRPr lang="en-US" dirty="0"/>
          </a:p>
        </p:txBody>
      </p:sp>
    </p:spTree>
    <p:extLst>
      <p:ext uri="{BB962C8B-B14F-4D97-AF65-F5344CB8AC3E}">
        <p14:creationId xmlns:p14="http://schemas.microsoft.com/office/powerpoint/2010/main" val="3255328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305800" cy="4864291"/>
          </a:xfrm>
        </p:spPr>
        <p:txBody>
          <a:bodyPr>
            <a:normAutofit lnSpcReduction="10000"/>
          </a:bodyPr>
          <a:lstStyle/>
          <a:p>
            <a:pPr algn="just"/>
            <a:r>
              <a:rPr lang="en-US" dirty="0"/>
              <a:t>In contrast to prevalence, incidence is a measure of the number of new cases of a disease (or other health outcome of interest) that develops in a population at risk during a specified time period</a:t>
            </a:r>
            <a:r>
              <a:rPr lang="en-US" dirty="0" smtClean="0"/>
              <a:t>.</a:t>
            </a:r>
          </a:p>
          <a:p>
            <a:pPr algn="just"/>
            <a:r>
              <a:rPr lang="en-US" dirty="0"/>
              <a:t>Incidence in epidemiology is a measure of the probability of occurrence of a given medical condition in a population within a specified period of time. Although sometimes loosely expressed simply as the number of new cases during some time period</a:t>
            </a:r>
            <a:endParaRPr lang="en-US" dirty="0"/>
          </a:p>
          <a:p>
            <a:r>
              <a:rPr lang="en-US" dirty="0"/>
              <a:t>There are two main measures of incidence:</a:t>
            </a:r>
          </a:p>
        </p:txBody>
      </p:sp>
      <p:sp>
        <p:nvSpPr>
          <p:cNvPr id="3" name="Title 2"/>
          <p:cNvSpPr>
            <a:spLocks noGrp="1"/>
          </p:cNvSpPr>
          <p:nvPr>
            <p:ph type="title"/>
          </p:nvPr>
        </p:nvSpPr>
        <p:spPr/>
        <p:txBody>
          <a:bodyPr/>
          <a:lstStyle/>
          <a:p>
            <a:pPr algn="ctr"/>
            <a:r>
              <a:rPr lang="en-US" dirty="0" smtClean="0"/>
              <a:t>2.Incidence</a:t>
            </a:r>
            <a:endParaRPr lang="en-US" dirty="0"/>
          </a:p>
        </p:txBody>
      </p:sp>
    </p:spTree>
    <p:extLst>
      <p:ext uri="{BB962C8B-B14F-4D97-AF65-F5344CB8AC3E}">
        <p14:creationId xmlns:p14="http://schemas.microsoft.com/office/powerpoint/2010/main" val="6932693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72</TotalTime>
  <Words>869</Words>
  <Application>Microsoft Office PowerPoint</Application>
  <PresentationFormat>On-screen Show (4:3)</PresentationFormat>
  <Paragraphs>76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MEASURES OF DISEASE FREQUENCY AND DISEASE BURDEN</vt:lpstr>
      <vt:lpstr>Introduction</vt:lpstr>
      <vt:lpstr>Major health outcomes </vt:lpstr>
      <vt:lpstr>Measures of disease frequency</vt:lpstr>
      <vt:lpstr> Main measures of disease frequency</vt:lpstr>
      <vt:lpstr>1. Prevalence </vt:lpstr>
      <vt:lpstr>Example of calculating prevalence rate </vt:lpstr>
      <vt:lpstr>Contd:</vt:lpstr>
      <vt:lpstr>2.Incidence</vt:lpstr>
      <vt:lpstr>Contd.</vt:lpstr>
      <vt:lpstr>Incidence Risk</vt:lpstr>
      <vt:lpstr>Contd:</vt:lpstr>
      <vt:lpstr>Incidence Rate</vt:lpstr>
      <vt:lpstr>The relationship between prevalence and incidence</vt:lpstr>
      <vt:lpstr>Contd.</vt:lpstr>
      <vt:lpstr>PowerPoint Presentation</vt:lpstr>
      <vt:lpstr>PowerPoint Presentation</vt:lpstr>
      <vt:lpstr>Other commonly used measures of disease frequency</vt:lpstr>
      <vt:lpstr>PowerPoint Presentation</vt:lpstr>
      <vt:lpstr>Useful links for further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MEASURES OF DISEASE FREQUENCY AND DISEASE BURDEN</dc:title>
  <dc:creator>dell i7</dc:creator>
  <cp:lastModifiedBy>dell i7</cp:lastModifiedBy>
  <cp:revision>19</cp:revision>
  <dcterms:created xsi:type="dcterms:W3CDTF">2019-05-16T02:13:19Z</dcterms:created>
  <dcterms:modified xsi:type="dcterms:W3CDTF">2019-05-16T04:51:04Z</dcterms:modified>
</cp:coreProperties>
</file>