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1" r:id="rId3"/>
    <p:sldId id="259" r:id="rId4"/>
    <p:sldId id="260" r:id="rId5"/>
    <p:sldId id="262" r:id="rId6"/>
    <p:sldId id="263"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CB9B8C9-E3A9-4F21-A3CC-60C28B06F74A}" type="datetimeFigureOut">
              <a:rPr lang="en-US" smtClean="0"/>
              <a:pPr/>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D1818F-7D33-4535-8751-7C447B85FB1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B9B8C9-E3A9-4F21-A3CC-60C28B06F74A}" type="datetimeFigureOut">
              <a:rPr lang="en-US" smtClean="0"/>
              <a:pPr/>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D1818F-7D33-4535-8751-7C447B85FB1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B9B8C9-E3A9-4F21-A3CC-60C28B06F74A}" type="datetimeFigureOut">
              <a:rPr lang="en-US" smtClean="0"/>
              <a:pPr/>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D1818F-7D33-4535-8751-7C447B85FB1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B9B8C9-E3A9-4F21-A3CC-60C28B06F74A}" type="datetimeFigureOut">
              <a:rPr lang="en-US" smtClean="0"/>
              <a:pPr/>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D1818F-7D33-4535-8751-7C447B85FB1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CB9B8C9-E3A9-4F21-A3CC-60C28B06F74A}" type="datetimeFigureOut">
              <a:rPr lang="en-US" smtClean="0"/>
              <a:pPr/>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D1818F-7D33-4535-8751-7C447B85FB1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CB9B8C9-E3A9-4F21-A3CC-60C28B06F74A}" type="datetimeFigureOut">
              <a:rPr lang="en-US" smtClean="0"/>
              <a:pPr/>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D1818F-7D33-4535-8751-7C447B85FB1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CB9B8C9-E3A9-4F21-A3CC-60C28B06F74A}" type="datetimeFigureOut">
              <a:rPr lang="en-US" smtClean="0"/>
              <a:pPr/>
              <a:t>11/11/2020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D1818F-7D33-4535-8751-7C447B85FB1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CB9B8C9-E3A9-4F21-A3CC-60C28B06F74A}" type="datetimeFigureOut">
              <a:rPr lang="en-US" smtClean="0"/>
              <a:pPr/>
              <a:t>11/11/2020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D1818F-7D33-4535-8751-7C447B85FB1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B9B8C9-E3A9-4F21-A3CC-60C28B06F74A}" type="datetimeFigureOut">
              <a:rPr lang="en-US" smtClean="0"/>
              <a:pPr/>
              <a:t>11/11/2020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D1818F-7D33-4535-8751-7C447B85FB1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B9B8C9-E3A9-4F21-A3CC-60C28B06F74A}" type="datetimeFigureOut">
              <a:rPr lang="en-US" smtClean="0"/>
              <a:pPr/>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D1818F-7D33-4535-8751-7C447B85FB1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B9B8C9-E3A9-4F21-A3CC-60C28B06F74A}" type="datetimeFigureOut">
              <a:rPr lang="en-US" smtClean="0"/>
              <a:pPr/>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D1818F-7D33-4535-8751-7C447B85FB1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B9B8C9-E3A9-4F21-A3CC-60C28B06F74A}" type="datetimeFigureOut">
              <a:rPr lang="en-US" smtClean="0"/>
              <a:pPr/>
              <a:t>11/11/2020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D1818F-7D33-4535-8751-7C447B85FB1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sz="3600" b="1" dirty="0" smtClean="0">
                <a:latin typeface="Times New Roman" pitchFamily="18" charset="0"/>
                <a:cs typeface="Times New Roman" pitchFamily="18" charset="0"/>
              </a:rPr>
              <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Functions </a:t>
            </a:r>
            <a:r>
              <a:rPr lang="en-US" sz="3600" b="1" dirty="0">
                <a:latin typeface="Times New Roman" pitchFamily="18" charset="0"/>
                <a:cs typeface="Times New Roman" pitchFamily="18" charset="0"/>
              </a:rPr>
              <a:t>of Library Catalogue.</a:t>
            </a:r>
            <a:r>
              <a:rPr lang="en-US" sz="3600" dirty="0">
                <a:latin typeface="Times New Roman" pitchFamily="18" charset="0"/>
                <a:cs typeface="Times New Roman" pitchFamily="18" charset="0"/>
              </a:rPr>
              <a:t/>
            </a:r>
            <a:br>
              <a:rPr lang="en-US" sz="3600" dirty="0">
                <a:latin typeface="Times New Roman" pitchFamily="18" charset="0"/>
                <a:cs typeface="Times New Roman" pitchFamily="18" charset="0"/>
              </a:rPr>
            </a:b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762000" y="1219200"/>
            <a:ext cx="7772400" cy="4876800"/>
          </a:xfrm>
        </p:spPr>
        <p:txBody>
          <a:bodyPr>
            <a:normAutofit fontScale="92500" lnSpcReduction="10000"/>
          </a:bodyPr>
          <a:lstStyle/>
          <a:p>
            <a:r>
              <a:rPr lang="en-US" dirty="0" smtClean="0">
                <a:latin typeface="Times New Roman" pitchFamily="18" charset="0"/>
                <a:cs typeface="Times New Roman" pitchFamily="18" charset="0"/>
              </a:rPr>
              <a:t>It fulfills the fourth law of library science presented by Dr. S.R. </a:t>
            </a:r>
            <a:r>
              <a:rPr lang="en-US" dirty="0" err="1" smtClean="0">
                <a:latin typeface="Times New Roman" pitchFamily="18" charset="0"/>
                <a:cs typeface="Times New Roman" pitchFamily="18" charset="0"/>
              </a:rPr>
              <a:t>Ranga</a:t>
            </a:r>
            <a:r>
              <a:rPr lang="en-US" dirty="0" smtClean="0">
                <a:latin typeface="Times New Roman" pitchFamily="18" charset="0"/>
                <a:cs typeface="Times New Roman" pitchFamily="18" charset="0"/>
              </a:rPr>
              <a:t> Nathan that Save the time of the users.</a:t>
            </a:r>
          </a:p>
          <a:p>
            <a:pPr>
              <a:buNone/>
            </a:pPr>
            <a:endParaRPr lang="en-US"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It saves the time and </a:t>
            </a:r>
            <a:r>
              <a:rPr lang="en-US" dirty="0" smtClean="0">
                <a:latin typeface="Times New Roman" pitchFamily="18" charset="0"/>
                <a:cs typeface="Times New Roman" pitchFamily="18" charset="0"/>
              </a:rPr>
              <a:t>search </a:t>
            </a:r>
            <a:r>
              <a:rPr lang="en-US" dirty="0" smtClean="0">
                <a:latin typeface="Times New Roman" pitchFamily="18" charset="0"/>
                <a:cs typeface="Times New Roman" pitchFamily="18" charset="0"/>
              </a:rPr>
              <a:t>the required information resource.</a:t>
            </a:r>
          </a:p>
          <a:p>
            <a:pPr lvl="0">
              <a:buNone/>
            </a:pPr>
            <a:endParaRPr lang="en-US"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It ensures the information management of the library material in an international and standardized way.</a:t>
            </a:r>
          </a:p>
          <a:p>
            <a:pPr lvl="0">
              <a:buNone/>
            </a:pPr>
            <a:endParaRPr lang="en-US" dirty="0" smtClean="0">
              <a:latin typeface="Times New Roman" pitchFamily="18" charset="0"/>
              <a:cs typeface="Times New Roman" pitchFamily="18" charset="0"/>
            </a:endParaRPr>
          </a:p>
          <a:p>
            <a:pPr lvl="0">
              <a:buNone/>
            </a:pPr>
            <a:endParaRPr lang="en-US" dirty="0">
              <a:latin typeface="Times New Roman" pitchFamily="18" charset="0"/>
              <a:cs typeface="Times New Roman" pitchFamily="18" charset="0"/>
            </a:endParaRPr>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sz="3600" b="1" dirty="0" smtClean="0">
                <a:latin typeface="Times New Roman" pitchFamily="18" charset="0"/>
                <a:cs typeface="Times New Roman" pitchFamily="18" charset="0"/>
              </a:rPr>
              <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Functions of Library Catalogue.</a:t>
            </a: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endParaRPr lang="en-US" sz="3600" dirty="0"/>
          </a:p>
        </p:txBody>
      </p:sp>
      <p:sp>
        <p:nvSpPr>
          <p:cNvPr id="3" name="Content Placeholder 2"/>
          <p:cNvSpPr>
            <a:spLocks noGrp="1"/>
          </p:cNvSpPr>
          <p:nvPr>
            <p:ph idx="1"/>
          </p:nvPr>
        </p:nvSpPr>
        <p:spPr>
          <a:xfrm>
            <a:off x="457200" y="1371600"/>
            <a:ext cx="8229600" cy="4876800"/>
          </a:xfrm>
        </p:spPr>
        <p:txBody>
          <a:bodyPr>
            <a:normAutofit fontScale="92500"/>
          </a:bodyPr>
          <a:lstStyle/>
          <a:p>
            <a:r>
              <a:rPr lang="en-US" dirty="0" smtClean="0">
                <a:latin typeface="Times New Roman" pitchFamily="18" charset="0"/>
                <a:cs typeface="Times New Roman" pitchFamily="18" charset="0"/>
              </a:rPr>
              <a:t>It indicates the users what is housed in the library.</a:t>
            </a:r>
          </a:p>
          <a:p>
            <a:pPr lvl="0">
              <a:buNone/>
            </a:pPr>
            <a:endParaRPr lang="en-US"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It list every item available in the library.</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It helps users to make proper selection from library material.</a:t>
            </a:r>
          </a:p>
          <a:p>
            <a:pPr>
              <a:buNone/>
            </a:pPr>
            <a:endParaRPr lang="en-US"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It gives awareness to the users about bibliographic detail of each item.</a:t>
            </a:r>
          </a:p>
          <a:p>
            <a:pPr lvl="0">
              <a:buNone/>
            </a:pPr>
            <a:endParaRPr lang="en-US" dirty="0" smtClean="0">
              <a:latin typeface="Times New Roman" pitchFamily="18" charset="0"/>
              <a:cs typeface="Times New Roman" pitchFamily="18" charset="0"/>
            </a:endParaRP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fontScale="90000"/>
          </a:bodyPr>
          <a:lstStyle/>
          <a:p>
            <a:r>
              <a:rPr lang="en-US" sz="3600" b="1" dirty="0" smtClean="0">
                <a:latin typeface="Times New Roman" pitchFamily="18" charset="0"/>
                <a:cs typeface="Times New Roman" pitchFamily="18" charset="0"/>
              </a:rPr>
              <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Functions of Library Catalogue.</a:t>
            </a: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endParaRPr lang="en-US" sz="3600" dirty="0"/>
          </a:p>
        </p:txBody>
      </p:sp>
      <p:sp>
        <p:nvSpPr>
          <p:cNvPr id="3" name="Content Placeholder 2"/>
          <p:cNvSpPr>
            <a:spLocks noGrp="1"/>
          </p:cNvSpPr>
          <p:nvPr>
            <p:ph idx="1"/>
          </p:nvPr>
        </p:nvSpPr>
        <p:spPr>
          <a:xfrm>
            <a:off x="457200" y="1447800"/>
            <a:ext cx="8229600" cy="4678363"/>
          </a:xfrm>
        </p:spPr>
        <p:txBody>
          <a:bodyPr>
            <a:normAutofit fontScale="85000" lnSpcReduction="20000"/>
          </a:bodyPr>
          <a:lstStyle/>
          <a:p>
            <a:pPr lvl="0"/>
            <a:r>
              <a:rPr lang="en-US" dirty="0" smtClean="0">
                <a:latin typeface="Times New Roman" pitchFamily="18" charset="0"/>
                <a:cs typeface="Times New Roman" pitchFamily="18" charset="0"/>
              </a:rPr>
              <a:t>It is usually arranged alphabetically and users can search their required information resource in alphabetical order easily.</a:t>
            </a:r>
          </a:p>
          <a:p>
            <a:pPr lvl="0">
              <a:buNone/>
            </a:pPr>
            <a:endParaRPr lang="en-US"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It provides various access points to the users for searching their required information resource through added entry headings of same item i.e. author, co-author, translator, title, subject heading etc.</a:t>
            </a:r>
          </a:p>
          <a:p>
            <a:pPr lvl="0">
              <a:buNone/>
            </a:pPr>
            <a:endParaRPr lang="en-US"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It </a:t>
            </a:r>
            <a:r>
              <a:rPr lang="en-US" dirty="0">
                <a:latin typeface="Times New Roman" pitchFamily="18" charset="0"/>
                <a:cs typeface="Times New Roman" pitchFamily="18" charset="0"/>
              </a:rPr>
              <a:t>gives awareness about the location of the required information resource  by providing call number of each item</a:t>
            </a:r>
            <a:r>
              <a:rPr lang="en-US" dirty="0" smtClean="0">
                <a:latin typeface="Times New Roman" pitchFamily="18" charset="0"/>
                <a:cs typeface="Times New Roman" pitchFamily="18" charset="0"/>
              </a:rPr>
              <a:t>.</a:t>
            </a:r>
          </a:p>
          <a:p>
            <a:pPr lvl="0">
              <a:buNone/>
            </a:pPr>
            <a:endParaRPr lang="en-US" dirty="0">
              <a:latin typeface="Times New Roman" pitchFamily="18" charset="0"/>
              <a:cs typeface="Times New Roman" pitchFamily="18" charset="0"/>
            </a:endParaRPr>
          </a:p>
          <a:p>
            <a:pPr lvl="0">
              <a:buNone/>
            </a:pPr>
            <a:endParaRPr lang="en-US" dirty="0">
              <a:latin typeface="Times New Roman" pitchFamily="18" charset="0"/>
              <a:cs typeface="Times New Roman" pitchFamily="18" charset="0"/>
            </a:endParaRP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sz="3600" b="1" dirty="0" smtClean="0">
                <a:latin typeface="Times New Roman" pitchFamily="18" charset="0"/>
                <a:cs typeface="Times New Roman" pitchFamily="18" charset="0"/>
              </a:rPr>
              <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Functions of Library Catalogue.</a:t>
            </a: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endParaRPr lang="en-US" sz="3600" dirty="0"/>
          </a:p>
        </p:txBody>
      </p:sp>
      <p:sp>
        <p:nvSpPr>
          <p:cNvPr id="3" name="Content Placeholder 2"/>
          <p:cNvSpPr>
            <a:spLocks noGrp="1"/>
          </p:cNvSpPr>
          <p:nvPr>
            <p:ph idx="1"/>
          </p:nvPr>
        </p:nvSpPr>
        <p:spPr>
          <a:xfrm>
            <a:off x="457200" y="1371600"/>
            <a:ext cx="8229600" cy="5029200"/>
          </a:xfrm>
        </p:spPr>
        <p:txBody>
          <a:bodyPr>
            <a:normAutofit fontScale="85000" lnSpcReduction="10000"/>
          </a:bodyPr>
          <a:lstStyle/>
          <a:p>
            <a:pPr lvl="0"/>
            <a:r>
              <a:rPr lang="en-US" dirty="0" smtClean="0">
                <a:latin typeface="Times New Roman" pitchFamily="18" charset="0"/>
                <a:cs typeface="Times New Roman" pitchFamily="18" charset="0"/>
              </a:rPr>
              <a:t>It gives awareness about the strength of one author’s books available in the library and user can see all the available books of same author at one place together in alphabetical order.</a:t>
            </a:r>
          </a:p>
          <a:p>
            <a:pPr lvl="0">
              <a:buNone/>
            </a:pPr>
            <a:endParaRPr lang="en-US"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It gives awareness about the number of copies of same title available in the library.</a:t>
            </a:r>
          </a:p>
          <a:p>
            <a:pPr>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It gives awareness about the strength of the information resources having same topic available in the library and user can see all the available books of same topic at one place together in alphabetical order.</a:t>
            </a:r>
          </a:p>
          <a:p>
            <a:pPr lvl="0">
              <a:buNone/>
            </a:pPr>
            <a:endParaRPr lang="en-US" dirty="0" smtClean="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fontScale="90000"/>
          </a:bodyPr>
          <a:lstStyle/>
          <a:p>
            <a:r>
              <a:rPr lang="en-US" sz="3600" b="1" dirty="0" smtClean="0">
                <a:latin typeface="Times New Roman" pitchFamily="18" charset="0"/>
                <a:cs typeface="Times New Roman" pitchFamily="18" charset="0"/>
              </a:rPr>
              <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Functions of Library Catalogue.</a:t>
            </a: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endParaRPr lang="en-US" sz="3600" dirty="0"/>
          </a:p>
        </p:txBody>
      </p:sp>
      <p:sp>
        <p:nvSpPr>
          <p:cNvPr id="3" name="Content Placeholder 2"/>
          <p:cNvSpPr>
            <a:spLocks noGrp="1"/>
          </p:cNvSpPr>
          <p:nvPr>
            <p:ph idx="1"/>
          </p:nvPr>
        </p:nvSpPr>
        <p:spPr>
          <a:xfrm>
            <a:off x="457200" y="1447800"/>
            <a:ext cx="8229600" cy="4678363"/>
          </a:xfrm>
        </p:spPr>
        <p:txBody>
          <a:bodyPr>
            <a:normAutofit fontScale="85000" lnSpcReduction="10000"/>
          </a:bodyPr>
          <a:lstStyle/>
          <a:p>
            <a:pPr lvl="0"/>
            <a:r>
              <a:rPr lang="en-US" dirty="0" smtClean="0">
                <a:latin typeface="Times New Roman" pitchFamily="18" charset="0"/>
                <a:cs typeface="Times New Roman" pitchFamily="18" charset="0"/>
              </a:rPr>
              <a:t>It avoids from acquiring duplicate items by giving awareness to acquisition section about existing information resources.</a:t>
            </a:r>
          </a:p>
          <a:p>
            <a:pPr lvl="0">
              <a:buNone/>
            </a:pPr>
            <a:endParaRPr lang="en-US"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 It identifies holdings of other libraries also by developing union catalogues.</a:t>
            </a:r>
          </a:p>
          <a:p>
            <a:endParaRPr lang="en-US" dirty="0" smtClean="0"/>
          </a:p>
          <a:p>
            <a:pPr>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It helps library staff to make annual stock taking through shelf list catalogue which is arranged according to call numbers and prepared for library staff.</a:t>
            </a:r>
          </a:p>
          <a:p>
            <a:pPr lvl="0">
              <a:buNone/>
            </a:pPr>
            <a:endParaRPr lang="en-US" dirty="0" smtClean="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normAutofit fontScale="90000"/>
          </a:bodyPr>
          <a:lstStyle/>
          <a:p>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sz="4000" b="1" dirty="0" smtClean="0">
                <a:latin typeface="Times New Roman" pitchFamily="18" charset="0"/>
                <a:cs typeface="Times New Roman" pitchFamily="18" charset="0"/>
              </a:rPr>
              <a:t>Functions of Library Catalogue.</a:t>
            </a: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endParaRPr lang="en-US" sz="4000" dirty="0"/>
          </a:p>
        </p:txBody>
      </p:sp>
      <p:sp>
        <p:nvSpPr>
          <p:cNvPr id="3" name="Content Placeholder 2"/>
          <p:cNvSpPr>
            <a:spLocks noGrp="1"/>
          </p:cNvSpPr>
          <p:nvPr>
            <p:ph idx="1"/>
          </p:nvPr>
        </p:nvSpPr>
        <p:spPr/>
        <p:txBody>
          <a:bodyPr>
            <a:normAutofit fontScale="92500" lnSpcReduction="10000"/>
          </a:bodyPr>
          <a:lstStyle/>
          <a:p>
            <a:pPr lvl="0"/>
            <a:r>
              <a:rPr lang="en-US" dirty="0" smtClean="0">
                <a:latin typeface="Times New Roman" pitchFamily="18" charset="0"/>
                <a:cs typeface="Times New Roman" pitchFamily="18" charset="0"/>
              </a:rPr>
              <a:t>It helps in managing exhibitions by giving awareness about the strength on some specific author works or on specific topic for special occasions  i.e. </a:t>
            </a:r>
            <a:r>
              <a:rPr lang="en-US" dirty="0" err="1" smtClean="0">
                <a:latin typeface="Times New Roman" pitchFamily="18" charset="0"/>
                <a:cs typeface="Times New Roman" pitchFamily="18" charset="0"/>
              </a:rPr>
              <a:t>Quaid</a:t>
            </a:r>
            <a:r>
              <a:rPr lang="en-US" dirty="0" smtClean="0">
                <a:latin typeface="Times New Roman" pitchFamily="18" charset="0"/>
                <a:cs typeface="Times New Roman" pitchFamily="18" charset="0"/>
              </a:rPr>
              <a:t>-e </a:t>
            </a:r>
            <a:r>
              <a:rPr lang="en-US" dirty="0" err="1" smtClean="0">
                <a:latin typeface="Times New Roman" pitchFamily="18" charset="0"/>
                <a:cs typeface="Times New Roman" pitchFamily="18" charset="0"/>
              </a:rPr>
              <a:t>Azam</a:t>
            </a:r>
            <a:r>
              <a:rPr lang="en-US" dirty="0" smtClean="0">
                <a:latin typeface="Times New Roman" pitchFamily="18" charset="0"/>
                <a:cs typeface="Times New Roman" pitchFamily="18" charset="0"/>
              </a:rPr>
              <a:t> day, </a:t>
            </a:r>
            <a:r>
              <a:rPr lang="en-US" dirty="0" err="1" smtClean="0">
                <a:latin typeface="Times New Roman" pitchFamily="18" charset="0"/>
                <a:cs typeface="Times New Roman" pitchFamily="18" charset="0"/>
              </a:rPr>
              <a:t>Iqbal</a:t>
            </a:r>
            <a:r>
              <a:rPr lang="en-US" dirty="0" smtClean="0">
                <a:latin typeface="Times New Roman" pitchFamily="18" charset="0"/>
                <a:cs typeface="Times New Roman" pitchFamily="18" charset="0"/>
              </a:rPr>
              <a:t> day, </a:t>
            </a:r>
            <a:r>
              <a:rPr lang="en-US" dirty="0" err="1" smtClean="0">
                <a:latin typeface="Times New Roman" pitchFamily="18" charset="0"/>
                <a:cs typeface="Times New Roman" pitchFamily="18" charset="0"/>
              </a:rPr>
              <a:t>Youm</a:t>
            </a:r>
            <a:r>
              <a:rPr lang="en-US" dirty="0" smtClean="0">
                <a:latin typeface="Times New Roman" pitchFamily="18" charset="0"/>
                <a:cs typeface="Times New Roman" pitchFamily="18" charset="0"/>
              </a:rPr>
              <a:t>-e-Pakistan day, </a:t>
            </a:r>
            <a:r>
              <a:rPr lang="en-US" dirty="0" err="1" smtClean="0">
                <a:latin typeface="Times New Roman" pitchFamily="18" charset="0"/>
                <a:cs typeface="Times New Roman" pitchFamily="18" charset="0"/>
              </a:rPr>
              <a:t>Sirat</a:t>
            </a:r>
            <a:r>
              <a:rPr lang="en-US" dirty="0" smtClean="0">
                <a:latin typeface="Times New Roman" pitchFamily="18" charset="0"/>
                <a:cs typeface="Times New Roman" pitchFamily="18" charset="0"/>
              </a:rPr>
              <a:t> un </a:t>
            </a:r>
            <a:r>
              <a:rPr lang="en-US" dirty="0" err="1" smtClean="0">
                <a:latin typeface="Times New Roman" pitchFamily="18" charset="0"/>
                <a:cs typeface="Times New Roman" pitchFamily="18" charset="0"/>
              </a:rPr>
              <a:t>Nabi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slm</a:t>
            </a:r>
            <a:r>
              <a:rPr lang="en-US" dirty="0" smtClean="0">
                <a:latin typeface="Times New Roman" pitchFamily="18" charset="0"/>
                <a:cs typeface="Times New Roman" pitchFamily="18" charset="0"/>
              </a:rPr>
              <a:t>).</a:t>
            </a:r>
          </a:p>
          <a:p>
            <a:pPr lvl="0">
              <a:buNone/>
            </a:pPr>
            <a:endParaRPr lang="en-US"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It brings the library at the hands of the users to know about their required information resource with full bibliographic detail i.e. author, title, edition, publisher, topic pages etc.</a:t>
            </a:r>
          </a:p>
          <a:p>
            <a:endParaRPr lang="en-US" dirty="0" smtClean="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TotalTime>
  <Words>384</Words>
  <Application>Microsoft Office PowerPoint</Application>
  <PresentationFormat>On-screen Show (4:3)</PresentationFormat>
  <Paragraphs>39</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 Functions of Library Catalogue. </vt:lpstr>
      <vt:lpstr> Functions of Library Catalogue. </vt:lpstr>
      <vt:lpstr> Functions of Library Catalogue. </vt:lpstr>
      <vt:lpstr> Functions of Library Catalogue. </vt:lpstr>
      <vt:lpstr> Functions of Library Catalogue. </vt:lpstr>
      <vt:lpstr> Functions of Library Catalogue.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Importance of Catalogue </dc:title>
  <dc:creator>hp</dc:creator>
  <cp:lastModifiedBy>Tariq Rasheed</cp:lastModifiedBy>
  <cp:revision>8</cp:revision>
  <dcterms:created xsi:type="dcterms:W3CDTF">2020-10-17T13:53:12Z</dcterms:created>
  <dcterms:modified xsi:type="dcterms:W3CDTF">2020-11-11T03:01:51Z</dcterms:modified>
</cp:coreProperties>
</file>