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81" r:id="rId24"/>
    <p:sldId id="279" r:id="rId25"/>
    <p:sldId id="282" r:id="rId26"/>
    <p:sldId id="283" r:id="rId27"/>
    <p:sldId id="280" r:id="rId28"/>
    <p:sldId id="284" r:id="rId29"/>
    <p:sldId id="285" r:id="rId30"/>
    <p:sldId id="286" r:id="rId31"/>
    <p:sldId id="287" r:id="rId32"/>
    <p:sldId id="288" r:id="rId33"/>
    <p:sldId id="257"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B68CAD-E980-40F1-9DB1-7A0825D33F6F}" type="datetimeFigureOut">
              <a:rPr lang="en-US" smtClean="0"/>
              <a:t>12/9/2019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036DA4-5C7E-408B-8B5B-68E392E744F4}" type="slidenum">
              <a:rPr lang="en-US" smtClean="0"/>
              <a:t>‹#›</a:t>
            </a:fld>
            <a:endParaRPr lang="en-US"/>
          </a:p>
        </p:txBody>
      </p:sp>
    </p:spTree>
    <p:extLst>
      <p:ext uri="{BB962C8B-B14F-4D97-AF65-F5344CB8AC3E}">
        <p14:creationId xmlns:p14="http://schemas.microsoft.com/office/powerpoint/2010/main" val="1627245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Factory method, observer,</a:t>
            </a:r>
            <a:r>
              <a:rPr lang="en-US" baseline="0" dirty="0" smtClean="0"/>
              <a:t> singleton</a:t>
            </a:r>
            <a:endParaRPr lang="en-US" dirty="0"/>
          </a:p>
        </p:txBody>
      </p:sp>
      <p:sp>
        <p:nvSpPr>
          <p:cNvPr id="4" name="Slide Number Placeholder 3"/>
          <p:cNvSpPr>
            <a:spLocks noGrp="1"/>
          </p:cNvSpPr>
          <p:nvPr>
            <p:ph type="sldNum" sz="quarter" idx="10"/>
          </p:nvPr>
        </p:nvSpPr>
        <p:spPr/>
        <p:txBody>
          <a:bodyPr/>
          <a:lstStyle/>
          <a:p>
            <a:fld id="{5F036DA4-5C7E-408B-8B5B-68E392E744F4}" type="slidenum">
              <a:rPr lang="en-US" smtClean="0"/>
              <a:t>27</a:t>
            </a:fld>
            <a:endParaRPr lang="en-US"/>
          </a:p>
        </p:txBody>
      </p:sp>
    </p:spTree>
    <p:extLst>
      <p:ext uri="{BB962C8B-B14F-4D97-AF65-F5344CB8AC3E}">
        <p14:creationId xmlns:p14="http://schemas.microsoft.com/office/powerpoint/2010/main" val="4040601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5400" b="1" u="sng" dirty="0" smtClean="0"/>
              <a:t>LAYOUT AND STYLE, </a:t>
            </a:r>
            <a:br>
              <a:rPr lang="en-US" sz="5400" b="1" u="sng" dirty="0" smtClean="0"/>
            </a:br>
            <a:r>
              <a:rPr lang="en-US" sz="5400" b="1" u="sng" dirty="0" smtClean="0"/>
              <a:t>SELF DOCUMENTING CODE</a:t>
            </a:r>
            <a:endParaRPr lang="en-US" sz="5400" b="1" u="sng" dirty="0"/>
          </a:p>
        </p:txBody>
      </p:sp>
    </p:spTree>
    <p:extLst>
      <p:ext uri="{BB962C8B-B14F-4D97-AF65-F5344CB8AC3E}">
        <p14:creationId xmlns:p14="http://schemas.microsoft.com/office/powerpoint/2010/main" val="354405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Layout Techniques</a:t>
            </a:r>
            <a:endParaRPr lang="en-US" dirty="0"/>
          </a:p>
        </p:txBody>
      </p:sp>
      <p:sp>
        <p:nvSpPr>
          <p:cNvPr id="3" name="Content Placeholder 2"/>
          <p:cNvSpPr>
            <a:spLocks noGrp="1"/>
          </p:cNvSpPr>
          <p:nvPr>
            <p:ph idx="1"/>
          </p:nvPr>
        </p:nvSpPr>
        <p:spPr/>
        <p:txBody>
          <a:bodyPr>
            <a:normAutofit/>
          </a:bodyPr>
          <a:lstStyle/>
          <a:p>
            <a:pPr lvl="1" algn="just"/>
            <a:r>
              <a:rPr lang="en-GB" dirty="0"/>
              <a:t>The information contained in a program is denser than the information </a:t>
            </a:r>
            <a:r>
              <a:rPr lang="en-GB" dirty="0" smtClean="0"/>
              <a:t>contained in </a:t>
            </a:r>
            <a:r>
              <a:rPr lang="en-GB" dirty="0"/>
              <a:t>most </a:t>
            </a:r>
            <a:r>
              <a:rPr lang="en-GB" dirty="0" smtClean="0"/>
              <a:t>books.</a:t>
            </a:r>
          </a:p>
          <a:p>
            <a:pPr lvl="1" algn="just"/>
            <a:r>
              <a:rPr lang="en-GB" dirty="0" smtClean="0"/>
              <a:t>Whereas </a:t>
            </a:r>
            <a:r>
              <a:rPr lang="en-GB" dirty="0"/>
              <a:t>you might read and understand a page of a book in </a:t>
            </a:r>
            <a:r>
              <a:rPr lang="en-GB" dirty="0" smtClean="0"/>
              <a:t>a minute </a:t>
            </a:r>
            <a:r>
              <a:rPr lang="en-GB" dirty="0"/>
              <a:t>or two, most programmers can’t read and understand a </a:t>
            </a:r>
            <a:r>
              <a:rPr lang="en-GB" dirty="0" smtClean="0"/>
              <a:t>program listing in that time. </a:t>
            </a:r>
          </a:p>
          <a:p>
            <a:pPr lvl="1" algn="just"/>
            <a:r>
              <a:rPr lang="en-GB" dirty="0" smtClean="0"/>
              <a:t>A </a:t>
            </a:r>
            <a:r>
              <a:rPr lang="en-GB" dirty="0"/>
              <a:t>program should give more organizational </a:t>
            </a:r>
            <a:r>
              <a:rPr lang="en-GB" dirty="0" smtClean="0"/>
              <a:t>clues than </a:t>
            </a:r>
            <a:r>
              <a:rPr lang="en-GB" dirty="0"/>
              <a:t>a book, not fewer.</a:t>
            </a:r>
            <a:endParaRPr lang="en-US" dirty="0"/>
          </a:p>
        </p:txBody>
      </p:sp>
    </p:spTree>
    <p:extLst>
      <p:ext uri="{BB962C8B-B14F-4D97-AF65-F5344CB8AC3E}">
        <p14:creationId xmlns:p14="http://schemas.microsoft.com/office/powerpoint/2010/main" val="2899002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Layout Techniques</a:t>
            </a:r>
            <a:endParaRPr lang="en-US" dirty="0"/>
          </a:p>
        </p:txBody>
      </p:sp>
      <p:sp>
        <p:nvSpPr>
          <p:cNvPr id="3" name="Content Placeholder 2"/>
          <p:cNvSpPr>
            <a:spLocks noGrp="1"/>
          </p:cNvSpPr>
          <p:nvPr>
            <p:ph idx="1"/>
          </p:nvPr>
        </p:nvSpPr>
        <p:spPr/>
        <p:txBody>
          <a:bodyPr>
            <a:normAutofit lnSpcReduction="10000"/>
          </a:bodyPr>
          <a:lstStyle/>
          <a:p>
            <a:pPr algn="just"/>
            <a:r>
              <a:rPr lang="en-GB" b="1" i="1" dirty="0"/>
              <a:t>Grouping </a:t>
            </a:r>
            <a:endParaRPr lang="en-GB" b="1" i="1" dirty="0" smtClean="0"/>
          </a:p>
          <a:p>
            <a:pPr lvl="1" algn="just"/>
            <a:r>
              <a:rPr lang="en-GB" dirty="0"/>
              <a:t>W</a:t>
            </a:r>
            <a:r>
              <a:rPr lang="en-GB" dirty="0" smtClean="0"/>
              <a:t>hite </a:t>
            </a:r>
            <a:r>
              <a:rPr lang="en-GB" dirty="0"/>
              <a:t>space </a:t>
            </a:r>
            <a:r>
              <a:rPr lang="en-GB" dirty="0" smtClean="0"/>
              <a:t>helps in </a:t>
            </a:r>
            <a:r>
              <a:rPr lang="en-GB" dirty="0"/>
              <a:t>grouping, </a:t>
            </a:r>
            <a:r>
              <a:rPr lang="en-GB" dirty="0" smtClean="0"/>
              <a:t>making sure </a:t>
            </a:r>
            <a:r>
              <a:rPr lang="en-GB" dirty="0"/>
              <a:t>that related statements are grouped </a:t>
            </a:r>
            <a:r>
              <a:rPr lang="en-GB" dirty="0" smtClean="0"/>
              <a:t>together.</a:t>
            </a:r>
          </a:p>
          <a:p>
            <a:pPr lvl="1" algn="just"/>
            <a:r>
              <a:rPr lang="en-GB" dirty="0" smtClean="0"/>
              <a:t>In </a:t>
            </a:r>
            <a:r>
              <a:rPr lang="en-GB" dirty="0"/>
              <a:t>writing, thoughts are grouped into paragraphs. </a:t>
            </a:r>
            <a:endParaRPr lang="en-GB" dirty="0" smtClean="0"/>
          </a:p>
          <a:p>
            <a:pPr lvl="1" algn="just"/>
            <a:r>
              <a:rPr lang="en-GB" dirty="0" smtClean="0"/>
              <a:t>A </a:t>
            </a:r>
            <a:r>
              <a:rPr lang="en-GB" dirty="0"/>
              <a:t>well-written paragraph </a:t>
            </a:r>
            <a:r>
              <a:rPr lang="en-GB" dirty="0" smtClean="0"/>
              <a:t>contains only </a:t>
            </a:r>
            <a:r>
              <a:rPr lang="en-GB" dirty="0"/>
              <a:t>sentences that relate to a particular thought. </a:t>
            </a:r>
            <a:endParaRPr lang="en-GB" dirty="0" smtClean="0"/>
          </a:p>
          <a:p>
            <a:pPr lvl="1" algn="just"/>
            <a:r>
              <a:rPr lang="en-GB" dirty="0" smtClean="0"/>
              <a:t>It </a:t>
            </a:r>
            <a:r>
              <a:rPr lang="en-GB" dirty="0"/>
              <a:t>shouldn’t contain extraneous </a:t>
            </a:r>
            <a:r>
              <a:rPr lang="en-GB" dirty="0" smtClean="0"/>
              <a:t>sentences.</a:t>
            </a:r>
          </a:p>
          <a:p>
            <a:pPr lvl="1" algn="just"/>
            <a:r>
              <a:rPr lang="en-GB" dirty="0" smtClean="0"/>
              <a:t>Similarly</a:t>
            </a:r>
            <a:r>
              <a:rPr lang="en-GB" dirty="0"/>
              <a:t>, a paragraph of code should contain statements that accomplish </a:t>
            </a:r>
            <a:r>
              <a:rPr lang="en-GB" dirty="0" smtClean="0"/>
              <a:t>a single </a:t>
            </a:r>
            <a:r>
              <a:rPr lang="en-GB" dirty="0"/>
              <a:t>task and that are related to each other.</a:t>
            </a:r>
            <a:endParaRPr lang="en-US" dirty="0"/>
          </a:p>
        </p:txBody>
      </p:sp>
    </p:spTree>
    <p:extLst>
      <p:ext uri="{BB962C8B-B14F-4D97-AF65-F5344CB8AC3E}">
        <p14:creationId xmlns:p14="http://schemas.microsoft.com/office/powerpoint/2010/main" val="353623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Layout Techniques</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GB" b="1" i="1" dirty="0"/>
              <a:t>Blank lines </a:t>
            </a:r>
            <a:endParaRPr lang="en-GB" b="1" i="1" dirty="0" smtClean="0"/>
          </a:p>
          <a:p>
            <a:pPr lvl="1" algn="just"/>
            <a:r>
              <a:rPr lang="en-GB" dirty="0" smtClean="0"/>
              <a:t>Just </a:t>
            </a:r>
            <a:r>
              <a:rPr lang="en-GB" dirty="0"/>
              <a:t>as it’s important to group related statements, it’s important to </a:t>
            </a:r>
            <a:r>
              <a:rPr lang="en-GB" dirty="0" smtClean="0"/>
              <a:t>separate unrelated </a:t>
            </a:r>
            <a:r>
              <a:rPr lang="en-GB" dirty="0"/>
              <a:t>statements from each other. </a:t>
            </a:r>
            <a:endParaRPr lang="en-GB" dirty="0" smtClean="0"/>
          </a:p>
          <a:p>
            <a:pPr lvl="1" algn="just"/>
            <a:r>
              <a:rPr lang="en-GB" dirty="0" smtClean="0"/>
              <a:t>The </a:t>
            </a:r>
            <a:r>
              <a:rPr lang="en-GB" dirty="0"/>
              <a:t>start of a new paragraph in English </a:t>
            </a:r>
            <a:r>
              <a:rPr lang="en-GB" dirty="0" smtClean="0"/>
              <a:t>is identified </a:t>
            </a:r>
            <a:r>
              <a:rPr lang="en-GB" dirty="0"/>
              <a:t>with indentation or a blank line. </a:t>
            </a:r>
            <a:endParaRPr lang="en-GB" dirty="0" smtClean="0"/>
          </a:p>
          <a:p>
            <a:pPr lvl="1" algn="just"/>
            <a:r>
              <a:rPr lang="en-GB" dirty="0" smtClean="0"/>
              <a:t>The </a:t>
            </a:r>
            <a:r>
              <a:rPr lang="en-GB" dirty="0"/>
              <a:t>start of a new paragraph of </a:t>
            </a:r>
            <a:r>
              <a:rPr lang="en-GB" dirty="0" smtClean="0"/>
              <a:t>code should </a:t>
            </a:r>
            <a:r>
              <a:rPr lang="en-GB" dirty="0"/>
              <a:t>be identified with a blank </a:t>
            </a:r>
            <a:r>
              <a:rPr lang="en-GB" dirty="0" smtClean="0"/>
              <a:t>line.</a:t>
            </a:r>
          </a:p>
          <a:p>
            <a:pPr lvl="1" algn="just"/>
            <a:r>
              <a:rPr lang="en-GB" dirty="0" smtClean="0"/>
              <a:t>Using </a:t>
            </a:r>
            <a:r>
              <a:rPr lang="en-GB" dirty="0"/>
              <a:t>blank lines is a way to indicate how a program is organized. </a:t>
            </a:r>
            <a:endParaRPr lang="en-GB" dirty="0" smtClean="0"/>
          </a:p>
          <a:p>
            <a:pPr lvl="1" algn="just"/>
            <a:r>
              <a:rPr lang="en-GB" dirty="0" smtClean="0"/>
              <a:t>You </a:t>
            </a:r>
            <a:r>
              <a:rPr lang="en-GB" dirty="0"/>
              <a:t>can use </a:t>
            </a:r>
            <a:r>
              <a:rPr lang="en-GB" dirty="0" smtClean="0"/>
              <a:t>them to </a:t>
            </a:r>
            <a:r>
              <a:rPr lang="en-GB" dirty="0"/>
              <a:t>divide groups of related statements into paragraphs, to separate routines from </a:t>
            </a:r>
            <a:r>
              <a:rPr lang="en-GB" dirty="0" smtClean="0"/>
              <a:t>one another</a:t>
            </a:r>
            <a:r>
              <a:rPr lang="en-GB" dirty="0"/>
              <a:t>, and to highlight comments.</a:t>
            </a:r>
            <a:endParaRPr lang="en-US" dirty="0"/>
          </a:p>
        </p:txBody>
      </p:sp>
    </p:spTree>
    <p:extLst>
      <p:ext uri="{BB962C8B-B14F-4D97-AF65-F5344CB8AC3E}">
        <p14:creationId xmlns:p14="http://schemas.microsoft.com/office/powerpoint/2010/main" val="2016056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Layout Techniques</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GB" b="1" i="1" dirty="0"/>
              <a:t>Indentation </a:t>
            </a:r>
            <a:endParaRPr lang="en-GB" b="1" i="1" dirty="0" smtClean="0"/>
          </a:p>
          <a:p>
            <a:pPr lvl="1" algn="just"/>
            <a:r>
              <a:rPr lang="en-GB" dirty="0" smtClean="0"/>
              <a:t>Use </a:t>
            </a:r>
            <a:r>
              <a:rPr lang="en-GB" dirty="0"/>
              <a:t>indentation to show the logical structure of a program. </a:t>
            </a:r>
            <a:endParaRPr lang="en-GB" dirty="0" smtClean="0"/>
          </a:p>
          <a:p>
            <a:pPr lvl="1" algn="just"/>
            <a:r>
              <a:rPr lang="en-GB" dirty="0" smtClean="0"/>
              <a:t>As </a:t>
            </a:r>
            <a:r>
              <a:rPr lang="en-GB" dirty="0"/>
              <a:t>a </a:t>
            </a:r>
            <a:r>
              <a:rPr lang="en-GB" dirty="0" smtClean="0"/>
              <a:t>rule, you </a:t>
            </a:r>
            <a:r>
              <a:rPr lang="en-GB" dirty="0"/>
              <a:t>should indent statements under the statement to which they are logically subordinate</a:t>
            </a:r>
            <a:r>
              <a:rPr lang="en-GB" dirty="0" smtClean="0"/>
              <a:t>.</a:t>
            </a:r>
          </a:p>
          <a:p>
            <a:pPr lvl="1" algn="just"/>
            <a:r>
              <a:rPr lang="en-GB" dirty="0"/>
              <a:t>Indentation has been shown to be correlated with increased programmer comprehension</a:t>
            </a:r>
            <a:r>
              <a:rPr lang="en-GB" dirty="0" smtClean="0"/>
              <a:t>.</a:t>
            </a:r>
          </a:p>
          <a:p>
            <a:pPr lvl="1" algn="just"/>
            <a:r>
              <a:rPr lang="en-GB" dirty="0" smtClean="0"/>
              <a:t>Studies show that programmers </a:t>
            </a:r>
            <a:r>
              <a:rPr lang="en-GB" dirty="0"/>
              <a:t>scored 20 to 30 percent higher on a test of </a:t>
            </a:r>
            <a:r>
              <a:rPr lang="en-GB" dirty="0" smtClean="0"/>
              <a:t>comprehension when </a:t>
            </a:r>
            <a:r>
              <a:rPr lang="en-GB" dirty="0"/>
              <a:t>programs had a two-to-four-spaces indentation scheme than they did </a:t>
            </a:r>
            <a:r>
              <a:rPr lang="en-GB" dirty="0" smtClean="0"/>
              <a:t>when programs </a:t>
            </a:r>
            <a:r>
              <a:rPr lang="en-GB" dirty="0"/>
              <a:t>had no indentation at all.</a:t>
            </a:r>
            <a:endParaRPr lang="en-US" dirty="0"/>
          </a:p>
        </p:txBody>
      </p:sp>
    </p:spTree>
    <p:extLst>
      <p:ext uri="{BB962C8B-B14F-4D97-AF65-F5344CB8AC3E}">
        <p14:creationId xmlns:p14="http://schemas.microsoft.com/office/powerpoint/2010/main" val="3794220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Layout Techniques</a:t>
            </a:r>
            <a:endParaRPr lang="en-US" dirty="0"/>
          </a:p>
        </p:txBody>
      </p:sp>
      <p:sp>
        <p:nvSpPr>
          <p:cNvPr id="3" name="Content Placeholder 2"/>
          <p:cNvSpPr>
            <a:spLocks noGrp="1"/>
          </p:cNvSpPr>
          <p:nvPr>
            <p:ph idx="1"/>
          </p:nvPr>
        </p:nvSpPr>
        <p:spPr/>
        <p:txBody>
          <a:bodyPr/>
          <a:lstStyle/>
          <a:p>
            <a:pPr algn="just"/>
            <a:r>
              <a:rPr lang="en-US" b="1" dirty="0"/>
              <a:t>Parentheses</a:t>
            </a:r>
          </a:p>
          <a:p>
            <a:pPr lvl="1" algn="just"/>
            <a:r>
              <a:rPr lang="en-GB" dirty="0"/>
              <a:t>Use more parentheses than you think you </a:t>
            </a:r>
            <a:r>
              <a:rPr lang="en-GB" dirty="0" smtClean="0"/>
              <a:t>need.</a:t>
            </a:r>
          </a:p>
          <a:p>
            <a:pPr lvl="1" algn="just"/>
            <a:r>
              <a:rPr lang="en-GB" dirty="0" smtClean="0"/>
              <a:t>Use </a:t>
            </a:r>
            <a:r>
              <a:rPr lang="en-GB" dirty="0"/>
              <a:t>parentheses to clarify </a:t>
            </a:r>
            <a:r>
              <a:rPr lang="en-GB" dirty="0" smtClean="0"/>
              <a:t>expressions that </a:t>
            </a:r>
            <a:r>
              <a:rPr lang="en-GB" dirty="0"/>
              <a:t>involve more than two terms. </a:t>
            </a:r>
            <a:endParaRPr lang="en-GB" dirty="0" smtClean="0"/>
          </a:p>
          <a:p>
            <a:pPr lvl="1" algn="just"/>
            <a:r>
              <a:rPr lang="en-GB" dirty="0" smtClean="0"/>
              <a:t>They </a:t>
            </a:r>
            <a:r>
              <a:rPr lang="en-GB" dirty="0"/>
              <a:t>may not be needed, but they add </a:t>
            </a:r>
            <a:r>
              <a:rPr lang="en-GB" dirty="0" smtClean="0"/>
              <a:t>clarity and </a:t>
            </a:r>
            <a:r>
              <a:rPr lang="en-GB" dirty="0"/>
              <a:t>they don’t cost you anything.</a:t>
            </a:r>
            <a:endParaRPr lang="en-US" dirty="0"/>
          </a:p>
        </p:txBody>
      </p:sp>
    </p:spTree>
    <p:extLst>
      <p:ext uri="{BB962C8B-B14F-4D97-AF65-F5344CB8AC3E}">
        <p14:creationId xmlns:p14="http://schemas.microsoft.com/office/powerpoint/2010/main" val="3553759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Layout Techniques</a:t>
            </a:r>
            <a:endParaRPr lang="en-US" dirty="0"/>
          </a:p>
        </p:txBody>
      </p:sp>
      <p:sp>
        <p:nvSpPr>
          <p:cNvPr id="3" name="Content Placeholder 2"/>
          <p:cNvSpPr>
            <a:spLocks noGrp="1"/>
          </p:cNvSpPr>
          <p:nvPr>
            <p:ph idx="1"/>
          </p:nvPr>
        </p:nvSpPr>
        <p:spPr/>
        <p:txBody>
          <a:bodyPr>
            <a:normAutofit lnSpcReduction="10000"/>
          </a:bodyPr>
          <a:lstStyle/>
          <a:p>
            <a:pPr algn="just"/>
            <a:r>
              <a:rPr lang="en-GB" dirty="0"/>
              <a:t>For example, how are the </a:t>
            </a:r>
            <a:r>
              <a:rPr lang="en-GB" dirty="0" smtClean="0"/>
              <a:t>following expressions</a:t>
            </a:r>
            <a:r>
              <a:rPr lang="en-GB" dirty="0"/>
              <a:t> </a:t>
            </a:r>
            <a:r>
              <a:rPr lang="en-US" dirty="0" smtClean="0"/>
              <a:t>evaluated</a:t>
            </a:r>
            <a:r>
              <a:rPr lang="en-US" dirty="0"/>
              <a:t>?</a:t>
            </a:r>
          </a:p>
          <a:p>
            <a:pPr lvl="1" algn="just"/>
            <a:r>
              <a:rPr lang="en-US" i="1" dirty="0"/>
              <a:t>C++ version: </a:t>
            </a:r>
            <a:r>
              <a:rPr lang="en-US" dirty="0"/>
              <a:t>12 + 4 % 3 * 7 / 8</a:t>
            </a:r>
          </a:p>
          <a:p>
            <a:pPr lvl="1" algn="just"/>
            <a:r>
              <a:rPr lang="en-US" i="1" dirty="0"/>
              <a:t>Microsoft Visual Basic version: </a:t>
            </a:r>
            <a:r>
              <a:rPr lang="en-US" dirty="0"/>
              <a:t>12 + 4 mod 3 * 7 / </a:t>
            </a:r>
            <a:r>
              <a:rPr lang="en-US" dirty="0" smtClean="0"/>
              <a:t>8</a:t>
            </a:r>
          </a:p>
          <a:p>
            <a:pPr algn="just"/>
            <a:r>
              <a:rPr lang="en-US" dirty="0"/>
              <a:t>Even </a:t>
            </a:r>
            <a:r>
              <a:rPr lang="en-US" dirty="0" smtClean="0"/>
              <a:t>experienced </a:t>
            </a:r>
            <a:r>
              <a:rPr lang="en-GB" dirty="0" smtClean="0"/>
              <a:t>programmers </a:t>
            </a:r>
            <a:r>
              <a:rPr lang="en-GB" dirty="0"/>
              <a:t>don’t answer confidently, and that’s why you should use </a:t>
            </a:r>
            <a:r>
              <a:rPr lang="en-GB" dirty="0" smtClean="0"/>
              <a:t>parentheses whenever </a:t>
            </a:r>
            <a:r>
              <a:rPr lang="en-GB" dirty="0"/>
              <a:t>there’s any doubt about how an expression is evaluated.</a:t>
            </a:r>
            <a:endParaRPr lang="en-US" dirty="0"/>
          </a:p>
        </p:txBody>
      </p:sp>
    </p:spTree>
    <p:extLst>
      <p:ext uri="{BB962C8B-B14F-4D97-AF65-F5344CB8AC3E}">
        <p14:creationId xmlns:p14="http://schemas.microsoft.com/office/powerpoint/2010/main" val="739472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Commenting Techniques</a:t>
            </a:r>
            <a:endParaRPr lang="en-US" b="1" u="sng" dirty="0"/>
          </a:p>
        </p:txBody>
      </p:sp>
      <p:sp>
        <p:nvSpPr>
          <p:cNvPr id="3" name="Content Placeholder 2"/>
          <p:cNvSpPr>
            <a:spLocks noGrp="1"/>
          </p:cNvSpPr>
          <p:nvPr>
            <p:ph idx="1"/>
          </p:nvPr>
        </p:nvSpPr>
        <p:spPr/>
        <p:txBody>
          <a:bodyPr/>
          <a:lstStyle/>
          <a:p>
            <a:pPr algn="just"/>
            <a:r>
              <a:rPr lang="en-GB" dirty="0"/>
              <a:t>Commenting </a:t>
            </a:r>
            <a:r>
              <a:rPr lang="en-GB" dirty="0" smtClean="0"/>
              <a:t>can be done by several </a:t>
            </a:r>
            <a:r>
              <a:rPr lang="en-GB" dirty="0"/>
              <a:t>different techniques depending on the level </a:t>
            </a:r>
            <a:r>
              <a:rPr lang="en-GB" dirty="0" smtClean="0"/>
              <a:t>to which </a:t>
            </a:r>
            <a:r>
              <a:rPr lang="en-GB" dirty="0"/>
              <a:t>the comments </a:t>
            </a:r>
            <a:r>
              <a:rPr lang="en-GB" dirty="0" smtClean="0"/>
              <a:t>apply. These levels are </a:t>
            </a:r>
          </a:p>
          <a:p>
            <a:pPr lvl="1" algn="just"/>
            <a:r>
              <a:rPr lang="en-GB" dirty="0" smtClean="0"/>
              <a:t>Class</a:t>
            </a:r>
          </a:p>
          <a:p>
            <a:pPr lvl="1" algn="just"/>
            <a:r>
              <a:rPr lang="en-GB" dirty="0" smtClean="0"/>
              <a:t>Routine</a:t>
            </a:r>
          </a:p>
          <a:p>
            <a:pPr lvl="1" algn="just"/>
            <a:r>
              <a:rPr lang="en-GB" dirty="0" smtClean="0"/>
              <a:t>Paragraph</a:t>
            </a:r>
          </a:p>
          <a:p>
            <a:pPr lvl="1" algn="just"/>
            <a:r>
              <a:rPr lang="en-GB" dirty="0"/>
              <a:t>I</a:t>
            </a:r>
            <a:r>
              <a:rPr lang="en-GB" dirty="0" smtClean="0"/>
              <a:t>ndividual </a:t>
            </a:r>
            <a:r>
              <a:rPr lang="en-GB" dirty="0"/>
              <a:t>line.</a:t>
            </a:r>
            <a:endParaRPr lang="en-US" dirty="0"/>
          </a:p>
        </p:txBody>
      </p:sp>
    </p:spTree>
    <p:extLst>
      <p:ext uri="{BB962C8B-B14F-4D97-AF65-F5344CB8AC3E}">
        <p14:creationId xmlns:p14="http://schemas.microsoft.com/office/powerpoint/2010/main" val="31552113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Commenting </a:t>
            </a:r>
            <a:r>
              <a:rPr lang="en-US" b="1" u="sng" dirty="0" smtClean="0"/>
              <a:t>Techniques </a:t>
            </a:r>
            <a:br>
              <a:rPr lang="en-US" b="1" u="sng" dirty="0" smtClean="0"/>
            </a:br>
            <a:r>
              <a:rPr lang="en-US" b="1" u="sng" dirty="0" smtClean="0"/>
              <a:t>(Individual Lines)</a:t>
            </a:r>
            <a:endParaRPr lang="en-US" dirty="0"/>
          </a:p>
        </p:txBody>
      </p:sp>
      <p:sp>
        <p:nvSpPr>
          <p:cNvPr id="3" name="Content Placeholder 2"/>
          <p:cNvSpPr>
            <a:spLocks noGrp="1"/>
          </p:cNvSpPr>
          <p:nvPr>
            <p:ph idx="1"/>
          </p:nvPr>
        </p:nvSpPr>
        <p:spPr/>
        <p:txBody>
          <a:bodyPr/>
          <a:lstStyle/>
          <a:p>
            <a:pPr algn="just"/>
            <a:r>
              <a:rPr lang="en-GB" dirty="0"/>
              <a:t>In good code, the need to comment individual lines of code is rare. </a:t>
            </a:r>
            <a:endParaRPr lang="en-GB" dirty="0" smtClean="0"/>
          </a:p>
          <a:p>
            <a:pPr algn="just"/>
            <a:r>
              <a:rPr lang="en-GB" dirty="0" smtClean="0"/>
              <a:t>Here </a:t>
            </a:r>
            <a:r>
              <a:rPr lang="en-GB" dirty="0"/>
              <a:t>are two </a:t>
            </a:r>
            <a:r>
              <a:rPr lang="en-GB" dirty="0" smtClean="0"/>
              <a:t>possible reasons </a:t>
            </a:r>
            <a:r>
              <a:rPr lang="en-GB" dirty="0"/>
              <a:t>a line of code would need a </a:t>
            </a:r>
            <a:r>
              <a:rPr lang="en-GB" dirty="0" smtClean="0"/>
              <a:t>comment:</a:t>
            </a:r>
          </a:p>
          <a:p>
            <a:pPr lvl="1" algn="just"/>
            <a:r>
              <a:rPr lang="en-GB" dirty="0" smtClean="0"/>
              <a:t>The </a:t>
            </a:r>
            <a:r>
              <a:rPr lang="en-GB" dirty="0"/>
              <a:t>single line is complicated enough to need an </a:t>
            </a:r>
            <a:r>
              <a:rPr lang="en-GB" dirty="0" smtClean="0"/>
              <a:t>explanation.</a:t>
            </a:r>
          </a:p>
          <a:p>
            <a:pPr lvl="1" algn="just"/>
            <a:r>
              <a:rPr lang="en-GB" dirty="0" smtClean="0"/>
              <a:t>The </a:t>
            </a:r>
            <a:r>
              <a:rPr lang="en-GB" dirty="0"/>
              <a:t>single line once had an error, and you want a record of the error.</a:t>
            </a:r>
            <a:endParaRPr lang="en-US" dirty="0"/>
          </a:p>
        </p:txBody>
      </p:sp>
    </p:spTree>
    <p:extLst>
      <p:ext uri="{BB962C8B-B14F-4D97-AF65-F5344CB8AC3E}">
        <p14:creationId xmlns:p14="http://schemas.microsoft.com/office/powerpoint/2010/main" val="4566541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Commenting Techniques </a:t>
            </a:r>
            <a:br>
              <a:rPr lang="en-US" b="1" u="sng" dirty="0"/>
            </a:br>
            <a:r>
              <a:rPr lang="en-US" b="1" u="sng" dirty="0"/>
              <a:t>(Individual Lines)</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err="1" smtClean="0"/>
              <a:t>Endline</a:t>
            </a:r>
            <a:r>
              <a:rPr lang="en-US" dirty="0" smtClean="0"/>
              <a:t> comments are usually used for commenting individual statements.</a:t>
            </a:r>
          </a:p>
          <a:p>
            <a:pPr algn="just"/>
            <a:r>
              <a:rPr lang="en-GB" dirty="0" err="1"/>
              <a:t>Endline</a:t>
            </a:r>
            <a:r>
              <a:rPr lang="en-GB" dirty="0"/>
              <a:t> comments are comments that appear at the ends of lines of </a:t>
            </a:r>
            <a:r>
              <a:rPr lang="en-GB" dirty="0" smtClean="0"/>
              <a:t>code.</a:t>
            </a:r>
          </a:p>
          <a:p>
            <a:pPr algn="just"/>
            <a:r>
              <a:rPr lang="en-GB" dirty="0" err="1"/>
              <a:t>Endline</a:t>
            </a:r>
            <a:r>
              <a:rPr lang="en-GB" dirty="0"/>
              <a:t> comments </a:t>
            </a:r>
            <a:r>
              <a:rPr lang="en-GB" dirty="0" smtClean="0"/>
              <a:t>tend </a:t>
            </a:r>
            <a:r>
              <a:rPr lang="en-GB" dirty="0"/>
              <a:t>to be cryptic. </a:t>
            </a:r>
            <a:endParaRPr lang="en-GB" dirty="0" smtClean="0"/>
          </a:p>
          <a:p>
            <a:pPr algn="just"/>
            <a:r>
              <a:rPr lang="en-GB" dirty="0" smtClean="0"/>
              <a:t>The </a:t>
            </a:r>
            <a:r>
              <a:rPr lang="en-GB" dirty="0"/>
              <a:t>right side of the line usually </a:t>
            </a:r>
            <a:r>
              <a:rPr lang="en-GB" dirty="0" smtClean="0"/>
              <a:t>doesn’t offer </a:t>
            </a:r>
            <a:r>
              <a:rPr lang="en-GB" dirty="0"/>
              <a:t>much room, and the desire to keep the comment on one line means that </a:t>
            </a:r>
            <a:r>
              <a:rPr lang="en-GB" dirty="0" smtClean="0"/>
              <a:t>the comment </a:t>
            </a:r>
            <a:r>
              <a:rPr lang="en-GB" dirty="0"/>
              <a:t>must be short. </a:t>
            </a:r>
            <a:endParaRPr lang="en-GB" dirty="0" smtClean="0"/>
          </a:p>
          <a:p>
            <a:pPr algn="just"/>
            <a:r>
              <a:rPr lang="en-GB" dirty="0" smtClean="0"/>
              <a:t>Work </a:t>
            </a:r>
            <a:r>
              <a:rPr lang="en-GB" dirty="0"/>
              <a:t>then goes into making the line as short as </a:t>
            </a:r>
            <a:r>
              <a:rPr lang="en-GB" dirty="0" smtClean="0"/>
              <a:t>possible instead </a:t>
            </a:r>
            <a:r>
              <a:rPr lang="en-GB" dirty="0"/>
              <a:t>of as clear as possible.</a:t>
            </a:r>
            <a:endParaRPr lang="en-US" dirty="0"/>
          </a:p>
        </p:txBody>
      </p:sp>
    </p:spTree>
    <p:extLst>
      <p:ext uri="{BB962C8B-B14F-4D97-AF65-F5344CB8AC3E}">
        <p14:creationId xmlns:p14="http://schemas.microsoft.com/office/powerpoint/2010/main" val="32348297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Commenting Techniques </a:t>
            </a:r>
            <a:br>
              <a:rPr lang="en-US" b="1" u="sng" dirty="0"/>
            </a:br>
            <a:r>
              <a:rPr lang="en-US" b="1" u="sng" dirty="0"/>
              <a:t>(Individual Lines)</a:t>
            </a:r>
            <a:endParaRPr lang="en-US" dirty="0"/>
          </a:p>
        </p:txBody>
      </p:sp>
      <p:sp>
        <p:nvSpPr>
          <p:cNvPr id="3" name="Content Placeholder 2"/>
          <p:cNvSpPr>
            <a:spLocks noGrp="1"/>
          </p:cNvSpPr>
          <p:nvPr>
            <p:ph idx="1"/>
          </p:nvPr>
        </p:nvSpPr>
        <p:spPr/>
        <p:txBody>
          <a:bodyPr/>
          <a:lstStyle/>
          <a:p>
            <a:pPr algn="just"/>
            <a:r>
              <a:rPr lang="en-GB" dirty="0"/>
              <a:t>In addition to </a:t>
            </a:r>
            <a:r>
              <a:rPr lang="en-GB" dirty="0" smtClean="0"/>
              <a:t>this </a:t>
            </a:r>
            <a:r>
              <a:rPr lang="en-GB" dirty="0"/>
              <a:t>practical </a:t>
            </a:r>
            <a:r>
              <a:rPr lang="en-GB" dirty="0" smtClean="0"/>
              <a:t>problem, </a:t>
            </a:r>
            <a:r>
              <a:rPr lang="en-GB" dirty="0" err="1" smtClean="0"/>
              <a:t>endline</a:t>
            </a:r>
            <a:r>
              <a:rPr lang="en-GB" dirty="0"/>
              <a:t> </a:t>
            </a:r>
            <a:r>
              <a:rPr lang="en-GB" dirty="0" smtClean="0"/>
              <a:t>comments </a:t>
            </a:r>
            <a:r>
              <a:rPr lang="en-GB" dirty="0"/>
              <a:t>pose several conceptual </a:t>
            </a:r>
            <a:r>
              <a:rPr lang="en-GB" dirty="0" smtClean="0"/>
              <a:t>problems.</a:t>
            </a:r>
          </a:p>
          <a:p>
            <a:pPr algn="just"/>
            <a:r>
              <a:rPr lang="en-GB" dirty="0" smtClean="0"/>
              <a:t>Here’s </a:t>
            </a:r>
            <a:r>
              <a:rPr lang="en-GB" dirty="0"/>
              <a:t>an example of a set of </a:t>
            </a:r>
            <a:r>
              <a:rPr lang="en-GB" dirty="0" err="1" smtClean="0"/>
              <a:t>endline</a:t>
            </a:r>
            <a:r>
              <a:rPr lang="en-GB" dirty="0"/>
              <a:t> </a:t>
            </a:r>
            <a:r>
              <a:rPr lang="en-US" dirty="0" smtClean="0"/>
              <a:t>comments:</a:t>
            </a:r>
          </a:p>
          <a:p>
            <a:pPr algn="just"/>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1219200"/>
            <a:ext cx="7315200" cy="4191000"/>
          </a:xfrm>
          <a:prstGeom prst="rect">
            <a:avLst/>
          </a:prstGeom>
        </p:spPr>
      </p:pic>
    </p:spTree>
    <p:extLst>
      <p:ext uri="{BB962C8B-B14F-4D97-AF65-F5344CB8AC3E}">
        <p14:creationId xmlns:p14="http://schemas.microsoft.com/office/powerpoint/2010/main" val="1328516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Contents</a:t>
            </a:r>
            <a:endParaRPr lang="en-US" b="1" u="sng" dirty="0"/>
          </a:p>
        </p:txBody>
      </p:sp>
      <p:sp>
        <p:nvSpPr>
          <p:cNvPr id="3" name="Content Placeholder 2"/>
          <p:cNvSpPr>
            <a:spLocks noGrp="1"/>
          </p:cNvSpPr>
          <p:nvPr>
            <p:ph idx="1"/>
          </p:nvPr>
        </p:nvSpPr>
        <p:spPr/>
        <p:txBody>
          <a:bodyPr>
            <a:normAutofit/>
          </a:bodyPr>
          <a:lstStyle/>
          <a:p>
            <a:r>
              <a:rPr lang="en-US" dirty="0" smtClean="0"/>
              <a:t>Introduction</a:t>
            </a:r>
          </a:p>
          <a:p>
            <a:r>
              <a:rPr lang="en-US" dirty="0" smtClean="0"/>
              <a:t>Layout Techniques</a:t>
            </a:r>
          </a:p>
          <a:p>
            <a:r>
              <a:rPr lang="en-US" dirty="0" smtClean="0"/>
              <a:t>Commenting Techniques</a:t>
            </a:r>
          </a:p>
          <a:p>
            <a:r>
              <a:rPr lang="en-US" dirty="0" smtClean="0"/>
              <a:t>Key Points</a:t>
            </a:r>
          </a:p>
          <a:p>
            <a:endParaRPr lang="en-US" dirty="0"/>
          </a:p>
        </p:txBody>
      </p:sp>
    </p:spTree>
    <p:extLst>
      <p:ext uri="{BB962C8B-B14F-4D97-AF65-F5344CB8AC3E}">
        <p14:creationId xmlns:p14="http://schemas.microsoft.com/office/powerpoint/2010/main" val="18881636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Commenting Techniques </a:t>
            </a:r>
            <a:br>
              <a:rPr lang="en-US" b="1" u="sng" dirty="0"/>
            </a:br>
            <a:r>
              <a:rPr lang="en-US" b="1" u="sng" dirty="0"/>
              <a:t>(Individual Lines)</a:t>
            </a:r>
            <a:endParaRPr lang="en-US" dirty="0"/>
          </a:p>
        </p:txBody>
      </p:sp>
      <p:sp>
        <p:nvSpPr>
          <p:cNvPr id="3" name="Content Placeholder 2"/>
          <p:cNvSpPr>
            <a:spLocks noGrp="1"/>
          </p:cNvSpPr>
          <p:nvPr>
            <p:ph idx="1"/>
          </p:nvPr>
        </p:nvSpPr>
        <p:spPr/>
        <p:txBody>
          <a:bodyPr/>
          <a:lstStyle/>
          <a:p>
            <a:pPr algn="just"/>
            <a:r>
              <a:rPr lang="en-GB" dirty="0" smtClean="0"/>
              <a:t>First problem is that it’s </a:t>
            </a:r>
            <a:r>
              <a:rPr lang="en-GB" dirty="0"/>
              <a:t>hard to write a </a:t>
            </a:r>
            <a:r>
              <a:rPr lang="en-GB" dirty="0" smtClean="0"/>
              <a:t>meaningful comment </a:t>
            </a:r>
            <a:r>
              <a:rPr lang="en-GB" dirty="0"/>
              <a:t>for one line of </a:t>
            </a:r>
            <a:r>
              <a:rPr lang="en-GB" dirty="0" smtClean="0"/>
              <a:t>code.</a:t>
            </a:r>
          </a:p>
          <a:p>
            <a:pPr algn="just"/>
            <a:r>
              <a:rPr lang="en-GB" dirty="0" smtClean="0"/>
              <a:t>Most </a:t>
            </a:r>
            <a:r>
              <a:rPr lang="en-GB" dirty="0" err="1"/>
              <a:t>endline</a:t>
            </a:r>
            <a:r>
              <a:rPr lang="en-GB" dirty="0"/>
              <a:t> comments just repeat the line of </a:t>
            </a:r>
            <a:r>
              <a:rPr lang="en-GB" dirty="0" smtClean="0"/>
              <a:t>code, which </a:t>
            </a:r>
            <a:r>
              <a:rPr lang="en-GB" dirty="0"/>
              <a:t>hurts more than it helps</a:t>
            </a:r>
            <a:r>
              <a:rPr lang="en-GB" dirty="0" smtClean="0"/>
              <a:t>.</a:t>
            </a:r>
          </a:p>
          <a:p>
            <a:pPr algn="just"/>
            <a:r>
              <a:rPr lang="en-GB" dirty="0" smtClean="0"/>
              <a:t>Consider another example</a:t>
            </a:r>
          </a:p>
          <a:p>
            <a:pPr algn="just"/>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7582" y="4343400"/>
            <a:ext cx="7162800" cy="1981200"/>
          </a:xfrm>
          <a:prstGeom prst="rect">
            <a:avLst/>
          </a:prstGeom>
        </p:spPr>
      </p:pic>
    </p:spTree>
    <p:extLst>
      <p:ext uri="{BB962C8B-B14F-4D97-AF65-F5344CB8AC3E}">
        <p14:creationId xmlns:p14="http://schemas.microsoft.com/office/powerpoint/2010/main" val="14325742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Commenting Techniques </a:t>
            </a:r>
            <a:br>
              <a:rPr lang="en-US" b="1" u="sng" dirty="0"/>
            </a:br>
            <a:r>
              <a:rPr lang="en-US" b="1" u="sng" dirty="0"/>
              <a:t>(Individual Lines)</a:t>
            </a:r>
            <a:endParaRPr lang="en-US" dirty="0"/>
          </a:p>
        </p:txBody>
      </p:sp>
      <p:sp>
        <p:nvSpPr>
          <p:cNvPr id="3" name="Content Placeholder 2"/>
          <p:cNvSpPr>
            <a:spLocks noGrp="1"/>
          </p:cNvSpPr>
          <p:nvPr>
            <p:ph idx="1"/>
          </p:nvPr>
        </p:nvSpPr>
        <p:spPr/>
        <p:txBody>
          <a:bodyPr>
            <a:normAutofit lnSpcReduction="10000"/>
          </a:bodyPr>
          <a:lstStyle/>
          <a:p>
            <a:pPr algn="just"/>
            <a:r>
              <a:rPr lang="en-GB" dirty="0"/>
              <a:t>If an </a:t>
            </a:r>
            <a:r>
              <a:rPr lang="en-GB" dirty="0" err="1"/>
              <a:t>endline</a:t>
            </a:r>
            <a:r>
              <a:rPr lang="en-GB" dirty="0"/>
              <a:t> comment </a:t>
            </a:r>
            <a:r>
              <a:rPr lang="en-GB" dirty="0" smtClean="0"/>
              <a:t>is intended </a:t>
            </a:r>
            <a:r>
              <a:rPr lang="en-GB" dirty="0"/>
              <a:t>to apply to more than one line of code, the formatting doesn’t show </a:t>
            </a:r>
            <a:r>
              <a:rPr lang="en-GB" dirty="0" smtClean="0"/>
              <a:t>which lines </a:t>
            </a:r>
            <a:r>
              <a:rPr lang="en-GB" dirty="0"/>
              <a:t>the comment applies </a:t>
            </a:r>
            <a:r>
              <a:rPr lang="en-GB" dirty="0" smtClean="0"/>
              <a:t>to.</a:t>
            </a:r>
          </a:p>
          <a:p>
            <a:pPr algn="just"/>
            <a:r>
              <a:rPr lang="en-GB" dirty="0"/>
              <a:t>Even though the content of this particular comment is fine, its placement isn’t. </a:t>
            </a:r>
            <a:endParaRPr lang="en-GB" dirty="0" smtClean="0"/>
          </a:p>
          <a:p>
            <a:pPr algn="just"/>
            <a:r>
              <a:rPr lang="en-GB" dirty="0" smtClean="0"/>
              <a:t>You</a:t>
            </a:r>
            <a:r>
              <a:rPr lang="en-GB" dirty="0"/>
              <a:t> </a:t>
            </a:r>
            <a:r>
              <a:rPr lang="en-GB" dirty="0" smtClean="0"/>
              <a:t>have </a:t>
            </a:r>
            <a:r>
              <a:rPr lang="en-GB" dirty="0"/>
              <a:t>to read the comment and the code to know whether the comment applies to </a:t>
            </a:r>
            <a:r>
              <a:rPr lang="en-GB" dirty="0" smtClean="0"/>
              <a:t>a specific </a:t>
            </a:r>
            <a:r>
              <a:rPr lang="en-GB" dirty="0"/>
              <a:t>statement or to the entire loop.</a:t>
            </a:r>
            <a:endParaRPr lang="en-US" dirty="0"/>
          </a:p>
        </p:txBody>
      </p:sp>
    </p:spTree>
    <p:extLst>
      <p:ext uri="{BB962C8B-B14F-4D97-AF65-F5344CB8AC3E}">
        <p14:creationId xmlns:p14="http://schemas.microsoft.com/office/powerpoint/2010/main" val="519397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Commenting </a:t>
            </a:r>
            <a:r>
              <a:rPr lang="en-US" b="1" u="sng" dirty="0" smtClean="0"/>
              <a:t>Techniques </a:t>
            </a:r>
            <a:br>
              <a:rPr lang="en-US" b="1" u="sng" dirty="0" smtClean="0"/>
            </a:br>
            <a:r>
              <a:rPr lang="en-US" b="1" u="sng" dirty="0" smtClean="0"/>
              <a:t>(Paragraphs)</a:t>
            </a:r>
            <a:endParaRPr lang="en-US" dirty="0"/>
          </a:p>
        </p:txBody>
      </p:sp>
      <p:sp>
        <p:nvSpPr>
          <p:cNvPr id="3" name="Content Placeholder 2"/>
          <p:cNvSpPr>
            <a:spLocks noGrp="1"/>
          </p:cNvSpPr>
          <p:nvPr>
            <p:ph idx="1"/>
          </p:nvPr>
        </p:nvSpPr>
        <p:spPr/>
        <p:txBody>
          <a:bodyPr>
            <a:normAutofit lnSpcReduction="10000"/>
          </a:bodyPr>
          <a:lstStyle/>
          <a:p>
            <a:pPr algn="just"/>
            <a:r>
              <a:rPr lang="en-GB" dirty="0"/>
              <a:t>Most comments in a well-documented program are one-sentence or </a:t>
            </a:r>
            <a:r>
              <a:rPr lang="en-GB" dirty="0" smtClean="0"/>
              <a:t>two-sentence comments </a:t>
            </a:r>
            <a:r>
              <a:rPr lang="en-GB" dirty="0"/>
              <a:t>that describe paragraphs of code:</a:t>
            </a:r>
          </a:p>
          <a:p>
            <a:pPr algn="just"/>
            <a:r>
              <a:rPr lang="en-GB" i="1" dirty="0"/>
              <a:t>Java Example of a Good Comment for a Paragraph of Code</a:t>
            </a:r>
          </a:p>
          <a:p>
            <a:pPr lvl="1" algn="just"/>
            <a:r>
              <a:rPr lang="en-US" i="1" dirty="0"/>
              <a:t>// swap the roots</a:t>
            </a:r>
          </a:p>
          <a:p>
            <a:pPr lvl="1" algn="just"/>
            <a:r>
              <a:rPr lang="en-US" i="1" dirty="0" err="1"/>
              <a:t>oldRoot</a:t>
            </a:r>
            <a:r>
              <a:rPr lang="en-US" i="1" dirty="0"/>
              <a:t> = root[0];</a:t>
            </a:r>
          </a:p>
          <a:p>
            <a:pPr lvl="1" algn="just"/>
            <a:r>
              <a:rPr lang="en-US" i="1" dirty="0"/>
              <a:t>root[0] = root[1];</a:t>
            </a:r>
          </a:p>
          <a:p>
            <a:pPr lvl="1" algn="just"/>
            <a:r>
              <a:rPr lang="en-US" i="1" dirty="0"/>
              <a:t>root[1] = </a:t>
            </a:r>
            <a:r>
              <a:rPr lang="en-US" i="1" dirty="0" err="1"/>
              <a:t>oldRoot</a:t>
            </a:r>
            <a:r>
              <a:rPr lang="en-US" i="1" dirty="0"/>
              <a:t>;</a:t>
            </a:r>
          </a:p>
        </p:txBody>
      </p:sp>
    </p:spTree>
    <p:extLst>
      <p:ext uri="{BB962C8B-B14F-4D97-AF65-F5344CB8AC3E}">
        <p14:creationId xmlns:p14="http://schemas.microsoft.com/office/powerpoint/2010/main" val="9182807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Commenting Techniques </a:t>
            </a:r>
            <a:br>
              <a:rPr lang="en-US" b="1" u="sng" dirty="0"/>
            </a:br>
            <a:r>
              <a:rPr lang="en-US" b="1" u="sng" dirty="0"/>
              <a:t>(Paragraphs)</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GB" dirty="0"/>
              <a:t>The comment doesn’t repeat the </a:t>
            </a:r>
            <a:r>
              <a:rPr lang="en-GB" dirty="0" smtClean="0"/>
              <a:t>code, it </a:t>
            </a:r>
            <a:r>
              <a:rPr lang="en-GB" dirty="0"/>
              <a:t>describes the code’s intent. </a:t>
            </a:r>
            <a:endParaRPr lang="en-GB" dirty="0" smtClean="0"/>
          </a:p>
          <a:p>
            <a:pPr algn="just"/>
            <a:r>
              <a:rPr lang="en-GB" dirty="0" smtClean="0"/>
              <a:t>Such comments are </a:t>
            </a:r>
            <a:r>
              <a:rPr lang="en-GB" dirty="0"/>
              <a:t>relatively easy to maintain. </a:t>
            </a:r>
            <a:endParaRPr lang="en-GB" dirty="0" smtClean="0"/>
          </a:p>
          <a:p>
            <a:pPr algn="just"/>
            <a:r>
              <a:rPr lang="en-GB" dirty="0" smtClean="0"/>
              <a:t>Even </a:t>
            </a:r>
            <a:r>
              <a:rPr lang="en-GB" dirty="0"/>
              <a:t>if you find an error in the way the roots </a:t>
            </a:r>
            <a:r>
              <a:rPr lang="en-GB" dirty="0" smtClean="0"/>
              <a:t>are swapped</a:t>
            </a:r>
            <a:r>
              <a:rPr lang="en-GB" dirty="0"/>
              <a:t>, for example, the comment won’t need to be changed. </a:t>
            </a:r>
            <a:endParaRPr lang="en-GB" dirty="0" smtClean="0"/>
          </a:p>
          <a:p>
            <a:pPr algn="just"/>
            <a:r>
              <a:rPr lang="en-GB" dirty="0" smtClean="0"/>
              <a:t>While writing a comment for a code paragraph, it should be written at the level of intent, means it must describe </a:t>
            </a:r>
            <a:r>
              <a:rPr lang="en-GB" dirty="0"/>
              <a:t>the purpose of the block </a:t>
            </a:r>
            <a:r>
              <a:rPr lang="en-GB" dirty="0" smtClean="0"/>
              <a:t>of code </a:t>
            </a:r>
            <a:r>
              <a:rPr lang="en-GB" dirty="0"/>
              <a:t>that follows the comment.</a:t>
            </a:r>
            <a:endParaRPr lang="en-GB" dirty="0" smtClean="0"/>
          </a:p>
          <a:p>
            <a:pPr algn="just"/>
            <a:r>
              <a:rPr lang="en-GB" dirty="0" smtClean="0"/>
              <a:t>Comments </a:t>
            </a:r>
            <a:r>
              <a:rPr lang="en-GB" dirty="0"/>
              <a:t>that </a:t>
            </a:r>
            <a:r>
              <a:rPr lang="en-GB" dirty="0" smtClean="0"/>
              <a:t>aren’t written </a:t>
            </a:r>
            <a:r>
              <a:rPr lang="en-GB" dirty="0"/>
              <a:t>at the level of intent are harder to maintain.</a:t>
            </a:r>
            <a:endParaRPr lang="en-US" dirty="0"/>
          </a:p>
        </p:txBody>
      </p:sp>
    </p:spTree>
    <p:extLst>
      <p:ext uri="{BB962C8B-B14F-4D97-AF65-F5344CB8AC3E}">
        <p14:creationId xmlns:p14="http://schemas.microsoft.com/office/powerpoint/2010/main" val="37630801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Commenting Techniques </a:t>
            </a:r>
            <a:br>
              <a:rPr lang="en-US" b="1" u="sng" dirty="0"/>
            </a:br>
            <a:r>
              <a:rPr lang="en-US" b="1" u="sng" dirty="0" smtClean="0"/>
              <a:t>(Routines)</a:t>
            </a:r>
            <a:endParaRPr lang="en-US" dirty="0"/>
          </a:p>
        </p:txBody>
      </p:sp>
      <p:sp>
        <p:nvSpPr>
          <p:cNvPr id="3" name="Content Placeholder 2"/>
          <p:cNvSpPr>
            <a:spLocks noGrp="1"/>
          </p:cNvSpPr>
          <p:nvPr>
            <p:ph idx="1"/>
          </p:nvPr>
        </p:nvSpPr>
        <p:spPr/>
        <p:txBody>
          <a:bodyPr/>
          <a:lstStyle/>
          <a:p>
            <a:r>
              <a:rPr lang="en-US" dirty="0" smtClean="0"/>
              <a:t>Consider the following routine header</a:t>
            </a:r>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2209800"/>
            <a:ext cx="6705600" cy="4191000"/>
          </a:xfrm>
          <a:prstGeom prst="rect">
            <a:avLst/>
          </a:prstGeom>
        </p:spPr>
      </p:pic>
    </p:spTree>
    <p:extLst>
      <p:ext uri="{BB962C8B-B14F-4D97-AF65-F5344CB8AC3E}">
        <p14:creationId xmlns:p14="http://schemas.microsoft.com/office/powerpoint/2010/main" val="19495504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Commenting Techniques </a:t>
            </a:r>
            <a:br>
              <a:rPr lang="en-US" b="1" u="sng" dirty="0"/>
            </a:br>
            <a:r>
              <a:rPr lang="en-US" b="1" u="sng" dirty="0"/>
              <a:t>(Routines)</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GB" i="1" dirty="0" err="1"/>
              <a:t>CopyString</a:t>
            </a:r>
            <a:r>
              <a:rPr lang="en-GB" i="1" dirty="0"/>
              <a:t> </a:t>
            </a:r>
            <a:r>
              <a:rPr lang="en-GB" dirty="0"/>
              <a:t>is presumably a trivial </a:t>
            </a:r>
            <a:r>
              <a:rPr lang="en-GB" dirty="0" smtClean="0"/>
              <a:t>routine probably </a:t>
            </a:r>
            <a:r>
              <a:rPr lang="en-GB" dirty="0"/>
              <a:t>fewer than </a:t>
            </a:r>
            <a:r>
              <a:rPr lang="en-GB" dirty="0" smtClean="0"/>
              <a:t>five lines </a:t>
            </a:r>
            <a:r>
              <a:rPr lang="en-GB" dirty="0"/>
              <a:t>of </a:t>
            </a:r>
            <a:r>
              <a:rPr lang="en-GB" dirty="0" smtClean="0"/>
              <a:t>code.</a:t>
            </a:r>
          </a:p>
          <a:p>
            <a:pPr algn="just"/>
            <a:r>
              <a:rPr lang="en-GB" dirty="0" smtClean="0"/>
              <a:t>The </a:t>
            </a:r>
            <a:r>
              <a:rPr lang="en-GB" dirty="0"/>
              <a:t>comment is totally out of proportion to the scale of the routine</a:t>
            </a:r>
            <a:r>
              <a:rPr lang="en-GB" dirty="0" smtClean="0"/>
              <a:t>.</a:t>
            </a:r>
          </a:p>
          <a:p>
            <a:pPr algn="just"/>
            <a:r>
              <a:rPr lang="en-GB" dirty="0"/>
              <a:t>Another problem with heavy routine headers is that they discourage good factoring </a:t>
            </a:r>
            <a:r>
              <a:rPr lang="en-GB" dirty="0" smtClean="0"/>
              <a:t>of the code, the </a:t>
            </a:r>
            <a:r>
              <a:rPr lang="en-GB" dirty="0"/>
              <a:t>overhead to create a new routine is so high that programmers will </a:t>
            </a:r>
            <a:r>
              <a:rPr lang="en-GB" dirty="0" smtClean="0"/>
              <a:t>tend to </a:t>
            </a:r>
            <a:r>
              <a:rPr lang="en-GB" dirty="0"/>
              <a:t>err on the side of creating fewer routines, not more. </a:t>
            </a:r>
            <a:endParaRPr lang="en-GB" dirty="0" smtClean="0"/>
          </a:p>
          <a:p>
            <a:pPr algn="just"/>
            <a:r>
              <a:rPr lang="en-GB" dirty="0" smtClean="0"/>
              <a:t>Coding </a:t>
            </a:r>
            <a:r>
              <a:rPr lang="en-GB" dirty="0"/>
              <a:t>conventions </a:t>
            </a:r>
            <a:r>
              <a:rPr lang="en-GB" dirty="0" smtClean="0"/>
              <a:t>should encourage </a:t>
            </a:r>
            <a:r>
              <a:rPr lang="en-GB" dirty="0"/>
              <a:t>good practices; heavy routine headers do the opposite.</a:t>
            </a:r>
            <a:endParaRPr lang="en-US" dirty="0"/>
          </a:p>
        </p:txBody>
      </p:sp>
    </p:spTree>
    <p:extLst>
      <p:ext uri="{BB962C8B-B14F-4D97-AF65-F5344CB8AC3E}">
        <p14:creationId xmlns:p14="http://schemas.microsoft.com/office/powerpoint/2010/main" val="38487656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Commenting Techniques </a:t>
            </a:r>
            <a:br>
              <a:rPr lang="en-US" b="1" u="sng" dirty="0"/>
            </a:br>
            <a:r>
              <a:rPr lang="en-US" b="1" u="sng" dirty="0"/>
              <a:t>(Routines)</a:t>
            </a:r>
            <a:endParaRPr lang="en-US" dirty="0"/>
          </a:p>
        </p:txBody>
      </p:sp>
      <p:sp>
        <p:nvSpPr>
          <p:cNvPr id="3" name="Content Placeholder 2"/>
          <p:cNvSpPr>
            <a:spLocks noGrp="1"/>
          </p:cNvSpPr>
          <p:nvPr>
            <p:ph idx="1"/>
          </p:nvPr>
        </p:nvSpPr>
        <p:spPr/>
        <p:txBody>
          <a:bodyPr/>
          <a:lstStyle/>
          <a:p>
            <a:pPr algn="just"/>
            <a:r>
              <a:rPr lang="en-GB" dirty="0"/>
              <a:t>S</a:t>
            </a:r>
            <a:r>
              <a:rPr lang="en-GB" dirty="0" smtClean="0"/>
              <a:t>ome </a:t>
            </a:r>
            <a:r>
              <a:rPr lang="en-GB" dirty="0"/>
              <a:t>guidelines for commenting </a:t>
            </a:r>
            <a:r>
              <a:rPr lang="en-GB" dirty="0" smtClean="0"/>
              <a:t>routines are</a:t>
            </a:r>
          </a:p>
          <a:p>
            <a:pPr lvl="1" algn="just"/>
            <a:r>
              <a:rPr lang="en-GB" dirty="0"/>
              <a:t>Keep comments close to the code they </a:t>
            </a:r>
            <a:r>
              <a:rPr lang="en-GB" dirty="0" smtClean="0"/>
              <a:t>describe</a:t>
            </a:r>
          </a:p>
          <a:p>
            <a:pPr lvl="1" algn="just"/>
            <a:r>
              <a:rPr lang="en-GB" dirty="0"/>
              <a:t>Describe each routine in one or two sentences at the top of the </a:t>
            </a:r>
            <a:r>
              <a:rPr lang="en-GB" dirty="0" smtClean="0"/>
              <a:t>routine</a:t>
            </a:r>
          </a:p>
          <a:p>
            <a:pPr lvl="1" algn="just"/>
            <a:r>
              <a:rPr lang="en-US" dirty="0"/>
              <a:t>Document interface </a:t>
            </a:r>
            <a:r>
              <a:rPr lang="en-US" dirty="0" smtClean="0"/>
              <a:t>assumptions</a:t>
            </a:r>
          </a:p>
          <a:p>
            <a:pPr lvl="1" algn="just"/>
            <a:r>
              <a:rPr lang="en-US" dirty="0"/>
              <a:t>Comment on the routine’s </a:t>
            </a:r>
            <a:r>
              <a:rPr lang="en-US" dirty="0" smtClean="0"/>
              <a:t>limitations</a:t>
            </a:r>
          </a:p>
          <a:p>
            <a:pPr lvl="1" algn="just"/>
            <a:r>
              <a:rPr lang="en-GB" dirty="0"/>
              <a:t>Document the routine’s global effects</a:t>
            </a:r>
            <a:endParaRPr lang="en-US" dirty="0"/>
          </a:p>
        </p:txBody>
      </p:sp>
    </p:spTree>
    <p:extLst>
      <p:ext uri="{BB962C8B-B14F-4D97-AF65-F5344CB8AC3E}">
        <p14:creationId xmlns:p14="http://schemas.microsoft.com/office/powerpoint/2010/main" val="16524337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Commenting Techniques </a:t>
            </a:r>
            <a:br>
              <a:rPr lang="en-US" b="1" u="sng" dirty="0"/>
            </a:br>
            <a:r>
              <a:rPr lang="en-US" b="1" u="sng" dirty="0" smtClean="0"/>
              <a:t>(Classes)</a:t>
            </a:r>
            <a:endParaRPr lang="en-US" dirty="0"/>
          </a:p>
        </p:txBody>
      </p:sp>
      <p:sp>
        <p:nvSpPr>
          <p:cNvPr id="3" name="Content Placeholder 2"/>
          <p:cNvSpPr>
            <a:spLocks noGrp="1"/>
          </p:cNvSpPr>
          <p:nvPr>
            <p:ph idx="1"/>
          </p:nvPr>
        </p:nvSpPr>
        <p:spPr/>
        <p:txBody>
          <a:bodyPr>
            <a:normAutofit/>
          </a:bodyPr>
          <a:lstStyle/>
          <a:p>
            <a:pPr algn="just"/>
            <a:r>
              <a:rPr lang="en-GB" dirty="0"/>
              <a:t>For each class, use a block comment to describe general attributes of the class:</a:t>
            </a:r>
          </a:p>
          <a:p>
            <a:pPr algn="just"/>
            <a:r>
              <a:rPr lang="en-GB" b="1" i="1" dirty="0"/>
              <a:t>Describe the design approach to the </a:t>
            </a:r>
            <a:r>
              <a:rPr lang="en-GB" b="1" i="1" dirty="0" smtClean="0"/>
              <a:t>class</a:t>
            </a:r>
          </a:p>
          <a:p>
            <a:pPr lvl="1" algn="just"/>
            <a:r>
              <a:rPr lang="en-GB" dirty="0" smtClean="0"/>
              <a:t>Overview </a:t>
            </a:r>
            <a:r>
              <a:rPr lang="en-GB" dirty="0"/>
              <a:t>comments that provide </a:t>
            </a:r>
            <a:r>
              <a:rPr lang="en-GB" dirty="0" smtClean="0"/>
              <a:t>information that </a:t>
            </a:r>
            <a:r>
              <a:rPr lang="en-GB" dirty="0"/>
              <a:t>can’t readily be reverse-engineered from coding details are especially useful.</a:t>
            </a:r>
          </a:p>
          <a:p>
            <a:pPr lvl="1" algn="just"/>
            <a:r>
              <a:rPr lang="en-GB" dirty="0"/>
              <a:t>Describe the class’s design philosophy, overall design approach, </a:t>
            </a:r>
            <a:r>
              <a:rPr lang="en-GB" dirty="0" smtClean="0"/>
              <a:t>design alternatives </a:t>
            </a:r>
            <a:r>
              <a:rPr lang="en-GB" dirty="0"/>
              <a:t>that were considered and discarded, and so on.</a:t>
            </a:r>
            <a:endParaRPr lang="en-US" dirty="0"/>
          </a:p>
        </p:txBody>
      </p:sp>
    </p:spTree>
    <p:extLst>
      <p:ext uri="{BB962C8B-B14F-4D97-AF65-F5344CB8AC3E}">
        <p14:creationId xmlns:p14="http://schemas.microsoft.com/office/powerpoint/2010/main" val="984530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Commenting Techniques </a:t>
            </a:r>
            <a:br>
              <a:rPr lang="en-US" b="1" u="sng" dirty="0"/>
            </a:br>
            <a:r>
              <a:rPr lang="en-US" b="1" u="sng" dirty="0"/>
              <a:t>(Classes)</a:t>
            </a:r>
            <a:endParaRPr lang="en-US" dirty="0"/>
          </a:p>
        </p:txBody>
      </p:sp>
      <p:sp>
        <p:nvSpPr>
          <p:cNvPr id="3" name="Content Placeholder 2"/>
          <p:cNvSpPr>
            <a:spLocks noGrp="1"/>
          </p:cNvSpPr>
          <p:nvPr>
            <p:ph idx="1"/>
          </p:nvPr>
        </p:nvSpPr>
        <p:spPr/>
        <p:txBody>
          <a:bodyPr/>
          <a:lstStyle/>
          <a:p>
            <a:pPr algn="just"/>
            <a:r>
              <a:rPr lang="en-GB" b="1" i="1" dirty="0"/>
              <a:t>Describe limitations, usage assumptions, and so on </a:t>
            </a:r>
            <a:endParaRPr lang="en-GB" b="1" i="1" dirty="0" smtClean="0"/>
          </a:p>
          <a:p>
            <a:pPr lvl="1" algn="just"/>
            <a:r>
              <a:rPr lang="en-GB" dirty="0" smtClean="0"/>
              <a:t>Similar </a:t>
            </a:r>
            <a:r>
              <a:rPr lang="en-GB" dirty="0"/>
              <a:t>to routines, be sure </a:t>
            </a:r>
            <a:r>
              <a:rPr lang="en-GB" dirty="0" smtClean="0"/>
              <a:t>to describe </a:t>
            </a:r>
            <a:r>
              <a:rPr lang="en-GB" dirty="0"/>
              <a:t>any limitations imposed by the class’s design. </a:t>
            </a:r>
            <a:endParaRPr lang="en-GB" dirty="0" smtClean="0"/>
          </a:p>
          <a:p>
            <a:pPr lvl="1" algn="just"/>
            <a:r>
              <a:rPr lang="en-GB" dirty="0" smtClean="0"/>
              <a:t>Also </a:t>
            </a:r>
            <a:r>
              <a:rPr lang="en-GB" dirty="0"/>
              <a:t>describe </a:t>
            </a:r>
            <a:r>
              <a:rPr lang="en-GB" dirty="0" smtClean="0"/>
              <a:t>assumptions about </a:t>
            </a:r>
            <a:r>
              <a:rPr lang="en-GB" dirty="0"/>
              <a:t>input and output data, error-handling responsibilities, global effects, sources </a:t>
            </a:r>
            <a:r>
              <a:rPr lang="en-GB" dirty="0" smtClean="0"/>
              <a:t>of </a:t>
            </a:r>
            <a:r>
              <a:rPr lang="en-US" dirty="0" smtClean="0"/>
              <a:t>algorithms</a:t>
            </a:r>
            <a:r>
              <a:rPr lang="en-US" dirty="0"/>
              <a:t>, and so on.</a:t>
            </a:r>
          </a:p>
        </p:txBody>
      </p:sp>
    </p:spTree>
    <p:extLst>
      <p:ext uri="{BB962C8B-B14F-4D97-AF65-F5344CB8AC3E}">
        <p14:creationId xmlns:p14="http://schemas.microsoft.com/office/powerpoint/2010/main" val="11682135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Commenting Techniques </a:t>
            </a:r>
            <a:br>
              <a:rPr lang="en-US" b="1" u="sng" dirty="0"/>
            </a:br>
            <a:r>
              <a:rPr lang="en-US" b="1" u="sng" dirty="0"/>
              <a:t>(Classes)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GB" b="1" i="1" dirty="0"/>
              <a:t>Comment the class interface </a:t>
            </a:r>
            <a:endParaRPr lang="en-GB" b="1" i="1" dirty="0" smtClean="0"/>
          </a:p>
          <a:p>
            <a:pPr lvl="1" algn="just"/>
            <a:r>
              <a:rPr lang="en-GB" dirty="0" smtClean="0"/>
              <a:t>Can </a:t>
            </a:r>
            <a:r>
              <a:rPr lang="en-GB" dirty="0"/>
              <a:t>another programmer understand how to use </a:t>
            </a:r>
            <a:r>
              <a:rPr lang="en-GB" dirty="0" smtClean="0"/>
              <a:t>a class </a:t>
            </a:r>
            <a:r>
              <a:rPr lang="en-GB" dirty="0"/>
              <a:t>without looking at the class’s implementation? If not, class encapsulation is </a:t>
            </a:r>
            <a:r>
              <a:rPr lang="en-GB" dirty="0" smtClean="0"/>
              <a:t>seriously at </a:t>
            </a:r>
            <a:r>
              <a:rPr lang="en-GB" dirty="0"/>
              <a:t>risk. </a:t>
            </a:r>
            <a:endParaRPr lang="en-GB" dirty="0" smtClean="0"/>
          </a:p>
          <a:p>
            <a:pPr lvl="1" algn="just"/>
            <a:r>
              <a:rPr lang="en-GB" dirty="0" smtClean="0"/>
              <a:t>The </a:t>
            </a:r>
            <a:r>
              <a:rPr lang="en-GB" dirty="0"/>
              <a:t>class’s interface should contain all the information anyone needs </a:t>
            </a:r>
            <a:r>
              <a:rPr lang="en-GB" dirty="0" smtClean="0"/>
              <a:t>to use </a:t>
            </a:r>
            <a:r>
              <a:rPr lang="en-GB" dirty="0"/>
              <a:t>the class. </a:t>
            </a:r>
            <a:endParaRPr lang="en-GB" dirty="0" smtClean="0"/>
          </a:p>
          <a:p>
            <a:pPr lvl="1" algn="just"/>
            <a:r>
              <a:rPr lang="en-GB" dirty="0" smtClean="0"/>
              <a:t>The </a:t>
            </a:r>
            <a:r>
              <a:rPr lang="en-GB" dirty="0"/>
              <a:t>Javadoc convention is to require, at a minimum, documentation </a:t>
            </a:r>
            <a:r>
              <a:rPr lang="en-GB" dirty="0" smtClean="0"/>
              <a:t>for each </a:t>
            </a:r>
            <a:r>
              <a:rPr lang="en-GB" dirty="0"/>
              <a:t>parameter and each return value </a:t>
            </a:r>
            <a:r>
              <a:rPr lang="en-GB" dirty="0" smtClean="0"/>
              <a:t>. </a:t>
            </a:r>
          </a:p>
          <a:p>
            <a:pPr lvl="1" algn="just"/>
            <a:r>
              <a:rPr lang="en-GB" dirty="0" smtClean="0"/>
              <a:t>This </a:t>
            </a:r>
            <a:r>
              <a:rPr lang="en-GB" dirty="0"/>
              <a:t>should be </a:t>
            </a:r>
            <a:r>
              <a:rPr lang="en-GB" dirty="0" smtClean="0"/>
              <a:t>done for </a:t>
            </a:r>
            <a:r>
              <a:rPr lang="en-GB" dirty="0"/>
              <a:t>all exposed routines of each </a:t>
            </a:r>
            <a:r>
              <a:rPr lang="en-GB" dirty="0" smtClean="0"/>
              <a:t>class.</a:t>
            </a:r>
            <a:endParaRPr lang="en-US" dirty="0"/>
          </a:p>
        </p:txBody>
      </p:sp>
    </p:spTree>
    <p:extLst>
      <p:ext uri="{BB962C8B-B14F-4D97-AF65-F5344CB8AC3E}">
        <p14:creationId xmlns:p14="http://schemas.microsoft.com/office/powerpoint/2010/main" val="925757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Introduction</a:t>
            </a:r>
            <a:endParaRPr lang="en-US" b="1" u="sng" dirty="0"/>
          </a:p>
        </p:txBody>
      </p:sp>
      <p:sp>
        <p:nvSpPr>
          <p:cNvPr id="3" name="Content Placeholder 2"/>
          <p:cNvSpPr>
            <a:spLocks noGrp="1"/>
          </p:cNvSpPr>
          <p:nvPr>
            <p:ph idx="1"/>
          </p:nvPr>
        </p:nvSpPr>
        <p:spPr/>
        <p:txBody>
          <a:bodyPr>
            <a:normAutofit fontScale="92500" lnSpcReduction="10000"/>
          </a:bodyPr>
          <a:lstStyle/>
          <a:p>
            <a:pPr algn="just"/>
            <a:r>
              <a:rPr lang="en-GB" dirty="0"/>
              <a:t>This </a:t>
            </a:r>
            <a:r>
              <a:rPr lang="en-GB" dirty="0" smtClean="0"/>
              <a:t>topic </a:t>
            </a:r>
            <a:r>
              <a:rPr lang="en-GB" dirty="0"/>
              <a:t>turns to an aesthetic aspect of computer programming: the layout of </a:t>
            </a:r>
            <a:r>
              <a:rPr lang="en-GB" dirty="0" smtClean="0"/>
              <a:t>program </a:t>
            </a:r>
            <a:r>
              <a:rPr lang="en-US" dirty="0" smtClean="0"/>
              <a:t>source code.</a:t>
            </a:r>
          </a:p>
          <a:p>
            <a:pPr algn="just"/>
            <a:r>
              <a:rPr lang="en-GB" dirty="0"/>
              <a:t>The </a:t>
            </a:r>
            <a:r>
              <a:rPr lang="en-GB" dirty="0" smtClean="0"/>
              <a:t>layout don’t </a:t>
            </a:r>
            <a:r>
              <a:rPr lang="en-GB" dirty="0"/>
              <a:t>affect execution speed, memory use, or </a:t>
            </a:r>
            <a:r>
              <a:rPr lang="en-GB" dirty="0" smtClean="0"/>
              <a:t>other aspects </a:t>
            </a:r>
            <a:r>
              <a:rPr lang="en-GB" dirty="0"/>
              <a:t>of a program that are visible from outside the program. </a:t>
            </a:r>
            <a:endParaRPr lang="en-GB" dirty="0" smtClean="0"/>
          </a:p>
          <a:p>
            <a:pPr algn="just"/>
            <a:r>
              <a:rPr lang="en-GB" dirty="0" smtClean="0"/>
              <a:t>It affect </a:t>
            </a:r>
            <a:r>
              <a:rPr lang="en-GB" dirty="0"/>
              <a:t>how easy it </a:t>
            </a:r>
            <a:r>
              <a:rPr lang="en-GB" dirty="0" smtClean="0"/>
              <a:t>is to </a:t>
            </a:r>
            <a:r>
              <a:rPr lang="en-GB" dirty="0"/>
              <a:t>understand the code, review it, and revise it months after you write </a:t>
            </a:r>
            <a:r>
              <a:rPr lang="en-GB" dirty="0" smtClean="0"/>
              <a:t>it.</a:t>
            </a:r>
          </a:p>
          <a:p>
            <a:pPr algn="just"/>
            <a:r>
              <a:rPr lang="en-GB" dirty="0" smtClean="0"/>
              <a:t>It </a:t>
            </a:r>
            <a:r>
              <a:rPr lang="en-GB" dirty="0"/>
              <a:t>also </a:t>
            </a:r>
            <a:r>
              <a:rPr lang="en-GB" dirty="0" smtClean="0"/>
              <a:t>affect how </a:t>
            </a:r>
            <a:r>
              <a:rPr lang="en-GB" dirty="0"/>
              <a:t>easy it is for others to read, understand, and </a:t>
            </a:r>
            <a:r>
              <a:rPr lang="en-GB" dirty="0" smtClean="0"/>
              <a:t>modify your code.</a:t>
            </a:r>
            <a:endParaRPr lang="en-US" dirty="0"/>
          </a:p>
        </p:txBody>
      </p:sp>
    </p:spTree>
    <p:extLst>
      <p:ext uri="{BB962C8B-B14F-4D97-AF65-F5344CB8AC3E}">
        <p14:creationId xmlns:p14="http://schemas.microsoft.com/office/powerpoint/2010/main" val="1153716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Commenting Techniques </a:t>
            </a:r>
            <a:br>
              <a:rPr lang="en-US" b="1" u="sng" dirty="0"/>
            </a:br>
            <a:r>
              <a:rPr lang="en-US" b="1" u="sng" dirty="0"/>
              <a:t>(Classes)</a:t>
            </a:r>
            <a:endParaRPr lang="en-US" dirty="0"/>
          </a:p>
        </p:txBody>
      </p:sp>
      <p:sp>
        <p:nvSpPr>
          <p:cNvPr id="3" name="Content Placeholder 2"/>
          <p:cNvSpPr>
            <a:spLocks noGrp="1"/>
          </p:cNvSpPr>
          <p:nvPr>
            <p:ph idx="1"/>
          </p:nvPr>
        </p:nvSpPr>
        <p:spPr/>
        <p:txBody>
          <a:bodyPr>
            <a:normAutofit lnSpcReduction="10000"/>
          </a:bodyPr>
          <a:lstStyle/>
          <a:p>
            <a:pPr algn="just"/>
            <a:r>
              <a:rPr lang="en-GB" b="1" i="1" dirty="0"/>
              <a:t>Don’t document implementation details in the class interface </a:t>
            </a:r>
            <a:endParaRPr lang="en-GB" b="1" i="1" dirty="0" smtClean="0"/>
          </a:p>
          <a:p>
            <a:pPr lvl="1" algn="just"/>
            <a:r>
              <a:rPr lang="en-GB" dirty="0" smtClean="0"/>
              <a:t>A </a:t>
            </a:r>
            <a:r>
              <a:rPr lang="en-GB" dirty="0"/>
              <a:t>cardinal rule </a:t>
            </a:r>
            <a:r>
              <a:rPr lang="en-GB" dirty="0" smtClean="0"/>
              <a:t>of encapsulation </a:t>
            </a:r>
            <a:r>
              <a:rPr lang="en-GB" dirty="0"/>
              <a:t>is that you expose information only on a need-to-know basis: if there </a:t>
            </a:r>
            <a:r>
              <a:rPr lang="en-GB" dirty="0" smtClean="0"/>
              <a:t>is any </a:t>
            </a:r>
            <a:r>
              <a:rPr lang="en-GB" dirty="0"/>
              <a:t>question about whether information needs to be exposed, the default is to keep </a:t>
            </a:r>
            <a:r>
              <a:rPr lang="en-GB" dirty="0" smtClean="0"/>
              <a:t>it hidden.</a:t>
            </a:r>
          </a:p>
          <a:p>
            <a:pPr lvl="1" algn="just"/>
            <a:r>
              <a:rPr lang="en-GB" dirty="0" smtClean="0"/>
              <a:t>Consequently</a:t>
            </a:r>
            <a:r>
              <a:rPr lang="en-GB" dirty="0"/>
              <a:t>, class interface files should contain information needed to </a:t>
            </a:r>
            <a:r>
              <a:rPr lang="en-GB" dirty="0" smtClean="0"/>
              <a:t>use the </a:t>
            </a:r>
            <a:r>
              <a:rPr lang="en-GB" dirty="0"/>
              <a:t>class but not information needed to implement or maintain the inner workings </a:t>
            </a:r>
            <a:r>
              <a:rPr lang="en-GB" dirty="0" smtClean="0"/>
              <a:t>of </a:t>
            </a:r>
            <a:r>
              <a:rPr lang="en-US" dirty="0" smtClean="0"/>
              <a:t>the </a:t>
            </a:r>
            <a:r>
              <a:rPr lang="en-US" dirty="0"/>
              <a:t>class.</a:t>
            </a:r>
          </a:p>
        </p:txBody>
      </p:sp>
    </p:spTree>
    <p:extLst>
      <p:ext uri="{BB962C8B-B14F-4D97-AF65-F5344CB8AC3E}">
        <p14:creationId xmlns:p14="http://schemas.microsoft.com/office/powerpoint/2010/main" val="21840440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Key Points</a:t>
            </a:r>
            <a:endParaRPr lang="en-US" b="1" u="sng" dirty="0"/>
          </a:p>
        </p:txBody>
      </p:sp>
      <p:sp>
        <p:nvSpPr>
          <p:cNvPr id="3" name="Content Placeholder 2"/>
          <p:cNvSpPr>
            <a:spLocks noGrp="1"/>
          </p:cNvSpPr>
          <p:nvPr>
            <p:ph idx="1"/>
          </p:nvPr>
        </p:nvSpPr>
        <p:spPr/>
        <p:txBody>
          <a:bodyPr>
            <a:normAutofit lnSpcReduction="10000"/>
          </a:bodyPr>
          <a:lstStyle/>
          <a:p>
            <a:pPr algn="just"/>
            <a:r>
              <a:rPr lang="en-GB" dirty="0"/>
              <a:t>The first priority of visual layout is to illuminate the logical organization of </a:t>
            </a:r>
            <a:r>
              <a:rPr lang="en-GB" dirty="0" smtClean="0"/>
              <a:t>the code</a:t>
            </a:r>
            <a:r>
              <a:rPr lang="en-GB" dirty="0"/>
              <a:t>. Criteria used to assess whether that priority is achieved include </a:t>
            </a:r>
            <a:r>
              <a:rPr lang="en-GB" dirty="0" smtClean="0"/>
              <a:t>accuracy, </a:t>
            </a:r>
            <a:r>
              <a:rPr lang="en-US" dirty="0" smtClean="0"/>
              <a:t>consistency</a:t>
            </a:r>
            <a:r>
              <a:rPr lang="en-US" dirty="0"/>
              <a:t>, readability, and maintainability.</a:t>
            </a:r>
          </a:p>
          <a:p>
            <a:pPr algn="just"/>
            <a:r>
              <a:rPr lang="en-GB" dirty="0" smtClean="0"/>
              <a:t>Looking </a:t>
            </a:r>
            <a:r>
              <a:rPr lang="en-GB" dirty="0"/>
              <a:t>good is secondary to the other criteria—a distant second. If the </a:t>
            </a:r>
            <a:r>
              <a:rPr lang="en-GB" dirty="0" smtClean="0"/>
              <a:t>other criteria </a:t>
            </a:r>
            <a:r>
              <a:rPr lang="en-GB" dirty="0"/>
              <a:t>are met and the underlying code is good, however, the layout will </a:t>
            </a:r>
            <a:r>
              <a:rPr lang="en-GB" dirty="0" smtClean="0"/>
              <a:t>look </a:t>
            </a:r>
            <a:r>
              <a:rPr lang="en-US" dirty="0" smtClean="0"/>
              <a:t>fine</a:t>
            </a:r>
            <a:r>
              <a:rPr lang="en-US" dirty="0"/>
              <a:t>.</a:t>
            </a:r>
          </a:p>
        </p:txBody>
      </p:sp>
    </p:spTree>
    <p:extLst>
      <p:ext uri="{BB962C8B-B14F-4D97-AF65-F5344CB8AC3E}">
        <p14:creationId xmlns:p14="http://schemas.microsoft.com/office/powerpoint/2010/main" val="20174156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Key Points</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GB" dirty="0"/>
              <a:t>The question of whether to comment is a legitimate one. Done poorly, commenting is a waste of time and sometimes harmful. Done well, commenting is </a:t>
            </a:r>
            <a:r>
              <a:rPr lang="en-US" dirty="0"/>
              <a:t>worthwhile.</a:t>
            </a:r>
          </a:p>
          <a:p>
            <a:pPr algn="just"/>
            <a:r>
              <a:rPr lang="en-GB" dirty="0"/>
              <a:t>The source code should contain most of the critical information about the program. As long as the program is running, the source code is more likely than any other resource to be kept current, and it’s useful to have important information </a:t>
            </a:r>
            <a:r>
              <a:rPr lang="en-US" dirty="0"/>
              <a:t>bundled with the code</a:t>
            </a:r>
            <a:r>
              <a:rPr lang="en-US" dirty="0" smtClean="0"/>
              <a:t>.</a:t>
            </a:r>
            <a:endParaRPr lang="en-GB" dirty="0" smtClean="0"/>
          </a:p>
          <a:p>
            <a:pPr algn="just"/>
            <a:r>
              <a:rPr lang="en-GB" dirty="0" smtClean="0"/>
              <a:t>Comments </a:t>
            </a:r>
            <a:r>
              <a:rPr lang="en-GB" dirty="0"/>
              <a:t>should say things about the code that the code can’t say </a:t>
            </a:r>
            <a:r>
              <a:rPr lang="en-GB" dirty="0" smtClean="0"/>
              <a:t>about itself at </a:t>
            </a:r>
            <a:r>
              <a:rPr lang="en-GB" dirty="0"/>
              <a:t>the summary level or the intent level.</a:t>
            </a:r>
            <a:endParaRPr lang="en-US" dirty="0"/>
          </a:p>
        </p:txBody>
      </p:sp>
    </p:spTree>
    <p:extLst>
      <p:ext uri="{BB962C8B-B14F-4D97-AF65-F5344CB8AC3E}">
        <p14:creationId xmlns:p14="http://schemas.microsoft.com/office/powerpoint/2010/main" val="12841589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Readings</a:t>
            </a:r>
            <a:endParaRPr lang="en-US" b="1" u="sng" dirty="0"/>
          </a:p>
        </p:txBody>
      </p:sp>
      <p:sp>
        <p:nvSpPr>
          <p:cNvPr id="3" name="Content Placeholder 2"/>
          <p:cNvSpPr>
            <a:spLocks noGrp="1"/>
          </p:cNvSpPr>
          <p:nvPr>
            <p:ph idx="1"/>
          </p:nvPr>
        </p:nvSpPr>
        <p:spPr/>
        <p:txBody>
          <a:bodyPr/>
          <a:lstStyle/>
          <a:p>
            <a:pPr algn="just"/>
            <a:r>
              <a:rPr lang="en-US" b="1" dirty="0" smtClean="0"/>
              <a:t>[Chapter 31,32]</a:t>
            </a:r>
            <a:r>
              <a:rPr lang="en-US" dirty="0" smtClean="0"/>
              <a:t> </a:t>
            </a:r>
            <a:r>
              <a:rPr lang="en-US" dirty="0"/>
              <a:t>Code Complete: A Practical Handbook of Software Construction by Steve McConnell, Microsoft Press; 2nd Edition (July 7, 2004). ISBN-10: 0735619670 </a:t>
            </a:r>
          </a:p>
        </p:txBody>
      </p:sp>
    </p:spTree>
    <p:extLst>
      <p:ext uri="{BB962C8B-B14F-4D97-AF65-F5344CB8AC3E}">
        <p14:creationId xmlns:p14="http://schemas.microsoft.com/office/powerpoint/2010/main" val="3552144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Introduction</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5800" y="1981200"/>
            <a:ext cx="8000999" cy="3962400"/>
          </a:xfrm>
        </p:spPr>
      </p:pic>
    </p:spTree>
    <p:extLst>
      <p:ext uri="{BB962C8B-B14F-4D97-AF65-F5344CB8AC3E}">
        <p14:creationId xmlns:p14="http://schemas.microsoft.com/office/powerpoint/2010/main" val="826506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Introduction</a:t>
            </a:r>
            <a:endParaRPr lang="en-US" dirty="0"/>
          </a:p>
        </p:txBody>
      </p:sp>
      <p:sp>
        <p:nvSpPr>
          <p:cNvPr id="3" name="Content Placeholder 2"/>
          <p:cNvSpPr>
            <a:spLocks noGrp="1"/>
          </p:cNvSpPr>
          <p:nvPr>
            <p:ph idx="1"/>
          </p:nvPr>
        </p:nvSpPr>
        <p:spPr/>
        <p:txBody>
          <a:bodyPr/>
          <a:lstStyle/>
          <a:p>
            <a:pPr algn="just"/>
            <a:r>
              <a:rPr lang="en-GB" dirty="0"/>
              <a:t>The routine </a:t>
            </a:r>
            <a:r>
              <a:rPr lang="en-GB" dirty="0" smtClean="0"/>
              <a:t>in the previous slide is </a:t>
            </a:r>
            <a:r>
              <a:rPr lang="en-GB" dirty="0"/>
              <a:t>syntactically correct. </a:t>
            </a:r>
            <a:endParaRPr lang="en-GB" dirty="0" smtClean="0"/>
          </a:p>
          <a:p>
            <a:pPr algn="just"/>
            <a:r>
              <a:rPr lang="en-GB" dirty="0" smtClean="0"/>
              <a:t>It’s </a:t>
            </a:r>
            <a:r>
              <a:rPr lang="en-GB" dirty="0"/>
              <a:t>thoroughly commented and has good </a:t>
            </a:r>
            <a:r>
              <a:rPr lang="en-GB" dirty="0" smtClean="0"/>
              <a:t>variable names </a:t>
            </a:r>
            <a:r>
              <a:rPr lang="en-GB" dirty="0"/>
              <a:t>and clear logic. </a:t>
            </a:r>
            <a:endParaRPr lang="en-GB" dirty="0" smtClean="0"/>
          </a:p>
          <a:p>
            <a:pPr algn="just"/>
            <a:r>
              <a:rPr lang="en-GB" dirty="0" smtClean="0"/>
              <a:t>What the routine </a:t>
            </a:r>
            <a:r>
              <a:rPr lang="en-GB" dirty="0"/>
              <a:t>doesn’t have is good layout.</a:t>
            </a:r>
            <a:endParaRPr lang="en-US" dirty="0"/>
          </a:p>
        </p:txBody>
      </p:sp>
    </p:spTree>
    <p:extLst>
      <p:ext uri="{BB962C8B-B14F-4D97-AF65-F5344CB8AC3E}">
        <p14:creationId xmlns:p14="http://schemas.microsoft.com/office/powerpoint/2010/main" val="2505407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Introduction</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 y="1676400"/>
            <a:ext cx="8153400" cy="4800600"/>
          </a:xfrm>
        </p:spPr>
      </p:pic>
    </p:spTree>
    <p:extLst>
      <p:ext uri="{BB962C8B-B14F-4D97-AF65-F5344CB8AC3E}">
        <p14:creationId xmlns:p14="http://schemas.microsoft.com/office/powerpoint/2010/main" val="322279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Introduction</a:t>
            </a:r>
            <a:endParaRPr lang="en-US" dirty="0"/>
          </a:p>
        </p:txBody>
      </p:sp>
      <p:sp>
        <p:nvSpPr>
          <p:cNvPr id="3" name="Content Placeholder 2"/>
          <p:cNvSpPr>
            <a:spLocks noGrp="1"/>
          </p:cNvSpPr>
          <p:nvPr>
            <p:ph idx="1"/>
          </p:nvPr>
        </p:nvSpPr>
        <p:spPr/>
        <p:txBody>
          <a:bodyPr/>
          <a:lstStyle/>
          <a:p>
            <a:pPr algn="just"/>
            <a:r>
              <a:rPr lang="en-GB" dirty="0"/>
              <a:t>The routine has become much more readable, and the effort that has been </a:t>
            </a:r>
            <a:r>
              <a:rPr lang="en-GB" dirty="0" smtClean="0"/>
              <a:t>put into </a:t>
            </a:r>
            <a:r>
              <a:rPr lang="en-GB" dirty="0"/>
              <a:t>documentation and good variable names is now evident. </a:t>
            </a:r>
            <a:endParaRPr lang="en-GB" dirty="0" smtClean="0"/>
          </a:p>
          <a:p>
            <a:pPr algn="just"/>
            <a:r>
              <a:rPr lang="en-GB" dirty="0" smtClean="0"/>
              <a:t>The </a:t>
            </a:r>
            <a:r>
              <a:rPr lang="en-GB" dirty="0"/>
              <a:t>variable names </a:t>
            </a:r>
            <a:r>
              <a:rPr lang="en-GB" dirty="0" smtClean="0"/>
              <a:t>and comments are same in both examples</a:t>
            </a:r>
            <a:r>
              <a:rPr lang="en-GB" dirty="0"/>
              <a:t>, but the layout was so poor </a:t>
            </a:r>
            <a:r>
              <a:rPr lang="en-GB" dirty="0" smtClean="0"/>
              <a:t>in the earlier one that </a:t>
            </a:r>
            <a:r>
              <a:rPr lang="en-GB" dirty="0"/>
              <a:t>they weren’t helpful</a:t>
            </a:r>
            <a:r>
              <a:rPr lang="en-GB" dirty="0" smtClean="0"/>
              <a:t>.</a:t>
            </a:r>
          </a:p>
          <a:p>
            <a:pPr algn="just"/>
            <a:endParaRPr lang="en-US" dirty="0"/>
          </a:p>
        </p:txBody>
      </p:sp>
    </p:spTree>
    <p:extLst>
      <p:ext uri="{BB962C8B-B14F-4D97-AF65-F5344CB8AC3E}">
        <p14:creationId xmlns:p14="http://schemas.microsoft.com/office/powerpoint/2010/main" val="2983104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Layout Techniques</a:t>
            </a:r>
            <a:endParaRPr lang="en-US" b="1" u="sng" dirty="0"/>
          </a:p>
        </p:txBody>
      </p:sp>
      <p:sp>
        <p:nvSpPr>
          <p:cNvPr id="3" name="Content Placeholder 2"/>
          <p:cNvSpPr>
            <a:spLocks noGrp="1"/>
          </p:cNvSpPr>
          <p:nvPr>
            <p:ph idx="1"/>
          </p:nvPr>
        </p:nvSpPr>
        <p:spPr/>
        <p:txBody>
          <a:bodyPr/>
          <a:lstStyle/>
          <a:p>
            <a:pPr algn="just"/>
            <a:r>
              <a:rPr lang="en-US" dirty="0" smtClean="0"/>
              <a:t>A good layout can be achieved using these simple techniques</a:t>
            </a:r>
          </a:p>
          <a:p>
            <a:pPr lvl="1" algn="just"/>
            <a:r>
              <a:rPr lang="en-US" dirty="0" smtClean="0"/>
              <a:t>White space</a:t>
            </a:r>
          </a:p>
          <a:p>
            <a:pPr lvl="2" algn="just"/>
            <a:r>
              <a:rPr lang="en-US" dirty="0" smtClean="0"/>
              <a:t>Grouping</a:t>
            </a:r>
          </a:p>
          <a:p>
            <a:pPr lvl="2" algn="just"/>
            <a:r>
              <a:rPr lang="en-US" dirty="0" smtClean="0"/>
              <a:t>Blank lines</a:t>
            </a:r>
          </a:p>
          <a:p>
            <a:pPr lvl="2" algn="just"/>
            <a:r>
              <a:rPr lang="en-US" dirty="0" smtClean="0"/>
              <a:t>Indentation</a:t>
            </a:r>
          </a:p>
          <a:p>
            <a:pPr lvl="1" algn="just"/>
            <a:r>
              <a:rPr lang="en-US" dirty="0" smtClean="0"/>
              <a:t>Parentheses</a:t>
            </a:r>
          </a:p>
          <a:p>
            <a:pPr lvl="1" algn="just"/>
            <a:endParaRPr lang="en-US" dirty="0"/>
          </a:p>
        </p:txBody>
      </p:sp>
    </p:spTree>
    <p:extLst>
      <p:ext uri="{BB962C8B-B14F-4D97-AF65-F5344CB8AC3E}">
        <p14:creationId xmlns:p14="http://schemas.microsoft.com/office/powerpoint/2010/main" val="197979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Layout Techniques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Whitespace</a:t>
            </a:r>
          </a:p>
          <a:p>
            <a:pPr lvl="1" algn="just"/>
            <a:r>
              <a:rPr lang="en-GB" dirty="0" err="1"/>
              <a:t>Usewhitespacetoenhancereadability</a:t>
            </a:r>
            <a:r>
              <a:rPr lang="en-GB" dirty="0"/>
              <a:t>. </a:t>
            </a:r>
            <a:endParaRPr lang="en-GB" dirty="0" smtClean="0"/>
          </a:p>
          <a:p>
            <a:pPr lvl="1" algn="just"/>
            <a:r>
              <a:rPr lang="en-GB" dirty="0" smtClean="0"/>
              <a:t>White </a:t>
            </a:r>
            <a:r>
              <a:rPr lang="en-GB" dirty="0"/>
              <a:t>space, including spaces, tabs, line </a:t>
            </a:r>
            <a:r>
              <a:rPr lang="en-GB" dirty="0" smtClean="0"/>
              <a:t>breaks, and </a:t>
            </a:r>
            <a:r>
              <a:rPr lang="en-GB" dirty="0"/>
              <a:t>blank lines, is the main tool available to you for showing a program’s structure</a:t>
            </a:r>
            <a:r>
              <a:rPr lang="en-GB" dirty="0" smtClean="0"/>
              <a:t>.</a:t>
            </a:r>
          </a:p>
          <a:p>
            <a:pPr lvl="1" algn="just"/>
            <a:r>
              <a:rPr lang="en-GB" dirty="0"/>
              <a:t>You wouldn’t think of writing a book with no spaces between words, no </a:t>
            </a:r>
            <a:r>
              <a:rPr lang="en-GB" dirty="0" smtClean="0"/>
              <a:t>paragraph breaks</a:t>
            </a:r>
            <a:r>
              <a:rPr lang="en-GB" dirty="0"/>
              <a:t>, and no divisions into </a:t>
            </a:r>
            <a:r>
              <a:rPr lang="en-GB" dirty="0" smtClean="0"/>
              <a:t>chapters.</a:t>
            </a:r>
          </a:p>
          <a:p>
            <a:pPr lvl="1" algn="just"/>
            <a:r>
              <a:rPr lang="en-GB" dirty="0"/>
              <a:t>Breaking a book into chapters, paragraphs, and sentences shows a reader how to </a:t>
            </a:r>
            <a:r>
              <a:rPr lang="en-GB" dirty="0" smtClean="0"/>
              <a:t>mentally </a:t>
            </a:r>
            <a:r>
              <a:rPr lang="en-US" dirty="0" smtClean="0"/>
              <a:t>organize </a:t>
            </a:r>
            <a:r>
              <a:rPr lang="en-US" dirty="0"/>
              <a:t>a topic.</a:t>
            </a:r>
          </a:p>
        </p:txBody>
      </p:sp>
    </p:spTree>
    <p:extLst>
      <p:ext uri="{BB962C8B-B14F-4D97-AF65-F5344CB8AC3E}">
        <p14:creationId xmlns:p14="http://schemas.microsoft.com/office/powerpoint/2010/main" val="36315642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TotalTime>
  <Words>1751</Words>
  <Application>Microsoft Office PowerPoint</Application>
  <PresentationFormat>On-screen Show (4:3)</PresentationFormat>
  <Paragraphs>152</Paragraphs>
  <Slides>33</Slides>
  <Notes>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LAYOUT AND STYLE,  SELF DOCUMENTING CODE</vt:lpstr>
      <vt:lpstr>Contents</vt:lpstr>
      <vt:lpstr>Introduction</vt:lpstr>
      <vt:lpstr>Introduction</vt:lpstr>
      <vt:lpstr>Introduction</vt:lpstr>
      <vt:lpstr>Introduction</vt:lpstr>
      <vt:lpstr>Introduction</vt:lpstr>
      <vt:lpstr>Layout Techniques</vt:lpstr>
      <vt:lpstr>Layout Techniques</vt:lpstr>
      <vt:lpstr>Layout Techniques</vt:lpstr>
      <vt:lpstr>Layout Techniques</vt:lpstr>
      <vt:lpstr>Layout Techniques</vt:lpstr>
      <vt:lpstr>Layout Techniques</vt:lpstr>
      <vt:lpstr>Layout Techniques</vt:lpstr>
      <vt:lpstr>Layout Techniques</vt:lpstr>
      <vt:lpstr>Commenting Techniques</vt:lpstr>
      <vt:lpstr>Commenting Techniques  (Individual Lines)</vt:lpstr>
      <vt:lpstr>Commenting Techniques  (Individual Lines)</vt:lpstr>
      <vt:lpstr>Commenting Techniques  (Individual Lines)</vt:lpstr>
      <vt:lpstr>Commenting Techniques  (Individual Lines)</vt:lpstr>
      <vt:lpstr>Commenting Techniques  (Individual Lines)</vt:lpstr>
      <vt:lpstr>Commenting Techniques  (Paragraphs)</vt:lpstr>
      <vt:lpstr>Commenting Techniques  (Paragraphs)</vt:lpstr>
      <vt:lpstr>Commenting Techniques  (Routines)</vt:lpstr>
      <vt:lpstr>Commenting Techniques  (Routines)</vt:lpstr>
      <vt:lpstr>Commenting Techniques  (Routines)</vt:lpstr>
      <vt:lpstr>Commenting Techniques  (Classes)</vt:lpstr>
      <vt:lpstr>Commenting Techniques  (Classes)</vt:lpstr>
      <vt:lpstr>Commenting Techniques  (Classes)</vt:lpstr>
      <vt:lpstr>Commenting Techniques  (Classes)</vt:lpstr>
      <vt:lpstr>Key Points</vt:lpstr>
      <vt:lpstr>Key Points</vt:lpstr>
      <vt:lpstr>Readings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Ibrahim</dc:creator>
  <cp:lastModifiedBy>ok</cp:lastModifiedBy>
  <cp:revision>72</cp:revision>
  <dcterms:created xsi:type="dcterms:W3CDTF">2006-08-16T00:00:00Z</dcterms:created>
  <dcterms:modified xsi:type="dcterms:W3CDTF">2019-12-09T10:33:55Z</dcterms:modified>
</cp:coreProperties>
</file>