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6445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366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6432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8706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3707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371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3461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642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415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651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480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588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236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2510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160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4092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5/2/2020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459517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Atmospheric_pressure" TargetMode="External"/><Relationship Id="rId2" Type="http://schemas.openxmlformats.org/officeDocument/2006/relationships/hyperlink" Target="https://en.wikipedia.org/wiki/Osmotic_pressure" TargetMode="External"/><Relationship Id="rId1" Type="http://schemas.openxmlformats.org/officeDocument/2006/relationships/slideLayout" Target="../slideLayouts/slideLayout2.xml"/><Relationship Id="rId5" Type="http://schemas.openxmlformats.org/officeDocument/2006/relationships/hyperlink" Target="https://en.wikipedia.org/wiki/Cell_wall#cite_note-19" TargetMode="External"/><Relationship Id="rId4" Type="http://schemas.openxmlformats.org/officeDocument/2006/relationships/hyperlink" Target="https://en.wikipedia.org/wiki/Cell_wall#cite_note-Romaniuk-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Xylem" TargetMode="External"/><Relationship Id="rId2" Type="http://schemas.openxmlformats.org/officeDocument/2006/relationships/hyperlink" Target="https://en.wikipedia.org/wiki/Secondary_cell_wall" TargetMode="External"/><Relationship Id="rId1" Type="http://schemas.openxmlformats.org/officeDocument/2006/relationships/slideLayout" Target="../slideLayouts/slideLayout2.xml"/><Relationship Id="rId6" Type="http://schemas.openxmlformats.org/officeDocument/2006/relationships/hyperlink" Target="https://en.wikipedia.org/wiki/Pectin" TargetMode="External"/><Relationship Id="rId5" Type="http://schemas.openxmlformats.org/officeDocument/2006/relationships/hyperlink" Target="https://en.wikipedia.org/wiki/Middle_lamella" TargetMode="External"/><Relationship Id="rId4" Type="http://schemas.openxmlformats.org/officeDocument/2006/relationships/hyperlink" Target="https://en.wikipedia.org/wiki/Ligni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Tropaeolum_majus" TargetMode="External"/><Relationship Id="rId2" Type="http://schemas.openxmlformats.org/officeDocument/2006/relationships/hyperlink" Target="https://en.wikipedia.org/wiki/Silica" TargetMode="External"/><Relationship Id="rId1" Type="http://schemas.openxmlformats.org/officeDocument/2006/relationships/slideLayout" Target="../slideLayouts/slideLayout2.xml"/><Relationship Id="rId4" Type="http://schemas.openxmlformats.org/officeDocument/2006/relationships/hyperlink" Target="https://en.wikipedia.org/wiki/Cell_wall#cite_note-reid-24"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n.wikipedia.org/wiki/Cellulose_synthase_(UDP-forming)" TargetMode="External"/><Relationship Id="rId13" Type="http://schemas.openxmlformats.org/officeDocument/2006/relationships/hyperlink" Target="https://en.wikipedia.org/wiki/Pectic_acid" TargetMode="External"/><Relationship Id="rId3" Type="http://schemas.openxmlformats.org/officeDocument/2006/relationships/hyperlink" Target="https://en.wikipedia.org/wiki/Cell_plate" TargetMode="External"/><Relationship Id="rId7" Type="http://schemas.openxmlformats.org/officeDocument/2006/relationships/hyperlink" Target="https://en.wikipedia.org/wiki/Microfibrils" TargetMode="External"/><Relationship Id="rId12" Type="http://schemas.openxmlformats.org/officeDocument/2006/relationships/hyperlink" Target="https://en.wikipedia.org/wiki/Pectate" TargetMode="External"/><Relationship Id="rId2" Type="http://schemas.openxmlformats.org/officeDocument/2006/relationships/hyperlink" Target="https://en.wikipedia.org/wiki/Lamella_(cell_biology)" TargetMode="External"/><Relationship Id="rId1" Type="http://schemas.openxmlformats.org/officeDocument/2006/relationships/slideLayout" Target="../slideLayouts/slideLayout2.xml"/><Relationship Id="rId6" Type="http://schemas.openxmlformats.org/officeDocument/2006/relationships/hyperlink" Target="https://en.wikipedia.org/wiki/Cellulose" TargetMode="External"/><Relationship Id="rId11" Type="http://schemas.openxmlformats.org/officeDocument/2006/relationships/hyperlink" Target="https://en.wikipedia.org/wiki/Calcium" TargetMode="External"/><Relationship Id="rId5" Type="http://schemas.openxmlformats.org/officeDocument/2006/relationships/hyperlink" Target="https://en.wikipedia.org/wiki/Wikipedia:Please_clarify" TargetMode="External"/><Relationship Id="rId10" Type="http://schemas.openxmlformats.org/officeDocument/2006/relationships/hyperlink" Target="https://en.wikipedia.org/wiki/Magnesium" TargetMode="External"/><Relationship Id="rId4" Type="http://schemas.openxmlformats.org/officeDocument/2006/relationships/hyperlink" Target="https://en.wikipedia.org/wiki/Cytokinesis" TargetMode="External"/><Relationship Id="rId9" Type="http://schemas.openxmlformats.org/officeDocument/2006/relationships/hyperlink" Target="https://en.wikipedia.org/wiki/Cell_wall#cite_note-25" TargetMode="External"/><Relationship Id="rId14" Type="http://schemas.openxmlformats.org/officeDocument/2006/relationships/hyperlink" Target="https://en.wikipedia.org/wiki/Plasmodesma"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Cell_wall#cite_note-bid-11" TargetMode="External"/><Relationship Id="rId2" Type="http://schemas.openxmlformats.org/officeDocument/2006/relationships/hyperlink" Target="https://en.wikipedia.org/wiki/Morphogenesis" TargetMode="External"/><Relationship Id="rId1" Type="http://schemas.openxmlformats.org/officeDocument/2006/relationships/slideLayout" Target="../slideLayouts/slideLayout2.xml"/><Relationship Id="rId6" Type="http://schemas.openxmlformats.org/officeDocument/2006/relationships/hyperlink" Target="https://en.wikipedia.org/wiki/Cell_cycle" TargetMode="External"/><Relationship Id="rId5" Type="http://schemas.openxmlformats.org/officeDocument/2006/relationships/hyperlink" Target="https://en.wikipedia.org/wiki/Cytolysis" TargetMode="External"/><Relationship Id="rId4" Type="http://schemas.openxmlformats.org/officeDocument/2006/relationships/hyperlink" Target="https://en.wikipedia.org/wiki/Osmotic"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Arabinogalactan" TargetMode="External"/><Relationship Id="rId13" Type="http://schemas.openxmlformats.org/officeDocument/2006/relationships/hyperlink" Target="https://en.wikipedia.org/wiki/1,3-Beta-glucan_synthase" TargetMode="External"/><Relationship Id="rId18" Type="http://schemas.openxmlformats.org/officeDocument/2006/relationships/hyperlink" Target="https://en.wikipedia.org/wiki/Horizontal_gene_transfer" TargetMode="External"/><Relationship Id="rId3" Type="http://schemas.openxmlformats.org/officeDocument/2006/relationships/hyperlink" Target="https://en.wikipedia.org/wiki/Eukaryote" TargetMode="External"/><Relationship Id="rId7" Type="http://schemas.openxmlformats.org/officeDocument/2006/relationships/hyperlink" Target="https://en.wikipedia.org/wiki/Secondary_endosymbiosis" TargetMode="External"/><Relationship Id="rId12" Type="http://schemas.openxmlformats.org/officeDocument/2006/relationships/hyperlink" Target="https://en.wikipedia.org/wiki/Cell_wall#cite_note-Webster_2007-16" TargetMode="External"/><Relationship Id="rId17" Type="http://schemas.openxmlformats.org/officeDocument/2006/relationships/hyperlink" Target="https://en.wikipedia.org/wiki/Chitin" TargetMode="External"/><Relationship Id="rId2" Type="http://schemas.openxmlformats.org/officeDocument/2006/relationships/hyperlink" Target="https://en.wikipedia.org/wiki/Photosynthesis" TargetMode="External"/><Relationship Id="rId16" Type="http://schemas.openxmlformats.org/officeDocument/2006/relationships/hyperlink" Target="https://en.wikipedia.org/wiki/Cell_wall#cite_note-17" TargetMode="External"/><Relationship Id="rId1" Type="http://schemas.openxmlformats.org/officeDocument/2006/relationships/slideLayout" Target="../slideLayouts/slideLayout2.xml"/><Relationship Id="rId6" Type="http://schemas.openxmlformats.org/officeDocument/2006/relationships/hyperlink" Target="https://en.wikipedia.org/wiki/Archaeplastida" TargetMode="External"/><Relationship Id="rId11" Type="http://schemas.openxmlformats.org/officeDocument/2006/relationships/hyperlink" Target="https://en.wikipedia.org/wiki/Cell_wall#cite_note-popper-15" TargetMode="External"/><Relationship Id="rId5" Type="http://schemas.openxmlformats.org/officeDocument/2006/relationships/hyperlink" Target="https://en.wikipedia.org/wiki/Cyanobacteria" TargetMode="External"/><Relationship Id="rId15" Type="http://schemas.openxmlformats.org/officeDocument/2006/relationships/hyperlink" Target="https://en.wikipedia.org/wiki/Tandem_repeat" TargetMode="External"/><Relationship Id="rId10" Type="http://schemas.openxmlformats.org/officeDocument/2006/relationships/hyperlink" Target="https://en.wikipedia.org/wiki/Oomycetes" TargetMode="External"/><Relationship Id="rId4" Type="http://schemas.openxmlformats.org/officeDocument/2006/relationships/hyperlink" Target="https://en.wikipedia.org/wiki/Multicellularity" TargetMode="External"/><Relationship Id="rId9" Type="http://schemas.openxmlformats.org/officeDocument/2006/relationships/hyperlink" Target="https://en.wikipedia.org/wiki/Brown_algae" TargetMode="External"/><Relationship Id="rId14" Type="http://schemas.openxmlformats.org/officeDocument/2006/relationships/hyperlink" Target="https://en.wikipedia.org/wiki/Mann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a:xfrm>
            <a:off x="913774" y="1933303"/>
            <a:ext cx="10633792" cy="4075612"/>
          </a:xfrm>
        </p:spPr>
        <p:txBody>
          <a:bodyPr/>
          <a:lstStyle/>
          <a:p>
            <a:r>
              <a:rPr lang="en-US" dirty="0" smtClean="0"/>
              <a:t>Introduction  </a:t>
            </a:r>
          </a:p>
          <a:p>
            <a:r>
              <a:rPr lang="en-US" dirty="0" smtClean="0"/>
              <a:t>Definition </a:t>
            </a:r>
          </a:p>
          <a:p>
            <a:r>
              <a:rPr lang="en-US" dirty="0" smtClean="0"/>
              <a:t>History </a:t>
            </a:r>
          </a:p>
          <a:p>
            <a:r>
              <a:rPr lang="en-US" dirty="0" smtClean="0"/>
              <a:t>Properties</a:t>
            </a:r>
          </a:p>
          <a:p>
            <a:r>
              <a:rPr lang="en-US" dirty="0" smtClean="0"/>
              <a:t>Evolution</a:t>
            </a:r>
          </a:p>
          <a:p>
            <a:r>
              <a:rPr lang="en-US" dirty="0" smtClean="0"/>
              <a:t>Plant cell wall</a:t>
            </a:r>
          </a:p>
          <a:p>
            <a:r>
              <a:rPr lang="en-US" dirty="0" smtClean="0"/>
              <a:t>Composition</a:t>
            </a:r>
          </a:p>
          <a:p>
            <a:r>
              <a:rPr lang="en-US" dirty="0" smtClean="0"/>
              <a:t>Formation</a:t>
            </a:r>
          </a:p>
          <a:p>
            <a:endParaRPr lang="en-US" dirty="0" smtClean="0"/>
          </a:p>
          <a:p>
            <a:endParaRPr lang="en-US" dirty="0"/>
          </a:p>
        </p:txBody>
      </p:sp>
    </p:spTree>
    <p:extLst>
      <p:ext uri="{BB962C8B-B14F-4D97-AF65-F5344CB8AC3E}">
        <p14:creationId xmlns:p14="http://schemas.microsoft.com/office/powerpoint/2010/main" val="404436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Plant cell </a:t>
            </a:r>
            <a:r>
              <a:rPr lang="en-US" dirty="0" err="1" smtClean="0"/>
              <a:t>wal</a:t>
            </a:r>
            <a:endParaRPr lang="en-US" dirty="0"/>
          </a:p>
        </p:txBody>
      </p:sp>
      <p:sp>
        <p:nvSpPr>
          <p:cNvPr id="3" name="Content Placeholder 2"/>
          <p:cNvSpPr>
            <a:spLocks noGrp="1"/>
          </p:cNvSpPr>
          <p:nvPr>
            <p:ph idx="1"/>
          </p:nvPr>
        </p:nvSpPr>
        <p:spPr>
          <a:xfrm>
            <a:off x="444137" y="1397727"/>
            <a:ext cx="8829865" cy="4643636"/>
          </a:xfrm>
        </p:spPr>
        <p:txBody>
          <a:bodyPr/>
          <a:lstStyle/>
          <a:p>
            <a:r>
              <a:rPr lang="en-US" dirty="0">
                <a:solidFill>
                  <a:srgbClr val="000000"/>
                </a:solidFill>
                <a:latin typeface="Linux Libertine"/>
              </a:rPr>
              <a:t>Plant cell walls</a:t>
            </a:r>
          </a:p>
          <a:p>
            <a:r>
              <a:rPr lang="en-US" dirty="0">
                <a:solidFill>
                  <a:srgbClr val="222222"/>
                </a:solidFill>
                <a:latin typeface="Arial" panose="020B0604020202020204" pitchFamily="34" charset="0"/>
              </a:rPr>
              <a:t>The walls of plant cells must have sufficient tensile strength to withstand internal </a:t>
            </a:r>
            <a:r>
              <a:rPr lang="en-US" dirty="0">
                <a:solidFill>
                  <a:srgbClr val="0B0080"/>
                </a:solidFill>
                <a:latin typeface="Arial" panose="020B0604020202020204" pitchFamily="34" charset="0"/>
                <a:hlinkClick r:id="rId2" tooltip="Osmotic pressure"/>
              </a:rPr>
              <a:t>osmotic pressures</a:t>
            </a:r>
            <a:r>
              <a:rPr lang="en-US" dirty="0">
                <a:solidFill>
                  <a:srgbClr val="222222"/>
                </a:solidFill>
                <a:latin typeface="Arial" panose="020B0604020202020204" pitchFamily="34" charset="0"/>
              </a:rPr>
              <a:t> of several times </a:t>
            </a:r>
            <a:r>
              <a:rPr lang="en-US" dirty="0">
                <a:solidFill>
                  <a:srgbClr val="0B0080"/>
                </a:solidFill>
                <a:latin typeface="Arial" panose="020B0604020202020204" pitchFamily="34" charset="0"/>
                <a:hlinkClick r:id="rId3" tooltip="Atmospheric pressure"/>
              </a:rPr>
              <a:t>atmospheric pressure</a:t>
            </a:r>
            <a:r>
              <a:rPr lang="en-US" dirty="0">
                <a:solidFill>
                  <a:srgbClr val="222222"/>
                </a:solidFill>
                <a:latin typeface="Arial" panose="020B0604020202020204" pitchFamily="34" charset="0"/>
              </a:rPr>
              <a:t> that result from the difference in solute concentration between the cell interior and external solutions.</a:t>
            </a:r>
            <a:r>
              <a:rPr lang="en-US" baseline="30000" dirty="0">
                <a:solidFill>
                  <a:srgbClr val="0B0080"/>
                </a:solidFill>
                <a:latin typeface="Arial" panose="020B0604020202020204" pitchFamily="34" charset="0"/>
                <a:hlinkClick r:id="rId4"/>
              </a:rPr>
              <a:t>[1]</a:t>
            </a:r>
            <a:r>
              <a:rPr lang="en-US" dirty="0">
                <a:solidFill>
                  <a:srgbClr val="222222"/>
                </a:solidFill>
                <a:latin typeface="Arial" panose="020B0604020202020204" pitchFamily="34" charset="0"/>
              </a:rPr>
              <a:t> Plant cell walls vary from 0.1 to several µm in thickness.</a:t>
            </a:r>
            <a:r>
              <a:rPr lang="en-US" baseline="30000" dirty="0">
                <a:solidFill>
                  <a:srgbClr val="0B0080"/>
                </a:solidFill>
                <a:latin typeface="Arial" panose="020B0604020202020204" pitchFamily="34" charset="0"/>
                <a:hlinkClick r:id="rId5"/>
              </a:rPr>
              <a:t>[19]</a:t>
            </a:r>
            <a:endParaRPr lang="en-US" dirty="0">
              <a:solidFill>
                <a:srgbClr val="222222"/>
              </a:solidFill>
              <a:latin typeface="Arial" panose="020B0604020202020204" pitchFamily="34" charset="0"/>
            </a:endParaRPr>
          </a:p>
          <a:p>
            <a:pPr marL="0" indent="0">
              <a:buNone/>
            </a:pPr>
            <a:endParaRPr lang="en-US"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1626300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Layers of cell wall</a:t>
            </a:r>
            <a:br>
              <a:rPr lang="en-US" dirty="0" smtClean="0"/>
            </a:br>
            <a:r>
              <a:rPr lang="en-US" dirty="0"/>
              <a:t/>
            </a:r>
            <a:br>
              <a:rPr lang="en-US" dirty="0"/>
            </a:br>
            <a:endParaRPr lang="en-US" dirty="0"/>
          </a:p>
        </p:txBody>
      </p:sp>
      <p:sp>
        <p:nvSpPr>
          <p:cNvPr id="3" name="Content Placeholder 2"/>
          <p:cNvSpPr>
            <a:spLocks noGrp="1"/>
          </p:cNvSpPr>
          <p:nvPr>
            <p:ph idx="1"/>
          </p:nvPr>
        </p:nvSpPr>
        <p:spPr>
          <a:xfrm>
            <a:off x="496389" y="1319349"/>
            <a:ext cx="8777613" cy="4722013"/>
          </a:xfrm>
        </p:spPr>
        <p:txBody>
          <a:bodyPr/>
          <a:lstStyle/>
          <a:p>
            <a:pPr>
              <a:buFont typeface="Arial" panose="020B0604020202020204" pitchFamily="34" charset="0"/>
              <a:buChar char="•"/>
            </a:pPr>
            <a:r>
              <a:rPr lang="en-US" dirty="0">
                <a:solidFill>
                  <a:srgbClr val="222222"/>
                </a:solidFill>
                <a:latin typeface="Arial" panose="020B0604020202020204" pitchFamily="34" charset="0"/>
              </a:rPr>
              <a:t>The </a:t>
            </a:r>
            <a:r>
              <a:rPr lang="en-US" b="1" dirty="0">
                <a:solidFill>
                  <a:srgbClr val="222222"/>
                </a:solidFill>
                <a:latin typeface="Arial" panose="020B0604020202020204" pitchFamily="34" charset="0"/>
              </a:rPr>
              <a:t>primary cell wall</a:t>
            </a:r>
            <a:r>
              <a:rPr lang="en-US" dirty="0">
                <a:solidFill>
                  <a:srgbClr val="222222"/>
                </a:solidFill>
                <a:latin typeface="Arial" panose="020B0604020202020204" pitchFamily="34" charset="0"/>
              </a:rPr>
              <a:t>, generally a thin, flexible and extensible layer formed while the cell is growing.</a:t>
            </a:r>
          </a:p>
          <a:p>
            <a:pPr>
              <a:buFont typeface="Arial" panose="020B0604020202020204" pitchFamily="34" charset="0"/>
              <a:buChar char="•"/>
            </a:pPr>
            <a:r>
              <a:rPr lang="en-US" dirty="0">
                <a:solidFill>
                  <a:srgbClr val="222222"/>
                </a:solidFill>
                <a:latin typeface="Arial" panose="020B0604020202020204" pitchFamily="34" charset="0"/>
              </a:rPr>
              <a:t>The </a:t>
            </a:r>
            <a:r>
              <a:rPr lang="en-US" b="1" dirty="0">
                <a:solidFill>
                  <a:srgbClr val="0B0080"/>
                </a:solidFill>
                <a:latin typeface="Arial" panose="020B0604020202020204" pitchFamily="34" charset="0"/>
                <a:hlinkClick r:id="rId2" tooltip="Secondary cell wall"/>
              </a:rPr>
              <a:t>secondary cell wall</a:t>
            </a:r>
            <a:r>
              <a:rPr lang="en-US" dirty="0">
                <a:solidFill>
                  <a:srgbClr val="222222"/>
                </a:solidFill>
                <a:latin typeface="Arial" panose="020B0604020202020204" pitchFamily="34" charset="0"/>
              </a:rPr>
              <a:t>, a thick layer formed inside the primary cell wall after the cell is fully grown. It is not found in all cell types. Some cells, such as the conducting cells in </a:t>
            </a:r>
            <a:r>
              <a:rPr lang="en-US" dirty="0">
                <a:solidFill>
                  <a:srgbClr val="0B0080"/>
                </a:solidFill>
                <a:latin typeface="Arial" panose="020B0604020202020204" pitchFamily="34" charset="0"/>
                <a:hlinkClick r:id="rId3" tooltip="Xylem"/>
              </a:rPr>
              <a:t>xylem</a:t>
            </a:r>
            <a:r>
              <a:rPr lang="en-US" dirty="0">
                <a:solidFill>
                  <a:srgbClr val="222222"/>
                </a:solidFill>
                <a:latin typeface="Arial" panose="020B0604020202020204" pitchFamily="34" charset="0"/>
              </a:rPr>
              <a:t>, possess a secondary wall containing </a:t>
            </a:r>
            <a:r>
              <a:rPr lang="en-US" dirty="0">
                <a:solidFill>
                  <a:srgbClr val="0B0080"/>
                </a:solidFill>
                <a:latin typeface="Arial" panose="020B0604020202020204" pitchFamily="34" charset="0"/>
                <a:hlinkClick r:id="rId4" tooltip="Lignin"/>
              </a:rPr>
              <a:t>lignin</a:t>
            </a:r>
            <a:r>
              <a:rPr lang="en-US" dirty="0">
                <a:solidFill>
                  <a:srgbClr val="222222"/>
                </a:solidFill>
                <a:latin typeface="Arial" panose="020B0604020202020204" pitchFamily="34" charset="0"/>
              </a:rPr>
              <a:t>, which strengthens and waterproofs the wall.</a:t>
            </a:r>
          </a:p>
          <a:p>
            <a:pPr>
              <a:buFont typeface="Arial" panose="020B0604020202020204" pitchFamily="34" charset="0"/>
              <a:buChar char="•"/>
            </a:pPr>
            <a:r>
              <a:rPr lang="en-US" dirty="0">
                <a:solidFill>
                  <a:srgbClr val="222222"/>
                </a:solidFill>
                <a:latin typeface="Arial" panose="020B0604020202020204" pitchFamily="34" charset="0"/>
              </a:rPr>
              <a:t>The </a:t>
            </a:r>
            <a:r>
              <a:rPr lang="en-US" b="1" dirty="0">
                <a:solidFill>
                  <a:srgbClr val="0B0080"/>
                </a:solidFill>
                <a:latin typeface="Arial" panose="020B0604020202020204" pitchFamily="34" charset="0"/>
                <a:hlinkClick r:id="rId5" tooltip="Middle lamella"/>
              </a:rPr>
              <a:t>middle lamella</a:t>
            </a:r>
            <a:r>
              <a:rPr lang="en-US" dirty="0">
                <a:solidFill>
                  <a:srgbClr val="222222"/>
                </a:solidFill>
                <a:latin typeface="Arial" panose="020B0604020202020204" pitchFamily="34" charset="0"/>
              </a:rPr>
              <a:t>, a layer rich in </a:t>
            </a:r>
            <a:r>
              <a:rPr lang="en-US" dirty="0" err="1">
                <a:solidFill>
                  <a:srgbClr val="0B0080"/>
                </a:solidFill>
                <a:latin typeface="Arial" panose="020B0604020202020204" pitchFamily="34" charset="0"/>
                <a:hlinkClick r:id="rId6" tooltip="Pectin"/>
              </a:rPr>
              <a:t>pectins</a:t>
            </a:r>
            <a:r>
              <a:rPr lang="en-US" dirty="0">
                <a:solidFill>
                  <a:srgbClr val="222222"/>
                </a:solidFill>
                <a:latin typeface="Arial" panose="020B0604020202020204" pitchFamily="34" charset="0"/>
              </a:rPr>
              <a:t>. This outermost layer forms the interface between adjacent plant cells and glues them together.</a:t>
            </a:r>
          </a:p>
          <a:p>
            <a:endParaRPr lang="en-US" dirty="0"/>
          </a:p>
        </p:txBody>
      </p:sp>
    </p:spTree>
    <p:extLst>
      <p:ext uri="{BB962C8B-B14F-4D97-AF65-F5344CB8AC3E}">
        <p14:creationId xmlns:p14="http://schemas.microsoft.com/office/powerpoint/2010/main" val="3070649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structure of the primary cell wall in plants</a:t>
            </a:r>
            <a:endParaRPr lang="en-US" dirty="0"/>
          </a:p>
        </p:txBody>
      </p:sp>
      <p:pic>
        <p:nvPicPr>
          <p:cNvPr id="1026" name="Picture 2" descr="https://upload.wikimedia.org/wikipedia/commons/thumb/8/87/Plant_cell_wall_diagram-en.svg/1024px-Plant_cell_wall_diagram-en.svg.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624761" y="2160588"/>
            <a:ext cx="6702515"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24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Compossition</a:t>
            </a:r>
            <a:r>
              <a:rPr lang="en-US" dirty="0" smtClean="0"/>
              <a:t/>
            </a:r>
            <a:br>
              <a:rPr lang="en-US" dirty="0" smtClean="0"/>
            </a:br>
            <a:endParaRPr lang="en-US" dirty="0"/>
          </a:p>
        </p:txBody>
      </p:sp>
      <p:sp>
        <p:nvSpPr>
          <p:cNvPr id="3" name="Content Placeholder 2"/>
          <p:cNvSpPr>
            <a:spLocks noGrp="1"/>
          </p:cNvSpPr>
          <p:nvPr>
            <p:ph idx="1"/>
          </p:nvPr>
        </p:nvSpPr>
        <p:spPr>
          <a:xfrm>
            <a:off x="222069" y="1371601"/>
            <a:ext cx="9051933" cy="4669762"/>
          </a:xfrm>
        </p:spPr>
        <p:txBody>
          <a:bodyPr>
            <a:normAutofit lnSpcReduction="10000"/>
          </a:bodyPr>
          <a:lstStyle/>
          <a:p>
            <a:r>
              <a:rPr lang="en-US" dirty="0"/>
              <a:t>In the primary (growing) plant cell wall, the major carbohydrates are cellulose, hemicellulose and pectin. The cellulose </a:t>
            </a:r>
            <a:r>
              <a:rPr lang="en-US" dirty="0" err="1"/>
              <a:t>microfibrils</a:t>
            </a:r>
            <a:r>
              <a:rPr lang="en-US" dirty="0"/>
              <a:t> are linked via </a:t>
            </a:r>
            <a:r>
              <a:rPr lang="en-US" dirty="0" err="1"/>
              <a:t>hemicellulosic</a:t>
            </a:r>
            <a:r>
              <a:rPr lang="en-US" dirty="0"/>
              <a:t> tethers to form the cellulose-hemicellulose network, which is embedded in the pectin matrix. The most common hemicellulose in the primary cell wall is xyloglucan.[21] In grass cell walls, xyloglucan and pectin are reduced in abundance and partially replaced by </a:t>
            </a:r>
            <a:r>
              <a:rPr lang="en-US" dirty="0" err="1"/>
              <a:t>glucuronarabinoxylan</a:t>
            </a:r>
            <a:r>
              <a:rPr lang="en-US" dirty="0"/>
              <a:t>, another type of hemicellulose. Primary cell walls characteristically extend (grow) by a mechanism called acid growth, mediated by </a:t>
            </a:r>
            <a:r>
              <a:rPr lang="en-US" dirty="0" err="1"/>
              <a:t>expansins</a:t>
            </a:r>
            <a:r>
              <a:rPr lang="en-US" dirty="0"/>
              <a:t>, extracellular proteins activated by acidic conditions that modify the hydrogen bonds between pectin and cellulose.[22] This functions to increase cell wall extensibility. The outer part of the primary cell wall of the plant epidermis is usually impregnated with </a:t>
            </a:r>
            <a:r>
              <a:rPr lang="en-US" dirty="0" err="1"/>
              <a:t>cutin</a:t>
            </a:r>
            <a:r>
              <a:rPr lang="en-US" dirty="0"/>
              <a:t> and wax, forming a permeability barrier known as the plant cuticle.</a:t>
            </a:r>
          </a:p>
          <a:p>
            <a:endParaRPr lang="en-US" dirty="0"/>
          </a:p>
          <a:p>
            <a:r>
              <a:rPr lang="en-US" dirty="0"/>
              <a:t>Secondary cell walls contain a wide range of additional compounds that modify their mechanical properties and permeability. The major polymers that make up wood (largely secondary cell walls) include</a:t>
            </a:r>
            <a:r>
              <a:rPr lang="en-US" dirty="0" smtClean="0"/>
              <a:t>:</a:t>
            </a:r>
            <a:endParaRPr lang="en-US" dirty="0"/>
          </a:p>
          <a:p>
            <a:endParaRPr lang="en-US" dirty="0"/>
          </a:p>
        </p:txBody>
      </p:sp>
    </p:spTree>
    <p:extLst>
      <p:ext uri="{BB962C8B-B14F-4D97-AF65-F5344CB8AC3E}">
        <p14:creationId xmlns:p14="http://schemas.microsoft.com/office/powerpoint/2010/main" val="3602234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composiition</a:t>
            </a:r>
            <a:endParaRPr lang="en-US" dirty="0"/>
          </a:p>
        </p:txBody>
      </p:sp>
      <p:sp>
        <p:nvSpPr>
          <p:cNvPr id="3" name="Content Placeholder 2"/>
          <p:cNvSpPr>
            <a:spLocks noGrp="1"/>
          </p:cNvSpPr>
          <p:nvPr>
            <p:ph idx="1"/>
          </p:nvPr>
        </p:nvSpPr>
        <p:spPr>
          <a:xfrm>
            <a:off x="470263" y="1384663"/>
            <a:ext cx="8803739" cy="4656699"/>
          </a:xfrm>
        </p:spPr>
        <p:txBody>
          <a:bodyPr>
            <a:normAutofit fontScale="85000" lnSpcReduction="10000"/>
          </a:bodyPr>
          <a:lstStyle/>
          <a:p>
            <a:r>
              <a:rPr lang="en-US" dirty="0"/>
              <a:t>cellulose, 35-50%</a:t>
            </a:r>
          </a:p>
          <a:p>
            <a:r>
              <a:rPr lang="en-US" dirty="0" err="1"/>
              <a:t>xylan</a:t>
            </a:r>
            <a:r>
              <a:rPr lang="en-US" dirty="0"/>
              <a:t>, 20-35%, a type of hemicellulose</a:t>
            </a:r>
          </a:p>
          <a:p>
            <a:r>
              <a:rPr lang="en-US" dirty="0"/>
              <a:t>lignin, 10-25%, a complex phenolic polymer that penetrates the spaces in the cell wall between cellulose, hemicellulose and pectin components, driving out water and strengthening the wall.</a:t>
            </a:r>
          </a:p>
          <a:p>
            <a:endParaRPr lang="en-US" dirty="0"/>
          </a:p>
          <a:p>
            <a:r>
              <a:rPr lang="en-US" dirty="0"/>
              <a:t>Photomicrograph of onion root cells, showing the centrifugal development of new cell walls (</a:t>
            </a:r>
            <a:r>
              <a:rPr lang="en-US" dirty="0" err="1"/>
              <a:t>phragmoplast</a:t>
            </a:r>
            <a:r>
              <a:rPr lang="en-US" dirty="0"/>
              <a:t>)</a:t>
            </a:r>
          </a:p>
          <a:p>
            <a:r>
              <a:rPr lang="en-US" dirty="0"/>
              <a:t>Additionally, structural proteins (1-5%) are found in most plant cell walls; they are classified as </a:t>
            </a:r>
            <a:r>
              <a:rPr lang="en-US" dirty="0" err="1"/>
              <a:t>hydroxyproline</a:t>
            </a:r>
            <a:r>
              <a:rPr lang="en-US" dirty="0"/>
              <a:t>-rich glycoproteins (HRGP), arabinogalactan proteins (AGP), glycine-rich proteins (GRPs), and </a:t>
            </a:r>
            <a:r>
              <a:rPr lang="en-US" dirty="0" err="1"/>
              <a:t>proline</a:t>
            </a:r>
            <a:r>
              <a:rPr lang="en-US" dirty="0"/>
              <a:t>-rich proteins (PRPs). Each class of glycoprotein is defined by a characteristic, highly repetitive protein sequence. Most are glycosylated, contain </a:t>
            </a:r>
            <a:r>
              <a:rPr lang="en-US" dirty="0" err="1"/>
              <a:t>hydroxyproline</a:t>
            </a:r>
            <a:r>
              <a:rPr lang="en-US" dirty="0"/>
              <a:t> (</a:t>
            </a:r>
            <a:r>
              <a:rPr lang="en-US" dirty="0" err="1"/>
              <a:t>Hyp</a:t>
            </a:r>
            <a:r>
              <a:rPr lang="en-US" dirty="0"/>
              <a:t>) and become cross-linked in the cell wall. These proteins are often concentrated in specialized cells and in cell corners. Cell walls of the epidermis may contain </a:t>
            </a:r>
            <a:r>
              <a:rPr lang="en-US" dirty="0" err="1"/>
              <a:t>cutin</a:t>
            </a:r>
            <a:r>
              <a:rPr lang="en-US" dirty="0"/>
              <a:t>. The </a:t>
            </a:r>
            <a:r>
              <a:rPr lang="en-US" dirty="0" err="1"/>
              <a:t>Casparian</a:t>
            </a:r>
            <a:r>
              <a:rPr lang="en-US" dirty="0"/>
              <a:t> strip in the endodermis roots and cork cells of plant bark contain </a:t>
            </a:r>
            <a:r>
              <a:rPr lang="en-US" dirty="0" err="1"/>
              <a:t>suberin</a:t>
            </a:r>
            <a:r>
              <a:rPr lang="en-US" dirty="0"/>
              <a:t>. Both </a:t>
            </a:r>
            <a:r>
              <a:rPr lang="en-US" dirty="0" err="1"/>
              <a:t>cutin</a:t>
            </a:r>
            <a:r>
              <a:rPr lang="en-US" dirty="0"/>
              <a:t> and </a:t>
            </a:r>
            <a:r>
              <a:rPr lang="en-US" dirty="0" err="1"/>
              <a:t>suberin</a:t>
            </a:r>
            <a:r>
              <a:rPr lang="en-US" dirty="0"/>
              <a:t> are polyesters that function as permeability barriers to the movement of water.[23] The relative composition of carbohydrates, secondary compounds and proteins varies between plants and between the cell type and age. Plant cells walls also contain numerous enzymes, such as hydrolases, </a:t>
            </a:r>
            <a:r>
              <a:rPr lang="en-US" dirty="0" err="1"/>
              <a:t>esterases</a:t>
            </a:r>
            <a:r>
              <a:rPr lang="en-US" dirty="0"/>
              <a:t>, peroxidases, and </a:t>
            </a:r>
            <a:r>
              <a:rPr lang="en-US" dirty="0" err="1"/>
              <a:t>transglycosylases</a:t>
            </a:r>
            <a:r>
              <a:rPr lang="en-US" dirty="0"/>
              <a:t>, that cut, trim and cross-link wall </a:t>
            </a:r>
            <a:r>
              <a:rPr lang="en-US" dirty="0" smtClean="0"/>
              <a:t>polymer</a:t>
            </a:r>
            <a:endParaRPr lang="en-US" dirty="0"/>
          </a:p>
        </p:txBody>
      </p:sp>
    </p:spTree>
    <p:extLst>
      <p:ext uri="{BB962C8B-B14F-4D97-AF65-F5344CB8AC3E}">
        <p14:creationId xmlns:p14="http://schemas.microsoft.com/office/powerpoint/2010/main" val="2402481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r>
              <a:rPr lang="en-US" dirty="0"/>
              <a:t/>
            </a:r>
            <a:br>
              <a:rPr lang="en-US" dirty="0"/>
            </a:br>
            <a:endParaRPr lang="en-US" dirty="0"/>
          </a:p>
        </p:txBody>
      </p:sp>
      <p:sp>
        <p:nvSpPr>
          <p:cNvPr id="3" name="Content Placeholder 2"/>
          <p:cNvSpPr>
            <a:spLocks noGrp="1"/>
          </p:cNvSpPr>
          <p:nvPr>
            <p:ph idx="1"/>
          </p:nvPr>
        </p:nvSpPr>
        <p:spPr>
          <a:xfrm>
            <a:off x="496389" y="1930400"/>
            <a:ext cx="8777613" cy="4110962"/>
          </a:xfrm>
        </p:spPr>
        <p:txBody>
          <a:bodyPr/>
          <a:lstStyle/>
          <a:p>
            <a:r>
              <a:rPr lang="en-US" dirty="0">
                <a:solidFill>
                  <a:srgbClr val="222222"/>
                </a:solidFill>
                <a:latin typeface="Arial" panose="020B0604020202020204" pitchFamily="34" charset="0"/>
              </a:rPr>
              <a:t>Secondary walls - especially in grasses - may also contain microscopic </a:t>
            </a:r>
            <a:r>
              <a:rPr lang="en-US" dirty="0">
                <a:solidFill>
                  <a:srgbClr val="0B0080"/>
                </a:solidFill>
                <a:latin typeface="Arial" panose="020B0604020202020204" pitchFamily="34" charset="0"/>
                <a:hlinkClick r:id="rId2" tooltip="Silica"/>
              </a:rPr>
              <a:t>silica</a:t>
            </a:r>
            <a:r>
              <a:rPr lang="en-US" dirty="0">
                <a:solidFill>
                  <a:srgbClr val="222222"/>
                </a:solidFill>
                <a:latin typeface="Arial" panose="020B0604020202020204" pitchFamily="34" charset="0"/>
              </a:rPr>
              <a:t> crystals, which may strengthen the wall and protect it from herbivores.</a:t>
            </a:r>
          </a:p>
          <a:p>
            <a:r>
              <a:rPr lang="en-US" dirty="0">
                <a:solidFill>
                  <a:srgbClr val="222222"/>
                </a:solidFill>
                <a:latin typeface="Arial" panose="020B0604020202020204" pitchFamily="34" charset="0"/>
              </a:rPr>
              <a:t>Cell walls in some plant tissues also function as storage deposits for carbohydrates that can be broken down and resorbed to supply the metabolic and growth needs of the plant. For example, endosperm cell walls in the seeds of cereal grasses, </a:t>
            </a:r>
            <a:r>
              <a:rPr lang="en-US" dirty="0">
                <a:solidFill>
                  <a:srgbClr val="0B0080"/>
                </a:solidFill>
                <a:latin typeface="Arial" panose="020B0604020202020204" pitchFamily="34" charset="0"/>
                <a:hlinkClick r:id="rId3" tooltip="Tropaeolum majus"/>
              </a:rPr>
              <a:t>nasturtium</a:t>
            </a:r>
            <a:r>
              <a:rPr lang="en-US" baseline="30000" dirty="0">
                <a:solidFill>
                  <a:srgbClr val="0B0080"/>
                </a:solidFill>
                <a:latin typeface="Arial" panose="020B0604020202020204" pitchFamily="34" charset="0"/>
                <a:hlinkClick r:id="rId4"/>
              </a:rPr>
              <a:t>[24]</a:t>
            </a:r>
            <a:r>
              <a:rPr lang="en-US" baseline="30000" dirty="0">
                <a:solidFill>
                  <a:srgbClr val="222222"/>
                </a:solidFill>
                <a:latin typeface="Arial" panose="020B0604020202020204" pitchFamily="34" charset="0"/>
              </a:rPr>
              <a:t>:228</a:t>
            </a:r>
            <a:r>
              <a:rPr lang="en-US" dirty="0">
                <a:solidFill>
                  <a:srgbClr val="222222"/>
                </a:solidFill>
                <a:latin typeface="Arial" panose="020B0604020202020204" pitchFamily="34" charset="0"/>
              </a:rPr>
              <a:t> and other species, are rich in </a:t>
            </a:r>
            <a:r>
              <a:rPr lang="en-US" dirty="0" err="1">
                <a:solidFill>
                  <a:srgbClr val="222222"/>
                </a:solidFill>
                <a:latin typeface="Arial" panose="020B0604020202020204" pitchFamily="34" charset="0"/>
              </a:rPr>
              <a:t>glucans</a:t>
            </a:r>
            <a:r>
              <a:rPr lang="en-US" dirty="0">
                <a:solidFill>
                  <a:srgbClr val="222222"/>
                </a:solidFill>
                <a:latin typeface="Arial" panose="020B0604020202020204" pitchFamily="34" charset="0"/>
              </a:rPr>
              <a:t> and other polysaccharides that are readily digested by enzymes during seed germination to form simple sugars that nourish the growing embryo.</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77618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a:t>
            </a:r>
            <a:br>
              <a:rPr lang="en-US" dirty="0" smtClean="0"/>
            </a:br>
            <a:endParaRPr lang="en-US" dirty="0"/>
          </a:p>
        </p:txBody>
      </p:sp>
      <p:sp>
        <p:nvSpPr>
          <p:cNvPr id="3" name="Content Placeholder 2"/>
          <p:cNvSpPr>
            <a:spLocks noGrp="1"/>
          </p:cNvSpPr>
          <p:nvPr>
            <p:ph idx="1"/>
          </p:nvPr>
        </p:nvSpPr>
        <p:spPr>
          <a:xfrm>
            <a:off x="326571" y="1658983"/>
            <a:ext cx="8947431" cy="4382379"/>
          </a:xfrm>
        </p:spPr>
        <p:txBody>
          <a:bodyPr/>
          <a:lstStyle/>
          <a:p>
            <a:r>
              <a:rPr lang="en-US" dirty="0">
                <a:solidFill>
                  <a:srgbClr val="222222"/>
                </a:solidFill>
                <a:latin typeface="Arial" panose="020B0604020202020204" pitchFamily="34" charset="0"/>
              </a:rPr>
              <a:t>The middle </a:t>
            </a:r>
            <a:r>
              <a:rPr lang="en-US" dirty="0">
                <a:solidFill>
                  <a:srgbClr val="0B0080"/>
                </a:solidFill>
                <a:latin typeface="Arial" panose="020B0604020202020204" pitchFamily="34" charset="0"/>
                <a:hlinkClick r:id="rId2" tooltip="Lamella (cell biology)"/>
              </a:rPr>
              <a:t>lamella</a:t>
            </a:r>
            <a:r>
              <a:rPr lang="en-US" dirty="0">
                <a:solidFill>
                  <a:srgbClr val="222222"/>
                </a:solidFill>
                <a:latin typeface="Arial" panose="020B0604020202020204" pitchFamily="34" charset="0"/>
              </a:rPr>
              <a:t> is laid down first, formed from the </a:t>
            </a:r>
            <a:r>
              <a:rPr lang="en-US" dirty="0">
                <a:solidFill>
                  <a:srgbClr val="0B0080"/>
                </a:solidFill>
                <a:latin typeface="Arial" panose="020B0604020202020204" pitchFamily="34" charset="0"/>
                <a:hlinkClick r:id="rId3" tooltip="Cell plate"/>
              </a:rPr>
              <a:t>cell plate</a:t>
            </a:r>
            <a:r>
              <a:rPr lang="en-US" dirty="0">
                <a:solidFill>
                  <a:srgbClr val="222222"/>
                </a:solidFill>
                <a:latin typeface="Arial" panose="020B0604020202020204" pitchFamily="34" charset="0"/>
              </a:rPr>
              <a:t> during </a:t>
            </a:r>
            <a:r>
              <a:rPr lang="en-US" dirty="0">
                <a:solidFill>
                  <a:srgbClr val="0B0080"/>
                </a:solidFill>
                <a:latin typeface="Arial" panose="020B0604020202020204" pitchFamily="34" charset="0"/>
                <a:hlinkClick r:id="rId4" tooltip="Cytokinesis"/>
              </a:rPr>
              <a:t>cytokinesis</a:t>
            </a:r>
            <a:r>
              <a:rPr lang="en-US" dirty="0">
                <a:solidFill>
                  <a:srgbClr val="222222"/>
                </a:solidFill>
                <a:latin typeface="Arial" panose="020B0604020202020204" pitchFamily="34" charset="0"/>
              </a:rPr>
              <a:t>, and the primary cell wall is then deposited inside the middle lamella.</a:t>
            </a:r>
            <a:r>
              <a:rPr lang="en-US" baseline="30000" dirty="0">
                <a:solidFill>
                  <a:srgbClr val="222222"/>
                </a:solidFill>
                <a:latin typeface="Arial" panose="020B0604020202020204" pitchFamily="34" charset="0"/>
              </a:rPr>
              <a:t>[</a:t>
            </a:r>
            <a:r>
              <a:rPr lang="en-US" i="1" baseline="30000" dirty="0">
                <a:solidFill>
                  <a:srgbClr val="0B0080"/>
                </a:solidFill>
                <a:latin typeface="Arial" panose="020B0604020202020204" pitchFamily="34" charset="0"/>
                <a:hlinkClick r:id="rId5" tooltip="Wikipedia:Please clarify"/>
              </a:rPr>
              <a:t>clarification needed</a:t>
            </a:r>
            <a:r>
              <a:rPr lang="en-US" baseline="30000" dirty="0">
                <a:solidFill>
                  <a:srgbClr val="222222"/>
                </a:solidFill>
                <a:latin typeface="Arial" panose="020B0604020202020204" pitchFamily="34" charset="0"/>
              </a:rPr>
              <a:t>]</a:t>
            </a:r>
            <a:r>
              <a:rPr lang="en-US" dirty="0">
                <a:solidFill>
                  <a:srgbClr val="222222"/>
                </a:solidFill>
                <a:latin typeface="Arial" panose="020B0604020202020204" pitchFamily="34" charset="0"/>
              </a:rPr>
              <a:t> The actual structure of the cell wall is not clearly defined and several models exist - the covalently linked cross model, the tether model, the diffuse layer model and the stratified layer model. However, the primary cell wall, can be defined as composed of </a:t>
            </a:r>
            <a:r>
              <a:rPr lang="en-US" dirty="0">
                <a:solidFill>
                  <a:srgbClr val="0B0080"/>
                </a:solidFill>
                <a:latin typeface="Arial" panose="020B0604020202020204" pitchFamily="34" charset="0"/>
                <a:hlinkClick r:id="rId6" tooltip="Cellulose"/>
              </a:rPr>
              <a:t>cellulose</a:t>
            </a:r>
            <a:r>
              <a:rPr lang="en-US" dirty="0">
                <a:solidFill>
                  <a:srgbClr val="222222"/>
                </a:solidFill>
                <a:latin typeface="Arial" panose="020B0604020202020204" pitchFamily="34" charset="0"/>
              </a:rPr>
              <a:t> </a:t>
            </a:r>
            <a:r>
              <a:rPr lang="en-US" dirty="0" err="1">
                <a:solidFill>
                  <a:srgbClr val="0B0080"/>
                </a:solidFill>
                <a:latin typeface="Arial" panose="020B0604020202020204" pitchFamily="34" charset="0"/>
                <a:hlinkClick r:id="rId7" tooltip="Microfibrils"/>
              </a:rPr>
              <a:t>microfibrils</a:t>
            </a:r>
            <a:r>
              <a:rPr lang="en-US" dirty="0">
                <a:solidFill>
                  <a:srgbClr val="222222"/>
                </a:solidFill>
                <a:latin typeface="Arial" panose="020B0604020202020204" pitchFamily="34" charset="0"/>
              </a:rPr>
              <a:t> aligned at all angles. Cellulose </a:t>
            </a:r>
            <a:r>
              <a:rPr lang="en-US" dirty="0" err="1">
                <a:solidFill>
                  <a:srgbClr val="222222"/>
                </a:solidFill>
                <a:latin typeface="Arial" panose="020B0604020202020204" pitchFamily="34" charset="0"/>
              </a:rPr>
              <a:t>microfibrils</a:t>
            </a:r>
            <a:r>
              <a:rPr lang="en-US" dirty="0">
                <a:solidFill>
                  <a:srgbClr val="222222"/>
                </a:solidFill>
                <a:latin typeface="Arial" panose="020B0604020202020204" pitchFamily="34" charset="0"/>
              </a:rPr>
              <a:t> are produced at the plasma membrane by the </a:t>
            </a:r>
            <a:r>
              <a:rPr lang="en-US" dirty="0">
                <a:solidFill>
                  <a:srgbClr val="0B0080"/>
                </a:solidFill>
                <a:latin typeface="Arial" panose="020B0604020202020204" pitchFamily="34" charset="0"/>
                <a:hlinkClick r:id="rId8" tooltip="Cellulose synthase (UDP-forming)"/>
              </a:rPr>
              <a:t>cellulose synthase complex</a:t>
            </a:r>
            <a:r>
              <a:rPr lang="en-US" dirty="0">
                <a:solidFill>
                  <a:srgbClr val="222222"/>
                </a:solidFill>
                <a:latin typeface="Arial" panose="020B0604020202020204" pitchFamily="34" charset="0"/>
              </a:rPr>
              <a:t>, which is proposed to be made of a </a:t>
            </a:r>
            <a:r>
              <a:rPr lang="en-US" dirty="0" err="1">
                <a:solidFill>
                  <a:srgbClr val="222222"/>
                </a:solidFill>
                <a:latin typeface="Arial" panose="020B0604020202020204" pitchFamily="34" charset="0"/>
              </a:rPr>
              <a:t>hexameric</a:t>
            </a:r>
            <a:r>
              <a:rPr lang="en-US" dirty="0">
                <a:solidFill>
                  <a:srgbClr val="222222"/>
                </a:solidFill>
                <a:latin typeface="Arial" panose="020B0604020202020204" pitchFamily="34" charset="0"/>
              </a:rPr>
              <a:t> rosette that contains three cellulose synthase catalytic subunits for each of the six units.</a:t>
            </a:r>
            <a:r>
              <a:rPr lang="en-US" baseline="30000" dirty="0">
                <a:solidFill>
                  <a:srgbClr val="0B0080"/>
                </a:solidFill>
                <a:latin typeface="Arial" panose="020B0604020202020204" pitchFamily="34" charset="0"/>
                <a:hlinkClick r:id="rId9"/>
              </a:rPr>
              <a:t>[25]</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Microfibrils</a:t>
            </a:r>
            <a:r>
              <a:rPr lang="en-US" dirty="0">
                <a:solidFill>
                  <a:srgbClr val="222222"/>
                </a:solidFill>
                <a:latin typeface="Arial" panose="020B0604020202020204" pitchFamily="34" charset="0"/>
              </a:rPr>
              <a:t> are held together by hydrogen bonds to provide a high tensile strength. The cells are held together and share the gelatinous membrane called the </a:t>
            </a:r>
            <a:r>
              <a:rPr lang="en-US" i="1" dirty="0">
                <a:solidFill>
                  <a:srgbClr val="222222"/>
                </a:solidFill>
                <a:latin typeface="Arial" panose="020B0604020202020204" pitchFamily="34" charset="0"/>
              </a:rPr>
              <a:t>middle lamella</a:t>
            </a:r>
            <a:r>
              <a:rPr lang="en-US" dirty="0">
                <a:solidFill>
                  <a:srgbClr val="222222"/>
                </a:solidFill>
                <a:latin typeface="Arial" panose="020B0604020202020204" pitchFamily="34" charset="0"/>
              </a:rPr>
              <a:t>, which contains </a:t>
            </a:r>
            <a:r>
              <a:rPr lang="en-US" dirty="0">
                <a:solidFill>
                  <a:srgbClr val="0B0080"/>
                </a:solidFill>
                <a:latin typeface="Arial" panose="020B0604020202020204" pitchFamily="34" charset="0"/>
                <a:hlinkClick r:id="rId10" tooltip="Magnesium"/>
              </a:rPr>
              <a:t>magnesium</a:t>
            </a:r>
            <a:r>
              <a:rPr lang="en-US" dirty="0">
                <a:solidFill>
                  <a:srgbClr val="222222"/>
                </a:solidFill>
                <a:latin typeface="Arial" panose="020B0604020202020204" pitchFamily="34" charset="0"/>
              </a:rPr>
              <a:t> and </a:t>
            </a:r>
            <a:r>
              <a:rPr lang="en-US" dirty="0">
                <a:solidFill>
                  <a:srgbClr val="0B0080"/>
                </a:solidFill>
                <a:latin typeface="Arial" panose="020B0604020202020204" pitchFamily="34" charset="0"/>
                <a:hlinkClick r:id="rId11" tooltip="Calcium"/>
              </a:rPr>
              <a:t>calcium</a:t>
            </a:r>
            <a:r>
              <a:rPr lang="en-US" dirty="0">
                <a:solidFill>
                  <a:srgbClr val="222222"/>
                </a:solidFill>
                <a:latin typeface="Arial" panose="020B0604020202020204" pitchFamily="34" charset="0"/>
              </a:rPr>
              <a:t> </a:t>
            </a:r>
            <a:r>
              <a:rPr lang="en-US" dirty="0">
                <a:solidFill>
                  <a:srgbClr val="0B0080"/>
                </a:solidFill>
                <a:latin typeface="Arial" panose="020B0604020202020204" pitchFamily="34" charset="0"/>
                <a:hlinkClick r:id="rId12" tooltip="Pectate"/>
              </a:rPr>
              <a:t>pectates</a:t>
            </a:r>
            <a:r>
              <a:rPr lang="en-US" dirty="0">
                <a:solidFill>
                  <a:srgbClr val="222222"/>
                </a:solidFill>
                <a:latin typeface="Arial" panose="020B0604020202020204" pitchFamily="34" charset="0"/>
              </a:rPr>
              <a:t> (salts of </a:t>
            </a:r>
            <a:r>
              <a:rPr lang="en-US" dirty="0" err="1">
                <a:solidFill>
                  <a:srgbClr val="0B0080"/>
                </a:solidFill>
                <a:latin typeface="Arial" panose="020B0604020202020204" pitchFamily="34" charset="0"/>
                <a:hlinkClick r:id="rId13" tooltip="Pectic acid"/>
              </a:rPr>
              <a:t>pectic</a:t>
            </a:r>
            <a:r>
              <a:rPr lang="en-US" dirty="0">
                <a:solidFill>
                  <a:srgbClr val="0B0080"/>
                </a:solidFill>
                <a:latin typeface="Arial" panose="020B0604020202020204" pitchFamily="34" charset="0"/>
                <a:hlinkClick r:id="rId13" tooltip="Pectic acid"/>
              </a:rPr>
              <a:t> acid</a:t>
            </a:r>
            <a:r>
              <a:rPr lang="en-US" dirty="0">
                <a:solidFill>
                  <a:srgbClr val="222222"/>
                </a:solidFill>
                <a:latin typeface="Arial" panose="020B0604020202020204" pitchFamily="34" charset="0"/>
              </a:rPr>
              <a:t>). Cells interact though </a:t>
            </a:r>
            <a:r>
              <a:rPr lang="en-US" dirty="0" err="1">
                <a:solidFill>
                  <a:srgbClr val="0B0080"/>
                </a:solidFill>
                <a:latin typeface="Arial" panose="020B0604020202020204" pitchFamily="34" charset="0"/>
                <a:hlinkClick r:id="rId14" tooltip="Plasmodesma"/>
              </a:rPr>
              <a:t>plasmodesmata</a:t>
            </a:r>
            <a:r>
              <a:rPr lang="en-US" dirty="0">
                <a:solidFill>
                  <a:srgbClr val="222222"/>
                </a:solidFill>
                <a:latin typeface="Arial" panose="020B0604020202020204" pitchFamily="34" charset="0"/>
              </a:rPr>
              <a:t>, which are inter-connecting channels of cytoplasm that connect to the protoplasts of adjacent cells across the cell wall.</a:t>
            </a:r>
            <a:endParaRPr lang="en-US" dirty="0"/>
          </a:p>
        </p:txBody>
      </p:sp>
    </p:spTree>
    <p:extLst>
      <p:ext uri="{BB962C8B-B14F-4D97-AF65-F5344CB8AC3E}">
        <p14:creationId xmlns:p14="http://schemas.microsoft.com/office/powerpoint/2010/main" val="3551267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a:t>
            </a:r>
            <a:br>
              <a:rPr lang="en-US" dirty="0" smtClean="0"/>
            </a:br>
            <a:endParaRPr lang="en-US" dirty="0"/>
          </a:p>
        </p:txBody>
      </p:sp>
      <p:sp>
        <p:nvSpPr>
          <p:cNvPr id="3" name="Content Placeholder 2"/>
          <p:cNvSpPr>
            <a:spLocks noGrp="1"/>
          </p:cNvSpPr>
          <p:nvPr>
            <p:ph idx="1"/>
          </p:nvPr>
        </p:nvSpPr>
        <p:spPr>
          <a:xfrm>
            <a:off x="339635" y="1828799"/>
            <a:ext cx="8934368" cy="4212563"/>
          </a:xfrm>
        </p:spPr>
        <p:txBody>
          <a:bodyPr/>
          <a:lstStyle/>
          <a:p>
            <a:pPr marL="0" indent="0">
              <a:buNone/>
            </a:pPr>
            <a:r>
              <a:rPr lang="en-US" dirty="0"/>
              <a:t>In some plants and cell types, after a maximum size or point in development has been reached, a secondary wall is constructed between the plasma membrane and primary wall.[26] Unlike the primary wall, the cellulose </a:t>
            </a:r>
            <a:r>
              <a:rPr lang="en-US" dirty="0" err="1"/>
              <a:t>microfibrils</a:t>
            </a:r>
            <a:r>
              <a:rPr lang="en-US" dirty="0"/>
              <a:t> are aligned parallel in layers, the orientation changing slightly with each additional layer so that the structure becomes </a:t>
            </a:r>
            <a:r>
              <a:rPr lang="en-US" dirty="0" err="1"/>
              <a:t>helicoidal</a:t>
            </a:r>
            <a:r>
              <a:rPr lang="en-US" dirty="0"/>
              <a:t>.[27] Cells with secondary cell walls can be rigid, as in the gritty </a:t>
            </a:r>
            <a:r>
              <a:rPr lang="en-US" dirty="0" err="1"/>
              <a:t>sclereid</a:t>
            </a:r>
            <a:r>
              <a:rPr lang="en-US" dirty="0"/>
              <a:t> cells in pear and quince fruit. Cell to cell communication is possible through pits in the secondary cell wall that allow </a:t>
            </a:r>
            <a:r>
              <a:rPr lang="en-US" dirty="0" err="1"/>
              <a:t>plasmodesmata</a:t>
            </a:r>
            <a:r>
              <a:rPr lang="en-US" dirty="0"/>
              <a:t> to connect cells through the </a:t>
            </a:r>
            <a:r>
              <a:rPr lang="en-US" dirty="0" smtClean="0"/>
              <a:t>secondary cell wall.</a:t>
            </a:r>
            <a:endParaRPr lang="en-US" dirty="0"/>
          </a:p>
        </p:txBody>
      </p:sp>
    </p:spTree>
    <p:extLst>
      <p:ext uri="{BB962C8B-B14F-4D97-AF65-F5344CB8AC3E}">
        <p14:creationId xmlns:p14="http://schemas.microsoft.com/office/powerpoint/2010/main" val="2377831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Fungal cell wall </a:t>
            </a:r>
            <a:endParaRPr lang="en-US" dirty="0"/>
          </a:p>
        </p:txBody>
      </p:sp>
      <p:sp>
        <p:nvSpPr>
          <p:cNvPr id="3" name="Content Placeholder 2"/>
          <p:cNvSpPr>
            <a:spLocks noGrp="1"/>
          </p:cNvSpPr>
          <p:nvPr>
            <p:ph idx="1"/>
          </p:nvPr>
        </p:nvSpPr>
        <p:spPr>
          <a:xfrm>
            <a:off x="457200" y="1685109"/>
            <a:ext cx="8816802" cy="4356254"/>
          </a:xfrm>
        </p:spPr>
        <p:txBody>
          <a:bodyPr>
            <a:normAutofit/>
          </a:bodyPr>
          <a:lstStyle/>
          <a:p>
            <a:pPr marL="0" indent="0">
              <a:buNone/>
            </a:pPr>
            <a:endParaRPr lang="en-US" dirty="0">
              <a:solidFill>
                <a:srgbClr val="222222"/>
              </a:solidFill>
              <a:latin typeface="Arial" panose="020B0604020202020204" pitchFamily="34" charset="0"/>
            </a:endParaRPr>
          </a:p>
          <a:p>
            <a:pPr marL="0" indent="0">
              <a:buNone/>
            </a:pPr>
            <a:r>
              <a:rPr lang="en-US" dirty="0">
                <a:solidFill>
                  <a:srgbClr val="555555"/>
                </a:solidFill>
                <a:latin typeface="MuseoSans"/>
              </a:rPr>
              <a:t>The fungal cell wall is a complex and flexible structure composed basically of chitin, α- and β- </a:t>
            </a:r>
            <a:r>
              <a:rPr lang="en-US" dirty="0" smtClean="0">
                <a:solidFill>
                  <a:srgbClr val="555555"/>
                </a:solidFill>
                <a:latin typeface="MuseoSans"/>
              </a:rPr>
              <a:t>linked  </a:t>
            </a:r>
            <a:r>
              <a:rPr lang="en-US" dirty="0" err="1" smtClean="0">
                <a:solidFill>
                  <a:srgbClr val="555555"/>
                </a:solidFill>
                <a:latin typeface="MuseoSans"/>
              </a:rPr>
              <a:t>glucan</a:t>
            </a:r>
            <a:r>
              <a:rPr lang="en-US" dirty="0" smtClean="0">
                <a:solidFill>
                  <a:srgbClr val="555555"/>
                </a:solidFill>
                <a:latin typeface="MuseoSans"/>
              </a:rPr>
              <a:t>  ,  </a:t>
            </a:r>
            <a:r>
              <a:rPr lang="en-US" dirty="0">
                <a:solidFill>
                  <a:srgbClr val="555555"/>
                </a:solidFill>
                <a:latin typeface="MuseoSans"/>
              </a:rPr>
              <a:t>glycoproteins, and pigments. This structure plays several functions, including providing cell rigidity and determining cell shape; metabolism; ion exchange protecting from osmotic stress; acts as a reservoir of carbohydrates and receptors that plays key events during interaction with the host. The fungal cell wall often represents the interface for interaction between pathogenic fungi and their host.</a:t>
            </a:r>
            <a:r>
              <a:rPr lang="en-US" dirty="0"/>
              <a:t/>
            </a:r>
            <a:br>
              <a:rPr lang="en-US" dirty="0"/>
            </a:br>
            <a:r>
              <a:rPr lang="en-US" dirty="0"/>
              <a:t/>
            </a:r>
            <a:br>
              <a:rPr lang="en-US" dirty="0"/>
            </a:br>
            <a:r>
              <a:rPr lang="en-US" dirty="0">
                <a:solidFill>
                  <a:srgbClr val="555555"/>
                </a:solidFill>
                <a:latin typeface="MuseoSans"/>
              </a:rPr>
              <a:t>Therefore, it is considered a potential target for new antifungal agents and remains an area of intense research. </a:t>
            </a:r>
            <a:endParaRPr lang="en-US"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3097734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94" y="609600"/>
            <a:ext cx="8568608" cy="1258389"/>
          </a:xfrm>
        </p:spPr>
        <p:txBody>
          <a:bodyPr/>
          <a:lstStyle/>
          <a:p>
            <a:r>
              <a:rPr lang="en-US" dirty="0" smtClean="0"/>
              <a:t>Prokaryotic cell wall</a:t>
            </a:r>
            <a:endParaRPr lang="en-US" dirty="0"/>
          </a:p>
        </p:txBody>
      </p:sp>
      <p:sp>
        <p:nvSpPr>
          <p:cNvPr id="3" name="Content Placeholder 2"/>
          <p:cNvSpPr>
            <a:spLocks noGrp="1"/>
          </p:cNvSpPr>
          <p:nvPr>
            <p:ph idx="1"/>
          </p:nvPr>
        </p:nvSpPr>
        <p:spPr>
          <a:xfrm>
            <a:off x="496389" y="1541417"/>
            <a:ext cx="8777613" cy="4499945"/>
          </a:xfrm>
        </p:spPr>
        <p:txBody>
          <a:bodyPr>
            <a:normAutofit fontScale="85000" lnSpcReduction="10000"/>
          </a:bodyPr>
          <a:lstStyle/>
          <a:p>
            <a:r>
              <a:rPr lang="en-US" dirty="0"/>
              <a:t>Bacterial cell walls</a:t>
            </a:r>
          </a:p>
          <a:p>
            <a:endParaRPr lang="en-US" dirty="0"/>
          </a:p>
          <a:p>
            <a:r>
              <a:rPr lang="en-US" dirty="0"/>
              <a:t>Illustration of a typical gram-positive bacterium. The cell envelope comprises a plasma membrane, seen here in light brown, and a thick peptidoglycan-containing cell wall (the purple layer). No outer lipid membrane is present, as would be the case in gram-negative bacteria. The red layer, known as the capsule, is distinct from the cell envelope.</a:t>
            </a:r>
          </a:p>
          <a:p>
            <a:r>
              <a:rPr lang="en-US" dirty="0"/>
              <a:t>Further information: Cell envelope and Bacterial cell structure</a:t>
            </a:r>
          </a:p>
          <a:p>
            <a:r>
              <a:rPr lang="en-US" dirty="0"/>
              <a:t>Around the outside of the cell membrane is the bacterial cell wall. Bacterial cell walls are made of peptidoglycan (also called </a:t>
            </a:r>
            <a:r>
              <a:rPr lang="en-US" dirty="0" err="1"/>
              <a:t>murein</a:t>
            </a:r>
            <a:r>
              <a:rPr lang="en-US" dirty="0"/>
              <a:t>), which is made from polysaccharide chains cross-linked by unusual peptides containing D-amino acids.[36] Bacterial cell walls are different from the cell walls of plants and fungi which are made of cellulose and chitin, respectively.[37] The cell wall of bacteria is also distinct from that of Archaea, which do not contain peptidoglycan. The cell wall is essential to the survival of many bacteria, although L-form bacteria can be produced in the laboratory that lack a cell wall.[38] The antibiotic penicillin is able to kill bacteria by preventing the cross-linking of peptidoglycan and this causes the cell wall to weaken and lyse.[37] The lysozyme enzyme can also damage bacterial cell walls.</a:t>
            </a:r>
          </a:p>
        </p:txBody>
      </p:sp>
    </p:spTree>
    <p:extLst>
      <p:ext uri="{BB962C8B-B14F-4D97-AF65-F5344CB8AC3E}">
        <p14:creationId xmlns:p14="http://schemas.microsoft.com/office/powerpoint/2010/main" val="1854671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wall</a:t>
            </a:r>
            <a:endParaRPr lang="en-US" dirty="0"/>
          </a:p>
        </p:txBody>
      </p:sp>
      <p:sp>
        <p:nvSpPr>
          <p:cNvPr id="3" name="Content Placeholder 2"/>
          <p:cNvSpPr>
            <a:spLocks noGrp="1"/>
          </p:cNvSpPr>
          <p:nvPr>
            <p:ph idx="1"/>
          </p:nvPr>
        </p:nvSpPr>
        <p:spPr>
          <a:xfrm>
            <a:off x="677333" y="1645919"/>
            <a:ext cx="8388289" cy="3448595"/>
          </a:xfrm>
        </p:spPr>
        <p:txBody>
          <a:bodyPr/>
          <a:lstStyle/>
          <a:p>
            <a:r>
              <a:rPr lang="en-US" dirty="0"/>
              <a:t> </a:t>
            </a:r>
            <a:r>
              <a:rPr lang="en-US" dirty="0" smtClean="0"/>
              <a:t>A  cell   wall is a  structural layer surrounding some types of cells , just outside the cell membrane .</a:t>
            </a:r>
          </a:p>
          <a:p>
            <a:r>
              <a:rPr lang="en-US" dirty="0" smtClean="0"/>
              <a:t>It can be tough , flexible and sometimes rigid . </a:t>
            </a:r>
          </a:p>
          <a:p>
            <a:r>
              <a:rPr lang="en-US" dirty="0" smtClean="0"/>
              <a:t>It provides the cell with both structural support and protection , and also acts as  a filtering mechanism </a:t>
            </a:r>
          </a:p>
          <a:p>
            <a:r>
              <a:rPr lang="en-US" dirty="0" smtClean="0"/>
              <a:t>Cell wall are present in prokaryotes in algae ,fungi and eukaryotes including plants but are absent in animals </a:t>
            </a:r>
          </a:p>
          <a:p>
            <a:r>
              <a:rPr lang="en-US" dirty="0" smtClean="0"/>
              <a:t>A major function is to act as pressure vessels, preventing over expansion of the cell when water enters .</a:t>
            </a:r>
          </a:p>
          <a:p>
            <a:endParaRPr lang="en-US" dirty="0"/>
          </a:p>
        </p:txBody>
      </p:sp>
    </p:spTree>
    <p:extLst>
      <p:ext uri="{BB962C8B-B14F-4D97-AF65-F5344CB8AC3E}">
        <p14:creationId xmlns:p14="http://schemas.microsoft.com/office/powerpoint/2010/main" val="1147638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Bacterial cell wall</a:t>
            </a:r>
            <a:endParaRPr lang="en-US" dirty="0"/>
          </a:p>
        </p:txBody>
      </p:sp>
      <p:sp>
        <p:nvSpPr>
          <p:cNvPr id="3" name="Content Placeholder 2"/>
          <p:cNvSpPr>
            <a:spLocks noGrp="1"/>
          </p:cNvSpPr>
          <p:nvPr>
            <p:ph idx="1"/>
          </p:nvPr>
        </p:nvSpPr>
        <p:spPr>
          <a:xfrm>
            <a:off x="677334" y="1515291"/>
            <a:ext cx="8596668" cy="4526071"/>
          </a:xfrm>
        </p:spPr>
        <p:txBody>
          <a:bodyPr>
            <a:normAutofit lnSpcReduction="10000"/>
          </a:bodyPr>
          <a:lstStyle/>
          <a:p>
            <a:r>
              <a:rPr lang="en-US" dirty="0"/>
              <a:t>There are broadly speaking two different types of cell wall in bacteria, called gram-positive and gram-negative. The names originate from the reaction of cells to the Gram stain, a test long-employed for the classification of bacterial species</a:t>
            </a:r>
            <a:r>
              <a:rPr lang="en-US" dirty="0" smtClean="0"/>
              <a:t>.</a:t>
            </a:r>
            <a:endParaRPr lang="en-US" dirty="0"/>
          </a:p>
          <a:p>
            <a:endParaRPr lang="en-US" dirty="0"/>
          </a:p>
          <a:p>
            <a:r>
              <a:rPr lang="en-US" dirty="0"/>
              <a:t>Gram-positive bacteria possess a thick cell wall containing many layers of peptidoglycan and teichoic acids. In contrast, gram-negative bacteria have a relatively thin cell wall consisting of a few layers of peptidoglycan surrounded by a second lipid membrane containing lipopolysaccharides and lipoproteins. Most bacteria have the gram-negative cell wall and only the </a:t>
            </a:r>
            <a:r>
              <a:rPr lang="en-US" dirty="0" err="1" smtClean="0"/>
              <a:t>Firmicutes</a:t>
            </a:r>
            <a:r>
              <a:rPr lang="en-US" dirty="0" smtClean="0"/>
              <a:t>   </a:t>
            </a:r>
            <a:r>
              <a:rPr lang="en-US" dirty="0"/>
              <a:t>and </a:t>
            </a:r>
            <a:r>
              <a:rPr lang="en-US" dirty="0" err="1" smtClean="0"/>
              <a:t>Actinobacteria</a:t>
            </a:r>
            <a:r>
              <a:rPr lang="en-US" dirty="0" smtClean="0"/>
              <a:t>,   </a:t>
            </a:r>
            <a:r>
              <a:rPr lang="en-US" dirty="0"/>
              <a:t>(previously known as the low G+C and high G+C gram-positive bacteria, respectively) have the alternative gram-positive arrangement.[40] These differences in structure can produce differences in antibiotic susceptibility, for instance vancomycin can kill only gram-positive bacteria and is ineffective against gram-negative pathogens, such as </a:t>
            </a:r>
            <a:r>
              <a:rPr lang="en-US" dirty="0" smtClean="0"/>
              <a:t> </a:t>
            </a:r>
            <a:r>
              <a:rPr lang="en-US" dirty="0" err="1" smtClean="0"/>
              <a:t>Haemophilu</a:t>
            </a:r>
            <a:r>
              <a:rPr lang="en-US" dirty="0" smtClean="0"/>
              <a:t>  influenza  </a:t>
            </a:r>
            <a:r>
              <a:rPr lang="en-US" dirty="0"/>
              <a:t>or Pseudomonas aeruginosa.</a:t>
            </a:r>
          </a:p>
        </p:txBody>
      </p:sp>
    </p:spTree>
    <p:extLst>
      <p:ext uri="{BB962C8B-B14F-4D97-AF65-F5344CB8AC3E}">
        <p14:creationId xmlns:p14="http://schemas.microsoft.com/office/powerpoint/2010/main" val="560353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cell covering </a:t>
            </a:r>
            <a:endParaRPr lang="en-US" dirty="0"/>
          </a:p>
        </p:txBody>
      </p:sp>
      <p:sp>
        <p:nvSpPr>
          <p:cNvPr id="3" name="Content Placeholder 2"/>
          <p:cNvSpPr>
            <a:spLocks noGrp="1"/>
          </p:cNvSpPr>
          <p:nvPr>
            <p:ph idx="1"/>
          </p:nvPr>
        </p:nvSpPr>
        <p:spPr>
          <a:xfrm>
            <a:off x="677334" y="1593669"/>
            <a:ext cx="8596668" cy="4447693"/>
          </a:xfrm>
        </p:spPr>
        <p:txBody>
          <a:bodyPr/>
          <a:lstStyle/>
          <a:p>
            <a:r>
              <a:rPr lang="en-US" dirty="0"/>
              <a:t>Many </a:t>
            </a:r>
            <a:r>
              <a:rPr lang="en-US" dirty="0" err="1"/>
              <a:t>protists</a:t>
            </a:r>
            <a:r>
              <a:rPr lang="en-US" dirty="0"/>
              <a:t> and bacteria produce other cell surface structures apart from cell walls, external (extracellular matrix) or internal.[44][45][46] Many algae have a sheath or envelope of mucilage outside the cell made of exopolysaccharides. Diatoms build a frustule from silica extracted from the surrounding water; radiolarians, </a:t>
            </a:r>
            <a:r>
              <a:rPr lang="en-US" dirty="0" err="1"/>
              <a:t>foraminiferans</a:t>
            </a:r>
            <a:r>
              <a:rPr lang="en-US" dirty="0"/>
              <a:t>, testate amoebae and </a:t>
            </a:r>
            <a:r>
              <a:rPr lang="en-US" dirty="0" err="1"/>
              <a:t>silicoflagellates</a:t>
            </a:r>
            <a:r>
              <a:rPr lang="en-US" dirty="0"/>
              <a:t> also produce a skeleton from minerals, called test in some groups. Many green algae, such as </a:t>
            </a:r>
            <a:r>
              <a:rPr lang="en-US" dirty="0" err="1"/>
              <a:t>Halimeda</a:t>
            </a:r>
            <a:r>
              <a:rPr lang="en-US" dirty="0"/>
              <a:t> and the </a:t>
            </a:r>
            <a:r>
              <a:rPr lang="en-US" dirty="0" err="1"/>
              <a:t>Dasycladales</a:t>
            </a:r>
            <a:r>
              <a:rPr lang="en-US" dirty="0"/>
              <a:t>, and some red algae, the </a:t>
            </a:r>
            <a:r>
              <a:rPr lang="en-US" dirty="0" err="1"/>
              <a:t>Corallinales</a:t>
            </a:r>
            <a:r>
              <a:rPr lang="en-US" dirty="0"/>
              <a:t>, encase their cells in a secreted skeleton of calcium carbonate. In each case, the wall is rigid and essentially inorganic. It is the non-living component of cell. Some golden algae, ciliates and </a:t>
            </a:r>
            <a:r>
              <a:rPr lang="en-US" dirty="0" err="1"/>
              <a:t>choanoflagellates</a:t>
            </a:r>
            <a:r>
              <a:rPr lang="en-US" dirty="0"/>
              <a:t> produces a shell-like protective outer covering called </a:t>
            </a:r>
            <a:r>
              <a:rPr lang="en-US" dirty="0" err="1"/>
              <a:t>lorica</a:t>
            </a:r>
            <a:r>
              <a:rPr lang="en-US" dirty="0"/>
              <a:t>. Some dinoflagellates have a theca of cellulose plates, and </a:t>
            </a:r>
            <a:r>
              <a:rPr lang="en-US" dirty="0" err="1"/>
              <a:t>coccolithophorids</a:t>
            </a:r>
            <a:r>
              <a:rPr lang="en-US" dirty="0"/>
              <a:t> have </a:t>
            </a:r>
            <a:r>
              <a:rPr lang="en-US" dirty="0" err="1"/>
              <a:t>coccoliths</a:t>
            </a:r>
            <a:r>
              <a:rPr lang="en-US" dirty="0"/>
              <a:t>.</a:t>
            </a:r>
          </a:p>
        </p:txBody>
      </p:sp>
    </p:spTree>
    <p:extLst>
      <p:ext uri="{BB962C8B-B14F-4D97-AF65-F5344CB8AC3E}">
        <p14:creationId xmlns:p14="http://schemas.microsoft.com/office/powerpoint/2010/main" val="3766145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cell wall</a:t>
            </a:r>
            <a:endParaRPr lang="en-US" dirty="0"/>
          </a:p>
        </p:txBody>
      </p:sp>
      <p:sp>
        <p:nvSpPr>
          <p:cNvPr id="3" name="Content Placeholder 2"/>
          <p:cNvSpPr>
            <a:spLocks noGrp="1"/>
          </p:cNvSpPr>
          <p:nvPr>
            <p:ph idx="1"/>
          </p:nvPr>
        </p:nvSpPr>
        <p:spPr>
          <a:xfrm>
            <a:off x="287383" y="1267098"/>
            <a:ext cx="8673110" cy="4878768"/>
          </a:xfrm>
        </p:spPr>
        <p:txBody>
          <a:bodyPr>
            <a:normAutofit fontScale="85000" lnSpcReduction="10000"/>
          </a:bodyPr>
          <a:lstStyle/>
          <a:p>
            <a:endParaRPr lang="en-US" dirty="0"/>
          </a:p>
          <a:p>
            <a:r>
              <a:rPr lang="en-US" dirty="0"/>
              <a:t>The cell wall is an integral component of the plant cell and it performs many essential functions. Following are some of the major cell wall functions observed:</a:t>
            </a:r>
          </a:p>
          <a:p>
            <a:endParaRPr lang="en-US" dirty="0"/>
          </a:p>
          <a:p>
            <a:r>
              <a:rPr lang="en-US" dirty="0"/>
              <a:t>The plant cell wall provides definite shape, strength, rigidity</a:t>
            </a:r>
          </a:p>
          <a:p>
            <a:endParaRPr lang="en-US" dirty="0"/>
          </a:p>
          <a:p>
            <a:r>
              <a:rPr lang="en-US" dirty="0"/>
              <a:t>It also provides protection against mechanical stress and physical shocks</a:t>
            </a:r>
          </a:p>
          <a:p>
            <a:endParaRPr lang="en-US" dirty="0"/>
          </a:p>
          <a:p>
            <a:r>
              <a:rPr lang="en-US" dirty="0"/>
              <a:t>It helps to control cell expansion due to the intake of water</a:t>
            </a:r>
          </a:p>
          <a:p>
            <a:endParaRPr lang="en-US" dirty="0"/>
          </a:p>
          <a:p>
            <a:r>
              <a:rPr lang="en-US" dirty="0"/>
              <a:t>Also helps in preventing water loss from the cell</a:t>
            </a:r>
          </a:p>
          <a:p>
            <a:endParaRPr lang="en-US" dirty="0"/>
          </a:p>
          <a:p>
            <a:r>
              <a:rPr lang="en-US" dirty="0"/>
              <a:t>It is responsible for transporting substances between and across the cell</a:t>
            </a:r>
          </a:p>
          <a:p>
            <a:endParaRPr lang="en-US" dirty="0"/>
          </a:p>
          <a:p>
            <a:r>
              <a:rPr lang="en-US" dirty="0"/>
              <a:t>It acts as a barrier between the interior cellular components and the external environment</a:t>
            </a:r>
          </a:p>
        </p:txBody>
      </p:sp>
    </p:spTree>
    <p:extLst>
      <p:ext uri="{BB962C8B-B14F-4D97-AF65-F5344CB8AC3E}">
        <p14:creationId xmlns:p14="http://schemas.microsoft.com/office/powerpoint/2010/main" val="1979802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ank You Glitters,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3050" y="933450"/>
            <a:ext cx="6934199"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631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cell wall </a:t>
            </a:r>
            <a:endParaRPr lang="en-US" dirty="0"/>
          </a:p>
        </p:txBody>
      </p:sp>
      <p:pic>
        <p:nvPicPr>
          <p:cNvPr id="4" name="Content Placeholder 3"/>
          <p:cNvPicPr>
            <a:picLocks noGrp="1" noChangeAspect="1"/>
          </p:cNvPicPr>
          <p:nvPr>
            <p:ph idx="1"/>
          </p:nvPr>
        </p:nvPicPr>
        <p:blipFill>
          <a:blip r:embed="rId2"/>
          <a:stretch>
            <a:fillRect/>
          </a:stretch>
        </p:blipFill>
        <p:spPr>
          <a:xfrm>
            <a:off x="1175658" y="1319841"/>
            <a:ext cx="6451996" cy="4722185"/>
          </a:xfrm>
          <a:prstGeom prst="rect">
            <a:avLst/>
          </a:prstGeom>
        </p:spPr>
      </p:pic>
    </p:spTree>
    <p:extLst>
      <p:ext uri="{BB962C8B-B14F-4D97-AF65-F5344CB8AC3E}">
        <p14:creationId xmlns:p14="http://schemas.microsoft.com/office/powerpoint/2010/main" val="51592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Composition of cell wall</a:t>
            </a:r>
            <a:endParaRPr lang="en-US" dirty="0"/>
          </a:p>
        </p:txBody>
      </p:sp>
      <p:sp>
        <p:nvSpPr>
          <p:cNvPr id="3" name="Content Placeholder 2"/>
          <p:cNvSpPr>
            <a:spLocks noGrp="1"/>
          </p:cNvSpPr>
          <p:nvPr>
            <p:ph idx="1"/>
          </p:nvPr>
        </p:nvSpPr>
        <p:spPr>
          <a:xfrm>
            <a:off x="677334" y="1502229"/>
            <a:ext cx="8074780" cy="4539133"/>
          </a:xfrm>
        </p:spPr>
        <p:txBody>
          <a:bodyPr>
            <a:normAutofit/>
          </a:bodyPr>
          <a:lstStyle/>
          <a:p>
            <a:pPr marL="0" indent="0">
              <a:buNone/>
            </a:pPr>
            <a:endParaRPr lang="en-US" dirty="0"/>
          </a:p>
          <a:p>
            <a:r>
              <a:rPr lang="en-US" dirty="0"/>
              <a:t>The composition of cell walls varies between species and may depend on cell type and developmental stage. The primary cell wall of land plants is composed of the polysaccharides cellulose, hemicelluloses and pectin. Often, other polymers such as lignin, </a:t>
            </a:r>
            <a:r>
              <a:rPr lang="en-US" dirty="0" err="1" smtClean="0"/>
              <a:t>suberin</a:t>
            </a:r>
            <a:r>
              <a:rPr lang="en-US" dirty="0" smtClean="0"/>
              <a:t> </a:t>
            </a:r>
            <a:r>
              <a:rPr lang="en-US" dirty="0"/>
              <a:t>or </a:t>
            </a:r>
            <a:r>
              <a:rPr lang="en-US" dirty="0" err="1" smtClean="0"/>
              <a:t>cutin</a:t>
            </a:r>
            <a:r>
              <a:rPr lang="en-US" dirty="0" smtClean="0"/>
              <a:t> </a:t>
            </a:r>
            <a:r>
              <a:rPr lang="en-US" dirty="0"/>
              <a:t>are anchored to or embedded in plant cell walls. Algae possess cell walls made of glycoproteins and polysaccharides such as carrageenan and agar that are absent from land plants. In bacteria, the cell wall is composed of peptidoglycan. The cell walls of archaea have various compositions, and may be formed of glycoprotein S-layers, </a:t>
            </a:r>
            <a:r>
              <a:rPr lang="en-US" dirty="0" err="1" smtClean="0"/>
              <a:t>pseudopeptidoglycan</a:t>
            </a:r>
            <a:r>
              <a:rPr lang="en-US" dirty="0" smtClean="0"/>
              <a:t>, </a:t>
            </a:r>
            <a:r>
              <a:rPr lang="en-US" dirty="0"/>
              <a:t>or polysaccharides. Fungi possess cell walls made of the N-</a:t>
            </a:r>
            <a:r>
              <a:rPr lang="en-US" dirty="0" err="1"/>
              <a:t>acetylglucosamine</a:t>
            </a:r>
            <a:r>
              <a:rPr lang="en-US" dirty="0"/>
              <a:t> polymer chitin. Unusually, diatoms have a cell wall composed </a:t>
            </a:r>
            <a:r>
              <a:rPr lang="en-US" dirty="0" smtClean="0"/>
              <a:t>of biogenetic silica</a:t>
            </a:r>
            <a:endParaRPr lang="en-US" dirty="0"/>
          </a:p>
        </p:txBody>
      </p:sp>
    </p:spTree>
    <p:extLst>
      <p:ext uri="{BB962C8B-B14F-4D97-AF65-F5344CB8AC3E}">
        <p14:creationId xmlns:p14="http://schemas.microsoft.com/office/powerpoint/2010/main" val="4077001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t>
            </a:r>
            <a:endParaRPr lang="en-US" dirty="0"/>
          </a:p>
        </p:txBody>
      </p:sp>
      <p:sp>
        <p:nvSpPr>
          <p:cNvPr id="3" name="Content Placeholder 2"/>
          <p:cNvSpPr>
            <a:spLocks noGrp="1"/>
          </p:cNvSpPr>
          <p:nvPr>
            <p:ph idx="1"/>
          </p:nvPr>
        </p:nvSpPr>
        <p:spPr>
          <a:xfrm>
            <a:off x="677334" y="1254035"/>
            <a:ext cx="8596668" cy="4441372"/>
          </a:xfrm>
        </p:spPr>
        <p:txBody>
          <a:bodyPr>
            <a:normAutofit fontScale="85000" lnSpcReduction="10000"/>
          </a:bodyPr>
          <a:lstStyle/>
          <a:p>
            <a:pPr marL="0" indent="0">
              <a:buNone/>
            </a:pPr>
            <a:endParaRPr lang="en-US" dirty="0" smtClean="0"/>
          </a:p>
          <a:p>
            <a:endParaRPr lang="en-US" dirty="0"/>
          </a:p>
          <a:p>
            <a:r>
              <a:rPr lang="en-US" dirty="0"/>
              <a:t>A plant cell wall was first observed and named (simply as a "wall") by Robert Hooke in 1665.[3] However, "the dead </a:t>
            </a:r>
            <a:r>
              <a:rPr lang="en-US" dirty="0" err="1"/>
              <a:t>excrusion</a:t>
            </a:r>
            <a:r>
              <a:rPr lang="en-US" dirty="0"/>
              <a:t> product of the living protoplast" was forgotten, for almost three centuries, being the subject of scientific interest mainly as a resource for industrial processing or in relation to animal or human health.[4]</a:t>
            </a:r>
          </a:p>
          <a:p>
            <a:endParaRPr lang="en-US" dirty="0"/>
          </a:p>
          <a:p>
            <a:r>
              <a:rPr lang="en-US" dirty="0"/>
              <a:t>In 1804, Karl </a:t>
            </a:r>
            <a:r>
              <a:rPr lang="en-US" dirty="0" err="1"/>
              <a:t>Rudolphi</a:t>
            </a:r>
            <a:r>
              <a:rPr lang="en-US" dirty="0"/>
              <a:t> and J.H.F. Link proved that cells had independent cell walls.[5][6] Before, it had been thought that cells shared walls and that fluid passed between them this way. </a:t>
            </a:r>
          </a:p>
          <a:p>
            <a:endParaRPr lang="en-US" dirty="0"/>
          </a:p>
          <a:p>
            <a:r>
              <a:rPr lang="en-US" dirty="0"/>
              <a:t>The mode of formation of the cell wall was controversial in the 19th century. Hugo von </a:t>
            </a:r>
            <a:r>
              <a:rPr lang="en-US" dirty="0" err="1"/>
              <a:t>Mohl</a:t>
            </a:r>
            <a:r>
              <a:rPr lang="en-US" dirty="0"/>
              <a:t> (1853, 1858) advocated the idea that the cell wall grows by apposition. Carl </a:t>
            </a:r>
            <a:r>
              <a:rPr lang="en-US" dirty="0" err="1"/>
              <a:t>Nägeli</a:t>
            </a:r>
            <a:r>
              <a:rPr lang="en-US" dirty="0"/>
              <a:t> (1858, 1862, 1863) believed that the growth of the wall in thickness and in area was due to a process termed intussusception. Each theory was improved in the following decades: the apposition (or lamination) theory by Eduard </a:t>
            </a:r>
            <a:r>
              <a:rPr lang="en-US" dirty="0" err="1"/>
              <a:t>Strasburger</a:t>
            </a:r>
            <a:r>
              <a:rPr lang="en-US" dirty="0"/>
              <a:t> (1882, 1889), and the intussusception theory by Julius </a:t>
            </a:r>
            <a:r>
              <a:rPr lang="en-US" dirty="0" err="1"/>
              <a:t>Wiesner</a:t>
            </a:r>
            <a:r>
              <a:rPr lang="en-US" dirty="0"/>
              <a:t> (1886</a:t>
            </a:r>
            <a:r>
              <a:rPr lang="en-US" dirty="0" smtClean="0"/>
              <a:t>).</a:t>
            </a:r>
            <a:endParaRPr lang="en-US" dirty="0"/>
          </a:p>
        </p:txBody>
      </p:sp>
    </p:spTree>
    <p:extLst>
      <p:ext uri="{BB962C8B-B14F-4D97-AF65-F5344CB8AC3E}">
        <p14:creationId xmlns:p14="http://schemas.microsoft.com/office/powerpoint/2010/main" val="246878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Diagram  of plant cell wall</a:t>
            </a:r>
            <a:endParaRPr lang="en-US" dirty="0"/>
          </a:p>
        </p:txBody>
      </p:sp>
      <p:pic>
        <p:nvPicPr>
          <p:cNvPr id="4" name="Content Placeholder 3"/>
          <p:cNvPicPr>
            <a:picLocks noGrp="1" noChangeAspect="1"/>
          </p:cNvPicPr>
          <p:nvPr>
            <p:ph idx="1"/>
          </p:nvPr>
        </p:nvPicPr>
        <p:blipFill>
          <a:blip r:embed="rId2"/>
          <a:stretch>
            <a:fillRect/>
          </a:stretch>
        </p:blipFill>
        <p:spPr>
          <a:xfrm>
            <a:off x="2417799" y="2160588"/>
            <a:ext cx="5116439" cy="3881437"/>
          </a:xfrm>
          <a:prstGeom prst="rect">
            <a:avLst/>
          </a:prstGeom>
        </p:spPr>
      </p:pic>
    </p:spTree>
    <p:extLst>
      <p:ext uri="{BB962C8B-B14F-4D97-AF65-F5344CB8AC3E}">
        <p14:creationId xmlns:p14="http://schemas.microsoft.com/office/powerpoint/2010/main" val="322799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a:t>
            </a:r>
            <a:endParaRPr lang="en-US" dirty="0"/>
          </a:p>
        </p:txBody>
      </p:sp>
      <p:sp>
        <p:nvSpPr>
          <p:cNvPr id="3" name="Content Placeholder 2"/>
          <p:cNvSpPr>
            <a:spLocks noGrp="1"/>
          </p:cNvSpPr>
          <p:nvPr>
            <p:ph idx="1"/>
          </p:nvPr>
        </p:nvSpPr>
        <p:spPr>
          <a:xfrm>
            <a:off x="677334" y="2160589"/>
            <a:ext cx="8596668" cy="4266337"/>
          </a:xfrm>
        </p:spPr>
        <p:txBody>
          <a:bodyPr>
            <a:normAutofit lnSpcReduction="10000"/>
          </a:bodyPr>
          <a:lstStyle/>
          <a:p>
            <a:pPr>
              <a:buFont typeface="Wingdings" panose="05000000000000000000" pitchFamily="2" charset="2"/>
              <a:buChar char="q"/>
            </a:pPr>
            <a:r>
              <a:rPr lang="en-US" dirty="0" smtClean="0"/>
              <a:t>Cell  wall serve similar purposes in those organisms that posses them . They may give cells rigidity and </a:t>
            </a:r>
            <a:r>
              <a:rPr lang="en-US" dirty="0" err="1" smtClean="0"/>
              <a:t>strenghth</a:t>
            </a:r>
            <a:r>
              <a:rPr lang="en-US" dirty="0" smtClean="0"/>
              <a:t> offering </a:t>
            </a:r>
            <a:r>
              <a:rPr lang="en-US" dirty="0" err="1" smtClean="0"/>
              <a:t>protectection</a:t>
            </a:r>
            <a:r>
              <a:rPr lang="en-US" dirty="0" smtClean="0"/>
              <a:t> against mechanical stress.</a:t>
            </a:r>
          </a:p>
          <a:p>
            <a:pPr>
              <a:buFont typeface="Wingdings" panose="05000000000000000000" pitchFamily="2" charset="2"/>
              <a:buChar char="q"/>
            </a:pPr>
            <a:r>
              <a:rPr lang="en-US" dirty="0" smtClean="0"/>
              <a:t>The chemical composition and mechanical properties of cell wall are linked with plant cell growth and morphogenesis .</a:t>
            </a:r>
          </a:p>
          <a:p>
            <a:pPr>
              <a:buFont typeface="Wingdings" panose="05000000000000000000" pitchFamily="2" charset="2"/>
              <a:buChar char="q"/>
            </a:pPr>
            <a:r>
              <a:rPr lang="en-US" dirty="0" smtClean="0"/>
              <a:t>In multicellular organisms , they permit the organisms to build and hold a  definite shape .</a:t>
            </a:r>
          </a:p>
          <a:p>
            <a:pPr>
              <a:buFont typeface="Wingdings" panose="05000000000000000000" pitchFamily="2" charset="2"/>
              <a:buChar char="q"/>
            </a:pPr>
            <a:r>
              <a:rPr lang="en-US" dirty="0" smtClean="0"/>
              <a:t>Cell wall also limit the energy of large molecules that may be toxic to </a:t>
            </a:r>
            <a:r>
              <a:rPr lang="en-US" dirty="0" err="1" smtClean="0"/>
              <a:t>th</a:t>
            </a:r>
            <a:r>
              <a:rPr lang="en-US" dirty="0" smtClean="0"/>
              <a:t> e cell </a:t>
            </a:r>
          </a:p>
          <a:p>
            <a:pPr>
              <a:buFont typeface="Wingdings" panose="05000000000000000000" pitchFamily="2" charset="2"/>
              <a:buChar char="q"/>
            </a:pPr>
            <a:r>
              <a:rPr lang="en-US" dirty="0" smtClean="0"/>
              <a:t>They further permit the creation of stable osmotic environment by preventing osmotic lysis and helping to retain water</a:t>
            </a:r>
          </a:p>
          <a:p>
            <a:pPr>
              <a:buFont typeface="Wingdings" panose="05000000000000000000" pitchFamily="2" charset="2"/>
              <a:buChar char="q"/>
            </a:pPr>
            <a:r>
              <a:rPr lang="en-US" dirty="0" smtClean="0"/>
              <a:t>Their composition properties and form may change during the cell cycle and depend on growth condition.</a:t>
            </a:r>
            <a:endParaRPr lang="en-US" dirty="0"/>
          </a:p>
        </p:txBody>
      </p:sp>
    </p:spTree>
    <p:extLst>
      <p:ext uri="{BB962C8B-B14F-4D97-AF65-F5344CB8AC3E}">
        <p14:creationId xmlns:p14="http://schemas.microsoft.com/office/powerpoint/2010/main" val="3931681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a:t>
            </a:r>
            <a:endParaRPr lang="en-US" dirty="0"/>
          </a:p>
        </p:txBody>
      </p:sp>
      <p:sp>
        <p:nvSpPr>
          <p:cNvPr id="3" name="Content Placeholder 2"/>
          <p:cNvSpPr>
            <a:spLocks noGrp="1"/>
          </p:cNvSpPr>
          <p:nvPr>
            <p:ph idx="1"/>
          </p:nvPr>
        </p:nvSpPr>
        <p:spPr>
          <a:xfrm>
            <a:off x="677334" y="1502229"/>
            <a:ext cx="8596668" cy="4539133"/>
          </a:xfrm>
        </p:spPr>
        <p:txBody>
          <a:bodyPr/>
          <a:lstStyle/>
          <a:p>
            <a:pPr marL="0" indent="0">
              <a:buNone/>
            </a:pPr>
            <a:r>
              <a:rPr lang="en-US" dirty="0">
                <a:solidFill>
                  <a:srgbClr val="2A2A2A"/>
                </a:solidFill>
                <a:latin typeface="Merriweather"/>
              </a:rPr>
              <a:t> </a:t>
            </a:r>
            <a:endParaRPr lang="en-US" dirty="0"/>
          </a:p>
        </p:txBody>
      </p:sp>
      <p:sp>
        <p:nvSpPr>
          <p:cNvPr id="4" name="Rectangle 3"/>
          <p:cNvSpPr/>
          <p:nvPr/>
        </p:nvSpPr>
        <p:spPr>
          <a:xfrm>
            <a:off x="1045029" y="1502229"/>
            <a:ext cx="8098971" cy="2862322"/>
          </a:xfrm>
          <a:prstGeom prst="rect">
            <a:avLst/>
          </a:prstGeom>
        </p:spPr>
        <p:txBody>
          <a:bodyPr wrap="square">
            <a:spAutoFit/>
          </a:bodyPr>
          <a:lstStyle/>
          <a:p>
            <a:r>
              <a:rPr lang="en-US" dirty="0">
                <a:solidFill>
                  <a:srgbClr val="222222"/>
                </a:solidFill>
                <a:latin typeface="Arial" panose="020B0604020202020204" pitchFamily="34" charset="0"/>
              </a:rPr>
              <a:t>Cell walls serve similar purposes in those organisms that possess them. They may give cells rigidity and strength, offering protection against mechanical stress. The chemical composition and mechanical properties of the cell wall are linked with plant cell growth and </a:t>
            </a:r>
            <a:r>
              <a:rPr lang="en-US" dirty="0">
                <a:solidFill>
                  <a:srgbClr val="0B0080"/>
                </a:solidFill>
                <a:latin typeface="Arial" panose="020B0604020202020204" pitchFamily="34" charset="0"/>
                <a:hlinkClick r:id="rId2" tooltip="Morphogenesis"/>
              </a:rPr>
              <a:t>morphogenesis</a:t>
            </a:r>
            <a:r>
              <a:rPr lang="en-US" dirty="0">
                <a:solidFill>
                  <a:srgbClr val="222222"/>
                </a:solidFill>
                <a:latin typeface="Arial" panose="020B0604020202020204" pitchFamily="34" charset="0"/>
              </a:rPr>
              <a:t>.</a:t>
            </a:r>
            <a:r>
              <a:rPr lang="en-US" baseline="30000" dirty="0">
                <a:solidFill>
                  <a:srgbClr val="0B0080"/>
                </a:solidFill>
                <a:latin typeface="Arial" panose="020B0604020202020204" pitchFamily="34" charset="0"/>
                <a:hlinkClick r:id="rId3"/>
              </a:rPr>
              <a:t>[11]</a:t>
            </a:r>
            <a:r>
              <a:rPr lang="en-US" dirty="0">
                <a:solidFill>
                  <a:srgbClr val="222222"/>
                </a:solidFill>
                <a:latin typeface="Arial" panose="020B0604020202020204" pitchFamily="34" charset="0"/>
              </a:rPr>
              <a:t> In multicellular organisms, they permit the organism to build and hold a definite shape. Cell walls also limit the entry of large molecules that may be toxic to the cell. They further permit the creation of stable </a:t>
            </a:r>
            <a:r>
              <a:rPr lang="en-US" dirty="0">
                <a:solidFill>
                  <a:srgbClr val="0B0080"/>
                </a:solidFill>
                <a:latin typeface="Arial" panose="020B0604020202020204" pitchFamily="34" charset="0"/>
                <a:hlinkClick r:id="rId4" tooltip="Osmotic"/>
              </a:rPr>
              <a:t>osmotic</a:t>
            </a:r>
            <a:r>
              <a:rPr lang="en-US" dirty="0">
                <a:solidFill>
                  <a:srgbClr val="222222"/>
                </a:solidFill>
                <a:latin typeface="Arial" panose="020B0604020202020204" pitchFamily="34" charset="0"/>
              </a:rPr>
              <a:t> environments by preventing </a:t>
            </a:r>
            <a:r>
              <a:rPr lang="en-US" dirty="0">
                <a:solidFill>
                  <a:srgbClr val="0B0080"/>
                </a:solidFill>
                <a:latin typeface="Arial" panose="020B0604020202020204" pitchFamily="34" charset="0"/>
                <a:hlinkClick r:id="rId5" tooltip="Cytolysis"/>
              </a:rPr>
              <a:t>osmotic lysis</a:t>
            </a:r>
            <a:r>
              <a:rPr lang="en-US" dirty="0">
                <a:solidFill>
                  <a:srgbClr val="222222"/>
                </a:solidFill>
                <a:latin typeface="Arial" panose="020B0604020202020204" pitchFamily="34" charset="0"/>
              </a:rPr>
              <a:t> and helping to retain water. Their composition, properties, and form may change during the </a:t>
            </a:r>
            <a:r>
              <a:rPr lang="en-US" dirty="0">
                <a:solidFill>
                  <a:srgbClr val="0B0080"/>
                </a:solidFill>
                <a:latin typeface="Arial" panose="020B0604020202020204" pitchFamily="34" charset="0"/>
                <a:hlinkClick r:id="rId6" tooltip="Cell cycle"/>
              </a:rPr>
              <a:t>cell cycle</a:t>
            </a:r>
            <a:r>
              <a:rPr lang="en-US" dirty="0">
                <a:solidFill>
                  <a:srgbClr val="222222"/>
                </a:solidFill>
                <a:latin typeface="Arial" panose="020B0604020202020204" pitchFamily="34" charset="0"/>
              </a:rPr>
              <a:t> and depend on growth conditions</a:t>
            </a:r>
            <a:endParaRPr lang="en-US" dirty="0"/>
          </a:p>
        </p:txBody>
      </p:sp>
    </p:spTree>
    <p:extLst>
      <p:ext uri="{BB962C8B-B14F-4D97-AF65-F5344CB8AC3E}">
        <p14:creationId xmlns:p14="http://schemas.microsoft.com/office/powerpoint/2010/main" val="1908112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a:t>
            </a:r>
            <a:br>
              <a:rPr lang="en-US" dirty="0" smtClean="0"/>
            </a:br>
            <a:endParaRPr lang="en-US" dirty="0"/>
          </a:p>
        </p:txBody>
      </p:sp>
      <p:sp>
        <p:nvSpPr>
          <p:cNvPr id="3" name="Content Placeholder 2"/>
          <p:cNvSpPr>
            <a:spLocks noGrp="1"/>
          </p:cNvSpPr>
          <p:nvPr>
            <p:ph idx="1"/>
          </p:nvPr>
        </p:nvSpPr>
        <p:spPr>
          <a:xfrm>
            <a:off x="313509" y="1423851"/>
            <a:ext cx="8960493" cy="4617511"/>
          </a:xfrm>
        </p:spPr>
        <p:txBody>
          <a:bodyPr>
            <a:normAutofit fontScale="92500" lnSpcReduction="10000"/>
          </a:bodyPr>
          <a:lstStyle/>
          <a:p>
            <a:r>
              <a:rPr lang="en-US" dirty="0">
                <a:solidFill>
                  <a:srgbClr val="222222"/>
                </a:solidFill>
                <a:latin typeface="Arial" panose="020B0604020202020204" pitchFamily="34" charset="0"/>
              </a:rPr>
              <a:t>The </a:t>
            </a:r>
            <a:r>
              <a:rPr lang="en-US" dirty="0">
                <a:solidFill>
                  <a:srgbClr val="0B0080"/>
                </a:solidFill>
                <a:latin typeface="Arial" panose="020B0604020202020204" pitchFamily="34" charset="0"/>
                <a:hlinkClick r:id="rId2" tooltip="Photosynthesis"/>
              </a:rPr>
              <a:t>photosynthetic</a:t>
            </a:r>
            <a:r>
              <a:rPr lang="en-US" dirty="0">
                <a:solidFill>
                  <a:srgbClr val="222222"/>
                </a:solidFill>
                <a:latin typeface="Arial" panose="020B0604020202020204" pitchFamily="34" charset="0"/>
              </a:rPr>
              <a:t> </a:t>
            </a:r>
            <a:r>
              <a:rPr lang="en-US" dirty="0">
                <a:solidFill>
                  <a:srgbClr val="0B0080"/>
                </a:solidFill>
                <a:latin typeface="Arial" panose="020B0604020202020204" pitchFamily="34" charset="0"/>
                <a:hlinkClick r:id="rId3" tooltip="Eukaryote"/>
              </a:rPr>
              <a:t>eukaryotes</a:t>
            </a:r>
            <a:r>
              <a:rPr lang="en-US" dirty="0">
                <a:solidFill>
                  <a:srgbClr val="222222"/>
                </a:solidFill>
                <a:latin typeface="Arial" panose="020B0604020202020204" pitchFamily="34" charset="0"/>
              </a:rPr>
              <a:t> (so-called plant and algae) is one group with cellulose cell walls, where the cell wall is closely related to the evolution of </a:t>
            </a:r>
            <a:r>
              <a:rPr lang="en-US" dirty="0">
                <a:solidFill>
                  <a:srgbClr val="0B0080"/>
                </a:solidFill>
                <a:latin typeface="Arial" panose="020B0604020202020204" pitchFamily="34" charset="0"/>
                <a:hlinkClick r:id="rId4" tooltip="Multicellularity"/>
              </a:rPr>
              <a:t>multicellularity</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terrestrialization</a:t>
            </a:r>
            <a:r>
              <a:rPr lang="en-US" dirty="0">
                <a:solidFill>
                  <a:srgbClr val="222222"/>
                </a:solidFill>
                <a:latin typeface="Arial" panose="020B0604020202020204" pitchFamily="34" charset="0"/>
              </a:rPr>
              <a:t> and vascularization. The </a:t>
            </a:r>
            <a:r>
              <a:rPr lang="en-US" dirty="0" err="1">
                <a:solidFill>
                  <a:srgbClr val="222222"/>
                </a:solidFill>
                <a:latin typeface="Arial" panose="020B0604020202020204" pitchFamily="34" charset="0"/>
              </a:rPr>
              <a:t>CesA</a:t>
            </a:r>
            <a:r>
              <a:rPr lang="en-US" dirty="0">
                <a:solidFill>
                  <a:srgbClr val="222222"/>
                </a:solidFill>
                <a:latin typeface="Arial" panose="020B0604020202020204" pitchFamily="34" charset="0"/>
              </a:rPr>
              <a:t> cellulose synthase evolved in </a:t>
            </a:r>
            <a:r>
              <a:rPr lang="en-US" i="1" dirty="0">
                <a:solidFill>
                  <a:srgbClr val="0B0080"/>
                </a:solidFill>
                <a:latin typeface="Arial" panose="020B0604020202020204" pitchFamily="34" charset="0"/>
                <a:hlinkClick r:id="rId5" tooltip="Cyanobacteria"/>
              </a:rPr>
              <a:t>Cyanobacteria</a:t>
            </a:r>
            <a:r>
              <a:rPr lang="en-US" dirty="0">
                <a:solidFill>
                  <a:srgbClr val="222222"/>
                </a:solidFill>
                <a:latin typeface="Arial" panose="020B0604020202020204" pitchFamily="34" charset="0"/>
              </a:rPr>
              <a:t> and was part of </a:t>
            </a:r>
            <a:r>
              <a:rPr lang="en-US" dirty="0" err="1">
                <a:solidFill>
                  <a:srgbClr val="0B0080"/>
                </a:solidFill>
                <a:latin typeface="Arial" panose="020B0604020202020204" pitchFamily="34" charset="0"/>
                <a:hlinkClick r:id="rId6" tooltip="Archaeplastida"/>
              </a:rPr>
              <a:t>Archaeplastida</a:t>
            </a:r>
            <a:r>
              <a:rPr lang="en-US" dirty="0">
                <a:solidFill>
                  <a:srgbClr val="222222"/>
                </a:solidFill>
                <a:latin typeface="Arial" panose="020B0604020202020204" pitchFamily="34" charset="0"/>
              </a:rPr>
              <a:t> since endosymbiosis; </a:t>
            </a:r>
            <a:r>
              <a:rPr lang="en-US" dirty="0">
                <a:solidFill>
                  <a:srgbClr val="0B0080"/>
                </a:solidFill>
                <a:latin typeface="Arial" panose="020B0604020202020204" pitchFamily="34" charset="0"/>
                <a:hlinkClick r:id="rId7" tooltip="Secondary endosymbiosis"/>
              </a:rPr>
              <a:t>secondary endosymbiosis</a:t>
            </a:r>
            <a:r>
              <a:rPr lang="en-US" dirty="0">
                <a:solidFill>
                  <a:srgbClr val="222222"/>
                </a:solidFill>
                <a:latin typeface="Arial" panose="020B0604020202020204" pitchFamily="34" charset="0"/>
              </a:rPr>
              <a:t> events transferred it (with the </a:t>
            </a:r>
            <a:r>
              <a:rPr lang="en-US" dirty="0">
                <a:solidFill>
                  <a:srgbClr val="0B0080"/>
                </a:solidFill>
                <a:latin typeface="Arial" panose="020B0604020202020204" pitchFamily="34" charset="0"/>
                <a:hlinkClick r:id="rId8" tooltip="Arabinogalactan"/>
              </a:rPr>
              <a:t>arabinogalactan</a:t>
            </a:r>
            <a:r>
              <a:rPr lang="en-US" dirty="0">
                <a:solidFill>
                  <a:srgbClr val="222222"/>
                </a:solidFill>
                <a:latin typeface="Arial" panose="020B0604020202020204" pitchFamily="34" charset="0"/>
              </a:rPr>
              <a:t> proteins) further into </a:t>
            </a:r>
            <a:r>
              <a:rPr lang="en-US" dirty="0">
                <a:solidFill>
                  <a:srgbClr val="0B0080"/>
                </a:solidFill>
                <a:latin typeface="Arial" panose="020B0604020202020204" pitchFamily="34" charset="0"/>
                <a:hlinkClick r:id="rId9" tooltip="Brown algae"/>
              </a:rPr>
              <a:t>brown algae</a:t>
            </a:r>
            <a:r>
              <a:rPr lang="en-US" dirty="0">
                <a:solidFill>
                  <a:srgbClr val="222222"/>
                </a:solidFill>
                <a:latin typeface="Arial" panose="020B0604020202020204" pitchFamily="34" charset="0"/>
              </a:rPr>
              <a:t> and </a:t>
            </a:r>
            <a:r>
              <a:rPr lang="en-US" dirty="0">
                <a:solidFill>
                  <a:srgbClr val="0B0080"/>
                </a:solidFill>
                <a:latin typeface="Arial" panose="020B0604020202020204" pitchFamily="34" charset="0"/>
                <a:hlinkClick r:id="rId10" tooltip="Oomycetes"/>
              </a:rPr>
              <a:t>oomycetes</a:t>
            </a:r>
            <a:r>
              <a:rPr lang="en-US" dirty="0">
                <a:solidFill>
                  <a:srgbClr val="222222"/>
                </a:solidFill>
                <a:latin typeface="Arial" panose="020B0604020202020204" pitchFamily="34" charset="0"/>
              </a:rPr>
              <a:t>. Plants later evolved various genes from </a:t>
            </a:r>
            <a:r>
              <a:rPr lang="en-US" dirty="0" err="1">
                <a:solidFill>
                  <a:srgbClr val="222222"/>
                </a:solidFill>
                <a:latin typeface="Arial" panose="020B0604020202020204" pitchFamily="34" charset="0"/>
              </a:rPr>
              <a:t>CesA</a:t>
            </a:r>
            <a:r>
              <a:rPr lang="en-US" dirty="0">
                <a:solidFill>
                  <a:srgbClr val="222222"/>
                </a:solidFill>
                <a:latin typeface="Arial" panose="020B0604020202020204" pitchFamily="34" charset="0"/>
              </a:rPr>
              <a:t>, including the </a:t>
            </a:r>
            <a:r>
              <a:rPr lang="en-US" dirty="0" err="1">
                <a:solidFill>
                  <a:srgbClr val="222222"/>
                </a:solidFill>
                <a:latin typeface="Arial" panose="020B0604020202020204" pitchFamily="34" charset="0"/>
              </a:rPr>
              <a:t>Csl</a:t>
            </a:r>
            <a:r>
              <a:rPr lang="en-US" dirty="0">
                <a:solidFill>
                  <a:srgbClr val="222222"/>
                </a:solidFill>
                <a:latin typeface="Arial" panose="020B0604020202020204" pitchFamily="34" charset="0"/>
              </a:rPr>
              <a:t> (cellulose synthase-like) family of proteins and additional </a:t>
            </a:r>
            <a:r>
              <a:rPr lang="en-US" dirty="0" err="1">
                <a:solidFill>
                  <a:srgbClr val="222222"/>
                </a:solidFill>
                <a:latin typeface="Arial" panose="020B0604020202020204" pitchFamily="34" charset="0"/>
              </a:rPr>
              <a:t>Ces</a:t>
            </a:r>
            <a:r>
              <a:rPr lang="en-US" dirty="0">
                <a:solidFill>
                  <a:srgbClr val="222222"/>
                </a:solidFill>
                <a:latin typeface="Arial" panose="020B0604020202020204" pitchFamily="34" charset="0"/>
              </a:rPr>
              <a:t> proteins. Combined with the various glycosyltransferases (GT), they enable more complex chemical structures to be built.</a:t>
            </a:r>
            <a:r>
              <a:rPr lang="en-US" baseline="30000" dirty="0">
                <a:solidFill>
                  <a:srgbClr val="0B0080"/>
                </a:solidFill>
                <a:latin typeface="Arial" panose="020B0604020202020204" pitchFamily="34" charset="0"/>
                <a:hlinkClick r:id="rId11"/>
              </a:rPr>
              <a:t>[15]</a:t>
            </a:r>
            <a:endParaRPr lang="en-US" dirty="0">
              <a:solidFill>
                <a:srgbClr val="222222"/>
              </a:solidFill>
              <a:latin typeface="Arial" panose="020B0604020202020204" pitchFamily="34" charset="0"/>
            </a:endParaRPr>
          </a:p>
          <a:p>
            <a:r>
              <a:rPr lang="en-US" dirty="0">
                <a:solidFill>
                  <a:srgbClr val="222222"/>
                </a:solidFill>
                <a:latin typeface="Arial" panose="020B0604020202020204" pitchFamily="34" charset="0"/>
              </a:rPr>
              <a:t>Fungi use a chitin-</a:t>
            </a:r>
            <a:r>
              <a:rPr lang="en-US" dirty="0" err="1">
                <a:solidFill>
                  <a:srgbClr val="222222"/>
                </a:solidFill>
                <a:latin typeface="Arial" panose="020B0604020202020204" pitchFamily="34" charset="0"/>
              </a:rPr>
              <a:t>glucan</a:t>
            </a:r>
            <a:r>
              <a:rPr lang="en-US" dirty="0">
                <a:solidFill>
                  <a:srgbClr val="222222"/>
                </a:solidFill>
                <a:latin typeface="Arial" panose="020B0604020202020204" pitchFamily="34" charset="0"/>
              </a:rPr>
              <a:t>-protein cell </a:t>
            </a:r>
            <a:r>
              <a:rPr lang="en-US" dirty="0" smtClean="0">
                <a:solidFill>
                  <a:srgbClr val="222222"/>
                </a:solidFill>
                <a:latin typeface="Arial" panose="020B0604020202020204" pitchFamily="34" charset="0"/>
              </a:rPr>
              <a:t>wall</a:t>
            </a:r>
            <a:r>
              <a:rPr lang="en-US" baseline="30000" dirty="0" smtClean="0">
                <a:solidFill>
                  <a:srgbClr val="0B0080"/>
                </a:solidFill>
                <a:latin typeface="Arial" panose="020B0604020202020204" pitchFamily="34" charset="0"/>
                <a:hlinkClick r:id="rId12"/>
              </a:rPr>
              <a:t>]</a:t>
            </a:r>
            <a:r>
              <a:rPr lang="en-US" dirty="0">
                <a:solidFill>
                  <a:srgbClr val="222222"/>
                </a:solidFill>
                <a:latin typeface="Arial" panose="020B0604020202020204" pitchFamily="34" charset="0"/>
              </a:rPr>
              <a:t> They share the 1,3-β-</a:t>
            </a:r>
            <a:r>
              <a:rPr lang="en-US" dirty="0" err="1">
                <a:solidFill>
                  <a:srgbClr val="222222"/>
                </a:solidFill>
                <a:latin typeface="Arial" panose="020B0604020202020204" pitchFamily="34" charset="0"/>
              </a:rPr>
              <a:t>glucan</a:t>
            </a:r>
            <a:r>
              <a:rPr lang="en-US" dirty="0">
                <a:solidFill>
                  <a:srgbClr val="222222"/>
                </a:solidFill>
                <a:latin typeface="Arial" panose="020B0604020202020204" pitchFamily="34" charset="0"/>
              </a:rPr>
              <a:t> synthesis pathway with plants, using homologous GT48 family </a:t>
            </a:r>
            <a:r>
              <a:rPr lang="en-US" dirty="0">
                <a:solidFill>
                  <a:srgbClr val="0B0080"/>
                </a:solidFill>
                <a:latin typeface="Arial" panose="020B0604020202020204" pitchFamily="34" charset="0"/>
                <a:hlinkClick r:id="rId13" tooltip="1,3-Beta-glucan synthase"/>
              </a:rPr>
              <a:t>1,3-Beta-glucan synthases</a:t>
            </a:r>
            <a:r>
              <a:rPr lang="en-US" dirty="0">
                <a:solidFill>
                  <a:srgbClr val="222222"/>
                </a:solidFill>
                <a:latin typeface="Arial" panose="020B0604020202020204" pitchFamily="34" charset="0"/>
              </a:rPr>
              <a:t> to perform the task, suggesting that such an enzyme is very ancient within the eukaryotes. Their glycoproteins are rich in </a:t>
            </a:r>
            <a:r>
              <a:rPr lang="en-US" dirty="0">
                <a:solidFill>
                  <a:srgbClr val="0B0080"/>
                </a:solidFill>
                <a:latin typeface="Arial" panose="020B0604020202020204" pitchFamily="34" charset="0"/>
                <a:hlinkClick r:id="rId14" tooltip="Mannose"/>
              </a:rPr>
              <a:t>mannose</a:t>
            </a:r>
            <a:r>
              <a:rPr lang="en-US" dirty="0">
                <a:solidFill>
                  <a:srgbClr val="222222"/>
                </a:solidFill>
                <a:latin typeface="Arial" panose="020B0604020202020204" pitchFamily="34" charset="0"/>
              </a:rPr>
              <a:t>. The cell wall might have evolved to deter viral infections. Proteins embedded in cell walls are variable, contained in </a:t>
            </a:r>
            <a:r>
              <a:rPr lang="en-US" dirty="0">
                <a:solidFill>
                  <a:srgbClr val="0B0080"/>
                </a:solidFill>
                <a:latin typeface="Arial" panose="020B0604020202020204" pitchFamily="34" charset="0"/>
                <a:hlinkClick r:id="rId15" tooltip="Tandem repeat"/>
              </a:rPr>
              <a:t>tandem repeats</a:t>
            </a:r>
            <a:r>
              <a:rPr lang="en-US" dirty="0">
                <a:solidFill>
                  <a:srgbClr val="222222"/>
                </a:solidFill>
                <a:latin typeface="Arial" panose="020B0604020202020204" pitchFamily="34" charset="0"/>
              </a:rPr>
              <a:t> subject to homologous recombination.</a:t>
            </a:r>
            <a:r>
              <a:rPr lang="en-US" baseline="30000" dirty="0">
                <a:solidFill>
                  <a:srgbClr val="0B0080"/>
                </a:solidFill>
                <a:latin typeface="Arial" panose="020B0604020202020204" pitchFamily="34" charset="0"/>
                <a:hlinkClick r:id="rId16"/>
              </a:rPr>
              <a:t>[17]</a:t>
            </a:r>
            <a:r>
              <a:rPr lang="en-US" dirty="0">
                <a:solidFill>
                  <a:srgbClr val="222222"/>
                </a:solidFill>
                <a:latin typeface="Arial" panose="020B0604020202020204" pitchFamily="34" charset="0"/>
              </a:rPr>
              <a:t> An alternative scenario is that fungi started with a </a:t>
            </a:r>
            <a:r>
              <a:rPr lang="en-US" dirty="0">
                <a:solidFill>
                  <a:srgbClr val="0B0080"/>
                </a:solidFill>
                <a:latin typeface="Arial" panose="020B0604020202020204" pitchFamily="34" charset="0"/>
                <a:hlinkClick r:id="rId17" tooltip="Chitin"/>
              </a:rPr>
              <a:t>chitin</a:t>
            </a:r>
            <a:r>
              <a:rPr lang="en-US" dirty="0">
                <a:solidFill>
                  <a:srgbClr val="222222"/>
                </a:solidFill>
                <a:latin typeface="Arial" panose="020B0604020202020204" pitchFamily="34" charset="0"/>
              </a:rPr>
              <a:t>-based cell wall and later acquired the GT-48 enzymes for the 1,3-β-</a:t>
            </a:r>
            <a:r>
              <a:rPr lang="en-US" dirty="0" err="1">
                <a:solidFill>
                  <a:srgbClr val="222222"/>
                </a:solidFill>
                <a:latin typeface="Arial" panose="020B0604020202020204" pitchFamily="34" charset="0"/>
              </a:rPr>
              <a:t>glucans</a:t>
            </a:r>
            <a:r>
              <a:rPr lang="en-US" dirty="0">
                <a:solidFill>
                  <a:srgbClr val="222222"/>
                </a:solidFill>
                <a:latin typeface="Arial" panose="020B0604020202020204" pitchFamily="34" charset="0"/>
              </a:rPr>
              <a:t> via </a:t>
            </a:r>
            <a:r>
              <a:rPr lang="en-US" dirty="0">
                <a:solidFill>
                  <a:srgbClr val="0B0080"/>
                </a:solidFill>
                <a:latin typeface="Arial" panose="020B0604020202020204" pitchFamily="34" charset="0"/>
                <a:hlinkClick r:id="rId18" tooltip="Horizontal gene transfer"/>
              </a:rPr>
              <a:t>horizontal gene transfer</a:t>
            </a:r>
            <a:r>
              <a:rPr lang="en-US" dirty="0">
                <a:solidFill>
                  <a:srgbClr val="222222"/>
                </a:solidFill>
                <a:latin typeface="Arial" panose="020B0604020202020204" pitchFamily="34" charset="0"/>
              </a:rPr>
              <a:t>. The pathway leading to 1,6-β-</a:t>
            </a:r>
            <a:r>
              <a:rPr lang="en-US" dirty="0" err="1">
                <a:solidFill>
                  <a:srgbClr val="222222"/>
                </a:solidFill>
                <a:latin typeface="Arial" panose="020B0604020202020204" pitchFamily="34" charset="0"/>
              </a:rPr>
              <a:t>glucan</a:t>
            </a:r>
            <a:r>
              <a:rPr lang="en-US" dirty="0">
                <a:solidFill>
                  <a:srgbClr val="222222"/>
                </a:solidFill>
                <a:latin typeface="Arial" panose="020B0604020202020204" pitchFamily="34" charset="0"/>
              </a:rPr>
              <a:t> synthesis is not sufficiently known in either case</a:t>
            </a:r>
            <a:r>
              <a:rPr lang="en-US" dirty="0" smtClean="0">
                <a:solidFill>
                  <a:srgbClr val="222222"/>
                </a:solidFill>
                <a:latin typeface="Arial" panose="020B0604020202020204" pitchFamily="34" charset="0"/>
              </a:rPr>
              <a:t>.</a:t>
            </a:r>
            <a:endParaRPr lang="en-US" dirty="0"/>
          </a:p>
        </p:txBody>
      </p:sp>
    </p:spTree>
    <p:extLst>
      <p:ext uri="{BB962C8B-B14F-4D97-AF65-F5344CB8AC3E}">
        <p14:creationId xmlns:p14="http://schemas.microsoft.com/office/powerpoint/2010/main" val="7146421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217</TotalTime>
  <Words>1934</Words>
  <Application>Microsoft Office PowerPoint</Application>
  <PresentationFormat>Widescreen</PresentationFormat>
  <Paragraphs>97</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Linux Libertine</vt:lpstr>
      <vt:lpstr>Merriweather</vt:lpstr>
      <vt:lpstr>MuseoSans</vt:lpstr>
      <vt:lpstr>Trebuchet MS</vt:lpstr>
      <vt:lpstr>Wingdings</vt:lpstr>
      <vt:lpstr>Wingdings 3</vt:lpstr>
      <vt:lpstr>Facet</vt:lpstr>
      <vt:lpstr>content</vt:lpstr>
      <vt:lpstr>Cell wall</vt:lpstr>
      <vt:lpstr>Plant cell wall </vt:lpstr>
      <vt:lpstr>Composition of cell wall</vt:lpstr>
      <vt:lpstr>History </vt:lpstr>
      <vt:lpstr>Diagram  of plant cell wall</vt:lpstr>
      <vt:lpstr>properties</vt:lpstr>
      <vt:lpstr>properties</vt:lpstr>
      <vt:lpstr>Evolution </vt:lpstr>
      <vt:lpstr>Plant cell wal</vt:lpstr>
      <vt:lpstr>Layers of cell wall  </vt:lpstr>
      <vt:lpstr>Molecular structure of the primary cell wall in plants</vt:lpstr>
      <vt:lpstr>Compossition </vt:lpstr>
      <vt:lpstr>composiition</vt:lpstr>
      <vt:lpstr>Composition </vt:lpstr>
      <vt:lpstr>Formation </vt:lpstr>
      <vt:lpstr>Formation </vt:lpstr>
      <vt:lpstr>Fungal cell wall </vt:lpstr>
      <vt:lpstr>Prokaryotic cell wall</vt:lpstr>
      <vt:lpstr>Bacterial cell wall</vt:lpstr>
      <vt:lpstr>Other cell covering </vt:lpstr>
      <vt:lpstr>Function of cell wall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Assigment of cell biology</dc:title>
  <dc:creator>HMAZA_ALI</dc:creator>
  <cp:lastModifiedBy>Shahid Iqbal</cp:lastModifiedBy>
  <cp:revision>24</cp:revision>
  <dcterms:created xsi:type="dcterms:W3CDTF">2020-04-11T13:48:48Z</dcterms:created>
  <dcterms:modified xsi:type="dcterms:W3CDTF">2020-05-02T05:34:18Z</dcterms:modified>
</cp:coreProperties>
</file>