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8" r:id="rId4"/>
    <p:sldId id="281" r:id="rId5"/>
    <p:sldId id="282" r:id="rId6"/>
    <p:sldId id="283" r:id="rId7"/>
    <p:sldId id="284" r:id="rId8"/>
    <p:sldId id="286" r:id="rId9"/>
    <p:sldId id="279" r:id="rId10"/>
    <p:sldId id="258" r:id="rId11"/>
    <p:sldId id="259" r:id="rId12"/>
    <p:sldId id="260" r:id="rId13"/>
    <p:sldId id="261" r:id="rId14"/>
    <p:sldId id="262"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85" r:id="rId29"/>
    <p:sldId id="277"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21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772400" cy="1470025"/>
          </a:xfrm>
        </p:spPr>
        <p:txBody>
          <a:bodyPr>
            <a:noAutofit/>
          </a:bodyPr>
          <a:lstStyle/>
          <a:p>
            <a:r>
              <a:rPr lang="en-US" sz="4800" b="1" u="sng" dirty="0" smtClean="0"/>
              <a:t/>
            </a:r>
            <a:br>
              <a:rPr lang="en-US" sz="4800" b="1" u="sng" dirty="0" smtClean="0"/>
            </a:br>
            <a:r>
              <a:rPr lang="en-US" sz="4800" b="1" u="sng" dirty="0"/>
              <a:t/>
            </a:r>
            <a:br>
              <a:rPr lang="en-US" sz="4800" b="1" u="sng" dirty="0"/>
            </a:br>
            <a:r>
              <a:rPr lang="en-US" sz="4800" b="1" u="sng" smtClean="0"/>
              <a:t>Introduction to Software </a:t>
            </a:r>
            <a:r>
              <a:rPr lang="en-US" sz="4800" b="1" u="sng" dirty="0" smtClean="0"/>
              <a:t>Construction</a:t>
            </a:r>
            <a:endParaRPr lang="en-US" sz="4800" b="1" u="sng" dirty="0"/>
          </a:p>
        </p:txBody>
      </p:sp>
    </p:spTree>
    <p:extLst>
      <p:ext uri="{BB962C8B-B14F-4D97-AF65-F5344CB8AC3E}">
        <p14:creationId xmlns:p14="http://schemas.microsoft.com/office/powerpoint/2010/main" val="339335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SWEBOK Guide (2004 Edition) </a:t>
            </a:r>
            <a:endParaRPr lang="en-US" b="1" u="sng" dirty="0"/>
          </a:p>
        </p:txBody>
      </p:sp>
      <p:sp>
        <p:nvSpPr>
          <p:cNvPr id="3" name="Content Placeholder 2"/>
          <p:cNvSpPr>
            <a:spLocks noGrp="1"/>
          </p:cNvSpPr>
          <p:nvPr>
            <p:ph idx="1"/>
          </p:nvPr>
        </p:nvSpPr>
        <p:spPr/>
        <p:txBody>
          <a:bodyPr>
            <a:normAutofit/>
          </a:bodyPr>
          <a:lstStyle/>
          <a:p>
            <a:pPr algn="just"/>
            <a:r>
              <a:rPr lang="en-US" dirty="0"/>
              <a:t>SWEBOK stands for Software Engineering Body of Knowledge</a:t>
            </a:r>
            <a:r>
              <a:rPr lang="en-US" dirty="0" smtClean="0"/>
              <a:t>.</a:t>
            </a:r>
          </a:p>
          <a:p>
            <a:pPr algn="just"/>
            <a:r>
              <a:rPr lang="en-US" dirty="0"/>
              <a:t>T</a:t>
            </a:r>
            <a:r>
              <a:rPr lang="en-US" dirty="0" smtClean="0"/>
              <a:t>he </a:t>
            </a:r>
            <a:r>
              <a:rPr lang="en-US" dirty="0"/>
              <a:t>IEEE Computer Society has developed a Guide to the Software Engineering Body of Knowledge.  </a:t>
            </a:r>
          </a:p>
          <a:p>
            <a:pPr algn="just"/>
            <a:r>
              <a:rPr lang="en-US" dirty="0" smtClean="0"/>
              <a:t>The </a:t>
            </a:r>
            <a:r>
              <a:rPr lang="en-US" dirty="0"/>
              <a:t>guide represents </a:t>
            </a:r>
            <a:r>
              <a:rPr lang="en-US" dirty="0" smtClean="0"/>
              <a:t>an extraction </a:t>
            </a:r>
            <a:r>
              <a:rPr lang="en-US" dirty="0"/>
              <a:t>of all of the generally accepted principles from the entire body of knowledge.</a:t>
            </a:r>
          </a:p>
          <a:p>
            <a:pPr algn="just"/>
            <a:endParaRPr lang="en-US" dirty="0"/>
          </a:p>
        </p:txBody>
      </p:sp>
    </p:spTree>
    <p:extLst>
      <p:ext uri="{BB962C8B-B14F-4D97-AF65-F5344CB8AC3E}">
        <p14:creationId xmlns:p14="http://schemas.microsoft.com/office/powerpoint/2010/main" val="3485501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SWEBOK Guide </a:t>
            </a:r>
            <a:r>
              <a:rPr lang="en-US" b="1" u="sng" dirty="0" smtClean="0"/>
              <a:t>(2004 Edition) </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a:t>The Guide to the SWEBOK contains 10 knowledge </a:t>
            </a:r>
            <a:r>
              <a:rPr lang="en-US" dirty="0" smtClean="0"/>
              <a:t>areas.</a:t>
            </a:r>
          </a:p>
          <a:p>
            <a:pPr lvl="1" algn="just"/>
            <a:r>
              <a:rPr lang="en-US" dirty="0" smtClean="0"/>
              <a:t>Software </a:t>
            </a:r>
            <a:r>
              <a:rPr lang="en-US" dirty="0"/>
              <a:t>requirements</a:t>
            </a:r>
          </a:p>
          <a:p>
            <a:pPr lvl="1" algn="just"/>
            <a:r>
              <a:rPr lang="en-US" dirty="0"/>
              <a:t>Software design</a:t>
            </a:r>
          </a:p>
          <a:p>
            <a:pPr lvl="1" algn="just"/>
            <a:r>
              <a:rPr lang="en-US" dirty="0"/>
              <a:t>Software construction</a:t>
            </a:r>
          </a:p>
          <a:p>
            <a:pPr lvl="1" algn="just"/>
            <a:r>
              <a:rPr lang="en-US" dirty="0"/>
              <a:t>Software testing</a:t>
            </a:r>
          </a:p>
          <a:p>
            <a:pPr lvl="1" algn="just"/>
            <a:r>
              <a:rPr lang="en-US" dirty="0"/>
              <a:t>Software maintenance</a:t>
            </a:r>
          </a:p>
          <a:p>
            <a:pPr lvl="1" algn="just"/>
            <a:r>
              <a:rPr lang="en-US" dirty="0"/>
              <a:t>Software configuration management</a:t>
            </a:r>
          </a:p>
          <a:p>
            <a:pPr lvl="1" algn="just"/>
            <a:r>
              <a:rPr lang="en-US" dirty="0"/>
              <a:t>Software engineering management</a:t>
            </a:r>
          </a:p>
          <a:p>
            <a:pPr lvl="1" algn="just"/>
            <a:r>
              <a:rPr lang="en-US" dirty="0"/>
              <a:t>Software engineering process</a:t>
            </a:r>
          </a:p>
          <a:p>
            <a:pPr lvl="1" algn="just"/>
            <a:r>
              <a:rPr lang="en-US" dirty="0"/>
              <a:t>Software engineering tools and methods</a:t>
            </a:r>
          </a:p>
          <a:p>
            <a:pPr lvl="1" algn="just"/>
            <a:r>
              <a:rPr lang="en-US" dirty="0"/>
              <a:t>Software quality</a:t>
            </a:r>
          </a:p>
          <a:p>
            <a:pPr algn="just"/>
            <a:endParaRPr lang="en-US" dirty="0"/>
          </a:p>
        </p:txBody>
      </p:sp>
    </p:spTree>
    <p:extLst>
      <p:ext uri="{BB962C8B-B14F-4D97-AF65-F5344CB8AC3E}">
        <p14:creationId xmlns:p14="http://schemas.microsoft.com/office/powerpoint/2010/main" val="1249175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SWEBOK Guide (2004 Edition) </a:t>
            </a:r>
            <a:endParaRPr lang="en-US" dirty="0"/>
          </a:p>
        </p:txBody>
      </p:sp>
      <p:sp>
        <p:nvSpPr>
          <p:cNvPr id="3" name="Content Placeholder 2"/>
          <p:cNvSpPr>
            <a:spLocks noGrp="1"/>
          </p:cNvSpPr>
          <p:nvPr>
            <p:ph idx="1"/>
          </p:nvPr>
        </p:nvSpPr>
        <p:spPr/>
        <p:txBody>
          <a:bodyPr>
            <a:normAutofit lnSpcReduction="10000"/>
          </a:bodyPr>
          <a:lstStyle/>
          <a:p>
            <a:pPr algn="just"/>
            <a:r>
              <a:rPr lang="en-US" b="1" dirty="0"/>
              <a:t>Software construction</a:t>
            </a:r>
            <a:r>
              <a:rPr lang="en-US" dirty="0"/>
              <a:t> is a software engineering discipline. </a:t>
            </a:r>
            <a:endParaRPr lang="en-US" dirty="0" smtClean="0"/>
          </a:p>
          <a:p>
            <a:pPr algn="just"/>
            <a:r>
              <a:rPr lang="en-US" dirty="0" smtClean="0"/>
              <a:t>It </a:t>
            </a:r>
            <a:r>
              <a:rPr lang="en-US" dirty="0"/>
              <a:t>is the detailed creation of working meaningful software through a combination of coding, verification, unit testing, integration testing, and debugging. </a:t>
            </a:r>
            <a:endParaRPr lang="en-US" dirty="0" smtClean="0"/>
          </a:p>
          <a:p>
            <a:pPr algn="just"/>
            <a:r>
              <a:rPr lang="en-US" dirty="0" smtClean="0"/>
              <a:t>It </a:t>
            </a:r>
            <a:r>
              <a:rPr lang="en-US" dirty="0"/>
              <a:t>is linked to all the other software engineering disciplines, most strongly to software design and software </a:t>
            </a:r>
            <a:r>
              <a:rPr lang="en-US" dirty="0" smtClean="0"/>
              <a:t>testing. </a:t>
            </a:r>
            <a:endParaRPr lang="en-US" dirty="0"/>
          </a:p>
          <a:p>
            <a:pPr algn="just"/>
            <a:endParaRPr lang="en-US" dirty="0"/>
          </a:p>
        </p:txBody>
      </p:sp>
    </p:spTree>
    <p:extLst>
      <p:ext uri="{BB962C8B-B14F-4D97-AF65-F5344CB8AC3E}">
        <p14:creationId xmlns:p14="http://schemas.microsoft.com/office/powerpoint/2010/main" val="2828048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SWEBOK Guide (2004 Edition) </a:t>
            </a:r>
            <a:endParaRPr lang="en-US" dirty="0"/>
          </a:p>
        </p:txBody>
      </p:sp>
      <p:sp>
        <p:nvSpPr>
          <p:cNvPr id="3" name="Content Placeholder 2"/>
          <p:cNvSpPr>
            <a:spLocks noGrp="1"/>
          </p:cNvSpPr>
          <p:nvPr>
            <p:ph idx="1"/>
          </p:nvPr>
        </p:nvSpPr>
        <p:spPr/>
        <p:txBody>
          <a:bodyPr/>
          <a:lstStyle/>
          <a:p>
            <a:pPr algn="just"/>
            <a:r>
              <a:rPr lang="en-US" dirty="0" smtClean="0"/>
              <a:t>According to the SWEBOK CH#3, the basic fundamentals of Software construction are</a:t>
            </a:r>
          </a:p>
          <a:p>
            <a:pPr lvl="1" algn="just"/>
            <a:r>
              <a:rPr lang="en-US" dirty="0" smtClean="0"/>
              <a:t>Minimizing Complexity</a:t>
            </a:r>
          </a:p>
          <a:p>
            <a:pPr lvl="1" algn="just"/>
            <a:r>
              <a:rPr lang="en-US" dirty="0" smtClean="0"/>
              <a:t>Anticipating Change</a:t>
            </a:r>
          </a:p>
          <a:p>
            <a:pPr lvl="1" algn="just"/>
            <a:r>
              <a:rPr lang="en-US" dirty="0" smtClean="0"/>
              <a:t>Constructing for Verification</a:t>
            </a:r>
          </a:p>
          <a:p>
            <a:pPr lvl="1" algn="just"/>
            <a:r>
              <a:rPr lang="en-US" dirty="0" smtClean="0"/>
              <a:t>Reuse</a:t>
            </a:r>
          </a:p>
          <a:p>
            <a:pPr lvl="1" algn="just"/>
            <a:r>
              <a:rPr lang="en-US" dirty="0" smtClean="0"/>
              <a:t>Standards in Verification</a:t>
            </a:r>
            <a:endParaRPr lang="en-US" dirty="0"/>
          </a:p>
        </p:txBody>
      </p:sp>
    </p:spTree>
    <p:extLst>
      <p:ext uri="{BB962C8B-B14F-4D97-AF65-F5344CB8AC3E}">
        <p14:creationId xmlns:p14="http://schemas.microsoft.com/office/powerpoint/2010/main" val="3832300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Minimizing Complexity</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Humans are </a:t>
            </a:r>
            <a:r>
              <a:rPr lang="en-US" dirty="0"/>
              <a:t>limited in their ability to hold complex structures and information in their working memories, especially over long periods of time. </a:t>
            </a:r>
          </a:p>
          <a:p>
            <a:pPr algn="just"/>
            <a:r>
              <a:rPr lang="en-US" dirty="0" smtClean="0"/>
              <a:t>It proves </a:t>
            </a:r>
            <a:r>
              <a:rPr lang="en-US" dirty="0"/>
              <a:t>to be a major factor influencing how people convey intent to computers and leads to one of the strongest drives in software construction: </a:t>
            </a:r>
            <a:r>
              <a:rPr lang="en-US" i="1" dirty="0"/>
              <a:t>minimizing</a:t>
            </a:r>
            <a:r>
              <a:rPr lang="en-US" dirty="0"/>
              <a:t> complexity. </a:t>
            </a:r>
            <a:endParaRPr lang="en-US" dirty="0" smtClean="0"/>
          </a:p>
          <a:p>
            <a:pPr algn="just"/>
            <a:r>
              <a:rPr lang="en-US" dirty="0" smtClean="0"/>
              <a:t>In </a:t>
            </a:r>
            <a:r>
              <a:rPr lang="en-US" dirty="0"/>
              <a:t>software construction, reduced complexity is achieved through emphasizing code creation that is simple and </a:t>
            </a:r>
            <a:r>
              <a:rPr lang="en-US" dirty="0" smtClean="0"/>
              <a:t>readable.</a:t>
            </a:r>
          </a:p>
          <a:p>
            <a:pPr algn="just"/>
            <a:r>
              <a:rPr lang="en-US" dirty="0" smtClean="0"/>
              <a:t>It </a:t>
            </a:r>
            <a:r>
              <a:rPr lang="en-US" dirty="0"/>
              <a:t>is accomplished through making use of </a:t>
            </a:r>
            <a:r>
              <a:rPr lang="en-US" dirty="0" smtClean="0"/>
              <a:t>standards, modular design and numerous </a:t>
            </a:r>
            <a:r>
              <a:rPr lang="en-US" dirty="0"/>
              <a:t>other specific techniques</a:t>
            </a:r>
          </a:p>
        </p:txBody>
      </p:sp>
    </p:spTree>
    <p:extLst>
      <p:ext uri="{BB962C8B-B14F-4D97-AF65-F5344CB8AC3E}">
        <p14:creationId xmlns:p14="http://schemas.microsoft.com/office/powerpoint/2010/main" val="41216001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Anticipating Change</a:t>
            </a:r>
          </a:p>
        </p:txBody>
      </p:sp>
      <p:sp>
        <p:nvSpPr>
          <p:cNvPr id="3" name="Content Placeholder 2"/>
          <p:cNvSpPr>
            <a:spLocks noGrp="1"/>
          </p:cNvSpPr>
          <p:nvPr>
            <p:ph idx="1"/>
          </p:nvPr>
        </p:nvSpPr>
        <p:spPr/>
        <p:txBody>
          <a:bodyPr>
            <a:normAutofit fontScale="92500"/>
          </a:bodyPr>
          <a:lstStyle/>
          <a:p>
            <a:pPr algn="just"/>
            <a:r>
              <a:rPr lang="en-US" dirty="0"/>
              <a:t>Most software will change over time, and the anticipation of change drives many aspects of software </a:t>
            </a:r>
            <a:r>
              <a:rPr lang="en-US" dirty="0" smtClean="0"/>
              <a:t>construction.</a:t>
            </a:r>
          </a:p>
          <a:p>
            <a:pPr algn="just"/>
            <a:r>
              <a:rPr lang="en-US" dirty="0" smtClean="0"/>
              <a:t>Changes </a:t>
            </a:r>
            <a:r>
              <a:rPr lang="en-US" dirty="0"/>
              <a:t>in the environments in which software operates also affect software in diverse </a:t>
            </a:r>
            <a:r>
              <a:rPr lang="en-US" dirty="0" smtClean="0"/>
              <a:t>ways.</a:t>
            </a:r>
          </a:p>
          <a:p>
            <a:pPr algn="just"/>
            <a:r>
              <a:rPr lang="en-US" dirty="0" smtClean="0"/>
              <a:t>Anticipating </a:t>
            </a:r>
            <a:r>
              <a:rPr lang="en-US" dirty="0"/>
              <a:t>change helps software engineers build extensible software, which means they can enhance a software product without disrupting the underlying structure.</a:t>
            </a:r>
          </a:p>
        </p:txBody>
      </p:sp>
    </p:spTree>
    <p:extLst>
      <p:ext uri="{BB962C8B-B14F-4D97-AF65-F5344CB8AC3E}">
        <p14:creationId xmlns:p14="http://schemas.microsoft.com/office/powerpoint/2010/main" val="1435971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Anticipating Change</a:t>
            </a:r>
            <a:endParaRPr lang="en-US" dirty="0"/>
          </a:p>
        </p:txBody>
      </p:sp>
      <p:sp>
        <p:nvSpPr>
          <p:cNvPr id="3" name="Content Placeholder 2"/>
          <p:cNvSpPr>
            <a:spLocks noGrp="1"/>
          </p:cNvSpPr>
          <p:nvPr>
            <p:ph idx="1"/>
          </p:nvPr>
        </p:nvSpPr>
        <p:spPr/>
        <p:txBody>
          <a:bodyPr>
            <a:normAutofit lnSpcReduction="10000"/>
          </a:bodyPr>
          <a:lstStyle/>
          <a:p>
            <a:pPr algn="just"/>
            <a:r>
              <a:rPr lang="en-US" dirty="0"/>
              <a:t>Research over 25 years showed that the cost of rework can be 10 to 100 times (5 to 10 times for smaller projects) more expensive than getting the requirements right the first time. </a:t>
            </a:r>
            <a:endParaRPr lang="en-US" dirty="0" smtClean="0"/>
          </a:p>
          <a:p>
            <a:pPr algn="just"/>
            <a:r>
              <a:rPr lang="en-US" dirty="0" smtClean="0"/>
              <a:t>Given </a:t>
            </a:r>
            <a:r>
              <a:rPr lang="en-US" dirty="0"/>
              <a:t>that 25% of the requirements change during development on average project, the need to reduce the cost of rework elucidates the need for anticipating change</a:t>
            </a:r>
            <a:r>
              <a:rPr lang="en-US" dirty="0" smtClean="0"/>
              <a:t>.</a:t>
            </a:r>
            <a:endParaRPr lang="en-US" dirty="0"/>
          </a:p>
        </p:txBody>
      </p:sp>
    </p:spTree>
    <p:extLst>
      <p:ext uri="{BB962C8B-B14F-4D97-AF65-F5344CB8AC3E}">
        <p14:creationId xmlns:p14="http://schemas.microsoft.com/office/powerpoint/2010/main" val="2672926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Constructing for Verification</a:t>
            </a:r>
            <a:endParaRPr lang="en-US" b="1" u="sng" dirty="0"/>
          </a:p>
        </p:txBody>
      </p:sp>
      <p:sp>
        <p:nvSpPr>
          <p:cNvPr id="3" name="Content Placeholder 2"/>
          <p:cNvSpPr>
            <a:spLocks noGrp="1"/>
          </p:cNvSpPr>
          <p:nvPr>
            <p:ph idx="1"/>
          </p:nvPr>
        </p:nvSpPr>
        <p:spPr/>
        <p:txBody>
          <a:bodyPr>
            <a:normAutofit fontScale="85000" lnSpcReduction="10000"/>
          </a:bodyPr>
          <a:lstStyle/>
          <a:p>
            <a:pPr algn="just"/>
            <a:r>
              <a:rPr lang="en-US" dirty="0"/>
              <a:t>Constructing for verification means building software in such a way that faults can be readily found by the software engineers writing the software as well as by the testers and users during independent testing and operational activities. </a:t>
            </a:r>
            <a:endParaRPr lang="en-US" dirty="0" smtClean="0"/>
          </a:p>
          <a:p>
            <a:pPr algn="just"/>
            <a:r>
              <a:rPr lang="en-US" dirty="0" smtClean="0"/>
              <a:t>Specific </a:t>
            </a:r>
            <a:r>
              <a:rPr lang="en-US" dirty="0"/>
              <a:t>techniques that support constructing for verification include following coding standards to support code reviews and unit testing, organizing code to support automated testing, and restricting the use of complex or hard-to-understand language structures, among others. </a:t>
            </a:r>
          </a:p>
        </p:txBody>
      </p:sp>
    </p:spTree>
    <p:extLst>
      <p:ext uri="{BB962C8B-B14F-4D97-AF65-F5344CB8AC3E}">
        <p14:creationId xmlns:p14="http://schemas.microsoft.com/office/powerpoint/2010/main" val="578524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Reuse</a:t>
            </a:r>
            <a:endParaRPr lang="en-US" b="1" u="sng" dirty="0"/>
          </a:p>
        </p:txBody>
      </p:sp>
      <p:sp>
        <p:nvSpPr>
          <p:cNvPr id="3" name="Content Placeholder 2"/>
          <p:cNvSpPr>
            <a:spLocks noGrp="1"/>
          </p:cNvSpPr>
          <p:nvPr>
            <p:ph idx="1"/>
          </p:nvPr>
        </p:nvSpPr>
        <p:spPr/>
        <p:txBody>
          <a:bodyPr>
            <a:normAutofit fontScale="92500" lnSpcReduction="10000"/>
          </a:bodyPr>
          <a:lstStyle/>
          <a:p>
            <a:pPr algn="just"/>
            <a:r>
              <a:rPr lang="en-US" dirty="0"/>
              <a:t>Reuse refers to using existing assets in solving different problems. </a:t>
            </a:r>
            <a:endParaRPr lang="en-US" dirty="0" smtClean="0"/>
          </a:p>
          <a:p>
            <a:pPr algn="just"/>
            <a:r>
              <a:rPr lang="en-US" dirty="0" smtClean="0"/>
              <a:t>In </a:t>
            </a:r>
            <a:r>
              <a:rPr lang="en-US" dirty="0"/>
              <a:t>software construction, typical assets that are reused include libraries, modules, components, source code, and commercial off-the-shelf (COTS) assets. </a:t>
            </a:r>
            <a:endParaRPr lang="en-US" dirty="0" smtClean="0"/>
          </a:p>
          <a:p>
            <a:pPr algn="just"/>
            <a:r>
              <a:rPr lang="en-US" dirty="0" smtClean="0"/>
              <a:t>Reuse </a:t>
            </a:r>
            <a:r>
              <a:rPr lang="en-US" dirty="0"/>
              <a:t>is best practiced systematically, according to a well-defined, repeatable process. </a:t>
            </a:r>
            <a:endParaRPr lang="en-US" dirty="0" smtClean="0"/>
          </a:p>
          <a:p>
            <a:pPr algn="just"/>
            <a:r>
              <a:rPr lang="en-US" dirty="0" smtClean="0"/>
              <a:t>Systematic </a:t>
            </a:r>
            <a:r>
              <a:rPr lang="en-US" dirty="0"/>
              <a:t>reuse can enable significant software productivity, quality, and cost improvements. </a:t>
            </a:r>
          </a:p>
        </p:txBody>
      </p:sp>
    </p:spTree>
    <p:extLst>
      <p:ext uri="{BB962C8B-B14F-4D97-AF65-F5344CB8AC3E}">
        <p14:creationId xmlns:p14="http://schemas.microsoft.com/office/powerpoint/2010/main" val="6221761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Reuse</a:t>
            </a:r>
            <a:endParaRPr lang="en-US" dirty="0"/>
          </a:p>
        </p:txBody>
      </p:sp>
      <p:sp>
        <p:nvSpPr>
          <p:cNvPr id="3" name="Content Placeholder 2"/>
          <p:cNvSpPr>
            <a:spLocks noGrp="1"/>
          </p:cNvSpPr>
          <p:nvPr>
            <p:ph idx="1"/>
          </p:nvPr>
        </p:nvSpPr>
        <p:spPr/>
        <p:txBody>
          <a:bodyPr>
            <a:normAutofit fontScale="92500"/>
          </a:bodyPr>
          <a:lstStyle/>
          <a:p>
            <a:pPr algn="just"/>
            <a:r>
              <a:rPr lang="en-US" dirty="0"/>
              <a:t>Reuse has two closely related </a:t>
            </a:r>
            <a:r>
              <a:rPr lang="en-US" dirty="0" smtClean="0"/>
              <a:t>facets</a:t>
            </a:r>
          </a:p>
          <a:p>
            <a:pPr lvl="1" algn="just"/>
            <a:r>
              <a:rPr lang="en-US" dirty="0" smtClean="0"/>
              <a:t>construction </a:t>
            </a:r>
            <a:r>
              <a:rPr lang="en-US" dirty="0"/>
              <a:t>for </a:t>
            </a:r>
            <a:r>
              <a:rPr lang="en-US" dirty="0" smtClean="0"/>
              <a:t>reuse</a:t>
            </a:r>
          </a:p>
          <a:p>
            <a:pPr lvl="1" algn="just"/>
            <a:r>
              <a:rPr lang="en-US" dirty="0" smtClean="0"/>
              <a:t>construction </a:t>
            </a:r>
            <a:r>
              <a:rPr lang="en-US" dirty="0"/>
              <a:t>with </a:t>
            </a:r>
            <a:r>
              <a:rPr lang="en-US" dirty="0" smtClean="0"/>
              <a:t>reuse</a:t>
            </a:r>
          </a:p>
          <a:p>
            <a:pPr algn="just"/>
            <a:r>
              <a:rPr lang="en-US" dirty="0"/>
              <a:t>T</a:t>
            </a:r>
            <a:r>
              <a:rPr lang="en-US" dirty="0" smtClean="0"/>
              <a:t>he </a:t>
            </a:r>
            <a:r>
              <a:rPr lang="en-US" dirty="0"/>
              <a:t>former means to create reusable software assets, while the latter means to reuse software assets in the construction of a new </a:t>
            </a:r>
            <a:r>
              <a:rPr lang="en-US" dirty="0" smtClean="0"/>
              <a:t>solution.</a:t>
            </a:r>
          </a:p>
          <a:p>
            <a:pPr algn="just"/>
            <a:r>
              <a:rPr lang="en-US" dirty="0" smtClean="0"/>
              <a:t>Reuse </a:t>
            </a:r>
            <a:r>
              <a:rPr lang="en-US" dirty="0"/>
              <a:t>often transcends the boundary of projects, which means reused assets can be constructed in other projects or organizations. </a:t>
            </a:r>
          </a:p>
          <a:p>
            <a:pPr algn="just"/>
            <a:endParaRPr lang="en-US" dirty="0"/>
          </a:p>
        </p:txBody>
      </p:sp>
    </p:spTree>
    <p:extLst>
      <p:ext uri="{BB962C8B-B14F-4D97-AF65-F5344CB8AC3E}">
        <p14:creationId xmlns:p14="http://schemas.microsoft.com/office/powerpoint/2010/main" val="364251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Contents</a:t>
            </a:r>
            <a:endParaRPr lang="en-US" b="1" u="sng" dirty="0"/>
          </a:p>
        </p:txBody>
      </p:sp>
      <p:sp>
        <p:nvSpPr>
          <p:cNvPr id="3" name="Content Placeholder 2"/>
          <p:cNvSpPr>
            <a:spLocks noGrp="1"/>
          </p:cNvSpPr>
          <p:nvPr>
            <p:ph idx="1"/>
          </p:nvPr>
        </p:nvSpPr>
        <p:spPr/>
        <p:txBody>
          <a:bodyPr/>
          <a:lstStyle/>
          <a:p>
            <a:pPr algn="just"/>
            <a:r>
              <a:rPr lang="en-US" dirty="0" smtClean="0"/>
              <a:t>What is Software Construction</a:t>
            </a:r>
          </a:p>
          <a:p>
            <a:pPr algn="just"/>
            <a:r>
              <a:rPr lang="en-US" dirty="0" smtClean="0"/>
              <a:t>Importance of Software Construction</a:t>
            </a:r>
          </a:p>
          <a:p>
            <a:pPr algn="just"/>
            <a:r>
              <a:rPr lang="en-US" dirty="0" smtClean="0"/>
              <a:t>SWEBOK </a:t>
            </a:r>
            <a:r>
              <a:rPr lang="en-US" dirty="0" smtClean="0"/>
              <a:t>Guide (2004 Edition)</a:t>
            </a:r>
          </a:p>
          <a:p>
            <a:pPr lvl="1" algn="just"/>
            <a:r>
              <a:rPr lang="en-US" dirty="0" smtClean="0"/>
              <a:t>Fundamentals of Software Construction</a:t>
            </a:r>
          </a:p>
          <a:p>
            <a:pPr lvl="1" algn="just"/>
            <a:r>
              <a:rPr lang="en-US" dirty="0" smtClean="0"/>
              <a:t>Software Construction Management</a:t>
            </a:r>
          </a:p>
          <a:p>
            <a:pPr algn="just"/>
            <a:r>
              <a:rPr lang="en-US"/>
              <a:t>Key points of </a:t>
            </a:r>
            <a:r>
              <a:rPr lang="en-US"/>
              <a:t>Software </a:t>
            </a:r>
            <a:r>
              <a:rPr lang="en-US" smtClean="0"/>
              <a:t>Construction</a:t>
            </a:r>
            <a:endParaRPr lang="en-US" dirty="0" smtClean="0"/>
          </a:p>
          <a:p>
            <a:pPr algn="just"/>
            <a:endParaRPr lang="en-US" dirty="0"/>
          </a:p>
        </p:txBody>
      </p:sp>
    </p:spTree>
    <p:extLst>
      <p:ext uri="{BB962C8B-B14F-4D97-AF65-F5344CB8AC3E}">
        <p14:creationId xmlns:p14="http://schemas.microsoft.com/office/powerpoint/2010/main" val="3021036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Standards in Construction</a:t>
            </a:r>
            <a:endParaRPr lang="en-US" b="1" u="sng" dirty="0"/>
          </a:p>
        </p:txBody>
      </p:sp>
      <p:sp>
        <p:nvSpPr>
          <p:cNvPr id="3" name="Content Placeholder 2"/>
          <p:cNvSpPr>
            <a:spLocks noGrp="1"/>
          </p:cNvSpPr>
          <p:nvPr>
            <p:ph idx="1"/>
          </p:nvPr>
        </p:nvSpPr>
        <p:spPr/>
        <p:txBody>
          <a:bodyPr>
            <a:normAutofit fontScale="70000" lnSpcReduction="20000"/>
          </a:bodyPr>
          <a:lstStyle/>
          <a:p>
            <a:pPr algn="just"/>
            <a:r>
              <a:rPr lang="en-US" dirty="0"/>
              <a:t>Applying external or internal development standards during construction helps achieve a project’s objectives for efficiency, quality, and cost. </a:t>
            </a:r>
            <a:endParaRPr lang="en-US" dirty="0" smtClean="0"/>
          </a:p>
          <a:p>
            <a:pPr algn="just"/>
            <a:r>
              <a:rPr lang="en-US" dirty="0" smtClean="0"/>
              <a:t>Choices </a:t>
            </a:r>
            <a:r>
              <a:rPr lang="en-US" dirty="0"/>
              <a:t>of allowable programming language subsets and usage standards are important aids in achieving higher security. </a:t>
            </a:r>
            <a:endParaRPr lang="en-US" dirty="0" smtClean="0"/>
          </a:p>
          <a:p>
            <a:pPr algn="just"/>
            <a:r>
              <a:rPr lang="en-US" dirty="0" smtClean="0"/>
              <a:t>Standards </a:t>
            </a:r>
            <a:r>
              <a:rPr lang="en-US" dirty="0"/>
              <a:t>that directly affect construction issues </a:t>
            </a:r>
            <a:r>
              <a:rPr lang="en-US" dirty="0" smtClean="0"/>
              <a:t>include</a:t>
            </a:r>
          </a:p>
          <a:p>
            <a:pPr lvl="1" algn="just"/>
            <a:r>
              <a:rPr lang="en-US" dirty="0" smtClean="0"/>
              <a:t>communication </a:t>
            </a:r>
            <a:r>
              <a:rPr lang="en-US" dirty="0"/>
              <a:t>methods (for example, standards for document formats and </a:t>
            </a:r>
            <a:r>
              <a:rPr lang="en-US" dirty="0" smtClean="0"/>
              <a:t>contents)</a:t>
            </a:r>
          </a:p>
          <a:p>
            <a:pPr lvl="1" algn="just"/>
            <a:r>
              <a:rPr lang="en-US" dirty="0" smtClean="0"/>
              <a:t>programming </a:t>
            </a:r>
            <a:r>
              <a:rPr lang="en-US" dirty="0"/>
              <a:t>languages (for example, language standards for languages like Java and C</a:t>
            </a:r>
            <a:r>
              <a:rPr lang="en-US" dirty="0" smtClean="0"/>
              <a:t>++)</a:t>
            </a:r>
          </a:p>
          <a:p>
            <a:pPr lvl="1" algn="just"/>
            <a:r>
              <a:rPr lang="en-US" dirty="0" smtClean="0"/>
              <a:t>coding </a:t>
            </a:r>
            <a:r>
              <a:rPr lang="en-US" dirty="0"/>
              <a:t>standards (for example, standards for naming conventions, layout, and </a:t>
            </a:r>
            <a:r>
              <a:rPr lang="en-US" dirty="0" smtClean="0"/>
              <a:t>indentation)</a:t>
            </a:r>
          </a:p>
          <a:p>
            <a:pPr lvl="1" algn="just"/>
            <a:r>
              <a:rPr lang="en-US" dirty="0" smtClean="0"/>
              <a:t>platforms </a:t>
            </a:r>
            <a:r>
              <a:rPr lang="en-US" dirty="0"/>
              <a:t>(for example, interface standards for operating system </a:t>
            </a:r>
            <a:r>
              <a:rPr lang="en-US" dirty="0" smtClean="0"/>
              <a:t>calls)</a:t>
            </a:r>
          </a:p>
          <a:p>
            <a:pPr lvl="1" algn="just"/>
            <a:r>
              <a:rPr lang="en-US" dirty="0" smtClean="0"/>
              <a:t>tools </a:t>
            </a:r>
            <a:r>
              <a:rPr lang="en-US" dirty="0"/>
              <a:t>(for example, diagrammatic standards for notations like UML (Unified Modeling Language)). </a:t>
            </a:r>
          </a:p>
          <a:p>
            <a:pPr algn="just"/>
            <a:endParaRPr lang="en-US" dirty="0"/>
          </a:p>
        </p:txBody>
      </p:sp>
    </p:spTree>
    <p:extLst>
      <p:ext uri="{BB962C8B-B14F-4D97-AF65-F5344CB8AC3E}">
        <p14:creationId xmlns:p14="http://schemas.microsoft.com/office/powerpoint/2010/main" val="85243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Managing Construction</a:t>
            </a:r>
            <a:endParaRPr lang="en-US" b="1" u="sng" dirty="0"/>
          </a:p>
        </p:txBody>
      </p:sp>
      <p:sp>
        <p:nvSpPr>
          <p:cNvPr id="3" name="Content Placeholder 2"/>
          <p:cNvSpPr>
            <a:spLocks noGrp="1"/>
          </p:cNvSpPr>
          <p:nvPr>
            <p:ph idx="1"/>
          </p:nvPr>
        </p:nvSpPr>
        <p:spPr/>
        <p:txBody>
          <a:bodyPr/>
          <a:lstStyle/>
          <a:p>
            <a:pPr algn="just"/>
            <a:r>
              <a:rPr lang="en-US" dirty="0" smtClean="0"/>
              <a:t>According SWEBOK guide, software construction is managed by following activities</a:t>
            </a:r>
          </a:p>
          <a:p>
            <a:pPr lvl="1" algn="just"/>
            <a:r>
              <a:rPr lang="en-US" dirty="0" smtClean="0"/>
              <a:t>Construction Models</a:t>
            </a:r>
          </a:p>
          <a:p>
            <a:pPr lvl="1" algn="just"/>
            <a:r>
              <a:rPr lang="en-US" dirty="0" smtClean="0"/>
              <a:t>Construction Planning</a:t>
            </a:r>
          </a:p>
          <a:p>
            <a:pPr lvl="1" algn="just"/>
            <a:r>
              <a:rPr lang="en-US" dirty="0" smtClean="0"/>
              <a:t>Construction Management</a:t>
            </a:r>
          </a:p>
          <a:p>
            <a:pPr lvl="1" algn="just"/>
            <a:endParaRPr lang="en-US" dirty="0"/>
          </a:p>
        </p:txBody>
      </p:sp>
    </p:spTree>
    <p:extLst>
      <p:ext uri="{BB962C8B-B14F-4D97-AF65-F5344CB8AC3E}">
        <p14:creationId xmlns:p14="http://schemas.microsoft.com/office/powerpoint/2010/main" val="12300747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Construction Models</a:t>
            </a:r>
            <a:endParaRPr lang="en-US" b="1" u="sng" dirty="0"/>
          </a:p>
        </p:txBody>
      </p:sp>
      <p:sp>
        <p:nvSpPr>
          <p:cNvPr id="3" name="Content Placeholder 2"/>
          <p:cNvSpPr>
            <a:spLocks noGrp="1"/>
          </p:cNvSpPr>
          <p:nvPr>
            <p:ph idx="1"/>
          </p:nvPr>
        </p:nvSpPr>
        <p:spPr/>
        <p:txBody>
          <a:bodyPr>
            <a:normAutofit fontScale="70000" lnSpcReduction="20000"/>
          </a:bodyPr>
          <a:lstStyle/>
          <a:p>
            <a:pPr algn="just"/>
            <a:r>
              <a:rPr lang="en-US" dirty="0"/>
              <a:t>Numerous models have been created to develop software; some emphasize construction more than others. </a:t>
            </a:r>
            <a:endParaRPr lang="en-US" dirty="0" smtClean="0"/>
          </a:p>
          <a:p>
            <a:pPr algn="just"/>
            <a:r>
              <a:rPr lang="en-US" dirty="0" smtClean="0"/>
              <a:t>Some </a:t>
            </a:r>
            <a:r>
              <a:rPr lang="en-US" dirty="0"/>
              <a:t>models are more linear from the construction point of view—such as the waterfall and staged-delivery life cycle models. </a:t>
            </a:r>
            <a:endParaRPr lang="en-US" dirty="0" smtClean="0"/>
          </a:p>
          <a:p>
            <a:pPr algn="just"/>
            <a:r>
              <a:rPr lang="en-US" dirty="0" smtClean="0"/>
              <a:t>These </a:t>
            </a:r>
            <a:r>
              <a:rPr lang="en-US" dirty="0"/>
              <a:t>models treat construction as an activity that occurs only after significant prerequisite work has been completed—including detailed requirements work, extensive design work, and detailed planning. </a:t>
            </a:r>
            <a:endParaRPr lang="en-US" dirty="0" smtClean="0"/>
          </a:p>
          <a:p>
            <a:pPr algn="just"/>
            <a:r>
              <a:rPr lang="en-US" dirty="0" smtClean="0"/>
              <a:t>The </a:t>
            </a:r>
            <a:r>
              <a:rPr lang="en-US" dirty="0"/>
              <a:t>more linear approaches tend to emphasize the activities that precede construction (requirements and design) and to create more distinct separations between activities. </a:t>
            </a:r>
            <a:endParaRPr lang="en-US" dirty="0" smtClean="0"/>
          </a:p>
          <a:p>
            <a:pPr algn="just"/>
            <a:r>
              <a:rPr lang="en-US" dirty="0" smtClean="0"/>
              <a:t>In </a:t>
            </a:r>
            <a:r>
              <a:rPr lang="en-US" dirty="0"/>
              <a:t>these models, the main emphasis of construction may be coding. </a:t>
            </a:r>
          </a:p>
        </p:txBody>
      </p:sp>
    </p:spTree>
    <p:extLst>
      <p:ext uri="{BB962C8B-B14F-4D97-AF65-F5344CB8AC3E}">
        <p14:creationId xmlns:p14="http://schemas.microsoft.com/office/powerpoint/2010/main" val="12833084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Construction Models</a:t>
            </a:r>
            <a:endParaRPr lang="en-US" b="1" u="sng" dirty="0"/>
          </a:p>
        </p:txBody>
      </p:sp>
      <p:sp>
        <p:nvSpPr>
          <p:cNvPr id="3" name="Content Placeholder 2"/>
          <p:cNvSpPr>
            <a:spLocks noGrp="1"/>
          </p:cNvSpPr>
          <p:nvPr>
            <p:ph idx="1"/>
          </p:nvPr>
        </p:nvSpPr>
        <p:spPr/>
        <p:txBody>
          <a:bodyPr>
            <a:normAutofit fontScale="92500"/>
          </a:bodyPr>
          <a:lstStyle/>
          <a:p>
            <a:pPr algn="just"/>
            <a:r>
              <a:rPr lang="en-US" dirty="0"/>
              <a:t>Other models are more </a:t>
            </a:r>
            <a:r>
              <a:rPr lang="en-US" dirty="0" smtClean="0"/>
              <a:t>iterative such </a:t>
            </a:r>
            <a:r>
              <a:rPr lang="en-US" dirty="0"/>
              <a:t>as </a:t>
            </a:r>
            <a:r>
              <a:rPr lang="en-US" dirty="0" smtClean="0"/>
              <a:t>evolutionary, </a:t>
            </a:r>
            <a:r>
              <a:rPr lang="en-US" dirty="0"/>
              <a:t>prototyping and agile </a:t>
            </a:r>
            <a:r>
              <a:rPr lang="en-US" dirty="0" smtClean="0"/>
              <a:t>development.</a:t>
            </a:r>
          </a:p>
          <a:p>
            <a:pPr algn="just"/>
            <a:r>
              <a:rPr lang="en-US" dirty="0" smtClean="0"/>
              <a:t>These </a:t>
            </a:r>
            <a:r>
              <a:rPr lang="en-US" dirty="0"/>
              <a:t>approaches tend to treat construction as an activity that occurs concurrently with other software development activities (including requirements, design, and </a:t>
            </a:r>
            <a:r>
              <a:rPr lang="en-US" dirty="0" smtClean="0"/>
              <a:t>planning).</a:t>
            </a:r>
          </a:p>
          <a:p>
            <a:pPr algn="just"/>
            <a:r>
              <a:rPr lang="en-US" dirty="0" smtClean="0"/>
              <a:t>These </a:t>
            </a:r>
            <a:r>
              <a:rPr lang="en-US" dirty="0"/>
              <a:t>approaches tend to mix design, coding, and testing activities, and they often treat the combination of activities as </a:t>
            </a:r>
            <a:r>
              <a:rPr lang="en-US" dirty="0" smtClean="0"/>
              <a:t>construction.</a:t>
            </a:r>
            <a:endParaRPr lang="en-US" dirty="0"/>
          </a:p>
        </p:txBody>
      </p:sp>
    </p:spTree>
    <p:extLst>
      <p:ext uri="{BB962C8B-B14F-4D97-AF65-F5344CB8AC3E}">
        <p14:creationId xmlns:p14="http://schemas.microsoft.com/office/powerpoint/2010/main" val="14338721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Construction Planning</a:t>
            </a:r>
            <a:endParaRPr lang="en-US" b="1" u="sng" dirty="0"/>
          </a:p>
        </p:txBody>
      </p:sp>
      <p:sp>
        <p:nvSpPr>
          <p:cNvPr id="3" name="Content Placeholder 2"/>
          <p:cNvSpPr>
            <a:spLocks noGrp="1"/>
          </p:cNvSpPr>
          <p:nvPr>
            <p:ph idx="1"/>
          </p:nvPr>
        </p:nvSpPr>
        <p:spPr/>
        <p:txBody>
          <a:bodyPr/>
          <a:lstStyle/>
          <a:p>
            <a:pPr algn="just"/>
            <a:r>
              <a:rPr lang="en-US" dirty="0"/>
              <a:t>The choice of construction method is a key aspect of the construction-planning </a:t>
            </a:r>
            <a:r>
              <a:rPr lang="en-US" dirty="0" smtClean="0"/>
              <a:t>activity.</a:t>
            </a:r>
          </a:p>
          <a:p>
            <a:pPr algn="just"/>
            <a:r>
              <a:rPr lang="en-US" dirty="0" smtClean="0"/>
              <a:t>The </a:t>
            </a:r>
            <a:r>
              <a:rPr lang="en-US" dirty="0"/>
              <a:t>choice of construction method affects the extent to which construction prerequisites are performed, the order in which they are performed, and the degree to which they should be completed before construction work begins.</a:t>
            </a:r>
          </a:p>
        </p:txBody>
      </p:sp>
    </p:spTree>
    <p:extLst>
      <p:ext uri="{BB962C8B-B14F-4D97-AF65-F5344CB8AC3E}">
        <p14:creationId xmlns:p14="http://schemas.microsoft.com/office/powerpoint/2010/main" val="12829582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Construction Planning</a:t>
            </a:r>
            <a:endParaRPr lang="en-US" dirty="0"/>
          </a:p>
        </p:txBody>
      </p:sp>
      <p:sp>
        <p:nvSpPr>
          <p:cNvPr id="3" name="Content Placeholder 2"/>
          <p:cNvSpPr>
            <a:spLocks noGrp="1"/>
          </p:cNvSpPr>
          <p:nvPr>
            <p:ph idx="1"/>
          </p:nvPr>
        </p:nvSpPr>
        <p:spPr/>
        <p:txBody>
          <a:bodyPr/>
          <a:lstStyle/>
          <a:p>
            <a:pPr algn="just"/>
            <a:r>
              <a:rPr lang="en-US" dirty="0"/>
              <a:t>Construction planning also </a:t>
            </a:r>
            <a:r>
              <a:rPr lang="en-US" dirty="0" smtClean="0"/>
              <a:t>defines</a:t>
            </a:r>
          </a:p>
          <a:p>
            <a:pPr lvl="1" algn="just"/>
            <a:r>
              <a:rPr lang="en-US" dirty="0" smtClean="0"/>
              <a:t>the </a:t>
            </a:r>
            <a:r>
              <a:rPr lang="en-US" dirty="0"/>
              <a:t>order in which components are created and </a:t>
            </a:r>
            <a:r>
              <a:rPr lang="en-US" dirty="0" smtClean="0"/>
              <a:t>integrated</a:t>
            </a:r>
          </a:p>
          <a:p>
            <a:pPr lvl="1" algn="just"/>
            <a:r>
              <a:rPr lang="en-US" dirty="0" smtClean="0"/>
              <a:t>the </a:t>
            </a:r>
            <a:r>
              <a:rPr lang="en-US" dirty="0"/>
              <a:t>integration </a:t>
            </a:r>
            <a:r>
              <a:rPr lang="en-US" dirty="0" smtClean="0"/>
              <a:t>strategy</a:t>
            </a:r>
          </a:p>
          <a:p>
            <a:pPr lvl="1" algn="just"/>
            <a:r>
              <a:rPr lang="en-US" dirty="0" smtClean="0"/>
              <a:t>the </a:t>
            </a:r>
            <a:r>
              <a:rPr lang="en-US" dirty="0"/>
              <a:t>software quality management </a:t>
            </a:r>
            <a:r>
              <a:rPr lang="en-US" dirty="0" smtClean="0"/>
              <a:t>processes</a:t>
            </a:r>
          </a:p>
          <a:p>
            <a:pPr lvl="1" algn="just"/>
            <a:r>
              <a:rPr lang="en-US" dirty="0" smtClean="0"/>
              <a:t>the </a:t>
            </a:r>
            <a:r>
              <a:rPr lang="en-US" dirty="0"/>
              <a:t>allocation of task assignments to specific software </a:t>
            </a:r>
            <a:r>
              <a:rPr lang="en-US" dirty="0" smtClean="0"/>
              <a:t>engineers according </a:t>
            </a:r>
            <a:r>
              <a:rPr lang="en-US" dirty="0"/>
              <a:t>to the chosen method. </a:t>
            </a:r>
          </a:p>
        </p:txBody>
      </p:sp>
    </p:spTree>
    <p:extLst>
      <p:ext uri="{BB962C8B-B14F-4D97-AF65-F5344CB8AC3E}">
        <p14:creationId xmlns:p14="http://schemas.microsoft.com/office/powerpoint/2010/main" val="41563163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Construction Measurement</a:t>
            </a:r>
            <a:endParaRPr lang="en-US" b="1" u="sng" dirty="0"/>
          </a:p>
        </p:txBody>
      </p:sp>
      <p:sp>
        <p:nvSpPr>
          <p:cNvPr id="3" name="Content Placeholder 2"/>
          <p:cNvSpPr>
            <a:spLocks noGrp="1"/>
          </p:cNvSpPr>
          <p:nvPr>
            <p:ph idx="1"/>
          </p:nvPr>
        </p:nvSpPr>
        <p:spPr/>
        <p:txBody>
          <a:bodyPr>
            <a:normAutofit fontScale="92500"/>
          </a:bodyPr>
          <a:lstStyle/>
          <a:p>
            <a:pPr algn="just"/>
            <a:r>
              <a:rPr lang="en-US" dirty="0"/>
              <a:t>Numerous construction activities and artifacts can be </a:t>
            </a:r>
            <a:r>
              <a:rPr lang="en-US" dirty="0" smtClean="0"/>
              <a:t>measured including </a:t>
            </a:r>
            <a:r>
              <a:rPr lang="en-US" dirty="0"/>
              <a:t>code developed, code modified, code reused, code destroyed, code complexity, code inspection statistics, fault-fix and fault-find rates, effort, and scheduling. </a:t>
            </a:r>
            <a:endParaRPr lang="en-US" dirty="0" smtClean="0"/>
          </a:p>
          <a:p>
            <a:pPr algn="just"/>
            <a:r>
              <a:rPr lang="en-US" dirty="0" smtClean="0"/>
              <a:t>These </a:t>
            </a:r>
            <a:r>
              <a:rPr lang="en-US" dirty="0"/>
              <a:t>measurements can be useful for purposes of managing construction, ensuring quality during construction, and improving the construction process</a:t>
            </a:r>
          </a:p>
        </p:txBody>
      </p:sp>
    </p:spTree>
    <p:extLst>
      <p:ext uri="{BB962C8B-B14F-4D97-AF65-F5344CB8AC3E}">
        <p14:creationId xmlns:p14="http://schemas.microsoft.com/office/powerpoint/2010/main" val="6366962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Practical Considerations</a:t>
            </a:r>
            <a:endParaRPr lang="en-US" b="1" u="sng" dirty="0"/>
          </a:p>
        </p:txBody>
      </p:sp>
      <p:sp>
        <p:nvSpPr>
          <p:cNvPr id="3" name="Content Placeholder 2"/>
          <p:cNvSpPr>
            <a:spLocks noGrp="1"/>
          </p:cNvSpPr>
          <p:nvPr>
            <p:ph idx="1"/>
          </p:nvPr>
        </p:nvSpPr>
        <p:spPr/>
        <p:txBody>
          <a:bodyPr>
            <a:normAutofit lnSpcReduction="10000"/>
          </a:bodyPr>
          <a:lstStyle/>
          <a:p>
            <a:pPr algn="just"/>
            <a:r>
              <a:rPr lang="en-US" dirty="0"/>
              <a:t>Software construction is driven by many practical considerations: </a:t>
            </a:r>
            <a:endParaRPr lang="en-US" dirty="0" smtClean="0"/>
          </a:p>
          <a:p>
            <a:pPr lvl="1" algn="just"/>
            <a:r>
              <a:rPr lang="en-US" dirty="0" smtClean="0"/>
              <a:t>Construction Design</a:t>
            </a:r>
          </a:p>
          <a:p>
            <a:pPr lvl="1" algn="just"/>
            <a:r>
              <a:rPr lang="en-US" dirty="0" smtClean="0"/>
              <a:t>Construction Languages</a:t>
            </a:r>
          </a:p>
          <a:p>
            <a:pPr lvl="1" algn="just"/>
            <a:r>
              <a:rPr lang="en-US" dirty="0" smtClean="0"/>
              <a:t>Coding</a:t>
            </a:r>
          </a:p>
          <a:p>
            <a:pPr lvl="1" algn="just"/>
            <a:r>
              <a:rPr lang="en-US" dirty="0" smtClean="0"/>
              <a:t>Construction Testing</a:t>
            </a:r>
          </a:p>
          <a:p>
            <a:pPr lvl="1" algn="just"/>
            <a:r>
              <a:rPr lang="en-US" dirty="0" smtClean="0"/>
              <a:t>Reuse</a:t>
            </a:r>
          </a:p>
          <a:p>
            <a:pPr lvl="1" algn="just"/>
            <a:r>
              <a:rPr lang="en-US" dirty="0" smtClean="0"/>
              <a:t>Construction Quality</a:t>
            </a:r>
          </a:p>
          <a:p>
            <a:pPr lvl="1" algn="just"/>
            <a:r>
              <a:rPr lang="en-US" dirty="0" smtClean="0"/>
              <a:t>Integration</a:t>
            </a:r>
            <a:endParaRPr lang="en-US" dirty="0"/>
          </a:p>
        </p:txBody>
      </p:sp>
    </p:spTree>
    <p:extLst>
      <p:ext uri="{BB962C8B-B14F-4D97-AF65-F5344CB8AC3E}">
        <p14:creationId xmlns:p14="http://schemas.microsoft.com/office/powerpoint/2010/main" val="503281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Key Points </a:t>
            </a:r>
            <a:endParaRPr lang="en-US" b="1" u="sng" dirty="0"/>
          </a:p>
        </p:txBody>
      </p:sp>
      <p:sp>
        <p:nvSpPr>
          <p:cNvPr id="3" name="Content Placeholder 2"/>
          <p:cNvSpPr>
            <a:spLocks noGrp="1"/>
          </p:cNvSpPr>
          <p:nvPr>
            <p:ph idx="1"/>
          </p:nvPr>
        </p:nvSpPr>
        <p:spPr/>
        <p:txBody>
          <a:bodyPr>
            <a:normAutofit fontScale="85000" lnSpcReduction="10000"/>
          </a:bodyPr>
          <a:lstStyle/>
          <a:p>
            <a:pPr algn="just"/>
            <a:r>
              <a:rPr lang="en-US" dirty="0"/>
              <a:t>Software construction is the central activity in software development; </a:t>
            </a:r>
            <a:r>
              <a:rPr lang="en-US" dirty="0" smtClean="0"/>
              <a:t>construction is </a:t>
            </a:r>
            <a:r>
              <a:rPr lang="en-US" dirty="0"/>
              <a:t>the only activity that’s guaranteed to happen on every project.</a:t>
            </a:r>
          </a:p>
          <a:p>
            <a:pPr algn="just"/>
            <a:r>
              <a:rPr lang="en-US" dirty="0" smtClean="0"/>
              <a:t>The </a:t>
            </a:r>
            <a:r>
              <a:rPr lang="en-US" dirty="0"/>
              <a:t>main activities in construction are detailed design, coding, debugging, </a:t>
            </a:r>
            <a:r>
              <a:rPr lang="en-US" dirty="0" smtClean="0"/>
              <a:t>integration, and </a:t>
            </a:r>
            <a:r>
              <a:rPr lang="en-US" dirty="0"/>
              <a:t>developer testing (unit testing and integration testing).</a:t>
            </a:r>
          </a:p>
          <a:p>
            <a:pPr algn="just"/>
            <a:r>
              <a:rPr lang="en-US" dirty="0" smtClean="0"/>
              <a:t>Other </a:t>
            </a:r>
            <a:r>
              <a:rPr lang="en-US" dirty="0"/>
              <a:t>common terms for construction are “coding” and “programming.”</a:t>
            </a:r>
          </a:p>
          <a:p>
            <a:pPr algn="just"/>
            <a:r>
              <a:rPr lang="en-US" dirty="0" smtClean="0"/>
              <a:t>The </a:t>
            </a:r>
            <a:r>
              <a:rPr lang="en-US" dirty="0"/>
              <a:t>quality of the construction substantially affects the quality of the software.</a:t>
            </a:r>
          </a:p>
        </p:txBody>
      </p:sp>
    </p:spTree>
    <p:extLst>
      <p:ext uri="{BB962C8B-B14F-4D97-AF65-F5344CB8AC3E}">
        <p14:creationId xmlns:p14="http://schemas.microsoft.com/office/powerpoint/2010/main" val="1292253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Readings</a:t>
            </a:r>
            <a:endParaRPr lang="en-US" b="1" u="sng" dirty="0"/>
          </a:p>
        </p:txBody>
      </p:sp>
      <p:sp>
        <p:nvSpPr>
          <p:cNvPr id="3" name="Content Placeholder 2"/>
          <p:cNvSpPr>
            <a:spLocks noGrp="1"/>
          </p:cNvSpPr>
          <p:nvPr>
            <p:ph idx="1"/>
          </p:nvPr>
        </p:nvSpPr>
        <p:spPr/>
        <p:txBody>
          <a:bodyPr/>
          <a:lstStyle/>
          <a:p>
            <a:pPr algn="just"/>
            <a:r>
              <a:rPr lang="en-US" b="1" dirty="0" smtClean="0"/>
              <a:t>[Chapter 1]</a:t>
            </a:r>
            <a:r>
              <a:rPr lang="en-US" dirty="0" smtClean="0"/>
              <a:t> </a:t>
            </a:r>
            <a:r>
              <a:rPr lang="en-US" dirty="0"/>
              <a:t>Code Complete: A Practical Handbook of Software Construction by Steve McConnell, Microsoft Press; 2nd Edition (July 7, 2004). ISBN-10: 0735619670 </a:t>
            </a:r>
          </a:p>
          <a:p>
            <a:pPr algn="just"/>
            <a:r>
              <a:rPr lang="en-US" dirty="0"/>
              <a:t>http://swebokwiki.org/Chapter_3:_Software_Construction</a:t>
            </a:r>
          </a:p>
        </p:txBody>
      </p:sp>
    </p:spTree>
    <p:extLst>
      <p:ext uri="{BB962C8B-B14F-4D97-AF65-F5344CB8AC3E}">
        <p14:creationId xmlns:p14="http://schemas.microsoft.com/office/powerpoint/2010/main" val="4066378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Software Construction</a:t>
            </a:r>
            <a:endParaRPr lang="en-US" b="1" u="sng" dirty="0"/>
          </a:p>
        </p:txBody>
      </p:sp>
      <p:sp>
        <p:nvSpPr>
          <p:cNvPr id="3" name="Content Placeholder 2"/>
          <p:cNvSpPr>
            <a:spLocks noGrp="1"/>
          </p:cNvSpPr>
          <p:nvPr>
            <p:ph idx="1"/>
          </p:nvPr>
        </p:nvSpPr>
        <p:spPr/>
        <p:txBody>
          <a:bodyPr>
            <a:normAutofit lnSpcReduction="10000"/>
          </a:bodyPr>
          <a:lstStyle/>
          <a:p>
            <a:pPr algn="just"/>
            <a:r>
              <a:rPr lang="en-US" dirty="0" smtClean="0"/>
              <a:t>Construction is </a:t>
            </a:r>
            <a:r>
              <a:rPr lang="en-US" dirty="0"/>
              <a:t>the work “construction workers” do when they build a house, </a:t>
            </a:r>
            <a:r>
              <a:rPr lang="en-US" dirty="0" smtClean="0"/>
              <a:t>a school</a:t>
            </a:r>
            <a:r>
              <a:rPr lang="en-US" dirty="0"/>
              <a:t>, or a skyscraper. </a:t>
            </a:r>
            <a:endParaRPr lang="en-US" dirty="0" smtClean="0"/>
          </a:p>
          <a:p>
            <a:pPr algn="just"/>
            <a:r>
              <a:rPr lang="en-US" dirty="0" smtClean="0"/>
              <a:t>In </a:t>
            </a:r>
            <a:r>
              <a:rPr lang="en-US" dirty="0"/>
              <a:t>common usage, </a:t>
            </a:r>
            <a:r>
              <a:rPr lang="en-US" dirty="0" smtClean="0"/>
              <a:t>construction </a:t>
            </a:r>
            <a:r>
              <a:rPr lang="en-US" dirty="0"/>
              <a:t>refers to the </a:t>
            </a:r>
            <a:r>
              <a:rPr lang="en-US" b="1" dirty="0"/>
              <a:t>process of building</a:t>
            </a:r>
            <a:r>
              <a:rPr lang="en-US" dirty="0"/>
              <a:t>. </a:t>
            </a:r>
            <a:endParaRPr lang="en-US" dirty="0" smtClean="0"/>
          </a:p>
          <a:p>
            <a:pPr algn="just"/>
            <a:r>
              <a:rPr lang="en-US" dirty="0" smtClean="0"/>
              <a:t>The construction process </a:t>
            </a:r>
            <a:r>
              <a:rPr lang="en-US" dirty="0"/>
              <a:t>might include some aspects of planning, designing, and </a:t>
            </a:r>
            <a:r>
              <a:rPr lang="en-US" dirty="0" smtClean="0"/>
              <a:t>checking the </a:t>
            </a:r>
            <a:r>
              <a:rPr lang="en-US" dirty="0"/>
              <a:t>work, but mostly </a:t>
            </a:r>
            <a:r>
              <a:rPr lang="en-US" dirty="0" smtClean="0"/>
              <a:t>construction </a:t>
            </a:r>
            <a:r>
              <a:rPr lang="en-US" dirty="0"/>
              <a:t>refers to the hands-on part of creating something.</a:t>
            </a:r>
          </a:p>
        </p:txBody>
      </p:sp>
    </p:spTree>
    <p:extLst>
      <p:ext uri="{BB962C8B-B14F-4D97-AF65-F5344CB8AC3E}">
        <p14:creationId xmlns:p14="http://schemas.microsoft.com/office/powerpoint/2010/main" val="3974453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Software Construction</a:t>
            </a:r>
            <a:endParaRPr lang="en-US" dirty="0"/>
          </a:p>
        </p:txBody>
      </p:sp>
      <p:sp>
        <p:nvSpPr>
          <p:cNvPr id="3" name="Content Placeholder 2"/>
          <p:cNvSpPr>
            <a:spLocks noGrp="1"/>
          </p:cNvSpPr>
          <p:nvPr>
            <p:ph idx="1"/>
          </p:nvPr>
        </p:nvSpPr>
        <p:spPr/>
        <p:txBody>
          <a:bodyPr/>
          <a:lstStyle/>
          <a:p>
            <a:pPr marL="342900" lvl="1" indent="-342900" algn="just">
              <a:buFont typeface="Arial" pitchFamily="34" charset="0"/>
              <a:buChar char="•"/>
            </a:pPr>
            <a:r>
              <a:rPr lang="en-US" dirty="0"/>
              <a:t>Software construction is a software engineering discipline.</a:t>
            </a:r>
          </a:p>
          <a:p>
            <a:pPr marL="342900" lvl="1" indent="-342900" algn="just">
              <a:buFont typeface="Arial" pitchFamily="34" charset="0"/>
              <a:buChar char="•"/>
            </a:pPr>
            <a:r>
              <a:rPr lang="en-US" dirty="0" smtClean="0"/>
              <a:t>It is detailed </a:t>
            </a:r>
            <a:r>
              <a:rPr lang="en-US" dirty="0">
                <a:cs typeface="Times New Roman" pitchFamily="18" charset="0"/>
              </a:rPr>
              <a:t>creation of working, meaningful software through a combination of coding, verification, unit testing, integration testing, and </a:t>
            </a:r>
            <a:r>
              <a:rPr lang="en-US" dirty="0" smtClean="0">
                <a:cs typeface="Times New Roman" pitchFamily="18" charset="0"/>
              </a:rPr>
              <a:t>debugging.</a:t>
            </a:r>
            <a:endParaRPr lang="en-US" dirty="0">
              <a:cs typeface="Times New Roman" pitchFamily="18" charset="0"/>
            </a:endParaRPr>
          </a:p>
          <a:p>
            <a:pPr algn="just"/>
            <a:endParaRPr lang="en-US" dirty="0"/>
          </a:p>
        </p:txBody>
      </p:sp>
    </p:spTree>
    <p:extLst>
      <p:ext uri="{BB962C8B-B14F-4D97-AF65-F5344CB8AC3E}">
        <p14:creationId xmlns:p14="http://schemas.microsoft.com/office/powerpoint/2010/main" val="3951621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Software Construction</a:t>
            </a:r>
            <a:endParaRPr lang="en-US" dirty="0"/>
          </a:p>
        </p:txBody>
      </p:sp>
      <p:sp>
        <p:nvSpPr>
          <p:cNvPr id="3" name="Content Placeholder 2"/>
          <p:cNvSpPr>
            <a:spLocks noGrp="1"/>
          </p:cNvSpPr>
          <p:nvPr>
            <p:ph idx="1"/>
          </p:nvPr>
        </p:nvSpPr>
        <p:spPr/>
        <p:txBody>
          <a:bodyPr/>
          <a:lstStyle/>
          <a:p>
            <a:pPr algn="just"/>
            <a:r>
              <a:rPr lang="en-US" dirty="0" smtClean="0"/>
              <a:t>Following figure illustrates </a:t>
            </a:r>
            <a:r>
              <a:rPr lang="en-US" dirty="0"/>
              <a:t>construction’s place related to </a:t>
            </a:r>
            <a:r>
              <a:rPr lang="en-US" dirty="0" smtClean="0"/>
              <a:t>other software-development </a:t>
            </a:r>
            <a:r>
              <a:rPr lang="en-US" dirty="0"/>
              <a:t>activities</a:t>
            </a:r>
            <a:r>
              <a:rPr lang="en-US" dirty="0" smtClean="0"/>
              <a:t>.</a:t>
            </a:r>
          </a:p>
          <a:p>
            <a:pPr algn="just"/>
            <a:endParaRPr lang="en-US"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355"/>
          <a:stretch/>
        </p:blipFill>
        <p:spPr bwMode="auto">
          <a:xfrm>
            <a:off x="2057400" y="2514600"/>
            <a:ext cx="5950528" cy="4267200"/>
          </a:xfrm>
          <a:prstGeom prst="snip2Same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83464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Software Construction</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a:t>S</a:t>
            </a:r>
            <a:r>
              <a:rPr lang="en-US" dirty="0" smtClean="0"/>
              <a:t>ome </a:t>
            </a:r>
            <a:r>
              <a:rPr lang="en-US" dirty="0"/>
              <a:t>of the specific tasks involved in </a:t>
            </a:r>
            <a:r>
              <a:rPr lang="en-US" dirty="0" smtClean="0"/>
              <a:t>construction are:</a:t>
            </a:r>
          </a:p>
          <a:p>
            <a:pPr lvl="1" algn="just"/>
            <a:r>
              <a:rPr lang="en-US" dirty="0" smtClean="0"/>
              <a:t>Verifying </a:t>
            </a:r>
            <a:r>
              <a:rPr lang="en-US" dirty="0"/>
              <a:t>that the groundwork has been laid so that construction can </a:t>
            </a:r>
            <a:r>
              <a:rPr lang="en-US" dirty="0" smtClean="0"/>
              <a:t>proceed successfully</a:t>
            </a:r>
            <a:endParaRPr lang="en-US" dirty="0"/>
          </a:p>
          <a:p>
            <a:pPr lvl="1" algn="just"/>
            <a:r>
              <a:rPr lang="en-US" dirty="0" smtClean="0"/>
              <a:t>Determining </a:t>
            </a:r>
            <a:r>
              <a:rPr lang="en-US" dirty="0"/>
              <a:t>how your code will be </a:t>
            </a:r>
            <a:r>
              <a:rPr lang="en-US" dirty="0" smtClean="0"/>
              <a:t>tested</a:t>
            </a:r>
          </a:p>
          <a:p>
            <a:pPr lvl="1" algn="just"/>
            <a:r>
              <a:rPr lang="en-US" dirty="0" smtClean="0"/>
              <a:t>Designing </a:t>
            </a:r>
            <a:r>
              <a:rPr lang="en-US" dirty="0"/>
              <a:t>and writing classes and </a:t>
            </a:r>
            <a:r>
              <a:rPr lang="en-US" dirty="0" smtClean="0"/>
              <a:t>routines</a:t>
            </a:r>
          </a:p>
          <a:p>
            <a:pPr lvl="1" algn="just"/>
            <a:r>
              <a:rPr lang="en-US" dirty="0" smtClean="0"/>
              <a:t>Creating </a:t>
            </a:r>
            <a:r>
              <a:rPr lang="en-US" dirty="0"/>
              <a:t>and naming variables and named </a:t>
            </a:r>
            <a:r>
              <a:rPr lang="en-US" dirty="0" smtClean="0"/>
              <a:t>constants</a:t>
            </a:r>
          </a:p>
          <a:p>
            <a:pPr lvl="1" algn="just"/>
            <a:r>
              <a:rPr lang="en-US" dirty="0" smtClean="0"/>
              <a:t>Selecting </a:t>
            </a:r>
            <a:r>
              <a:rPr lang="en-US" dirty="0"/>
              <a:t>control structures and organizing blocks of </a:t>
            </a:r>
            <a:r>
              <a:rPr lang="en-US" dirty="0" smtClean="0"/>
              <a:t>statements</a:t>
            </a:r>
          </a:p>
          <a:p>
            <a:pPr lvl="1" algn="just"/>
            <a:r>
              <a:rPr lang="en-US" dirty="0" smtClean="0"/>
              <a:t>Unit </a:t>
            </a:r>
            <a:r>
              <a:rPr lang="en-US" dirty="0"/>
              <a:t>testing, integration testing, and debugging your own </a:t>
            </a:r>
            <a:r>
              <a:rPr lang="en-US" dirty="0" smtClean="0"/>
              <a:t>code</a:t>
            </a:r>
          </a:p>
          <a:p>
            <a:pPr lvl="1" algn="just"/>
            <a:r>
              <a:rPr lang="en-US" dirty="0" smtClean="0"/>
              <a:t>Reviewing </a:t>
            </a:r>
            <a:r>
              <a:rPr lang="en-US" dirty="0"/>
              <a:t>other team members’ low-level designs and code and having </a:t>
            </a:r>
            <a:r>
              <a:rPr lang="en-US" dirty="0" smtClean="0"/>
              <a:t>them review yours</a:t>
            </a:r>
          </a:p>
          <a:p>
            <a:pPr lvl="1" algn="just"/>
            <a:r>
              <a:rPr lang="en-US" dirty="0" smtClean="0"/>
              <a:t>Polishing </a:t>
            </a:r>
            <a:r>
              <a:rPr lang="en-US" dirty="0"/>
              <a:t>code by carefully formatting and commenting </a:t>
            </a:r>
            <a:r>
              <a:rPr lang="en-US" dirty="0" smtClean="0"/>
              <a:t>it</a:t>
            </a:r>
          </a:p>
          <a:p>
            <a:pPr lvl="1" algn="just"/>
            <a:r>
              <a:rPr lang="en-US" dirty="0" smtClean="0"/>
              <a:t>Integrating </a:t>
            </a:r>
            <a:r>
              <a:rPr lang="en-US" dirty="0"/>
              <a:t>software components that were created </a:t>
            </a:r>
            <a:r>
              <a:rPr lang="en-US" dirty="0" smtClean="0"/>
              <a:t>separately</a:t>
            </a:r>
          </a:p>
          <a:p>
            <a:pPr lvl="1" algn="just"/>
            <a:r>
              <a:rPr lang="en-US" dirty="0" smtClean="0"/>
              <a:t>Tuning </a:t>
            </a:r>
            <a:r>
              <a:rPr lang="en-US" dirty="0"/>
              <a:t>code to make it faster and use fewer resources</a:t>
            </a:r>
          </a:p>
        </p:txBody>
      </p:sp>
    </p:spTree>
    <p:extLst>
      <p:ext uri="{BB962C8B-B14F-4D97-AF65-F5344CB8AC3E}">
        <p14:creationId xmlns:p14="http://schemas.microsoft.com/office/powerpoint/2010/main" val="3556411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Software Construction</a:t>
            </a:r>
            <a:endParaRPr lang="en-US" dirty="0"/>
          </a:p>
        </p:txBody>
      </p:sp>
      <p:sp>
        <p:nvSpPr>
          <p:cNvPr id="3" name="Content Placeholder 2"/>
          <p:cNvSpPr>
            <a:spLocks noGrp="1"/>
          </p:cNvSpPr>
          <p:nvPr>
            <p:ph idx="1"/>
          </p:nvPr>
        </p:nvSpPr>
        <p:spPr/>
        <p:txBody>
          <a:bodyPr/>
          <a:lstStyle/>
          <a:p>
            <a:r>
              <a:rPr lang="en-US" dirty="0"/>
              <a:t>Important </a:t>
            </a:r>
            <a:r>
              <a:rPr lang="en-US" dirty="0" smtClean="0"/>
              <a:t>non-construction activities include</a:t>
            </a:r>
          </a:p>
          <a:p>
            <a:pPr lvl="1"/>
            <a:r>
              <a:rPr lang="en-US" dirty="0" smtClean="0"/>
              <a:t>Management</a:t>
            </a:r>
          </a:p>
          <a:p>
            <a:pPr lvl="1"/>
            <a:r>
              <a:rPr lang="en-US" dirty="0" smtClean="0"/>
              <a:t>requirements development</a:t>
            </a:r>
          </a:p>
          <a:p>
            <a:pPr lvl="1"/>
            <a:r>
              <a:rPr lang="en-US" dirty="0"/>
              <a:t>s</a:t>
            </a:r>
            <a:r>
              <a:rPr lang="en-US" dirty="0" smtClean="0"/>
              <a:t>oftware architecture</a:t>
            </a:r>
            <a:endParaRPr lang="en-US" dirty="0"/>
          </a:p>
          <a:p>
            <a:pPr lvl="1"/>
            <a:r>
              <a:rPr lang="en-US" dirty="0" smtClean="0"/>
              <a:t>user-interface design</a:t>
            </a:r>
          </a:p>
          <a:p>
            <a:pPr lvl="1"/>
            <a:r>
              <a:rPr lang="en-US" dirty="0" smtClean="0"/>
              <a:t>system testing</a:t>
            </a:r>
          </a:p>
          <a:p>
            <a:pPr lvl="1"/>
            <a:r>
              <a:rPr lang="en-US" dirty="0" smtClean="0"/>
              <a:t>maintenance</a:t>
            </a:r>
            <a:r>
              <a:rPr lang="en-US" dirty="0"/>
              <a:t>.</a:t>
            </a:r>
          </a:p>
        </p:txBody>
      </p:sp>
    </p:spTree>
    <p:extLst>
      <p:ext uri="{BB962C8B-B14F-4D97-AF65-F5344CB8AC3E}">
        <p14:creationId xmlns:p14="http://schemas.microsoft.com/office/powerpoint/2010/main" val="2030862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Software Construction</a:t>
            </a:r>
            <a:endParaRPr lang="en-US" dirty="0"/>
          </a:p>
        </p:txBody>
      </p:sp>
      <p:sp>
        <p:nvSpPr>
          <p:cNvPr id="3" name="Content Placeholder 2"/>
          <p:cNvSpPr>
            <a:spLocks noGrp="1"/>
          </p:cNvSpPr>
          <p:nvPr>
            <p:ph idx="1"/>
          </p:nvPr>
        </p:nvSpPr>
        <p:spPr/>
        <p:txBody>
          <a:bodyPr/>
          <a:lstStyle/>
          <a:p>
            <a:pPr algn="just"/>
            <a:r>
              <a:rPr lang="en-GB" dirty="0"/>
              <a:t>Construction is also sometimes known as “coding” or “programming</a:t>
            </a:r>
            <a:r>
              <a:rPr lang="en-GB" dirty="0" smtClean="0"/>
              <a:t>.” Do you think both these words correctly portray the term construction?</a:t>
            </a:r>
            <a:endParaRPr lang="en-US" dirty="0"/>
          </a:p>
        </p:txBody>
      </p:sp>
    </p:spTree>
    <p:extLst>
      <p:ext uri="{BB962C8B-B14F-4D97-AF65-F5344CB8AC3E}">
        <p14:creationId xmlns:p14="http://schemas.microsoft.com/office/powerpoint/2010/main" val="2346473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Importance of Software Construction</a:t>
            </a:r>
            <a:endParaRPr lang="en-US" b="1" u="sng" dirty="0"/>
          </a:p>
        </p:txBody>
      </p:sp>
      <p:sp>
        <p:nvSpPr>
          <p:cNvPr id="3" name="Content Placeholder 2"/>
          <p:cNvSpPr>
            <a:spLocks noGrp="1"/>
          </p:cNvSpPr>
          <p:nvPr>
            <p:ph idx="1"/>
          </p:nvPr>
        </p:nvSpPr>
        <p:spPr/>
        <p:txBody>
          <a:bodyPr>
            <a:normAutofit fontScale="92500" lnSpcReduction="10000"/>
          </a:bodyPr>
          <a:lstStyle/>
          <a:p>
            <a:pPr algn="just"/>
            <a:r>
              <a:rPr lang="en-US" dirty="0" smtClean="0"/>
              <a:t>Software Construction is an </a:t>
            </a:r>
            <a:r>
              <a:rPr lang="en-US" dirty="0"/>
              <a:t>i</a:t>
            </a:r>
            <a:r>
              <a:rPr lang="en-US" dirty="0" smtClean="0"/>
              <a:t>mportant part of software development because</a:t>
            </a:r>
          </a:p>
          <a:p>
            <a:pPr lvl="1" algn="just"/>
            <a:r>
              <a:rPr lang="en-US" dirty="0"/>
              <a:t>Construction is a large part of software </a:t>
            </a:r>
            <a:r>
              <a:rPr lang="en-US" dirty="0" smtClean="0"/>
              <a:t>development</a:t>
            </a:r>
          </a:p>
          <a:p>
            <a:pPr lvl="1" algn="just"/>
            <a:r>
              <a:rPr lang="en-US" dirty="0"/>
              <a:t>Construction is the central activity in software </a:t>
            </a:r>
            <a:r>
              <a:rPr lang="en-US" dirty="0" smtClean="0"/>
              <a:t>development</a:t>
            </a:r>
          </a:p>
          <a:p>
            <a:pPr lvl="1" algn="just"/>
            <a:r>
              <a:rPr lang="en-US" dirty="0" smtClean="0"/>
              <a:t>With </a:t>
            </a:r>
            <a:r>
              <a:rPr lang="en-US" dirty="0"/>
              <a:t>a focus on construction, the individual programmer’s productivity can </a:t>
            </a:r>
            <a:r>
              <a:rPr lang="en-US" dirty="0" smtClean="0"/>
              <a:t>improve enormously</a:t>
            </a:r>
          </a:p>
          <a:p>
            <a:pPr lvl="1" algn="just"/>
            <a:r>
              <a:rPr lang="en-US" dirty="0" smtClean="0"/>
              <a:t>Construction’s </a:t>
            </a:r>
            <a:r>
              <a:rPr lang="en-US" dirty="0"/>
              <a:t>product, the source code, is often the only accurate description of </a:t>
            </a:r>
            <a:r>
              <a:rPr lang="en-US" dirty="0" smtClean="0"/>
              <a:t>the software</a:t>
            </a:r>
          </a:p>
          <a:p>
            <a:pPr lvl="1" algn="just"/>
            <a:r>
              <a:rPr lang="en-US" dirty="0"/>
              <a:t>Construction is the only activity that’s guaranteed to be done</a:t>
            </a:r>
          </a:p>
        </p:txBody>
      </p:sp>
    </p:spTree>
    <p:extLst>
      <p:ext uri="{BB962C8B-B14F-4D97-AF65-F5344CB8AC3E}">
        <p14:creationId xmlns:p14="http://schemas.microsoft.com/office/powerpoint/2010/main" val="41291151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TotalTime>
  <Words>1540</Words>
  <Application>Microsoft Office PowerPoint</Application>
  <PresentationFormat>On-screen Show (4:3)</PresentationFormat>
  <Paragraphs>152</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  Introduction to Software Construction</vt:lpstr>
      <vt:lpstr>Contents</vt:lpstr>
      <vt:lpstr>Software Construction</vt:lpstr>
      <vt:lpstr>Software Construction</vt:lpstr>
      <vt:lpstr>Software Construction</vt:lpstr>
      <vt:lpstr>Software Construction</vt:lpstr>
      <vt:lpstr>Software Construction</vt:lpstr>
      <vt:lpstr>Software Construction</vt:lpstr>
      <vt:lpstr>Importance of Software Construction</vt:lpstr>
      <vt:lpstr>SWEBOK Guide (2004 Edition) </vt:lpstr>
      <vt:lpstr>SWEBOK Guide (2004 Edition) </vt:lpstr>
      <vt:lpstr>SWEBOK Guide (2004 Edition) </vt:lpstr>
      <vt:lpstr>SWEBOK Guide (2004 Edition) </vt:lpstr>
      <vt:lpstr>Minimizing Complexity</vt:lpstr>
      <vt:lpstr>Anticipating Change</vt:lpstr>
      <vt:lpstr>Anticipating Change</vt:lpstr>
      <vt:lpstr>Constructing for Verification</vt:lpstr>
      <vt:lpstr>Reuse</vt:lpstr>
      <vt:lpstr>Reuse</vt:lpstr>
      <vt:lpstr>Standards in Construction</vt:lpstr>
      <vt:lpstr>Managing Construction</vt:lpstr>
      <vt:lpstr>Construction Models</vt:lpstr>
      <vt:lpstr>Construction Models</vt:lpstr>
      <vt:lpstr>Construction Planning</vt:lpstr>
      <vt:lpstr>Construction Planning</vt:lpstr>
      <vt:lpstr>Construction Measurement</vt:lpstr>
      <vt:lpstr>Practical Considerations</vt:lpstr>
      <vt:lpstr>Key Points </vt:lpstr>
      <vt:lpstr>Readings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Software Construction</dc:title>
  <dc:creator>hp</dc:creator>
  <cp:lastModifiedBy>aisha</cp:lastModifiedBy>
  <cp:revision>73</cp:revision>
  <dcterms:created xsi:type="dcterms:W3CDTF">2006-08-16T00:00:00Z</dcterms:created>
  <dcterms:modified xsi:type="dcterms:W3CDTF">2020-10-17T07:47:13Z</dcterms:modified>
</cp:coreProperties>
</file>