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51D754-8296-4888-918C-66EC20308161}"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A0670-4EDD-470C-9632-E1BDF883B9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1D754-8296-4888-918C-66EC20308161}"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A0670-4EDD-470C-9632-E1BDF883B9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1D754-8296-4888-918C-66EC20308161}"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A0670-4EDD-470C-9632-E1BDF883B9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1D754-8296-4888-918C-66EC20308161}"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A0670-4EDD-470C-9632-E1BDF883B9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51D754-8296-4888-918C-66EC20308161}"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A0670-4EDD-470C-9632-E1BDF883B9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51D754-8296-4888-918C-66EC20308161}"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A0670-4EDD-470C-9632-E1BDF883B9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51D754-8296-4888-918C-66EC20308161}" type="datetimeFigureOut">
              <a:rPr lang="en-US" smtClean="0"/>
              <a:pPr/>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AA0670-4EDD-470C-9632-E1BDF883B9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51D754-8296-4888-918C-66EC20308161}" type="datetimeFigureOut">
              <a:rPr lang="en-US" smtClean="0"/>
              <a:pPr/>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AA0670-4EDD-470C-9632-E1BDF883B9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1D754-8296-4888-918C-66EC20308161}" type="datetimeFigureOut">
              <a:rPr lang="en-US" smtClean="0"/>
              <a:pPr/>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AA0670-4EDD-470C-9632-E1BDF883B9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51D754-8296-4888-918C-66EC20308161}"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A0670-4EDD-470C-9632-E1BDF883B9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51D754-8296-4888-918C-66EC20308161}"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A0670-4EDD-470C-9632-E1BDF883B9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51D754-8296-4888-918C-66EC20308161}" type="datetimeFigureOut">
              <a:rPr lang="en-US" smtClean="0"/>
              <a:pPr/>
              <a:t>3/27/2020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A0670-4EDD-470C-9632-E1BDF883B9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Â© 2007 Prentice Hall, Inc. All rights&#10;reserved. 3â26&#10;Defining the External EnvironmentDefining the External Environment&#10;â¢ ..."/>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15409" y="1"/>
            <a:ext cx="6539024" cy="679065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9434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85000" lnSpcReduction="20000"/>
          </a:bodyPr>
          <a:lstStyle/>
          <a:p>
            <a:pPr algn="just"/>
            <a:r>
              <a:rPr lang="en-US" dirty="0" smtClean="0"/>
              <a:t>Each organization's specific environment is unique and changes with conditions </a:t>
            </a:r>
            <a:r>
              <a:rPr lang="en-US" dirty="0" err="1" smtClean="0"/>
              <a:t>e.g</a:t>
            </a:r>
            <a:r>
              <a:rPr lang="en-US" dirty="0" smtClean="0"/>
              <a:t> Rolex and Timex</a:t>
            </a:r>
          </a:p>
          <a:p>
            <a:pPr algn="just"/>
            <a:r>
              <a:rPr lang="en-US" dirty="0" smtClean="0"/>
              <a:t> Organizations exist to meet the needs of </a:t>
            </a:r>
            <a:r>
              <a:rPr lang="en-US" b="1" dirty="0" smtClean="0"/>
              <a:t>customers</a:t>
            </a:r>
            <a:r>
              <a:rPr lang="en-US" dirty="0" smtClean="0"/>
              <a:t>. It's the customer or client who absorbs the organization's output. </a:t>
            </a:r>
          </a:p>
          <a:p>
            <a:pPr algn="just"/>
            <a:r>
              <a:rPr lang="en-US" dirty="0" smtClean="0"/>
              <a:t> Organization's </a:t>
            </a:r>
            <a:r>
              <a:rPr lang="en-US" b="1" dirty="0" smtClean="0"/>
              <a:t>suppliers</a:t>
            </a:r>
            <a:r>
              <a:rPr lang="en-US" dirty="0" smtClean="0"/>
              <a:t> provide materials and equipment. The term suppliers also includes providers of financial and labor inputs. Stockholders, banks, insurance companies, pension funds, and other similar organizations are needed to ensure a continuous supply of money. Labor unions, colleges and universities, occupational associations, trade schools, and local labor markets are sources of employees. When the sources of employees dry up, it can constrain managers' decisions and actions.</a:t>
            </a:r>
          </a:p>
          <a:p>
            <a:pPr algn="just">
              <a:buNone/>
            </a:pPr>
            <a:endParaRPr lang="en-US" dirty="0" smtClean="0"/>
          </a:p>
          <a:p>
            <a:pPr algn="just">
              <a:buNone/>
            </a:pPr>
            <a:endParaRPr lang="en-US" dirty="0" smtClean="0"/>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pPr algn="just"/>
            <a:r>
              <a:rPr lang="en-US" sz="3400" dirty="0" smtClean="0"/>
              <a:t>All organizations have one or more </a:t>
            </a:r>
            <a:r>
              <a:rPr lang="en-US" sz="3400" b="1" dirty="0" smtClean="0"/>
              <a:t>competitors</a:t>
            </a:r>
            <a:r>
              <a:rPr lang="en-US" sz="3400" dirty="0" smtClean="0"/>
              <a:t>. Managers cannot afford to ignore the competition. When they do, they pay dearly. Now, with digital cable, DVD players and VCRs, and even the World Wide Web, customers have a much broader choice of what to watch. As technological capabilities continue to expand, the number of viewing options will provide even more competition for the broadcast networks. The Internet is also having an impact on whom an organization's competitors are because it has virtually eliminated the geographic boundaries. </a:t>
            </a:r>
            <a:endParaRPr lang="en-US" sz="3400" b="1" dirty="0" smtClean="0"/>
          </a:p>
          <a:p>
            <a:r>
              <a:rPr lang="en-US" sz="3400" dirty="0" smtClean="0"/>
              <a:t>Managers must recognize the special-interest groups that attempt to influence the actions of organizations. For instance, PETA's (People for the Ethical Treatment of Animals) pressure on McDonald's Corporation over its handling of animals during the slaughter process led McDonald's to stop buying beef from one of its suppliers until it met McDonald's standards for processing cattle. As social and political attitudes change, so too does the power of </a:t>
            </a:r>
            <a:r>
              <a:rPr lang="en-US" sz="3400" b="1" dirty="0" smtClean="0"/>
              <a:t>pressure groups</a:t>
            </a:r>
            <a:r>
              <a:rPr lang="en-US" sz="3400" dirty="0" smtClean="0"/>
              <a:t>. </a:t>
            </a:r>
          </a:p>
          <a:p>
            <a:pPr>
              <a:buNone/>
            </a:pPr>
            <a:endParaRPr lang="en-US" dirty="0" smtClean="0"/>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Â© 2007 Prentice Hall, Inc. All rights&#10;reserved. 3â27&#10;Exhibit 3â9Exhibit 3â9 The External EnvironmentThe External Environm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43000" y="120503"/>
            <a:ext cx="6996223" cy="652130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17929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Â© 2007 Prentice Hall, Inc. All rights&#10;reserved. 3â29&#10;How the Environment Affects ManagersHow the Environment Affects Mana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52624" y="120503"/>
            <a:ext cx="6321055" cy="665598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5401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Â© 2007 Prentice Hall, Inc. All rights&#10;reserved. 3â30&#10;Exhibit 3â11Exhibit 3â11 Environmental Uncertainty MatrixEnvironmenta..."/>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05786" y="191386"/>
            <a:ext cx="6241312" cy="655674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14366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Â© 2007 Prentice Hall, Inc. All rights&#10;reserved. 3â31&#10;Stakeholder RelationshipsStakeholder Relationships&#10;â¢ StakeholdersStak..."/>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21883" y="96593"/>
            <a:ext cx="6597203" cy="65038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90398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Â© 2007 Prentice Hall, Inc. All rights&#10;reserved. 3â32&#10;Managing Stakeholder RelationshipsManaging Stakeholder Relationships&#10;..."/>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3954" y="125769"/>
            <a:ext cx="4557713" cy="6307228"/>
          </a:xfrm>
          <a:prstGeom prst="rect">
            <a:avLst/>
          </a:prstGeom>
          <a:noFill/>
          <a:extLst>
            <a:ext uri="{909E8E84-426E-40DD-AFC4-6F175D3DCCD1}">
              <a14:hiddenFill xmlns:a14="http://schemas.microsoft.com/office/drawing/2010/main" xmlns="">
                <a:solidFill>
                  <a:srgbClr val="FFFFFF"/>
                </a:solidFill>
              </a14:hiddenFill>
            </a:ext>
          </a:extLst>
        </p:spPr>
      </p:pic>
      <p:pic>
        <p:nvPicPr>
          <p:cNvPr id="25604" name="Picture 4" descr="Â© 2007 Prentice Hall, Inc. All rights&#10;reserved. 3â33&#10;Exhibit 3â12Exhibit 3â12 Organizational StakeholdersOrganizational St..."/>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76368" y="125769"/>
            <a:ext cx="4557713" cy="6307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44870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292</Words>
  <Application>Microsoft Office PowerPoint</Application>
  <PresentationFormat>On-screen Show (4:3)</PresentationFormat>
  <Paragraphs>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9</cp:revision>
  <dcterms:created xsi:type="dcterms:W3CDTF">2020-03-18T14:22:22Z</dcterms:created>
  <dcterms:modified xsi:type="dcterms:W3CDTF">2020-03-27T08:43:05Z</dcterms:modified>
</cp:coreProperties>
</file>