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5" r:id="rId6"/>
    <p:sldId id="267" r:id="rId7"/>
    <p:sldId id="264" r:id="rId8"/>
    <p:sldId id="261" r:id="rId9"/>
    <p:sldId id="260" r:id="rId10"/>
    <p:sldId id="259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EF730-FEB5-4B66-B5C9-83D548CD6A5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264C5-61DC-474B-8F13-151E23B4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64C5-61DC-474B-8F13-151E23B462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80ACFD-7C3A-493B-B6DD-9431D3E07F9C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52CC7C-1A3B-4768-BA0D-5BFCB6965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zle.com/showImage.asp?image=13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286000" y="3929066"/>
            <a:ext cx="6172200" cy="10894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Natural Approach</a:t>
            </a:r>
            <a:endParaRPr lang="en-US" sz="36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429520" y="5500702"/>
            <a:ext cx="1100118" cy="10688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5180351</a:t>
            </a:r>
          </a:p>
          <a:p>
            <a:r>
              <a:rPr lang="en-US" dirty="0" smtClean="0"/>
              <a:t>5180368</a:t>
            </a:r>
          </a:p>
          <a:p>
            <a:r>
              <a:rPr lang="en-US" dirty="0" smtClean="0"/>
              <a:t>5180383</a:t>
            </a:r>
            <a:endParaRPr lang="en-US" dirty="0"/>
          </a:p>
        </p:txBody>
      </p:sp>
      <p:pic>
        <p:nvPicPr>
          <p:cNvPr id="23554" name="Picture 2" descr="http://www.scola.org/ScolaApp/images/photo_aboutsc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00108"/>
            <a:ext cx="3705206" cy="2781654"/>
          </a:xfrm>
          <a:prstGeom prst="rect">
            <a:avLst/>
          </a:prstGeom>
          <a:noFill/>
        </p:spPr>
      </p:pic>
      <p:pic>
        <p:nvPicPr>
          <p:cNvPr id="23556" name="Picture 4" descr="http://img.sparknotes.com/content/sparklife/sparktalk/fore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428736"/>
            <a:ext cx="2714625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Theories</a:t>
            </a:r>
            <a:endParaRPr lang="en-US" dirty="0"/>
          </a:p>
        </p:txBody>
      </p:sp>
      <p:pic>
        <p:nvPicPr>
          <p:cNvPr id="1026" name="Picture 2" descr="http://thecontentwrangler.com/wp-content/uploads/2010/05/stackof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429000"/>
            <a:ext cx="3086100" cy="2971800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29246" cy="4873752"/>
          </a:xfrm>
        </p:spPr>
        <p:txBody>
          <a:bodyPr/>
          <a:lstStyle/>
          <a:p>
            <a:r>
              <a:rPr lang="en-US" u="sng" dirty="0" smtClean="0"/>
              <a:t>The Affective Filter hypothesis</a:t>
            </a:r>
            <a:endParaRPr lang="en-US" dirty="0" smtClean="0"/>
          </a:p>
          <a:p>
            <a:pPr lvl="1"/>
            <a:r>
              <a:rPr lang="en-US" dirty="0" smtClean="0"/>
              <a:t>When the learner’s emotional state can act as a filter that can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prevent input from reaching the learner’s language acquisition device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Filter is up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Negative emotional factors</a:t>
            </a:r>
            <a:r>
              <a:rPr lang="en-US" dirty="0" smtClean="0"/>
              <a:t> and they won’t acquire language. </a:t>
            </a:r>
          </a:p>
          <a:p>
            <a:pPr lvl="1"/>
            <a:r>
              <a:rPr lang="en-US" dirty="0" smtClean="0"/>
              <a:t>Filter is down = Learner will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learn better.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Roles of Teacher and Learner</a:t>
            </a:r>
            <a:endParaRPr lang="en-US" sz="28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Teacher</a:t>
            </a:r>
            <a:r>
              <a:rPr lang="en-US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Act as an authority in the class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Imitate the first language learning process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Creatively instruct students to do activities that benefit the language learning.</a:t>
            </a:r>
          </a:p>
          <a:p>
            <a:r>
              <a:rPr lang="en-US" u="sng" dirty="0" smtClean="0"/>
              <a:t>Student</a:t>
            </a:r>
            <a:r>
              <a:rPr lang="en-US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Responds to the teacher by physical action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Interact to teacher and other students  </a:t>
            </a:r>
            <a:endParaRPr lang="en-US" dirty="0"/>
          </a:p>
        </p:txBody>
      </p:sp>
      <p:pic>
        <p:nvPicPr>
          <p:cNvPr id="4" name="รูปภาพ 3" descr="StudentAmbassad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797152"/>
            <a:ext cx="2520280" cy="189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b="1" dirty="0" smtClean="0"/>
              <a:t>In Class Activities</a:t>
            </a:r>
            <a:endParaRPr lang="en-US" sz="33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For beginners</a:t>
            </a:r>
            <a:r>
              <a:rPr lang="en-US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Pointing, handing objects, writing or drawing , standing, walking, sitting down</a:t>
            </a:r>
          </a:p>
          <a:p>
            <a:r>
              <a:rPr lang="en-US" u="sng" dirty="0" smtClean="0"/>
              <a:t>For advanced learners</a:t>
            </a:r>
            <a:r>
              <a:rPr lang="en-US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Like listening n reading tasks that learners order pictures, follow written instruction or maps. 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รูปภาพ 3" descr="DREW08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026796"/>
            <a:ext cx="3960440" cy="2577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936104"/>
          </a:xfrm>
        </p:spPr>
        <p:txBody>
          <a:bodyPr>
            <a:normAutofit/>
          </a:bodyPr>
          <a:lstStyle/>
          <a:p>
            <a:r>
              <a:rPr lang="en-US" b="1" dirty="0" smtClean="0"/>
              <a:t>Advantages &amp; Disadvantages</a:t>
            </a:r>
            <a:endParaRPr lang="en-US" b="1" dirty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5112568"/>
          </a:xfrm>
        </p:spPr>
        <p:txBody>
          <a:bodyPr/>
          <a:lstStyle/>
          <a:p>
            <a:r>
              <a:rPr lang="en-US" u="sng" dirty="0" smtClean="0"/>
              <a:t>Advantages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This method is very easy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Reliable as it’s widely used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There’s no grammar instruction in this method</a:t>
            </a:r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u="sng" dirty="0" smtClean="0"/>
              <a:t>Disadvantages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It takes long time and learner can do only elementary things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It does not suit for those who do not have much 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method rarely concerns about correctness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Techniques involved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Using inputs like pictures, objects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Mime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Body language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Audiovisual aids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Memorizing </a:t>
            </a:r>
            <a:endParaRPr lang="en-US" dirty="0"/>
          </a:p>
        </p:txBody>
      </p:sp>
      <p:pic>
        <p:nvPicPr>
          <p:cNvPr id="5" name="รูปภาพ 4" descr="language-skill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204864"/>
            <a:ext cx="47625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5000636"/>
            <a:ext cx="6215106" cy="714372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pic>
        <p:nvPicPr>
          <p:cNvPr id="4" name="Picture 4" descr="http://thelanguagelearningblog.com/wp-content/uploads/2008/12/stephen-krashen-20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57232"/>
            <a:ext cx="2643206" cy="3812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Natural Approach</a:t>
            </a:r>
            <a:endParaRPr lang="en-US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History and Background</a:t>
            </a:r>
          </a:p>
          <a:p>
            <a:endParaRPr lang="en-US" dirty="0" smtClean="0"/>
          </a:p>
          <a:p>
            <a:r>
              <a:rPr lang="en-US" dirty="0" smtClean="0"/>
              <a:t>Objectives</a:t>
            </a:r>
          </a:p>
          <a:p>
            <a:endParaRPr lang="en-US" dirty="0" smtClean="0"/>
          </a:p>
          <a:p>
            <a:r>
              <a:rPr lang="en-US" dirty="0" smtClean="0"/>
              <a:t>Theories</a:t>
            </a:r>
          </a:p>
          <a:p>
            <a:endParaRPr lang="en-US" dirty="0" smtClean="0"/>
          </a:p>
          <a:p>
            <a:r>
              <a:rPr lang="en-US" dirty="0" smtClean="0"/>
              <a:t>Learner and Teacher’s roles</a:t>
            </a:r>
          </a:p>
          <a:p>
            <a:endParaRPr lang="en-US" dirty="0" smtClean="0"/>
          </a:p>
          <a:p>
            <a:r>
              <a:rPr lang="en-US" dirty="0" smtClean="0"/>
              <a:t>Advantages and Disadvantages</a:t>
            </a:r>
          </a:p>
          <a:p>
            <a:endParaRPr lang="en-US" dirty="0"/>
          </a:p>
        </p:txBody>
      </p:sp>
      <p:pic>
        <p:nvPicPr>
          <p:cNvPr id="22530" name="Picture 2" descr="http://www.treehugger.com/book-lending-2sw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3116"/>
            <a:ext cx="2714625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and Background</a:t>
            </a:r>
            <a:endParaRPr lang="en-US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4357694"/>
            <a:ext cx="7467600" cy="21876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700" dirty="0" smtClean="0"/>
              <a:t>It was developed and published as a book by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Mr. Stephen </a:t>
            </a:r>
            <a:r>
              <a:rPr lang="en-US" sz="1700" dirty="0" err="1" smtClean="0">
                <a:solidFill>
                  <a:schemeClr val="accent1">
                    <a:lumMod val="75000"/>
                  </a:schemeClr>
                </a:solidFill>
              </a:rPr>
              <a:t>Krashen</a:t>
            </a:r>
            <a:r>
              <a:rPr lang="en-US" sz="1700" dirty="0" smtClean="0"/>
              <a:t> and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Mrs. Tracy Terrell </a:t>
            </a:r>
            <a:r>
              <a:rPr lang="en-US" sz="1700" dirty="0" smtClean="0"/>
              <a:t>in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1983.</a:t>
            </a:r>
          </a:p>
          <a:p>
            <a:pPr lvl="0"/>
            <a:endParaRPr lang="en-US" sz="1700" dirty="0" smtClean="0"/>
          </a:p>
          <a:p>
            <a:pPr lvl="0"/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Mr. Stephen </a:t>
            </a:r>
            <a:r>
              <a:rPr lang="en-US" sz="1700" dirty="0" err="1" smtClean="0">
                <a:solidFill>
                  <a:schemeClr val="accent1">
                    <a:lumMod val="75000"/>
                  </a:schemeClr>
                </a:solidFill>
              </a:rPr>
              <a:t>Krashen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 smtClean="0"/>
              <a:t>is a famous linguist. He is currently a professor at University of Southern California.</a:t>
            </a:r>
          </a:p>
          <a:p>
            <a:pPr lvl="0"/>
            <a:endParaRPr lang="en-US" sz="1700" dirty="0" smtClean="0"/>
          </a:p>
          <a:p>
            <a:pPr lvl="0"/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Mrs. Tracy Terrell</a:t>
            </a:r>
            <a:r>
              <a:rPr lang="en-US" sz="1700" dirty="0" smtClean="0"/>
              <a:t> is an educational theorist and a professor at University of California.</a:t>
            </a:r>
          </a:p>
          <a:p>
            <a:endParaRPr lang="en-US" dirty="0"/>
          </a:p>
        </p:txBody>
      </p:sp>
      <p:pic>
        <p:nvPicPr>
          <p:cNvPr id="9218" name="Picture 2" descr="http://i.biblio.com/o/345/099/9780136099345.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1708232" cy="2428892"/>
          </a:xfrm>
          <a:prstGeom prst="rect">
            <a:avLst/>
          </a:prstGeom>
          <a:noFill/>
        </p:spPr>
      </p:pic>
      <p:pic>
        <p:nvPicPr>
          <p:cNvPr id="14338" name="Picture 2" descr="http://www.s9.com/images/portraits/33565_Stephen-Krash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85926"/>
            <a:ext cx="191565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and Background</a:t>
            </a:r>
            <a:endParaRPr lang="en-US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4643446"/>
            <a:ext cx="7467600" cy="17573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900" dirty="0" smtClean="0"/>
              <a:t>The publication of this book, “The Natural Approach”, made a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wide impact globally</a:t>
            </a:r>
            <a:r>
              <a:rPr lang="en-US" sz="1900" dirty="0" smtClean="0"/>
              <a:t>.</a:t>
            </a:r>
          </a:p>
          <a:p>
            <a:pPr lvl="0"/>
            <a:endParaRPr lang="en-US" sz="1900" dirty="0" smtClean="0"/>
          </a:p>
          <a:p>
            <a:pPr lvl="0"/>
            <a:r>
              <a:rPr lang="en-US" sz="1900" dirty="0" smtClean="0"/>
              <a:t>Natural Approach believes that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adults can still acquire second languages</a:t>
            </a:r>
            <a:r>
              <a:rPr lang="en-US" sz="1900" dirty="0" smtClean="0"/>
              <a:t>. The ability of language acquisition does not disappear as we grow up.</a:t>
            </a:r>
          </a:p>
          <a:p>
            <a:endParaRPr lang="en-US" dirty="0"/>
          </a:p>
        </p:txBody>
      </p:sp>
      <p:pic>
        <p:nvPicPr>
          <p:cNvPr id="1026" name="Picture 2" descr="language-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1963446" cy="2655481"/>
          </a:xfrm>
          <a:prstGeom prst="rect">
            <a:avLst/>
          </a:prstGeom>
          <a:noFill/>
        </p:spPr>
      </p:pic>
      <p:pic>
        <p:nvPicPr>
          <p:cNvPr id="1028" name="Picture 4" descr="language lear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14488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and Background</a:t>
            </a:r>
            <a:endParaRPr lang="en-US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57158" y="4572008"/>
            <a:ext cx="7467600" cy="211625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900" dirty="0" smtClean="0"/>
              <a:t>Adults have the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LAD.</a:t>
            </a:r>
            <a:r>
              <a:rPr lang="en-US" sz="1900" dirty="0" smtClean="0"/>
              <a:t> Adults also acquire language by following the principles of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Universal Grammar</a:t>
            </a:r>
            <a:r>
              <a:rPr lang="en-US" sz="1900" dirty="0" smtClean="0"/>
              <a:t>.</a:t>
            </a:r>
          </a:p>
          <a:p>
            <a:pPr lvl="0"/>
            <a:endParaRPr lang="en-US" sz="1900" dirty="0" smtClean="0"/>
          </a:p>
          <a:p>
            <a:pPr lvl="0"/>
            <a:r>
              <a:rPr lang="en-US" sz="1900" dirty="0" smtClean="0"/>
              <a:t>The different between adult and children acquisition skill is that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adults have </a:t>
            </a:r>
            <a:r>
              <a:rPr lang="en-US" sz="1900" smtClean="0">
                <a:solidFill>
                  <a:schemeClr val="accent1">
                    <a:lumMod val="75000"/>
                  </a:schemeClr>
                </a:solidFill>
              </a:rPr>
              <a:t>two </a:t>
            </a:r>
            <a:r>
              <a:rPr lang="en-US" sz="1900" smtClean="0">
                <a:solidFill>
                  <a:schemeClr val="accent1">
                    <a:lumMod val="75000"/>
                  </a:schemeClr>
                </a:solidFill>
              </a:rPr>
              <a:t>things</a:t>
            </a:r>
            <a:r>
              <a:rPr lang="en-US" sz="1900" smtClean="0"/>
              <a:t> </a:t>
            </a:r>
            <a:r>
              <a:rPr lang="en-US" sz="1900" dirty="0" smtClean="0"/>
              <a:t>to follow when they learn foreign language: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Acquisition and learning</a:t>
            </a:r>
            <a:r>
              <a:rPr lang="en-US" sz="1900" dirty="0" smtClean="0"/>
              <a:t>. But,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children only acquire the languages</a:t>
            </a:r>
            <a:r>
              <a:rPr lang="en-US" sz="1900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 descr="http://www.englishfirst.com/trt/images/english-language-teaching-resour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083740" cy="2643206"/>
          </a:xfrm>
          <a:prstGeom prst="rect">
            <a:avLst/>
          </a:prstGeom>
          <a:noFill/>
        </p:spPr>
      </p:pic>
      <p:pic>
        <p:nvPicPr>
          <p:cNvPr id="2052" name="Picture 4" descr="Foreign Languages: Learning Languages Onl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3" y="1643050"/>
            <a:ext cx="266638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and Background</a:t>
            </a:r>
            <a:endParaRPr lang="en-US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71472" y="5214950"/>
            <a:ext cx="7467600" cy="758936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In the book, Mr. </a:t>
            </a:r>
            <a:r>
              <a:rPr lang="en-US" sz="2000" dirty="0" err="1" smtClean="0"/>
              <a:t>Krashen</a:t>
            </a:r>
            <a:r>
              <a:rPr lang="en-US" sz="2000" dirty="0" smtClean="0"/>
              <a:t> and Mrs. Terrell consider their approach as a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traditional method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24580" name="Picture 4" descr="http://api.ning.com/files/eGTJRyMoGoC7gf0K8o3hbLR5rDNHVqcz*Jp3lXXPz3TBZuEVGHpaP*62FJheNELEoOV7nMhZkLWb2O9tsdMwlkgaqiLo7pKn/tongue_twi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2990850" cy="3048000"/>
          </a:xfrm>
          <a:prstGeom prst="rect">
            <a:avLst/>
          </a:prstGeom>
          <a:noFill/>
        </p:spPr>
      </p:pic>
      <p:pic>
        <p:nvPicPr>
          <p:cNvPr id="24582" name="Picture 6" descr="http://news-libraries.mit.edu/blog/wp-content/uploads/2007/11/book_s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00174"/>
            <a:ext cx="2631715" cy="341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175736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To help adults in learning the foreign language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naturally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learner will be able to pick up the grammar by themselves when they are ready.</a:t>
            </a:r>
          </a:p>
          <a:p>
            <a:endParaRPr lang="en-US" dirty="0"/>
          </a:p>
        </p:txBody>
      </p:sp>
      <p:pic>
        <p:nvPicPr>
          <p:cNvPr id="3074" name="Picture 2" descr="http://www.cityoflafayette.com/Images/ImageManager/adult_r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286124"/>
            <a:ext cx="2143125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Theories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3000372"/>
            <a:ext cx="7467600" cy="3473580"/>
          </a:xfrm>
        </p:spPr>
        <p:txBody>
          <a:bodyPr>
            <a:normAutofit lnSpcReduction="10000"/>
          </a:bodyPr>
          <a:lstStyle/>
          <a:p>
            <a:pPr lvl="0"/>
            <a:r>
              <a:rPr lang="en-US" u="sng" dirty="0" smtClean="0"/>
              <a:t>The Acquisition-Learning hypothesis</a:t>
            </a:r>
            <a:r>
              <a:rPr lang="en-US" dirty="0" smtClean="0"/>
              <a:t> – </a:t>
            </a:r>
          </a:p>
          <a:p>
            <a:pPr lvl="1"/>
            <a:r>
              <a:rPr lang="en-US" dirty="0" smtClean="0"/>
              <a:t>is the most basic steps of all in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Krashen’s theory </a:t>
            </a:r>
          </a:p>
          <a:p>
            <a:pPr lvl="1"/>
            <a:r>
              <a:rPr lang="en-US" dirty="0" smtClean="0"/>
              <a:t>It’s the most well known among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linguists and language practitioners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learner has two ways of learning the second language, which are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acquired system and the learned system</a:t>
            </a:r>
            <a:r>
              <a:rPr lang="en-US" dirty="0" smtClean="0"/>
              <a:t>. </a:t>
            </a:r>
          </a:p>
          <a:p>
            <a:pPr lvl="0"/>
            <a:r>
              <a:rPr lang="en-US" u="sng" dirty="0" smtClean="0"/>
              <a:t>The monitor hypothesis</a:t>
            </a:r>
            <a:endParaRPr lang="en-US" dirty="0" smtClean="0"/>
          </a:p>
          <a:p>
            <a:pPr lvl="1"/>
            <a:r>
              <a:rPr lang="en-US" dirty="0" smtClean="0"/>
              <a:t>when the learner can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check and correct language </a:t>
            </a:r>
            <a:r>
              <a:rPr lang="en-US" dirty="0" smtClean="0"/>
              <a:t>output.</a:t>
            </a:r>
          </a:p>
          <a:p>
            <a:endParaRPr lang="en-US" dirty="0"/>
          </a:p>
        </p:txBody>
      </p:sp>
      <p:pic>
        <p:nvPicPr>
          <p:cNvPr id="3074" name="Picture 2" descr="http://globalthoughtz.com/wp-content/uploads/2010/09/Group_Discu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14356"/>
            <a:ext cx="3017442" cy="2157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Theories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757494"/>
          </a:xfrm>
        </p:spPr>
        <p:txBody>
          <a:bodyPr/>
          <a:lstStyle/>
          <a:p>
            <a:pPr lvl="0"/>
            <a:r>
              <a:rPr lang="en-US" u="sng" dirty="0" smtClean="0"/>
              <a:t>The Natural Order hypothesis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When people acquire language by using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grammatical structures</a:t>
            </a:r>
            <a:r>
              <a:rPr lang="en-US" dirty="0" smtClean="0"/>
              <a:t> in a predictable order.</a:t>
            </a:r>
          </a:p>
          <a:p>
            <a:pPr lvl="0"/>
            <a:r>
              <a:rPr lang="en-US" u="sng" dirty="0" smtClean="0"/>
              <a:t>The input hypothesis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acquisition of languages are in a predictable order. Everybody have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same steps of learning acquisition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 descr="http://www.reviewfuse.com/blog/wp-content/uploads/2008/08/gramm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256"/>
            <a:ext cx="240712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246</TotalTime>
  <Words>531</Words>
  <Application>Microsoft Office PowerPoint</Application>
  <PresentationFormat>นำเสนอทางหน้าจอ (4:3)</PresentationFormat>
  <Paragraphs>86</Paragraphs>
  <Slides>15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เฉลียง</vt:lpstr>
      <vt:lpstr>Natural Approach</vt:lpstr>
      <vt:lpstr>Natural Approach</vt:lpstr>
      <vt:lpstr>History and Background</vt:lpstr>
      <vt:lpstr>History and Background</vt:lpstr>
      <vt:lpstr>History and Background</vt:lpstr>
      <vt:lpstr>History and Background</vt:lpstr>
      <vt:lpstr>Objectives</vt:lpstr>
      <vt:lpstr>Theories</vt:lpstr>
      <vt:lpstr>Theories</vt:lpstr>
      <vt:lpstr>Theories</vt:lpstr>
      <vt:lpstr>Roles of Teacher and Learner</vt:lpstr>
      <vt:lpstr>   In Class Activities</vt:lpstr>
      <vt:lpstr>Advantages &amp; Disadvantages</vt:lpstr>
      <vt:lpstr>  Techniques involved</vt:lpstr>
      <vt:lpstr>Thank You for Your Attention</vt:lpstr>
    </vt:vector>
  </TitlesOfParts>
  <Company>sKz Community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Approach</dc:title>
  <dc:creator>PongK</dc:creator>
  <cp:lastModifiedBy>PongK</cp:lastModifiedBy>
  <cp:revision>51</cp:revision>
  <dcterms:created xsi:type="dcterms:W3CDTF">2010-12-01T14:54:24Z</dcterms:created>
  <dcterms:modified xsi:type="dcterms:W3CDTF">2010-12-02T02:25:03Z</dcterms:modified>
</cp:coreProperties>
</file>