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5" r:id="rId28"/>
    <p:sldId id="286" r:id="rId29"/>
    <p:sldId id="287" r:id="rId30"/>
    <p:sldId id="288" r:id="rId31"/>
    <p:sldId id="289" r:id="rId32"/>
    <p:sldId id="297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6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4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0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7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72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179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9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0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2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2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29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156" y="1294485"/>
            <a:ext cx="8791575" cy="2387600"/>
          </a:xfrm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sz="199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CSS</a:t>
            </a:r>
            <a:endParaRPr lang="en-US" sz="115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2090" y="3903252"/>
            <a:ext cx="8791575" cy="1655762"/>
          </a:xfrm>
        </p:spPr>
        <p:txBody>
          <a:bodyPr/>
          <a:lstStyle/>
          <a:p>
            <a:r>
              <a:rPr lang="en-US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Cascading Style Sheets</a:t>
            </a:r>
          </a:p>
          <a:p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6" y="290111"/>
            <a:ext cx="9905998" cy="1905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CSS Colors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80" y="29011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Colors are specified using predefined color names, or RGB, </a:t>
            </a:r>
            <a:r>
              <a:rPr lang="en-US" sz="2800" b="1" dirty="0" smtClean="0">
                <a:solidFill>
                  <a:schemeClr val="tx1"/>
                </a:solidFill>
              </a:rPr>
              <a:t>HEX, RGBA values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77" y="2927440"/>
            <a:ext cx="8727876" cy="22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9262"/>
            <a:ext cx="9905998" cy="1905000"/>
          </a:xfrm>
        </p:spPr>
        <p:txBody>
          <a:bodyPr/>
          <a:lstStyle/>
          <a:p>
            <a:r>
              <a:rPr lang="en-US" dirty="0"/>
              <a:t>RGB Value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717" y="2039037"/>
            <a:ext cx="9905998" cy="31242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 HTML, a color can be specified as an RGB value, using this formula: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rgb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i="1" dirty="0">
                <a:solidFill>
                  <a:schemeClr val="tx1"/>
                </a:solidFill>
              </a:rPr>
              <a:t>red,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i="1" dirty="0">
                <a:solidFill>
                  <a:schemeClr val="tx1"/>
                </a:solidFill>
              </a:rPr>
              <a:t>green</a:t>
            </a:r>
            <a:r>
              <a:rPr lang="en-US" b="1" dirty="0">
                <a:solidFill>
                  <a:schemeClr val="tx1"/>
                </a:solidFill>
              </a:rPr>
              <a:t>, </a:t>
            </a:r>
            <a:r>
              <a:rPr lang="en-US" b="1" i="1" dirty="0">
                <a:solidFill>
                  <a:schemeClr val="tx1"/>
                </a:solidFill>
              </a:rPr>
              <a:t>blue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b="1" dirty="0">
                <a:solidFill>
                  <a:schemeClr val="tx1"/>
                </a:solidFill>
              </a:rPr>
              <a:t>Each parameter (red, green, and blue) defines the intensity of the color between 0 and 255.</a:t>
            </a:r>
          </a:p>
          <a:p>
            <a:r>
              <a:rPr lang="en-US" b="1" dirty="0">
                <a:solidFill>
                  <a:schemeClr val="tx1"/>
                </a:solidFill>
              </a:rPr>
              <a:t>For example, </a:t>
            </a:r>
            <a:r>
              <a:rPr lang="en-US" b="1" dirty="0" err="1">
                <a:solidFill>
                  <a:schemeClr val="tx1"/>
                </a:solidFill>
              </a:rPr>
              <a:t>rgb</a:t>
            </a:r>
            <a:r>
              <a:rPr lang="en-US" b="1" dirty="0">
                <a:solidFill>
                  <a:schemeClr val="tx1"/>
                </a:solidFill>
              </a:rPr>
              <a:t>(255, 0, 0) is displayed as red, because red is set to its highest value (255) and the others are set to 0.</a:t>
            </a:r>
          </a:p>
          <a:p>
            <a:r>
              <a:rPr lang="en-US" b="1" dirty="0">
                <a:solidFill>
                  <a:schemeClr val="tx1"/>
                </a:solidFill>
              </a:rPr>
              <a:t>To display the color black, all color parameters must be set to 0, like this: </a:t>
            </a:r>
            <a:r>
              <a:rPr lang="en-US" b="1" dirty="0" err="1">
                <a:solidFill>
                  <a:schemeClr val="tx1"/>
                </a:solidFill>
              </a:rPr>
              <a:t>rgb</a:t>
            </a:r>
            <a:r>
              <a:rPr lang="en-US" b="1" dirty="0">
                <a:solidFill>
                  <a:schemeClr val="tx1"/>
                </a:solidFill>
              </a:rPr>
              <a:t>(0, 0, 0).</a:t>
            </a:r>
          </a:p>
          <a:p>
            <a:r>
              <a:rPr lang="en-US" b="1" dirty="0">
                <a:solidFill>
                  <a:schemeClr val="tx1"/>
                </a:solidFill>
              </a:rPr>
              <a:t>To display the color white, all color parameters must be set to 255, like this: </a:t>
            </a:r>
            <a:r>
              <a:rPr lang="en-US" b="1" dirty="0" err="1">
                <a:solidFill>
                  <a:schemeClr val="tx1"/>
                </a:solidFill>
              </a:rPr>
              <a:t>rgb</a:t>
            </a:r>
            <a:r>
              <a:rPr lang="en-US" b="1" dirty="0">
                <a:solidFill>
                  <a:schemeClr val="tx1"/>
                </a:solidFill>
              </a:rPr>
              <a:t>(255, 255, 255).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599" y="246043"/>
            <a:ext cx="9905998" cy="1905000"/>
          </a:xfrm>
        </p:spPr>
        <p:txBody>
          <a:bodyPr/>
          <a:lstStyle/>
          <a:p>
            <a:r>
              <a:rPr lang="en-US" dirty="0"/>
              <a:t>HEX Value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599" y="2017004"/>
            <a:ext cx="9905998" cy="31242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HTML, a color can be specified using a hexadecimal value in the form: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#</a:t>
            </a:r>
            <a:r>
              <a:rPr lang="en-US" sz="2800" b="1" i="1" dirty="0" err="1">
                <a:solidFill>
                  <a:schemeClr val="tx1"/>
                </a:solidFill>
              </a:rPr>
              <a:t>rrggbb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Where </a:t>
            </a:r>
            <a:r>
              <a:rPr lang="en-US" sz="2800" dirty="0" err="1">
                <a:solidFill>
                  <a:schemeClr val="tx1"/>
                </a:solidFill>
              </a:rPr>
              <a:t>rr</a:t>
            </a:r>
            <a:r>
              <a:rPr lang="en-US" sz="2800" dirty="0">
                <a:solidFill>
                  <a:schemeClr val="tx1"/>
                </a:solidFill>
              </a:rPr>
              <a:t> (red), </a:t>
            </a:r>
            <a:r>
              <a:rPr lang="en-US" sz="2800" dirty="0" err="1">
                <a:solidFill>
                  <a:schemeClr val="tx1"/>
                </a:solidFill>
              </a:rPr>
              <a:t>gg</a:t>
            </a:r>
            <a:r>
              <a:rPr lang="en-US" sz="2800" dirty="0">
                <a:solidFill>
                  <a:schemeClr val="tx1"/>
                </a:solidFill>
              </a:rPr>
              <a:t> (green) and bb (blue) are hexadecimal values between 00 and </a:t>
            </a:r>
            <a:r>
              <a:rPr lang="en-US" sz="2800" dirty="0" err="1">
                <a:solidFill>
                  <a:schemeClr val="tx1"/>
                </a:solidFill>
              </a:rPr>
              <a:t>ff</a:t>
            </a:r>
            <a:r>
              <a:rPr lang="en-US" sz="2800" dirty="0">
                <a:solidFill>
                  <a:schemeClr val="tx1"/>
                </a:solidFill>
              </a:rPr>
              <a:t> (same as decimal 0-255).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For example, #ff0000 is displayed as red, because red is set to its highest value (</a:t>
            </a:r>
            <a:r>
              <a:rPr lang="en-US" sz="2800" dirty="0" err="1">
                <a:solidFill>
                  <a:schemeClr val="tx1"/>
                </a:solidFill>
              </a:rPr>
              <a:t>ff</a:t>
            </a:r>
            <a:r>
              <a:rPr lang="en-US" sz="2800" dirty="0">
                <a:solidFill>
                  <a:schemeClr val="tx1"/>
                </a:solidFill>
              </a:rPr>
              <a:t>) and the others are set to the lowest value (00).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RGBA Value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83105"/>
            <a:ext cx="9905998" cy="31242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RGBA color values are an extension of RGB color values with an alpha channel - which specifies the opacity for a color.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 RGBA color value is specified with:</a:t>
            </a:r>
          </a:p>
          <a:p>
            <a:r>
              <a:rPr lang="en-US" sz="2800" b="1" dirty="0" err="1">
                <a:solidFill>
                  <a:schemeClr val="tx1"/>
                </a:solidFill>
              </a:rPr>
              <a:t>rgba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red,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green</a:t>
            </a:r>
            <a:r>
              <a:rPr lang="en-US" sz="2800" b="1" dirty="0">
                <a:solidFill>
                  <a:schemeClr val="tx1"/>
                </a:solidFill>
              </a:rPr>
              <a:t>, </a:t>
            </a:r>
            <a:r>
              <a:rPr lang="en-US" sz="2800" b="1" i="1" dirty="0">
                <a:solidFill>
                  <a:schemeClr val="tx1"/>
                </a:solidFill>
              </a:rPr>
              <a:t>blue, alpha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alpha parameter is a number between 0.0 (fully transparent) and 1.0 (not transparent at all):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9" y="301127"/>
            <a:ext cx="9905998" cy="1905000"/>
          </a:xfrm>
        </p:spPr>
        <p:txBody>
          <a:bodyPr/>
          <a:lstStyle/>
          <a:p>
            <a:r>
              <a:rPr lang="en-US" dirty="0"/>
              <a:t>CSS Backgrounds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784" y="1950903"/>
            <a:ext cx="9905998" cy="312420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CSS background properties are used to define the background effects for elements.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CSS background properties:</a:t>
            </a:r>
          </a:p>
          <a:p>
            <a:r>
              <a:rPr lang="en-US" sz="2400" dirty="0">
                <a:solidFill>
                  <a:schemeClr val="tx1"/>
                </a:solidFill>
              </a:rPr>
              <a:t>background-color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background-image</a:t>
            </a:r>
          </a:p>
          <a:p>
            <a:r>
              <a:rPr lang="en-US" sz="2400" dirty="0">
                <a:solidFill>
                  <a:schemeClr val="tx1"/>
                </a:solidFill>
              </a:rPr>
              <a:t>background-repeat</a:t>
            </a:r>
          </a:p>
          <a:p>
            <a:r>
              <a:rPr lang="en-US" sz="2400" dirty="0">
                <a:solidFill>
                  <a:schemeClr val="tx1"/>
                </a:solidFill>
              </a:rPr>
              <a:t>background-attachment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background-position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71" y="283800"/>
            <a:ext cx="3591522" cy="1024468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39" y="1552408"/>
            <a:ext cx="4348408" cy="166743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4110" y="3286232"/>
            <a:ext cx="11428486" cy="1600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Background - Shorthand property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  <a:t>To shorten the code, it is also possible to specify all the background properties in one single property. This is called a shorthand property.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  <a:t>The shorthand property for background is 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onsolas" panose="020B0609020204030204" pitchFamily="49" charset="0"/>
              </a:rPr>
              <a:t>background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  <a:t>: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38" y="5085199"/>
            <a:ext cx="7366403" cy="11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295" y="184666"/>
            <a:ext cx="9905998" cy="1905000"/>
          </a:xfrm>
        </p:spPr>
        <p:txBody>
          <a:bodyPr/>
          <a:lstStyle/>
          <a:p>
            <a:r>
              <a:rPr lang="en-US" dirty="0"/>
              <a:t>CSS </a:t>
            </a:r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59" y="1870279"/>
            <a:ext cx="10135751" cy="4006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The CSS border properties allow you to specify the style, width, and color of an element's border</a:t>
            </a:r>
            <a:r>
              <a:rPr lang="en-US" sz="2100" b="1" dirty="0" smtClean="0">
                <a:solidFill>
                  <a:schemeClr val="tx1"/>
                </a:solidFill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he </a:t>
            </a: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border-style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property specifies what kind of border to display.</a:t>
            </a:r>
            <a:endParaRPr lang="en-US" sz="1900" b="1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The following values are allowed:</a:t>
            </a:r>
            <a:endParaRPr lang="en-US" sz="1900" b="1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dotted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dotted border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dashed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dashed border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solid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solid border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double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double border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groove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3D grooved border. The effect depends on the border-color value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ridge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3D ridged border. The effect depends on the border-color value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inset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3D inset border. The effect depends on the border-color value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outset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3D outset border. The effect depends on the border-color value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none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no border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3300" b="1" dirty="0">
                <a:solidFill>
                  <a:schemeClr val="tx1"/>
                </a:solidFill>
                <a:latin typeface="Consolas" panose="020B0609020204030204" pitchFamily="49" charset="0"/>
              </a:rPr>
              <a:t>hidden</a:t>
            </a:r>
            <a:r>
              <a:rPr lang="en-US" sz="2100" b="1" dirty="0">
                <a:solidFill>
                  <a:schemeClr val="tx1"/>
                </a:solidFill>
                <a:latin typeface="Verdana" panose="020B0604030504040204" pitchFamily="34" charset="0"/>
              </a:rPr>
              <a:t> - Defines a hidden border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33487" y="-184666"/>
            <a:ext cx="184731" cy="369332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Width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235" y="60960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border-width property specifies the width of the four borders</a:t>
            </a:r>
            <a:r>
              <a:rPr lang="en-US" sz="1800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US" sz="18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The width can be set as a specific size (in </a:t>
            </a:r>
            <a:r>
              <a:rPr lang="en-US" sz="1800" b="1" dirty="0" err="1">
                <a:solidFill>
                  <a:schemeClr val="tx1">
                    <a:lumMod val="95000"/>
                  </a:schemeClr>
                </a:solidFill>
              </a:rPr>
              <a:t>px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</a:schemeClr>
                </a:solidFill>
              </a:rPr>
              <a:t>pt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, cm, </a:t>
            </a:r>
            <a:r>
              <a:rPr lang="en-US" sz="1800" b="1" dirty="0" err="1">
                <a:solidFill>
                  <a:schemeClr val="tx1">
                    <a:lumMod val="95000"/>
                  </a:schemeClr>
                </a:solidFill>
              </a:rPr>
              <a:t>em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</a:schemeClr>
                </a:solidFill>
              </a:rPr>
              <a:t>etc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) or by using one of the three pre-defined values: thin, medium, or thick.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border-width property can have from one to four values (for the top border, right border, bottom border, and the left border).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77" y="3234106"/>
            <a:ext cx="3715268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59" y="212993"/>
            <a:ext cx="9905998" cy="1905000"/>
          </a:xfrm>
        </p:spPr>
        <p:txBody>
          <a:bodyPr/>
          <a:lstStyle/>
          <a:p>
            <a:r>
              <a:rPr lang="en-US" dirty="0"/>
              <a:t>Border Color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6259" y="1286996"/>
            <a:ext cx="1518877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SzTx/>
              <a:buNone/>
            </a:pPr>
            <a:r>
              <a:rPr lang="en-US" sz="1600" b="1" dirty="0">
                <a:latin typeface="Verdana" panose="020B0604030504040204" pitchFamily="34" charset="0"/>
              </a:rPr>
              <a:t>The border-color property can have from one to four values (for the top border, right border, bottom border, and the left border). </a:t>
            </a:r>
          </a:p>
          <a:p>
            <a:pPr marL="0" lvl="0" indent="0">
              <a:lnSpc>
                <a:spcPct val="100000"/>
              </a:lnSpc>
              <a:buSzTx/>
              <a:buNone/>
            </a:pPr>
            <a:endParaRPr lang="en-US" sz="1600" b="1" dirty="0">
              <a:latin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SzTx/>
              <a:buNone/>
            </a:pPr>
            <a:r>
              <a:rPr lang="en-US" sz="1600" b="1" dirty="0">
                <a:latin typeface="Verdana" panose="020B0604030504040204" pitchFamily="34" charset="0"/>
              </a:rPr>
              <a:t>If border-color is not set, it inherits the color of the element.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32" y="2301490"/>
            <a:ext cx="4913787" cy="42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- Individual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563" y="1020855"/>
            <a:ext cx="9905999" cy="354171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From the examples above you have seen that it is possible to specify a different border for each side.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In CSS, there are also properties for specifying each of the borders (top, right, bottom, and left):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28" y="3068823"/>
            <a:ext cx="3096057" cy="1581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563" y="4810120"/>
            <a:ext cx="570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example above gives the same result as this: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63" y="5250524"/>
            <a:ext cx="3181794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278" y="168926"/>
            <a:ext cx="9905998" cy="1905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435645"/>
            <a:ext cx="9905998" cy="312420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CSS </a:t>
            </a:r>
            <a:r>
              <a:rPr lang="en-US" sz="2800" b="1" dirty="0">
                <a:solidFill>
                  <a:schemeClr val="tx1"/>
                </a:solidFill>
              </a:rPr>
              <a:t>is a language that describes the style of an HTML document.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CSS describes how HTML elements should be displayed.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CSS</a:t>
            </a:r>
            <a:r>
              <a:rPr lang="en-US" sz="2800" b="1" dirty="0">
                <a:solidFill>
                  <a:schemeClr val="tx1"/>
                </a:solidFill>
              </a:rPr>
              <a:t> stands for Cascading Style Sheets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CSS describes how HTML elements are to be displayed on </a:t>
            </a:r>
            <a:r>
              <a:rPr lang="en-US" sz="2800" b="1" dirty="0" smtClean="0">
                <a:solidFill>
                  <a:schemeClr val="tx1"/>
                </a:solidFill>
              </a:rPr>
              <a:t>screen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CSS</a:t>
            </a:r>
            <a:r>
              <a:rPr lang="en-US" sz="2800" b="1" dirty="0">
                <a:solidFill>
                  <a:schemeClr val="tx1"/>
                </a:solidFill>
              </a:rPr>
              <a:t> saves a lot of work. It can control the layout of multiple web pages all at </a:t>
            </a:r>
            <a:r>
              <a:rPr lang="en-US" sz="2800" b="1" dirty="0" smtClean="0">
                <a:solidFill>
                  <a:schemeClr val="tx1"/>
                </a:solidFill>
              </a:rPr>
              <a:t>once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- Shorthand Property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13" y="1658877"/>
            <a:ext cx="2648320" cy="876422"/>
          </a:xfrm>
        </p:spPr>
      </p:pic>
      <p:sp>
        <p:nvSpPr>
          <p:cNvPr id="5" name="Rectangle 4"/>
          <p:cNvSpPr/>
          <p:nvPr/>
        </p:nvSpPr>
        <p:spPr>
          <a:xfrm>
            <a:off x="743379" y="2768115"/>
            <a:ext cx="1038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</a:rPr>
              <a:t>You can also specify all the individual border properties for just one side: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391" y="3185597"/>
            <a:ext cx="131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  <a:t>Left Border</a:t>
            </a:r>
            <a:endParaRPr lang="en-US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90" y="3260710"/>
            <a:ext cx="3038899" cy="1095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8391" y="468585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  <a:t>Bottom Border</a:t>
            </a:r>
            <a:endParaRPr lang="en-US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73" y="4864672"/>
            <a:ext cx="308653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382" y="67887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Rounded Borders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10" y="1473215"/>
            <a:ext cx="2953162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55" y="349958"/>
            <a:ext cx="9905998" cy="1905000"/>
          </a:xfrm>
        </p:spPr>
        <p:txBody>
          <a:bodyPr/>
          <a:lstStyle/>
          <a:p>
            <a:r>
              <a:rPr lang="en-US" dirty="0"/>
              <a:t>CSS Margins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9151" y="1397432"/>
            <a:ext cx="12064521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SzTx/>
              <a:buNone/>
            </a:pPr>
            <a:r>
              <a:rPr lang="en-US" sz="1100" b="1" dirty="0">
                <a:latin typeface="Verdana" panose="020B0604030504040204" pitchFamily="34" charset="0"/>
              </a:rPr>
              <a:t>The CSS margin properties are used to create space around elements, outside of any defined borders.</a:t>
            </a:r>
          </a:p>
          <a:p>
            <a:pPr marL="0" lvl="0" indent="0">
              <a:lnSpc>
                <a:spcPct val="100000"/>
              </a:lnSpc>
              <a:buSzTx/>
              <a:buNone/>
            </a:pPr>
            <a:endParaRPr lang="en-US" sz="1100" b="1" dirty="0">
              <a:latin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SzTx/>
              <a:buNone/>
            </a:pPr>
            <a:r>
              <a:rPr lang="en-US" sz="1100" b="1" dirty="0">
                <a:latin typeface="Verdana" panose="020B0604030504040204" pitchFamily="34" charset="0"/>
              </a:rPr>
              <a:t>With CSS, you have full control over the margins. There are properties for setting the margin for each side of an element (top, right, bottom, and left).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835" y="225495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onsolas" panose="020B0609020204030204" pitchFamily="49" charset="0"/>
              </a:rPr>
              <a:t>margin-top</a:t>
            </a:r>
            <a:endParaRPr lang="en-US" dirty="0">
              <a:latin typeface="Verdana" panose="020B060403050404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olas" panose="020B0609020204030204" pitchFamily="49" charset="0"/>
              </a:rPr>
              <a:t>margin-right</a:t>
            </a:r>
            <a:endParaRPr lang="en-US" dirty="0">
              <a:latin typeface="Verdana" panose="020B060403050404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olas" panose="020B0609020204030204" pitchFamily="49" charset="0"/>
              </a:rPr>
              <a:t>margin-bottom</a:t>
            </a:r>
            <a:endParaRPr lang="en-US" dirty="0">
              <a:latin typeface="Verdana" panose="020B060403050404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olas" panose="020B0609020204030204" pitchFamily="49" charset="0"/>
              </a:rPr>
              <a:t>margin-left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4713" y="3455287"/>
            <a:ext cx="978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All the margin properties can have the following values: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</a:rPr>
              <a:t>auto - the browser calculates the margin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Verdana" panose="020B0604030504040204" pitchFamily="34" charset="0"/>
              </a:rPr>
              <a:t>length</a:t>
            </a:r>
            <a:r>
              <a:rPr lang="en-US" dirty="0">
                <a:latin typeface="Verdana" panose="020B0604030504040204" pitchFamily="34" charset="0"/>
              </a:rPr>
              <a:t> - specifies a margin in </a:t>
            </a:r>
            <a:r>
              <a:rPr lang="en-US" dirty="0" err="1">
                <a:latin typeface="Verdana" panose="020B0604030504040204" pitchFamily="34" charset="0"/>
              </a:rPr>
              <a:t>px</a:t>
            </a:r>
            <a:r>
              <a:rPr lang="en-US" dirty="0">
                <a:latin typeface="Verdana" panose="020B0604030504040204" pitchFamily="34" charset="0"/>
              </a:rPr>
              <a:t>, </a:t>
            </a:r>
            <a:r>
              <a:rPr lang="en-US" dirty="0" err="1">
                <a:latin typeface="Verdana" panose="020B0604030504040204" pitchFamily="34" charset="0"/>
              </a:rPr>
              <a:t>pt</a:t>
            </a:r>
            <a:r>
              <a:rPr lang="en-US" dirty="0">
                <a:latin typeface="Verdana" panose="020B0604030504040204" pitchFamily="34" charset="0"/>
              </a:rPr>
              <a:t>, cm,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latin typeface="Verdana" panose="020B0604030504040204" pitchFamily="34" charset="0"/>
              </a:rPr>
              <a:t>%</a:t>
            </a:r>
            <a:r>
              <a:rPr lang="en-US" dirty="0">
                <a:latin typeface="Verdana" panose="020B0604030504040204" pitchFamily="34" charset="0"/>
              </a:rPr>
              <a:t> - specifies a margin in % of the width of the containing element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</a:rPr>
              <a:t>inherit - specifies that the margin should be inherited from the parent element</a:t>
            </a:r>
            <a:endParaRPr lang="en-US" b="0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40" y="5018055"/>
            <a:ext cx="2486372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130" y="303568"/>
            <a:ext cx="9905998" cy="1905000"/>
          </a:xfrm>
        </p:spPr>
        <p:txBody>
          <a:bodyPr/>
          <a:lstStyle/>
          <a:p>
            <a:r>
              <a:rPr lang="en-US" dirty="0"/>
              <a:t>Margin - Shorthand Property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03" y="1562100"/>
            <a:ext cx="2991267" cy="895475"/>
          </a:xfrm>
        </p:spPr>
      </p:pic>
      <p:sp>
        <p:nvSpPr>
          <p:cNvPr id="5" name="Rectangle 4"/>
          <p:cNvSpPr/>
          <p:nvPr/>
        </p:nvSpPr>
        <p:spPr>
          <a:xfrm>
            <a:off x="713591" y="27521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</a:rPr>
              <a:t>margin: 25px 50px 75px</a:t>
            </a:r>
            <a:r>
              <a:rPr lang="en-US" b="1" dirty="0" smtClean="0">
                <a:latin typeface="Verdana" panose="020B060403050404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</a:rPr>
              <a:t>top </a:t>
            </a:r>
            <a:r>
              <a:rPr lang="en-US" dirty="0">
                <a:latin typeface="Verdana" panose="020B0604030504040204" pitchFamily="34" charset="0"/>
              </a:rPr>
              <a:t>margin is 25px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right and left margins are 50px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bottom margin is 75px</a:t>
            </a:r>
            <a:endParaRPr lang="en-US" b="0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2" y="4140575"/>
            <a:ext cx="2705478" cy="885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94381" y="16650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</a:rPr>
              <a:t>margin: 25px 50px;</a:t>
            </a:r>
            <a:r>
              <a:rPr lang="en-US" dirty="0">
                <a:latin typeface="Verdana" panose="020B0604030504040204" pitchFamily="34" charset="0"/>
              </a:rPr>
              <a:t>top and bottom margins are 25px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right and left margins are 50px</a:t>
            </a:r>
            <a:endParaRPr lang="en-US" b="0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76" y="2758548"/>
            <a:ext cx="2219635" cy="8764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64129" y="3979964"/>
            <a:ext cx="48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Verdana" panose="020B0604030504040204" pitchFamily="34" charset="0"/>
              </a:rPr>
              <a:t>margin: 25px;</a:t>
            </a:r>
            <a:r>
              <a:rPr lang="en-US" dirty="0">
                <a:latin typeface="Verdana" panose="020B0604030504040204" pitchFamily="34" charset="0"/>
              </a:rPr>
              <a:t>all four margins are 25p</a:t>
            </a:r>
            <a:endParaRPr lang="en-US" b="0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76" y="4607366"/>
            <a:ext cx="1762371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89" y="44005"/>
            <a:ext cx="9905998" cy="1905000"/>
          </a:xfrm>
        </p:spPr>
        <p:txBody>
          <a:bodyPr/>
          <a:lstStyle/>
          <a:p>
            <a:r>
              <a:rPr lang="en-US" dirty="0"/>
              <a:t>CSS Padding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29440" y="1635423"/>
            <a:ext cx="1797133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SzTx/>
              <a:buNone/>
            </a:pPr>
            <a:r>
              <a:rPr lang="en-US" sz="1800" dirty="0">
                <a:latin typeface="Verdana" panose="020B0604030504040204" pitchFamily="34" charset="0"/>
              </a:rPr>
              <a:t>The CSS padding properties are used to generate space around an element's content, inside of any defined borders.</a:t>
            </a:r>
          </a:p>
          <a:p>
            <a:pPr marL="0" lvl="0" indent="0">
              <a:lnSpc>
                <a:spcPct val="100000"/>
              </a:lnSpc>
              <a:buSzTx/>
              <a:buNone/>
            </a:pPr>
            <a:endParaRPr lang="en-US" sz="1800" dirty="0">
              <a:latin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SzTx/>
              <a:buNone/>
            </a:pPr>
            <a:r>
              <a:rPr lang="en-US" sz="1800" dirty="0">
                <a:latin typeface="Verdana" panose="020B0604030504040204" pitchFamily="34" charset="0"/>
              </a:rPr>
              <a:t>With CSS, you have full control over the padding. There are properties for setting the padding for each side of an element (top, right, bottom, and left).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047" y="24738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Consolas" panose="020B0609020204030204" pitchFamily="49" charset="0"/>
              </a:rPr>
              <a:t>padding-top</a:t>
            </a:r>
            <a:endParaRPr lang="en-US" sz="1600" dirty="0">
              <a:latin typeface="Verdana" panose="020B060403050404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Consolas" panose="020B0609020204030204" pitchFamily="49" charset="0"/>
              </a:rPr>
              <a:t>padding-right</a:t>
            </a:r>
            <a:endParaRPr lang="en-US" sz="1600" dirty="0">
              <a:latin typeface="Verdana" panose="020B060403050404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Consolas" panose="020B0609020204030204" pitchFamily="49" charset="0"/>
              </a:rPr>
              <a:t>padding-bottom</a:t>
            </a:r>
            <a:endParaRPr lang="en-US" sz="1600" dirty="0">
              <a:latin typeface="Verdana" panose="020B060403050404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Consolas" panose="020B0609020204030204" pitchFamily="49" charset="0"/>
              </a:rPr>
              <a:t>padding-left</a:t>
            </a:r>
            <a:endParaRPr lang="en-US" sz="1600" dirty="0"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1412" y="3674162"/>
            <a:ext cx="8196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All the padding properties can have the following values: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</a:rPr>
              <a:t>length</a:t>
            </a:r>
            <a:r>
              <a:rPr lang="en-US" dirty="0">
                <a:latin typeface="Verdana" panose="020B0604030504040204" pitchFamily="34" charset="0"/>
              </a:rPr>
              <a:t> - specifies a padding in </a:t>
            </a:r>
            <a:r>
              <a:rPr lang="en-US" dirty="0" err="1">
                <a:latin typeface="Verdana" panose="020B0604030504040204" pitchFamily="34" charset="0"/>
              </a:rPr>
              <a:t>px</a:t>
            </a:r>
            <a:r>
              <a:rPr lang="en-US" dirty="0">
                <a:latin typeface="Verdana" panose="020B0604030504040204" pitchFamily="34" charset="0"/>
              </a:rPr>
              <a:t>, </a:t>
            </a:r>
            <a:r>
              <a:rPr lang="en-US" dirty="0" err="1">
                <a:latin typeface="Verdana" panose="020B0604030504040204" pitchFamily="34" charset="0"/>
              </a:rPr>
              <a:t>pt</a:t>
            </a:r>
            <a:r>
              <a:rPr lang="en-US" dirty="0">
                <a:latin typeface="Verdana" panose="020B0604030504040204" pitchFamily="34" charset="0"/>
              </a:rPr>
              <a:t>, cm,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Verdana" panose="020B0604030504040204" pitchFamily="34" charset="0"/>
              </a:rPr>
              <a:t>%</a:t>
            </a:r>
            <a:r>
              <a:rPr lang="en-US" dirty="0">
                <a:latin typeface="Verdana" panose="020B0604030504040204" pitchFamily="34" charset="0"/>
              </a:rPr>
              <a:t> - specifies a padding in % of the width of the containing element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</a:rPr>
              <a:t>inherit - specifies that the padding should be inherited from the parent element</a:t>
            </a:r>
            <a:endParaRPr lang="en-US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 Height and Width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392" y="857732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 height and width properties are used to set the height and width of an element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 height and width can be set to auto (this is default. Means that the browser calculates the height and width), or be specified in length values, like </a:t>
            </a:r>
            <a:r>
              <a:rPr lang="en-US" sz="2400" b="1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, cm, etc., or in percent (%) of the containing block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97" y="3995024"/>
            <a:ext cx="4643540" cy="18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75" y="-161581"/>
            <a:ext cx="9905998" cy="1905000"/>
          </a:xfrm>
        </p:spPr>
        <p:txBody>
          <a:bodyPr/>
          <a:lstStyle/>
          <a:p>
            <a:r>
              <a:rPr lang="en-US" dirty="0">
                <a:effectLst/>
              </a:rPr>
              <a:t>CSS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072" y="1190739"/>
            <a:ext cx="9905998" cy="42956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All HTML elements can be considered as boxes. In CSS, the term "box model" is used when talking about design and layout.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The CSS box model is essentially a box that wraps around every HTML element. It consists of: margins, borders, padding, and the actual content. The image below illustrates the box model: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Content - The content of the box, where text and images appear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Padding - Clears an area around the content. The padding is transparent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Border - A border that goes around the padding and content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Margin - Clears an area outside the border. The margin is transparent</a:t>
            </a:r>
          </a:p>
          <a:p>
            <a:pPr marL="3143250" lvl="7" indent="0">
              <a:buNone/>
            </a:pPr>
            <a:r>
              <a:rPr lang="en-US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1900" b="1" i="1" dirty="0">
                <a:solidFill>
                  <a:schemeClr val="tx1"/>
                </a:solidFill>
                <a:effectLst/>
              </a:rPr>
              <a:t>div {</a:t>
            </a:r>
            <a:br>
              <a:rPr lang="en-US" sz="1900" b="1" i="1" dirty="0">
                <a:solidFill>
                  <a:schemeClr val="tx1"/>
                </a:solidFill>
                <a:effectLst/>
              </a:rPr>
            </a:br>
            <a:r>
              <a:rPr lang="en-US" sz="1900" b="1" i="1" dirty="0">
                <a:solidFill>
                  <a:schemeClr val="tx1"/>
                </a:solidFill>
                <a:effectLst/>
              </a:rPr>
              <a:t>    width: 300px;</a:t>
            </a:r>
            <a:br>
              <a:rPr lang="en-US" sz="1900" b="1" i="1" dirty="0">
                <a:solidFill>
                  <a:schemeClr val="tx1"/>
                </a:solidFill>
                <a:effectLst/>
              </a:rPr>
            </a:br>
            <a:r>
              <a:rPr lang="en-US" sz="1900" b="1" i="1" dirty="0">
                <a:solidFill>
                  <a:schemeClr val="tx1"/>
                </a:solidFill>
                <a:effectLst/>
              </a:rPr>
              <a:t>    border: 25px solid green;</a:t>
            </a:r>
            <a:br>
              <a:rPr lang="en-US" sz="1900" b="1" i="1" dirty="0">
                <a:solidFill>
                  <a:schemeClr val="tx1"/>
                </a:solidFill>
                <a:effectLst/>
              </a:rPr>
            </a:br>
            <a:r>
              <a:rPr lang="en-US" sz="1900" b="1" i="1" dirty="0">
                <a:solidFill>
                  <a:schemeClr val="tx1"/>
                </a:solidFill>
                <a:effectLst/>
              </a:rPr>
              <a:t>    padding: 25px;</a:t>
            </a:r>
            <a:br>
              <a:rPr lang="en-US" sz="1900" b="1" i="1" dirty="0">
                <a:solidFill>
                  <a:schemeClr val="tx1"/>
                </a:solidFill>
                <a:effectLst/>
              </a:rPr>
            </a:br>
            <a:r>
              <a:rPr lang="en-US" sz="1900" b="1" i="1" dirty="0">
                <a:solidFill>
                  <a:schemeClr val="tx1"/>
                </a:solidFill>
                <a:effectLst/>
              </a:rPr>
              <a:t>    margin: 25px;</a:t>
            </a:r>
            <a:br>
              <a:rPr lang="en-US" sz="1900" b="1" i="1" dirty="0">
                <a:solidFill>
                  <a:schemeClr val="tx1"/>
                </a:solidFill>
                <a:effectLst/>
              </a:rPr>
            </a:br>
            <a:r>
              <a:rPr lang="en-US" sz="1900" b="1" i="1" dirty="0">
                <a:solidFill>
                  <a:schemeClr val="tx1"/>
                </a:solidFill>
                <a:effectLst/>
              </a:rPr>
              <a:t>}</a:t>
            </a:r>
            <a:endParaRPr lang="en-US" sz="1900" b="1" i="1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CSS Text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664" y="122103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Color:blue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err="1" smtClean="0"/>
              <a:t>Text-align:center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97326"/>
            <a:ext cx="3553321" cy="26768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56" y="2602089"/>
            <a:ext cx="3277057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Indentation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21" y="2094180"/>
            <a:ext cx="6763694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Spacing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56" y="2514600"/>
            <a:ext cx="4228712" cy="2496304"/>
          </a:xfrm>
        </p:spPr>
      </p:pic>
    </p:spTree>
    <p:extLst>
      <p:ext uri="{BB962C8B-B14F-4D97-AF65-F5344CB8AC3E}">
        <p14:creationId xmlns:p14="http://schemas.microsoft.com/office/powerpoint/2010/main" val="1045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51751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CSS is used to define styles for your web pages, including the design, layout and variations in display for different devices and screen </a:t>
            </a:r>
            <a:r>
              <a:rPr lang="en-US" sz="2800" b="1" dirty="0" smtClean="0">
                <a:solidFill>
                  <a:schemeClr val="tx1"/>
                </a:solidFill>
              </a:rPr>
              <a:t>sizes.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>
                <a:solidFill>
                  <a:schemeClr val="tx1"/>
                </a:solidFill>
              </a:rPr>
              <a:t>style definitions are normally saved in external .</a:t>
            </a:r>
            <a:r>
              <a:rPr lang="en-US" sz="2800" b="1" dirty="0" err="1">
                <a:solidFill>
                  <a:schemeClr val="tx1"/>
                </a:solidFill>
              </a:rPr>
              <a:t>css</a:t>
            </a:r>
            <a:r>
              <a:rPr lang="en-US" sz="2800" b="1" dirty="0">
                <a:solidFill>
                  <a:schemeClr val="tx1"/>
                </a:solidFill>
              </a:rPr>
              <a:t> files.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With an external </a:t>
            </a:r>
            <a:r>
              <a:rPr lang="en-US" sz="2800" b="1" dirty="0" err="1">
                <a:solidFill>
                  <a:schemeClr val="tx1"/>
                </a:solidFill>
              </a:rPr>
              <a:t>stylesheet</a:t>
            </a:r>
            <a:r>
              <a:rPr lang="en-US" sz="2800" b="1" dirty="0">
                <a:solidFill>
                  <a:schemeClr val="tx1"/>
                </a:solidFill>
              </a:rPr>
              <a:t> file, you can change the look of an entire website by changing just one file!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Line Height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30" y="1714145"/>
            <a:ext cx="3029373" cy="17909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1413" y="3295879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effectLst/>
              </a:rPr>
              <a:t>Text Direction</a:t>
            </a: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7" y="4353036"/>
            <a:ext cx="2162477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Word Spacing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1413" y="3295879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effectLst/>
              </a:rPr>
              <a:t>Text </a:t>
            </a:r>
            <a:r>
              <a:rPr lang="en-US" dirty="0" smtClean="0">
                <a:effectLst/>
              </a:rPr>
              <a:t>Shadow</a:t>
            </a:r>
          </a:p>
          <a:p>
            <a:r>
              <a:rPr lang="en-US" sz="3600" b="1" dirty="0">
                <a:effectLst/>
              </a:rPr>
              <a:t>text-shadow: </a:t>
            </a:r>
            <a:r>
              <a:rPr lang="en-US" sz="3600" b="1" i="1" dirty="0">
                <a:effectLst/>
              </a:rPr>
              <a:t>h-shadow v-shadow blur-radius color</a:t>
            </a:r>
            <a:r>
              <a:rPr lang="en-US" sz="3600" b="1" dirty="0" smtClean="0">
                <a:effectLst/>
              </a:rPr>
              <a:t>|;</a:t>
            </a:r>
            <a:endParaRPr lang="en-US" sz="3600" b="1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59" y="1523982"/>
            <a:ext cx="2915057" cy="177189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13" y="5048578"/>
            <a:ext cx="3010320" cy="93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7811" y="48952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h1 {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text-shadow: 2px </a:t>
            </a:r>
            <a:r>
              <a:rPr lang="en-US" sz="2400" b="1" dirty="0" err="1">
                <a:solidFill>
                  <a:srgbClr val="FF0000"/>
                </a:solidFill>
              </a:rPr>
              <a:t>2px</a:t>
            </a:r>
            <a:r>
              <a:rPr lang="en-US" sz="2400" b="1" dirty="0">
                <a:solidFill>
                  <a:srgbClr val="FF0000"/>
                </a:solidFill>
              </a:rPr>
              <a:t> 8px #FF0000;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62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7663" y="118887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2px </a:t>
            </a:r>
            <a:r>
              <a:rPr lang="en-US" sz="2000" dirty="0" err="1"/>
              <a:t>2px</a:t>
            </a:r>
            <a:r>
              <a:rPr lang="en-US" sz="2000" dirty="0"/>
              <a:t>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20px </a:t>
            </a:r>
            <a:r>
              <a:rPr lang="en-US" sz="2000" dirty="0" err="1"/>
              <a:t>20px</a:t>
            </a:r>
            <a:r>
              <a:rPr lang="en-US" sz="2000" dirty="0"/>
              <a:t>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-10px </a:t>
            </a:r>
            <a:r>
              <a:rPr lang="en-US" sz="2000" dirty="0" err="1"/>
              <a:t>10px</a:t>
            </a:r>
            <a:r>
              <a:rPr lang="en-US" sz="2000" dirty="0"/>
              <a:t>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-10px -10px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1px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2px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3px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4px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</a:t>
            </a:r>
            <a:r>
              <a:rPr lang="en-US" sz="2000" dirty="0" err="1"/>
              <a:t>5px</a:t>
            </a:r>
            <a:r>
              <a:rPr lang="en-US" sz="2000" dirty="0"/>
              <a:t>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10px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10px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10px 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5px </a:t>
            </a:r>
            <a:r>
              <a:rPr lang="en-US" sz="2000" dirty="0" err="1"/>
              <a:t>5px</a:t>
            </a:r>
            <a:r>
              <a:rPr lang="en-US" sz="2000" dirty="0"/>
              <a:t> 10px #00FF00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281" y="473726"/>
            <a:ext cx="9551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TRY these values by yourself with text-shadow property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2164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60223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 simplest way to add an icon to your HTML page, is with an icon library, such as Font Awesome.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Add the name of the specified icon class to any inline HTML element (like &lt;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&gt; or &lt;span&gt;).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All the icons in the icon libraries below, are scalable vectors that can be customized with CSS (size, color, shadow, etc.)</a:t>
            </a:r>
          </a:p>
        </p:txBody>
      </p:sp>
    </p:spTree>
    <p:extLst>
      <p:ext uri="{BB962C8B-B14F-4D97-AF65-F5344CB8AC3E}">
        <p14:creationId xmlns:p14="http://schemas.microsoft.com/office/powerpoint/2010/main" val="24736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227" y="441591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To use the Font Awesome icons, add the following line inside the &lt;head&gt; section of your HTML page: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&lt;link </a:t>
            </a:r>
            <a:r>
              <a:rPr lang="en-US" b="1" dirty="0" err="1">
                <a:solidFill>
                  <a:schemeClr val="tx1"/>
                </a:solidFill>
              </a:rPr>
              <a:t>rel</a:t>
            </a:r>
            <a:r>
              <a:rPr lang="en-US" b="1" dirty="0">
                <a:solidFill>
                  <a:schemeClr val="tx1"/>
                </a:solidFill>
              </a:rPr>
              <a:t>="</a:t>
            </a:r>
            <a:r>
              <a:rPr lang="en-US" b="1" dirty="0" err="1">
                <a:solidFill>
                  <a:schemeClr val="tx1"/>
                </a:solidFill>
              </a:rPr>
              <a:t>stylesheet</a:t>
            </a:r>
            <a:r>
              <a:rPr lang="en-US" b="1" dirty="0">
                <a:solidFill>
                  <a:schemeClr val="tx1"/>
                </a:solidFill>
              </a:rPr>
              <a:t>" </a:t>
            </a:r>
            <a:r>
              <a:rPr lang="en-US" b="1" dirty="0" err="1">
                <a:solidFill>
                  <a:schemeClr val="tx1"/>
                </a:solidFill>
              </a:rPr>
              <a:t>href</a:t>
            </a:r>
            <a:r>
              <a:rPr lang="en-US" b="1" dirty="0">
                <a:solidFill>
                  <a:schemeClr val="tx1"/>
                </a:solidFill>
              </a:rPr>
              <a:t>="https://cdnjs.cloudflare.com/</a:t>
            </a:r>
            <a:r>
              <a:rPr lang="en-US" b="1" dirty="0" err="1">
                <a:solidFill>
                  <a:schemeClr val="tx1"/>
                </a:solidFill>
              </a:rPr>
              <a:t>ajax</a:t>
            </a:r>
            <a:r>
              <a:rPr lang="en-US" b="1" dirty="0">
                <a:solidFill>
                  <a:schemeClr val="tx1"/>
                </a:solidFill>
              </a:rPr>
              <a:t>/libs/font-awesome/4.7.0/</a:t>
            </a:r>
            <a:r>
              <a:rPr lang="en-US" b="1" dirty="0" err="1">
                <a:solidFill>
                  <a:schemeClr val="tx1"/>
                </a:solidFill>
              </a:rPr>
              <a:t>css</a:t>
            </a:r>
            <a:r>
              <a:rPr lang="en-US" b="1" dirty="0">
                <a:solidFill>
                  <a:schemeClr val="tx1"/>
                </a:solidFill>
              </a:rPr>
              <a:t>/font-awesome.min.css"&gt;</a:t>
            </a:r>
          </a:p>
        </p:txBody>
      </p:sp>
    </p:spTree>
    <p:extLst>
      <p:ext uri="{BB962C8B-B14F-4D97-AF65-F5344CB8AC3E}">
        <p14:creationId xmlns:p14="http://schemas.microsoft.com/office/powerpoint/2010/main" val="597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CSS Links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560" y="1829717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Links </a:t>
            </a:r>
            <a:r>
              <a:rPr lang="en-US" sz="2800" b="1" dirty="0">
                <a:solidFill>
                  <a:schemeClr val="tx1"/>
                </a:solidFill>
              </a:rPr>
              <a:t>can be styled with any CSS property (e.g. color, font-family, background, etc</a:t>
            </a:r>
            <a:r>
              <a:rPr lang="en-US" sz="2800" b="1" dirty="0" smtClean="0">
                <a:solidFill>
                  <a:schemeClr val="tx1"/>
                </a:solidFill>
              </a:rPr>
              <a:t>.).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a:link - a normal, unvisited link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a:visited - a link the user has visited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a:hover - a link when the user </a:t>
            </a:r>
            <a:r>
              <a:rPr lang="en-US" sz="2800" b="1" dirty="0" err="1">
                <a:solidFill>
                  <a:schemeClr val="tx1"/>
                </a:solidFill>
              </a:rPr>
              <a:t>mouses</a:t>
            </a:r>
            <a:r>
              <a:rPr lang="en-US" sz="2800" b="1" dirty="0">
                <a:solidFill>
                  <a:schemeClr val="tx1"/>
                </a:solidFill>
              </a:rPr>
              <a:t> over it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a:active - a link the moment it is clicked</a:t>
            </a:r>
          </a:p>
        </p:txBody>
      </p:sp>
    </p:spTree>
    <p:extLst>
      <p:ext uri="{BB962C8B-B14F-4D97-AF65-F5344CB8AC3E}">
        <p14:creationId xmlns:p14="http://schemas.microsoft.com/office/powerpoint/2010/main" val="38982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07" y="864277"/>
            <a:ext cx="4101144" cy="5294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6285" y="17602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</a:rPr>
              <a:t>When setting the style for several link states, there are some order rules: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</a:rPr>
              <a:t>a:hover MUST come after a:link and a:visited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</a:rPr>
              <a:t>a:active MUST come after a:hover</a:t>
            </a:r>
            <a:endParaRPr lang="en-US" sz="2400" b="1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458" y="5168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text-decoration property is mostly used to remove underlines from links: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12" y="1901867"/>
            <a:ext cx="3610479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238" y="9024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background-color property can be used to specify a background color for links: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24" y="2437518"/>
            <a:ext cx="3810532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58" y="203677"/>
            <a:ext cx="4913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Segoe UI" panose="020B0502040204020203" pitchFamily="34" charset="0"/>
              </a:rPr>
              <a:t>Advanced - Link Buttons</a:t>
            </a:r>
            <a:endParaRPr lang="en-US" sz="32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245" y="929690"/>
            <a:ext cx="6096000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/>
              <a:t>&lt;!DOCTYPE html&gt;</a:t>
            </a:r>
          </a:p>
          <a:p>
            <a:r>
              <a:rPr lang="en-US" sz="2800" dirty="0"/>
              <a:t>&lt;html&gt;</a:t>
            </a:r>
          </a:p>
          <a:p>
            <a:r>
              <a:rPr lang="en-US" sz="2800" dirty="0"/>
              <a:t>&lt;head&gt;</a:t>
            </a:r>
          </a:p>
          <a:p>
            <a:r>
              <a:rPr lang="en-US" sz="2800" dirty="0"/>
              <a:t>&lt;style&gt;</a:t>
            </a:r>
          </a:p>
          <a:p>
            <a:r>
              <a:rPr lang="en-US" sz="2800" dirty="0"/>
              <a:t>a:link, a:visited {</a:t>
            </a:r>
          </a:p>
          <a:p>
            <a:r>
              <a:rPr lang="en-US" sz="2800" dirty="0"/>
              <a:t>    background-color: #f44336;</a:t>
            </a:r>
          </a:p>
          <a:p>
            <a:r>
              <a:rPr lang="en-US" sz="2800" dirty="0"/>
              <a:t>    color: white;</a:t>
            </a:r>
          </a:p>
          <a:p>
            <a:r>
              <a:rPr lang="en-US" sz="2800" dirty="0"/>
              <a:t>    padding: 14px 25px;</a:t>
            </a:r>
          </a:p>
          <a:p>
            <a:r>
              <a:rPr lang="en-US" sz="2800" dirty="0"/>
              <a:t>    text-align: center;</a:t>
            </a:r>
          </a:p>
          <a:p>
            <a:r>
              <a:rPr lang="en-US" sz="2800" dirty="0"/>
              <a:t>    text-decoration: none;</a:t>
            </a:r>
          </a:p>
          <a:p>
            <a:r>
              <a:rPr lang="en-US" sz="2800" dirty="0"/>
              <a:t>    display: inline-block;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02216" y="929689"/>
            <a:ext cx="6096000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/>
              <a:t>a:hover, a:active {</a:t>
            </a:r>
          </a:p>
          <a:p>
            <a:r>
              <a:rPr lang="en-US" sz="2800" dirty="0"/>
              <a:t>    background-color: red;</a:t>
            </a:r>
          </a:p>
          <a:p>
            <a:r>
              <a:rPr lang="en-US" sz="2800" dirty="0"/>
              <a:t>}</a:t>
            </a:r>
          </a:p>
          <a:p>
            <a:r>
              <a:rPr lang="en-US" sz="2800" dirty="0"/>
              <a:t>&lt;/style&gt;</a:t>
            </a:r>
          </a:p>
          <a:p>
            <a:r>
              <a:rPr lang="en-US" sz="2800" dirty="0"/>
              <a:t>&lt;/head&gt;</a:t>
            </a:r>
          </a:p>
          <a:p>
            <a:r>
              <a:rPr lang="en-US" sz="2800" dirty="0"/>
              <a:t>&lt;body&gt;</a:t>
            </a:r>
          </a:p>
          <a:p>
            <a:endParaRPr lang="en-US" sz="2800" dirty="0"/>
          </a:p>
          <a:p>
            <a:r>
              <a:rPr lang="en-US" sz="2800" dirty="0"/>
              <a:t>&lt;a </a:t>
            </a:r>
            <a:r>
              <a:rPr lang="en-US" sz="2800" dirty="0" err="1"/>
              <a:t>href</a:t>
            </a:r>
            <a:r>
              <a:rPr lang="en-US" sz="2800" dirty="0"/>
              <a:t>="default.asp" target="_blank"&gt;This is a link&lt;/a&gt;</a:t>
            </a:r>
          </a:p>
          <a:p>
            <a:endParaRPr lang="en-US" sz="2800" dirty="0"/>
          </a:p>
          <a:p>
            <a:r>
              <a:rPr lang="en-US" sz="2800" dirty="0"/>
              <a:t>&lt;/body&gt;</a:t>
            </a:r>
          </a:p>
          <a:p>
            <a:r>
              <a:rPr lang="en-US" sz="28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969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Insert CSS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290" y="1862767"/>
            <a:ext cx="9905998" cy="31242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External style sheet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Internal style sheet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Inline style</a:t>
            </a: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Style Sheet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860" y="1284279"/>
            <a:ext cx="9905999" cy="35417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With an external style sheet, you can change the look of an entire website by changing just one file!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Each page must include a reference to the external style sheet file inside the &lt;link&gt; element. The &lt;link&gt; element goes inside the &lt;head&gt; section: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9" y="4011372"/>
            <a:ext cx="9960592" cy="16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139" y="807962"/>
            <a:ext cx="9905999" cy="354171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An external style sheet can be written in any text editor. The file should not contain any html tags. The style sheet file must be saved with a .</a:t>
            </a:r>
            <a:r>
              <a:rPr lang="en-US" sz="2800" dirty="0" err="1">
                <a:solidFill>
                  <a:schemeClr val="tx1"/>
                </a:solidFill>
              </a:rPr>
              <a:t>css</a:t>
            </a:r>
            <a:r>
              <a:rPr lang="en-US" sz="2800" dirty="0">
                <a:solidFill>
                  <a:schemeClr val="tx1"/>
                </a:solidFill>
              </a:rPr>
              <a:t> extension.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Here is how the "mystyle.css" </a:t>
            </a:r>
            <a:r>
              <a:rPr lang="en-US" sz="2800" dirty="0" smtClean="0">
                <a:solidFill>
                  <a:schemeClr val="tx1"/>
                </a:solidFill>
              </a:rPr>
              <a:t>looks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07" y="3168549"/>
            <a:ext cx="4279294" cy="2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60" y="179942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/>
              <a:t>Internal Style Sheet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514" y="347136"/>
            <a:ext cx="9905999" cy="35417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An internal style sheet may be used if one single page has a unique style.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Internal styles are defined within the &lt;style&gt; element, inside the &lt;head&gt; section of an HTML page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2" y="2608882"/>
            <a:ext cx="3852489" cy="3997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211" y="0"/>
            <a:ext cx="9905998" cy="1905000"/>
          </a:xfrm>
        </p:spPr>
        <p:txBody>
          <a:bodyPr/>
          <a:lstStyle/>
          <a:p>
            <a:r>
              <a:rPr lang="en-US" dirty="0"/>
              <a:t>Inline Styles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564" y="526449"/>
            <a:ext cx="9905999" cy="354171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An inline style may be used to apply a unique style for a single element.</a:t>
            </a:r>
          </a:p>
          <a:p>
            <a:r>
              <a:rPr lang="en-US" b="1" dirty="0">
                <a:solidFill>
                  <a:schemeClr val="tx1"/>
                </a:solidFill>
              </a:rPr>
              <a:t>To use inline styles, add the style attribute to the relevant element. The style attribute can contain any CSS property.</a:t>
            </a:r>
          </a:p>
          <a:p>
            <a:r>
              <a:rPr lang="en-US" b="1" dirty="0">
                <a:solidFill>
                  <a:schemeClr val="tx1"/>
                </a:solidFill>
              </a:rPr>
              <a:t>The example below shows how to change the color and the left margin of a &lt;h1&gt; element: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64" y="3333079"/>
            <a:ext cx="9657445" cy="6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6" y="0"/>
            <a:ext cx="9905998" cy="1905000"/>
          </a:xfrm>
        </p:spPr>
        <p:txBody>
          <a:bodyPr/>
          <a:lstStyle/>
          <a:p>
            <a:r>
              <a:rPr lang="en-US" dirty="0"/>
              <a:t>Cascading Order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250" y="2062329"/>
            <a:ext cx="9905999" cy="354171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What style will be used when there is more than one style specified for an HTML element?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Generally speaking we can say that all the styles will "cascade" into a new "virtual" style sheet by the following rules, where number one has the highest priority: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Inline style (inside an HTML element)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External and internal style sheets (in the head section)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Browser default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So, an inline style (inside a specific HTML element) has the highest priority, which means that it will override a style defined inside the &lt;head&gt; tag, or in an external style sheet, or a browser default value.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483</TotalTime>
  <Words>1594</Words>
  <Application>Microsoft Office PowerPoint</Application>
  <PresentationFormat>Widescreen</PresentationFormat>
  <Paragraphs>216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Century Gothic</vt:lpstr>
      <vt:lpstr>Consolas</vt:lpstr>
      <vt:lpstr>Segoe UI</vt:lpstr>
      <vt:lpstr>Verdana</vt:lpstr>
      <vt:lpstr>Wingdings</vt:lpstr>
      <vt:lpstr>Mesh</vt:lpstr>
      <vt:lpstr>CSS</vt:lpstr>
      <vt:lpstr>INTRODUCTION</vt:lpstr>
      <vt:lpstr>Why Use CSS? </vt:lpstr>
      <vt:lpstr>Three Ways to Insert CSS </vt:lpstr>
      <vt:lpstr>External Style Sheet </vt:lpstr>
      <vt:lpstr>PowerPoint Presentation</vt:lpstr>
      <vt:lpstr>Internal Style Sheet  </vt:lpstr>
      <vt:lpstr>Inline Styles </vt:lpstr>
      <vt:lpstr>Cascading Order </vt:lpstr>
      <vt:lpstr>CSS Colors </vt:lpstr>
      <vt:lpstr>RGB Value </vt:lpstr>
      <vt:lpstr>HEX Value </vt:lpstr>
      <vt:lpstr>RGBA Value </vt:lpstr>
      <vt:lpstr>CSS Backgrounds </vt:lpstr>
      <vt:lpstr>PowerPoint Presentation</vt:lpstr>
      <vt:lpstr>CSS Borders</vt:lpstr>
      <vt:lpstr>Border Width </vt:lpstr>
      <vt:lpstr>Border Color </vt:lpstr>
      <vt:lpstr>Border - Individual Sides</vt:lpstr>
      <vt:lpstr>Border - Shorthand Property </vt:lpstr>
      <vt:lpstr>PowerPoint Presentation</vt:lpstr>
      <vt:lpstr>CSS Margins </vt:lpstr>
      <vt:lpstr>Margin - Shorthand Property </vt:lpstr>
      <vt:lpstr>CSS Padding</vt:lpstr>
      <vt:lpstr>CSS Height and Width </vt:lpstr>
      <vt:lpstr>CSS Box Model</vt:lpstr>
      <vt:lpstr>CSS Text </vt:lpstr>
      <vt:lpstr>Text Indentation</vt:lpstr>
      <vt:lpstr>Letter Spacing</vt:lpstr>
      <vt:lpstr>Line Height </vt:lpstr>
      <vt:lpstr>Word Spacing  </vt:lpstr>
      <vt:lpstr>PowerPoint Presentation</vt:lpstr>
      <vt:lpstr>CSS Icons</vt:lpstr>
      <vt:lpstr>PowerPoint Presentation</vt:lpstr>
      <vt:lpstr>CSS Links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</dc:title>
  <dc:creator>suleman shahzad</dc:creator>
  <cp:lastModifiedBy>suleman shahzad</cp:lastModifiedBy>
  <cp:revision>36</cp:revision>
  <dcterms:created xsi:type="dcterms:W3CDTF">2018-02-11T18:31:58Z</dcterms:created>
  <dcterms:modified xsi:type="dcterms:W3CDTF">2019-02-22T16:43:08Z</dcterms:modified>
</cp:coreProperties>
</file>