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2" r:id="rId3"/>
    <p:sldId id="270" r:id="rId4"/>
    <p:sldId id="271" r:id="rId5"/>
    <p:sldId id="258" r:id="rId6"/>
    <p:sldId id="259" r:id="rId7"/>
    <p:sldId id="264" r:id="rId8"/>
    <p:sldId id="260" r:id="rId9"/>
    <p:sldId id="266" r:id="rId10"/>
    <p:sldId id="265" r:id="rId11"/>
    <p:sldId id="261" r:id="rId12"/>
    <p:sldId id="267" r:id="rId13"/>
    <p:sldId id="268" r:id="rId14"/>
    <p:sldId id="262" r:id="rId15"/>
    <p:sldId id="26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7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BAF94-B345-4787-8668-E64504B643C0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A3857-0182-45A6-A435-833FB7B97C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903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BAF94-B345-4787-8668-E64504B643C0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A3857-0182-45A6-A435-833FB7B97C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601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BAF94-B345-4787-8668-E64504B643C0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A3857-0182-45A6-A435-833FB7B97C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11169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BAF94-B345-4787-8668-E64504B643C0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A3857-0182-45A6-A435-833FB7B97C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3257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BAF94-B345-4787-8668-E64504B643C0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A3857-0182-45A6-A435-833FB7B97C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466503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BAF94-B345-4787-8668-E64504B643C0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A3857-0182-45A6-A435-833FB7B97C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119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BAF94-B345-4787-8668-E64504B643C0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A3857-0182-45A6-A435-833FB7B97C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0311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BAF94-B345-4787-8668-E64504B643C0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A3857-0182-45A6-A435-833FB7B97C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475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BAF94-B345-4787-8668-E64504B643C0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A3857-0182-45A6-A435-833FB7B97C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026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BAF94-B345-4787-8668-E64504B643C0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A3857-0182-45A6-A435-833FB7B97C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84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BAF94-B345-4787-8668-E64504B643C0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A3857-0182-45A6-A435-833FB7B97C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868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BAF94-B345-4787-8668-E64504B643C0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A3857-0182-45A6-A435-833FB7B97C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56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BAF94-B345-4787-8668-E64504B643C0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A3857-0182-45A6-A435-833FB7B97C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721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BAF94-B345-4787-8668-E64504B643C0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A3857-0182-45A6-A435-833FB7B97C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987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BAF94-B345-4787-8668-E64504B643C0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A3857-0182-45A6-A435-833FB7B97C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337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BAF94-B345-4787-8668-E64504B643C0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A3857-0182-45A6-A435-833FB7B97C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22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EBAF94-B345-4787-8668-E64504B643C0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4EA3857-0182-45A6-A435-833FB7B97C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080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762000"/>
            <a:ext cx="6641805" cy="1981200"/>
          </a:xfrm>
        </p:spPr>
        <p:txBody>
          <a:bodyPr/>
          <a:lstStyle/>
          <a:p>
            <a:r>
              <a:rPr lang="en-US" dirty="0" smtClean="0"/>
              <a:t>Rootstock for horticultural plants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MM111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/>
              <a:t>Name of rootstock:</a:t>
            </a:r>
            <a:r>
              <a:rPr lang="en-US" sz="2000" dirty="0" smtClean="0"/>
              <a:t> 11 (vigorous)</a:t>
            </a:r>
            <a:br>
              <a:rPr lang="en-US" sz="2000" dirty="0" smtClean="0"/>
            </a:br>
            <a:r>
              <a:rPr lang="en-US" sz="2000" b="1" dirty="0" smtClean="0"/>
              <a:t>Suitable for:</a:t>
            </a:r>
            <a:r>
              <a:rPr lang="en-US" sz="2000" dirty="0" smtClean="0"/>
              <a:t> standards and half standards</a:t>
            </a:r>
            <a:br>
              <a:rPr lang="en-US" sz="2000" dirty="0" smtClean="0"/>
            </a:br>
            <a:r>
              <a:rPr lang="en-US" sz="2000" b="1" dirty="0" smtClean="0"/>
              <a:t>Start fruiting:</a:t>
            </a:r>
            <a:r>
              <a:rPr lang="en-US" sz="2000" dirty="0" smtClean="0"/>
              <a:t> After four or five years </a:t>
            </a:r>
            <a:br>
              <a:rPr lang="en-US" sz="2000" dirty="0" smtClean="0"/>
            </a:br>
            <a:r>
              <a:rPr lang="en-US" sz="2000" b="1" dirty="0" smtClean="0"/>
              <a:t>Ultimate height as trained as bush:</a:t>
            </a:r>
            <a:r>
              <a:rPr lang="en-US" sz="2000" dirty="0" smtClean="0"/>
              <a:t> 4-4.5 (13-15ft) x 4.5 (15ft) less on light soils.</a:t>
            </a:r>
            <a:br>
              <a:rPr lang="en-US" sz="2000" dirty="0" smtClean="0"/>
            </a:br>
            <a:r>
              <a:rPr lang="en-US" sz="2000" b="1" dirty="0" smtClean="0"/>
              <a:t>Growing conditions:</a:t>
            </a:r>
            <a:r>
              <a:rPr lang="en-US" sz="2000" dirty="0" smtClean="0"/>
              <a:t> Suitable for most soils including orchards in grass and on poor soils.</a:t>
            </a:r>
            <a:br>
              <a:rPr lang="en-US" sz="2000" dirty="0" smtClean="0"/>
            </a:br>
            <a:r>
              <a:rPr lang="en-US" sz="2000" b="1" dirty="0" smtClean="0"/>
              <a:t>Staking:</a:t>
            </a:r>
            <a:r>
              <a:rPr lang="en-US" sz="2000" dirty="0" smtClean="0"/>
              <a:t> Staking is not necessary if planted as a one year old but those planted as 2-3 year old trees need staking for the first 3 years.</a:t>
            </a:r>
            <a:br>
              <a:rPr lang="en-US" sz="2000" dirty="0" smtClean="0"/>
            </a:br>
            <a:r>
              <a:rPr lang="en-US" sz="2000" b="1" dirty="0" smtClean="0"/>
              <a:t>Spacing:</a:t>
            </a:r>
            <a:r>
              <a:rPr lang="en-US" sz="2000" dirty="0" smtClean="0"/>
              <a:t> 4.5m (15ft) apart with 6m (20ft) between rows.</a:t>
            </a:r>
          </a:p>
          <a:p>
            <a:endParaRPr lang="en-US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Pears and quinces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Name </a:t>
            </a:r>
            <a:r>
              <a:rPr lang="en-US" b="1" dirty="0"/>
              <a:t>of rootstock:</a:t>
            </a:r>
            <a:r>
              <a:rPr lang="en-US" dirty="0"/>
              <a:t> Quince C (dwarfing)</a:t>
            </a:r>
            <a:br>
              <a:rPr lang="en-US" dirty="0"/>
            </a:br>
            <a:r>
              <a:rPr lang="en-US" b="1" dirty="0"/>
              <a:t>Suitable for:</a:t>
            </a:r>
            <a:r>
              <a:rPr lang="en-US" dirty="0"/>
              <a:t> Cordon, bush, central </a:t>
            </a:r>
            <a:r>
              <a:rPr lang="en-US" dirty="0" smtClean="0"/>
              <a:t>leader.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Start fruiting:</a:t>
            </a:r>
            <a:r>
              <a:rPr lang="en-US" dirty="0"/>
              <a:t> After four </a:t>
            </a:r>
            <a:r>
              <a:rPr lang="en-US" dirty="0" smtClean="0"/>
              <a:t>years.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Ultimate height as trained as bush:</a:t>
            </a:r>
            <a:r>
              <a:rPr lang="en-US" dirty="0"/>
              <a:t> 2.5-3m (6-10ft</a:t>
            </a:r>
            <a:r>
              <a:rPr lang="en-US" dirty="0" smtClean="0"/>
              <a:t>).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Growing conditions:</a:t>
            </a:r>
            <a:r>
              <a:rPr lang="en-US" dirty="0"/>
              <a:t> Fertile, moisture retentive </a:t>
            </a:r>
            <a:r>
              <a:rPr lang="en-US" dirty="0" smtClean="0"/>
              <a:t>soil.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Staking:</a:t>
            </a:r>
            <a:r>
              <a:rPr lang="en-US" dirty="0"/>
              <a:t> Permanently</a:t>
            </a:r>
            <a:br>
              <a:rPr lang="en-US" dirty="0"/>
            </a:br>
            <a:r>
              <a:rPr lang="en-US" b="1" dirty="0"/>
              <a:t>Spacing:</a:t>
            </a:r>
            <a:r>
              <a:rPr lang="en-US" dirty="0"/>
              <a:t> 3m (6-10ft)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Quince 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/>
              <a:t>Name of rootstock:</a:t>
            </a:r>
            <a:r>
              <a:rPr lang="en-US" sz="2000" dirty="0" smtClean="0"/>
              <a:t> Quince A (semi-vigorous)</a:t>
            </a:r>
            <a:br>
              <a:rPr lang="en-US" sz="2000" dirty="0" smtClean="0"/>
            </a:br>
            <a:r>
              <a:rPr lang="en-US" sz="2000" b="1" dirty="0" smtClean="0"/>
              <a:t>Suitable for:</a:t>
            </a:r>
            <a:r>
              <a:rPr lang="en-US" sz="2000" dirty="0" smtClean="0"/>
              <a:t> Fan, cordon, bush, central leader, half-standard, espalier</a:t>
            </a:r>
            <a:br>
              <a:rPr lang="en-US" sz="2000" dirty="0" smtClean="0"/>
            </a:br>
            <a:r>
              <a:rPr lang="en-US" sz="2000" b="1" dirty="0" smtClean="0"/>
              <a:t>Start fruiting:</a:t>
            </a:r>
            <a:r>
              <a:rPr lang="en-US" sz="2000" dirty="0" smtClean="0"/>
              <a:t> After four years</a:t>
            </a:r>
            <a:br>
              <a:rPr lang="en-US" sz="2000" dirty="0" smtClean="0"/>
            </a:br>
            <a:r>
              <a:rPr lang="en-US" sz="2000" b="1" dirty="0" smtClean="0"/>
              <a:t>Ultimate height as trained as bush:</a:t>
            </a:r>
            <a:r>
              <a:rPr lang="en-US" sz="2000" dirty="0" smtClean="0"/>
              <a:t> 3-4.5m (10-15ft)</a:t>
            </a:r>
            <a:br>
              <a:rPr lang="en-US" sz="2000" dirty="0" smtClean="0"/>
            </a:br>
            <a:r>
              <a:rPr lang="en-US" sz="2000" b="1" dirty="0" smtClean="0"/>
              <a:t>Growing conditions:</a:t>
            </a:r>
            <a:r>
              <a:rPr lang="en-US" sz="2000" dirty="0" smtClean="0"/>
              <a:t> Most medium to heavy fertile soils </a:t>
            </a:r>
            <a:br>
              <a:rPr lang="en-US" sz="2000" dirty="0" smtClean="0"/>
            </a:br>
            <a:r>
              <a:rPr lang="en-US" sz="2000" b="1" dirty="0" smtClean="0"/>
              <a:t>Staking:</a:t>
            </a:r>
            <a:r>
              <a:rPr lang="en-US" sz="2000" dirty="0" smtClean="0"/>
              <a:t> Retain for five years</a:t>
            </a:r>
            <a:br>
              <a:rPr lang="en-US" sz="2000" dirty="0" smtClean="0"/>
            </a:br>
            <a:r>
              <a:rPr lang="en-US" sz="2000" b="1" dirty="0" smtClean="0"/>
              <a:t>Spacing:</a:t>
            </a:r>
            <a:r>
              <a:rPr lang="en-US" sz="2000" dirty="0" smtClean="0"/>
              <a:t> 3-4.5m (10-15ft)</a:t>
            </a:r>
          </a:p>
          <a:p>
            <a:endParaRPr lang="en-US"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Plums, gages, damsons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/>
              <a:t>Name of rootstock:</a:t>
            </a:r>
            <a:r>
              <a:rPr lang="en-US" sz="2000" dirty="0" smtClean="0"/>
              <a:t> Pixy (semi-dwarfing)</a:t>
            </a:r>
            <a:br>
              <a:rPr lang="en-US" sz="2000" dirty="0" smtClean="0"/>
            </a:br>
            <a:r>
              <a:rPr lang="en-US" sz="2000" b="1" dirty="0" smtClean="0"/>
              <a:t>Suitable for:</a:t>
            </a:r>
            <a:r>
              <a:rPr lang="en-US" sz="2000" dirty="0" smtClean="0"/>
              <a:t> Cordon, dwarf bush</a:t>
            </a:r>
            <a:br>
              <a:rPr lang="en-US" sz="2000" dirty="0" smtClean="0"/>
            </a:br>
            <a:r>
              <a:rPr lang="en-US" sz="2000" b="1" dirty="0" smtClean="0"/>
              <a:t>Start fruiting:</a:t>
            </a:r>
            <a:r>
              <a:rPr lang="en-US" sz="2000" dirty="0" smtClean="0"/>
              <a:t> Three or four years</a:t>
            </a:r>
            <a:br>
              <a:rPr lang="en-US" sz="2000" dirty="0" smtClean="0"/>
            </a:br>
            <a:r>
              <a:rPr lang="en-US" sz="2000" b="1" dirty="0" smtClean="0"/>
              <a:t>Ultimate height as trained as bush:</a:t>
            </a:r>
            <a:r>
              <a:rPr lang="en-US" sz="2000" dirty="0" smtClean="0"/>
              <a:t> 3-4m (10-12ft)</a:t>
            </a:r>
            <a:br>
              <a:rPr lang="en-US" sz="2000" dirty="0" smtClean="0"/>
            </a:br>
            <a:r>
              <a:rPr lang="en-US" sz="2000" b="1" dirty="0" smtClean="0"/>
              <a:t>Growing conditions:</a:t>
            </a:r>
            <a:r>
              <a:rPr lang="en-US" sz="2000" dirty="0" smtClean="0"/>
              <a:t> Good light, loamy soil</a:t>
            </a:r>
            <a:br>
              <a:rPr lang="en-US" sz="2000" dirty="0" smtClean="0"/>
            </a:br>
            <a:r>
              <a:rPr lang="en-US" sz="2000" b="1" dirty="0" smtClean="0"/>
              <a:t>Staking:</a:t>
            </a:r>
            <a:r>
              <a:rPr lang="en-US" sz="2000" dirty="0" smtClean="0"/>
              <a:t> Permanently</a:t>
            </a:r>
            <a:br>
              <a:rPr lang="en-US" sz="2000" dirty="0" smtClean="0"/>
            </a:br>
            <a:r>
              <a:rPr lang="en-US" sz="2000" b="1" dirty="0" smtClean="0"/>
              <a:t>Spacing:</a:t>
            </a:r>
            <a:r>
              <a:rPr lang="en-US" sz="2000" dirty="0" smtClean="0"/>
              <a:t> 4m (12ft)</a:t>
            </a:r>
          </a:p>
          <a:p>
            <a:endParaRPr lang="en-US" sz="2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Peaches, nectarines, apricots, plums, gages, damsons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Name </a:t>
            </a:r>
            <a:r>
              <a:rPr lang="en-US" b="1" dirty="0"/>
              <a:t>of rootstock:</a:t>
            </a:r>
            <a:r>
              <a:rPr lang="en-US" dirty="0"/>
              <a:t> Saint Julian A (semi-vigorous)</a:t>
            </a:r>
            <a:br>
              <a:rPr lang="en-US" dirty="0"/>
            </a:br>
            <a:r>
              <a:rPr lang="en-US" b="1" dirty="0"/>
              <a:t>Suitable for:</a:t>
            </a:r>
            <a:r>
              <a:rPr lang="en-US" dirty="0"/>
              <a:t> Bush, half standard, fan-trained</a:t>
            </a:r>
            <a:br>
              <a:rPr lang="en-US" dirty="0"/>
            </a:br>
            <a:r>
              <a:rPr lang="en-US" b="1" dirty="0"/>
              <a:t>Start fruiting:</a:t>
            </a:r>
            <a:r>
              <a:rPr lang="en-US" dirty="0"/>
              <a:t> After three or four years</a:t>
            </a:r>
            <a:br>
              <a:rPr lang="en-US" dirty="0"/>
            </a:br>
            <a:r>
              <a:rPr lang="en-US" b="1" dirty="0"/>
              <a:t>Ultimate height as trained as bush:</a:t>
            </a:r>
            <a:r>
              <a:rPr lang="en-US" dirty="0"/>
              <a:t> 4.5-5m (14-18ft)</a:t>
            </a:r>
            <a:br>
              <a:rPr lang="en-US" dirty="0"/>
            </a:br>
            <a:r>
              <a:rPr lang="en-US" b="1" dirty="0"/>
              <a:t>Growing conditions:</a:t>
            </a:r>
            <a:r>
              <a:rPr lang="en-US" dirty="0"/>
              <a:t> heavy soils are tolerated</a:t>
            </a:r>
            <a:br>
              <a:rPr lang="en-US" dirty="0"/>
            </a:br>
            <a:r>
              <a:rPr lang="en-US" b="1" dirty="0"/>
              <a:t>Staking:</a:t>
            </a:r>
            <a:r>
              <a:rPr lang="en-US" dirty="0"/>
              <a:t> 5 years</a:t>
            </a:r>
            <a:br>
              <a:rPr lang="en-US" dirty="0"/>
            </a:br>
            <a:r>
              <a:rPr lang="en-US" b="1" dirty="0"/>
              <a:t>Spacing:</a:t>
            </a:r>
            <a:r>
              <a:rPr lang="en-US" dirty="0"/>
              <a:t> 5m (18ft)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Name of rootstock:</a:t>
            </a:r>
            <a:r>
              <a:rPr lang="en-US" dirty="0" smtClean="0"/>
              <a:t> </a:t>
            </a:r>
            <a:r>
              <a:rPr lang="en-US" dirty="0" err="1" smtClean="0"/>
              <a:t>Torinel</a:t>
            </a:r>
            <a:r>
              <a:rPr lang="en-US" dirty="0" smtClean="0"/>
              <a:t> (semi-vigorous)</a:t>
            </a:r>
            <a:br>
              <a:rPr lang="en-US" dirty="0" smtClean="0"/>
            </a:br>
            <a:r>
              <a:rPr lang="en-US" b="1" dirty="0" smtClean="0"/>
              <a:t>Suitable for:</a:t>
            </a:r>
            <a:r>
              <a:rPr lang="en-US" dirty="0" smtClean="0"/>
              <a:t> Bush, half standard, fan-trained, good for containers</a:t>
            </a:r>
            <a:br>
              <a:rPr lang="en-US" dirty="0" smtClean="0"/>
            </a:br>
            <a:r>
              <a:rPr lang="en-US" b="1" dirty="0" smtClean="0"/>
              <a:t>Start fruiting:</a:t>
            </a:r>
            <a:r>
              <a:rPr lang="en-US" dirty="0" smtClean="0"/>
              <a:t> After three or four years</a:t>
            </a:r>
            <a:br>
              <a:rPr lang="en-US" dirty="0" smtClean="0"/>
            </a:br>
            <a:r>
              <a:rPr lang="en-US" b="1" dirty="0" smtClean="0"/>
              <a:t>Ultimate height as trained as bush:</a:t>
            </a:r>
            <a:r>
              <a:rPr lang="en-US" dirty="0" smtClean="0"/>
              <a:t> 2.4-3m (6-10ft)</a:t>
            </a:r>
            <a:br>
              <a:rPr lang="en-US" dirty="0" smtClean="0"/>
            </a:br>
            <a:r>
              <a:rPr lang="en-US" b="1" dirty="0" smtClean="0"/>
              <a:t>Growing conditions:</a:t>
            </a:r>
            <a:r>
              <a:rPr lang="en-US" dirty="0" smtClean="0"/>
              <a:t> loamy</a:t>
            </a:r>
            <a:br>
              <a:rPr lang="en-US" dirty="0" smtClean="0"/>
            </a:br>
            <a:r>
              <a:rPr lang="en-US" b="1" dirty="0" smtClean="0"/>
              <a:t>Staking:</a:t>
            </a:r>
            <a:r>
              <a:rPr lang="en-US" dirty="0" smtClean="0"/>
              <a:t> Five years</a:t>
            </a:r>
            <a:br>
              <a:rPr lang="en-US" dirty="0" smtClean="0"/>
            </a:br>
            <a:r>
              <a:rPr lang="en-US" b="1" dirty="0" smtClean="0"/>
              <a:t>Spacing:</a:t>
            </a:r>
            <a:r>
              <a:rPr lang="en-US" dirty="0" smtClean="0"/>
              <a:t> 3m (10ft)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685800"/>
            <a:ext cx="6347714" cy="53555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 </a:t>
            </a:r>
            <a:endParaRPr lang="en-US" dirty="0"/>
          </a:p>
          <a:p>
            <a:r>
              <a:rPr lang="en-US" b="1" dirty="0"/>
              <a:t>Rootstock</a:t>
            </a:r>
            <a:r>
              <a:rPr lang="en-US" dirty="0"/>
              <a:t>, as the name suggests, is typically the underground part of the plant or a rhizome. From the </a:t>
            </a:r>
            <a:r>
              <a:rPr lang="en-US" b="1" dirty="0"/>
              <a:t>rootstock</a:t>
            </a:r>
            <a:r>
              <a:rPr lang="en-US" dirty="0"/>
              <a:t>, new plant growth is possible. </a:t>
            </a:r>
            <a:r>
              <a:rPr lang="en-US" b="1" dirty="0"/>
              <a:t>Rootstock</a:t>
            </a:r>
            <a:r>
              <a:rPr lang="en-US" dirty="0"/>
              <a:t> (chunks taken from a plant's root system) is often used to facilitate plant cuttings, grafting, and budding.</a:t>
            </a:r>
          </a:p>
          <a:p>
            <a:endParaRPr lang="en-US" dirty="0"/>
          </a:p>
          <a:p>
            <a:r>
              <a:rPr lang="en-US" dirty="0"/>
              <a:t> </a:t>
            </a:r>
            <a:r>
              <a:rPr lang="en-US" b="1" dirty="0"/>
              <a:t>rootstock</a:t>
            </a:r>
            <a:r>
              <a:rPr lang="en-US" dirty="0"/>
              <a:t> is part of a plant, often an underground part, from which new above-ground growth can be produced. It could also be described as a stem with a well developed root system, to which a bud from another plant is grafted. It can refer to a rhizome or underground stem.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r>
              <a:rPr lang="en-US" b="1" dirty="0"/>
              <a:t>Scion</a:t>
            </a:r>
            <a:r>
              <a:rPr lang="en-US" dirty="0"/>
              <a:t>: The plant part that is the top part of a graft and grows to become the desired shoot or cultivar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327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Selection of Rootstock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2000" dirty="0" smtClean="0"/>
              <a:t>Rootstock </a:t>
            </a:r>
            <a:r>
              <a:rPr lang="en-US" sz="2000" dirty="0"/>
              <a:t>should have a proper </a:t>
            </a:r>
            <a:r>
              <a:rPr lang="en-US" sz="2000" dirty="0" smtClean="0"/>
              <a:t>vigor </a:t>
            </a:r>
            <a:r>
              <a:rPr lang="en-US" sz="2000" dirty="0"/>
              <a:t>and growth habits. </a:t>
            </a:r>
          </a:p>
          <a:p>
            <a:pPr marL="514350" indent="-514350">
              <a:buAutoNum type="arabicPeriod"/>
            </a:pPr>
            <a:r>
              <a:rPr lang="en-US" sz="2000" dirty="0" smtClean="0"/>
              <a:t>Rootstock </a:t>
            </a:r>
            <a:r>
              <a:rPr lang="en-US" sz="2000" dirty="0"/>
              <a:t>should be resistant to soil born diseases and other </a:t>
            </a:r>
            <a:r>
              <a:rPr lang="en-US" sz="2000" dirty="0" smtClean="0"/>
              <a:t>pests.</a:t>
            </a:r>
          </a:p>
          <a:p>
            <a:pPr marL="514350" indent="-514350">
              <a:buAutoNum type="arabicPeriod"/>
            </a:pPr>
            <a:r>
              <a:rPr lang="en-US" sz="2000" dirty="0" smtClean="0"/>
              <a:t>Rootstock </a:t>
            </a:r>
            <a:r>
              <a:rPr lang="en-US" sz="2000" dirty="0"/>
              <a:t>should be tolerant/ resistant to toxic salts like Na, Mg, and </a:t>
            </a:r>
            <a:r>
              <a:rPr lang="en-US" sz="2000" dirty="0" err="1" smtClean="0"/>
              <a:t>ca</a:t>
            </a:r>
            <a:r>
              <a:rPr lang="en-US" sz="2000" dirty="0" smtClean="0"/>
              <a:t> etc.</a:t>
            </a:r>
          </a:p>
          <a:p>
            <a:pPr marL="514350" indent="-514350">
              <a:buAutoNum type="arabicPeriod"/>
            </a:pPr>
            <a:r>
              <a:rPr lang="en-US" sz="2000" dirty="0" smtClean="0"/>
              <a:t>It </a:t>
            </a:r>
            <a:r>
              <a:rPr lang="en-US" sz="2000" dirty="0"/>
              <a:t>should have wide range of edaphic adaptability (all soil and climatic factors). </a:t>
            </a:r>
          </a:p>
          <a:p>
            <a:pPr marL="514350" indent="-514350">
              <a:buAutoNum type="arabicPeriod"/>
            </a:pPr>
            <a:r>
              <a:rPr lang="en-US" sz="2000" dirty="0" smtClean="0"/>
              <a:t>Should </a:t>
            </a:r>
            <a:r>
              <a:rPr lang="en-US" sz="2000" dirty="0"/>
              <a:t>have wide range of graft compatibility. </a:t>
            </a:r>
          </a:p>
        </p:txBody>
      </p:sp>
    </p:spTree>
    <p:extLst>
      <p:ext uri="{BB962C8B-B14F-4D97-AF65-F5344CB8AC3E}">
        <p14:creationId xmlns:p14="http://schemas.microsoft.com/office/powerpoint/2010/main" val="1292106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conti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2000" dirty="0" smtClean="0"/>
              <a:t>Should be easy to propagate.</a:t>
            </a:r>
          </a:p>
          <a:p>
            <a:pPr marL="514350" indent="-514350">
              <a:buAutoNum type="arabicPeriod"/>
            </a:pPr>
            <a:r>
              <a:rPr lang="en-US" sz="2000" dirty="0" smtClean="0"/>
              <a:t>It should not go under any mutation.</a:t>
            </a:r>
          </a:p>
          <a:p>
            <a:pPr marL="514350" indent="-514350">
              <a:buAutoNum type="arabicPeriod"/>
            </a:pPr>
            <a:r>
              <a:rPr lang="en-US" sz="2000" dirty="0" smtClean="0"/>
              <a:t> Its age should be one to one and half years and not more than 2years. </a:t>
            </a:r>
          </a:p>
          <a:p>
            <a:pPr marL="514350" indent="-514350">
              <a:buAutoNum type="arabicPeriod"/>
            </a:pPr>
            <a:r>
              <a:rPr lang="en-US" sz="2000" dirty="0" smtClean="0"/>
              <a:t>Its diameter should be greater than 1 cm (pencil thickness). </a:t>
            </a:r>
          </a:p>
          <a:p>
            <a:endParaRPr lang="en-US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Rootstock choice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Apples</a:t>
            </a:r>
            <a:endParaRPr lang="en-US" b="1" dirty="0"/>
          </a:p>
          <a:p>
            <a:r>
              <a:rPr lang="en-US" b="1" dirty="0"/>
              <a:t>Name of rootstock:</a:t>
            </a:r>
            <a:r>
              <a:rPr lang="en-US" dirty="0"/>
              <a:t> M27 (extremely dwarfing)</a:t>
            </a:r>
            <a:br>
              <a:rPr lang="en-US" dirty="0"/>
            </a:br>
            <a:r>
              <a:rPr lang="en-US" b="1" dirty="0"/>
              <a:t>Suitable for:</a:t>
            </a:r>
            <a:r>
              <a:rPr lang="en-US" dirty="0"/>
              <a:t> Dwarf pyramids, </a:t>
            </a:r>
            <a:r>
              <a:rPr lang="en-US" dirty="0" err="1"/>
              <a:t>spindlebush</a:t>
            </a:r>
            <a:r>
              <a:rPr lang="en-US" dirty="0"/>
              <a:t> or </a:t>
            </a:r>
            <a:r>
              <a:rPr lang="en-US" dirty="0" err="1"/>
              <a:t>stepovers</a:t>
            </a:r>
            <a:r>
              <a:rPr lang="en-US" dirty="0"/>
              <a:t>, for small gardens where the soil is fertile</a:t>
            </a:r>
            <a:br>
              <a:rPr lang="en-US" dirty="0"/>
            </a:br>
            <a:r>
              <a:rPr lang="en-US" b="1" dirty="0"/>
              <a:t>Start fruiting:</a:t>
            </a:r>
            <a:r>
              <a:rPr lang="en-US" dirty="0"/>
              <a:t> After two years</a:t>
            </a:r>
            <a:br>
              <a:rPr lang="en-US" dirty="0"/>
            </a:br>
            <a:r>
              <a:rPr lang="en-US" b="1" dirty="0"/>
              <a:t>Ultimate height as trained as bush:</a:t>
            </a:r>
            <a:r>
              <a:rPr lang="en-US" dirty="0"/>
              <a:t> Plants reach 1.2-1.8m (4-6ft) x 1.5m (5ft)</a:t>
            </a:r>
            <a:br>
              <a:rPr lang="en-US" dirty="0"/>
            </a:br>
            <a:r>
              <a:rPr lang="en-US" b="1" dirty="0"/>
              <a:t>Growing conditions:</a:t>
            </a:r>
            <a:r>
              <a:rPr lang="en-US" dirty="0"/>
              <a:t> Good weed and grass free soil. Water plants during drought. Unsuitable on poor soil and for weak cultivars</a:t>
            </a:r>
            <a:br>
              <a:rPr lang="en-US" dirty="0"/>
            </a:br>
            <a:r>
              <a:rPr lang="en-US" b="1" dirty="0"/>
              <a:t>Staking:</a:t>
            </a:r>
            <a:r>
              <a:rPr lang="en-US" dirty="0"/>
              <a:t> Permanently</a:t>
            </a:r>
            <a:br>
              <a:rPr lang="en-US" dirty="0"/>
            </a:br>
            <a:r>
              <a:rPr lang="en-US" b="1" dirty="0"/>
              <a:t>Spacing:</a:t>
            </a:r>
            <a:r>
              <a:rPr lang="en-US" dirty="0"/>
              <a:t> 1.2-1.5 (4-5ft) apart with 1.8m (6ft) between rows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M9 dwarfing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b="1" dirty="0"/>
              <a:t>Name of rootstock:</a:t>
            </a:r>
            <a:r>
              <a:rPr lang="en-US" sz="2400" dirty="0"/>
              <a:t> M9 (dwarfing)</a:t>
            </a:r>
            <a:br>
              <a:rPr lang="en-US" sz="2400" dirty="0"/>
            </a:br>
            <a:r>
              <a:rPr lang="en-US" sz="2400" b="1" dirty="0"/>
              <a:t>Suitable for:</a:t>
            </a:r>
            <a:r>
              <a:rPr lang="en-US" sz="2400" dirty="0"/>
              <a:t> Bush, pyramid, </a:t>
            </a:r>
            <a:r>
              <a:rPr lang="en-US" sz="2400" dirty="0" smtClean="0"/>
              <a:t>spindle bush</a:t>
            </a:r>
            <a:r>
              <a:rPr lang="en-US" sz="2400" dirty="0"/>
              <a:t>, cordons; an excellent stock for small gardens</a:t>
            </a:r>
            <a:br>
              <a:rPr lang="en-US" sz="2400" dirty="0"/>
            </a:br>
            <a:r>
              <a:rPr lang="en-US" sz="2400" b="1" dirty="0"/>
              <a:t>Start fruiting:</a:t>
            </a:r>
            <a:r>
              <a:rPr lang="en-US" sz="2400" dirty="0"/>
              <a:t> After two or three years</a:t>
            </a:r>
            <a:br>
              <a:rPr lang="en-US" sz="2400" dirty="0"/>
            </a:br>
            <a:r>
              <a:rPr lang="en-US" sz="2400" b="1" dirty="0"/>
              <a:t>Ultimate height as trained as bush:</a:t>
            </a:r>
            <a:r>
              <a:rPr lang="en-US" sz="2400" dirty="0"/>
              <a:t> 1.8-2.4m (6-8ft) x 2.7m (9ft)</a:t>
            </a:r>
            <a:br>
              <a:rPr lang="en-US" sz="2400" dirty="0"/>
            </a:br>
            <a:r>
              <a:rPr lang="en-US" sz="2400" b="1" dirty="0"/>
              <a:t>Growing conditions:</a:t>
            </a:r>
            <a:r>
              <a:rPr lang="en-US" sz="2400" dirty="0"/>
              <a:t> Good weed and grass free soil. Water plants during drought</a:t>
            </a:r>
            <a:br>
              <a:rPr lang="en-US" sz="2400" dirty="0"/>
            </a:br>
            <a:r>
              <a:rPr lang="en-US" sz="2400" b="1" dirty="0"/>
              <a:t>Staking:</a:t>
            </a:r>
            <a:r>
              <a:rPr lang="en-US" sz="2400" dirty="0"/>
              <a:t> Permanently</a:t>
            </a:r>
            <a:br>
              <a:rPr lang="en-US" sz="2400" dirty="0"/>
            </a:br>
            <a:r>
              <a:rPr lang="en-US" sz="2400" b="1" dirty="0"/>
              <a:t>Spacing:</a:t>
            </a:r>
            <a:r>
              <a:rPr lang="en-US" sz="2400" dirty="0"/>
              <a:t> 2.4-3m (8-10ft) apart with 3.6m (12ft) between </a:t>
            </a:r>
            <a:r>
              <a:rPr lang="en-US" sz="2400" dirty="0" smtClean="0"/>
              <a:t>rows.</a:t>
            </a:r>
            <a:endParaRPr lang="en-US" sz="2400" dirty="0"/>
          </a:p>
          <a:p>
            <a:endParaRPr lang="en-US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M26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b="1" dirty="0" smtClean="0"/>
              <a:t>Name of rootstock:</a:t>
            </a:r>
            <a:r>
              <a:rPr lang="en-US" sz="2400" dirty="0" smtClean="0"/>
              <a:t> M26 (dwarfing)</a:t>
            </a:r>
            <a:br>
              <a:rPr lang="en-US" sz="2400" dirty="0" smtClean="0"/>
            </a:br>
            <a:r>
              <a:rPr lang="en-US" sz="2400" b="1" dirty="0" smtClean="0"/>
              <a:t>Suitable for:</a:t>
            </a:r>
            <a:r>
              <a:rPr lang="en-US" sz="2400" dirty="0" smtClean="0"/>
              <a:t> Bush, pyramid, </a:t>
            </a:r>
            <a:r>
              <a:rPr lang="en-US" sz="2400" dirty="0" err="1" smtClean="0"/>
              <a:t>spindlebush</a:t>
            </a:r>
            <a:r>
              <a:rPr lang="en-US" sz="2400" dirty="0" smtClean="0"/>
              <a:t>, cordon, espalier and is ideal for containers</a:t>
            </a:r>
            <a:br>
              <a:rPr lang="en-US" sz="2400" dirty="0" smtClean="0"/>
            </a:br>
            <a:r>
              <a:rPr lang="en-US" sz="2400" b="1" dirty="0" smtClean="0"/>
              <a:t>Start fruiting:</a:t>
            </a:r>
            <a:r>
              <a:rPr lang="en-US" sz="2400" dirty="0" smtClean="0"/>
              <a:t> After two or three years.</a:t>
            </a:r>
            <a:br>
              <a:rPr lang="en-US" sz="2400" dirty="0" smtClean="0"/>
            </a:br>
            <a:r>
              <a:rPr lang="en-US" sz="2400" b="1" dirty="0" smtClean="0"/>
              <a:t>Ultimate height as trained as bush:</a:t>
            </a:r>
            <a:r>
              <a:rPr lang="en-US" sz="2400" dirty="0" smtClean="0"/>
              <a:t> 2.4-3m (8-10ft) x 3.6m (12ft).</a:t>
            </a:r>
            <a:br>
              <a:rPr lang="en-US" sz="2400" dirty="0" smtClean="0"/>
            </a:br>
            <a:r>
              <a:rPr lang="en-US" sz="2400" b="1" dirty="0" smtClean="0"/>
              <a:t>Growing conditions:</a:t>
            </a:r>
            <a:r>
              <a:rPr lang="en-US" sz="2400" dirty="0" smtClean="0"/>
              <a:t> Average soils including grassed orchards.</a:t>
            </a:r>
            <a:br>
              <a:rPr lang="en-US" sz="2400" dirty="0" smtClean="0"/>
            </a:br>
            <a:r>
              <a:rPr lang="en-US" sz="2400" b="1" dirty="0" smtClean="0"/>
              <a:t>Staking:</a:t>
            </a:r>
            <a:r>
              <a:rPr lang="en-US" sz="2400" dirty="0" smtClean="0"/>
              <a:t> Permanently</a:t>
            </a:r>
            <a:br>
              <a:rPr lang="en-US" sz="2400" dirty="0" smtClean="0"/>
            </a:br>
            <a:r>
              <a:rPr lang="en-US" sz="2400" b="1" dirty="0" smtClean="0"/>
              <a:t>Spacing:</a:t>
            </a:r>
            <a:r>
              <a:rPr lang="en-US" sz="2400" dirty="0" smtClean="0"/>
              <a:t> 2.4-3.6m (8-12ft) with 4.5m (15ft) between rows.</a:t>
            </a:r>
          </a:p>
          <a:p>
            <a:endParaRPr lang="en-US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MM106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b="1" dirty="0"/>
              <a:t>Name of rootstock:</a:t>
            </a:r>
            <a:r>
              <a:rPr lang="en-US" sz="2000" dirty="0"/>
              <a:t> MM106 (semi-dwarfing)</a:t>
            </a:r>
            <a:br>
              <a:rPr lang="en-US" sz="2000" dirty="0"/>
            </a:br>
            <a:r>
              <a:rPr lang="en-US" sz="2000" b="1" dirty="0"/>
              <a:t>Suitable for:</a:t>
            </a:r>
            <a:r>
              <a:rPr lang="en-US" sz="2000" dirty="0"/>
              <a:t> All forms except standards</a:t>
            </a:r>
            <a:br>
              <a:rPr lang="en-US" sz="2000" dirty="0"/>
            </a:br>
            <a:r>
              <a:rPr lang="en-US" sz="2000" b="1" dirty="0"/>
              <a:t>Start fruiting:</a:t>
            </a:r>
            <a:r>
              <a:rPr lang="en-US" sz="2000" dirty="0"/>
              <a:t> After three or four years</a:t>
            </a:r>
            <a:br>
              <a:rPr lang="en-US" sz="2000" dirty="0"/>
            </a:br>
            <a:r>
              <a:rPr lang="en-US" sz="2000" b="1" dirty="0"/>
              <a:t>Ultimate height as trained as bush:</a:t>
            </a:r>
            <a:r>
              <a:rPr lang="en-US" sz="2000" dirty="0"/>
              <a:t> 3-4m (10-13ft) x 4m (13ft)</a:t>
            </a:r>
            <a:br>
              <a:rPr lang="en-US" sz="2000" dirty="0"/>
            </a:br>
            <a:r>
              <a:rPr lang="en-US" sz="2000" b="1" dirty="0"/>
              <a:t>Growing conditions:</a:t>
            </a:r>
            <a:r>
              <a:rPr lang="en-US" sz="2000" dirty="0"/>
              <a:t> Tolerant of a range of soils including grassed orchards and poor soils. The most widely used rootstock, but unsuitable for small gardens.</a:t>
            </a:r>
            <a:br>
              <a:rPr lang="en-US" sz="2000" dirty="0"/>
            </a:br>
            <a:r>
              <a:rPr lang="en-US" sz="2000" b="1" dirty="0"/>
              <a:t>Staking:</a:t>
            </a:r>
            <a:r>
              <a:rPr lang="en-US" sz="2000" dirty="0"/>
              <a:t> 5 years; longer in exposed locations</a:t>
            </a:r>
            <a:br>
              <a:rPr lang="en-US" sz="2000" dirty="0"/>
            </a:br>
            <a:r>
              <a:rPr lang="en-US" sz="2000" b="1" dirty="0"/>
              <a:t>Spacing:</a:t>
            </a:r>
            <a:r>
              <a:rPr lang="en-US" sz="2000" dirty="0"/>
              <a:t> 3.6 (12ft) with 4.5m (15ft) between the rows</a:t>
            </a:r>
          </a:p>
          <a:p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M25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/>
              <a:t>Name of rootstock:</a:t>
            </a:r>
            <a:r>
              <a:rPr lang="en-US" sz="2000" dirty="0" smtClean="0"/>
              <a:t> M25 (very vigorous)</a:t>
            </a:r>
            <a:br>
              <a:rPr lang="en-US" sz="2000" dirty="0" smtClean="0"/>
            </a:br>
            <a:r>
              <a:rPr lang="en-US" sz="2000" b="1" dirty="0" smtClean="0"/>
              <a:t>Suitable for:</a:t>
            </a:r>
            <a:r>
              <a:rPr lang="en-US" sz="2000" dirty="0" smtClean="0"/>
              <a:t> Standards</a:t>
            </a:r>
            <a:br>
              <a:rPr lang="en-US" sz="2000" dirty="0" smtClean="0"/>
            </a:br>
            <a:r>
              <a:rPr lang="en-US" sz="2000" b="1" dirty="0" smtClean="0"/>
              <a:t>Start fruiting:</a:t>
            </a:r>
            <a:r>
              <a:rPr lang="en-US" sz="2000" dirty="0" smtClean="0"/>
              <a:t> After five or six years.</a:t>
            </a:r>
            <a:br>
              <a:rPr lang="en-US" sz="2000" dirty="0" smtClean="0"/>
            </a:br>
            <a:r>
              <a:rPr lang="en-US" sz="2000" b="1" dirty="0" smtClean="0"/>
              <a:t>Ultimate height as trained as bush:</a:t>
            </a:r>
            <a:r>
              <a:rPr lang="en-US" sz="2000" dirty="0" smtClean="0"/>
              <a:t> +4.5 (15ft) x 6m (20ft)</a:t>
            </a:r>
            <a:br>
              <a:rPr lang="en-US" sz="2000" dirty="0" smtClean="0"/>
            </a:br>
            <a:r>
              <a:rPr lang="en-US" sz="2000" b="1" dirty="0" smtClean="0"/>
              <a:t>Growing conditions:</a:t>
            </a:r>
            <a:r>
              <a:rPr lang="en-US" sz="2000" dirty="0" smtClean="0"/>
              <a:t> Most soils including orchards in grass and on poor soils. They are too vigorous for most gardens except where the soil is poor.</a:t>
            </a:r>
            <a:br>
              <a:rPr lang="en-US" sz="2000" dirty="0" smtClean="0"/>
            </a:br>
            <a:r>
              <a:rPr lang="en-US" sz="2000" b="1" dirty="0" smtClean="0"/>
              <a:t>Staking:</a:t>
            </a:r>
            <a:r>
              <a:rPr lang="en-US" sz="2000" dirty="0" smtClean="0"/>
              <a:t> Staking is not necessary if planted as a one year old but those planted as two- or three-year-old trees need staking for the first 3 years.</a:t>
            </a:r>
            <a:br>
              <a:rPr lang="en-US" sz="2000" dirty="0" smtClean="0"/>
            </a:br>
            <a:r>
              <a:rPr lang="en-US" sz="2000" b="1" dirty="0" smtClean="0"/>
              <a:t>Spacing:</a:t>
            </a:r>
            <a:r>
              <a:rPr lang="en-US" sz="2000" dirty="0" smtClean="0"/>
              <a:t> 6m (20ft)</a:t>
            </a:r>
          </a:p>
          <a:p>
            <a:endParaRPr lang="en-US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51</TotalTime>
  <Words>191</Words>
  <Application>Microsoft Office PowerPoint</Application>
  <PresentationFormat>On-screen Show (4:3)</PresentationFormat>
  <Paragraphs>42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Facet</vt:lpstr>
      <vt:lpstr>Rootstock for horticultural plants</vt:lpstr>
      <vt:lpstr>PowerPoint Presentation</vt:lpstr>
      <vt:lpstr>Selection of Rootstock</vt:lpstr>
      <vt:lpstr>conti…</vt:lpstr>
      <vt:lpstr>Rootstock choice</vt:lpstr>
      <vt:lpstr>M9 dwarfing</vt:lpstr>
      <vt:lpstr>M26</vt:lpstr>
      <vt:lpstr>MM106</vt:lpstr>
      <vt:lpstr>M25</vt:lpstr>
      <vt:lpstr>MM111</vt:lpstr>
      <vt:lpstr>Pears and quinces</vt:lpstr>
      <vt:lpstr>Quince A</vt:lpstr>
      <vt:lpstr>Plums, gages, damsons</vt:lpstr>
      <vt:lpstr>Peaches, nectarines, apricots, plums, gages, damsons</vt:lpstr>
      <vt:lpstr>Conti…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mypc</dc:creator>
  <cp:lastModifiedBy>Dr Rashad</cp:lastModifiedBy>
  <cp:revision>10</cp:revision>
  <dcterms:created xsi:type="dcterms:W3CDTF">2016-01-15T15:05:52Z</dcterms:created>
  <dcterms:modified xsi:type="dcterms:W3CDTF">2019-10-24T05:00:56Z</dcterms:modified>
</cp:coreProperties>
</file>