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3074098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34262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76155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1826206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2599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84673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3268924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4280847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217941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9A22D-5F85-4A8E-A981-AD27E29B5512}"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266221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49A22D-5F85-4A8E-A981-AD27E29B5512}"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132690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49A22D-5F85-4A8E-A981-AD27E29B5512}"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74064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49A22D-5F85-4A8E-A981-AD27E29B5512}"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275256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9A22D-5F85-4A8E-A981-AD27E29B5512}"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588245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9A22D-5F85-4A8E-A981-AD27E29B5512}"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191307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9A22D-5F85-4A8E-A981-AD27E29B5512}"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9CF6B2-8933-4D1E-8461-D3A9F67175E3}" type="slidenum">
              <a:rPr lang="en-US" smtClean="0"/>
              <a:t>‹#›</a:t>
            </a:fld>
            <a:endParaRPr lang="en-US"/>
          </a:p>
        </p:txBody>
      </p:sp>
    </p:spTree>
    <p:extLst>
      <p:ext uri="{BB962C8B-B14F-4D97-AF65-F5344CB8AC3E}">
        <p14:creationId xmlns:p14="http://schemas.microsoft.com/office/powerpoint/2010/main" val="106547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49A22D-5F85-4A8E-A981-AD27E29B5512}" type="datetimeFigureOut">
              <a:rPr lang="en-US" smtClean="0"/>
              <a:t>4/2/2020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29CF6B2-8933-4D1E-8461-D3A9F67175E3}" type="slidenum">
              <a:rPr lang="en-US" smtClean="0"/>
              <a:t>‹#›</a:t>
            </a:fld>
            <a:endParaRPr lang="en-US"/>
          </a:p>
        </p:txBody>
      </p:sp>
    </p:spTree>
    <p:extLst>
      <p:ext uri="{BB962C8B-B14F-4D97-AF65-F5344CB8AC3E}">
        <p14:creationId xmlns:p14="http://schemas.microsoft.com/office/powerpoint/2010/main" val="2293229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570E8-F693-464E-8BC1-C93DF3AAFF6A}"/>
              </a:ext>
            </a:extLst>
          </p:cNvPr>
          <p:cNvSpPr>
            <a:spLocks noGrp="1"/>
          </p:cNvSpPr>
          <p:nvPr>
            <p:ph type="ctrTitle"/>
          </p:nvPr>
        </p:nvSpPr>
        <p:spPr>
          <a:xfrm>
            <a:off x="1524000" y="2340143"/>
            <a:ext cx="9144000" cy="1217524"/>
          </a:xfrm>
        </p:spPr>
        <p:txBody>
          <a:bodyPr/>
          <a:lstStyle/>
          <a:p>
            <a:pPr algn="l"/>
            <a:r>
              <a:rPr lang="en-US" dirty="0">
                <a:latin typeface="Autour One" panose="02000503000000020004" pitchFamily="50" charset="0"/>
              </a:rPr>
              <a:t>Design Patterns</a:t>
            </a:r>
          </a:p>
        </p:txBody>
      </p:sp>
      <p:sp>
        <p:nvSpPr>
          <p:cNvPr id="3" name="Subtitle 2">
            <a:extLst>
              <a:ext uri="{FF2B5EF4-FFF2-40B4-BE49-F238E27FC236}">
                <a16:creationId xmlns:a16="http://schemas.microsoft.com/office/drawing/2014/main" id="{8DF98508-F707-4F8D-8155-590F1C8A86D5}"/>
              </a:ext>
            </a:extLst>
          </p:cNvPr>
          <p:cNvSpPr>
            <a:spLocks noGrp="1"/>
          </p:cNvSpPr>
          <p:nvPr>
            <p:ph type="subTitle" idx="1"/>
          </p:nvPr>
        </p:nvSpPr>
        <p:spPr/>
        <p:txBody>
          <a:bodyPr>
            <a:normAutofit fontScale="92500" lnSpcReduction="20000"/>
          </a:bodyPr>
          <a:lstStyle/>
          <a:p>
            <a:pPr algn="l"/>
            <a:r>
              <a:rPr lang="en-US" sz="2800" dirty="0">
                <a:latin typeface="Autour One" panose="02000503000000020004" pitchFamily="50" charset="0"/>
              </a:rPr>
              <a:t>Group Members:</a:t>
            </a:r>
          </a:p>
          <a:p>
            <a:pPr algn="l"/>
            <a:r>
              <a:rPr lang="en-US" dirty="0">
                <a:latin typeface="Autour One" panose="02000503000000020004" pitchFamily="50" charset="0"/>
              </a:rPr>
              <a:t>Naveed				16-uglc-1022</a:t>
            </a:r>
          </a:p>
          <a:p>
            <a:pPr algn="l"/>
            <a:r>
              <a:rPr lang="en-US" dirty="0">
                <a:latin typeface="Autour One" panose="02000503000000020004" pitchFamily="50" charset="0"/>
              </a:rPr>
              <a:t>Fakhar				16-uglc-1012</a:t>
            </a:r>
          </a:p>
        </p:txBody>
      </p:sp>
    </p:spTree>
    <p:extLst>
      <p:ext uri="{BB962C8B-B14F-4D97-AF65-F5344CB8AC3E}">
        <p14:creationId xmlns:p14="http://schemas.microsoft.com/office/powerpoint/2010/main" val="3480038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Advantages:</a:t>
            </a:r>
          </a:p>
        </p:txBody>
      </p:sp>
      <p:sp>
        <p:nvSpPr>
          <p:cNvPr id="7" name="Content Placeholder 6">
            <a:extLst>
              <a:ext uri="{FF2B5EF4-FFF2-40B4-BE49-F238E27FC236}">
                <a16:creationId xmlns:a16="http://schemas.microsoft.com/office/drawing/2014/main" id="{D3873643-B254-4DEF-804C-D579B1CC87E9}"/>
              </a:ext>
            </a:extLst>
          </p:cNvPr>
          <p:cNvSpPr>
            <a:spLocks noGrp="1"/>
          </p:cNvSpPr>
          <p:nvPr>
            <p:ph idx="1"/>
          </p:nvPr>
        </p:nvSpPr>
        <p:spPr>
          <a:xfrm>
            <a:off x="677334" y="2160590"/>
            <a:ext cx="8596668" cy="1046249"/>
          </a:xfrm>
        </p:spPr>
        <p:txBody>
          <a:bodyPr>
            <a:normAutofit/>
          </a:bodyPr>
          <a:lstStyle/>
          <a:p>
            <a:r>
              <a:rPr lang="en-US" i="1" dirty="0"/>
              <a:t>More flexibility than static inheritance</a:t>
            </a:r>
          </a:p>
          <a:p>
            <a:r>
              <a:rPr lang="en-US" i="1" dirty="0"/>
              <a:t>Avoids feature-laden classes high up in the hierarchy</a:t>
            </a:r>
          </a:p>
        </p:txBody>
      </p:sp>
    </p:spTree>
    <p:extLst>
      <p:ext uri="{BB962C8B-B14F-4D97-AF65-F5344CB8AC3E}">
        <p14:creationId xmlns:p14="http://schemas.microsoft.com/office/powerpoint/2010/main" val="2317288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Disadvantages:</a:t>
            </a:r>
          </a:p>
        </p:txBody>
      </p:sp>
      <p:sp>
        <p:nvSpPr>
          <p:cNvPr id="7" name="Content Placeholder 6">
            <a:extLst>
              <a:ext uri="{FF2B5EF4-FFF2-40B4-BE49-F238E27FC236}">
                <a16:creationId xmlns:a16="http://schemas.microsoft.com/office/drawing/2014/main" id="{D3873643-B254-4DEF-804C-D579B1CC87E9}"/>
              </a:ext>
            </a:extLst>
          </p:cNvPr>
          <p:cNvSpPr>
            <a:spLocks noGrp="1"/>
          </p:cNvSpPr>
          <p:nvPr>
            <p:ph idx="1"/>
          </p:nvPr>
        </p:nvSpPr>
        <p:spPr>
          <a:xfrm>
            <a:off x="677334" y="2160590"/>
            <a:ext cx="8596668" cy="1046249"/>
          </a:xfrm>
        </p:spPr>
        <p:txBody>
          <a:bodyPr>
            <a:normAutofit/>
          </a:bodyPr>
          <a:lstStyle/>
          <a:p>
            <a:r>
              <a:rPr lang="en-US" i="1" dirty="0"/>
              <a:t>A decorator and its component aren't identical</a:t>
            </a:r>
          </a:p>
          <a:p>
            <a:r>
              <a:rPr lang="en-US" i="1" dirty="0"/>
              <a:t>Lots of little objects</a:t>
            </a:r>
          </a:p>
        </p:txBody>
      </p:sp>
    </p:spTree>
    <p:extLst>
      <p:ext uri="{BB962C8B-B14F-4D97-AF65-F5344CB8AC3E}">
        <p14:creationId xmlns:p14="http://schemas.microsoft.com/office/powerpoint/2010/main" val="206219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1140843" y="2697050"/>
            <a:ext cx="8596668" cy="1463899"/>
          </a:xfrm>
        </p:spPr>
        <p:txBody>
          <a:bodyPr>
            <a:normAutofit/>
          </a:bodyPr>
          <a:lstStyle/>
          <a:p>
            <a:pPr algn="ctr"/>
            <a:r>
              <a:rPr lang="en-US" sz="8800" dirty="0">
                <a:latin typeface="Autour One" panose="02000503000000020004" pitchFamily="50" charset="0"/>
              </a:rPr>
              <a:t>Thank You</a:t>
            </a:r>
          </a:p>
        </p:txBody>
      </p:sp>
    </p:spTree>
    <p:extLst>
      <p:ext uri="{BB962C8B-B14F-4D97-AF65-F5344CB8AC3E}">
        <p14:creationId xmlns:p14="http://schemas.microsoft.com/office/powerpoint/2010/main" val="2813498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355D-2703-449A-9ED0-F3308EEA775B}"/>
              </a:ext>
            </a:extLst>
          </p:cNvPr>
          <p:cNvSpPr>
            <a:spLocks noGrp="1"/>
          </p:cNvSpPr>
          <p:nvPr>
            <p:ph type="title"/>
          </p:nvPr>
        </p:nvSpPr>
        <p:spPr>
          <a:xfrm>
            <a:off x="838200" y="3075311"/>
            <a:ext cx="10515600" cy="1325563"/>
          </a:xfrm>
        </p:spPr>
        <p:txBody>
          <a:bodyPr>
            <a:normAutofit/>
          </a:bodyPr>
          <a:lstStyle/>
          <a:p>
            <a:r>
              <a:rPr lang="en-US" sz="4000" b="1" dirty="0">
                <a:latin typeface="Autour One" panose="02000503000000020004" pitchFamily="50" charset="0"/>
              </a:rPr>
              <a:t>Decorator Design Patterns</a:t>
            </a:r>
          </a:p>
        </p:txBody>
      </p:sp>
    </p:spTree>
    <p:extLst>
      <p:ext uri="{BB962C8B-B14F-4D97-AF65-F5344CB8AC3E}">
        <p14:creationId xmlns:p14="http://schemas.microsoft.com/office/powerpoint/2010/main" val="361017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Problem:</a:t>
            </a:r>
          </a:p>
        </p:txBody>
      </p:sp>
      <p:sp>
        <p:nvSpPr>
          <p:cNvPr id="3" name="Content Placeholder 2">
            <a:extLst>
              <a:ext uri="{FF2B5EF4-FFF2-40B4-BE49-F238E27FC236}">
                <a16:creationId xmlns:a16="http://schemas.microsoft.com/office/drawing/2014/main" id="{C17017E8-0D63-4AF4-83C5-CBFCFA323BB0}"/>
              </a:ext>
            </a:extLst>
          </p:cNvPr>
          <p:cNvSpPr>
            <a:spLocks noGrp="1"/>
          </p:cNvSpPr>
          <p:nvPr>
            <p:ph idx="1"/>
          </p:nvPr>
        </p:nvSpPr>
        <p:spPr>
          <a:xfrm>
            <a:off x="677334" y="2160590"/>
            <a:ext cx="8596668" cy="1690194"/>
          </a:xfrm>
        </p:spPr>
        <p:txBody>
          <a:bodyPr>
            <a:normAutofit/>
          </a:bodyPr>
          <a:lstStyle/>
          <a:p>
            <a:pPr marL="0" indent="0">
              <a:buNone/>
            </a:pPr>
            <a:r>
              <a:rPr lang="en-US" dirty="0"/>
              <a:t>Sometimes we want to add responsibilities to individual objects, not to an entire</a:t>
            </a:r>
          </a:p>
          <a:p>
            <a:pPr marL="0" indent="0">
              <a:buNone/>
            </a:pPr>
            <a:r>
              <a:rPr lang="en-US" dirty="0"/>
              <a:t>class. A graphical user interface toolkit, for example, should let you add</a:t>
            </a:r>
          </a:p>
          <a:p>
            <a:pPr marL="0" indent="0">
              <a:buNone/>
            </a:pPr>
            <a:r>
              <a:rPr lang="en-US" dirty="0"/>
              <a:t>properties like borders or behaviors like scrolling to any user interface</a:t>
            </a:r>
          </a:p>
          <a:p>
            <a:pPr marL="0" indent="0">
              <a:buNone/>
            </a:pPr>
            <a:r>
              <a:rPr lang="en-US" dirty="0"/>
              <a:t>component.</a:t>
            </a:r>
          </a:p>
        </p:txBody>
      </p:sp>
    </p:spTree>
    <p:extLst>
      <p:ext uri="{BB962C8B-B14F-4D97-AF65-F5344CB8AC3E}">
        <p14:creationId xmlns:p14="http://schemas.microsoft.com/office/powerpoint/2010/main" val="3278515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Problem:</a:t>
            </a:r>
          </a:p>
        </p:txBody>
      </p:sp>
      <p:sp>
        <p:nvSpPr>
          <p:cNvPr id="3" name="Content Placeholder 2">
            <a:extLst>
              <a:ext uri="{FF2B5EF4-FFF2-40B4-BE49-F238E27FC236}">
                <a16:creationId xmlns:a16="http://schemas.microsoft.com/office/drawing/2014/main" id="{C17017E8-0D63-4AF4-83C5-CBFCFA323BB0}"/>
              </a:ext>
            </a:extLst>
          </p:cNvPr>
          <p:cNvSpPr>
            <a:spLocks noGrp="1"/>
          </p:cNvSpPr>
          <p:nvPr>
            <p:ph idx="1"/>
          </p:nvPr>
        </p:nvSpPr>
        <p:spPr/>
        <p:txBody>
          <a:bodyPr>
            <a:normAutofit/>
          </a:bodyPr>
          <a:lstStyle/>
          <a:p>
            <a:pPr marL="0" indent="0">
              <a:buNone/>
            </a:pPr>
            <a:r>
              <a:rPr lang="en-US" dirty="0"/>
              <a:t>One way to add responsibilities is with inheritance. Inheriting a border from</a:t>
            </a:r>
          </a:p>
          <a:p>
            <a:pPr marL="0" indent="0">
              <a:buNone/>
            </a:pPr>
            <a:r>
              <a:rPr lang="en-US" dirty="0"/>
              <a:t>another class puts a border around every subclass instance. This is inflexible,</a:t>
            </a:r>
          </a:p>
          <a:p>
            <a:pPr marL="0" indent="0">
              <a:buNone/>
            </a:pPr>
            <a:r>
              <a:rPr lang="en-US" dirty="0"/>
              <a:t>however, because the choice of border is made statically. A client can't control</a:t>
            </a:r>
          </a:p>
          <a:p>
            <a:pPr marL="0" indent="0">
              <a:buNone/>
            </a:pPr>
            <a:r>
              <a:rPr lang="en-US" dirty="0"/>
              <a:t>how and when to decorate the component with a border.</a:t>
            </a:r>
          </a:p>
          <a:p>
            <a:pPr marL="0" indent="0">
              <a:buNone/>
            </a:pPr>
            <a:endParaRPr lang="en-US" dirty="0"/>
          </a:p>
        </p:txBody>
      </p:sp>
    </p:spTree>
    <p:extLst>
      <p:ext uri="{BB962C8B-B14F-4D97-AF65-F5344CB8AC3E}">
        <p14:creationId xmlns:p14="http://schemas.microsoft.com/office/powerpoint/2010/main" val="4228630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Solution:</a:t>
            </a:r>
          </a:p>
        </p:txBody>
      </p:sp>
      <p:sp>
        <p:nvSpPr>
          <p:cNvPr id="3" name="Content Placeholder 2">
            <a:extLst>
              <a:ext uri="{FF2B5EF4-FFF2-40B4-BE49-F238E27FC236}">
                <a16:creationId xmlns:a16="http://schemas.microsoft.com/office/drawing/2014/main" id="{C17017E8-0D63-4AF4-83C5-CBFCFA323BB0}"/>
              </a:ext>
            </a:extLst>
          </p:cNvPr>
          <p:cNvSpPr>
            <a:spLocks noGrp="1"/>
          </p:cNvSpPr>
          <p:nvPr>
            <p:ph idx="1"/>
          </p:nvPr>
        </p:nvSpPr>
        <p:spPr>
          <a:xfrm>
            <a:off x="677334" y="1867436"/>
            <a:ext cx="8596668" cy="3261417"/>
          </a:xfrm>
        </p:spPr>
        <p:txBody>
          <a:bodyPr>
            <a:normAutofit/>
          </a:bodyPr>
          <a:lstStyle/>
          <a:p>
            <a:pPr marL="0" indent="0">
              <a:lnSpc>
                <a:spcPct val="150000"/>
              </a:lnSpc>
              <a:buNone/>
            </a:pPr>
            <a:r>
              <a:rPr lang="en-US" dirty="0"/>
              <a:t>A more flexible approach is to enclose the component in another object that adds the border. The enclosing object is called a </a:t>
            </a:r>
            <a:r>
              <a:rPr lang="en-US" b="1" dirty="0"/>
              <a:t>decorator</a:t>
            </a:r>
            <a:r>
              <a:rPr lang="en-US" dirty="0"/>
              <a:t>. The decorator conforms to the interface of the component it decorates so that its presence is transparent to the component's clients. The decorator forwards requests to the component and may perform additional actions (such as drawing a border) before or after forwarding. Transparency lets you nest decorators recursively, thereby allowing an unlimited number of added responsibilities.</a:t>
            </a:r>
          </a:p>
        </p:txBody>
      </p:sp>
    </p:spTree>
    <p:extLst>
      <p:ext uri="{BB962C8B-B14F-4D97-AF65-F5344CB8AC3E}">
        <p14:creationId xmlns:p14="http://schemas.microsoft.com/office/powerpoint/2010/main" val="384127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Decorator:</a:t>
            </a:r>
          </a:p>
        </p:txBody>
      </p:sp>
      <p:sp>
        <p:nvSpPr>
          <p:cNvPr id="3" name="Content Placeholder 2">
            <a:extLst>
              <a:ext uri="{FF2B5EF4-FFF2-40B4-BE49-F238E27FC236}">
                <a16:creationId xmlns:a16="http://schemas.microsoft.com/office/drawing/2014/main" id="{C17017E8-0D63-4AF4-83C5-CBFCFA323BB0}"/>
              </a:ext>
            </a:extLst>
          </p:cNvPr>
          <p:cNvSpPr>
            <a:spLocks noGrp="1"/>
          </p:cNvSpPr>
          <p:nvPr>
            <p:ph idx="1"/>
          </p:nvPr>
        </p:nvSpPr>
        <p:spPr>
          <a:xfrm>
            <a:off x="677334" y="1867436"/>
            <a:ext cx="8596668" cy="897229"/>
          </a:xfrm>
        </p:spPr>
        <p:txBody>
          <a:bodyPr>
            <a:normAutofit/>
          </a:bodyPr>
          <a:lstStyle/>
          <a:p>
            <a:pPr marL="0" indent="0">
              <a:buNone/>
            </a:pPr>
            <a:r>
              <a:rPr lang="en-US" dirty="0"/>
              <a:t>Attach additional responsibilities to an object dynamically. Decorators provide</a:t>
            </a:r>
          </a:p>
          <a:p>
            <a:pPr marL="0" indent="0">
              <a:buNone/>
            </a:pPr>
            <a:r>
              <a:rPr lang="en-US" dirty="0"/>
              <a:t>a flexible alternative to sub classing for extending functionality.</a:t>
            </a:r>
          </a:p>
        </p:txBody>
      </p:sp>
    </p:spTree>
    <p:extLst>
      <p:ext uri="{BB962C8B-B14F-4D97-AF65-F5344CB8AC3E}">
        <p14:creationId xmlns:p14="http://schemas.microsoft.com/office/powerpoint/2010/main" val="267723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Example:</a:t>
            </a:r>
          </a:p>
        </p:txBody>
      </p:sp>
      <p:sp>
        <p:nvSpPr>
          <p:cNvPr id="7" name="Content Placeholder 6">
            <a:extLst>
              <a:ext uri="{FF2B5EF4-FFF2-40B4-BE49-F238E27FC236}">
                <a16:creationId xmlns:a16="http://schemas.microsoft.com/office/drawing/2014/main" id="{D3873643-B254-4DEF-804C-D579B1CC87E9}"/>
              </a:ext>
            </a:extLst>
          </p:cNvPr>
          <p:cNvSpPr>
            <a:spLocks noGrp="1"/>
          </p:cNvSpPr>
          <p:nvPr>
            <p:ph idx="1"/>
          </p:nvPr>
        </p:nvSpPr>
        <p:spPr>
          <a:xfrm>
            <a:off x="677334" y="2160590"/>
            <a:ext cx="8596668" cy="2829976"/>
          </a:xfrm>
        </p:spPr>
        <p:txBody>
          <a:bodyPr>
            <a:normAutofit/>
          </a:bodyPr>
          <a:lstStyle/>
          <a:p>
            <a:pPr marL="0" indent="0">
              <a:buNone/>
            </a:pPr>
            <a:r>
              <a:rPr lang="en-US" dirty="0"/>
              <a:t>For example, suppose we have a TextView object that displays text in a window.</a:t>
            </a:r>
          </a:p>
          <a:p>
            <a:pPr marL="0" indent="0">
              <a:buNone/>
            </a:pPr>
            <a:r>
              <a:rPr lang="en-US" dirty="0"/>
              <a:t>TextView has no scroll bars by default, because we might not always need them.</a:t>
            </a:r>
          </a:p>
          <a:p>
            <a:pPr marL="0" indent="0">
              <a:buNone/>
            </a:pPr>
            <a:r>
              <a:rPr lang="en-US" dirty="0"/>
              <a:t>When we do, we can use a ScrollDecorator to add them. Suppose we also want to</a:t>
            </a:r>
          </a:p>
          <a:p>
            <a:pPr marL="0" indent="0">
              <a:buNone/>
            </a:pPr>
            <a:r>
              <a:rPr lang="en-US" dirty="0"/>
              <a:t>add a thick black border around the TextView. We can use a BorderDecorator to</a:t>
            </a:r>
          </a:p>
          <a:p>
            <a:pPr marL="0" indent="0">
              <a:buNone/>
            </a:pPr>
            <a:r>
              <a:rPr lang="en-US" dirty="0"/>
              <a:t>add this as well. We simply compose the decorators with the TextView to produce</a:t>
            </a:r>
          </a:p>
          <a:p>
            <a:pPr marL="0" indent="0">
              <a:buNone/>
            </a:pPr>
            <a:r>
              <a:rPr lang="en-US" dirty="0"/>
              <a:t>the desired result.</a:t>
            </a:r>
          </a:p>
        </p:txBody>
      </p:sp>
    </p:spTree>
    <p:extLst>
      <p:ext uri="{BB962C8B-B14F-4D97-AF65-F5344CB8AC3E}">
        <p14:creationId xmlns:p14="http://schemas.microsoft.com/office/powerpoint/2010/main" val="236231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Example:</a:t>
            </a:r>
          </a:p>
        </p:txBody>
      </p:sp>
      <p:sp>
        <p:nvSpPr>
          <p:cNvPr id="7" name="Content Placeholder 6">
            <a:extLst>
              <a:ext uri="{FF2B5EF4-FFF2-40B4-BE49-F238E27FC236}">
                <a16:creationId xmlns:a16="http://schemas.microsoft.com/office/drawing/2014/main" id="{D3873643-B254-4DEF-804C-D579B1CC87E9}"/>
              </a:ext>
            </a:extLst>
          </p:cNvPr>
          <p:cNvSpPr>
            <a:spLocks noGrp="1"/>
          </p:cNvSpPr>
          <p:nvPr>
            <p:ph idx="1"/>
          </p:nvPr>
        </p:nvSpPr>
        <p:spPr>
          <a:xfrm>
            <a:off x="677334" y="2160590"/>
            <a:ext cx="8596668" cy="3727202"/>
          </a:xfrm>
        </p:spPr>
        <p:txBody>
          <a:bodyPr>
            <a:normAutofit/>
          </a:bodyPr>
          <a:lstStyle/>
          <a:p>
            <a:pPr marL="0" indent="0">
              <a:buNone/>
            </a:pPr>
            <a:r>
              <a:rPr lang="en-US" dirty="0"/>
              <a:t>The following object diagram shows how to compose a TextView object with</a:t>
            </a:r>
          </a:p>
          <a:p>
            <a:pPr marL="0" indent="0">
              <a:buNone/>
            </a:pPr>
            <a:r>
              <a:rPr lang="en-US" dirty="0"/>
              <a:t>BorderDecorator and ScrollDecorator objects to produce a bordered, scrollable</a:t>
            </a:r>
          </a:p>
          <a:p>
            <a:pPr marL="0" indent="0">
              <a:buNone/>
            </a:pPr>
            <a:r>
              <a:rPr lang="en-US" dirty="0"/>
              <a:t>text view:</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The ScrollDecorator and BorderDecorator classes are subclasses of Decorator, an</a:t>
            </a:r>
          </a:p>
          <a:p>
            <a:pPr marL="0" indent="0">
              <a:buNone/>
            </a:pPr>
            <a:r>
              <a:rPr lang="en-US" dirty="0"/>
              <a:t>abstract class for visual components that decorate other visual components.</a:t>
            </a:r>
          </a:p>
        </p:txBody>
      </p:sp>
      <p:pic>
        <p:nvPicPr>
          <p:cNvPr id="3" name="Picture 2">
            <a:extLst>
              <a:ext uri="{FF2B5EF4-FFF2-40B4-BE49-F238E27FC236}">
                <a16:creationId xmlns:a16="http://schemas.microsoft.com/office/drawing/2014/main" id="{E5E43F14-90B2-4020-B0D6-C89509F42DFE}"/>
              </a:ext>
            </a:extLst>
          </p:cNvPr>
          <p:cNvPicPr>
            <a:picLocks noChangeAspect="1"/>
          </p:cNvPicPr>
          <p:nvPr/>
        </p:nvPicPr>
        <p:blipFill>
          <a:blip r:embed="rId2"/>
          <a:stretch>
            <a:fillRect/>
          </a:stretch>
        </p:blipFill>
        <p:spPr>
          <a:xfrm>
            <a:off x="1264082" y="3338848"/>
            <a:ext cx="7423171" cy="1541735"/>
          </a:xfrm>
          <a:prstGeom prst="rect">
            <a:avLst/>
          </a:prstGeom>
        </p:spPr>
      </p:pic>
    </p:spTree>
    <p:extLst>
      <p:ext uri="{BB962C8B-B14F-4D97-AF65-F5344CB8AC3E}">
        <p14:creationId xmlns:p14="http://schemas.microsoft.com/office/powerpoint/2010/main" val="1612582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8153-EEF9-4026-AEBA-C95BA1DC1984}"/>
              </a:ext>
            </a:extLst>
          </p:cNvPr>
          <p:cNvSpPr>
            <a:spLocks noGrp="1"/>
          </p:cNvSpPr>
          <p:nvPr>
            <p:ph type="title"/>
          </p:nvPr>
        </p:nvSpPr>
        <p:spPr>
          <a:xfrm>
            <a:off x="677334" y="970208"/>
            <a:ext cx="8596668" cy="897228"/>
          </a:xfrm>
        </p:spPr>
        <p:txBody>
          <a:bodyPr/>
          <a:lstStyle/>
          <a:p>
            <a:r>
              <a:rPr lang="en-US" dirty="0">
                <a:latin typeface="Autour One" panose="02000503000000020004" pitchFamily="50" charset="0"/>
              </a:rPr>
              <a:t>Structure:</a:t>
            </a:r>
          </a:p>
        </p:txBody>
      </p:sp>
      <p:pic>
        <p:nvPicPr>
          <p:cNvPr id="5" name="Picture 2" descr="http://www.dofactory.com/Patterns/Diagrams/decorator.gif">
            <a:extLst>
              <a:ext uri="{FF2B5EF4-FFF2-40B4-BE49-F238E27FC236}">
                <a16:creationId xmlns:a16="http://schemas.microsoft.com/office/drawing/2014/main" id="{B02FC3EF-9675-4728-A453-F3628EDB2B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450"/>
          <a:stretch>
            <a:fillRect/>
          </a:stretch>
        </p:blipFill>
        <p:spPr bwMode="auto">
          <a:xfrm>
            <a:off x="1823040" y="1867436"/>
            <a:ext cx="5870109" cy="477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79510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104</TotalTime>
  <Words>397</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Autour One</vt:lpstr>
      <vt:lpstr>Trebuchet MS</vt:lpstr>
      <vt:lpstr>Wingdings 3</vt:lpstr>
      <vt:lpstr>Facet</vt:lpstr>
      <vt:lpstr>Design Patterns</vt:lpstr>
      <vt:lpstr>Decorator Design Patterns</vt:lpstr>
      <vt:lpstr>Problem:</vt:lpstr>
      <vt:lpstr>Problem:</vt:lpstr>
      <vt:lpstr>Solution:</vt:lpstr>
      <vt:lpstr>Decorator:</vt:lpstr>
      <vt:lpstr>Example:</vt:lpstr>
      <vt:lpstr>Example:</vt:lpstr>
      <vt:lpstr>Structure:</vt:lpstr>
      <vt:lpstr>Advantages:</vt:lpstr>
      <vt:lpstr>Disadvantages: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Muhammad Naveed</dc:creator>
  <cp:lastModifiedBy>Muhammad Naveed</cp:lastModifiedBy>
  <cp:revision>7</cp:revision>
  <dcterms:created xsi:type="dcterms:W3CDTF">2020-02-23T11:24:12Z</dcterms:created>
  <dcterms:modified xsi:type="dcterms:W3CDTF">2020-04-02T06:31:52Z</dcterms:modified>
</cp:coreProperties>
</file>