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6274BA-75FB-4447-8A05-3626FF7C9F0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872568B-9C90-48EB-93EA-9E83FF6B76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kamai.com/stateoftheinterne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ICTs and Digital </a:t>
            </a:r>
            <a:r>
              <a:rPr lang="en-US" dirty="0" smtClean="0"/>
              <a:t>Divide </a:t>
            </a:r>
            <a:r>
              <a:rPr lang="en-US" dirty="0" smtClean="0"/>
              <a:t>Media and </a:t>
            </a:r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 10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bridging 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Economic </a:t>
            </a:r>
            <a:r>
              <a:rPr lang="en-US" b="1" dirty="0" smtClean="0"/>
              <a:t>equality</a:t>
            </a:r>
          </a:p>
          <a:p>
            <a:pPr lvl="1" algn="just"/>
            <a:r>
              <a:rPr lang="en-US" dirty="0" smtClean="0"/>
              <a:t>access to the Internet is a basic component of civil </a:t>
            </a:r>
            <a:r>
              <a:rPr lang="en-US" dirty="0" smtClean="0"/>
              <a:t>life</a:t>
            </a:r>
          </a:p>
          <a:p>
            <a:pPr lvl="1" algn="just"/>
            <a:r>
              <a:rPr lang="en-US" dirty="0" smtClean="0"/>
              <a:t>Telephone is often considered important for security </a:t>
            </a:r>
            <a:r>
              <a:rPr lang="en-US" dirty="0" smtClean="0"/>
              <a:t>reasons</a:t>
            </a:r>
          </a:p>
          <a:p>
            <a:pPr lvl="1" algn="just"/>
            <a:r>
              <a:rPr lang="en-US" dirty="0" smtClean="0"/>
              <a:t>vital information for people's career, civic life, safety, etc. are increasingly provided via the Internet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social welfare services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Social </a:t>
            </a:r>
            <a:r>
              <a:rPr lang="en-US" b="1" dirty="0" smtClean="0"/>
              <a:t>mobility</a:t>
            </a:r>
          </a:p>
          <a:p>
            <a:pPr lvl="1"/>
            <a:r>
              <a:rPr lang="en-US" dirty="0" smtClean="0"/>
              <a:t>computer </a:t>
            </a:r>
            <a:r>
              <a:rPr lang="en-US" dirty="0" smtClean="0"/>
              <a:t>and computer networks play an increasingly important role in their learning and </a:t>
            </a:r>
            <a:r>
              <a:rPr lang="en-US" dirty="0" smtClean="0"/>
              <a:t>career</a:t>
            </a:r>
          </a:p>
          <a:p>
            <a:pPr lvl="1"/>
            <a:r>
              <a:rPr lang="en-US" dirty="0" smtClean="0"/>
              <a:t>lower </a:t>
            </a:r>
            <a:r>
              <a:rPr lang="en-US" dirty="0" smtClean="0"/>
              <a:t>socioeconomic </a:t>
            </a:r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g</a:t>
            </a:r>
            <a:r>
              <a:rPr lang="en-US" dirty="0" smtClean="0"/>
              <a:t>overnment should provide opportunities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Democracy</a:t>
            </a:r>
          </a:p>
          <a:p>
            <a:pPr lvl="1"/>
            <a:r>
              <a:rPr lang="en-US" dirty="0" smtClean="0"/>
              <a:t>internet </a:t>
            </a:r>
            <a:r>
              <a:rPr lang="en-US" dirty="0" smtClean="0"/>
              <a:t>would lead to a healthier </a:t>
            </a:r>
            <a:r>
              <a:rPr lang="en-US" dirty="0" smtClean="0"/>
              <a:t>democracy</a:t>
            </a:r>
          </a:p>
          <a:p>
            <a:pPr lvl="1"/>
            <a:r>
              <a:rPr lang="en-US" dirty="0" smtClean="0"/>
              <a:t>increased public participation in elections and decision making processes.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Economic </a:t>
            </a:r>
            <a:r>
              <a:rPr lang="en-US" b="1" dirty="0" smtClean="0"/>
              <a:t>growth</a:t>
            </a:r>
          </a:p>
          <a:p>
            <a:pPr lvl="1" algn="just"/>
            <a:r>
              <a:rPr lang="en-US" dirty="0" smtClean="0"/>
              <a:t>development of information infrastructure and active use of it would be a shortcut to economic growth for less developed </a:t>
            </a:r>
            <a:r>
              <a:rPr lang="en-US" dirty="0" smtClean="0"/>
              <a:t>nations</a:t>
            </a:r>
          </a:p>
          <a:p>
            <a:pPr lvl="1" algn="just"/>
            <a:r>
              <a:rPr lang="en-US" dirty="0" smtClean="0"/>
              <a:t>productivity </a:t>
            </a:r>
            <a:r>
              <a:rPr lang="en-US" dirty="0" smtClean="0"/>
              <a:t>improvements</a:t>
            </a:r>
          </a:p>
          <a:p>
            <a:pPr lvl="1" algn="just"/>
            <a:r>
              <a:rPr lang="en-US" dirty="0" smtClean="0"/>
              <a:t>The exploitation of the latest technologies may give industries of certain countries a competitive advantage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Rural Areas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accessibility of rural areas to the Internet is a test of the digital </a:t>
            </a:r>
            <a:r>
              <a:rPr lang="en-US" dirty="0" smtClean="0"/>
              <a:t>divide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satellite communications offer new possibilities of universal access to the </a:t>
            </a:r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/>
              <a:t>of Power lines </a:t>
            </a:r>
            <a:endParaRPr lang="en-US" dirty="0" smtClean="0"/>
          </a:p>
          <a:p>
            <a:pPr lvl="1"/>
            <a:r>
              <a:rPr lang="en-US" dirty="0" smtClean="0"/>
              <a:t>lower </a:t>
            </a:r>
            <a:r>
              <a:rPr lang="en-US" dirty="0" smtClean="0"/>
              <a:t>access prices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Disabilities of potential Internet users constitute another type of divide and care should be taken to avoid that persons with disabilities be left out of Internet access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Information and Communication Technologies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(ICTs) is a broader term for 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Information Technology (IT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), which refers to all communication technologies, including the internet, wireless networks, cell phones, computers, 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software,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middleware, video-conferencing, social networking, and other media applications and services enabling users to access, retrieve, store, transmit, and manipulate information in a digital form.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ICTs are also used to refer to the convergence of media technology such as audio-visual and telephone networks with </a:t>
            </a:r>
            <a:r>
              <a:rPr lang="en-US" sz="2800" dirty="0" smtClean="0"/>
              <a:t>computer </a:t>
            </a:r>
            <a:r>
              <a:rPr lang="en-US" sz="2800" dirty="0" smtClean="0"/>
              <a:t>networks, by means of a unified system of cabling (including signal distribution and management) or link system.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N</a:t>
            </a:r>
            <a:r>
              <a:rPr lang="en-US" sz="2800" dirty="0" smtClean="0"/>
              <a:t>ew </a:t>
            </a:r>
            <a:r>
              <a:rPr lang="en-US" sz="2800" dirty="0" smtClean="0"/>
              <a:t>framework and huge opportunities for economic, political and social development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/>
              <a:t>World Summit for 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recognized that the new information technologies and new approaches to access to and use of technologies by people living in poverty can </a:t>
            </a:r>
            <a:r>
              <a:rPr lang="en-US" dirty="0" smtClean="0"/>
              <a:t>help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in fulfilling social development goals; </a:t>
            </a:r>
            <a:endParaRPr lang="en-US" dirty="0" smtClean="0">
              <a:solidFill>
                <a:srgbClr val="0070C0"/>
              </a:solidFill>
            </a:endParaRPr>
          </a:p>
          <a:p>
            <a:pPr lvl="1" algn="just"/>
            <a:r>
              <a:rPr lang="en-US" dirty="0" smtClean="0">
                <a:solidFill>
                  <a:srgbClr val="0070C0"/>
                </a:solidFill>
              </a:rPr>
              <a:t>and </a:t>
            </a:r>
            <a:r>
              <a:rPr lang="en-US" dirty="0" smtClean="0">
                <a:solidFill>
                  <a:srgbClr val="0070C0"/>
                </a:solidFill>
              </a:rPr>
              <a:t>therefore recognize the need to facilitate access to such technologies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Digital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The Digital Divide, or the digital split, is a social issue referring to the differing amount of information between those who have access to the Internet (specially broadband access) and those who do not have </a:t>
            </a:r>
            <a:r>
              <a:rPr lang="en-US" sz="2800" dirty="0" smtClean="0"/>
              <a:t>access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The term became popular among concerned parties, such as scholars, policy makers, and advocacy groups, in the late 1990s.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Dimensions of the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divide</a:t>
            </a:r>
          </a:p>
          <a:p>
            <a:pPr lvl="1"/>
            <a:r>
              <a:rPr lang="en-US" dirty="0" smtClean="0"/>
              <a:t>More focus on ICT and Media that people use rather than internet</a:t>
            </a:r>
          </a:p>
          <a:p>
            <a:r>
              <a:rPr lang="en-US" dirty="0" smtClean="0"/>
              <a:t>Digital Divide Gap</a:t>
            </a:r>
          </a:p>
          <a:p>
            <a:pPr lvl="1"/>
            <a:r>
              <a:rPr lang="en-US" dirty="0" smtClean="0"/>
              <a:t>lower-performance computers, </a:t>
            </a:r>
          </a:p>
          <a:p>
            <a:pPr lvl="1"/>
            <a:r>
              <a:rPr lang="en-US" dirty="0" smtClean="0"/>
              <a:t>lower-quality </a:t>
            </a:r>
            <a:r>
              <a:rPr lang="en-US" dirty="0" smtClean="0"/>
              <a:t>or high price connections </a:t>
            </a:r>
          </a:p>
          <a:p>
            <a:pPr lvl="1"/>
            <a:r>
              <a:rPr lang="en-US" dirty="0" smtClean="0"/>
              <a:t>difficulty </a:t>
            </a:r>
            <a:r>
              <a:rPr lang="en-US" dirty="0" smtClean="0"/>
              <a:t>of obtaining technical </a:t>
            </a:r>
            <a:r>
              <a:rPr lang="en-US" dirty="0" smtClean="0"/>
              <a:t>assistance</a:t>
            </a:r>
          </a:p>
          <a:p>
            <a:pPr lvl="1"/>
            <a:r>
              <a:rPr lang="en-US" dirty="0" smtClean="0"/>
              <a:t>lower </a:t>
            </a:r>
            <a:r>
              <a:rPr lang="en-US" dirty="0" smtClean="0"/>
              <a:t>access to subscription-based contents.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Quality of connection and services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developing countries to exploit the benefits from the rapidly expanding </a:t>
            </a:r>
            <a:r>
              <a:rPr lang="en-US" dirty="0" smtClean="0"/>
              <a:t>Internet</a:t>
            </a:r>
          </a:p>
          <a:p>
            <a:r>
              <a:rPr lang="en-US" dirty="0" smtClean="0"/>
              <a:t> </a:t>
            </a:r>
            <a:r>
              <a:rPr lang="en-US" b="1" dirty="0" smtClean="0">
                <a:hlinkClick r:id="rId2"/>
              </a:rPr>
              <a:t>State of the Internet Report</a:t>
            </a:r>
            <a:r>
              <a:rPr lang="en-US" dirty="0" smtClean="0"/>
              <a:t> </a:t>
            </a:r>
            <a:endParaRPr lang="en-US" dirty="0" smtClean="0"/>
          </a:p>
          <a:p>
            <a:pPr lvl="1"/>
            <a:r>
              <a:rPr lang="en-US" dirty="0" smtClean="0"/>
              <a:t>from </a:t>
            </a:r>
            <a:r>
              <a:rPr lang="en-US" dirty="0" err="1" smtClean="0"/>
              <a:t>Akamai</a:t>
            </a:r>
            <a:r>
              <a:rPr lang="en-US" dirty="0" smtClean="0"/>
              <a:t>, showing average and maximum connection speeds, Internet Penetration and Broadband adaption, Mobile usage, as well as trends in this data over time.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Bridging Digital Divide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suggest that the Internet and other ICTs are somehow </a:t>
            </a:r>
            <a:endParaRPr lang="en-US" dirty="0" smtClean="0"/>
          </a:p>
          <a:p>
            <a:pPr lvl="1"/>
            <a:r>
              <a:rPr lang="en-US" dirty="0" smtClean="0"/>
              <a:t>transforming society</a:t>
            </a:r>
          </a:p>
          <a:p>
            <a:pPr lvl="1"/>
            <a:r>
              <a:rPr lang="en-US" dirty="0" smtClean="0"/>
              <a:t>improving </a:t>
            </a:r>
            <a:r>
              <a:rPr lang="en-US" dirty="0" smtClean="0"/>
              <a:t>our mutual </a:t>
            </a:r>
            <a:r>
              <a:rPr lang="en-US" dirty="0" smtClean="0"/>
              <a:t>understanding</a:t>
            </a:r>
          </a:p>
          <a:p>
            <a:pPr lvl="1"/>
            <a:r>
              <a:rPr lang="en-US" dirty="0" smtClean="0"/>
              <a:t>eliminating </a:t>
            </a:r>
            <a:r>
              <a:rPr lang="en-US" dirty="0" smtClean="0"/>
              <a:t>power </a:t>
            </a:r>
            <a:r>
              <a:rPr lang="en-US" dirty="0" smtClean="0"/>
              <a:t>differentials</a:t>
            </a:r>
          </a:p>
          <a:p>
            <a:pPr lvl="1"/>
            <a:r>
              <a:rPr lang="en-US" dirty="0" smtClean="0"/>
              <a:t>realizing </a:t>
            </a:r>
            <a:r>
              <a:rPr lang="en-US" dirty="0" smtClean="0"/>
              <a:t>a truly free </a:t>
            </a:r>
          </a:p>
          <a:p>
            <a:pPr lvl="1"/>
            <a:r>
              <a:rPr lang="en-US" dirty="0" smtClean="0"/>
              <a:t>democratic </a:t>
            </a:r>
            <a:r>
              <a:rPr lang="en-US" dirty="0" smtClean="0"/>
              <a:t>world society, and other benefits.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Literacy-widely shared view in many societies</a:t>
            </a:r>
          </a:p>
          <a:p>
            <a:r>
              <a:rPr lang="en-US" dirty="0" smtClean="0"/>
              <a:t>being literate is essential </a:t>
            </a:r>
            <a:endParaRPr lang="en-US" dirty="0" smtClean="0"/>
          </a:p>
          <a:p>
            <a:pPr lvl="1"/>
            <a:r>
              <a:rPr lang="en-US" dirty="0" smtClean="0"/>
              <a:t>to one's career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self-guided </a:t>
            </a:r>
            <a:r>
              <a:rPr lang="en-US" dirty="0" smtClean="0"/>
              <a:t>learning 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political </a:t>
            </a:r>
            <a:r>
              <a:rPr lang="en-US" dirty="0" smtClean="0"/>
              <a:t>participation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Internet usage.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</TotalTime>
  <Words>455</Words>
  <Application>Microsoft Office PowerPoint</Application>
  <PresentationFormat>On-screen Show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ICTs and Digital Divide Media and Internet</vt:lpstr>
      <vt:lpstr>ICTs</vt:lpstr>
      <vt:lpstr>Continued…</vt:lpstr>
      <vt:lpstr>World Summit for Social Development</vt:lpstr>
      <vt:lpstr>Digital Divide</vt:lpstr>
      <vt:lpstr>Dimensions of the Divide</vt:lpstr>
      <vt:lpstr>Internet</vt:lpstr>
      <vt:lpstr>Bridging Digital Divide Gap</vt:lpstr>
      <vt:lpstr>Continued…</vt:lpstr>
      <vt:lpstr>Why bridging is important?</vt:lpstr>
      <vt:lpstr>Continued…</vt:lpstr>
      <vt:lpstr>Continued…</vt:lpstr>
      <vt:lpstr>Continued…</vt:lpstr>
      <vt:lpstr>Rural Areas Access</vt:lpstr>
      <vt:lpstr>Disabilities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ICTs and Digital Divide Media and Internet</dc:title>
  <dc:creator>Olive</dc:creator>
  <cp:lastModifiedBy>Olive</cp:lastModifiedBy>
  <cp:revision>29</cp:revision>
  <dcterms:created xsi:type="dcterms:W3CDTF">2021-01-26T14:09:00Z</dcterms:created>
  <dcterms:modified xsi:type="dcterms:W3CDTF">2021-01-26T14:44:36Z</dcterms:modified>
</cp:coreProperties>
</file>