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5118" y="2481452"/>
            <a:ext cx="68935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90" dirty="0"/>
              <a:t>HYPONATREMIA </a:t>
            </a:r>
            <a:r>
              <a:rPr spc="-240" dirty="0"/>
              <a:t>-</a:t>
            </a:r>
            <a:r>
              <a:rPr spc="-345" dirty="0"/>
              <a:t> </a:t>
            </a:r>
            <a:r>
              <a:rPr spc="-525" dirty="0"/>
              <a:t>GUIDELINES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04800"/>
            <a:ext cx="8229600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382000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7122" y="461899"/>
            <a:ext cx="68281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35" dirty="0"/>
              <a:t>Why </a:t>
            </a:r>
            <a:r>
              <a:rPr spc="-430" dirty="0"/>
              <a:t>neurological </a:t>
            </a:r>
            <a:r>
              <a:rPr spc="-570" dirty="0"/>
              <a:t>symptoms</a:t>
            </a:r>
            <a:r>
              <a:rPr spc="-300" dirty="0"/>
              <a:t> </a:t>
            </a:r>
            <a:r>
              <a:rPr spc="-29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7855584" cy="4217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340" dirty="0">
                <a:latin typeface="DejaVu Sans"/>
                <a:cs typeface="DejaVu Sans"/>
              </a:rPr>
              <a:t>Symptoms </a:t>
            </a:r>
            <a:r>
              <a:rPr sz="2500" spc="-275" dirty="0">
                <a:latin typeface="DejaVu Sans"/>
                <a:cs typeface="DejaVu Sans"/>
              </a:rPr>
              <a:t>are </a:t>
            </a:r>
            <a:r>
              <a:rPr sz="2500" spc="-235" dirty="0">
                <a:latin typeface="DejaVu Sans"/>
                <a:cs typeface="DejaVu Sans"/>
              </a:rPr>
              <a:t>primarily</a:t>
            </a:r>
            <a:r>
              <a:rPr sz="2500" spc="-30" dirty="0">
                <a:latin typeface="DejaVu Sans"/>
                <a:cs typeface="DejaVu Sans"/>
              </a:rPr>
              <a:t> </a:t>
            </a:r>
            <a:r>
              <a:rPr sz="2500" spc="-245" dirty="0">
                <a:latin typeface="DejaVu Sans"/>
                <a:cs typeface="DejaVu Sans"/>
              </a:rPr>
              <a:t>neurological</a:t>
            </a:r>
            <a:endParaRPr sz="25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500" spc="-260" dirty="0">
                <a:latin typeface="DejaVu Sans"/>
                <a:cs typeface="DejaVu Sans"/>
              </a:rPr>
              <a:t>Reduction </a:t>
            </a:r>
            <a:r>
              <a:rPr sz="2500" spc="-200" dirty="0">
                <a:latin typeface="DejaVu Sans"/>
                <a:cs typeface="DejaVu Sans"/>
              </a:rPr>
              <a:t>in </a:t>
            </a:r>
            <a:r>
              <a:rPr sz="2500" spc="-365" dirty="0">
                <a:latin typeface="DejaVu Sans"/>
                <a:cs typeface="DejaVu Sans"/>
              </a:rPr>
              <a:t>ECF </a:t>
            </a:r>
            <a:r>
              <a:rPr sz="2500" spc="-215" dirty="0">
                <a:latin typeface="DejaVu Sans"/>
                <a:cs typeface="DejaVu Sans"/>
              </a:rPr>
              <a:t>not</a:t>
            </a:r>
            <a:r>
              <a:rPr sz="2500" spc="-80" dirty="0">
                <a:latin typeface="DejaVu Sans"/>
                <a:cs typeface="DejaVu Sans"/>
              </a:rPr>
              <a:t> </a:t>
            </a:r>
            <a:r>
              <a:rPr sz="2500" spc="-250" dirty="0">
                <a:latin typeface="DejaVu Sans"/>
                <a:cs typeface="DejaVu Sans"/>
              </a:rPr>
              <a:t>responsible</a:t>
            </a:r>
            <a:endParaRPr sz="25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500" spc="-270" dirty="0">
                <a:latin typeface="DejaVu Sans"/>
                <a:cs typeface="DejaVu Sans"/>
              </a:rPr>
              <a:t>increase </a:t>
            </a:r>
            <a:r>
              <a:rPr sz="2500" spc="-200" dirty="0">
                <a:latin typeface="DejaVu Sans"/>
                <a:cs typeface="DejaVu Sans"/>
              </a:rPr>
              <a:t>in </a:t>
            </a:r>
            <a:r>
              <a:rPr sz="2500" spc="-290" dirty="0">
                <a:latin typeface="DejaVu Sans"/>
                <a:cs typeface="DejaVu Sans"/>
              </a:rPr>
              <a:t>volume </a:t>
            </a:r>
            <a:r>
              <a:rPr sz="2500" spc="-165" dirty="0">
                <a:latin typeface="DejaVu Sans"/>
                <a:cs typeface="DejaVu Sans"/>
              </a:rPr>
              <a:t>of </a:t>
            </a:r>
            <a:r>
              <a:rPr sz="2500" spc="-275" dirty="0">
                <a:latin typeface="DejaVu Sans"/>
                <a:cs typeface="DejaVu Sans"/>
              </a:rPr>
              <a:t>ICF</a:t>
            </a:r>
            <a:r>
              <a:rPr sz="2500" spc="-204" dirty="0">
                <a:latin typeface="DejaVu Sans"/>
                <a:cs typeface="DejaVu Sans"/>
              </a:rPr>
              <a:t> </a:t>
            </a:r>
            <a:r>
              <a:rPr sz="2500" spc="-250" dirty="0">
                <a:latin typeface="DejaVu Sans"/>
                <a:cs typeface="DejaVu Sans"/>
              </a:rPr>
              <a:t>responsible</a:t>
            </a:r>
            <a:endParaRPr sz="25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500" spc="-225" dirty="0">
                <a:latin typeface="DejaVu Sans"/>
                <a:cs typeface="DejaVu Sans"/>
              </a:rPr>
              <a:t>particularly </a:t>
            </a:r>
            <a:r>
              <a:rPr sz="2500" spc="-200" dirty="0">
                <a:latin typeface="DejaVu Sans"/>
                <a:cs typeface="DejaVu Sans"/>
              </a:rPr>
              <a:t>in </a:t>
            </a:r>
            <a:r>
              <a:rPr sz="2500" spc="-240" dirty="0">
                <a:latin typeface="DejaVu Sans"/>
                <a:cs typeface="DejaVu Sans"/>
              </a:rPr>
              <a:t>the </a:t>
            </a:r>
            <a:r>
              <a:rPr sz="2500" spc="-290" dirty="0">
                <a:latin typeface="DejaVu Sans"/>
                <a:cs typeface="DejaVu Sans"/>
              </a:rPr>
              <a:t>volume </a:t>
            </a:r>
            <a:r>
              <a:rPr sz="2500" spc="-165" dirty="0">
                <a:latin typeface="DejaVu Sans"/>
                <a:cs typeface="DejaVu Sans"/>
              </a:rPr>
              <a:t>of </a:t>
            </a:r>
            <a:r>
              <a:rPr sz="2500" spc="-245" dirty="0">
                <a:latin typeface="DejaVu Sans"/>
                <a:cs typeface="DejaVu Sans"/>
              </a:rPr>
              <a:t>brain</a:t>
            </a:r>
            <a:r>
              <a:rPr sz="2500" spc="-250" dirty="0">
                <a:latin typeface="DejaVu Sans"/>
                <a:cs typeface="DejaVu Sans"/>
              </a:rPr>
              <a:t> </a:t>
            </a:r>
            <a:r>
              <a:rPr sz="2500" spc="-235" dirty="0">
                <a:latin typeface="DejaVu Sans"/>
                <a:cs typeface="DejaVu Sans"/>
              </a:rPr>
              <a:t>cells</a:t>
            </a:r>
            <a:endParaRPr sz="2500">
              <a:latin typeface="DejaVu Sans"/>
              <a:cs typeface="DejaVu Sans"/>
            </a:endParaRPr>
          </a:p>
          <a:p>
            <a:pPr marL="355600" marR="415290" indent="-342900">
              <a:lnSpc>
                <a:spcPts val="24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280" dirty="0">
                <a:latin typeface="DejaVu Sans"/>
                <a:cs typeface="DejaVu Sans"/>
              </a:rPr>
              <a:t>Hyponatremia </a:t>
            </a:r>
            <a:r>
              <a:rPr sz="2500" spc="-275" dirty="0">
                <a:latin typeface="DejaVu Sans"/>
                <a:cs typeface="DejaVu Sans"/>
              </a:rPr>
              <a:t>leads </a:t>
            </a:r>
            <a:r>
              <a:rPr sz="2500" spc="-195" dirty="0">
                <a:latin typeface="DejaVu Sans"/>
                <a:cs typeface="DejaVu Sans"/>
              </a:rPr>
              <a:t>to </a:t>
            </a:r>
            <a:r>
              <a:rPr sz="2500" spc="-254" dirty="0">
                <a:latin typeface="DejaVu Sans"/>
                <a:cs typeface="DejaVu Sans"/>
              </a:rPr>
              <a:t>hypoosmolality </a:t>
            </a:r>
            <a:r>
              <a:rPr sz="2500" spc="-170" dirty="0">
                <a:latin typeface="DejaVu Sans"/>
                <a:cs typeface="DejaVu Sans"/>
              </a:rPr>
              <a:t>of </a:t>
            </a:r>
            <a:r>
              <a:rPr sz="2500" spc="-380" dirty="0">
                <a:latin typeface="DejaVu Sans"/>
                <a:cs typeface="DejaVu Sans"/>
              </a:rPr>
              <a:t>ECF, </a:t>
            </a:r>
            <a:r>
              <a:rPr sz="2500" spc="-275" dirty="0">
                <a:latin typeface="DejaVu Sans"/>
                <a:cs typeface="DejaVu Sans"/>
              </a:rPr>
              <a:t>so </a:t>
            </a:r>
            <a:r>
              <a:rPr sz="2500" spc="-254" dirty="0">
                <a:latin typeface="DejaVu Sans"/>
                <a:cs typeface="DejaVu Sans"/>
              </a:rPr>
              <a:t>water  </a:t>
            </a:r>
            <a:r>
              <a:rPr sz="2500" spc="-335" dirty="0">
                <a:latin typeface="DejaVu Sans"/>
                <a:cs typeface="DejaVu Sans"/>
              </a:rPr>
              <a:t>moves </a:t>
            </a:r>
            <a:r>
              <a:rPr sz="2500" spc="-200" dirty="0">
                <a:latin typeface="DejaVu Sans"/>
                <a:cs typeface="DejaVu Sans"/>
              </a:rPr>
              <a:t>into </a:t>
            </a:r>
            <a:r>
              <a:rPr sz="2500" spc="-240" dirty="0">
                <a:latin typeface="DejaVu Sans"/>
                <a:cs typeface="DejaVu Sans"/>
              </a:rPr>
              <a:t>cells</a:t>
            </a:r>
            <a:r>
              <a:rPr sz="2500" spc="-160" dirty="0">
                <a:latin typeface="DejaVu Sans"/>
                <a:cs typeface="DejaVu Sans"/>
              </a:rPr>
              <a:t> </a:t>
            </a:r>
            <a:r>
              <a:rPr sz="2500" spc="-240" dirty="0">
                <a:latin typeface="DejaVu Sans"/>
                <a:cs typeface="DejaVu Sans"/>
              </a:rPr>
              <a:t>(ICF).</a:t>
            </a:r>
            <a:endParaRPr sz="2500">
              <a:latin typeface="DejaVu Sans"/>
              <a:cs typeface="DejaVu Sans"/>
            </a:endParaRPr>
          </a:p>
          <a:p>
            <a:pPr marL="355600" marR="5080" indent="-342900">
              <a:lnSpc>
                <a:spcPts val="2400"/>
              </a:lnSpc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260" dirty="0">
                <a:latin typeface="DejaVu Sans"/>
                <a:cs typeface="DejaVu Sans"/>
              </a:rPr>
              <a:t>Swelling </a:t>
            </a:r>
            <a:r>
              <a:rPr sz="2500" spc="-165" dirty="0">
                <a:latin typeface="DejaVu Sans"/>
                <a:cs typeface="DejaVu Sans"/>
              </a:rPr>
              <a:t>of </a:t>
            </a:r>
            <a:r>
              <a:rPr sz="2500" spc="-245" dirty="0">
                <a:latin typeface="DejaVu Sans"/>
                <a:cs typeface="DejaVu Sans"/>
              </a:rPr>
              <a:t>brain </a:t>
            </a:r>
            <a:r>
              <a:rPr sz="2500" spc="-235" dirty="0">
                <a:latin typeface="DejaVu Sans"/>
                <a:cs typeface="DejaVu Sans"/>
              </a:rPr>
              <a:t>cells </a:t>
            </a:r>
            <a:r>
              <a:rPr sz="2500" spc="-200" dirty="0">
                <a:latin typeface="DejaVu Sans"/>
                <a:cs typeface="DejaVu Sans"/>
              </a:rPr>
              <a:t>in </a:t>
            </a:r>
            <a:r>
              <a:rPr sz="2500" spc="-270" dirty="0">
                <a:latin typeface="DejaVu Sans"/>
                <a:cs typeface="DejaVu Sans"/>
              </a:rPr>
              <a:t>enclosed </a:t>
            </a:r>
            <a:r>
              <a:rPr sz="2500" spc="-315" dirty="0">
                <a:latin typeface="DejaVu Sans"/>
                <a:cs typeface="DejaVu Sans"/>
              </a:rPr>
              <a:t>space </a:t>
            </a:r>
            <a:r>
              <a:rPr sz="2500" spc="-200" dirty="0">
                <a:latin typeface="DejaVu Sans"/>
                <a:cs typeface="DejaVu Sans"/>
              </a:rPr>
              <a:t>with </a:t>
            </a:r>
            <a:r>
              <a:rPr sz="2500" spc="-260" dirty="0">
                <a:latin typeface="DejaVu Sans"/>
                <a:cs typeface="DejaVu Sans"/>
              </a:rPr>
              <a:t>fixed </a:t>
            </a:r>
            <a:r>
              <a:rPr sz="2500" spc="-290" dirty="0">
                <a:latin typeface="DejaVu Sans"/>
                <a:cs typeface="DejaVu Sans"/>
              </a:rPr>
              <a:t>volume  </a:t>
            </a:r>
            <a:r>
              <a:rPr sz="2500" spc="-170" dirty="0">
                <a:latin typeface="DejaVu Sans"/>
                <a:cs typeface="DejaVu Sans"/>
              </a:rPr>
              <a:t>of </a:t>
            </a:r>
            <a:r>
              <a:rPr sz="2500" spc="-215" dirty="0">
                <a:latin typeface="DejaVu Sans"/>
                <a:cs typeface="DejaVu Sans"/>
              </a:rPr>
              <a:t>rigid </a:t>
            </a:r>
            <a:r>
              <a:rPr sz="2500" spc="-245" dirty="0">
                <a:latin typeface="DejaVu Sans"/>
                <a:cs typeface="DejaVu Sans"/>
              </a:rPr>
              <a:t>skull </a:t>
            </a:r>
            <a:r>
              <a:rPr sz="2500" spc="-270" dirty="0">
                <a:latin typeface="DejaVu Sans"/>
                <a:cs typeface="DejaVu Sans"/>
              </a:rPr>
              <a:t>leads </a:t>
            </a:r>
            <a:r>
              <a:rPr sz="2500" spc="-190" dirty="0">
                <a:latin typeface="DejaVu Sans"/>
                <a:cs typeface="DejaVu Sans"/>
              </a:rPr>
              <a:t>to </a:t>
            </a:r>
            <a:r>
              <a:rPr sz="2500" spc="-270" dirty="0">
                <a:latin typeface="DejaVu Sans"/>
                <a:cs typeface="DejaVu Sans"/>
              </a:rPr>
              <a:t>increased </a:t>
            </a:r>
            <a:r>
              <a:rPr sz="2500" spc="-235" dirty="0">
                <a:latin typeface="DejaVu Sans"/>
                <a:cs typeface="DejaVu Sans"/>
              </a:rPr>
              <a:t>intracranial </a:t>
            </a:r>
            <a:r>
              <a:rPr sz="2500" spc="-275" dirty="0">
                <a:latin typeface="DejaVu Sans"/>
                <a:cs typeface="DejaVu Sans"/>
              </a:rPr>
              <a:t>pressure  </a:t>
            </a:r>
            <a:r>
              <a:rPr sz="2500" spc="-240" dirty="0">
                <a:latin typeface="DejaVu Sans"/>
                <a:cs typeface="DejaVu Sans"/>
              </a:rPr>
              <a:t>resulting </a:t>
            </a:r>
            <a:r>
              <a:rPr sz="2500" spc="-200" dirty="0">
                <a:latin typeface="DejaVu Sans"/>
                <a:cs typeface="DejaVu Sans"/>
              </a:rPr>
              <a:t>in </a:t>
            </a:r>
            <a:r>
              <a:rPr sz="2500" spc="-235" dirty="0">
                <a:latin typeface="DejaVu Sans"/>
                <a:cs typeface="DejaVu Sans"/>
              </a:rPr>
              <a:t>reduction </a:t>
            </a:r>
            <a:r>
              <a:rPr sz="2500" spc="-170" dirty="0">
                <a:latin typeface="DejaVu Sans"/>
                <a:cs typeface="DejaVu Sans"/>
              </a:rPr>
              <a:t>of </a:t>
            </a:r>
            <a:r>
              <a:rPr sz="2500" spc="-254" dirty="0">
                <a:latin typeface="DejaVu Sans"/>
                <a:cs typeface="DejaVu Sans"/>
              </a:rPr>
              <a:t>cerebral </a:t>
            </a:r>
            <a:r>
              <a:rPr sz="2500" spc="-225" dirty="0">
                <a:latin typeface="DejaVu Sans"/>
                <a:cs typeface="DejaVu Sans"/>
              </a:rPr>
              <a:t>blood </a:t>
            </a:r>
            <a:r>
              <a:rPr sz="2500" spc="-185" dirty="0">
                <a:latin typeface="DejaVu Sans"/>
                <a:cs typeface="DejaVu Sans"/>
              </a:rPr>
              <a:t>flow </a:t>
            </a:r>
            <a:r>
              <a:rPr sz="2500" spc="-300" dirty="0">
                <a:latin typeface="DejaVu Sans"/>
                <a:cs typeface="DejaVu Sans"/>
              </a:rPr>
              <a:t>causing  </a:t>
            </a:r>
            <a:r>
              <a:rPr sz="2500" spc="-295" dirty="0">
                <a:latin typeface="DejaVu Sans"/>
                <a:cs typeface="DejaVu Sans"/>
              </a:rPr>
              <a:t>hypoxic </a:t>
            </a:r>
            <a:r>
              <a:rPr sz="2500" spc="-245" dirty="0">
                <a:latin typeface="DejaVu Sans"/>
                <a:cs typeface="DejaVu Sans"/>
              </a:rPr>
              <a:t>brain</a:t>
            </a:r>
            <a:r>
              <a:rPr sz="2500" spc="-150" dirty="0">
                <a:latin typeface="DejaVu Sans"/>
                <a:cs typeface="DejaVu Sans"/>
              </a:rPr>
              <a:t> </a:t>
            </a:r>
            <a:r>
              <a:rPr sz="2500" spc="-330" dirty="0">
                <a:latin typeface="DejaVu Sans"/>
                <a:cs typeface="DejaVu Sans"/>
              </a:rPr>
              <a:t>damage.</a:t>
            </a:r>
            <a:endParaRPr sz="2500">
              <a:latin typeface="DejaVu Sans"/>
              <a:cs typeface="DejaVu Sans"/>
            </a:endParaRPr>
          </a:p>
          <a:p>
            <a:pPr marL="355600" marR="209550" indent="-342900">
              <a:lnSpc>
                <a:spcPts val="24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120" dirty="0">
                <a:latin typeface="DejaVu Sans"/>
                <a:cs typeface="DejaVu Sans"/>
              </a:rPr>
              <a:t>if </a:t>
            </a:r>
            <a:r>
              <a:rPr sz="2500" spc="-175" dirty="0">
                <a:latin typeface="DejaVu Sans"/>
                <a:cs typeface="DejaVu Sans"/>
              </a:rPr>
              <a:t>left </a:t>
            </a:r>
            <a:r>
              <a:rPr sz="2500" spc="-250" dirty="0">
                <a:latin typeface="DejaVu Sans"/>
                <a:cs typeface="DejaVu Sans"/>
              </a:rPr>
              <a:t>untreated, </a:t>
            </a:r>
            <a:r>
              <a:rPr sz="2500" spc="-320" dirty="0">
                <a:latin typeface="DejaVu Sans"/>
                <a:cs typeface="DejaVu Sans"/>
              </a:rPr>
              <a:t>can </a:t>
            </a:r>
            <a:r>
              <a:rPr sz="2500" spc="-260" dirty="0">
                <a:latin typeface="DejaVu Sans"/>
                <a:cs typeface="DejaVu Sans"/>
              </a:rPr>
              <a:t>lead </a:t>
            </a:r>
            <a:r>
              <a:rPr sz="2500" spc="-190" dirty="0">
                <a:latin typeface="DejaVu Sans"/>
                <a:cs typeface="DejaVu Sans"/>
              </a:rPr>
              <a:t>to </a:t>
            </a:r>
            <a:r>
              <a:rPr sz="2500" spc="-225" dirty="0">
                <a:latin typeface="DejaVu Sans"/>
                <a:cs typeface="DejaVu Sans"/>
              </a:rPr>
              <a:t>herniation </a:t>
            </a:r>
            <a:r>
              <a:rPr sz="2500" spc="-170" dirty="0">
                <a:latin typeface="DejaVu Sans"/>
                <a:cs typeface="DejaVu Sans"/>
              </a:rPr>
              <a:t>of </a:t>
            </a:r>
            <a:r>
              <a:rPr sz="2500" spc="-240" dirty="0">
                <a:latin typeface="DejaVu Sans"/>
                <a:cs typeface="DejaVu Sans"/>
              </a:rPr>
              <a:t>the </a:t>
            </a:r>
            <a:r>
              <a:rPr sz="2500" spc="-245" dirty="0">
                <a:latin typeface="DejaVu Sans"/>
                <a:cs typeface="DejaVu Sans"/>
              </a:rPr>
              <a:t>brain</a:t>
            </a:r>
            <a:r>
              <a:rPr sz="2500" spc="-370" dirty="0">
                <a:latin typeface="DejaVu Sans"/>
                <a:cs typeface="DejaVu Sans"/>
              </a:rPr>
              <a:t> </a:t>
            </a:r>
            <a:r>
              <a:rPr sz="2500" spc="-315" dirty="0">
                <a:latin typeface="DejaVu Sans"/>
                <a:cs typeface="DejaVu Sans"/>
              </a:rPr>
              <a:t>stem  </a:t>
            </a:r>
            <a:r>
              <a:rPr sz="2500" spc="-200" dirty="0">
                <a:latin typeface="DejaVu Sans"/>
                <a:cs typeface="DejaVu Sans"/>
              </a:rPr>
              <a:t>into </a:t>
            </a:r>
            <a:r>
              <a:rPr sz="2500" spc="-240" dirty="0">
                <a:latin typeface="DejaVu Sans"/>
                <a:cs typeface="DejaVu Sans"/>
              </a:rPr>
              <a:t>the </a:t>
            </a:r>
            <a:r>
              <a:rPr sz="2500" spc="-280" dirty="0">
                <a:latin typeface="DejaVu Sans"/>
                <a:cs typeface="DejaVu Sans"/>
              </a:rPr>
              <a:t>foramen</a:t>
            </a:r>
            <a:r>
              <a:rPr sz="2500" spc="-250" dirty="0">
                <a:latin typeface="DejaVu Sans"/>
                <a:cs typeface="DejaVu Sans"/>
              </a:rPr>
              <a:t> </a:t>
            </a:r>
            <a:r>
              <a:rPr sz="2500" spc="-365" dirty="0">
                <a:latin typeface="DejaVu Sans"/>
                <a:cs typeface="DejaVu Sans"/>
              </a:rPr>
              <a:t>magnum</a:t>
            </a:r>
            <a:endParaRPr sz="25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9492" y="461899"/>
            <a:ext cx="50679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5" dirty="0"/>
              <a:t>Chronic</a:t>
            </a:r>
            <a:r>
              <a:rPr spc="-434" dirty="0"/>
              <a:t> </a:t>
            </a:r>
            <a:r>
              <a:rPr spc="-484" dirty="0"/>
              <a:t>hyponatremia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3065"/>
            <a:ext cx="7967345" cy="414147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5080" indent="-342900">
              <a:lnSpc>
                <a:spcPts val="3240"/>
              </a:lnSpc>
              <a:spcBef>
                <a:spcPts val="509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30" dirty="0">
                <a:latin typeface="DejaVu Sans"/>
                <a:cs typeface="DejaVu Sans"/>
              </a:rPr>
              <a:t>hyponatremia </a:t>
            </a:r>
            <a:r>
              <a:rPr sz="3000" spc="-305" dirty="0">
                <a:latin typeface="DejaVu Sans"/>
                <a:cs typeface="DejaVu Sans"/>
              </a:rPr>
              <a:t>lasting </a:t>
            </a:r>
            <a:r>
              <a:rPr sz="3000" spc="-340" dirty="0">
                <a:latin typeface="DejaVu Sans"/>
                <a:cs typeface="DejaVu Sans"/>
              </a:rPr>
              <a:t>more </a:t>
            </a:r>
            <a:r>
              <a:rPr sz="3000" spc="-305" dirty="0">
                <a:latin typeface="DejaVu Sans"/>
                <a:cs typeface="DejaVu Sans"/>
              </a:rPr>
              <a:t>than </a:t>
            </a:r>
            <a:r>
              <a:rPr sz="3000" spc="-390" dirty="0">
                <a:latin typeface="DejaVu Sans"/>
                <a:cs typeface="DejaVu Sans"/>
              </a:rPr>
              <a:t>48 </a:t>
            </a:r>
            <a:r>
              <a:rPr sz="3000" spc="-315" dirty="0">
                <a:latin typeface="DejaVu Sans"/>
                <a:cs typeface="DejaVu Sans"/>
              </a:rPr>
              <a:t>hours </a:t>
            </a:r>
            <a:r>
              <a:rPr sz="3000" spc="-220" dirty="0">
                <a:latin typeface="DejaVu Sans"/>
                <a:cs typeface="DejaVu Sans"/>
              </a:rPr>
              <a:t>or </a:t>
            </a:r>
            <a:r>
              <a:rPr sz="3000" spc="-240" dirty="0">
                <a:latin typeface="DejaVu Sans"/>
                <a:cs typeface="DejaVu Sans"/>
              </a:rPr>
              <a:t>with  </a:t>
            </a:r>
            <a:r>
              <a:rPr sz="3000" spc="-365" dirty="0">
                <a:latin typeface="DejaVu Sans"/>
                <a:cs typeface="DejaVu Sans"/>
              </a:rPr>
              <a:t>an </a:t>
            </a:r>
            <a:r>
              <a:rPr sz="3000" spc="-325" dirty="0">
                <a:latin typeface="DejaVu Sans"/>
                <a:cs typeface="DejaVu Sans"/>
              </a:rPr>
              <a:t>unknown</a:t>
            </a:r>
            <a:r>
              <a:rPr sz="3000" spc="-180" dirty="0">
                <a:latin typeface="DejaVu Sans"/>
                <a:cs typeface="DejaVu Sans"/>
              </a:rPr>
              <a:t> </a:t>
            </a:r>
            <a:r>
              <a:rPr sz="3000" spc="-280" dirty="0">
                <a:latin typeface="DejaVu Sans"/>
                <a:cs typeface="DejaVu Sans"/>
              </a:rPr>
              <a:t>duration</a:t>
            </a: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95" dirty="0">
                <a:latin typeface="DejaVu Sans"/>
                <a:cs typeface="DejaVu Sans"/>
              </a:rPr>
              <a:t>neurological </a:t>
            </a:r>
            <a:r>
              <a:rPr sz="3000" spc="-385" dirty="0">
                <a:latin typeface="DejaVu Sans"/>
                <a:cs typeface="DejaVu Sans"/>
              </a:rPr>
              <a:t>symptoms </a:t>
            </a:r>
            <a:r>
              <a:rPr sz="3000" spc="-325" dirty="0">
                <a:latin typeface="DejaVu Sans"/>
                <a:cs typeface="DejaVu Sans"/>
              </a:rPr>
              <a:t>are</a:t>
            </a:r>
            <a:r>
              <a:rPr sz="3000" spc="-150" dirty="0">
                <a:latin typeface="DejaVu Sans"/>
                <a:cs typeface="DejaVu Sans"/>
              </a:rPr>
              <a:t> </a:t>
            </a:r>
            <a:r>
              <a:rPr sz="3000" spc="-325" dirty="0">
                <a:latin typeface="DejaVu Sans"/>
                <a:cs typeface="DejaVu Sans"/>
              </a:rPr>
              <a:t>less</a:t>
            </a:r>
            <a:endParaRPr sz="3000">
              <a:latin typeface="DejaVu Sans"/>
              <a:cs typeface="DejaVu Sans"/>
            </a:endParaRPr>
          </a:p>
          <a:p>
            <a:pPr marL="355600" marR="38735" indent="-342900">
              <a:lnSpc>
                <a:spcPct val="9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40" dirty="0">
                <a:latin typeface="DejaVu Sans"/>
                <a:cs typeface="DejaVu Sans"/>
              </a:rPr>
              <a:t>in </a:t>
            </a:r>
            <a:r>
              <a:rPr sz="3000" spc="-325" dirty="0">
                <a:latin typeface="DejaVu Sans"/>
                <a:cs typeface="DejaVu Sans"/>
              </a:rPr>
              <a:t>gradually </a:t>
            </a:r>
            <a:r>
              <a:rPr sz="3000" spc="-320" dirty="0">
                <a:latin typeface="DejaVu Sans"/>
                <a:cs typeface="DejaVu Sans"/>
              </a:rPr>
              <a:t>developing </a:t>
            </a:r>
            <a:r>
              <a:rPr sz="3000" spc="-325" dirty="0">
                <a:latin typeface="DejaVu Sans"/>
                <a:cs typeface="DejaVu Sans"/>
              </a:rPr>
              <a:t>hyponatremia, </a:t>
            </a:r>
            <a:r>
              <a:rPr sz="3000" spc="-295" dirty="0">
                <a:latin typeface="DejaVu Sans"/>
                <a:cs typeface="DejaVu Sans"/>
              </a:rPr>
              <a:t>brain </a:t>
            </a:r>
            <a:r>
              <a:rPr sz="3000" spc="-285" dirty="0">
                <a:latin typeface="DejaVu Sans"/>
                <a:cs typeface="DejaVu Sans"/>
              </a:rPr>
              <a:t>cells  </a:t>
            </a:r>
            <a:r>
              <a:rPr sz="3000" spc="-360" dirty="0">
                <a:latin typeface="DejaVu Sans"/>
                <a:cs typeface="DejaVu Sans"/>
              </a:rPr>
              <a:t>compensate </a:t>
            </a:r>
            <a:r>
              <a:rPr sz="3000" spc="-385" dirty="0">
                <a:latin typeface="DejaVu Sans"/>
                <a:cs typeface="DejaVu Sans"/>
              </a:rPr>
              <a:t>by </a:t>
            </a:r>
            <a:r>
              <a:rPr sz="3000" spc="-265" dirty="0">
                <a:latin typeface="DejaVu Sans"/>
                <a:cs typeface="DejaVu Sans"/>
              </a:rPr>
              <a:t>cellular </a:t>
            </a:r>
            <a:r>
              <a:rPr sz="3000" spc="-305" dirty="0">
                <a:latin typeface="DejaVu Sans"/>
                <a:cs typeface="DejaVu Sans"/>
              </a:rPr>
              <a:t>exit </a:t>
            </a:r>
            <a:r>
              <a:rPr sz="3000" spc="-200" dirty="0">
                <a:latin typeface="DejaVu Sans"/>
                <a:cs typeface="DejaVu Sans"/>
              </a:rPr>
              <a:t>of </a:t>
            </a:r>
            <a:r>
              <a:rPr sz="3000" spc="-300" dirty="0">
                <a:latin typeface="DejaVu Sans"/>
                <a:cs typeface="DejaVu Sans"/>
              </a:rPr>
              <a:t>solutes </a:t>
            </a:r>
            <a:r>
              <a:rPr sz="3000" spc="-275" dirty="0">
                <a:latin typeface="DejaVu Sans"/>
                <a:cs typeface="DejaVu Sans"/>
              </a:rPr>
              <a:t>that  </a:t>
            </a:r>
            <a:r>
              <a:rPr sz="3000" spc="-310" dirty="0">
                <a:latin typeface="DejaVu Sans"/>
                <a:cs typeface="DejaVu Sans"/>
              </a:rPr>
              <a:t>promote </a:t>
            </a:r>
            <a:r>
              <a:rPr sz="3000" spc="-305" dirty="0">
                <a:latin typeface="DejaVu Sans"/>
                <a:cs typeface="DejaVu Sans"/>
              </a:rPr>
              <a:t>water </a:t>
            </a:r>
            <a:r>
              <a:rPr sz="3000" spc="-300" dirty="0">
                <a:latin typeface="DejaVu Sans"/>
                <a:cs typeface="DejaVu Sans"/>
              </a:rPr>
              <a:t>loss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330" dirty="0">
                <a:latin typeface="DejaVu Sans"/>
                <a:cs typeface="DejaVu Sans"/>
              </a:rPr>
              <a:t>lessen </a:t>
            </a:r>
            <a:r>
              <a:rPr sz="3000" spc="-295" dirty="0">
                <a:latin typeface="DejaVu Sans"/>
                <a:cs typeface="DejaVu Sans"/>
              </a:rPr>
              <a:t>brain</a:t>
            </a:r>
            <a:r>
              <a:rPr sz="3000" spc="-30" dirty="0">
                <a:latin typeface="DejaVu Sans"/>
                <a:cs typeface="DejaVu Sans"/>
              </a:rPr>
              <a:t> </a:t>
            </a:r>
            <a:r>
              <a:rPr sz="3000" spc="-295" dirty="0">
                <a:latin typeface="DejaVu Sans"/>
                <a:cs typeface="DejaVu Sans"/>
              </a:rPr>
              <a:t>swelling</a:t>
            </a: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54" dirty="0">
                <a:latin typeface="DejaVu Sans"/>
                <a:cs typeface="DejaVu Sans"/>
              </a:rPr>
              <a:t>not </a:t>
            </a:r>
            <a:r>
              <a:rPr sz="3000" spc="-320" dirty="0">
                <a:latin typeface="DejaVu Sans"/>
                <a:cs typeface="DejaVu Sans"/>
              </a:rPr>
              <a:t>necessarily</a:t>
            </a:r>
            <a:r>
              <a:rPr sz="3000" spc="-300" dirty="0">
                <a:latin typeface="DejaVu Sans"/>
                <a:cs typeface="DejaVu Sans"/>
              </a:rPr>
              <a:t> </a:t>
            </a:r>
            <a:r>
              <a:rPr sz="3000" spc="-350" dirty="0">
                <a:latin typeface="DejaVu Sans"/>
                <a:cs typeface="DejaVu Sans"/>
              </a:rPr>
              <a:t>“asymptomatic”</a:t>
            </a:r>
            <a:endParaRPr sz="3000">
              <a:latin typeface="DejaVu Sans"/>
              <a:cs typeface="DejaVu Sans"/>
            </a:endParaRPr>
          </a:p>
          <a:p>
            <a:pPr marL="355600" marR="490855" indent="-342900">
              <a:lnSpc>
                <a:spcPts val="324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80" dirty="0">
                <a:latin typeface="DejaVu Sans"/>
                <a:cs typeface="DejaVu Sans"/>
              </a:rPr>
              <a:t>can </a:t>
            </a:r>
            <a:r>
              <a:rPr sz="3000" spc="-375" dirty="0">
                <a:latin typeface="DejaVu Sans"/>
                <a:cs typeface="DejaVu Sans"/>
              </a:rPr>
              <a:t>cause </a:t>
            </a:r>
            <a:r>
              <a:rPr sz="3000" spc="-295" dirty="0">
                <a:latin typeface="DejaVu Sans"/>
                <a:cs typeface="DejaVu Sans"/>
              </a:rPr>
              <a:t>osteoporosis </a:t>
            </a:r>
            <a:r>
              <a:rPr sz="3000" spc="-340" dirty="0">
                <a:latin typeface="DejaVu Sans"/>
                <a:cs typeface="DejaVu Sans"/>
              </a:rPr>
              <a:t>due </a:t>
            </a:r>
            <a:r>
              <a:rPr sz="3000" spc="-225" dirty="0">
                <a:latin typeface="DejaVu Sans"/>
                <a:cs typeface="DejaVu Sans"/>
              </a:rPr>
              <a:t>to </a:t>
            </a:r>
            <a:r>
              <a:rPr sz="3000" spc="-325" dirty="0">
                <a:latin typeface="DejaVu Sans"/>
                <a:cs typeface="DejaVu Sans"/>
              </a:rPr>
              <a:t>increased </a:t>
            </a:r>
            <a:r>
              <a:rPr sz="3000" spc="-320" dirty="0">
                <a:latin typeface="DejaVu Sans"/>
                <a:cs typeface="DejaVu Sans"/>
              </a:rPr>
              <a:t>bone  </a:t>
            </a:r>
            <a:r>
              <a:rPr sz="3000" spc="-265" dirty="0">
                <a:latin typeface="DejaVu Sans"/>
                <a:cs typeface="DejaVu Sans"/>
              </a:rPr>
              <a:t>resorption</a:t>
            </a:r>
            <a:endParaRPr sz="30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5613" y="461899"/>
            <a:ext cx="61925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75" dirty="0"/>
              <a:t>Approach </a:t>
            </a:r>
            <a:r>
              <a:rPr spc="-330" dirty="0"/>
              <a:t>to</a:t>
            </a:r>
            <a:r>
              <a:rPr spc="-335" dirty="0"/>
              <a:t> </a:t>
            </a:r>
            <a:r>
              <a:rPr spc="-490" dirty="0"/>
              <a:t>Hyponatremia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180"/>
            <a:ext cx="7974965" cy="45123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65" dirty="0">
                <a:latin typeface="DejaVu Sans"/>
                <a:cs typeface="DejaVu Sans"/>
              </a:rPr>
              <a:t>requires </a:t>
            </a:r>
            <a:r>
              <a:rPr sz="2700" spc="-365" dirty="0">
                <a:latin typeface="DejaVu Sans"/>
                <a:cs typeface="DejaVu Sans"/>
              </a:rPr>
              <a:t>a </a:t>
            </a:r>
            <a:r>
              <a:rPr sz="2700" spc="-330" dirty="0">
                <a:latin typeface="DejaVu Sans"/>
                <a:cs typeface="DejaVu Sans"/>
              </a:rPr>
              <a:t>systemic </a:t>
            </a:r>
            <a:r>
              <a:rPr sz="2700" spc="-320" dirty="0">
                <a:latin typeface="DejaVu Sans"/>
                <a:cs typeface="DejaVu Sans"/>
              </a:rPr>
              <a:t>and </a:t>
            </a:r>
            <a:r>
              <a:rPr sz="2700" spc="-270" dirty="0">
                <a:latin typeface="DejaVu Sans"/>
                <a:cs typeface="DejaVu Sans"/>
              </a:rPr>
              <a:t>sequential</a:t>
            </a:r>
            <a:r>
              <a:rPr sz="2700" spc="-35" dirty="0">
                <a:latin typeface="DejaVu Sans"/>
                <a:cs typeface="DejaVu Sans"/>
              </a:rPr>
              <a:t> </a:t>
            </a:r>
            <a:r>
              <a:rPr sz="2700" spc="-300" dirty="0">
                <a:latin typeface="DejaVu Sans"/>
                <a:cs typeface="DejaVu Sans"/>
              </a:rPr>
              <a:t>approach</a:t>
            </a:r>
            <a:endParaRPr sz="27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320" dirty="0">
                <a:latin typeface="DejaVu Sans"/>
                <a:cs typeface="DejaVu Sans"/>
              </a:rPr>
              <a:t>Step </a:t>
            </a:r>
            <a:r>
              <a:rPr sz="2700" spc="-265" dirty="0">
                <a:latin typeface="DejaVu Sans"/>
                <a:cs typeface="DejaVu Sans"/>
              </a:rPr>
              <a:t>1. History </a:t>
            </a:r>
            <a:r>
              <a:rPr sz="2700" spc="-315" dirty="0">
                <a:latin typeface="DejaVu Sans"/>
                <a:cs typeface="DejaVu Sans"/>
              </a:rPr>
              <a:t>and</a:t>
            </a:r>
            <a:r>
              <a:rPr sz="2700" spc="-135" dirty="0">
                <a:latin typeface="DejaVu Sans"/>
                <a:cs typeface="DejaVu Sans"/>
              </a:rPr>
              <a:t> </a:t>
            </a:r>
            <a:r>
              <a:rPr sz="2700" spc="-290" dirty="0">
                <a:latin typeface="DejaVu Sans"/>
                <a:cs typeface="DejaVu Sans"/>
              </a:rPr>
              <a:t>examination.</a:t>
            </a:r>
            <a:endParaRPr sz="2700">
              <a:latin typeface="DejaVu Sans"/>
              <a:cs typeface="DejaVu Sans"/>
            </a:endParaRPr>
          </a:p>
          <a:p>
            <a:pPr marL="355600" marR="32384" indent="-342900">
              <a:lnSpc>
                <a:spcPct val="9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  <a:tab pos="1546860" algn="l"/>
              </a:tabLst>
            </a:pPr>
            <a:r>
              <a:rPr sz="2700" spc="-320" dirty="0">
                <a:latin typeface="DejaVu Sans"/>
                <a:cs typeface="DejaVu Sans"/>
              </a:rPr>
              <a:t>Step</a:t>
            </a:r>
            <a:r>
              <a:rPr sz="2700" spc="-250" dirty="0">
                <a:latin typeface="DejaVu Sans"/>
                <a:cs typeface="DejaVu Sans"/>
              </a:rPr>
              <a:t> </a:t>
            </a:r>
            <a:r>
              <a:rPr sz="2700" spc="-265" dirty="0">
                <a:latin typeface="DejaVu Sans"/>
                <a:cs typeface="DejaVu Sans"/>
              </a:rPr>
              <a:t>2.	</a:t>
            </a:r>
            <a:r>
              <a:rPr sz="2700" spc="-330" dirty="0">
                <a:latin typeface="DejaVu Sans"/>
                <a:cs typeface="DejaVu Sans"/>
              </a:rPr>
              <a:t>Assessment </a:t>
            </a:r>
            <a:r>
              <a:rPr sz="2700" spc="-180" dirty="0">
                <a:latin typeface="DejaVu Sans"/>
                <a:cs typeface="DejaVu Sans"/>
              </a:rPr>
              <a:t>of </a:t>
            </a:r>
            <a:r>
              <a:rPr sz="2700" spc="-325" dirty="0">
                <a:latin typeface="DejaVu Sans"/>
                <a:cs typeface="DejaVu Sans"/>
              </a:rPr>
              <a:t>serum </a:t>
            </a:r>
            <a:r>
              <a:rPr sz="2700" spc="-260" dirty="0">
                <a:latin typeface="DejaVu Sans"/>
                <a:cs typeface="DejaVu Sans"/>
              </a:rPr>
              <a:t>osmolality </a:t>
            </a:r>
            <a:r>
              <a:rPr sz="2700" spc="-210" dirty="0">
                <a:latin typeface="DejaVu Sans"/>
                <a:cs typeface="DejaVu Sans"/>
              </a:rPr>
              <a:t>to </a:t>
            </a:r>
            <a:r>
              <a:rPr sz="2700" spc="-260" dirty="0">
                <a:latin typeface="DejaVu Sans"/>
                <a:cs typeface="DejaVu Sans"/>
              </a:rPr>
              <a:t>confirm  </a:t>
            </a:r>
            <a:r>
              <a:rPr sz="2700" spc="-290" dirty="0">
                <a:latin typeface="DejaVu Sans"/>
                <a:cs typeface="DejaVu Sans"/>
              </a:rPr>
              <a:t>diagnosis </a:t>
            </a:r>
            <a:r>
              <a:rPr sz="2700" spc="-180" dirty="0">
                <a:latin typeface="DejaVu Sans"/>
                <a:cs typeface="DejaVu Sans"/>
              </a:rPr>
              <a:t>of </a:t>
            </a:r>
            <a:r>
              <a:rPr sz="2700" spc="-240" dirty="0">
                <a:latin typeface="DejaVu Sans"/>
                <a:cs typeface="DejaVu Sans"/>
              </a:rPr>
              <a:t>true </a:t>
            </a:r>
            <a:r>
              <a:rPr sz="2700" spc="-270" dirty="0">
                <a:latin typeface="DejaVu Sans"/>
                <a:cs typeface="DejaVu Sans"/>
              </a:rPr>
              <a:t>hypotonic </a:t>
            </a:r>
            <a:r>
              <a:rPr sz="2700" spc="-300" dirty="0">
                <a:latin typeface="DejaVu Sans"/>
                <a:cs typeface="DejaVu Sans"/>
              </a:rPr>
              <a:t>hyponatremia </a:t>
            </a:r>
            <a:r>
              <a:rPr sz="2700" spc="-320" dirty="0">
                <a:latin typeface="DejaVu Sans"/>
                <a:cs typeface="DejaVu Sans"/>
              </a:rPr>
              <a:t>and </a:t>
            </a:r>
            <a:r>
              <a:rPr sz="2700" spc="-229" dirty="0">
                <a:latin typeface="DejaVu Sans"/>
                <a:cs typeface="DejaVu Sans"/>
              </a:rPr>
              <a:t>rule out  </a:t>
            </a:r>
            <a:r>
              <a:rPr sz="2700" spc="-295" dirty="0">
                <a:latin typeface="DejaVu Sans"/>
                <a:cs typeface="DejaVu Sans"/>
              </a:rPr>
              <a:t>misleading </a:t>
            </a:r>
            <a:r>
              <a:rPr sz="2700" spc="-260" dirty="0">
                <a:latin typeface="DejaVu Sans"/>
                <a:cs typeface="DejaVu Sans"/>
              </a:rPr>
              <a:t>results </a:t>
            </a:r>
            <a:r>
              <a:rPr sz="2700" spc="-270" dirty="0">
                <a:latin typeface="DejaVu Sans"/>
                <a:cs typeface="DejaVu Sans"/>
              </a:rPr>
              <a:t>(hypertonic </a:t>
            </a:r>
            <a:r>
              <a:rPr sz="2700" spc="-300" dirty="0">
                <a:latin typeface="DejaVu Sans"/>
                <a:cs typeface="DejaVu Sans"/>
              </a:rPr>
              <a:t>hyponatremia </a:t>
            </a:r>
            <a:r>
              <a:rPr sz="2700" spc="-320" dirty="0">
                <a:latin typeface="DejaVu Sans"/>
                <a:cs typeface="DejaVu Sans"/>
              </a:rPr>
              <a:t>and  </a:t>
            </a:r>
            <a:r>
              <a:rPr sz="2700" spc="-290" dirty="0">
                <a:latin typeface="DejaVu Sans"/>
                <a:cs typeface="DejaVu Sans"/>
              </a:rPr>
              <a:t>pseudo-hyponatremia).</a:t>
            </a:r>
            <a:endParaRPr sz="2700">
              <a:latin typeface="DejaVu Sans"/>
              <a:cs typeface="DejaVu Sans"/>
            </a:endParaRPr>
          </a:p>
          <a:p>
            <a:pPr marL="355600" marR="233679" indent="-342900">
              <a:lnSpc>
                <a:spcPts val="292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320" dirty="0">
                <a:latin typeface="DejaVu Sans"/>
                <a:cs typeface="DejaVu Sans"/>
              </a:rPr>
              <a:t>Step </a:t>
            </a:r>
            <a:r>
              <a:rPr sz="2700" spc="-265" dirty="0">
                <a:latin typeface="DejaVu Sans"/>
                <a:cs typeface="DejaVu Sans"/>
              </a:rPr>
              <a:t>3. </a:t>
            </a:r>
            <a:r>
              <a:rPr sz="2700" spc="-295" dirty="0">
                <a:latin typeface="DejaVu Sans"/>
                <a:cs typeface="DejaVu Sans"/>
              </a:rPr>
              <a:t>Approach </a:t>
            </a:r>
            <a:r>
              <a:rPr sz="2700" spc="-210" dirty="0">
                <a:latin typeface="DejaVu Sans"/>
                <a:cs typeface="DejaVu Sans"/>
              </a:rPr>
              <a:t>to </a:t>
            </a:r>
            <a:r>
              <a:rPr sz="2700" spc="-235" dirty="0">
                <a:latin typeface="DejaVu Sans"/>
                <a:cs typeface="DejaVu Sans"/>
              </a:rPr>
              <a:t>true </a:t>
            </a:r>
            <a:r>
              <a:rPr sz="2700" spc="-270" dirty="0">
                <a:latin typeface="DejaVu Sans"/>
                <a:cs typeface="DejaVu Sans"/>
              </a:rPr>
              <a:t>hypotonic </a:t>
            </a:r>
            <a:r>
              <a:rPr sz="2700" spc="-300" dirty="0">
                <a:latin typeface="DejaVu Sans"/>
                <a:cs typeface="DejaVu Sans"/>
              </a:rPr>
              <a:t>hyponatremia </a:t>
            </a:r>
            <a:r>
              <a:rPr sz="2700" spc="-345" dirty="0">
                <a:latin typeface="DejaVu Sans"/>
                <a:cs typeface="DejaVu Sans"/>
              </a:rPr>
              <a:t>by  </a:t>
            </a:r>
            <a:r>
              <a:rPr sz="2700" spc="-335" dirty="0">
                <a:latin typeface="DejaVu Sans"/>
                <a:cs typeface="DejaVu Sans"/>
              </a:rPr>
              <a:t>assessment </a:t>
            </a:r>
            <a:r>
              <a:rPr sz="2700" spc="-180" dirty="0">
                <a:latin typeface="DejaVu Sans"/>
                <a:cs typeface="DejaVu Sans"/>
              </a:rPr>
              <a:t>of </a:t>
            </a:r>
            <a:r>
              <a:rPr sz="2700" spc="-310" dirty="0">
                <a:latin typeface="DejaVu Sans"/>
                <a:cs typeface="DejaVu Sans"/>
              </a:rPr>
              <a:t>volume </a:t>
            </a:r>
            <a:r>
              <a:rPr sz="2700" spc="-295" dirty="0">
                <a:latin typeface="DejaVu Sans"/>
                <a:cs typeface="DejaVu Sans"/>
              </a:rPr>
              <a:t>status </a:t>
            </a:r>
            <a:r>
              <a:rPr sz="2700" spc="-320" dirty="0">
                <a:latin typeface="DejaVu Sans"/>
                <a:cs typeface="DejaVu Sans"/>
              </a:rPr>
              <a:t>and </a:t>
            </a:r>
            <a:r>
              <a:rPr sz="2700" spc="-245" dirty="0">
                <a:latin typeface="DejaVu Sans"/>
                <a:cs typeface="DejaVu Sans"/>
              </a:rPr>
              <a:t>urine </a:t>
            </a:r>
            <a:r>
              <a:rPr sz="2700" spc="-300" dirty="0">
                <a:latin typeface="DejaVu Sans"/>
                <a:cs typeface="DejaVu Sans"/>
              </a:rPr>
              <a:t>sodium  </a:t>
            </a:r>
            <a:r>
              <a:rPr sz="2700" spc="-260" dirty="0">
                <a:latin typeface="DejaVu Sans"/>
                <a:cs typeface="DejaVu Sans"/>
              </a:rPr>
              <a:t>concentration.</a:t>
            </a:r>
            <a:endParaRPr sz="2700">
              <a:latin typeface="DejaVu Sans"/>
              <a:cs typeface="DejaVu Sans"/>
            </a:endParaRPr>
          </a:p>
          <a:p>
            <a:pPr marL="355600" marR="5080" indent="-342900">
              <a:lnSpc>
                <a:spcPts val="2920"/>
              </a:lnSpc>
              <a:spcBef>
                <a:spcPts val="64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320" dirty="0">
                <a:latin typeface="DejaVu Sans"/>
                <a:cs typeface="DejaVu Sans"/>
              </a:rPr>
              <a:t>Step </a:t>
            </a:r>
            <a:r>
              <a:rPr sz="2700" spc="-265" dirty="0">
                <a:latin typeface="DejaVu Sans"/>
                <a:cs typeface="DejaVu Sans"/>
              </a:rPr>
              <a:t>4. </a:t>
            </a:r>
            <a:r>
              <a:rPr sz="2700" spc="-285" dirty="0">
                <a:latin typeface="DejaVu Sans"/>
                <a:cs typeface="DejaVu Sans"/>
              </a:rPr>
              <a:t>Laboratory </a:t>
            </a:r>
            <a:r>
              <a:rPr sz="2700" spc="-280" dirty="0">
                <a:latin typeface="DejaVu Sans"/>
                <a:cs typeface="DejaVu Sans"/>
              </a:rPr>
              <a:t>tests </a:t>
            </a:r>
            <a:r>
              <a:rPr sz="2700" spc="-210" dirty="0">
                <a:latin typeface="DejaVu Sans"/>
                <a:cs typeface="DejaVu Sans"/>
              </a:rPr>
              <a:t>to </a:t>
            </a:r>
            <a:r>
              <a:rPr sz="2700" spc="-350" dirty="0">
                <a:latin typeface="DejaVu Sans"/>
                <a:cs typeface="DejaVu Sans"/>
              </a:rPr>
              <a:t>assess </a:t>
            </a:r>
            <a:r>
              <a:rPr sz="2700" spc="-280" dirty="0">
                <a:latin typeface="DejaVu Sans"/>
                <a:cs typeface="DejaVu Sans"/>
              </a:rPr>
              <a:t>underlying </a:t>
            </a:r>
            <a:r>
              <a:rPr sz="2700" spc="-345" dirty="0">
                <a:latin typeface="DejaVu Sans"/>
                <a:cs typeface="DejaVu Sans"/>
              </a:rPr>
              <a:t>causes </a:t>
            </a:r>
            <a:r>
              <a:rPr sz="2700" spc="-185" dirty="0">
                <a:latin typeface="DejaVu Sans"/>
                <a:cs typeface="DejaVu Sans"/>
              </a:rPr>
              <a:t>of  </a:t>
            </a:r>
            <a:r>
              <a:rPr sz="2700" spc="-290" dirty="0">
                <a:latin typeface="DejaVu Sans"/>
                <a:cs typeface="DejaVu Sans"/>
              </a:rPr>
              <a:t>hyponatremia.</a:t>
            </a:r>
            <a:endParaRPr sz="27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20" dirty="0"/>
              <a:t>Step</a:t>
            </a:r>
            <a:r>
              <a:rPr spc="-475" dirty="0"/>
              <a:t> </a:t>
            </a:r>
            <a:r>
              <a:rPr spc="-570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49"/>
            <a:ext cx="7967345" cy="4384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215" dirty="0">
                <a:latin typeface="DejaVu Sans"/>
                <a:cs typeface="DejaVu Sans"/>
              </a:rPr>
              <a:t>detailed </a:t>
            </a:r>
            <a:r>
              <a:rPr sz="2200" spc="-210" dirty="0">
                <a:latin typeface="DejaVu Sans"/>
                <a:cs typeface="DejaVu Sans"/>
              </a:rPr>
              <a:t>history </a:t>
            </a:r>
            <a:r>
              <a:rPr sz="2200" spc="-260" dirty="0">
                <a:latin typeface="DejaVu Sans"/>
                <a:cs typeface="DejaVu Sans"/>
              </a:rPr>
              <a:t>and </a:t>
            </a:r>
            <a:r>
              <a:rPr sz="2200" spc="-250" dirty="0">
                <a:latin typeface="DejaVu Sans"/>
                <a:cs typeface="DejaVu Sans"/>
              </a:rPr>
              <a:t>examination</a:t>
            </a:r>
            <a:r>
              <a:rPr sz="2200" spc="-120" dirty="0">
                <a:latin typeface="DejaVu Sans"/>
                <a:cs typeface="DejaVu Sans"/>
              </a:rPr>
              <a:t> </a:t>
            </a:r>
            <a:r>
              <a:rPr sz="2200" spc="-260" dirty="0">
                <a:latin typeface="DejaVu Sans"/>
                <a:cs typeface="DejaVu Sans"/>
              </a:rPr>
              <a:t>needed</a:t>
            </a:r>
            <a:endParaRPr sz="2200">
              <a:latin typeface="DejaVu Sans"/>
              <a:cs typeface="DejaVu Sans"/>
            </a:endParaRPr>
          </a:p>
          <a:p>
            <a:pPr marL="355600" indent="-342900">
              <a:lnSpc>
                <a:spcPts val="238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225" dirty="0">
                <a:latin typeface="DejaVu Sans"/>
                <a:cs typeface="DejaVu Sans"/>
              </a:rPr>
              <a:t>Vomiting, </a:t>
            </a:r>
            <a:r>
              <a:rPr sz="2200" spc="-220" dirty="0">
                <a:latin typeface="DejaVu Sans"/>
                <a:cs typeface="DejaVu Sans"/>
              </a:rPr>
              <a:t>diarrhea </a:t>
            </a:r>
            <a:r>
              <a:rPr sz="2200" spc="-175" dirty="0">
                <a:latin typeface="DejaVu Sans"/>
                <a:cs typeface="DejaVu Sans"/>
              </a:rPr>
              <a:t>with </a:t>
            </a:r>
            <a:r>
              <a:rPr sz="2200" spc="-225" dirty="0">
                <a:latin typeface="DejaVu Sans"/>
                <a:cs typeface="DejaVu Sans"/>
              </a:rPr>
              <a:t>hypotonic </a:t>
            </a:r>
            <a:r>
              <a:rPr sz="2200" spc="-165" dirty="0">
                <a:latin typeface="DejaVu Sans"/>
                <a:cs typeface="DejaVu Sans"/>
              </a:rPr>
              <a:t>fluid </a:t>
            </a:r>
            <a:r>
              <a:rPr sz="2200" spc="-215" dirty="0">
                <a:latin typeface="DejaVu Sans"/>
                <a:cs typeface="DejaVu Sans"/>
              </a:rPr>
              <a:t>ingestion, </a:t>
            </a:r>
            <a:r>
              <a:rPr sz="2200" spc="-229" dirty="0">
                <a:latin typeface="DejaVu Sans"/>
                <a:cs typeface="DejaVu Sans"/>
              </a:rPr>
              <a:t>recent</a:t>
            </a:r>
            <a:r>
              <a:rPr sz="2200" spc="-110" dirty="0">
                <a:latin typeface="DejaVu Sans"/>
                <a:cs typeface="DejaVu Sans"/>
              </a:rPr>
              <a:t> </a:t>
            </a:r>
            <a:r>
              <a:rPr sz="2200" spc="-265" dirty="0">
                <a:latin typeface="DejaVu Sans"/>
                <a:cs typeface="DejaVu Sans"/>
              </a:rPr>
              <a:t>surgery,</a:t>
            </a:r>
            <a:endParaRPr sz="2200">
              <a:latin typeface="DejaVu Sans"/>
              <a:cs typeface="DejaVu Sans"/>
            </a:endParaRPr>
          </a:p>
          <a:p>
            <a:pPr marL="355600">
              <a:lnSpc>
                <a:spcPts val="2380"/>
              </a:lnSpc>
            </a:pPr>
            <a:r>
              <a:rPr sz="2200" spc="-220" dirty="0">
                <a:latin typeface="DejaVu Sans"/>
                <a:cs typeface="DejaVu Sans"/>
              </a:rPr>
              <a:t>improper </a:t>
            </a:r>
            <a:r>
              <a:rPr sz="2200" spc="-180" dirty="0">
                <a:latin typeface="DejaVu Sans"/>
                <a:cs typeface="DejaVu Sans"/>
              </a:rPr>
              <a:t>IV </a:t>
            </a:r>
            <a:r>
              <a:rPr sz="2200" spc="-165" dirty="0">
                <a:latin typeface="DejaVu Sans"/>
                <a:cs typeface="DejaVu Sans"/>
              </a:rPr>
              <a:t>fluid</a:t>
            </a:r>
            <a:r>
              <a:rPr sz="2200" spc="-210" dirty="0">
                <a:latin typeface="DejaVu Sans"/>
                <a:cs typeface="DejaVu Sans"/>
              </a:rPr>
              <a:t> </a:t>
            </a:r>
            <a:r>
              <a:rPr sz="2200" spc="-215" dirty="0">
                <a:latin typeface="DejaVu Sans"/>
                <a:cs typeface="DejaVu Sans"/>
              </a:rPr>
              <a:t>administration</a:t>
            </a:r>
            <a:endParaRPr sz="2200">
              <a:latin typeface="DejaVu Sans"/>
              <a:cs typeface="DejaVu Sans"/>
            </a:endParaRPr>
          </a:p>
          <a:p>
            <a:pPr marL="355600" marR="492125" indent="-342900">
              <a:lnSpc>
                <a:spcPct val="8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240" dirty="0">
                <a:latin typeface="DejaVu Sans"/>
                <a:cs typeface="DejaVu Sans"/>
              </a:rPr>
              <a:t>Associated </a:t>
            </a:r>
            <a:r>
              <a:rPr sz="2200" spc="-254" dirty="0">
                <a:latin typeface="DejaVu Sans"/>
                <a:cs typeface="DejaVu Sans"/>
              </a:rPr>
              <a:t>diseases </a:t>
            </a:r>
            <a:r>
              <a:rPr sz="2200" spc="-175" dirty="0">
                <a:latin typeface="DejaVu Sans"/>
                <a:cs typeface="DejaVu Sans"/>
              </a:rPr>
              <a:t>(i.e. </a:t>
            </a:r>
            <a:r>
              <a:rPr sz="2200" spc="-229" dirty="0">
                <a:latin typeface="DejaVu Sans"/>
                <a:cs typeface="DejaVu Sans"/>
              </a:rPr>
              <a:t>psychiatric </a:t>
            </a:r>
            <a:r>
              <a:rPr sz="2200" spc="-195" dirty="0">
                <a:latin typeface="DejaVu Sans"/>
                <a:cs typeface="DejaVu Sans"/>
              </a:rPr>
              <a:t>illness, </a:t>
            </a:r>
            <a:r>
              <a:rPr sz="2200" spc="-320" dirty="0">
                <a:latin typeface="DejaVu Sans"/>
                <a:cs typeface="DejaVu Sans"/>
              </a:rPr>
              <a:t>CHF, </a:t>
            </a:r>
            <a:r>
              <a:rPr sz="2200" spc="-195" dirty="0">
                <a:latin typeface="DejaVu Sans"/>
                <a:cs typeface="DejaVu Sans"/>
              </a:rPr>
              <a:t>cirrhosis, </a:t>
            </a:r>
            <a:r>
              <a:rPr sz="2200" spc="-215" dirty="0">
                <a:latin typeface="DejaVu Sans"/>
                <a:cs typeface="DejaVu Sans"/>
              </a:rPr>
              <a:t>renal  </a:t>
            </a:r>
            <a:r>
              <a:rPr sz="2200" spc="-190" dirty="0">
                <a:latin typeface="DejaVu Sans"/>
                <a:cs typeface="DejaVu Sans"/>
              </a:rPr>
              <a:t>failure)</a:t>
            </a:r>
            <a:endParaRPr sz="2200">
              <a:latin typeface="DejaVu Sans"/>
              <a:cs typeface="DejaVu Sans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265" dirty="0">
                <a:latin typeface="DejaVu Sans"/>
                <a:cs typeface="DejaVu Sans"/>
              </a:rPr>
              <a:t>Recent head </a:t>
            </a:r>
            <a:r>
              <a:rPr sz="2200" spc="-204" dirty="0">
                <a:latin typeface="DejaVu Sans"/>
                <a:cs typeface="DejaVu Sans"/>
              </a:rPr>
              <a:t>injury, </a:t>
            </a:r>
            <a:r>
              <a:rPr sz="2200" spc="-210" dirty="0">
                <a:latin typeface="DejaVu Sans"/>
                <a:cs typeface="DejaVu Sans"/>
              </a:rPr>
              <a:t>intracranial </a:t>
            </a:r>
            <a:r>
              <a:rPr sz="2200" spc="-260" dirty="0">
                <a:latin typeface="DejaVu Sans"/>
                <a:cs typeface="DejaVu Sans"/>
              </a:rPr>
              <a:t>surgery, </a:t>
            </a:r>
            <a:r>
              <a:rPr sz="2200" spc="-240" dirty="0">
                <a:latin typeface="DejaVu Sans"/>
                <a:cs typeface="DejaVu Sans"/>
              </a:rPr>
              <a:t>subarachnoid</a:t>
            </a:r>
            <a:r>
              <a:rPr sz="2200" spc="50" dirty="0">
                <a:latin typeface="DejaVu Sans"/>
                <a:cs typeface="DejaVu Sans"/>
              </a:rPr>
              <a:t> </a:t>
            </a:r>
            <a:r>
              <a:rPr sz="2200" spc="-250" dirty="0">
                <a:latin typeface="DejaVu Sans"/>
                <a:cs typeface="DejaVu Sans"/>
              </a:rPr>
              <a:t>hemorrhage,</a:t>
            </a:r>
            <a:endParaRPr sz="2200">
              <a:latin typeface="DejaVu Sans"/>
              <a:cs typeface="DejaVu Sans"/>
            </a:endParaRPr>
          </a:p>
          <a:p>
            <a:pPr marL="355600">
              <a:lnSpc>
                <a:spcPts val="2375"/>
              </a:lnSpc>
            </a:pPr>
            <a:r>
              <a:rPr sz="2200" spc="-225" dirty="0">
                <a:latin typeface="DejaVu Sans"/>
                <a:cs typeface="DejaVu Sans"/>
              </a:rPr>
              <a:t>stroke, </a:t>
            </a:r>
            <a:r>
              <a:rPr sz="2200" spc="-215" dirty="0">
                <a:latin typeface="DejaVu Sans"/>
                <a:cs typeface="DejaVu Sans"/>
              </a:rPr>
              <a:t>brain </a:t>
            </a:r>
            <a:r>
              <a:rPr sz="2200" spc="-240" dirty="0">
                <a:latin typeface="DejaVu Sans"/>
                <a:cs typeface="DejaVu Sans"/>
              </a:rPr>
              <a:t>tumor, </a:t>
            </a:r>
            <a:r>
              <a:rPr sz="2200" spc="-225" dirty="0">
                <a:latin typeface="DejaVu Sans"/>
                <a:cs typeface="DejaVu Sans"/>
              </a:rPr>
              <a:t>meningitis </a:t>
            </a:r>
            <a:r>
              <a:rPr sz="2200" spc="-160" dirty="0">
                <a:latin typeface="DejaVu Sans"/>
                <a:cs typeface="DejaVu Sans"/>
              </a:rPr>
              <a:t>or </a:t>
            </a:r>
            <a:r>
              <a:rPr sz="2200" spc="-220" dirty="0">
                <a:latin typeface="DejaVu Sans"/>
                <a:cs typeface="DejaVu Sans"/>
              </a:rPr>
              <a:t>brain </a:t>
            </a:r>
            <a:r>
              <a:rPr sz="2200" spc="-280" dirty="0">
                <a:latin typeface="DejaVu Sans"/>
                <a:cs typeface="DejaVu Sans"/>
              </a:rPr>
              <a:t>abscess </a:t>
            </a:r>
            <a:r>
              <a:rPr sz="2200" spc="-285" dirty="0">
                <a:latin typeface="DejaVu Sans"/>
                <a:cs typeface="DejaVu Sans"/>
              </a:rPr>
              <a:t>can </a:t>
            </a:r>
            <a:r>
              <a:rPr sz="2200" spc="-280" dirty="0">
                <a:latin typeface="DejaVu Sans"/>
                <a:cs typeface="DejaVu Sans"/>
              </a:rPr>
              <a:t>cause</a:t>
            </a:r>
            <a:r>
              <a:rPr sz="2200" spc="105" dirty="0">
                <a:latin typeface="DejaVu Sans"/>
                <a:cs typeface="DejaVu Sans"/>
              </a:rPr>
              <a:t> </a:t>
            </a:r>
            <a:r>
              <a:rPr sz="2200" spc="-254" dirty="0">
                <a:latin typeface="DejaVu Sans"/>
                <a:cs typeface="DejaVu Sans"/>
              </a:rPr>
              <a:t>SIADH.</a:t>
            </a:r>
            <a:endParaRPr sz="2200">
              <a:latin typeface="DejaVu Sans"/>
              <a:cs typeface="DejaVu Sans"/>
            </a:endParaRPr>
          </a:p>
          <a:p>
            <a:pPr marL="355600" marR="217170" indent="-342900">
              <a:lnSpc>
                <a:spcPct val="8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260" dirty="0">
                <a:latin typeface="DejaVu Sans"/>
                <a:cs typeface="DejaVu Sans"/>
              </a:rPr>
              <a:t>Cough, </a:t>
            </a:r>
            <a:r>
              <a:rPr sz="2200" spc="-229" dirty="0">
                <a:latin typeface="DejaVu Sans"/>
                <a:cs typeface="DejaVu Sans"/>
              </a:rPr>
              <a:t>shortness </a:t>
            </a:r>
            <a:r>
              <a:rPr sz="2200" spc="-145" dirty="0">
                <a:latin typeface="DejaVu Sans"/>
                <a:cs typeface="DejaVu Sans"/>
              </a:rPr>
              <a:t>of </a:t>
            </a:r>
            <a:r>
              <a:rPr sz="2200" spc="-215" dirty="0">
                <a:latin typeface="DejaVu Sans"/>
                <a:cs typeface="DejaVu Sans"/>
              </a:rPr>
              <a:t>breath, </a:t>
            </a:r>
            <a:r>
              <a:rPr sz="2200" spc="-165" dirty="0">
                <a:latin typeface="DejaVu Sans"/>
                <a:cs typeface="DejaVu Sans"/>
              </a:rPr>
              <a:t>or </a:t>
            </a:r>
            <a:r>
              <a:rPr sz="2200" spc="-185" dirty="0">
                <a:latin typeface="DejaVu Sans"/>
                <a:cs typeface="DejaVu Sans"/>
              </a:rPr>
              <a:t>pleuritic </a:t>
            </a:r>
            <a:r>
              <a:rPr sz="2200" spc="-250" dirty="0">
                <a:latin typeface="DejaVu Sans"/>
                <a:cs typeface="DejaVu Sans"/>
              </a:rPr>
              <a:t>chest </a:t>
            </a:r>
            <a:r>
              <a:rPr sz="2200" spc="-229" dirty="0">
                <a:latin typeface="DejaVu Sans"/>
                <a:cs typeface="DejaVu Sans"/>
              </a:rPr>
              <a:t>pain </a:t>
            </a:r>
            <a:r>
              <a:rPr sz="2200" spc="-225" dirty="0">
                <a:latin typeface="DejaVu Sans"/>
                <a:cs typeface="DejaVu Sans"/>
              </a:rPr>
              <a:t>should </a:t>
            </a:r>
            <a:r>
              <a:rPr sz="2200" spc="-235" dirty="0">
                <a:latin typeface="DejaVu Sans"/>
                <a:cs typeface="DejaVu Sans"/>
              </a:rPr>
              <a:t>prompt  </a:t>
            </a:r>
            <a:r>
              <a:rPr sz="2200" spc="-220" dirty="0">
                <a:latin typeface="DejaVu Sans"/>
                <a:cs typeface="DejaVu Sans"/>
              </a:rPr>
              <a:t>consideration </a:t>
            </a:r>
            <a:r>
              <a:rPr sz="2200" spc="-150" dirty="0">
                <a:latin typeface="DejaVu Sans"/>
                <a:cs typeface="DejaVu Sans"/>
              </a:rPr>
              <a:t>of </a:t>
            </a:r>
            <a:r>
              <a:rPr sz="2200" spc="-215" dirty="0">
                <a:latin typeface="DejaVu Sans"/>
                <a:cs typeface="DejaVu Sans"/>
              </a:rPr>
              <a:t>respiratory </a:t>
            </a:r>
            <a:r>
              <a:rPr sz="2200" spc="-280" dirty="0">
                <a:latin typeface="DejaVu Sans"/>
                <a:cs typeface="DejaVu Sans"/>
              </a:rPr>
              <a:t>causes </a:t>
            </a:r>
            <a:r>
              <a:rPr sz="2200" spc="-145" dirty="0">
                <a:latin typeface="DejaVu Sans"/>
                <a:cs typeface="DejaVu Sans"/>
              </a:rPr>
              <a:t>of</a:t>
            </a:r>
            <a:r>
              <a:rPr sz="2200" spc="-120" dirty="0">
                <a:latin typeface="DejaVu Sans"/>
                <a:cs typeface="DejaVu Sans"/>
              </a:rPr>
              <a:t> </a:t>
            </a:r>
            <a:r>
              <a:rPr sz="2200" spc="-275" dirty="0">
                <a:latin typeface="DejaVu Sans"/>
                <a:cs typeface="DejaVu Sans"/>
              </a:rPr>
              <a:t>SIADH</a:t>
            </a:r>
            <a:endParaRPr sz="2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250" dirty="0">
                <a:latin typeface="DejaVu Sans"/>
                <a:cs typeface="DejaVu Sans"/>
              </a:rPr>
              <a:t>Use </a:t>
            </a:r>
            <a:r>
              <a:rPr sz="2200" spc="-145" dirty="0">
                <a:latin typeface="DejaVu Sans"/>
                <a:cs typeface="DejaVu Sans"/>
              </a:rPr>
              <a:t>of</a:t>
            </a:r>
            <a:r>
              <a:rPr sz="2200" spc="-130" dirty="0">
                <a:latin typeface="DejaVu Sans"/>
                <a:cs typeface="DejaVu Sans"/>
              </a:rPr>
              <a:t> </a:t>
            </a:r>
            <a:r>
              <a:rPr sz="2200" spc="-240" dirty="0">
                <a:latin typeface="DejaVu Sans"/>
                <a:cs typeface="DejaVu Sans"/>
              </a:rPr>
              <a:t>medications</a:t>
            </a:r>
            <a:endParaRPr sz="2200">
              <a:latin typeface="DejaVu Sans"/>
              <a:cs typeface="DejaVu Sans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260" dirty="0">
                <a:latin typeface="DejaVu Sans"/>
                <a:cs typeface="DejaVu Sans"/>
              </a:rPr>
              <a:t>Skin </a:t>
            </a:r>
            <a:r>
              <a:rPr sz="2200" spc="-229" dirty="0">
                <a:latin typeface="DejaVu Sans"/>
                <a:cs typeface="DejaVu Sans"/>
              </a:rPr>
              <a:t>turgor, </a:t>
            </a:r>
            <a:r>
              <a:rPr sz="2200" spc="-280" dirty="0">
                <a:latin typeface="DejaVu Sans"/>
                <a:cs typeface="DejaVu Sans"/>
              </a:rPr>
              <a:t>mucous </a:t>
            </a:r>
            <a:r>
              <a:rPr sz="2200" spc="-290" dirty="0">
                <a:latin typeface="DejaVu Sans"/>
                <a:cs typeface="DejaVu Sans"/>
              </a:rPr>
              <a:t>membrane </a:t>
            </a:r>
            <a:r>
              <a:rPr sz="2200" spc="-265" dirty="0">
                <a:latin typeface="DejaVu Sans"/>
                <a:cs typeface="DejaVu Sans"/>
              </a:rPr>
              <a:t>appearance </a:t>
            </a:r>
            <a:r>
              <a:rPr sz="2200" spc="-260" dirty="0">
                <a:latin typeface="DejaVu Sans"/>
                <a:cs typeface="DejaVu Sans"/>
              </a:rPr>
              <a:t>and</a:t>
            </a:r>
            <a:r>
              <a:rPr sz="2200" spc="150" dirty="0">
                <a:latin typeface="DejaVu Sans"/>
                <a:cs typeface="DejaVu Sans"/>
              </a:rPr>
              <a:t> </a:t>
            </a:r>
            <a:r>
              <a:rPr sz="2200" spc="-215" dirty="0">
                <a:latin typeface="DejaVu Sans"/>
                <a:cs typeface="DejaVu Sans"/>
              </a:rPr>
              <a:t>postural</a:t>
            </a:r>
            <a:endParaRPr sz="2200">
              <a:latin typeface="DejaVu Sans"/>
              <a:cs typeface="DejaVu Sans"/>
            </a:endParaRPr>
          </a:p>
          <a:p>
            <a:pPr marL="355600">
              <a:lnSpc>
                <a:spcPts val="2375"/>
              </a:lnSpc>
            </a:pPr>
            <a:r>
              <a:rPr sz="2200" spc="-229" dirty="0">
                <a:latin typeface="DejaVu Sans"/>
                <a:cs typeface="DejaVu Sans"/>
              </a:rPr>
              <a:t>hypotension</a:t>
            </a:r>
            <a:endParaRPr sz="2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220" dirty="0">
                <a:latin typeface="DejaVu Sans"/>
                <a:cs typeface="DejaVu Sans"/>
              </a:rPr>
              <a:t>Detection </a:t>
            </a:r>
            <a:r>
              <a:rPr sz="2200" spc="-145" dirty="0">
                <a:latin typeface="DejaVu Sans"/>
                <a:cs typeface="DejaVu Sans"/>
              </a:rPr>
              <a:t>of </a:t>
            </a:r>
            <a:r>
              <a:rPr sz="2200" spc="-229" dirty="0">
                <a:latin typeface="DejaVu Sans"/>
                <a:cs typeface="DejaVu Sans"/>
              </a:rPr>
              <a:t>ascites, </a:t>
            </a:r>
            <a:r>
              <a:rPr sz="2200" spc="-215" dirty="0">
                <a:latin typeface="DejaVu Sans"/>
                <a:cs typeface="DejaVu Sans"/>
              </a:rPr>
              <a:t>peripheral </a:t>
            </a:r>
            <a:r>
              <a:rPr sz="2200" spc="-270" dirty="0">
                <a:latin typeface="DejaVu Sans"/>
                <a:cs typeface="DejaVu Sans"/>
              </a:rPr>
              <a:t>edema, </a:t>
            </a:r>
            <a:r>
              <a:rPr sz="2200" spc="-245" dirty="0">
                <a:latin typeface="DejaVu Sans"/>
                <a:cs typeface="DejaVu Sans"/>
              </a:rPr>
              <a:t>pulmonary </a:t>
            </a:r>
            <a:r>
              <a:rPr sz="2200" spc="-229" dirty="0">
                <a:latin typeface="DejaVu Sans"/>
                <a:cs typeface="DejaVu Sans"/>
              </a:rPr>
              <a:t>rales </a:t>
            </a:r>
            <a:r>
              <a:rPr sz="2200" spc="-260" dirty="0">
                <a:latin typeface="DejaVu Sans"/>
                <a:cs typeface="DejaVu Sans"/>
              </a:rPr>
              <a:t>and </a:t>
            </a:r>
            <a:r>
              <a:rPr sz="2200" spc="-390" dirty="0">
                <a:latin typeface="DejaVu Sans"/>
                <a:cs typeface="DejaVu Sans"/>
              </a:rPr>
              <a:t>S</a:t>
            </a:r>
            <a:r>
              <a:rPr sz="2200" spc="-285" dirty="0">
                <a:latin typeface="DejaVu Sans"/>
                <a:cs typeface="DejaVu Sans"/>
              </a:rPr>
              <a:t> </a:t>
            </a:r>
            <a:r>
              <a:rPr sz="2200" spc="-290" dirty="0">
                <a:latin typeface="DejaVu Sans"/>
                <a:cs typeface="DejaVu Sans"/>
              </a:rPr>
              <a:t>3</a:t>
            </a:r>
            <a:endParaRPr sz="2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220" dirty="0">
                <a:latin typeface="DejaVu Sans"/>
                <a:cs typeface="DejaVu Sans"/>
              </a:rPr>
              <a:t>Measuring </a:t>
            </a:r>
            <a:r>
              <a:rPr sz="2200" spc="-195" dirty="0">
                <a:latin typeface="DejaVu Sans"/>
                <a:cs typeface="DejaVu Sans"/>
              </a:rPr>
              <a:t>blood </a:t>
            </a:r>
            <a:r>
              <a:rPr sz="2200" spc="-229" dirty="0">
                <a:latin typeface="DejaVu Sans"/>
                <a:cs typeface="DejaVu Sans"/>
              </a:rPr>
              <a:t>pressure, </a:t>
            </a:r>
            <a:r>
              <a:rPr sz="2200" spc="-204" dirty="0">
                <a:latin typeface="DejaVu Sans"/>
                <a:cs typeface="DejaVu Sans"/>
              </a:rPr>
              <a:t>JVP, </a:t>
            </a:r>
            <a:r>
              <a:rPr sz="2200" spc="-275" dirty="0">
                <a:latin typeface="DejaVu Sans"/>
                <a:cs typeface="DejaVu Sans"/>
              </a:rPr>
              <a:t>CVP </a:t>
            </a:r>
            <a:r>
              <a:rPr sz="2200" spc="-260" dirty="0">
                <a:latin typeface="DejaVu Sans"/>
                <a:cs typeface="DejaVu Sans"/>
              </a:rPr>
              <a:t>and</a:t>
            </a:r>
            <a:r>
              <a:rPr sz="2200" spc="-85" dirty="0">
                <a:latin typeface="DejaVu Sans"/>
                <a:cs typeface="DejaVu Sans"/>
              </a:rPr>
              <a:t> </a:t>
            </a:r>
            <a:r>
              <a:rPr sz="2200" spc="-245" dirty="0">
                <a:latin typeface="DejaVu Sans"/>
                <a:cs typeface="DejaVu Sans"/>
              </a:rPr>
              <a:t>PCWP</a:t>
            </a:r>
            <a:endParaRPr sz="2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20" dirty="0"/>
              <a:t>Step</a:t>
            </a:r>
            <a:r>
              <a:rPr spc="-475" dirty="0"/>
              <a:t> </a:t>
            </a:r>
            <a:r>
              <a:rPr spc="-570"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85685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70" dirty="0">
                <a:latin typeface="DejaVu Sans"/>
                <a:cs typeface="DejaVu Sans"/>
              </a:rPr>
              <a:t>Measure </a:t>
            </a:r>
            <a:r>
              <a:rPr sz="2700" spc="-335" dirty="0">
                <a:latin typeface="DejaVu Sans"/>
                <a:cs typeface="DejaVu Sans"/>
              </a:rPr>
              <a:t>plasma </a:t>
            </a:r>
            <a:r>
              <a:rPr sz="2700" spc="-260" dirty="0">
                <a:latin typeface="DejaVu Sans"/>
                <a:cs typeface="DejaVu Sans"/>
              </a:rPr>
              <a:t>osmolality </a:t>
            </a:r>
            <a:r>
              <a:rPr sz="2700" spc="-215" dirty="0">
                <a:latin typeface="DejaVu Sans"/>
                <a:cs typeface="DejaVu Sans"/>
              </a:rPr>
              <a:t>with</a:t>
            </a:r>
            <a:r>
              <a:rPr sz="2700" spc="-185" dirty="0">
                <a:latin typeface="DejaVu Sans"/>
                <a:cs typeface="DejaVu Sans"/>
              </a:rPr>
              <a:t> </a:t>
            </a:r>
            <a:r>
              <a:rPr sz="2700" spc="-310" dirty="0">
                <a:latin typeface="DejaVu Sans"/>
                <a:cs typeface="DejaVu Sans"/>
              </a:rPr>
              <a:t>osmometer</a:t>
            </a:r>
            <a:endParaRPr sz="27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305" dirty="0">
                <a:latin typeface="DejaVu Sans"/>
                <a:cs typeface="DejaVu Sans"/>
              </a:rPr>
              <a:t>osmometer </a:t>
            </a:r>
            <a:r>
              <a:rPr sz="2700" spc="-285" dirty="0">
                <a:latin typeface="DejaVu Sans"/>
                <a:cs typeface="DejaVu Sans"/>
              </a:rPr>
              <a:t>provides </a:t>
            </a:r>
            <a:r>
              <a:rPr sz="2700" spc="-275" dirty="0">
                <a:latin typeface="DejaVu Sans"/>
                <a:cs typeface="DejaVu Sans"/>
              </a:rPr>
              <a:t>actual </a:t>
            </a:r>
            <a:r>
              <a:rPr sz="2700" spc="-254" dirty="0">
                <a:latin typeface="DejaVu Sans"/>
                <a:cs typeface="DejaVu Sans"/>
              </a:rPr>
              <a:t>(correct)</a:t>
            </a:r>
            <a:r>
              <a:rPr sz="2700" spc="-210" dirty="0">
                <a:latin typeface="DejaVu Sans"/>
                <a:cs typeface="DejaVu Sans"/>
              </a:rPr>
              <a:t> </a:t>
            </a:r>
            <a:r>
              <a:rPr sz="2700" spc="-260" dirty="0">
                <a:latin typeface="DejaVu Sans"/>
                <a:cs typeface="DejaVu Sans"/>
              </a:rPr>
              <a:t>osmolality</a:t>
            </a:r>
            <a:endParaRPr sz="27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275" dirty="0">
                <a:latin typeface="DejaVu Sans"/>
                <a:cs typeface="DejaVu Sans"/>
              </a:rPr>
              <a:t>Normal </a:t>
            </a:r>
            <a:r>
              <a:rPr sz="2700" spc="-335" dirty="0">
                <a:latin typeface="DejaVu Sans"/>
                <a:cs typeface="DejaVu Sans"/>
              </a:rPr>
              <a:t>plasma </a:t>
            </a:r>
            <a:r>
              <a:rPr sz="2700" spc="-260" dirty="0">
                <a:latin typeface="DejaVu Sans"/>
                <a:cs typeface="DejaVu Sans"/>
              </a:rPr>
              <a:t>osmolality </a:t>
            </a:r>
            <a:r>
              <a:rPr sz="2700" spc="-245" dirty="0">
                <a:latin typeface="DejaVu Sans"/>
                <a:cs typeface="DejaVu Sans"/>
              </a:rPr>
              <a:t>is </a:t>
            </a:r>
            <a:r>
              <a:rPr sz="2700" spc="-350" dirty="0">
                <a:latin typeface="DejaVu Sans"/>
                <a:cs typeface="DejaVu Sans"/>
              </a:rPr>
              <a:t>280 </a:t>
            </a:r>
            <a:r>
              <a:rPr sz="2700" spc="-150" dirty="0">
                <a:latin typeface="DejaVu Sans"/>
                <a:cs typeface="DejaVu Sans"/>
              </a:rPr>
              <a:t>- </a:t>
            </a:r>
            <a:r>
              <a:rPr sz="2700" spc="-350" dirty="0">
                <a:latin typeface="DejaVu Sans"/>
                <a:cs typeface="DejaVu Sans"/>
              </a:rPr>
              <a:t>295</a:t>
            </a:r>
            <a:r>
              <a:rPr sz="2700" spc="-200" dirty="0">
                <a:latin typeface="DejaVu Sans"/>
                <a:cs typeface="DejaVu Sans"/>
              </a:rPr>
              <a:t> </a:t>
            </a:r>
            <a:r>
              <a:rPr sz="2700" spc="-330" dirty="0">
                <a:latin typeface="DejaVu Sans"/>
                <a:cs typeface="DejaVu Sans"/>
              </a:rPr>
              <a:t>mOsm/kg</a:t>
            </a:r>
            <a:endParaRPr sz="2700">
              <a:latin typeface="DejaVu Sans"/>
              <a:cs typeface="DejaVu Sans"/>
            </a:endParaRPr>
          </a:p>
          <a:p>
            <a:pPr marL="355600" marR="939165" indent="-342900">
              <a:lnSpc>
                <a:spcPct val="80000"/>
              </a:lnSpc>
              <a:spcBef>
                <a:spcPts val="650"/>
              </a:spcBef>
              <a:buFont typeface="DejaVu Sans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spc="-215" dirty="0">
                <a:latin typeface="DejaVu Sans"/>
                <a:cs typeface="DejaVu Sans"/>
              </a:rPr>
              <a:t>low </a:t>
            </a:r>
            <a:r>
              <a:rPr sz="2700" spc="-335" dirty="0">
                <a:latin typeface="DejaVu Sans"/>
                <a:cs typeface="DejaVu Sans"/>
              </a:rPr>
              <a:t>plasma </a:t>
            </a:r>
            <a:r>
              <a:rPr sz="2700" spc="-260" dirty="0">
                <a:latin typeface="DejaVu Sans"/>
                <a:cs typeface="DejaVu Sans"/>
              </a:rPr>
              <a:t>osmolality </a:t>
            </a:r>
            <a:r>
              <a:rPr sz="2700" spc="-330" dirty="0">
                <a:latin typeface="DejaVu Sans"/>
                <a:cs typeface="DejaVu Sans"/>
              </a:rPr>
              <a:t>(POsm </a:t>
            </a:r>
            <a:r>
              <a:rPr sz="2700" spc="-919" dirty="0">
                <a:latin typeface="DejaVu Sans"/>
                <a:cs typeface="DejaVu Sans"/>
              </a:rPr>
              <a:t>&lt;</a:t>
            </a:r>
            <a:r>
              <a:rPr sz="2700" spc="-254" dirty="0">
                <a:latin typeface="DejaVu Sans"/>
                <a:cs typeface="DejaVu Sans"/>
              </a:rPr>
              <a:t> </a:t>
            </a:r>
            <a:r>
              <a:rPr sz="2700" spc="-350" dirty="0">
                <a:latin typeface="DejaVu Sans"/>
                <a:cs typeface="DejaVu Sans"/>
              </a:rPr>
              <a:t>280 </a:t>
            </a:r>
            <a:r>
              <a:rPr sz="2700" spc="-320" dirty="0">
                <a:latin typeface="DejaVu Sans"/>
                <a:cs typeface="DejaVu Sans"/>
              </a:rPr>
              <a:t>mOsm/kg)  </a:t>
            </a:r>
            <a:r>
              <a:rPr sz="2700" spc="-270" dirty="0">
                <a:latin typeface="DejaVu Sans"/>
                <a:cs typeface="DejaVu Sans"/>
              </a:rPr>
              <a:t>confirms</a:t>
            </a:r>
            <a:r>
              <a:rPr sz="2700" spc="-254" dirty="0">
                <a:latin typeface="DejaVu Sans"/>
                <a:cs typeface="DejaVu Sans"/>
              </a:rPr>
              <a:t> </a:t>
            </a:r>
            <a:r>
              <a:rPr sz="2700" spc="-290" dirty="0">
                <a:latin typeface="DejaVu Sans"/>
                <a:cs typeface="DejaVu Sans"/>
              </a:rPr>
              <a:t>diagnosis</a:t>
            </a:r>
            <a:endParaRPr sz="2700">
              <a:latin typeface="DejaVu Sans"/>
              <a:cs typeface="DejaVu Sans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DejaVu Sans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spc="-280" dirty="0">
                <a:latin typeface="DejaVu Sans"/>
                <a:cs typeface="DejaVu Sans"/>
              </a:rPr>
              <a:t>normal </a:t>
            </a:r>
            <a:r>
              <a:rPr sz="2700" spc="-335" dirty="0">
                <a:latin typeface="DejaVu Sans"/>
                <a:cs typeface="DejaVu Sans"/>
              </a:rPr>
              <a:t>plasma </a:t>
            </a:r>
            <a:r>
              <a:rPr sz="2700" spc="-260" dirty="0">
                <a:latin typeface="DejaVu Sans"/>
                <a:cs typeface="DejaVu Sans"/>
              </a:rPr>
              <a:t>osmolality </a:t>
            </a:r>
            <a:r>
              <a:rPr sz="2700" spc="-330" dirty="0">
                <a:latin typeface="DejaVu Sans"/>
                <a:cs typeface="DejaVu Sans"/>
              </a:rPr>
              <a:t>(POsm </a:t>
            </a:r>
            <a:r>
              <a:rPr sz="2700" spc="-305" dirty="0">
                <a:latin typeface="DejaVu Sans"/>
                <a:cs typeface="DejaVu Sans"/>
              </a:rPr>
              <a:t>280–295 </a:t>
            </a:r>
            <a:r>
              <a:rPr sz="2700" spc="-320" dirty="0">
                <a:latin typeface="DejaVu Sans"/>
                <a:cs typeface="DejaVu Sans"/>
              </a:rPr>
              <a:t>mOsm/kg)  </a:t>
            </a:r>
            <a:r>
              <a:rPr sz="2700" spc="-345" dirty="0">
                <a:latin typeface="DejaVu Sans"/>
                <a:cs typeface="DejaVu Sans"/>
              </a:rPr>
              <a:t>suggests </a:t>
            </a:r>
            <a:r>
              <a:rPr sz="2700" spc="-240" dirty="0">
                <a:latin typeface="DejaVu Sans"/>
                <a:cs typeface="DejaVu Sans"/>
              </a:rPr>
              <a:t>isotonic </a:t>
            </a:r>
            <a:r>
              <a:rPr sz="2700" spc="-305" dirty="0">
                <a:latin typeface="DejaVu Sans"/>
                <a:cs typeface="DejaVu Sans"/>
              </a:rPr>
              <a:t>pseudo </a:t>
            </a:r>
            <a:r>
              <a:rPr sz="2700" spc="-300" dirty="0">
                <a:latin typeface="DejaVu Sans"/>
                <a:cs typeface="DejaVu Sans"/>
              </a:rPr>
              <a:t>hyponatremia </a:t>
            </a:r>
            <a:r>
              <a:rPr sz="2700" spc="-190" dirty="0">
                <a:latin typeface="DejaVu Sans"/>
                <a:cs typeface="DejaVu Sans"/>
              </a:rPr>
              <a:t>: </a:t>
            </a:r>
            <a:r>
              <a:rPr sz="2700" spc="-330" dirty="0">
                <a:latin typeface="DejaVu Sans"/>
                <a:cs typeface="DejaVu Sans"/>
              </a:rPr>
              <a:t>check </a:t>
            </a:r>
            <a:r>
              <a:rPr sz="2700" spc="-200" dirty="0">
                <a:latin typeface="DejaVu Sans"/>
                <a:cs typeface="DejaVu Sans"/>
              </a:rPr>
              <a:t>for  </a:t>
            </a:r>
            <a:r>
              <a:rPr sz="2700" spc="-275" dirty="0">
                <a:latin typeface="DejaVu Sans"/>
                <a:cs typeface="DejaVu Sans"/>
              </a:rPr>
              <a:t>hyperproteinemia,</a:t>
            </a:r>
            <a:r>
              <a:rPr sz="2700" spc="-290" dirty="0">
                <a:latin typeface="DejaVu Sans"/>
                <a:cs typeface="DejaVu Sans"/>
              </a:rPr>
              <a:t> </a:t>
            </a:r>
            <a:r>
              <a:rPr sz="2700" spc="-270" dirty="0">
                <a:latin typeface="DejaVu Sans"/>
                <a:cs typeface="DejaVu Sans"/>
              </a:rPr>
              <a:t>hyperlipidemia</a:t>
            </a:r>
            <a:endParaRPr sz="2700">
              <a:latin typeface="DejaVu Sans"/>
              <a:cs typeface="DejaVu Sans"/>
            </a:endParaRPr>
          </a:p>
          <a:p>
            <a:pPr marL="355600" marR="303530" indent="-342900">
              <a:lnSpc>
                <a:spcPct val="8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95" dirty="0">
                <a:latin typeface="DejaVu Sans"/>
                <a:cs typeface="DejaVu Sans"/>
              </a:rPr>
              <a:t>high </a:t>
            </a:r>
            <a:r>
              <a:rPr sz="2700" spc="-330" dirty="0">
                <a:latin typeface="DejaVu Sans"/>
                <a:cs typeface="DejaVu Sans"/>
              </a:rPr>
              <a:t>plasma </a:t>
            </a:r>
            <a:r>
              <a:rPr sz="2700" spc="-260" dirty="0">
                <a:latin typeface="DejaVu Sans"/>
                <a:cs typeface="DejaVu Sans"/>
              </a:rPr>
              <a:t>osmolality </a:t>
            </a:r>
            <a:r>
              <a:rPr sz="2700" spc="-330" dirty="0">
                <a:latin typeface="DejaVu Sans"/>
                <a:cs typeface="DejaVu Sans"/>
              </a:rPr>
              <a:t>(POsm </a:t>
            </a:r>
            <a:r>
              <a:rPr sz="2700" spc="-919" dirty="0">
                <a:latin typeface="DejaVu Sans"/>
                <a:cs typeface="DejaVu Sans"/>
              </a:rPr>
              <a:t>&gt;</a:t>
            </a:r>
            <a:r>
              <a:rPr sz="2700" spc="-250" dirty="0">
                <a:latin typeface="DejaVu Sans"/>
                <a:cs typeface="DejaVu Sans"/>
              </a:rPr>
              <a:t> </a:t>
            </a:r>
            <a:r>
              <a:rPr sz="2700" spc="-350" dirty="0">
                <a:latin typeface="DejaVu Sans"/>
                <a:cs typeface="DejaVu Sans"/>
              </a:rPr>
              <a:t>295 </a:t>
            </a:r>
            <a:r>
              <a:rPr sz="2700" spc="-320" dirty="0">
                <a:latin typeface="DejaVu Sans"/>
                <a:cs typeface="DejaVu Sans"/>
              </a:rPr>
              <a:t>mOsm/kg)  </a:t>
            </a:r>
            <a:r>
              <a:rPr sz="2700" spc="-345" dirty="0">
                <a:latin typeface="DejaVu Sans"/>
                <a:cs typeface="DejaVu Sans"/>
              </a:rPr>
              <a:t>suggests </a:t>
            </a:r>
            <a:r>
              <a:rPr sz="2700" spc="-270" dirty="0">
                <a:latin typeface="DejaVu Sans"/>
                <a:cs typeface="DejaVu Sans"/>
              </a:rPr>
              <a:t>hypertonic </a:t>
            </a:r>
            <a:r>
              <a:rPr sz="2700" spc="-300" dirty="0">
                <a:latin typeface="DejaVu Sans"/>
                <a:cs typeface="DejaVu Sans"/>
              </a:rPr>
              <a:t>hyponatremia </a:t>
            </a:r>
            <a:r>
              <a:rPr sz="2700" spc="-190" dirty="0">
                <a:latin typeface="DejaVu Sans"/>
                <a:cs typeface="DejaVu Sans"/>
              </a:rPr>
              <a:t>: </a:t>
            </a:r>
            <a:r>
              <a:rPr sz="2700" spc="-330" dirty="0">
                <a:latin typeface="DejaVu Sans"/>
                <a:cs typeface="DejaVu Sans"/>
              </a:rPr>
              <a:t>check </a:t>
            </a:r>
            <a:r>
              <a:rPr sz="2700" spc="-200" dirty="0">
                <a:latin typeface="DejaVu Sans"/>
                <a:cs typeface="DejaVu Sans"/>
              </a:rPr>
              <a:t>for  </a:t>
            </a:r>
            <a:r>
              <a:rPr sz="2700" spc="-310" dirty="0">
                <a:latin typeface="DejaVu Sans"/>
                <a:cs typeface="DejaVu Sans"/>
              </a:rPr>
              <a:t>hyperglycemia, </a:t>
            </a:r>
            <a:r>
              <a:rPr sz="2700" spc="-265" dirty="0">
                <a:latin typeface="DejaVu Sans"/>
                <a:cs typeface="DejaVu Sans"/>
              </a:rPr>
              <a:t>mannitol </a:t>
            </a:r>
            <a:r>
              <a:rPr sz="2700" spc="-295" dirty="0">
                <a:latin typeface="DejaVu Sans"/>
                <a:cs typeface="DejaVu Sans"/>
              </a:rPr>
              <a:t>therapy </a:t>
            </a:r>
            <a:r>
              <a:rPr sz="2700" spc="-320" dirty="0">
                <a:latin typeface="DejaVu Sans"/>
                <a:cs typeface="DejaVu Sans"/>
              </a:rPr>
              <a:t>and </a:t>
            </a:r>
            <a:r>
              <a:rPr sz="2700" spc="-280" dirty="0">
                <a:latin typeface="DejaVu Sans"/>
                <a:cs typeface="DejaVu Sans"/>
              </a:rPr>
              <a:t>contrast</a:t>
            </a:r>
            <a:r>
              <a:rPr sz="2700" spc="-135" dirty="0">
                <a:latin typeface="DejaVu Sans"/>
                <a:cs typeface="DejaVu Sans"/>
              </a:rPr>
              <a:t> </a:t>
            </a:r>
            <a:r>
              <a:rPr sz="2700" spc="-315" dirty="0">
                <a:latin typeface="DejaVu Sans"/>
                <a:cs typeface="DejaVu Sans"/>
              </a:rPr>
              <a:t>dyes.</a:t>
            </a:r>
            <a:endParaRPr sz="27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20" dirty="0"/>
              <a:t>Step</a:t>
            </a:r>
            <a:r>
              <a:rPr spc="-475" dirty="0"/>
              <a:t> </a:t>
            </a:r>
            <a:r>
              <a:rPr spc="-570"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30845" cy="3246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572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0" dirty="0">
                <a:latin typeface="DejaVu Sans"/>
                <a:cs typeface="DejaVu Sans"/>
              </a:rPr>
              <a:t>classified </a:t>
            </a:r>
            <a:r>
              <a:rPr sz="3200" spc="-254" dirty="0">
                <a:latin typeface="DejaVu Sans"/>
                <a:cs typeface="DejaVu Sans"/>
              </a:rPr>
              <a:t>into </a:t>
            </a:r>
            <a:r>
              <a:rPr sz="3200" spc="-345" dirty="0">
                <a:latin typeface="DejaVu Sans"/>
                <a:cs typeface="DejaVu Sans"/>
              </a:rPr>
              <a:t>hypovolemic, </a:t>
            </a:r>
            <a:r>
              <a:rPr sz="3200" spc="-350" dirty="0">
                <a:latin typeface="DejaVu Sans"/>
                <a:cs typeface="DejaVu Sans"/>
              </a:rPr>
              <a:t>hypervolemic </a:t>
            </a:r>
            <a:r>
              <a:rPr sz="3200" spc="-375" dirty="0">
                <a:latin typeface="DejaVu Sans"/>
                <a:cs typeface="DejaVu Sans"/>
              </a:rPr>
              <a:t>and  </a:t>
            </a:r>
            <a:r>
              <a:rPr sz="3200" spc="-350" dirty="0">
                <a:latin typeface="DejaVu Sans"/>
                <a:cs typeface="DejaVu Sans"/>
              </a:rPr>
              <a:t>euvolemic</a:t>
            </a:r>
            <a:endParaRPr sz="3200">
              <a:latin typeface="DejaVu Sans"/>
              <a:cs typeface="DejaVu Sans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25" dirty="0">
                <a:latin typeface="DejaVu Sans"/>
                <a:cs typeface="DejaVu Sans"/>
              </a:rPr>
              <a:t>treatment </a:t>
            </a:r>
            <a:r>
              <a:rPr sz="3200" spc="-295" dirty="0">
                <a:latin typeface="DejaVu Sans"/>
                <a:cs typeface="DejaVu Sans"/>
              </a:rPr>
              <a:t>protocols </a:t>
            </a:r>
            <a:r>
              <a:rPr sz="3200" spc="-345" dirty="0">
                <a:latin typeface="DejaVu Sans"/>
                <a:cs typeface="DejaVu Sans"/>
              </a:rPr>
              <a:t>are </a:t>
            </a:r>
            <a:r>
              <a:rPr sz="3200" spc="-320" dirty="0">
                <a:latin typeface="DejaVu Sans"/>
                <a:cs typeface="DejaVu Sans"/>
              </a:rPr>
              <a:t>absolutely </a:t>
            </a:r>
            <a:r>
              <a:rPr sz="3200" spc="-280" dirty="0">
                <a:latin typeface="DejaVu Sans"/>
                <a:cs typeface="DejaVu Sans"/>
              </a:rPr>
              <a:t>different </a:t>
            </a:r>
            <a:r>
              <a:rPr sz="3200" spc="-250" dirty="0">
                <a:latin typeface="DejaVu Sans"/>
                <a:cs typeface="DejaVu Sans"/>
              </a:rPr>
              <a:t>in  </a:t>
            </a:r>
            <a:r>
              <a:rPr sz="3200" spc="-245" dirty="0">
                <a:latin typeface="DejaVu Sans"/>
                <a:cs typeface="DejaVu Sans"/>
              </a:rPr>
              <a:t>all </a:t>
            </a:r>
            <a:r>
              <a:rPr sz="3200" spc="-305" dirty="0">
                <a:latin typeface="DejaVu Sans"/>
                <a:cs typeface="DejaVu Sans"/>
              </a:rPr>
              <a:t>three</a:t>
            </a:r>
            <a:r>
              <a:rPr sz="3200" spc="-345" dirty="0">
                <a:latin typeface="DejaVu Sans"/>
                <a:cs typeface="DejaVu Sans"/>
              </a:rPr>
              <a:t> categories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75" dirty="0">
                <a:latin typeface="DejaVu Sans"/>
                <a:cs typeface="DejaVu Sans"/>
              </a:rPr>
              <a:t>Volume </a:t>
            </a:r>
            <a:r>
              <a:rPr sz="3200" spc="-345" dirty="0">
                <a:latin typeface="DejaVu Sans"/>
                <a:cs typeface="DejaVu Sans"/>
              </a:rPr>
              <a:t>status </a:t>
            </a:r>
            <a:r>
              <a:rPr sz="3200" spc="-320" dirty="0">
                <a:latin typeface="DejaVu Sans"/>
                <a:cs typeface="DejaVu Sans"/>
              </a:rPr>
              <a:t>should </a:t>
            </a:r>
            <a:r>
              <a:rPr sz="3200" spc="-365" dirty="0">
                <a:latin typeface="DejaVu Sans"/>
                <a:cs typeface="DejaVu Sans"/>
              </a:rPr>
              <a:t>be</a:t>
            </a:r>
            <a:r>
              <a:rPr sz="3200" spc="-100" dirty="0">
                <a:latin typeface="DejaVu Sans"/>
                <a:cs typeface="DejaVu Sans"/>
              </a:rPr>
              <a:t> </a:t>
            </a:r>
            <a:r>
              <a:rPr sz="3200" spc="-385" dirty="0">
                <a:latin typeface="DejaVu Sans"/>
                <a:cs typeface="DejaVu Sans"/>
              </a:rPr>
              <a:t>measured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95" dirty="0">
                <a:latin typeface="DejaVu Sans"/>
                <a:cs typeface="DejaVu Sans"/>
              </a:rPr>
              <a:t>Urinary </a:t>
            </a:r>
            <a:r>
              <a:rPr sz="3200" spc="-355" dirty="0">
                <a:latin typeface="DejaVu Sans"/>
                <a:cs typeface="DejaVu Sans"/>
              </a:rPr>
              <a:t>sodium </a:t>
            </a:r>
            <a:r>
              <a:rPr sz="3200" spc="-320" dirty="0">
                <a:latin typeface="DejaVu Sans"/>
                <a:cs typeface="DejaVu Sans"/>
              </a:rPr>
              <a:t>should </a:t>
            </a:r>
            <a:r>
              <a:rPr sz="3200" spc="-365" dirty="0">
                <a:latin typeface="DejaVu Sans"/>
                <a:cs typeface="DejaVu Sans"/>
              </a:rPr>
              <a:t>be</a:t>
            </a:r>
            <a:r>
              <a:rPr sz="3200" spc="-165" dirty="0">
                <a:latin typeface="DejaVu Sans"/>
                <a:cs typeface="DejaVu Sans"/>
              </a:rPr>
              <a:t> </a:t>
            </a:r>
            <a:r>
              <a:rPr sz="3200" spc="-385" dirty="0">
                <a:latin typeface="DejaVu Sans"/>
                <a:cs typeface="DejaVu Sans"/>
              </a:rPr>
              <a:t>measured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228600"/>
            <a:ext cx="8763000" cy="647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2169" y="461899"/>
            <a:ext cx="64382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70" dirty="0"/>
              <a:t>Diagnostic </a:t>
            </a:r>
            <a:r>
              <a:rPr spc="-370" dirty="0"/>
              <a:t>criteria </a:t>
            </a:r>
            <a:r>
              <a:rPr spc="-315" dirty="0"/>
              <a:t>for</a:t>
            </a:r>
            <a:r>
              <a:rPr spc="-430" dirty="0"/>
              <a:t> </a:t>
            </a:r>
            <a:r>
              <a:rPr spc="-535" dirty="0"/>
              <a:t>SIADH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7783830" cy="4521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DejaVu Sans"/>
              <a:buChar char="•"/>
              <a:tabLst>
                <a:tab pos="354965" algn="l"/>
                <a:tab pos="355600" algn="l"/>
              </a:tabLst>
            </a:pPr>
            <a:r>
              <a:rPr sz="2500" b="1" spc="-405" dirty="0">
                <a:latin typeface="DejaVu Sans"/>
                <a:cs typeface="DejaVu Sans"/>
              </a:rPr>
              <a:t>Essential </a:t>
            </a:r>
            <a:r>
              <a:rPr sz="2500" b="1" spc="-409" dirty="0">
                <a:latin typeface="DejaVu Sans"/>
                <a:cs typeface="DejaVu Sans"/>
              </a:rPr>
              <a:t>diagnostic </a:t>
            </a:r>
            <a:r>
              <a:rPr sz="2500" b="1" spc="-360" dirty="0">
                <a:latin typeface="DejaVu Sans"/>
                <a:cs typeface="DejaVu Sans"/>
              </a:rPr>
              <a:t>criteria </a:t>
            </a:r>
            <a:r>
              <a:rPr sz="2500" b="1" spc="-355" dirty="0">
                <a:latin typeface="DejaVu Sans"/>
                <a:cs typeface="DejaVu Sans"/>
              </a:rPr>
              <a:t>for</a:t>
            </a:r>
            <a:r>
              <a:rPr sz="2500" b="1" spc="-20" dirty="0">
                <a:latin typeface="DejaVu Sans"/>
                <a:cs typeface="DejaVu Sans"/>
              </a:rPr>
              <a:t> </a:t>
            </a:r>
            <a:r>
              <a:rPr sz="2500" b="1" spc="-470" dirty="0">
                <a:latin typeface="DejaVu Sans"/>
                <a:cs typeface="DejaVu Sans"/>
              </a:rPr>
              <a:t>SIADH</a:t>
            </a:r>
            <a:endParaRPr sz="2500">
              <a:latin typeface="DejaVu Sans"/>
              <a:cs typeface="DejaVu Sans"/>
            </a:endParaRPr>
          </a:p>
          <a:p>
            <a:pPr marL="355600" marR="47625" indent="-342900">
              <a:lnSpc>
                <a:spcPts val="24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235" dirty="0">
                <a:latin typeface="DejaVu Sans"/>
                <a:cs typeface="DejaVu Sans"/>
              </a:rPr>
              <a:t>• </a:t>
            </a:r>
            <a:r>
              <a:rPr sz="2500" spc="-305" dirty="0">
                <a:latin typeface="DejaVu Sans"/>
                <a:cs typeface="DejaVu Sans"/>
              </a:rPr>
              <a:t>Decreased measured </a:t>
            </a:r>
            <a:r>
              <a:rPr sz="2500" spc="-300" dirty="0">
                <a:latin typeface="DejaVu Sans"/>
                <a:cs typeface="DejaVu Sans"/>
              </a:rPr>
              <a:t>serum </a:t>
            </a:r>
            <a:r>
              <a:rPr sz="2500" spc="-245" dirty="0">
                <a:latin typeface="DejaVu Sans"/>
                <a:cs typeface="DejaVu Sans"/>
              </a:rPr>
              <a:t>osmolality </a:t>
            </a:r>
            <a:r>
              <a:rPr sz="2500" spc="-235" dirty="0">
                <a:latin typeface="DejaVu Sans"/>
                <a:cs typeface="DejaVu Sans"/>
              </a:rPr>
              <a:t>(</a:t>
            </a:r>
            <a:r>
              <a:rPr sz="2500" i="1" spc="-235" dirty="0">
                <a:latin typeface="Nimbus Sans L"/>
                <a:cs typeface="Nimbus Sans L"/>
              </a:rPr>
              <a:t>&lt;</a:t>
            </a:r>
            <a:r>
              <a:rPr sz="2500" spc="-235" dirty="0">
                <a:latin typeface="DejaVu Sans"/>
                <a:cs typeface="DejaVu Sans"/>
              </a:rPr>
              <a:t>275 </a:t>
            </a:r>
            <a:r>
              <a:rPr sz="2500" spc="-310" dirty="0">
                <a:latin typeface="DejaVu Sans"/>
                <a:cs typeface="DejaVu Sans"/>
              </a:rPr>
              <a:t>mOsm/kg  </a:t>
            </a:r>
            <a:r>
              <a:rPr sz="2500" spc="-300" dirty="0">
                <a:latin typeface="DejaVu Sans"/>
                <a:cs typeface="DejaVu Sans"/>
              </a:rPr>
              <a:t>H2O)</a:t>
            </a:r>
            <a:endParaRPr sz="2500">
              <a:latin typeface="DejaVu Sans"/>
              <a:cs typeface="DejaVu Sans"/>
            </a:endParaRPr>
          </a:p>
          <a:p>
            <a:pPr marL="355600" marR="1287780" indent="-342900">
              <a:lnSpc>
                <a:spcPts val="24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235" dirty="0">
                <a:latin typeface="DejaVu Sans"/>
                <a:cs typeface="DejaVu Sans"/>
              </a:rPr>
              <a:t>• Clinical </a:t>
            </a:r>
            <a:r>
              <a:rPr sz="2500" spc="-270" dirty="0">
                <a:latin typeface="DejaVu Sans"/>
                <a:cs typeface="DejaVu Sans"/>
              </a:rPr>
              <a:t>euvolaemia. </a:t>
            </a:r>
            <a:r>
              <a:rPr sz="2500" spc="-305" dirty="0">
                <a:latin typeface="DejaVu Sans"/>
                <a:cs typeface="DejaVu Sans"/>
              </a:rPr>
              <a:t>Exclude </a:t>
            </a:r>
            <a:r>
              <a:rPr sz="2500" spc="-285" dirty="0">
                <a:latin typeface="DejaVu Sans"/>
                <a:cs typeface="DejaVu Sans"/>
              </a:rPr>
              <a:t>hypovolemia </a:t>
            </a:r>
            <a:r>
              <a:rPr sz="2500" spc="-295" dirty="0">
                <a:latin typeface="DejaVu Sans"/>
                <a:cs typeface="DejaVu Sans"/>
              </a:rPr>
              <a:t>and  </a:t>
            </a:r>
            <a:r>
              <a:rPr sz="2500" spc="-275" dirty="0">
                <a:latin typeface="DejaVu Sans"/>
                <a:cs typeface="DejaVu Sans"/>
              </a:rPr>
              <a:t>hypervolemia</a:t>
            </a:r>
            <a:endParaRPr sz="2500">
              <a:latin typeface="DejaVu Sans"/>
              <a:cs typeface="DejaVu Sans"/>
            </a:endParaRPr>
          </a:p>
          <a:p>
            <a:pPr marL="355600" marR="430530" indent="-342900">
              <a:lnSpc>
                <a:spcPts val="24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235" dirty="0">
                <a:latin typeface="DejaVu Sans"/>
                <a:cs typeface="DejaVu Sans"/>
              </a:rPr>
              <a:t>• </a:t>
            </a:r>
            <a:r>
              <a:rPr sz="2500" spc="-229" dirty="0">
                <a:latin typeface="DejaVu Sans"/>
                <a:cs typeface="DejaVu Sans"/>
              </a:rPr>
              <a:t>Urinary </a:t>
            </a:r>
            <a:r>
              <a:rPr sz="2500" spc="-245" dirty="0">
                <a:latin typeface="DejaVu Sans"/>
                <a:cs typeface="DejaVu Sans"/>
              </a:rPr>
              <a:t>osmolality </a:t>
            </a:r>
            <a:r>
              <a:rPr sz="2500" i="1" spc="-240" dirty="0">
                <a:latin typeface="Nimbus Sans L"/>
                <a:cs typeface="Nimbus Sans L"/>
              </a:rPr>
              <a:t>&gt;</a:t>
            </a:r>
            <a:r>
              <a:rPr sz="2500" spc="-240" dirty="0">
                <a:latin typeface="DejaVu Sans"/>
                <a:cs typeface="DejaVu Sans"/>
              </a:rPr>
              <a:t>100 </a:t>
            </a:r>
            <a:r>
              <a:rPr sz="2500" spc="-310" dirty="0">
                <a:latin typeface="DejaVu Sans"/>
                <a:cs typeface="DejaVu Sans"/>
              </a:rPr>
              <a:t>mOsm/kg </a:t>
            </a:r>
            <a:r>
              <a:rPr sz="2500" spc="-325" dirty="0">
                <a:latin typeface="DejaVu Sans"/>
                <a:cs typeface="DejaVu Sans"/>
              </a:rPr>
              <a:t>H2O </a:t>
            </a:r>
            <a:r>
              <a:rPr sz="2500" spc="-260" dirty="0">
                <a:latin typeface="DejaVu Sans"/>
                <a:cs typeface="DejaVu Sans"/>
              </a:rPr>
              <a:t>during hypo-  </a:t>
            </a:r>
            <a:r>
              <a:rPr sz="2500" spc="-240" dirty="0">
                <a:latin typeface="DejaVu Sans"/>
                <a:cs typeface="DejaVu Sans"/>
              </a:rPr>
              <a:t>osmolality</a:t>
            </a:r>
            <a:endParaRPr sz="2500">
              <a:latin typeface="DejaVu Sans"/>
              <a:cs typeface="DejaVu Sans"/>
            </a:endParaRPr>
          </a:p>
          <a:p>
            <a:pPr marL="355600" marR="180340" indent="-342900">
              <a:lnSpc>
                <a:spcPts val="2400"/>
              </a:lnSpc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235" dirty="0">
                <a:latin typeface="DejaVu Sans"/>
                <a:cs typeface="DejaVu Sans"/>
              </a:rPr>
              <a:t>• </a:t>
            </a:r>
            <a:r>
              <a:rPr sz="2500" spc="-229" dirty="0">
                <a:latin typeface="DejaVu Sans"/>
                <a:cs typeface="DejaVu Sans"/>
              </a:rPr>
              <a:t>Urinary </a:t>
            </a:r>
            <a:r>
              <a:rPr sz="2500" spc="-375" dirty="0">
                <a:latin typeface="DejaVu Sans"/>
                <a:cs typeface="DejaVu Sans"/>
              </a:rPr>
              <a:t>[Na+] </a:t>
            </a:r>
            <a:r>
              <a:rPr sz="2500" i="1" spc="-204" dirty="0">
                <a:latin typeface="Nimbus Sans L"/>
                <a:cs typeface="Nimbus Sans L"/>
              </a:rPr>
              <a:t>&gt;</a:t>
            </a:r>
            <a:r>
              <a:rPr sz="2500" spc="-204" dirty="0">
                <a:latin typeface="DejaVu Sans"/>
                <a:cs typeface="DejaVu Sans"/>
              </a:rPr>
              <a:t>40 </a:t>
            </a:r>
            <a:r>
              <a:rPr sz="2500" spc="-245" dirty="0">
                <a:latin typeface="DejaVu Sans"/>
                <a:cs typeface="DejaVu Sans"/>
              </a:rPr>
              <a:t>mmol/L </a:t>
            </a:r>
            <a:r>
              <a:rPr sz="2500" spc="-200" dirty="0">
                <a:latin typeface="DejaVu Sans"/>
                <a:cs typeface="DejaVu Sans"/>
              </a:rPr>
              <a:t>with </a:t>
            </a:r>
            <a:r>
              <a:rPr sz="2500" spc="-265" dirty="0">
                <a:latin typeface="DejaVu Sans"/>
                <a:cs typeface="DejaVu Sans"/>
              </a:rPr>
              <a:t>normal </a:t>
            </a:r>
            <a:r>
              <a:rPr sz="2500" spc="-250" dirty="0">
                <a:latin typeface="DejaVu Sans"/>
                <a:cs typeface="DejaVu Sans"/>
              </a:rPr>
              <a:t>dietary </a:t>
            </a:r>
            <a:r>
              <a:rPr sz="2500" spc="-285" dirty="0">
                <a:latin typeface="DejaVu Sans"/>
                <a:cs typeface="DejaVu Sans"/>
              </a:rPr>
              <a:t>sodium  </a:t>
            </a:r>
            <a:r>
              <a:rPr sz="2500" spc="-270" dirty="0">
                <a:latin typeface="DejaVu Sans"/>
                <a:cs typeface="DejaVu Sans"/>
              </a:rPr>
              <a:t>intake</a:t>
            </a:r>
            <a:endParaRPr sz="2500">
              <a:latin typeface="DejaVu Sans"/>
              <a:cs typeface="DejaVu Sans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235" dirty="0">
                <a:latin typeface="DejaVu Sans"/>
                <a:cs typeface="DejaVu Sans"/>
              </a:rPr>
              <a:t>• </a:t>
            </a:r>
            <a:r>
              <a:rPr sz="2500" spc="-254" dirty="0">
                <a:latin typeface="DejaVu Sans"/>
                <a:cs typeface="DejaVu Sans"/>
              </a:rPr>
              <a:t>Normal </a:t>
            </a:r>
            <a:r>
              <a:rPr sz="2500" spc="-229" dirty="0">
                <a:latin typeface="DejaVu Sans"/>
                <a:cs typeface="DejaVu Sans"/>
              </a:rPr>
              <a:t>thyroid </a:t>
            </a:r>
            <a:r>
              <a:rPr sz="2500" spc="-295" dirty="0">
                <a:latin typeface="DejaVu Sans"/>
                <a:cs typeface="DejaVu Sans"/>
              </a:rPr>
              <a:t>and </a:t>
            </a:r>
            <a:r>
              <a:rPr sz="2500" spc="-260" dirty="0">
                <a:latin typeface="DejaVu Sans"/>
                <a:cs typeface="DejaVu Sans"/>
              </a:rPr>
              <a:t>adrenal </a:t>
            </a:r>
            <a:r>
              <a:rPr sz="2500" spc="-215" dirty="0">
                <a:latin typeface="DejaVu Sans"/>
                <a:cs typeface="DejaVu Sans"/>
              </a:rPr>
              <a:t>function. </a:t>
            </a:r>
            <a:r>
              <a:rPr sz="2500" spc="-300" dirty="0">
                <a:latin typeface="DejaVu Sans"/>
                <a:cs typeface="DejaVu Sans"/>
              </a:rPr>
              <a:t>Exclude </a:t>
            </a:r>
            <a:r>
              <a:rPr sz="2500" spc="-245" dirty="0">
                <a:latin typeface="DejaVu Sans"/>
                <a:cs typeface="DejaVu Sans"/>
              </a:rPr>
              <a:t>renal  </a:t>
            </a:r>
            <a:r>
              <a:rPr sz="2500" spc="-215" dirty="0">
                <a:latin typeface="DejaVu Sans"/>
                <a:cs typeface="DejaVu Sans"/>
              </a:rPr>
              <a:t>failure </a:t>
            </a:r>
            <a:r>
              <a:rPr sz="2500" spc="-295" dirty="0">
                <a:latin typeface="DejaVu Sans"/>
                <a:cs typeface="DejaVu Sans"/>
              </a:rPr>
              <a:t>and </a:t>
            </a:r>
            <a:r>
              <a:rPr sz="2500" spc="-305" dirty="0">
                <a:latin typeface="DejaVu Sans"/>
                <a:cs typeface="DejaVu Sans"/>
              </a:rPr>
              <a:t>use </a:t>
            </a:r>
            <a:r>
              <a:rPr sz="2500" spc="-170" dirty="0">
                <a:latin typeface="DejaVu Sans"/>
                <a:cs typeface="DejaVu Sans"/>
              </a:rPr>
              <a:t>of </a:t>
            </a:r>
            <a:r>
              <a:rPr sz="2500" spc="-220" dirty="0">
                <a:latin typeface="DejaVu Sans"/>
                <a:cs typeface="DejaVu Sans"/>
              </a:rPr>
              <a:t>diuretic </a:t>
            </a:r>
            <a:r>
              <a:rPr sz="2500" spc="-305" dirty="0">
                <a:latin typeface="DejaVu Sans"/>
                <a:cs typeface="DejaVu Sans"/>
              </a:rPr>
              <a:t>agents </a:t>
            </a:r>
            <a:r>
              <a:rPr sz="2500" spc="-200" dirty="0">
                <a:latin typeface="DejaVu Sans"/>
                <a:cs typeface="DejaVu Sans"/>
              </a:rPr>
              <a:t>within </a:t>
            </a:r>
            <a:r>
              <a:rPr sz="2500" spc="-240" dirty="0">
                <a:latin typeface="DejaVu Sans"/>
                <a:cs typeface="DejaVu Sans"/>
              </a:rPr>
              <a:t>the </a:t>
            </a:r>
            <a:r>
              <a:rPr sz="2500" spc="-295" dirty="0">
                <a:latin typeface="DejaVu Sans"/>
                <a:cs typeface="DejaVu Sans"/>
              </a:rPr>
              <a:t>week </a:t>
            </a:r>
            <a:r>
              <a:rPr sz="2500" spc="-185" dirty="0">
                <a:latin typeface="DejaVu Sans"/>
                <a:cs typeface="DejaVu Sans"/>
              </a:rPr>
              <a:t>prior </a:t>
            </a:r>
            <a:r>
              <a:rPr sz="2500" spc="-190" dirty="0">
                <a:latin typeface="DejaVu Sans"/>
                <a:cs typeface="DejaVu Sans"/>
              </a:rPr>
              <a:t>to  </a:t>
            </a:r>
            <a:r>
              <a:rPr sz="2500" spc="-254" dirty="0">
                <a:latin typeface="DejaVu Sans"/>
                <a:cs typeface="DejaVu Sans"/>
              </a:rPr>
              <a:t>evaluation</a:t>
            </a:r>
            <a:endParaRPr sz="25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500" spc="-235" dirty="0">
                <a:latin typeface="DejaVu Sans"/>
                <a:cs typeface="DejaVu Sans"/>
              </a:rPr>
              <a:t>• </a:t>
            </a:r>
            <a:r>
              <a:rPr sz="2500" spc="-240" dirty="0">
                <a:latin typeface="DejaVu Sans"/>
                <a:cs typeface="DejaVu Sans"/>
              </a:rPr>
              <a:t>No </a:t>
            </a:r>
            <a:r>
              <a:rPr sz="2500" spc="-280" dirty="0">
                <a:latin typeface="DejaVu Sans"/>
                <a:cs typeface="DejaVu Sans"/>
              </a:rPr>
              <a:t>hypokalemia, </a:t>
            </a:r>
            <a:r>
              <a:rPr sz="2500" spc="-250" dirty="0">
                <a:latin typeface="DejaVu Sans"/>
                <a:cs typeface="DejaVu Sans"/>
              </a:rPr>
              <a:t>no </a:t>
            </a:r>
            <a:r>
              <a:rPr sz="2500" spc="-265" dirty="0">
                <a:latin typeface="DejaVu Sans"/>
                <a:cs typeface="DejaVu Sans"/>
              </a:rPr>
              <a:t>acid </a:t>
            </a:r>
            <a:r>
              <a:rPr sz="2500" spc="-315" dirty="0">
                <a:latin typeface="DejaVu Sans"/>
                <a:cs typeface="DejaVu Sans"/>
              </a:rPr>
              <a:t>base</a:t>
            </a:r>
            <a:r>
              <a:rPr sz="2500" spc="-95" dirty="0">
                <a:latin typeface="DejaVu Sans"/>
                <a:cs typeface="DejaVu Sans"/>
              </a:rPr>
              <a:t> </a:t>
            </a:r>
            <a:r>
              <a:rPr sz="2500" spc="-254" dirty="0">
                <a:latin typeface="DejaVu Sans"/>
                <a:cs typeface="DejaVu Sans"/>
              </a:rPr>
              <a:t>disorders</a:t>
            </a:r>
            <a:endParaRPr sz="25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870" y="461899"/>
            <a:ext cx="28422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80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555230" cy="422402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667385" indent="-342900">
              <a:lnSpc>
                <a:spcPts val="2590"/>
              </a:lnSpc>
              <a:spcBef>
                <a:spcPts val="7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305" dirty="0">
                <a:latin typeface="DejaVu Sans"/>
                <a:cs typeface="DejaVu Sans"/>
              </a:rPr>
              <a:t>Diagnosis </a:t>
            </a:r>
            <a:r>
              <a:rPr sz="2700" spc="-320" dirty="0">
                <a:latin typeface="DejaVu Sans"/>
                <a:cs typeface="DejaVu Sans"/>
              </a:rPr>
              <a:t>and </a:t>
            </a:r>
            <a:r>
              <a:rPr sz="2700" spc="-355" dirty="0">
                <a:latin typeface="DejaVu Sans"/>
                <a:cs typeface="DejaVu Sans"/>
              </a:rPr>
              <a:t>management </a:t>
            </a:r>
            <a:r>
              <a:rPr sz="2700" spc="-180" dirty="0">
                <a:latin typeface="DejaVu Sans"/>
                <a:cs typeface="DejaVu Sans"/>
              </a:rPr>
              <a:t>of </a:t>
            </a:r>
            <a:r>
              <a:rPr sz="2700" spc="-300" dirty="0">
                <a:latin typeface="DejaVu Sans"/>
                <a:cs typeface="DejaVu Sans"/>
              </a:rPr>
              <a:t>hyponatremia </a:t>
            </a:r>
            <a:r>
              <a:rPr sz="2700" spc="-245" dirty="0">
                <a:latin typeface="DejaVu Sans"/>
                <a:cs typeface="DejaVu Sans"/>
              </a:rPr>
              <a:t>is  </a:t>
            </a:r>
            <a:r>
              <a:rPr sz="2700" spc="-290" dirty="0">
                <a:latin typeface="DejaVu Sans"/>
                <a:cs typeface="DejaVu Sans"/>
              </a:rPr>
              <a:t>challenging</a:t>
            </a:r>
            <a:endParaRPr sz="27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3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54" dirty="0">
                <a:latin typeface="DejaVu Sans"/>
                <a:cs typeface="DejaVu Sans"/>
              </a:rPr>
              <a:t>inappropriate </a:t>
            </a:r>
            <a:r>
              <a:rPr sz="2700" spc="-275" dirty="0">
                <a:latin typeface="DejaVu Sans"/>
                <a:cs typeface="DejaVu Sans"/>
              </a:rPr>
              <a:t>treatment </a:t>
            </a:r>
            <a:r>
              <a:rPr sz="2700" spc="-345" dirty="0">
                <a:latin typeface="DejaVu Sans"/>
                <a:cs typeface="DejaVu Sans"/>
              </a:rPr>
              <a:t>can </a:t>
            </a:r>
            <a:r>
              <a:rPr sz="2700" spc="-310" dirty="0">
                <a:latin typeface="DejaVu Sans"/>
                <a:cs typeface="DejaVu Sans"/>
              </a:rPr>
              <a:t>be</a:t>
            </a:r>
            <a:r>
              <a:rPr sz="2700" spc="-190" dirty="0">
                <a:latin typeface="DejaVu Sans"/>
                <a:cs typeface="DejaVu Sans"/>
              </a:rPr>
              <a:t> </a:t>
            </a:r>
            <a:r>
              <a:rPr sz="2700" spc="-260" dirty="0">
                <a:latin typeface="DejaVu Sans"/>
                <a:cs typeface="DejaVu Sans"/>
              </a:rPr>
              <a:t>harmful.</a:t>
            </a:r>
            <a:endParaRPr sz="2700">
              <a:latin typeface="DejaVu Sans"/>
              <a:cs typeface="DejaVu Sans"/>
            </a:endParaRPr>
          </a:p>
          <a:p>
            <a:pPr marL="433070" indent="-421005">
              <a:lnSpc>
                <a:spcPct val="100000"/>
              </a:lnSpc>
              <a:buChar char="•"/>
              <a:tabLst>
                <a:tab pos="433070" algn="l"/>
                <a:tab pos="433705" algn="l"/>
              </a:tabLst>
            </a:pPr>
            <a:r>
              <a:rPr sz="2700" spc="-245" dirty="0">
                <a:latin typeface="DejaVu Sans"/>
                <a:cs typeface="DejaVu Sans"/>
              </a:rPr>
              <a:t>is </a:t>
            </a:r>
            <a:r>
              <a:rPr sz="2700" spc="-229" dirty="0">
                <a:latin typeface="DejaVu Sans"/>
                <a:cs typeface="DejaVu Sans"/>
              </a:rPr>
              <a:t>often </a:t>
            </a:r>
            <a:r>
              <a:rPr sz="2700" spc="-305" dirty="0">
                <a:latin typeface="DejaVu Sans"/>
                <a:cs typeface="DejaVu Sans"/>
              </a:rPr>
              <a:t>missed, </a:t>
            </a:r>
            <a:r>
              <a:rPr sz="2700" spc="-310" dirty="0">
                <a:latin typeface="DejaVu Sans"/>
                <a:cs typeface="DejaVu Sans"/>
              </a:rPr>
              <a:t>misdiagnosed </a:t>
            </a:r>
            <a:r>
              <a:rPr sz="2700" spc="-204" dirty="0">
                <a:latin typeface="DejaVu Sans"/>
                <a:cs typeface="DejaVu Sans"/>
              </a:rPr>
              <a:t>or </a:t>
            </a:r>
            <a:r>
              <a:rPr sz="2700" spc="-240" dirty="0">
                <a:latin typeface="DejaVu Sans"/>
                <a:cs typeface="DejaVu Sans"/>
              </a:rPr>
              <a:t>poorly</a:t>
            </a:r>
            <a:r>
              <a:rPr sz="2700" spc="-250" dirty="0">
                <a:latin typeface="DejaVu Sans"/>
                <a:cs typeface="DejaVu Sans"/>
              </a:rPr>
              <a:t> </a:t>
            </a:r>
            <a:r>
              <a:rPr sz="2700" spc="-370" dirty="0">
                <a:latin typeface="DejaVu Sans"/>
                <a:cs typeface="DejaVu Sans"/>
              </a:rPr>
              <a:t>managed</a:t>
            </a:r>
            <a:endParaRPr sz="2700">
              <a:latin typeface="DejaVu Sans"/>
              <a:cs typeface="DejaVu Sans"/>
            </a:endParaRPr>
          </a:p>
          <a:p>
            <a:pPr marL="433070" indent="-421005">
              <a:lnSpc>
                <a:spcPct val="100000"/>
              </a:lnSpc>
              <a:buChar char="•"/>
              <a:tabLst>
                <a:tab pos="433070" algn="l"/>
                <a:tab pos="433705" algn="l"/>
              </a:tabLst>
            </a:pPr>
            <a:r>
              <a:rPr sz="2700" spc="-345" dirty="0">
                <a:latin typeface="DejaVu Sans"/>
                <a:cs typeface="DejaVu Sans"/>
              </a:rPr>
              <a:t>can </a:t>
            </a:r>
            <a:r>
              <a:rPr sz="2700" spc="-340" dirty="0">
                <a:latin typeface="DejaVu Sans"/>
                <a:cs typeface="DejaVu Sans"/>
              </a:rPr>
              <a:t>cause </a:t>
            </a:r>
            <a:r>
              <a:rPr sz="2700" spc="-275" dirty="0">
                <a:latin typeface="DejaVu Sans"/>
                <a:cs typeface="DejaVu Sans"/>
              </a:rPr>
              <a:t>substantial </a:t>
            </a:r>
            <a:r>
              <a:rPr sz="2700" spc="-265" dirty="0">
                <a:latin typeface="DejaVu Sans"/>
                <a:cs typeface="DejaVu Sans"/>
              </a:rPr>
              <a:t>morbidity,</a:t>
            </a:r>
            <a:r>
              <a:rPr sz="2700" spc="-105" dirty="0">
                <a:latin typeface="DejaVu Sans"/>
                <a:cs typeface="DejaVu Sans"/>
              </a:rPr>
              <a:t> </a:t>
            </a:r>
            <a:r>
              <a:rPr sz="2700" spc="-250" dirty="0">
                <a:latin typeface="DejaVu Sans"/>
                <a:cs typeface="DejaVu Sans"/>
              </a:rPr>
              <a:t>mortality</a:t>
            </a:r>
            <a:endParaRPr sz="27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254" dirty="0">
                <a:latin typeface="DejaVu Sans"/>
                <a:cs typeface="DejaVu Sans"/>
              </a:rPr>
              <a:t>No </a:t>
            </a:r>
            <a:r>
              <a:rPr sz="2700" spc="-280" dirty="0">
                <a:latin typeface="DejaVu Sans"/>
                <a:cs typeface="DejaVu Sans"/>
              </a:rPr>
              <a:t>single treatment </a:t>
            </a:r>
            <a:r>
              <a:rPr sz="2700" spc="-240" dirty="0">
                <a:latin typeface="DejaVu Sans"/>
                <a:cs typeface="DejaVu Sans"/>
              </a:rPr>
              <a:t>protocol </a:t>
            </a:r>
            <a:r>
              <a:rPr sz="2700" spc="-295" dirty="0">
                <a:latin typeface="DejaVu Sans"/>
                <a:cs typeface="DejaVu Sans"/>
              </a:rPr>
              <a:t>so </a:t>
            </a:r>
            <a:r>
              <a:rPr sz="2700" spc="-235" dirty="0">
                <a:latin typeface="DejaVu Sans"/>
                <a:cs typeface="DejaVu Sans"/>
              </a:rPr>
              <a:t>often</a:t>
            </a:r>
            <a:r>
              <a:rPr sz="2700" spc="-95" dirty="0">
                <a:latin typeface="DejaVu Sans"/>
                <a:cs typeface="DejaVu Sans"/>
              </a:rPr>
              <a:t> </a:t>
            </a:r>
            <a:r>
              <a:rPr sz="2700" spc="-340" dirty="0">
                <a:latin typeface="DejaVu Sans"/>
                <a:cs typeface="DejaVu Sans"/>
              </a:rPr>
              <a:t>mismanaged.</a:t>
            </a:r>
            <a:endParaRPr sz="2700">
              <a:latin typeface="DejaVu Sans"/>
              <a:cs typeface="DejaVu Sans"/>
            </a:endParaRPr>
          </a:p>
          <a:p>
            <a:pPr marL="355600" marR="848360" indent="-342900">
              <a:lnSpc>
                <a:spcPct val="8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300" dirty="0">
                <a:latin typeface="DejaVu Sans"/>
                <a:cs typeface="DejaVu Sans"/>
              </a:rPr>
              <a:t>Rapid </a:t>
            </a:r>
            <a:r>
              <a:rPr sz="2700" spc="-245" dirty="0">
                <a:latin typeface="DejaVu Sans"/>
                <a:cs typeface="DejaVu Sans"/>
              </a:rPr>
              <a:t>correction is </a:t>
            </a:r>
            <a:r>
              <a:rPr sz="2700" spc="-254" dirty="0">
                <a:latin typeface="DejaVu Sans"/>
                <a:cs typeface="DejaVu Sans"/>
              </a:rPr>
              <a:t>frequently </a:t>
            </a:r>
            <a:r>
              <a:rPr sz="2700" spc="-300" dirty="0">
                <a:latin typeface="DejaVu Sans"/>
                <a:cs typeface="DejaVu Sans"/>
              </a:rPr>
              <a:t>associated </a:t>
            </a:r>
            <a:r>
              <a:rPr sz="2700" spc="-215" dirty="0">
                <a:latin typeface="DejaVu Sans"/>
                <a:cs typeface="DejaVu Sans"/>
              </a:rPr>
              <a:t>with  </a:t>
            </a:r>
            <a:r>
              <a:rPr sz="2700" spc="-290" dirty="0">
                <a:latin typeface="DejaVu Sans"/>
                <a:cs typeface="DejaVu Sans"/>
              </a:rPr>
              <a:t>increased </a:t>
            </a:r>
            <a:r>
              <a:rPr sz="2700" spc="-250" dirty="0">
                <a:latin typeface="DejaVu Sans"/>
                <a:cs typeface="DejaVu Sans"/>
              </a:rPr>
              <a:t>morbidity </a:t>
            </a:r>
            <a:r>
              <a:rPr sz="2700" spc="-320" dirty="0">
                <a:latin typeface="DejaVu Sans"/>
                <a:cs typeface="DejaVu Sans"/>
              </a:rPr>
              <a:t>and</a:t>
            </a:r>
            <a:r>
              <a:rPr sz="2700" spc="-250" dirty="0">
                <a:latin typeface="DejaVu Sans"/>
                <a:cs typeface="DejaVu Sans"/>
              </a:rPr>
              <a:t> </a:t>
            </a:r>
            <a:r>
              <a:rPr sz="2700" spc="-260" dirty="0">
                <a:latin typeface="DejaVu Sans"/>
                <a:cs typeface="DejaVu Sans"/>
              </a:rPr>
              <a:t>mortality.</a:t>
            </a:r>
            <a:endParaRPr sz="2700">
              <a:latin typeface="DejaVu Sans"/>
              <a:cs typeface="DejaVu Sans"/>
            </a:endParaRPr>
          </a:p>
          <a:p>
            <a:pPr marL="355600" marR="6350" indent="-342900" algn="just">
              <a:lnSpc>
                <a:spcPct val="80000"/>
              </a:lnSpc>
              <a:spcBef>
                <a:spcPts val="645"/>
              </a:spcBef>
              <a:buChar char="•"/>
              <a:tabLst>
                <a:tab pos="355600" algn="l"/>
              </a:tabLst>
            </a:pPr>
            <a:r>
              <a:rPr sz="2700" spc="-305" dirty="0">
                <a:latin typeface="DejaVu Sans"/>
                <a:cs typeface="DejaVu Sans"/>
              </a:rPr>
              <a:t>Recently </a:t>
            </a:r>
            <a:r>
              <a:rPr sz="2700" spc="-285" dirty="0">
                <a:latin typeface="DejaVu Sans"/>
                <a:cs typeface="DejaVu Sans"/>
              </a:rPr>
              <a:t>available vasopressin-receptor </a:t>
            </a:r>
            <a:r>
              <a:rPr sz="2700" spc="-300" dirty="0">
                <a:latin typeface="DejaVu Sans"/>
                <a:cs typeface="DejaVu Sans"/>
              </a:rPr>
              <a:t>antagonists  </a:t>
            </a:r>
            <a:r>
              <a:rPr sz="2700" spc="-315" dirty="0">
                <a:latin typeface="DejaVu Sans"/>
                <a:cs typeface="DejaVu Sans"/>
              </a:rPr>
              <a:t>(Vaptans) </a:t>
            </a:r>
            <a:r>
              <a:rPr sz="2700" spc="-300" dirty="0">
                <a:latin typeface="DejaVu Sans"/>
                <a:cs typeface="DejaVu Sans"/>
              </a:rPr>
              <a:t>are </a:t>
            </a:r>
            <a:r>
              <a:rPr sz="2700" spc="-260" dirty="0">
                <a:latin typeface="DejaVu Sans"/>
                <a:cs typeface="DejaVu Sans"/>
              </a:rPr>
              <a:t>specific </a:t>
            </a:r>
            <a:r>
              <a:rPr sz="2700" spc="-320" dirty="0">
                <a:latin typeface="DejaVu Sans"/>
                <a:cs typeface="DejaVu Sans"/>
              </a:rPr>
              <a:t>and </a:t>
            </a:r>
            <a:r>
              <a:rPr sz="2700" spc="-310" dirty="0">
                <a:latin typeface="DejaVu Sans"/>
                <a:cs typeface="DejaVu Sans"/>
              </a:rPr>
              <a:t>more </a:t>
            </a:r>
            <a:r>
              <a:rPr sz="2700" spc="-265" dirty="0">
                <a:latin typeface="DejaVu Sans"/>
                <a:cs typeface="DejaVu Sans"/>
              </a:rPr>
              <a:t>effective </a:t>
            </a:r>
            <a:r>
              <a:rPr sz="2700" spc="-295" dirty="0">
                <a:latin typeface="DejaVu Sans"/>
                <a:cs typeface="DejaVu Sans"/>
              </a:rPr>
              <a:t>method </a:t>
            </a:r>
            <a:r>
              <a:rPr sz="2700" spc="-210" dirty="0">
                <a:latin typeface="DejaVu Sans"/>
                <a:cs typeface="DejaVu Sans"/>
              </a:rPr>
              <a:t>to  </a:t>
            </a:r>
            <a:r>
              <a:rPr sz="2700" spc="-245" dirty="0">
                <a:latin typeface="DejaVu Sans"/>
                <a:cs typeface="DejaVu Sans"/>
              </a:rPr>
              <a:t>treat</a:t>
            </a:r>
            <a:r>
              <a:rPr sz="2700" spc="-280" dirty="0">
                <a:latin typeface="DejaVu Sans"/>
                <a:cs typeface="DejaVu Sans"/>
              </a:rPr>
              <a:t> </a:t>
            </a:r>
            <a:r>
              <a:rPr sz="2700" spc="-290" dirty="0">
                <a:latin typeface="DejaVu Sans"/>
                <a:cs typeface="DejaVu Sans"/>
              </a:rPr>
              <a:t>hyponatremia.</a:t>
            </a:r>
            <a:endParaRPr sz="27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2169" y="461899"/>
            <a:ext cx="64382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70" dirty="0"/>
              <a:t>Diagnostic </a:t>
            </a:r>
            <a:r>
              <a:rPr spc="-370" dirty="0"/>
              <a:t>criteria </a:t>
            </a:r>
            <a:r>
              <a:rPr spc="-315" dirty="0"/>
              <a:t>for</a:t>
            </a:r>
            <a:r>
              <a:rPr spc="-430" dirty="0"/>
              <a:t> </a:t>
            </a:r>
            <a:r>
              <a:rPr spc="-535" dirty="0"/>
              <a:t>SIADH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6988"/>
            <a:ext cx="7320915" cy="427926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DejaVu Sans"/>
              <a:buChar char="•"/>
              <a:tabLst>
                <a:tab pos="354965" algn="l"/>
                <a:tab pos="355600" algn="l"/>
              </a:tabLst>
            </a:pPr>
            <a:r>
              <a:rPr sz="3000" b="1" spc="-520" dirty="0">
                <a:latin typeface="DejaVu Sans"/>
                <a:cs typeface="DejaVu Sans"/>
              </a:rPr>
              <a:t>Supporting </a:t>
            </a:r>
            <a:r>
              <a:rPr sz="3000" b="1" spc="-495" dirty="0">
                <a:latin typeface="DejaVu Sans"/>
                <a:cs typeface="DejaVu Sans"/>
              </a:rPr>
              <a:t>diagnostic </a:t>
            </a:r>
            <a:r>
              <a:rPr sz="3000" b="1" spc="-430" dirty="0">
                <a:latin typeface="DejaVu Sans"/>
                <a:cs typeface="DejaVu Sans"/>
              </a:rPr>
              <a:t>criteria </a:t>
            </a:r>
            <a:r>
              <a:rPr sz="3000" b="1" spc="-425" dirty="0">
                <a:latin typeface="DejaVu Sans"/>
                <a:cs typeface="DejaVu Sans"/>
              </a:rPr>
              <a:t>for</a:t>
            </a:r>
            <a:r>
              <a:rPr sz="3000" b="1" spc="-25" dirty="0">
                <a:latin typeface="DejaVu Sans"/>
                <a:cs typeface="DejaVu Sans"/>
              </a:rPr>
              <a:t> </a:t>
            </a:r>
            <a:r>
              <a:rPr sz="3000" b="1" spc="-555" dirty="0">
                <a:latin typeface="DejaVu Sans"/>
                <a:cs typeface="DejaVu Sans"/>
              </a:rPr>
              <a:t>SIADH</a:t>
            </a: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80" dirty="0">
                <a:latin typeface="DejaVu Sans"/>
                <a:cs typeface="DejaVu Sans"/>
              </a:rPr>
              <a:t>• </a:t>
            </a:r>
            <a:r>
              <a:rPr sz="3000" spc="-385" dirty="0">
                <a:latin typeface="DejaVu Sans"/>
                <a:cs typeface="DejaVu Sans"/>
              </a:rPr>
              <a:t>Serum </a:t>
            </a:r>
            <a:r>
              <a:rPr sz="3000" spc="-265" dirty="0">
                <a:latin typeface="DejaVu Sans"/>
                <a:cs typeface="DejaVu Sans"/>
              </a:rPr>
              <a:t>uric </a:t>
            </a:r>
            <a:r>
              <a:rPr sz="3000" spc="-315" dirty="0">
                <a:latin typeface="DejaVu Sans"/>
                <a:cs typeface="DejaVu Sans"/>
              </a:rPr>
              <a:t>acid </a:t>
            </a:r>
            <a:r>
              <a:rPr sz="3000" i="1" spc="-165" dirty="0">
                <a:latin typeface="Nimbus Sans L"/>
                <a:cs typeface="Nimbus Sans L"/>
              </a:rPr>
              <a:t>&lt;</a:t>
            </a:r>
            <a:r>
              <a:rPr sz="3000" spc="-165" dirty="0">
                <a:latin typeface="DejaVu Sans"/>
                <a:cs typeface="DejaVu Sans"/>
              </a:rPr>
              <a:t>4</a:t>
            </a:r>
            <a:r>
              <a:rPr sz="3000" spc="-180" dirty="0">
                <a:latin typeface="DejaVu Sans"/>
                <a:cs typeface="DejaVu Sans"/>
              </a:rPr>
              <a:t> </a:t>
            </a:r>
            <a:r>
              <a:rPr sz="3000" spc="-305" dirty="0">
                <a:latin typeface="DejaVu Sans"/>
                <a:cs typeface="DejaVu Sans"/>
              </a:rPr>
              <a:t>mg/dL</a:t>
            </a: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80" dirty="0">
                <a:latin typeface="DejaVu Sans"/>
                <a:cs typeface="DejaVu Sans"/>
              </a:rPr>
              <a:t>• </a:t>
            </a:r>
            <a:r>
              <a:rPr sz="3000" spc="-285" dirty="0">
                <a:latin typeface="DejaVu Sans"/>
                <a:cs typeface="DejaVu Sans"/>
              </a:rPr>
              <a:t>Blood </a:t>
            </a:r>
            <a:r>
              <a:rPr sz="3000" spc="-330" dirty="0">
                <a:latin typeface="DejaVu Sans"/>
                <a:cs typeface="DejaVu Sans"/>
              </a:rPr>
              <a:t>urea </a:t>
            </a:r>
            <a:r>
              <a:rPr sz="3000" spc="-295" dirty="0">
                <a:latin typeface="DejaVu Sans"/>
                <a:cs typeface="DejaVu Sans"/>
              </a:rPr>
              <a:t>nitrogen </a:t>
            </a:r>
            <a:r>
              <a:rPr sz="3000" i="1" spc="-240" dirty="0">
                <a:latin typeface="Nimbus Sans L"/>
                <a:cs typeface="Nimbus Sans L"/>
              </a:rPr>
              <a:t>&lt;</a:t>
            </a:r>
            <a:r>
              <a:rPr sz="3000" spc="-240" dirty="0">
                <a:latin typeface="DejaVu Sans"/>
                <a:cs typeface="DejaVu Sans"/>
              </a:rPr>
              <a:t>10</a:t>
            </a:r>
            <a:r>
              <a:rPr sz="3000" spc="-220" dirty="0">
                <a:latin typeface="DejaVu Sans"/>
                <a:cs typeface="DejaVu Sans"/>
              </a:rPr>
              <a:t> </a:t>
            </a:r>
            <a:r>
              <a:rPr sz="3000" spc="-300" dirty="0">
                <a:latin typeface="DejaVu Sans"/>
                <a:cs typeface="DejaVu Sans"/>
              </a:rPr>
              <a:t>mg/dL</a:t>
            </a:r>
            <a:endParaRPr sz="3000">
              <a:latin typeface="DejaVu Sans"/>
              <a:cs typeface="DejaVu Sans"/>
            </a:endParaRPr>
          </a:p>
          <a:p>
            <a:pPr marL="355600" marR="5080" indent="-342900">
              <a:lnSpc>
                <a:spcPts val="324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75" dirty="0">
                <a:latin typeface="DejaVu Sans"/>
                <a:cs typeface="DejaVu Sans"/>
              </a:rPr>
              <a:t>• </a:t>
            </a:r>
            <a:r>
              <a:rPr sz="3000" spc="-285" dirty="0">
                <a:latin typeface="DejaVu Sans"/>
                <a:cs typeface="DejaVu Sans"/>
              </a:rPr>
              <a:t>Fractional </a:t>
            </a:r>
            <a:r>
              <a:rPr sz="3000" spc="-335" dirty="0">
                <a:latin typeface="DejaVu Sans"/>
                <a:cs typeface="DejaVu Sans"/>
              </a:rPr>
              <a:t>sodium </a:t>
            </a:r>
            <a:r>
              <a:rPr sz="3000" spc="-315" dirty="0">
                <a:latin typeface="DejaVu Sans"/>
                <a:cs typeface="DejaVu Sans"/>
              </a:rPr>
              <a:t>excretion </a:t>
            </a:r>
            <a:r>
              <a:rPr sz="3000" i="1" spc="-315" dirty="0">
                <a:latin typeface="Nimbus Sans L"/>
                <a:cs typeface="Nimbus Sans L"/>
              </a:rPr>
              <a:t>&gt;</a:t>
            </a:r>
            <a:r>
              <a:rPr sz="3000" spc="-315" dirty="0">
                <a:latin typeface="DejaVu Sans"/>
                <a:cs typeface="DejaVu Sans"/>
              </a:rPr>
              <a:t>1%; </a:t>
            </a:r>
            <a:r>
              <a:rPr sz="3000" spc="-265" dirty="0">
                <a:latin typeface="DejaVu Sans"/>
                <a:cs typeface="DejaVu Sans"/>
              </a:rPr>
              <a:t>fractional  </a:t>
            </a:r>
            <a:r>
              <a:rPr sz="3000" spc="-330" dirty="0">
                <a:latin typeface="DejaVu Sans"/>
                <a:cs typeface="DejaVu Sans"/>
              </a:rPr>
              <a:t>urea </a:t>
            </a:r>
            <a:r>
              <a:rPr sz="3000" spc="-315" dirty="0">
                <a:latin typeface="DejaVu Sans"/>
                <a:cs typeface="DejaVu Sans"/>
              </a:rPr>
              <a:t>excretion</a:t>
            </a:r>
            <a:r>
              <a:rPr sz="3000" spc="-250" dirty="0">
                <a:latin typeface="DejaVu Sans"/>
                <a:cs typeface="DejaVu Sans"/>
              </a:rPr>
              <a:t> </a:t>
            </a:r>
            <a:r>
              <a:rPr sz="3000" i="1" spc="-365" dirty="0">
                <a:latin typeface="Nimbus Sans L"/>
                <a:cs typeface="Nimbus Sans L"/>
              </a:rPr>
              <a:t>&gt;</a:t>
            </a:r>
            <a:r>
              <a:rPr sz="3000" spc="-365" dirty="0">
                <a:latin typeface="DejaVu Sans"/>
                <a:cs typeface="DejaVu Sans"/>
              </a:rPr>
              <a:t>55%c</a:t>
            </a:r>
            <a:endParaRPr sz="3000">
              <a:latin typeface="DejaVu Sans"/>
              <a:cs typeface="DejaVu Sans"/>
            </a:endParaRPr>
          </a:p>
          <a:p>
            <a:pPr marL="355600" marR="816610" indent="-342900">
              <a:lnSpc>
                <a:spcPts val="324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80" dirty="0">
                <a:latin typeface="DejaVu Sans"/>
                <a:cs typeface="DejaVu Sans"/>
              </a:rPr>
              <a:t>• </a:t>
            </a:r>
            <a:r>
              <a:rPr sz="3000" spc="-290" dirty="0">
                <a:latin typeface="DejaVu Sans"/>
                <a:cs typeface="DejaVu Sans"/>
              </a:rPr>
              <a:t>Failure </a:t>
            </a:r>
            <a:r>
              <a:rPr sz="3000" spc="-220" dirty="0">
                <a:latin typeface="DejaVu Sans"/>
                <a:cs typeface="DejaVu Sans"/>
              </a:rPr>
              <a:t>to </a:t>
            </a:r>
            <a:r>
              <a:rPr sz="3000" spc="-330" dirty="0">
                <a:latin typeface="DejaVu Sans"/>
                <a:cs typeface="DejaVu Sans"/>
              </a:rPr>
              <a:t>improve </a:t>
            </a:r>
            <a:r>
              <a:rPr sz="3000" spc="-225" dirty="0">
                <a:latin typeface="DejaVu Sans"/>
                <a:cs typeface="DejaVu Sans"/>
              </a:rPr>
              <a:t>or </a:t>
            </a:r>
            <a:r>
              <a:rPr sz="3000" spc="-320" dirty="0">
                <a:latin typeface="DejaVu Sans"/>
                <a:cs typeface="DejaVu Sans"/>
              </a:rPr>
              <a:t>worsening </a:t>
            </a:r>
            <a:r>
              <a:rPr sz="3000" spc="-204" dirty="0">
                <a:latin typeface="DejaVu Sans"/>
                <a:cs typeface="DejaVu Sans"/>
              </a:rPr>
              <a:t>of  </a:t>
            </a:r>
            <a:r>
              <a:rPr sz="3000" spc="-330" dirty="0">
                <a:latin typeface="DejaVu Sans"/>
                <a:cs typeface="DejaVu Sans"/>
              </a:rPr>
              <a:t>hyponatremia </a:t>
            </a:r>
            <a:r>
              <a:rPr sz="3000" spc="-265" dirty="0">
                <a:latin typeface="DejaVu Sans"/>
                <a:cs typeface="DejaVu Sans"/>
              </a:rPr>
              <a:t>after </a:t>
            </a:r>
            <a:r>
              <a:rPr sz="3000" spc="-420" dirty="0">
                <a:latin typeface="DejaVu Sans"/>
                <a:cs typeface="DejaVu Sans"/>
              </a:rPr>
              <a:t>0.9% </a:t>
            </a:r>
            <a:r>
              <a:rPr sz="3000" spc="-295" dirty="0">
                <a:latin typeface="DejaVu Sans"/>
                <a:cs typeface="DejaVu Sans"/>
              </a:rPr>
              <a:t>saline</a:t>
            </a:r>
            <a:r>
              <a:rPr sz="3000" spc="-175" dirty="0">
                <a:latin typeface="DejaVu Sans"/>
                <a:cs typeface="DejaVu Sans"/>
              </a:rPr>
              <a:t> </a:t>
            </a:r>
            <a:r>
              <a:rPr sz="3000" spc="-265" dirty="0">
                <a:latin typeface="DejaVu Sans"/>
                <a:cs typeface="DejaVu Sans"/>
              </a:rPr>
              <a:t>infusion</a:t>
            </a:r>
            <a:endParaRPr sz="3000">
              <a:latin typeface="DejaVu Sans"/>
              <a:cs typeface="DejaVu Sans"/>
            </a:endParaRPr>
          </a:p>
          <a:p>
            <a:pPr marL="355600" marR="377190" indent="-342900">
              <a:lnSpc>
                <a:spcPts val="324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75" dirty="0">
                <a:latin typeface="DejaVu Sans"/>
                <a:cs typeface="DejaVu Sans"/>
              </a:rPr>
              <a:t>• </a:t>
            </a:r>
            <a:r>
              <a:rPr sz="3000" spc="-335" dirty="0">
                <a:latin typeface="DejaVu Sans"/>
                <a:cs typeface="DejaVu Sans"/>
              </a:rPr>
              <a:t>Improvement </a:t>
            </a:r>
            <a:r>
              <a:rPr sz="3000" spc="-200" dirty="0">
                <a:latin typeface="DejaVu Sans"/>
                <a:cs typeface="DejaVu Sans"/>
              </a:rPr>
              <a:t>of </a:t>
            </a:r>
            <a:r>
              <a:rPr sz="3000" spc="-335" dirty="0">
                <a:latin typeface="DejaVu Sans"/>
                <a:cs typeface="DejaVu Sans"/>
              </a:rPr>
              <a:t>hyponatremia </a:t>
            </a:r>
            <a:r>
              <a:rPr sz="3000" spc="-240" dirty="0">
                <a:latin typeface="DejaVu Sans"/>
                <a:cs typeface="DejaVu Sans"/>
              </a:rPr>
              <a:t>with</a:t>
            </a:r>
            <a:r>
              <a:rPr sz="3000" spc="-325" dirty="0">
                <a:latin typeface="DejaVu Sans"/>
                <a:cs typeface="DejaVu Sans"/>
              </a:rPr>
              <a:t> </a:t>
            </a:r>
            <a:r>
              <a:rPr sz="3000" spc="-225" dirty="0">
                <a:latin typeface="DejaVu Sans"/>
                <a:cs typeface="DejaVu Sans"/>
              </a:rPr>
              <a:t>fluid  </a:t>
            </a:r>
            <a:r>
              <a:rPr sz="3000" spc="-254" dirty="0">
                <a:latin typeface="DejaVu Sans"/>
                <a:cs typeface="DejaVu Sans"/>
              </a:rPr>
              <a:t>restriction</a:t>
            </a:r>
            <a:endParaRPr sz="30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20" dirty="0"/>
              <a:t>Step</a:t>
            </a:r>
            <a:r>
              <a:rPr spc="-475" dirty="0"/>
              <a:t> </a:t>
            </a:r>
            <a:r>
              <a:rPr spc="-570" dirty="0"/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6988"/>
            <a:ext cx="8034020" cy="450786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DejaVu Sans"/>
              <a:buChar char="•"/>
              <a:tabLst>
                <a:tab pos="354965" algn="l"/>
                <a:tab pos="355600" algn="l"/>
              </a:tabLst>
            </a:pPr>
            <a:r>
              <a:rPr sz="3000" b="1" spc="-555" dirty="0">
                <a:latin typeface="DejaVu Sans"/>
                <a:cs typeface="DejaVu Sans"/>
              </a:rPr>
              <a:t>Check </a:t>
            </a:r>
            <a:r>
              <a:rPr sz="3000" b="1" spc="-459" dirty="0">
                <a:latin typeface="DejaVu Sans"/>
                <a:cs typeface="DejaVu Sans"/>
              </a:rPr>
              <a:t>urine </a:t>
            </a:r>
            <a:r>
              <a:rPr sz="3000" b="1" spc="-465" dirty="0">
                <a:latin typeface="DejaVu Sans"/>
                <a:cs typeface="DejaVu Sans"/>
              </a:rPr>
              <a:t>Osmolality </a:t>
            </a:r>
            <a:r>
              <a:rPr sz="3000" b="1" spc="-445" dirty="0">
                <a:latin typeface="DejaVu Sans"/>
                <a:cs typeface="DejaVu Sans"/>
              </a:rPr>
              <a:t>with</a:t>
            </a:r>
            <a:r>
              <a:rPr sz="3000" b="1" spc="-495" dirty="0">
                <a:latin typeface="DejaVu Sans"/>
                <a:cs typeface="DejaVu Sans"/>
              </a:rPr>
              <a:t> </a:t>
            </a:r>
            <a:r>
              <a:rPr sz="3000" b="1" spc="-500" dirty="0">
                <a:latin typeface="DejaVu Sans"/>
                <a:cs typeface="DejaVu Sans"/>
              </a:rPr>
              <a:t>osmometer</a:t>
            </a:r>
            <a:r>
              <a:rPr sz="3000" spc="-500" dirty="0">
                <a:latin typeface="DejaVu Sans"/>
                <a:cs typeface="DejaVu Sans"/>
              </a:rPr>
              <a:t>.</a:t>
            </a:r>
            <a:endParaRPr sz="3000">
              <a:latin typeface="DejaVu Sans"/>
              <a:cs typeface="DejaVu Sans"/>
            </a:endParaRPr>
          </a:p>
          <a:p>
            <a:pPr marL="355600" marR="5080" indent="-342900">
              <a:lnSpc>
                <a:spcPts val="324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10" dirty="0">
                <a:latin typeface="DejaVu Sans"/>
                <a:cs typeface="DejaVu Sans"/>
              </a:rPr>
              <a:t>distinguishes </a:t>
            </a:r>
            <a:r>
              <a:rPr sz="3000" spc="-320" dirty="0">
                <a:latin typeface="DejaVu Sans"/>
                <a:cs typeface="DejaVu Sans"/>
              </a:rPr>
              <a:t>between </a:t>
            </a:r>
            <a:r>
              <a:rPr sz="3000" spc="-335" dirty="0">
                <a:latin typeface="DejaVu Sans"/>
                <a:cs typeface="DejaVu Sans"/>
              </a:rPr>
              <a:t>hyponatremia </a:t>
            </a:r>
            <a:r>
              <a:rPr sz="3000" spc="-240" dirty="0">
                <a:latin typeface="DejaVu Sans"/>
                <a:cs typeface="DejaVu Sans"/>
              </a:rPr>
              <a:t>with </a:t>
            </a:r>
            <a:r>
              <a:rPr sz="3000" spc="-315" dirty="0">
                <a:latin typeface="DejaVu Sans"/>
                <a:cs typeface="DejaVu Sans"/>
              </a:rPr>
              <a:t>normal  </a:t>
            </a:r>
            <a:r>
              <a:rPr sz="3000" spc="-305" dirty="0">
                <a:latin typeface="DejaVu Sans"/>
                <a:cs typeface="DejaVu Sans"/>
              </a:rPr>
              <a:t>water </a:t>
            </a:r>
            <a:r>
              <a:rPr sz="3000" spc="-315" dirty="0">
                <a:latin typeface="DejaVu Sans"/>
                <a:cs typeface="DejaVu Sans"/>
              </a:rPr>
              <a:t>excretion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335" dirty="0">
                <a:latin typeface="DejaVu Sans"/>
                <a:cs typeface="DejaVu Sans"/>
              </a:rPr>
              <a:t>hyponatremia </a:t>
            </a:r>
            <a:r>
              <a:rPr sz="3000" spc="-340" dirty="0">
                <a:latin typeface="DejaVu Sans"/>
                <a:cs typeface="DejaVu Sans"/>
              </a:rPr>
              <a:t>due </a:t>
            </a:r>
            <a:r>
              <a:rPr sz="3000" spc="-220" dirty="0">
                <a:latin typeface="DejaVu Sans"/>
                <a:cs typeface="DejaVu Sans"/>
              </a:rPr>
              <a:t>to  </a:t>
            </a:r>
            <a:r>
              <a:rPr sz="3000" spc="-310" dirty="0">
                <a:latin typeface="DejaVu Sans"/>
                <a:cs typeface="DejaVu Sans"/>
              </a:rPr>
              <a:t>impaired </a:t>
            </a:r>
            <a:r>
              <a:rPr sz="3000" spc="-305" dirty="0">
                <a:latin typeface="DejaVu Sans"/>
                <a:cs typeface="DejaVu Sans"/>
              </a:rPr>
              <a:t>water</a:t>
            </a:r>
            <a:r>
              <a:rPr sz="3000" spc="-245" dirty="0">
                <a:latin typeface="DejaVu Sans"/>
                <a:cs typeface="DejaVu Sans"/>
              </a:rPr>
              <a:t> </a:t>
            </a:r>
            <a:r>
              <a:rPr sz="3000" spc="-315" dirty="0">
                <a:latin typeface="DejaVu Sans"/>
                <a:cs typeface="DejaVu Sans"/>
              </a:rPr>
              <a:t>excretion</a:t>
            </a:r>
            <a:endParaRPr sz="3000">
              <a:latin typeface="DejaVu Sans"/>
              <a:cs typeface="DejaVu Sans"/>
            </a:endParaRPr>
          </a:p>
          <a:p>
            <a:pPr marL="355600" marR="368935" indent="-342900">
              <a:lnSpc>
                <a:spcPct val="9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60" dirty="0">
                <a:latin typeface="DejaVu Sans"/>
                <a:cs typeface="DejaVu Sans"/>
              </a:rPr>
              <a:t>Urine </a:t>
            </a:r>
            <a:r>
              <a:rPr sz="3000" spc="-290" dirty="0">
                <a:latin typeface="DejaVu Sans"/>
                <a:cs typeface="DejaVu Sans"/>
              </a:rPr>
              <a:t>osmolality </a:t>
            </a:r>
            <a:r>
              <a:rPr sz="3000" spc="-285" dirty="0">
                <a:latin typeface="DejaVu Sans"/>
                <a:cs typeface="DejaVu Sans"/>
              </a:rPr>
              <a:t>below </a:t>
            </a:r>
            <a:r>
              <a:rPr sz="3000" spc="-390" dirty="0">
                <a:latin typeface="DejaVu Sans"/>
                <a:cs typeface="DejaVu Sans"/>
              </a:rPr>
              <a:t>100 </a:t>
            </a:r>
            <a:r>
              <a:rPr sz="3000" spc="-365" dirty="0">
                <a:latin typeface="DejaVu Sans"/>
                <a:cs typeface="DejaVu Sans"/>
              </a:rPr>
              <a:t>mOsm/kg </a:t>
            </a:r>
            <a:r>
              <a:rPr sz="3000" spc="-310" dirty="0">
                <a:latin typeface="DejaVu Sans"/>
                <a:cs typeface="DejaVu Sans"/>
              </a:rPr>
              <a:t>indicates  </a:t>
            </a:r>
            <a:r>
              <a:rPr sz="3000" spc="-275" dirty="0">
                <a:latin typeface="DejaVu Sans"/>
                <a:cs typeface="DejaVu Sans"/>
              </a:rPr>
              <a:t>that </a:t>
            </a:r>
            <a:r>
              <a:rPr sz="3000" spc="-270" dirty="0">
                <a:latin typeface="DejaVu Sans"/>
                <a:cs typeface="DejaVu Sans"/>
              </a:rPr>
              <a:t>antidiuretic </a:t>
            </a:r>
            <a:r>
              <a:rPr sz="3000" spc="-325" dirty="0">
                <a:latin typeface="DejaVu Sans"/>
                <a:cs typeface="DejaVu Sans"/>
              </a:rPr>
              <a:t>hormone </a:t>
            </a:r>
            <a:r>
              <a:rPr sz="3000" spc="-340" dirty="0">
                <a:latin typeface="DejaVu Sans"/>
                <a:cs typeface="DejaVu Sans"/>
              </a:rPr>
              <a:t>(ADH) </a:t>
            </a:r>
            <a:r>
              <a:rPr sz="3000" spc="-295" dirty="0">
                <a:latin typeface="DejaVu Sans"/>
                <a:cs typeface="DejaVu Sans"/>
              </a:rPr>
              <a:t>secretion </a:t>
            </a:r>
            <a:r>
              <a:rPr sz="3000" spc="-270" dirty="0">
                <a:latin typeface="DejaVu Sans"/>
                <a:cs typeface="DejaVu Sans"/>
              </a:rPr>
              <a:t>is  </a:t>
            </a:r>
            <a:r>
              <a:rPr sz="3000" spc="-320" dirty="0">
                <a:latin typeface="DejaVu Sans"/>
                <a:cs typeface="DejaVu Sans"/>
              </a:rPr>
              <a:t>completely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290" dirty="0">
                <a:latin typeface="DejaVu Sans"/>
                <a:cs typeface="DejaVu Sans"/>
              </a:rPr>
              <a:t>appropriately</a:t>
            </a:r>
            <a:r>
              <a:rPr sz="3000" spc="-150" dirty="0">
                <a:latin typeface="DejaVu Sans"/>
                <a:cs typeface="DejaVu Sans"/>
              </a:rPr>
              <a:t> </a:t>
            </a:r>
            <a:r>
              <a:rPr sz="3000" spc="-345" dirty="0">
                <a:latin typeface="DejaVu Sans"/>
                <a:cs typeface="DejaVu Sans"/>
              </a:rPr>
              <a:t>suppressed</a:t>
            </a:r>
            <a:endParaRPr sz="3000">
              <a:latin typeface="DejaVu Sans"/>
              <a:cs typeface="DejaVu Sans"/>
            </a:endParaRPr>
          </a:p>
          <a:p>
            <a:pPr marL="355600" marR="85090" indent="-342900">
              <a:lnSpc>
                <a:spcPct val="9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75" dirty="0">
                <a:latin typeface="DejaVu Sans"/>
                <a:cs typeface="DejaVu Sans"/>
              </a:rPr>
              <a:t>urine </a:t>
            </a:r>
            <a:r>
              <a:rPr sz="3000" spc="-290" dirty="0">
                <a:latin typeface="DejaVu Sans"/>
                <a:cs typeface="DejaVu Sans"/>
              </a:rPr>
              <a:t>osmolality </a:t>
            </a:r>
            <a:r>
              <a:rPr sz="3000" spc="-375" dirty="0">
                <a:latin typeface="DejaVu Sans"/>
                <a:cs typeface="DejaVu Sans"/>
              </a:rPr>
              <a:t>exceeding </a:t>
            </a:r>
            <a:r>
              <a:rPr sz="3000" spc="-390" dirty="0">
                <a:latin typeface="DejaVu Sans"/>
                <a:cs typeface="DejaVu Sans"/>
              </a:rPr>
              <a:t>100 </a:t>
            </a:r>
            <a:r>
              <a:rPr sz="3000" spc="-365" dirty="0">
                <a:latin typeface="DejaVu Sans"/>
                <a:cs typeface="DejaVu Sans"/>
              </a:rPr>
              <a:t>mOsm/kg  </a:t>
            </a:r>
            <a:r>
              <a:rPr sz="3000" spc="-305" dirty="0">
                <a:latin typeface="DejaVu Sans"/>
                <a:cs typeface="DejaVu Sans"/>
              </a:rPr>
              <a:t>indicates </a:t>
            </a:r>
            <a:r>
              <a:rPr sz="3000" spc="-310" dirty="0">
                <a:latin typeface="DejaVu Sans"/>
                <a:cs typeface="DejaVu Sans"/>
              </a:rPr>
              <a:t>impaired </a:t>
            </a:r>
            <a:r>
              <a:rPr sz="3000" spc="-305" dirty="0">
                <a:latin typeface="DejaVu Sans"/>
                <a:cs typeface="DejaVu Sans"/>
              </a:rPr>
              <a:t>water </a:t>
            </a:r>
            <a:r>
              <a:rPr sz="3000" spc="-315" dirty="0">
                <a:latin typeface="DejaVu Sans"/>
                <a:cs typeface="DejaVu Sans"/>
              </a:rPr>
              <a:t>excretion </a:t>
            </a:r>
            <a:r>
              <a:rPr sz="3000" spc="-300" dirty="0">
                <a:latin typeface="DejaVu Sans"/>
                <a:cs typeface="DejaVu Sans"/>
              </a:rPr>
              <a:t>which </a:t>
            </a:r>
            <a:r>
              <a:rPr sz="3000" spc="-280" dirty="0">
                <a:latin typeface="DejaVu Sans"/>
                <a:cs typeface="DejaVu Sans"/>
              </a:rPr>
              <a:t>reflects  </a:t>
            </a:r>
            <a:r>
              <a:rPr sz="3000" spc="-310" dirty="0">
                <a:latin typeface="DejaVu Sans"/>
                <a:cs typeface="DejaVu Sans"/>
              </a:rPr>
              <a:t>impaired </a:t>
            </a:r>
            <a:r>
              <a:rPr sz="3000" spc="-290" dirty="0">
                <a:latin typeface="DejaVu Sans"/>
                <a:cs typeface="DejaVu Sans"/>
              </a:rPr>
              <a:t>renal </a:t>
            </a:r>
            <a:r>
              <a:rPr sz="3000" spc="-265" dirty="0">
                <a:latin typeface="DejaVu Sans"/>
                <a:cs typeface="DejaVu Sans"/>
              </a:rPr>
              <a:t>diluting </a:t>
            </a:r>
            <a:r>
              <a:rPr sz="3000" spc="-380" dirty="0">
                <a:latin typeface="DejaVu Sans"/>
                <a:cs typeface="DejaVu Sans"/>
              </a:rPr>
              <a:t>mechanism</a:t>
            </a:r>
            <a:r>
              <a:rPr sz="3000" spc="-245" dirty="0">
                <a:latin typeface="DejaVu Sans"/>
                <a:cs typeface="DejaVu Sans"/>
              </a:rPr>
              <a:t> </a:t>
            </a:r>
            <a:r>
              <a:rPr sz="3000" spc="-335" dirty="0">
                <a:latin typeface="DejaVu Sans"/>
                <a:cs typeface="DejaVu Sans"/>
              </a:rPr>
              <a:t>(SIADH)</a:t>
            </a:r>
            <a:endParaRPr sz="30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20" dirty="0"/>
              <a:t>Step</a:t>
            </a:r>
            <a:r>
              <a:rPr spc="-475" dirty="0"/>
              <a:t> </a:t>
            </a:r>
            <a:r>
              <a:rPr spc="-570" dirty="0"/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8027670" cy="450723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25400" indent="-342900">
              <a:lnSpc>
                <a:spcPts val="288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75" dirty="0">
                <a:latin typeface="DejaVu Sans"/>
                <a:cs typeface="DejaVu Sans"/>
              </a:rPr>
              <a:t>urine </a:t>
            </a:r>
            <a:r>
              <a:rPr sz="3000" spc="-290" dirty="0">
                <a:latin typeface="DejaVu Sans"/>
                <a:cs typeface="DejaVu Sans"/>
              </a:rPr>
              <a:t>osmolality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275" dirty="0">
                <a:latin typeface="DejaVu Sans"/>
                <a:cs typeface="DejaVu Sans"/>
              </a:rPr>
              <a:t>urine </a:t>
            </a:r>
            <a:r>
              <a:rPr sz="3000" spc="-355" dirty="0">
                <a:latin typeface="DejaVu Sans"/>
                <a:cs typeface="DejaVu Sans"/>
              </a:rPr>
              <a:t>Na </a:t>
            </a:r>
            <a:r>
              <a:rPr sz="3000" spc="-320" dirty="0">
                <a:latin typeface="DejaVu Sans"/>
                <a:cs typeface="DejaVu Sans"/>
              </a:rPr>
              <a:t>helps </a:t>
            </a:r>
            <a:r>
              <a:rPr sz="3000" spc="-235" dirty="0">
                <a:latin typeface="DejaVu Sans"/>
                <a:cs typeface="DejaVu Sans"/>
              </a:rPr>
              <a:t>in </a:t>
            </a:r>
            <a:r>
              <a:rPr sz="3000" spc="-254" dirty="0">
                <a:latin typeface="DejaVu Sans"/>
                <a:cs typeface="DejaVu Sans"/>
              </a:rPr>
              <a:t>differential  </a:t>
            </a:r>
            <a:r>
              <a:rPr sz="3000" spc="-325" dirty="0">
                <a:latin typeface="DejaVu Sans"/>
                <a:cs typeface="DejaVu Sans"/>
              </a:rPr>
              <a:t>diagnosis </a:t>
            </a:r>
            <a:r>
              <a:rPr sz="3000" spc="-200" dirty="0">
                <a:latin typeface="DejaVu Sans"/>
                <a:cs typeface="DejaVu Sans"/>
              </a:rPr>
              <a:t>of </a:t>
            </a:r>
            <a:r>
              <a:rPr sz="3000" spc="-285" dirty="0">
                <a:latin typeface="DejaVu Sans"/>
                <a:cs typeface="DejaVu Sans"/>
              </a:rPr>
              <a:t>the etiology </a:t>
            </a:r>
            <a:r>
              <a:rPr sz="3000" spc="-200" dirty="0">
                <a:latin typeface="DejaVu Sans"/>
                <a:cs typeface="DejaVu Sans"/>
              </a:rPr>
              <a:t>of</a:t>
            </a:r>
            <a:r>
              <a:rPr sz="3000" spc="-300" dirty="0">
                <a:latin typeface="DejaVu Sans"/>
                <a:cs typeface="DejaVu Sans"/>
              </a:rPr>
              <a:t> </a:t>
            </a:r>
            <a:r>
              <a:rPr sz="3000" spc="-335" dirty="0">
                <a:latin typeface="DejaVu Sans"/>
                <a:cs typeface="DejaVu Sans"/>
              </a:rPr>
              <a:t>hyponatremia</a:t>
            </a:r>
            <a:endParaRPr sz="3000">
              <a:latin typeface="DejaVu Sans"/>
              <a:cs typeface="DejaVu Sans"/>
            </a:endParaRPr>
          </a:p>
          <a:p>
            <a:pPr marL="355600" marR="5080" indent="-342900">
              <a:lnSpc>
                <a:spcPts val="2880"/>
              </a:lnSpc>
              <a:spcBef>
                <a:spcPts val="72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60" dirty="0">
                <a:latin typeface="DejaVu Sans"/>
                <a:cs typeface="DejaVu Sans"/>
              </a:rPr>
              <a:t>Urine </a:t>
            </a:r>
            <a:r>
              <a:rPr sz="3000" spc="-355" dirty="0">
                <a:latin typeface="DejaVu Sans"/>
                <a:cs typeface="DejaVu Sans"/>
              </a:rPr>
              <a:t>Na </a:t>
            </a:r>
            <a:r>
              <a:rPr sz="3000" spc="-465" dirty="0">
                <a:latin typeface="DejaVu Sans"/>
                <a:cs typeface="DejaVu Sans"/>
              </a:rPr>
              <a:t>(&gt;40)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275" dirty="0">
                <a:latin typeface="DejaVu Sans"/>
                <a:cs typeface="DejaVu Sans"/>
              </a:rPr>
              <a:t>urine </a:t>
            </a:r>
            <a:r>
              <a:rPr sz="3000" spc="-355" dirty="0">
                <a:latin typeface="DejaVu Sans"/>
                <a:cs typeface="DejaVu Sans"/>
              </a:rPr>
              <a:t>osmolarity(&gt;150) </a:t>
            </a:r>
            <a:r>
              <a:rPr sz="3000" spc="-190" dirty="0">
                <a:latin typeface="DejaVu Sans"/>
                <a:cs typeface="DejaVu Sans"/>
              </a:rPr>
              <a:t>will </a:t>
            </a:r>
            <a:r>
              <a:rPr sz="3000" spc="-350" dirty="0">
                <a:latin typeface="DejaVu Sans"/>
                <a:cs typeface="DejaVu Sans"/>
              </a:rPr>
              <a:t>be  </a:t>
            </a:r>
            <a:r>
              <a:rPr sz="3000" spc="-330" dirty="0">
                <a:latin typeface="DejaVu Sans"/>
                <a:cs typeface="DejaVu Sans"/>
              </a:rPr>
              <a:t>high </a:t>
            </a:r>
            <a:r>
              <a:rPr sz="3000" spc="-240" dirty="0">
                <a:latin typeface="DejaVu Sans"/>
                <a:cs typeface="DejaVu Sans"/>
              </a:rPr>
              <a:t>in </a:t>
            </a:r>
            <a:r>
              <a:rPr sz="3000" spc="-340" dirty="0">
                <a:latin typeface="DejaVu Sans"/>
                <a:cs typeface="DejaVu Sans"/>
              </a:rPr>
              <a:t>SIADH, </a:t>
            </a:r>
            <a:r>
              <a:rPr sz="3000" spc="-315" dirty="0">
                <a:latin typeface="DejaVu Sans"/>
                <a:cs typeface="DejaVu Sans"/>
              </a:rPr>
              <a:t>adrenal </a:t>
            </a:r>
            <a:r>
              <a:rPr sz="3000" spc="-285" dirty="0">
                <a:latin typeface="DejaVu Sans"/>
                <a:cs typeface="DejaVu Sans"/>
              </a:rPr>
              <a:t>insufficiency </a:t>
            </a:r>
            <a:r>
              <a:rPr sz="3000" spc="-295" dirty="0">
                <a:latin typeface="DejaVu Sans"/>
                <a:cs typeface="DejaVu Sans"/>
              </a:rPr>
              <a:t>&amp; </a:t>
            </a:r>
            <a:r>
              <a:rPr sz="3000" spc="-310" dirty="0">
                <a:latin typeface="DejaVu Sans"/>
                <a:cs typeface="DejaVu Sans"/>
              </a:rPr>
              <a:t>cerebral  </a:t>
            </a:r>
            <a:r>
              <a:rPr sz="3000" spc="-280" dirty="0">
                <a:latin typeface="DejaVu Sans"/>
                <a:cs typeface="DejaVu Sans"/>
              </a:rPr>
              <a:t>salt </a:t>
            </a:r>
            <a:r>
              <a:rPr sz="3000" spc="-330" dirty="0">
                <a:latin typeface="DejaVu Sans"/>
                <a:cs typeface="DejaVu Sans"/>
              </a:rPr>
              <a:t>wasting</a:t>
            </a:r>
            <a:r>
              <a:rPr sz="3000" spc="-270" dirty="0">
                <a:latin typeface="DejaVu Sans"/>
                <a:cs typeface="DejaVu Sans"/>
              </a:rPr>
              <a:t> </a:t>
            </a:r>
            <a:r>
              <a:rPr sz="3000" spc="-365" dirty="0">
                <a:latin typeface="DejaVu Sans"/>
                <a:cs typeface="DejaVu Sans"/>
              </a:rPr>
              <a:t>syndrome</a:t>
            </a:r>
            <a:endParaRPr sz="3000">
              <a:latin typeface="DejaVu Sans"/>
              <a:cs typeface="DejaVu Sans"/>
            </a:endParaRPr>
          </a:p>
          <a:p>
            <a:pPr marL="355600" marR="633730" indent="-342900">
              <a:lnSpc>
                <a:spcPts val="288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30" dirty="0">
                <a:latin typeface="DejaVu Sans"/>
                <a:cs typeface="DejaVu Sans"/>
              </a:rPr>
              <a:t>Low </a:t>
            </a:r>
            <a:r>
              <a:rPr sz="3000" spc="-260" dirty="0">
                <a:latin typeface="DejaVu Sans"/>
                <a:cs typeface="DejaVu Sans"/>
              </a:rPr>
              <a:t>Urine </a:t>
            </a:r>
            <a:r>
              <a:rPr sz="3000" spc="-355" dirty="0">
                <a:latin typeface="DejaVu Sans"/>
                <a:cs typeface="DejaVu Sans"/>
              </a:rPr>
              <a:t>Na </a:t>
            </a:r>
            <a:r>
              <a:rPr sz="3000" spc="-465" dirty="0">
                <a:latin typeface="DejaVu Sans"/>
                <a:cs typeface="DejaVu Sans"/>
              </a:rPr>
              <a:t>(&lt;30)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330" dirty="0">
                <a:latin typeface="DejaVu Sans"/>
                <a:cs typeface="DejaVu Sans"/>
              </a:rPr>
              <a:t>high </a:t>
            </a:r>
            <a:r>
              <a:rPr sz="3000" spc="-275" dirty="0">
                <a:latin typeface="DejaVu Sans"/>
                <a:cs typeface="DejaVu Sans"/>
              </a:rPr>
              <a:t>urine </a:t>
            </a:r>
            <a:r>
              <a:rPr sz="3000" spc="-295" dirty="0">
                <a:latin typeface="DejaVu Sans"/>
                <a:cs typeface="DejaVu Sans"/>
              </a:rPr>
              <a:t>osmolarity  </a:t>
            </a:r>
            <a:r>
              <a:rPr sz="3000" spc="-450" dirty="0">
                <a:latin typeface="DejaVu Sans"/>
                <a:cs typeface="DejaVu Sans"/>
              </a:rPr>
              <a:t>(&gt;150) </a:t>
            </a:r>
            <a:r>
              <a:rPr sz="3000" spc="-290" dirty="0">
                <a:latin typeface="DejaVu Sans"/>
                <a:cs typeface="DejaVu Sans"/>
              </a:rPr>
              <a:t>indicate</a:t>
            </a:r>
            <a:r>
              <a:rPr sz="3000" spc="-490" dirty="0">
                <a:latin typeface="DejaVu Sans"/>
                <a:cs typeface="DejaVu Sans"/>
              </a:rPr>
              <a:t> </a:t>
            </a:r>
            <a:r>
              <a:rPr sz="3000" spc="-340" dirty="0">
                <a:latin typeface="DejaVu Sans"/>
                <a:cs typeface="DejaVu Sans"/>
              </a:rPr>
              <a:t>hypovolemia</a:t>
            </a:r>
            <a:endParaRPr sz="3000">
              <a:latin typeface="DejaVu Sans"/>
              <a:cs typeface="DejaVu Sans"/>
            </a:endParaRPr>
          </a:p>
          <a:p>
            <a:pPr marL="355600" marR="685165" indent="-342900">
              <a:lnSpc>
                <a:spcPts val="288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30" dirty="0">
                <a:latin typeface="DejaVu Sans"/>
                <a:cs typeface="DejaVu Sans"/>
              </a:rPr>
              <a:t>Low </a:t>
            </a:r>
            <a:r>
              <a:rPr sz="3000" spc="-350" dirty="0">
                <a:latin typeface="DejaVu Sans"/>
                <a:cs typeface="DejaVu Sans"/>
              </a:rPr>
              <a:t>values </a:t>
            </a:r>
            <a:r>
              <a:rPr sz="3000" spc="-200" dirty="0">
                <a:latin typeface="DejaVu Sans"/>
                <a:cs typeface="DejaVu Sans"/>
              </a:rPr>
              <a:t>of </a:t>
            </a:r>
            <a:r>
              <a:rPr sz="3000" spc="-365" dirty="0">
                <a:latin typeface="DejaVu Sans"/>
                <a:cs typeface="DejaVu Sans"/>
              </a:rPr>
              <a:t>serum </a:t>
            </a:r>
            <a:r>
              <a:rPr sz="3000" spc="-265" dirty="0">
                <a:latin typeface="DejaVu Sans"/>
                <a:cs typeface="DejaVu Sans"/>
              </a:rPr>
              <a:t>uric </a:t>
            </a:r>
            <a:r>
              <a:rPr sz="3000" spc="-315" dirty="0">
                <a:latin typeface="DejaVu Sans"/>
                <a:cs typeface="DejaVu Sans"/>
              </a:rPr>
              <a:t>acid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270" dirty="0">
                <a:latin typeface="DejaVu Sans"/>
                <a:cs typeface="DejaVu Sans"/>
              </a:rPr>
              <a:t>blood </a:t>
            </a:r>
            <a:r>
              <a:rPr sz="3000" spc="-330" dirty="0">
                <a:latin typeface="DejaVu Sans"/>
                <a:cs typeface="DejaVu Sans"/>
              </a:rPr>
              <a:t>urea  </a:t>
            </a:r>
            <a:r>
              <a:rPr sz="3000" spc="-315" dirty="0">
                <a:latin typeface="DejaVu Sans"/>
                <a:cs typeface="DejaVu Sans"/>
              </a:rPr>
              <a:t>favour </a:t>
            </a:r>
            <a:r>
              <a:rPr sz="3000" spc="-330" dirty="0">
                <a:latin typeface="DejaVu Sans"/>
                <a:cs typeface="DejaVu Sans"/>
              </a:rPr>
              <a:t>euvolemic</a:t>
            </a:r>
            <a:r>
              <a:rPr sz="3000" spc="-265" dirty="0">
                <a:latin typeface="DejaVu Sans"/>
                <a:cs typeface="DejaVu Sans"/>
              </a:rPr>
              <a:t> </a:t>
            </a:r>
            <a:r>
              <a:rPr sz="3000" spc="-335" dirty="0">
                <a:latin typeface="DejaVu Sans"/>
                <a:cs typeface="DejaVu Sans"/>
              </a:rPr>
              <a:t>hyponatremia</a:t>
            </a:r>
            <a:endParaRPr sz="3000">
              <a:latin typeface="DejaVu Sans"/>
              <a:cs typeface="DejaVu Sans"/>
            </a:endParaRPr>
          </a:p>
          <a:p>
            <a:pPr marL="355600" marR="651510" indent="-342900">
              <a:lnSpc>
                <a:spcPct val="80000"/>
              </a:lnSpc>
              <a:spcBef>
                <a:spcPts val="75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30" dirty="0">
                <a:latin typeface="DejaVu Sans"/>
                <a:cs typeface="DejaVu Sans"/>
              </a:rPr>
              <a:t>high </a:t>
            </a:r>
            <a:r>
              <a:rPr sz="3000" spc="-350" dirty="0">
                <a:latin typeface="DejaVu Sans"/>
                <a:cs typeface="DejaVu Sans"/>
              </a:rPr>
              <a:t>values </a:t>
            </a:r>
            <a:r>
              <a:rPr sz="3000" spc="-200" dirty="0">
                <a:latin typeface="DejaVu Sans"/>
                <a:cs typeface="DejaVu Sans"/>
              </a:rPr>
              <a:t>of </a:t>
            </a:r>
            <a:r>
              <a:rPr sz="3000" spc="-365" dirty="0">
                <a:latin typeface="DejaVu Sans"/>
                <a:cs typeface="DejaVu Sans"/>
              </a:rPr>
              <a:t>serum </a:t>
            </a:r>
            <a:r>
              <a:rPr sz="3000" spc="-265" dirty="0">
                <a:latin typeface="DejaVu Sans"/>
                <a:cs typeface="DejaVu Sans"/>
              </a:rPr>
              <a:t>uric </a:t>
            </a:r>
            <a:r>
              <a:rPr sz="3000" spc="-315" dirty="0">
                <a:latin typeface="DejaVu Sans"/>
                <a:cs typeface="DejaVu Sans"/>
              </a:rPr>
              <a:t>acid </a:t>
            </a:r>
            <a:r>
              <a:rPr sz="3000" spc="-355" dirty="0">
                <a:latin typeface="DejaVu Sans"/>
                <a:cs typeface="DejaVu Sans"/>
              </a:rPr>
              <a:t>and </a:t>
            </a:r>
            <a:r>
              <a:rPr sz="3000" spc="-270" dirty="0">
                <a:latin typeface="DejaVu Sans"/>
                <a:cs typeface="DejaVu Sans"/>
              </a:rPr>
              <a:t>blood </a:t>
            </a:r>
            <a:r>
              <a:rPr sz="3000" spc="-330" dirty="0">
                <a:latin typeface="DejaVu Sans"/>
                <a:cs typeface="DejaVu Sans"/>
              </a:rPr>
              <a:t>urea  </a:t>
            </a:r>
            <a:r>
              <a:rPr sz="3000" spc="-315" dirty="0">
                <a:latin typeface="DejaVu Sans"/>
                <a:cs typeface="DejaVu Sans"/>
              </a:rPr>
              <a:t>favour </a:t>
            </a:r>
            <a:r>
              <a:rPr sz="3000" spc="-335" dirty="0">
                <a:latin typeface="DejaVu Sans"/>
                <a:cs typeface="DejaVu Sans"/>
              </a:rPr>
              <a:t>hypovolemic</a:t>
            </a:r>
            <a:r>
              <a:rPr sz="3000" spc="-250" dirty="0">
                <a:latin typeface="DejaVu Sans"/>
                <a:cs typeface="DejaVu Sans"/>
              </a:rPr>
              <a:t> </a:t>
            </a:r>
            <a:r>
              <a:rPr sz="3000" spc="-325" dirty="0">
                <a:latin typeface="DejaVu Sans"/>
                <a:cs typeface="DejaVu Sans"/>
              </a:rPr>
              <a:t>hyponatremia.</a:t>
            </a:r>
            <a:endParaRPr sz="30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20" dirty="0"/>
              <a:t>Step</a:t>
            </a:r>
            <a:r>
              <a:rPr spc="-475" dirty="0"/>
              <a:t> </a:t>
            </a:r>
            <a:r>
              <a:rPr spc="-570" dirty="0"/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1845"/>
            <a:ext cx="7917180" cy="4050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00" dirty="0">
                <a:latin typeface="DejaVu Sans"/>
                <a:cs typeface="DejaVu Sans"/>
              </a:rPr>
              <a:t>Specific </a:t>
            </a:r>
            <a:r>
              <a:rPr sz="2000" spc="-175" dirty="0">
                <a:latin typeface="DejaVu Sans"/>
                <a:cs typeface="DejaVu Sans"/>
              </a:rPr>
              <a:t>etiologic</a:t>
            </a:r>
            <a:r>
              <a:rPr sz="2000" spc="-165" dirty="0">
                <a:latin typeface="DejaVu Sans"/>
                <a:cs typeface="DejaVu Sans"/>
              </a:rPr>
              <a:t> </a:t>
            </a:r>
            <a:r>
              <a:rPr sz="2000" spc="-204" dirty="0">
                <a:latin typeface="DejaVu Sans"/>
                <a:cs typeface="DejaVu Sans"/>
              </a:rPr>
              <a:t>tests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185" dirty="0">
                <a:latin typeface="DejaVu Sans"/>
                <a:cs typeface="DejaVu Sans"/>
              </a:rPr>
              <a:t>Blood </a:t>
            </a:r>
            <a:r>
              <a:rPr sz="2000" spc="-229" dirty="0">
                <a:latin typeface="DejaVu Sans"/>
                <a:cs typeface="DejaVu Sans"/>
              </a:rPr>
              <a:t>sugar: </a:t>
            </a:r>
            <a:r>
              <a:rPr sz="2000" spc="-300" dirty="0">
                <a:latin typeface="DejaVu Sans"/>
                <a:cs typeface="DejaVu Sans"/>
              </a:rPr>
              <a:t>To </a:t>
            </a:r>
            <a:r>
              <a:rPr sz="2000" spc="-170" dirty="0">
                <a:latin typeface="DejaVu Sans"/>
                <a:cs typeface="DejaVu Sans"/>
              </a:rPr>
              <a:t>rule </a:t>
            </a:r>
            <a:r>
              <a:rPr sz="2000" spc="-165" dirty="0">
                <a:latin typeface="DejaVu Sans"/>
                <a:cs typeface="DejaVu Sans"/>
              </a:rPr>
              <a:t>out</a:t>
            </a:r>
            <a:r>
              <a:rPr sz="2000" spc="-75" dirty="0">
                <a:latin typeface="DejaVu Sans"/>
                <a:cs typeface="DejaVu Sans"/>
              </a:rPr>
              <a:t> </a:t>
            </a:r>
            <a:r>
              <a:rPr sz="2000" spc="-235" dirty="0">
                <a:latin typeface="DejaVu Sans"/>
                <a:cs typeface="DejaVu Sans"/>
              </a:rPr>
              <a:t>hyperglycemia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254" dirty="0">
                <a:latin typeface="DejaVu Sans"/>
                <a:cs typeface="DejaVu Sans"/>
              </a:rPr>
              <a:t>Serum </a:t>
            </a:r>
            <a:r>
              <a:rPr sz="2000" spc="-190" dirty="0">
                <a:latin typeface="DejaVu Sans"/>
                <a:cs typeface="DejaVu Sans"/>
              </a:rPr>
              <a:t>creatinine: </a:t>
            </a:r>
            <a:r>
              <a:rPr sz="2000" spc="-300" dirty="0">
                <a:latin typeface="DejaVu Sans"/>
                <a:cs typeface="DejaVu Sans"/>
              </a:rPr>
              <a:t>To </a:t>
            </a:r>
            <a:r>
              <a:rPr sz="2000" spc="-170" dirty="0">
                <a:latin typeface="DejaVu Sans"/>
                <a:cs typeface="DejaVu Sans"/>
              </a:rPr>
              <a:t>rule out </a:t>
            </a:r>
            <a:r>
              <a:rPr sz="2000" spc="-195" dirty="0">
                <a:latin typeface="DejaVu Sans"/>
                <a:cs typeface="DejaVu Sans"/>
              </a:rPr>
              <a:t>renal</a:t>
            </a:r>
            <a:r>
              <a:rPr sz="2000" spc="-25" dirty="0">
                <a:latin typeface="DejaVu Sans"/>
                <a:cs typeface="DejaVu Sans"/>
              </a:rPr>
              <a:t> </a:t>
            </a:r>
            <a:r>
              <a:rPr sz="2000" spc="-175" dirty="0">
                <a:latin typeface="DejaVu Sans"/>
                <a:cs typeface="DejaVu Sans"/>
              </a:rPr>
              <a:t>failure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254" dirty="0">
                <a:latin typeface="DejaVu Sans"/>
                <a:cs typeface="DejaVu Sans"/>
              </a:rPr>
              <a:t>Serum </a:t>
            </a:r>
            <a:r>
              <a:rPr sz="2000" spc="-175" dirty="0">
                <a:latin typeface="DejaVu Sans"/>
                <a:cs typeface="DejaVu Sans"/>
              </a:rPr>
              <a:t>protein: </a:t>
            </a:r>
            <a:r>
              <a:rPr sz="2000" spc="-229" dirty="0">
                <a:latin typeface="DejaVu Sans"/>
                <a:cs typeface="DejaVu Sans"/>
              </a:rPr>
              <a:t>High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180" dirty="0">
                <a:latin typeface="DejaVu Sans"/>
                <a:cs typeface="DejaVu Sans"/>
              </a:rPr>
              <a:t>multiple </a:t>
            </a:r>
            <a:r>
              <a:rPr sz="2000" spc="-260" dirty="0">
                <a:latin typeface="DejaVu Sans"/>
                <a:cs typeface="DejaVu Sans"/>
              </a:rPr>
              <a:t>myeloma </a:t>
            </a:r>
            <a:r>
              <a:rPr sz="2000" spc="-235" dirty="0">
                <a:latin typeface="DejaVu Sans"/>
                <a:cs typeface="DejaVu Sans"/>
              </a:rPr>
              <a:t>and </a:t>
            </a:r>
            <a:r>
              <a:rPr sz="2000" spc="-165" dirty="0">
                <a:latin typeface="DejaVu Sans"/>
                <a:cs typeface="DejaVu Sans"/>
              </a:rPr>
              <a:t>low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180" dirty="0">
                <a:latin typeface="DejaVu Sans"/>
                <a:cs typeface="DejaVu Sans"/>
              </a:rPr>
              <a:t>cirrhosis </a:t>
            </a:r>
            <a:r>
              <a:rPr sz="2000" spc="-135" dirty="0">
                <a:latin typeface="DejaVu Sans"/>
                <a:cs typeface="DejaVu Sans"/>
              </a:rPr>
              <a:t>of</a:t>
            </a:r>
            <a:r>
              <a:rPr sz="2000" spc="10" dirty="0">
                <a:latin typeface="DejaVu Sans"/>
                <a:cs typeface="DejaVu Sans"/>
              </a:rPr>
              <a:t> </a:t>
            </a:r>
            <a:r>
              <a:rPr sz="2000" spc="-175" dirty="0">
                <a:latin typeface="DejaVu Sans"/>
                <a:cs typeface="DejaVu Sans"/>
              </a:rPr>
              <a:t>liver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254" dirty="0">
                <a:latin typeface="DejaVu Sans"/>
                <a:cs typeface="DejaVu Sans"/>
              </a:rPr>
              <a:t>Serum </a:t>
            </a:r>
            <a:r>
              <a:rPr sz="2000" spc="-190" dirty="0">
                <a:latin typeface="DejaVu Sans"/>
                <a:cs typeface="DejaVu Sans"/>
              </a:rPr>
              <a:t>triglycerides: </a:t>
            </a:r>
            <a:r>
              <a:rPr sz="2000" spc="-300" dirty="0">
                <a:latin typeface="DejaVu Sans"/>
                <a:cs typeface="DejaVu Sans"/>
              </a:rPr>
              <a:t>To </a:t>
            </a:r>
            <a:r>
              <a:rPr sz="2000" spc="-170" dirty="0">
                <a:latin typeface="DejaVu Sans"/>
                <a:cs typeface="DejaVu Sans"/>
              </a:rPr>
              <a:t>rule </a:t>
            </a:r>
            <a:r>
              <a:rPr sz="2000" spc="-165" dirty="0">
                <a:latin typeface="DejaVu Sans"/>
                <a:cs typeface="DejaVu Sans"/>
              </a:rPr>
              <a:t>out</a:t>
            </a:r>
            <a:r>
              <a:rPr sz="2000" spc="-60" dirty="0">
                <a:latin typeface="DejaVu Sans"/>
                <a:cs typeface="DejaVu Sans"/>
              </a:rPr>
              <a:t> </a:t>
            </a:r>
            <a:r>
              <a:rPr sz="2000" spc="-225" dirty="0">
                <a:latin typeface="DejaVu Sans"/>
                <a:cs typeface="DejaVu Sans"/>
              </a:rPr>
              <a:t>pseudohyponatremia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ts val="216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254" dirty="0">
                <a:latin typeface="DejaVu Sans"/>
                <a:cs typeface="DejaVu Sans"/>
              </a:rPr>
              <a:t>Serum </a:t>
            </a:r>
            <a:r>
              <a:rPr sz="2000" spc="-210" dirty="0">
                <a:latin typeface="DejaVu Sans"/>
                <a:cs typeface="DejaVu Sans"/>
              </a:rPr>
              <a:t>potassium: </a:t>
            </a:r>
            <a:r>
              <a:rPr sz="2000" spc="-229" dirty="0">
                <a:latin typeface="DejaVu Sans"/>
                <a:cs typeface="DejaVu Sans"/>
              </a:rPr>
              <a:t>High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195" dirty="0">
                <a:latin typeface="DejaVu Sans"/>
                <a:cs typeface="DejaVu Sans"/>
              </a:rPr>
              <a:t>Addison's </a:t>
            </a:r>
            <a:r>
              <a:rPr sz="2000" spc="-225" dirty="0">
                <a:latin typeface="DejaVu Sans"/>
                <a:cs typeface="DejaVu Sans"/>
              </a:rPr>
              <a:t>disease </a:t>
            </a:r>
            <a:r>
              <a:rPr sz="2000" spc="-235" dirty="0">
                <a:latin typeface="DejaVu Sans"/>
                <a:cs typeface="DejaVu Sans"/>
              </a:rPr>
              <a:t>and </a:t>
            </a:r>
            <a:r>
              <a:rPr sz="2000" spc="-165" dirty="0">
                <a:latin typeface="DejaVu Sans"/>
                <a:cs typeface="DejaVu Sans"/>
              </a:rPr>
              <a:t>low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210" dirty="0">
                <a:latin typeface="DejaVu Sans"/>
                <a:cs typeface="DejaVu Sans"/>
              </a:rPr>
              <a:t>person</a:t>
            </a:r>
            <a:r>
              <a:rPr sz="2000" spc="-25" dirty="0">
                <a:latin typeface="DejaVu Sans"/>
                <a:cs typeface="DejaVu Sans"/>
              </a:rPr>
              <a:t> </a:t>
            </a:r>
            <a:r>
              <a:rPr sz="2000" spc="-160" dirty="0">
                <a:latin typeface="DejaVu Sans"/>
                <a:cs typeface="DejaVu Sans"/>
              </a:rPr>
              <a:t>with</a:t>
            </a:r>
            <a:endParaRPr sz="2000">
              <a:latin typeface="DejaVu Sans"/>
              <a:cs typeface="DejaVu Sans"/>
            </a:endParaRPr>
          </a:p>
          <a:p>
            <a:pPr marL="355600">
              <a:lnSpc>
                <a:spcPts val="2160"/>
              </a:lnSpc>
            </a:pPr>
            <a:r>
              <a:rPr sz="2000" spc="-185" dirty="0">
                <a:latin typeface="DejaVu Sans"/>
                <a:cs typeface="DejaVu Sans"/>
              </a:rPr>
              <a:t>diuretics </a:t>
            </a:r>
            <a:r>
              <a:rPr sz="2000" spc="-220" dirty="0">
                <a:latin typeface="DejaVu Sans"/>
                <a:cs typeface="DejaVu Sans"/>
              </a:rPr>
              <a:t>therapy, </a:t>
            </a:r>
            <a:r>
              <a:rPr sz="2000" spc="-200" dirty="0">
                <a:latin typeface="DejaVu Sans"/>
                <a:cs typeface="DejaVu Sans"/>
              </a:rPr>
              <a:t>diarrhea </a:t>
            </a:r>
            <a:r>
              <a:rPr sz="2000" spc="-235" dirty="0">
                <a:latin typeface="DejaVu Sans"/>
                <a:cs typeface="DejaVu Sans"/>
              </a:rPr>
              <a:t>and</a:t>
            </a:r>
            <a:r>
              <a:rPr sz="2000" spc="-140" dirty="0">
                <a:latin typeface="DejaVu Sans"/>
                <a:cs typeface="DejaVu Sans"/>
              </a:rPr>
              <a:t> </a:t>
            </a:r>
            <a:r>
              <a:rPr sz="2000" spc="-204" dirty="0">
                <a:latin typeface="DejaVu Sans"/>
                <a:cs typeface="DejaVu Sans"/>
              </a:rPr>
              <a:t>vomiting.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04" dirty="0">
                <a:latin typeface="DejaVu Sans"/>
                <a:cs typeface="DejaVu Sans"/>
              </a:rPr>
              <a:t>Thyroid </a:t>
            </a:r>
            <a:r>
              <a:rPr sz="2000" spc="-175" dirty="0">
                <a:latin typeface="DejaVu Sans"/>
                <a:cs typeface="DejaVu Sans"/>
              </a:rPr>
              <a:t>function </a:t>
            </a:r>
            <a:r>
              <a:rPr sz="2000" spc="-195" dirty="0">
                <a:latin typeface="DejaVu Sans"/>
                <a:cs typeface="DejaVu Sans"/>
              </a:rPr>
              <a:t>tests: </a:t>
            </a:r>
            <a:r>
              <a:rPr sz="2000" spc="-300" dirty="0">
                <a:latin typeface="DejaVu Sans"/>
                <a:cs typeface="DejaVu Sans"/>
              </a:rPr>
              <a:t>To </a:t>
            </a:r>
            <a:r>
              <a:rPr sz="2000" spc="-170" dirty="0">
                <a:latin typeface="DejaVu Sans"/>
                <a:cs typeface="DejaVu Sans"/>
              </a:rPr>
              <a:t>rule </a:t>
            </a:r>
            <a:r>
              <a:rPr sz="2000" spc="-165" dirty="0">
                <a:latin typeface="DejaVu Sans"/>
                <a:cs typeface="DejaVu Sans"/>
              </a:rPr>
              <a:t>out</a:t>
            </a:r>
            <a:r>
              <a:rPr sz="2000" spc="-70" dirty="0">
                <a:latin typeface="DejaVu Sans"/>
                <a:cs typeface="DejaVu Sans"/>
              </a:rPr>
              <a:t> </a:t>
            </a:r>
            <a:r>
              <a:rPr sz="2000" spc="-210" dirty="0">
                <a:latin typeface="DejaVu Sans"/>
                <a:cs typeface="DejaVu Sans"/>
              </a:rPr>
              <a:t>hypothyroidism</a:t>
            </a:r>
            <a:endParaRPr sz="2000">
              <a:latin typeface="DejaVu Sans"/>
              <a:cs typeface="DejaVu Sans"/>
            </a:endParaRPr>
          </a:p>
          <a:p>
            <a:pPr marL="355600" marR="192405" indent="-342900">
              <a:lnSpc>
                <a:spcPct val="8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00" dirty="0">
                <a:latin typeface="DejaVu Sans"/>
                <a:cs typeface="DejaVu Sans"/>
              </a:rPr>
              <a:t>Adrenal </a:t>
            </a:r>
            <a:r>
              <a:rPr sz="2000" spc="-180" dirty="0">
                <a:latin typeface="DejaVu Sans"/>
                <a:cs typeface="DejaVu Sans"/>
              </a:rPr>
              <a:t>functions: </a:t>
            </a:r>
            <a:r>
              <a:rPr sz="2000" spc="-260" dirty="0">
                <a:latin typeface="DejaVu Sans"/>
                <a:cs typeface="DejaVu Sans"/>
              </a:rPr>
              <a:t>ACTH </a:t>
            </a:r>
            <a:r>
              <a:rPr sz="2000" spc="-195" dirty="0">
                <a:latin typeface="DejaVu Sans"/>
                <a:cs typeface="DejaVu Sans"/>
              </a:rPr>
              <a:t>&amp; </a:t>
            </a:r>
            <a:r>
              <a:rPr sz="2000" spc="-265" dirty="0">
                <a:latin typeface="DejaVu Sans"/>
                <a:cs typeface="DejaVu Sans"/>
              </a:rPr>
              <a:t>ACTH </a:t>
            </a:r>
            <a:r>
              <a:rPr sz="2000" spc="-190" dirty="0">
                <a:latin typeface="DejaVu Sans"/>
                <a:cs typeface="DejaVu Sans"/>
              </a:rPr>
              <a:t>stimulation </a:t>
            </a:r>
            <a:r>
              <a:rPr sz="2000" spc="-204" dirty="0">
                <a:latin typeface="DejaVu Sans"/>
                <a:cs typeface="DejaVu Sans"/>
              </a:rPr>
              <a:t>tests </a:t>
            </a:r>
            <a:r>
              <a:rPr sz="2000" spc="-150" dirty="0">
                <a:latin typeface="DejaVu Sans"/>
                <a:cs typeface="DejaVu Sans"/>
              </a:rPr>
              <a:t>to </a:t>
            </a:r>
            <a:r>
              <a:rPr sz="2000" spc="-170" dirty="0">
                <a:latin typeface="DejaVu Sans"/>
                <a:cs typeface="DejaVu Sans"/>
              </a:rPr>
              <a:t>rule </a:t>
            </a:r>
            <a:r>
              <a:rPr sz="2000" spc="-165" dirty="0">
                <a:latin typeface="DejaVu Sans"/>
                <a:cs typeface="DejaVu Sans"/>
              </a:rPr>
              <a:t>out </a:t>
            </a:r>
            <a:r>
              <a:rPr sz="2000" spc="-195" dirty="0">
                <a:latin typeface="DejaVu Sans"/>
                <a:cs typeface="DejaVu Sans"/>
              </a:rPr>
              <a:t>Addison's  </a:t>
            </a:r>
            <a:r>
              <a:rPr sz="2000" spc="-215" dirty="0">
                <a:latin typeface="DejaVu Sans"/>
                <a:cs typeface="DejaVu Sans"/>
              </a:rPr>
              <a:t>disease.</a:t>
            </a:r>
            <a:endParaRPr sz="2000">
              <a:latin typeface="DejaVu Sans"/>
              <a:cs typeface="DejaVu Sans"/>
            </a:endParaRPr>
          </a:p>
          <a:p>
            <a:pPr marL="355600" marR="57785" indent="-342900">
              <a:lnSpc>
                <a:spcPts val="192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10" dirty="0">
                <a:latin typeface="DejaVu Sans"/>
                <a:cs typeface="DejaVu Sans"/>
              </a:rPr>
              <a:t>Acid-base </a:t>
            </a:r>
            <a:r>
              <a:rPr sz="2000" spc="-215" dirty="0">
                <a:latin typeface="DejaVu Sans"/>
                <a:cs typeface="DejaVu Sans"/>
              </a:rPr>
              <a:t>balance: </a:t>
            </a:r>
            <a:r>
              <a:rPr sz="2000" spc="-170" dirty="0">
                <a:latin typeface="DejaVu Sans"/>
                <a:cs typeface="DejaVu Sans"/>
              </a:rPr>
              <a:t>Metabolic </a:t>
            </a:r>
            <a:r>
              <a:rPr sz="2000" spc="-204" dirty="0">
                <a:latin typeface="DejaVu Sans"/>
                <a:cs typeface="DejaVu Sans"/>
              </a:rPr>
              <a:t>alkalosis </a:t>
            </a:r>
            <a:r>
              <a:rPr sz="2000" spc="-220" dirty="0">
                <a:latin typeface="DejaVu Sans"/>
                <a:cs typeface="DejaVu Sans"/>
              </a:rPr>
              <a:t>occurs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175" dirty="0">
                <a:latin typeface="DejaVu Sans"/>
                <a:cs typeface="DejaVu Sans"/>
              </a:rPr>
              <a:t>diuretic </a:t>
            </a:r>
            <a:r>
              <a:rPr sz="2000" spc="-240" dirty="0">
                <a:latin typeface="DejaVu Sans"/>
                <a:cs typeface="DejaVu Sans"/>
              </a:rPr>
              <a:t>use </a:t>
            </a:r>
            <a:r>
              <a:rPr sz="2000" spc="-150" dirty="0">
                <a:latin typeface="DejaVu Sans"/>
                <a:cs typeface="DejaVu Sans"/>
              </a:rPr>
              <a:t>or </a:t>
            </a:r>
            <a:r>
              <a:rPr sz="2000" spc="-204" dirty="0">
                <a:latin typeface="DejaVu Sans"/>
                <a:cs typeface="DejaVu Sans"/>
              </a:rPr>
              <a:t>vomiting.  </a:t>
            </a:r>
            <a:r>
              <a:rPr sz="2000" spc="-170" dirty="0">
                <a:latin typeface="DejaVu Sans"/>
                <a:cs typeface="DejaVu Sans"/>
              </a:rPr>
              <a:t>Metabolic </a:t>
            </a:r>
            <a:r>
              <a:rPr sz="2000" spc="-200" dirty="0">
                <a:latin typeface="DejaVu Sans"/>
                <a:cs typeface="DejaVu Sans"/>
              </a:rPr>
              <a:t>acidosis </a:t>
            </a:r>
            <a:r>
              <a:rPr sz="2000" spc="-220" dirty="0">
                <a:latin typeface="DejaVu Sans"/>
                <a:cs typeface="DejaVu Sans"/>
              </a:rPr>
              <a:t>occurs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195" dirty="0">
                <a:latin typeface="DejaVu Sans"/>
                <a:cs typeface="DejaVu Sans"/>
              </a:rPr>
              <a:t>diarrhea </a:t>
            </a:r>
            <a:r>
              <a:rPr sz="2000" spc="-150" dirty="0">
                <a:latin typeface="DejaVu Sans"/>
                <a:cs typeface="DejaVu Sans"/>
              </a:rPr>
              <a:t>or </a:t>
            </a:r>
            <a:r>
              <a:rPr sz="2000" spc="-225" dirty="0">
                <a:latin typeface="DejaVu Sans"/>
                <a:cs typeface="DejaVu Sans"/>
              </a:rPr>
              <a:t>laxative </a:t>
            </a:r>
            <a:r>
              <a:rPr sz="2000" spc="-240" dirty="0">
                <a:latin typeface="DejaVu Sans"/>
                <a:cs typeface="DejaVu Sans"/>
              </a:rPr>
              <a:t>abuse </a:t>
            </a:r>
            <a:r>
              <a:rPr sz="2000" spc="-229" dirty="0">
                <a:latin typeface="DejaVu Sans"/>
                <a:cs typeface="DejaVu Sans"/>
              </a:rPr>
              <a:t>and </a:t>
            </a:r>
            <a:r>
              <a:rPr sz="2000" spc="-210" dirty="0">
                <a:latin typeface="DejaVu Sans"/>
                <a:cs typeface="DejaVu Sans"/>
              </a:rPr>
              <a:t>primary  adrenal</a:t>
            </a:r>
            <a:r>
              <a:rPr sz="2000" spc="-190" dirty="0">
                <a:latin typeface="DejaVu Sans"/>
                <a:cs typeface="DejaVu Sans"/>
              </a:rPr>
              <a:t> </a:t>
            </a:r>
            <a:r>
              <a:rPr sz="2000" spc="-195" dirty="0">
                <a:latin typeface="DejaVu Sans"/>
                <a:cs typeface="DejaVu Sans"/>
              </a:rPr>
              <a:t>insufficiency.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50" dirty="0">
                <a:latin typeface="DejaVu Sans"/>
                <a:cs typeface="DejaVu Sans"/>
              </a:rPr>
              <a:t>Head </a:t>
            </a:r>
            <a:r>
              <a:rPr sz="2000" spc="-280" dirty="0">
                <a:latin typeface="DejaVu Sans"/>
                <a:cs typeface="DejaVu Sans"/>
              </a:rPr>
              <a:t>CT </a:t>
            </a:r>
            <a:r>
              <a:rPr sz="2000" spc="-254" dirty="0">
                <a:latin typeface="DejaVu Sans"/>
                <a:cs typeface="DejaVu Sans"/>
              </a:rPr>
              <a:t>scan </a:t>
            </a:r>
            <a:r>
              <a:rPr sz="2000" spc="-235" dirty="0">
                <a:latin typeface="DejaVu Sans"/>
                <a:cs typeface="DejaVu Sans"/>
              </a:rPr>
              <a:t>and Chest </a:t>
            </a:r>
            <a:r>
              <a:rPr sz="2000" spc="-245" dirty="0">
                <a:latin typeface="DejaVu Sans"/>
                <a:cs typeface="DejaVu Sans"/>
              </a:rPr>
              <a:t>X-ray </a:t>
            </a:r>
            <a:r>
              <a:rPr sz="2000" spc="-155" dirty="0">
                <a:latin typeface="DejaVu Sans"/>
                <a:cs typeface="DejaVu Sans"/>
              </a:rPr>
              <a:t>to </a:t>
            </a:r>
            <a:r>
              <a:rPr sz="2000" spc="-170" dirty="0">
                <a:latin typeface="DejaVu Sans"/>
                <a:cs typeface="DejaVu Sans"/>
              </a:rPr>
              <a:t>rule out </a:t>
            </a:r>
            <a:r>
              <a:rPr sz="2000" spc="-204" dirty="0">
                <a:latin typeface="DejaVu Sans"/>
                <a:cs typeface="DejaVu Sans"/>
              </a:rPr>
              <a:t>cerebral </a:t>
            </a:r>
            <a:r>
              <a:rPr sz="2000" spc="-190" dirty="0">
                <a:latin typeface="DejaVu Sans"/>
                <a:cs typeface="DejaVu Sans"/>
              </a:rPr>
              <a:t>salt </a:t>
            </a:r>
            <a:r>
              <a:rPr sz="2000" spc="-220" dirty="0">
                <a:latin typeface="DejaVu Sans"/>
                <a:cs typeface="DejaVu Sans"/>
              </a:rPr>
              <a:t>wasting</a:t>
            </a:r>
            <a:r>
              <a:rPr sz="2000" spc="185" dirty="0">
                <a:latin typeface="DejaVu Sans"/>
                <a:cs typeface="DejaVu Sans"/>
              </a:rPr>
              <a:t> </a:t>
            </a:r>
            <a:r>
              <a:rPr sz="2000" spc="-245" dirty="0">
                <a:latin typeface="DejaVu Sans"/>
                <a:cs typeface="DejaVu Sans"/>
              </a:rPr>
              <a:t>syndromes</a:t>
            </a:r>
            <a:endParaRPr sz="20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0285" y="461899"/>
            <a:ext cx="3044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75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8007984" cy="44653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45" dirty="0">
                <a:latin typeface="DejaVu Sans"/>
                <a:cs typeface="DejaVu Sans"/>
              </a:rPr>
              <a:t>manage </a:t>
            </a:r>
            <a:r>
              <a:rPr sz="3200" spc="-330" dirty="0">
                <a:latin typeface="DejaVu Sans"/>
                <a:cs typeface="DejaVu Sans"/>
              </a:rPr>
              <a:t>underlying </a:t>
            </a:r>
            <a:r>
              <a:rPr sz="3200" spc="-400" dirty="0">
                <a:latin typeface="DejaVu Sans"/>
                <a:cs typeface="DejaVu Sans"/>
              </a:rPr>
              <a:t>cause </a:t>
            </a:r>
            <a:r>
              <a:rPr sz="3200" spc="-210" dirty="0">
                <a:latin typeface="DejaVu Sans"/>
                <a:cs typeface="DejaVu Sans"/>
              </a:rPr>
              <a:t>of</a:t>
            </a:r>
            <a:r>
              <a:rPr sz="3200" spc="-5" dirty="0">
                <a:latin typeface="DejaVu Sans"/>
                <a:cs typeface="DejaVu Sans"/>
              </a:rPr>
              <a:t> </a:t>
            </a:r>
            <a:r>
              <a:rPr sz="3200" spc="-355" dirty="0">
                <a:latin typeface="DejaVu Sans"/>
                <a:cs typeface="DejaVu Sans"/>
              </a:rPr>
              <a:t>hyponatremia</a:t>
            </a:r>
            <a:endParaRPr sz="3200">
              <a:latin typeface="DejaVu Sans"/>
              <a:cs typeface="DejaVu Sans"/>
            </a:endParaRPr>
          </a:p>
          <a:p>
            <a:pPr marL="355600" marR="756285" indent="-342900">
              <a:lnSpc>
                <a:spcPts val="346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40" dirty="0">
                <a:latin typeface="DejaVu Sans"/>
                <a:cs typeface="DejaVu Sans"/>
              </a:rPr>
              <a:t>Acute </a:t>
            </a:r>
            <a:r>
              <a:rPr sz="3200" spc="-375" dirty="0">
                <a:latin typeface="DejaVu Sans"/>
                <a:cs typeface="DejaVu Sans"/>
              </a:rPr>
              <a:t>symptomatic </a:t>
            </a:r>
            <a:r>
              <a:rPr sz="3200" spc="-355" dirty="0">
                <a:latin typeface="DejaVu Sans"/>
                <a:cs typeface="DejaVu Sans"/>
              </a:rPr>
              <a:t>hyponatremia </a:t>
            </a:r>
            <a:r>
              <a:rPr sz="3200" spc="-500" dirty="0">
                <a:latin typeface="DejaVu Sans"/>
                <a:cs typeface="DejaVu Sans"/>
              </a:rPr>
              <a:t>may </a:t>
            </a:r>
            <a:r>
              <a:rPr sz="3200" spc="-370" dirty="0">
                <a:latin typeface="DejaVu Sans"/>
                <a:cs typeface="DejaVu Sans"/>
              </a:rPr>
              <a:t>be  </a:t>
            </a:r>
            <a:r>
              <a:rPr sz="3200" spc="-320" dirty="0">
                <a:latin typeface="DejaVu Sans"/>
                <a:cs typeface="DejaVu Sans"/>
              </a:rPr>
              <a:t>corrected </a:t>
            </a:r>
            <a:r>
              <a:rPr sz="3200" spc="-305" dirty="0">
                <a:latin typeface="DejaVu Sans"/>
                <a:cs typeface="DejaVu Sans"/>
              </a:rPr>
              <a:t>relatively</a:t>
            </a:r>
            <a:r>
              <a:rPr sz="3200" spc="-295" dirty="0">
                <a:latin typeface="DejaVu Sans"/>
                <a:cs typeface="DejaVu Sans"/>
              </a:rPr>
              <a:t> </a:t>
            </a:r>
            <a:r>
              <a:rPr sz="3200" spc="-305" dirty="0">
                <a:latin typeface="DejaVu Sans"/>
                <a:cs typeface="DejaVu Sans"/>
              </a:rPr>
              <a:t>rapidly</a:t>
            </a:r>
            <a:endParaRPr sz="3200">
              <a:latin typeface="DejaVu Sans"/>
              <a:cs typeface="DejaVu Sans"/>
            </a:endParaRPr>
          </a:p>
          <a:p>
            <a:pPr marL="355600" marR="5080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85" dirty="0">
                <a:latin typeface="DejaVu Sans"/>
                <a:cs typeface="DejaVu Sans"/>
              </a:rPr>
              <a:t>serum </a:t>
            </a:r>
            <a:r>
              <a:rPr sz="3200" spc="-355" dirty="0">
                <a:latin typeface="DejaVu Sans"/>
                <a:cs typeface="DejaVu Sans"/>
              </a:rPr>
              <a:t>sodium </a:t>
            </a:r>
            <a:r>
              <a:rPr sz="3200" spc="-320" dirty="0">
                <a:latin typeface="DejaVu Sans"/>
                <a:cs typeface="DejaVu Sans"/>
              </a:rPr>
              <a:t>should </a:t>
            </a:r>
            <a:r>
              <a:rPr sz="3200" spc="-270" dirty="0">
                <a:latin typeface="DejaVu Sans"/>
                <a:cs typeface="DejaVu Sans"/>
              </a:rPr>
              <a:t>not </a:t>
            </a:r>
            <a:r>
              <a:rPr sz="3200" spc="-365" dirty="0">
                <a:latin typeface="DejaVu Sans"/>
                <a:cs typeface="DejaVu Sans"/>
              </a:rPr>
              <a:t>be </a:t>
            </a:r>
            <a:r>
              <a:rPr sz="3200" spc="-330" dirty="0">
                <a:latin typeface="DejaVu Sans"/>
                <a:cs typeface="DejaVu Sans"/>
              </a:rPr>
              <a:t>raised </a:t>
            </a:r>
            <a:r>
              <a:rPr sz="3200" spc="-360" dirty="0">
                <a:latin typeface="DejaVu Sans"/>
                <a:cs typeface="DejaVu Sans"/>
              </a:rPr>
              <a:t>more </a:t>
            </a:r>
            <a:r>
              <a:rPr sz="3200" spc="-325" dirty="0">
                <a:latin typeface="DejaVu Sans"/>
                <a:cs typeface="DejaVu Sans"/>
              </a:rPr>
              <a:t>than  </a:t>
            </a:r>
            <a:r>
              <a:rPr sz="3200" spc="-355" dirty="0">
                <a:latin typeface="DejaVu Sans"/>
                <a:cs typeface="DejaVu Sans"/>
              </a:rPr>
              <a:t>8-10 </a:t>
            </a:r>
            <a:r>
              <a:rPr sz="3200" spc="-475" dirty="0">
                <a:latin typeface="DejaVu Sans"/>
                <a:cs typeface="DejaVu Sans"/>
              </a:rPr>
              <a:t>mEq </a:t>
            </a:r>
            <a:r>
              <a:rPr sz="3200" spc="-250" dirty="0">
                <a:latin typeface="DejaVu Sans"/>
                <a:cs typeface="DejaVu Sans"/>
              </a:rPr>
              <a:t>in first </a:t>
            </a:r>
            <a:r>
              <a:rPr sz="3200" spc="-415" dirty="0">
                <a:latin typeface="DejaVu Sans"/>
                <a:cs typeface="DejaVu Sans"/>
              </a:rPr>
              <a:t>24</a:t>
            </a:r>
            <a:r>
              <a:rPr sz="3200" spc="-650" dirty="0">
                <a:latin typeface="DejaVu Sans"/>
                <a:cs typeface="DejaVu Sans"/>
              </a:rPr>
              <a:t> </a:t>
            </a:r>
            <a:r>
              <a:rPr sz="3200" spc="-335" dirty="0">
                <a:latin typeface="DejaVu Sans"/>
                <a:cs typeface="DejaVu Sans"/>
              </a:rPr>
              <a:t>hours</a:t>
            </a:r>
            <a:endParaRPr sz="3200">
              <a:latin typeface="DejaVu Sans"/>
              <a:cs typeface="DejaVu Sans"/>
            </a:endParaRPr>
          </a:p>
          <a:p>
            <a:pPr marL="355600" marR="351155" indent="-342900">
              <a:lnSpc>
                <a:spcPts val="346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35" dirty="0">
                <a:latin typeface="DejaVu Sans"/>
                <a:cs typeface="DejaVu Sans"/>
              </a:rPr>
              <a:t>Chronic </a:t>
            </a:r>
            <a:r>
              <a:rPr sz="3200" spc="-380" dirty="0">
                <a:latin typeface="DejaVu Sans"/>
                <a:cs typeface="DejaVu Sans"/>
              </a:rPr>
              <a:t>asymptomatic </a:t>
            </a:r>
            <a:r>
              <a:rPr sz="3200" spc="-355" dirty="0">
                <a:latin typeface="DejaVu Sans"/>
                <a:cs typeface="DejaVu Sans"/>
              </a:rPr>
              <a:t>hyponatremia </a:t>
            </a:r>
            <a:r>
              <a:rPr sz="3200" spc="-320" dirty="0">
                <a:latin typeface="DejaVu Sans"/>
                <a:cs typeface="DejaVu Sans"/>
              </a:rPr>
              <a:t>should  </a:t>
            </a:r>
            <a:r>
              <a:rPr sz="3200" spc="-365" dirty="0">
                <a:latin typeface="DejaVu Sans"/>
                <a:cs typeface="DejaVu Sans"/>
              </a:rPr>
              <a:t>be </a:t>
            </a:r>
            <a:r>
              <a:rPr sz="3200" spc="-320" dirty="0">
                <a:latin typeface="DejaVu Sans"/>
                <a:cs typeface="DejaVu Sans"/>
              </a:rPr>
              <a:t>corrected</a:t>
            </a:r>
            <a:r>
              <a:rPr sz="3200" spc="-254" dirty="0">
                <a:latin typeface="DejaVu Sans"/>
                <a:cs typeface="DejaVu Sans"/>
              </a:rPr>
              <a:t> </a:t>
            </a:r>
            <a:r>
              <a:rPr sz="3200" spc="-300" dirty="0">
                <a:latin typeface="DejaVu Sans"/>
                <a:cs typeface="DejaVu Sans"/>
              </a:rPr>
              <a:t>slowly</a:t>
            </a:r>
            <a:endParaRPr sz="3200">
              <a:latin typeface="DejaVu Sans"/>
              <a:cs typeface="DejaVu Sans"/>
            </a:endParaRPr>
          </a:p>
          <a:p>
            <a:pPr marL="355600" marR="310515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85" dirty="0">
                <a:latin typeface="DejaVu Sans"/>
                <a:cs typeface="DejaVu Sans"/>
              </a:rPr>
              <a:t>Rate </a:t>
            </a:r>
            <a:r>
              <a:rPr sz="3200" spc="-215" dirty="0">
                <a:latin typeface="DejaVu Sans"/>
                <a:cs typeface="DejaVu Sans"/>
              </a:rPr>
              <a:t>of </a:t>
            </a:r>
            <a:r>
              <a:rPr sz="3200" spc="-385" dirty="0">
                <a:latin typeface="DejaVu Sans"/>
                <a:cs typeface="DejaVu Sans"/>
              </a:rPr>
              <a:t>serum </a:t>
            </a:r>
            <a:r>
              <a:rPr sz="3200" spc="-355" dirty="0">
                <a:latin typeface="DejaVu Sans"/>
                <a:cs typeface="DejaVu Sans"/>
              </a:rPr>
              <a:t>sodium </a:t>
            </a:r>
            <a:r>
              <a:rPr sz="3200" spc="-290" dirty="0">
                <a:latin typeface="DejaVu Sans"/>
                <a:cs typeface="DejaVu Sans"/>
              </a:rPr>
              <a:t>correction </a:t>
            </a:r>
            <a:r>
              <a:rPr sz="3200" spc="-500" dirty="0">
                <a:latin typeface="DejaVu Sans"/>
                <a:cs typeface="DejaVu Sans"/>
              </a:rPr>
              <a:t>may </a:t>
            </a:r>
            <a:r>
              <a:rPr sz="3200" spc="-365" dirty="0">
                <a:latin typeface="DejaVu Sans"/>
                <a:cs typeface="DejaVu Sans"/>
              </a:rPr>
              <a:t>be </a:t>
            </a:r>
            <a:r>
              <a:rPr sz="3200" spc="-360" dirty="0">
                <a:latin typeface="DejaVu Sans"/>
                <a:cs typeface="DejaVu Sans"/>
              </a:rPr>
              <a:t>6-8  </a:t>
            </a:r>
            <a:r>
              <a:rPr sz="3200" spc="-475" dirty="0">
                <a:latin typeface="DejaVu Sans"/>
                <a:cs typeface="DejaVu Sans"/>
              </a:rPr>
              <a:t>mEq </a:t>
            </a:r>
            <a:r>
              <a:rPr sz="3200" spc="-250" dirty="0">
                <a:latin typeface="DejaVu Sans"/>
                <a:cs typeface="DejaVu Sans"/>
              </a:rPr>
              <a:t>in </a:t>
            </a:r>
            <a:r>
              <a:rPr sz="3200" spc="-415" dirty="0">
                <a:latin typeface="DejaVu Sans"/>
                <a:cs typeface="DejaVu Sans"/>
              </a:rPr>
              <a:t>24</a:t>
            </a:r>
            <a:r>
              <a:rPr sz="3200" spc="-685" dirty="0">
                <a:latin typeface="DejaVu Sans"/>
                <a:cs typeface="DejaVu Sans"/>
              </a:rPr>
              <a:t> </a:t>
            </a:r>
            <a:r>
              <a:rPr sz="3200" spc="-315" dirty="0">
                <a:latin typeface="DejaVu Sans"/>
                <a:cs typeface="DejaVu Sans"/>
              </a:rPr>
              <a:t>hours.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4985" y="192150"/>
            <a:ext cx="55765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20" dirty="0"/>
              <a:t>Serum </a:t>
            </a:r>
            <a:r>
              <a:rPr sz="4000" spc="-445" dirty="0"/>
              <a:t>sodium </a:t>
            </a:r>
            <a:r>
              <a:rPr sz="4000" spc="-735" dirty="0"/>
              <a:t>&lt;120</a:t>
            </a:r>
            <a:r>
              <a:rPr sz="4000" spc="-685" dirty="0"/>
              <a:t> </a:t>
            </a:r>
            <a:r>
              <a:rPr sz="4000" spc="-430" dirty="0"/>
              <a:t>mEq/L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540509"/>
            <a:ext cx="7426959" cy="36722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–"/>
              <a:tabLst>
                <a:tab pos="299720" algn="l"/>
              </a:tabLst>
            </a:pPr>
            <a:r>
              <a:rPr sz="2600" spc="-254" dirty="0">
                <a:latin typeface="DejaVu Sans"/>
                <a:cs typeface="DejaVu Sans"/>
              </a:rPr>
              <a:t>1. </a:t>
            </a:r>
            <a:r>
              <a:rPr sz="2600" spc="-270" dirty="0">
                <a:latin typeface="DejaVu Sans"/>
                <a:cs typeface="DejaVu Sans"/>
              </a:rPr>
              <a:t>Water </a:t>
            </a:r>
            <a:r>
              <a:rPr sz="2600" spc="-220" dirty="0">
                <a:latin typeface="DejaVu Sans"/>
                <a:cs typeface="DejaVu Sans"/>
              </a:rPr>
              <a:t>restriction </a:t>
            </a:r>
            <a:r>
              <a:rPr sz="2600" spc="-195" dirty="0">
                <a:latin typeface="DejaVu Sans"/>
                <a:cs typeface="DejaVu Sans"/>
              </a:rPr>
              <a:t>to </a:t>
            </a:r>
            <a:r>
              <a:rPr sz="2600" spc="-265" dirty="0">
                <a:latin typeface="DejaVu Sans"/>
                <a:cs typeface="DejaVu Sans"/>
              </a:rPr>
              <a:t>raise </a:t>
            </a:r>
            <a:r>
              <a:rPr sz="2600" spc="-260" dirty="0">
                <a:latin typeface="DejaVu Sans"/>
                <a:cs typeface="DejaVu Sans"/>
              </a:rPr>
              <a:t>s. </a:t>
            </a:r>
            <a:r>
              <a:rPr sz="2600" spc="-310" dirty="0">
                <a:latin typeface="DejaVu Sans"/>
                <a:cs typeface="DejaVu Sans"/>
              </a:rPr>
              <a:t>Sodium</a:t>
            </a:r>
            <a:r>
              <a:rPr sz="2600" spc="-280" dirty="0">
                <a:latin typeface="DejaVu Sans"/>
                <a:cs typeface="DejaVu Sans"/>
              </a:rPr>
              <a:t> </a:t>
            </a:r>
            <a:r>
              <a:rPr sz="2600" spc="-254" dirty="0">
                <a:latin typeface="DejaVu Sans"/>
                <a:cs typeface="DejaVu Sans"/>
              </a:rPr>
              <a:t>level</a:t>
            </a:r>
            <a:endParaRPr sz="2600">
              <a:latin typeface="DejaVu Sans"/>
              <a:cs typeface="DejaVu Sans"/>
            </a:endParaRPr>
          </a:p>
          <a:p>
            <a:pPr marL="299085" indent="-287020">
              <a:lnSpc>
                <a:spcPct val="100000"/>
              </a:lnSpc>
              <a:buChar char="–"/>
              <a:tabLst>
                <a:tab pos="299720" algn="l"/>
              </a:tabLst>
            </a:pPr>
            <a:r>
              <a:rPr sz="2600" spc="-254" dirty="0">
                <a:latin typeface="DejaVu Sans"/>
                <a:cs typeface="DejaVu Sans"/>
              </a:rPr>
              <a:t>2. </a:t>
            </a:r>
            <a:r>
              <a:rPr sz="2600" spc="-475" dirty="0">
                <a:latin typeface="DejaVu Sans"/>
                <a:cs typeface="DejaVu Sans"/>
              </a:rPr>
              <a:t>3% </a:t>
            </a:r>
            <a:r>
              <a:rPr sz="2600" spc="-260" dirty="0">
                <a:latin typeface="DejaVu Sans"/>
                <a:cs typeface="DejaVu Sans"/>
              </a:rPr>
              <a:t>saline </a:t>
            </a:r>
            <a:r>
              <a:rPr sz="2600" spc="-254" dirty="0">
                <a:latin typeface="DejaVu Sans"/>
                <a:cs typeface="DejaVu Sans"/>
              </a:rPr>
              <a:t>(hypertonic saline)</a:t>
            </a:r>
            <a:r>
              <a:rPr sz="2600" spc="-405" dirty="0">
                <a:latin typeface="DejaVu Sans"/>
                <a:cs typeface="DejaVu Sans"/>
              </a:rPr>
              <a:t> </a:t>
            </a:r>
            <a:r>
              <a:rPr sz="2600" spc="-195" dirty="0">
                <a:latin typeface="DejaVu Sans"/>
                <a:cs typeface="DejaVu Sans"/>
              </a:rPr>
              <a:t>or</a:t>
            </a:r>
            <a:endParaRPr sz="2600">
              <a:latin typeface="DejaVu Sans"/>
              <a:cs typeface="DejaVu Sans"/>
            </a:endParaRPr>
          </a:p>
          <a:p>
            <a:pPr marL="299085" indent="-287020">
              <a:lnSpc>
                <a:spcPct val="100000"/>
              </a:lnSpc>
              <a:buChar char="–"/>
              <a:tabLst>
                <a:tab pos="299720" algn="l"/>
              </a:tabLst>
            </a:pPr>
            <a:r>
              <a:rPr sz="2600" spc="-254" dirty="0">
                <a:latin typeface="DejaVu Sans"/>
                <a:cs typeface="DejaVu Sans"/>
              </a:rPr>
              <a:t>3. </a:t>
            </a:r>
            <a:r>
              <a:rPr sz="2600" spc="-240" dirty="0">
                <a:latin typeface="DejaVu Sans"/>
                <a:cs typeface="DejaVu Sans"/>
              </a:rPr>
              <a:t>Diuretic </a:t>
            </a:r>
            <a:r>
              <a:rPr sz="2600" spc="-885" dirty="0">
                <a:latin typeface="DejaVu Sans"/>
                <a:cs typeface="DejaVu Sans"/>
              </a:rPr>
              <a:t>+</a:t>
            </a:r>
            <a:r>
              <a:rPr sz="2600" spc="-240" dirty="0">
                <a:latin typeface="DejaVu Sans"/>
                <a:cs typeface="DejaVu Sans"/>
              </a:rPr>
              <a:t> </a:t>
            </a:r>
            <a:r>
              <a:rPr sz="2600" spc="-229" dirty="0">
                <a:latin typeface="DejaVu Sans"/>
                <a:cs typeface="DejaVu Sans"/>
              </a:rPr>
              <a:t>oral</a:t>
            </a:r>
            <a:r>
              <a:rPr sz="2600" spc="-254" dirty="0">
                <a:latin typeface="DejaVu Sans"/>
                <a:cs typeface="DejaVu Sans"/>
              </a:rPr>
              <a:t> </a:t>
            </a:r>
            <a:r>
              <a:rPr sz="2600" spc="-245" dirty="0">
                <a:latin typeface="DejaVu Sans"/>
                <a:cs typeface="DejaVu Sans"/>
              </a:rPr>
              <a:t>salt</a:t>
            </a:r>
            <a:endParaRPr sz="2600">
              <a:latin typeface="DejaVu Sans"/>
              <a:cs typeface="DejaVu Sans"/>
            </a:endParaRPr>
          </a:p>
          <a:p>
            <a:pPr marL="299085" marR="5080" indent="-287020">
              <a:lnSpc>
                <a:spcPct val="80000"/>
              </a:lnSpc>
              <a:spcBef>
                <a:spcPts val="625"/>
              </a:spcBef>
              <a:buChar char="–"/>
              <a:tabLst>
                <a:tab pos="299720" algn="l"/>
              </a:tabLst>
            </a:pPr>
            <a:r>
              <a:rPr sz="2600" spc="-245" dirty="0">
                <a:latin typeface="DejaVu Sans"/>
                <a:cs typeface="DejaVu Sans"/>
              </a:rPr>
              <a:t>Correction </a:t>
            </a:r>
            <a:r>
              <a:rPr sz="2600" spc="-204" dirty="0">
                <a:latin typeface="DejaVu Sans"/>
                <a:cs typeface="DejaVu Sans"/>
              </a:rPr>
              <a:t>with </a:t>
            </a:r>
            <a:r>
              <a:rPr sz="2600" spc="-260" dirty="0">
                <a:latin typeface="DejaVu Sans"/>
                <a:cs typeface="DejaVu Sans"/>
              </a:rPr>
              <a:t>hypertonic saline </a:t>
            </a:r>
            <a:r>
              <a:rPr sz="2600" spc="-235" dirty="0">
                <a:latin typeface="DejaVu Sans"/>
                <a:cs typeface="DejaVu Sans"/>
              </a:rPr>
              <a:t>is </a:t>
            </a:r>
            <a:r>
              <a:rPr sz="2600" spc="-295" dirty="0">
                <a:latin typeface="DejaVu Sans"/>
                <a:cs typeface="DejaVu Sans"/>
              </a:rPr>
              <a:t>more </a:t>
            </a:r>
            <a:r>
              <a:rPr sz="2600" spc="-254" dirty="0">
                <a:latin typeface="DejaVu Sans"/>
                <a:cs typeface="DejaVu Sans"/>
              </a:rPr>
              <a:t>predictable  </a:t>
            </a:r>
            <a:r>
              <a:rPr sz="2600" spc="-285" dirty="0">
                <a:latin typeface="DejaVu Sans"/>
                <a:cs typeface="DejaVu Sans"/>
              </a:rPr>
              <a:t>(accurate)</a:t>
            </a:r>
            <a:endParaRPr sz="2600">
              <a:latin typeface="DejaVu Sans"/>
              <a:cs typeface="DejaVu Sans"/>
            </a:endParaRPr>
          </a:p>
          <a:p>
            <a:pPr marL="299085" marR="154940" indent="-287020">
              <a:lnSpc>
                <a:spcPts val="2500"/>
              </a:lnSpc>
              <a:spcBef>
                <a:spcPts val="600"/>
              </a:spcBef>
              <a:buChar char="–"/>
              <a:tabLst>
                <a:tab pos="299720" algn="l"/>
              </a:tabLst>
            </a:pPr>
            <a:r>
              <a:rPr sz="2600" spc="-254" dirty="0">
                <a:latin typeface="DejaVu Sans"/>
                <a:cs typeface="DejaVu Sans"/>
              </a:rPr>
              <a:t>careful </a:t>
            </a:r>
            <a:r>
              <a:rPr sz="2600" spc="-204" dirty="0">
                <a:latin typeface="DejaVu Sans"/>
                <a:cs typeface="DejaVu Sans"/>
              </a:rPr>
              <a:t>with </a:t>
            </a:r>
            <a:r>
              <a:rPr sz="2600" spc="-340" dirty="0">
                <a:latin typeface="DejaVu Sans"/>
                <a:cs typeface="DejaVu Sans"/>
              </a:rPr>
              <a:t>management </a:t>
            </a:r>
            <a:r>
              <a:rPr sz="2600" spc="-175" dirty="0">
                <a:latin typeface="DejaVu Sans"/>
                <a:cs typeface="DejaVu Sans"/>
              </a:rPr>
              <a:t>of </a:t>
            </a:r>
            <a:r>
              <a:rPr sz="2600" spc="-290" dirty="0">
                <a:latin typeface="DejaVu Sans"/>
                <a:cs typeface="DejaVu Sans"/>
              </a:rPr>
              <a:t>hyponatremia </a:t>
            </a:r>
            <a:r>
              <a:rPr sz="2600" spc="-305" dirty="0">
                <a:latin typeface="DejaVu Sans"/>
                <a:cs typeface="DejaVu Sans"/>
              </a:rPr>
              <a:t>and </a:t>
            </a:r>
            <a:r>
              <a:rPr sz="2600" spc="-405" dirty="0">
                <a:latin typeface="DejaVu Sans"/>
                <a:cs typeface="DejaVu Sans"/>
              </a:rPr>
              <a:t>may  </a:t>
            </a:r>
            <a:r>
              <a:rPr sz="2600" spc="-245" dirty="0">
                <a:latin typeface="DejaVu Sans"/>
                <a:cs typeface="DejaVu Sans"/>
              </a:rPr>
              <a:t>require </a:t>
            </a:r>
            <a:r>
              <a:rPr sz="2600" spc="-240" dirty="0">
                <a:latin typeface="DejaVu Sans"/>
                <a:cs typeface="DejaVu Sans"/>
              </a:rPr>
              <a:t>hospitalization </a:t>
            </a:r>
            <a:r>
              <a:rPr sz="2600" spc="-305" dirty="0">
                <a:latin typeface="DejaVu Sans"/>
                <a:cs typeface="DejaVu Sans"/>
              </a:rPr>
              <a:t>and </a:t>
            </a:r>
            <a:r>
              <a:rPr sz="2600" spc="-265" dirty="0">
                <a:latin typeface="DejaVu Sans"/>
                <a:cs typeface="DejaVu Sans"/>
              </a:rPr>
              <a:t>regular</a:t>
            </a:r>
            <a:r>
              <a:rPr sz="2600" spc="-220" dirty="0">
                <a:latin typeface="DejaVu Sans"/>
                <a:cs typeface="DejaVu Sans"/>
              </a:rPr>
              <a:t> </a:t>
            </a:r>
            <a:r>
              <a:rPr sz="2600" spc="-245" dirty="0">
                <a:latin typeface="DejaVu Sans"/>
                <a:cs typeface="DejaVu Sans"/>
              </a:rPr>
              <a:t>monitroing.</a:t>
            </a:r>
            <a:endParaRPr sz="2600">
              <a:latin typeface="DejaVu Sans"/>
              <a:cs typeface="DejaVu Sans"/>
            </a:endParaRPr>
          </a:p>
          <a:p>
            <a:pPr marL="299085" marR="133985" indent="-287020">
              <a:lnSpc>
                <a:spcPct val="80000"/>
              </a:lnSpc>
              <a:spcBef>
                <a:spcPts val="640"/>
              </a:spcBef>
              <a:buChar char="–"/>
              <a:tabLst>
                <a:tab pos="299720" algn="l"/>
              </a:tabLst>
            </a:pPr>
            <a:r>
              <a:rPr sz="2600" spc="-315" dirty="0">
                <a:latin typeface="DejaVu Sans"/>
                <a:cs typeface="DejaVu Sans"/>
              </a:rPr>
              <a:t>Once serum </a:t>
            </a:r>
            <a:r>
              <a:rPr sz="2600" spc="-290" dirty="0">
                <a:latin typeface="DejaVu Sans"/>
                <a:cs typeface="DejaVu Sans"/>
              </a:rPr>
              <a:t>sodium </a:t>
            </a:r>
            <a:r>
              <a:rPr sz="2600" spc="-300" dirty="0">
                <a:latin typeface="DejaVu Sans"/>
                <a:cs typeface="DejaVu Sans"/>
              </a:rPr>
              <a:t>reaches </a:t>
            </a:r>
            <a:r>
              <a:rPr sz="2600" spc="-335" dirty="0">
                <a:latin typeface="DejaVu Sans"/>
                <a:cs typeface="DejaVu Sans"/>
              </a:rPr>
              <a:t>120 </a:t>
            </a:r>
            <a:r>
              <a:rPr sz="2600" spc="-280" dirty="0">
                <a:latin typeface="DejaVu Sans"/>
                <a:cs typeface="DejaVu Sans"/>
              </a:rPr>
              <a:t>mEq/L </a:t>
            </a:r>
            <a:r>
              <a:rPr sz="2600" spc="-254" dirty="0">
                <a:latin typeface="DejaVu Sans"/>
                <a:cs typeface="DejaVu Sans"/>
              </a:rPr>
              <a:t>then </a:t>
            </a:r>
            <a:r>
              <a:rPr sz="2600" spc="-310" dirty="0">
                <a:latin typeface="DejaVu Sans"/>
                <a:cs typeface="DejaVu Sans"/>
              </a:rPr>
              <a:t>vaptan  </a:t>
            </a:r>
            <a:r>
              <a:rPr sz="2600" spc="-405" dirty="0">
                <a:latin typeface="DejaVu Sans"/>
                <a:cs typeface="DejaVu Sans"/>
              </a:rPr>
              <a:t>may </a:t>
            </a:r>
            <a:r>
              <a:rPr sz="2600" spc="-300" dirty="0">
                <a:latin typeface="DejaVu Sans"/>
                <a:cs typeface="DejaVu Sans"/>
              </a:rPr>
              <a:t>be </a:t>
            </a:r>
            <a:r>
              <a:rPr sz="2600" spc="-215" dirty="0">
                <a:latin typeface="DejaVu Sans"/>
                <a:cs typeface="DejaVu Sans"/>
              </a:rPr>
              <a:t>initiated </a:t>
            </a:r>
            <a:r>
              <a:rPr sz="2600" spc="-125" dirty="0">
                <a:latin typeface="DejaVu Sans"/>
                <a:cs typeface="DejaVu Sans"/>
              </a:rPr>
              <a:t>if </a:t>
            </a:r>
            <a:r>
              <a:rPr sz="2600" spc="-270" dirty="0">
                <a:latin typeface="DejaVu Sans"/>
                <a:cs typeface="DejaVu Sans"/>
              </a:rPr>
              <a:t>underlying </a:t>
            </a:r>
            <a:r>
              <a:rPr sz="2600" spc="-325" dirty="0">
                <a:latin typeface="DejaVu Sans"/>
                <a:cs typeface="DejaVu Sans"/>
              </a:rPr>
              <a:t>cause </a:t>
            </a:r>
            <a:r>
              <a:rPr sz="2600" spc="-275" dirty="0">
                <a:latin typeface="DejaVu Sans"/>
                <a:cs typeface="DejaVu Sans"/>
              </a:rPr>
              <a:t>cannot </a:t>
            </a:r>
            <a:r>
              <a:rPr sz="2600" spc="-300" dirty="0">
                <a:latin typeface="DejaVu Sans"/>
                <a:cs typeface="DejaVu Sans"/>
              </a:rPr>
              <a:t>be  </a:t>
            </a:r>
            <a:r>
              <a:rPr sz="2600" spc="-260" dirty="0">
                <a:latin typeface="DejaVu Sans"/>
                <a:cs typeface="DejaVu Sans"/>
              </a:rPr>
              <a:t>corrected</a:t>
            </a:r>
            <a:endParaRPr sz="26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657" y="192150"/>
            <a:ext cx="6250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20" dirty="0"/>
              <a:t>Serum </a:t>
            </a:r>
            <a:r>
              <a:rPr sz="4000" spc="-445" dirty="0"/>
              <a:t>sodium </a:t>
            </a:r>
            <a:r>
              <a:rPr sz="4000" spc="-470" dirty="0"/>
              <a:t>120-135</a:t>
            </a:r>
            <a:r>
              <a:rPr sz="4000" spc="-215" dirty="0"/>
              <a:t> </a:t>
            </a:r>
            <a:r>
              <a:rPr sz="4000" spc="-430" dirty="0"/>
              <a:t>mEq/L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610309"/>
            <a:ext cx="7226934" cy="2757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81280" indent="-287020">
              <a:lnSpc>
                <a:spcPct val="100000"/>
              </a:lnSpc>
              <a:spcBef>
                <a:spcPts val="95"/>
              </a:spcBef>
              <a:buChar char="–"/>
              <a:tabLst>
                <a:tab pos="299720" algn="l"/>
              </a:tabLst>
            </a:pPr>
            <a:r>
              <a:rPr sz="2800" spc="-330" dirty="0">
                <a:latin typeface="DejaVu Sans"/>
                <a:cs typeface="DejaVu Sans"/>
              </a:rPr>
              <a:t>Asymptomatic </a:t>
            </a:r>
            <a:r>
              <a:rPr sz="2800" spc="-10" dirty="0">
                <a:latin typeface="DejaVu Sans"/>
                <a:cs typeface="DejaVu Sans"/>
              </a:rPr>
              <a:t>– </a:t>
            </a:r>
            <a:r>
              <a:rPr sz="2800" spc="-285" dirty="0">
                <a:latin typeface="DejaVu Sans"/>
                <a:cs typeface="DejaVu Sans"/>
              </a:rPr>
              <a:t>water </a:t>
            </a:r>
            <a:r>
              <a:rPr sz="2800" spc="-240" dirty="0">
                <a:latin typeface="DejaVu Sans"/>
                <a:cs typeface="DejaVu Sans"/>
              </a:rPr>
              <a:t>restriction initially, </a:t>
            </a:r>
            <a:r>
              <a:rPr sz="2800" spc="-135" dirty="0">
                <a:latin typeface="DejaVu Sans"/>
                <a:cs typeface="DejaVu Sans"/>
              </a:rPr>
              <a:t>if</a:t>
            </a:r>
            <a:r>
              <a:rPr sz="2800" spc="-370" dirty="0">
                <a:latin typeface="DejaVu Sans"/>
                <a:cs typeface="DejaVu Sans"/>
              </a:rPr>
              <a:t> </a:t>
            </a:r>
            <a:r>
              <a:rPr sz="2800" spc="-240" dirty="0">
                <a:latin typeface="DejaVu Sans"/>
                <a:cs typeface="DejaVu Sans"/>
              </a:rPr>
              <a:t>not  </a:t>
            </a:r>
            <a:r>
              <a:rPr sz="2800" spc="-254" dirty="0">
                <a:latin typeface="DejaVu Sans"/>
                <a:cs typeface="DejaVu Sans"/>
              </a:rPr>
              <a:t>controlled </a:t>
            </a:r>
            <a:r>
              <a:rPr sz="2800" spc="-10" dirty="0">
                <a:latin typeface="DejaVu Sans"/>
                <a:cs typeface="DejaVu Sans"/>
              </a:rPr>
              <a:t>– </a:t>
            </a:r>
            <a:r>
              <a:rPr sz="2800" spc="-340" dirty="0">
                <a:latin typeface="DejaVu Sans"/>
                <a:cs typeface="DejaVu Sans"/>
              </a:rPr>
              <a:t>use</a:t>
            </a:r>
            <a:r>
              <a:rPr sz="2800" spc="-459" dirty="0">
                <a:latin typeface="DejaVu Sans"/>
                <a:cs typeface="DejaVu Sans"/>
              </a:rPr>
              <a:t> </a:t>
            </a:r>
            <a:r>
              <a:rPr sz="2800" spc="-345" dirty="0">
                <a:latin typeface="DejaVu Sans"/>
                <a:cs typeface="DejaVu Sans"/>
              </a:rPr>
              <a:t>vaptans</a:t>
            </a:r>
            <a:endParaRPr sz="2800">
              <a:latin typeface="DejaVu Sans"/>
              <a:cs typeface="DejaVu Sans"/>
            </a:endParaRPr>
          </a:p>
          <a:p>
            <a:pPr marL="299085" marR="294640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299720" algn="l"/>
              </a:tabLst>
            </a:pPr>
            <a:r>
              <a:rPr sz="2800" spc="-345" dirty="0">
                <a:latin typeface="DejaVu Sans"/>
                <a:cs typeface="DejaVu Sans"/>
              </a:rPr>
              <a:t>Symptomatic </a:t>
            </a:r>
            <a:r>
              <a:rPr sz="2800" spc="-10" dirty="0">
                <a:latin typeface="DejaVu Sans"/>
                <a:cs typeface="DejaVu Sans"/>
              </a:rPr>
              <a:t>– </a:t>
            </a:r>
            <a:r>
              <a:rPr sz="2800" spc="-285" dirty="0">
                <a:latin typeface="DejaVu Sans"/>
                <a:cs typeface="DejaVu Sans"/>
              </a:rPr>
              <a:t>water </a:t>
            </a:r>
            <a:r>
              <a:rPr sz="2800" spc="-245" dirty="0">
                <a:latin typeface="DejaVu Sans"/>
                <a:cs typeface="DejaVu Sans"/>
              </a:rPr>
              <a:t>restriction </a:t>
            </a:r>
            <a:r>
              <a:rPr sz="2800" spc="-220" dirty="0">
                <a:latin typeface="DejaVu Sans"/>
                <a:cs typeface="DejaVu Sans"/>
              </a:rPr>
              <a:t>initially </a:t>
            </a:r>
            <a:r>
              <a:rPr sz="2800" spc="-305" dirty="0">
                <a:latin typeface="DejaVu Sans"/>
                <a:cs typeface="DejaVu Sans"/>
              </a:rPr>
              <a:t>along  </a:t>
            </a:r>
            <a:r>
              <a:rPr sz="2800" spc="-225" dirty="0">
                <a:latin typeface="DejaVu Sans"/>
                <a:cs typeface="DejaVu Sans"/>
              </a:rPr>
              <a:t>with</a:t>
            </a:r>
            <a:r>
              <a:rPr sz="2800" spc="-260" dirty="0">
                <a:latin typeface="DejaVu Sans"/>
                <a:cs typeface="DejaVu Sans"/>
              </a:rPr>
              <a:t> </a:t>
            </a:r>
            <a:r>
              <a:rPr sz="2800" spc="-340" dirty="0">
                <a:latin typeface="DejaVu Sans"/>
                <a:cs typeface="DejaVu Sans"/>
              </a:rPr>
              <a:t>vaptan</a:t>
            </a:r>
            <a:endParaRPr sz="2800">
              <a:latin typeface="DejaVu Sans"/>
              <a:cs typeface="DejaVu Sans"/>
            </a:endParaRPr>
          </a:p>
          <a:p>
            <a:pPr marL="299085" marR="5080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299720" algn="l"/>
              </a:tabLst>
            </a:pPr>
            <a:r>
              <a:rPr sz="2800" spc="-330" dirty="0">
                <a:latin typeface="DejaVu Sans"/>
                <a:cs typeface="DejaVu Sans"/>
              </a:rPr>
              <a:t>(as </a:t>
            </a:r>
            <a:r>
              <a:rPr sz="2800" spc="-285" dirty="0">
                <a:latin typeface="DejaVu Sans"/>
                <a:cs typeface="DejaVu Sans"/>
              </a:rPr>
              <a:t>water </a:t>
            </a:r>
            <a:r>
              <a:rPr sz="2800" spc="-245" dirty="0">
                <a:latin typeface="DejaVu Sans"/>
                <a:cs typeface="DejaVu Sans"/>
              </a:rPr>
              <a:t>restriction </a:t>
            </a:r>
            <a:r>
              <a:rPr sz="2800" spc="-180" dirty="0">
                <a:latin typeface="DejaVu Sans"/>
                <a:cs typeface="DejaVu Sans"/>
              </a:rPr>
              <a:t>will </a:t>
            </a:r>
            <a:r>
              <a:rPr sz="2800" spc="-240" dirty="0">
                <a:latin typeface="DejaVu Sans"/>
                <a:cs typeface="DejaVu Sans"/>
              </a:rPr>
              <a:t>not </a:t>
            </a:r>
            <a:r>
              <a:rPr sz="2800" spc="-275" dirty="0">
                <a:latin typeface="DejaVu Sans"/>
                <a:cs typeface="DejaVu Sans"/>
              </a:rPr>
              <a:t>work </a:t>
            </a:r>
            <a:r>
              <a:rPr sz="2800" spc="-204" dirty="0">
                <a:latin typeface="DejaVu Sans"/>
                <a:cs typeface="DejaVu Sans"/>
              </a:rPr>
              <a:t>for </a:t>
            </a:r>
            <a:r>
              <a:rPr sz="2800" spc="-290" dirty="0">
                <a:latin typeface="DejaVu Sans"/>
                <a:cs typeface="DejaVu Sans"/>
              </a:rPr>
              <a:t>long </a:t>
            </a:r>
            <a:r>
              <a:rPr sz="2800" spc="-280" dirty="0">
                <a:latin typeface="DejaVu Sans"/>
                <a:cs typeface="DejaVu Sans"/>
              </a:rPr>
              <a:t>term,  </a:t>
            </a:r>
            <a:r>
              <a:rPr sz="2800" spc="-310" dirty="0">
                <a:latin typeface="DejaVu Sans"/>
                <a:cs typeface="DejaVu Sans"/>
              </a:rPr>
              <a:t>compliance </a:t>
            </a:r>
            <a:r>
              <a:rPr sz="2800" spc="-305" dirty="0">
                <a:latin typeface="DejaVu Sans"/>
                <a:cs typeface="DejaVu Sans"/>
              </a:rPr>
              <a:t>issue </a:t>
            </a:r>
            <a:r>
              <a:rPr sz="2800" spc="-225" dirty="0">
                <a:latin typeface="DejaVu Sans"/>
                <a:cs typeface="DejaVu Sans"/>
              </a:rPr>
              <a:t>with </a:t>
            </a:r>
            <a:r>
              <a:rPr sz="2800" spc="-285" dirty="0">
                <a:latin typeface="DejaVu Sans"/>
                <a:cs typeface="DejaVu Sans"/>
              </a:rPr>
              <a:t>water</a:t>
            </a:r>
            <a:r>
              <a:rPr sz="2800" spc="-165" dirty="0">
                <a:latin typeface="DejaVu Sans"/>
                <a:cs typeface="DejaVu Sans"/>
              </a:rPr>
              <a:t> </a:t>
            </a:r>
            <a:r>
              <a:rPr sz="2800" spc="-245" dirty="0">
                <a:latin typeface="DejaVu Sans"/>
                <a:cs typeface="DejaVu Sans"/>
              </a:rPr>
              <a:t>restriction)</a:t>
            </a:r>
            <a:endParaRPr sz="2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0201" y="461899"/>
            <a:ext cx="44094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65" dirty="0"/>
              <a:t>Acute </a:t>
            </a:r>
            <a:r>
              <a:rPr spc="-509" dirty="0"/>
              <a:t>symptomatic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3961"/>
            <a:ext cx="7642859" cy="280479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775"/>
              </a:spcBef>
            </a:pPr>
            <a:r>
              <a:rPr sz="2800" spc="-225" dirty="0">
                <a:latin typeface="DejaVu Sans"/>
                <a:cs typeface="DejaVu Sans"/>
              </a:rPr>
              <a:t>--Fluid</a:t>
            </a:r>
            <a:r>
              <a:rPr sz="2800" spc="-229" dirty="0">
                <a:latin typeface="DejaVu Sans"/>
                <a:cs typeface="DejaVu Sans"/>
              </a:rPr>
              <a:t> </a:t>
            </a:r>
            <a:r>
              <a:rPr sz="2800" spc="-240" dirty="0">
                <a:latin typeface="DejaVu Sans"/>
                <a:cs typeface="DejaVu Sans"/>
              </a:rPr>
              <a:t>restriction</a:t>
            </a:r>
            <a:endParaRPr sz="2800">
              <a:latin typeface="DejaVu Sans"/>
              <a:cs typeface="DejaVu Sans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spc="155" dirty="0">
                <a:latin typeface="DejaVu Sans"/>
                <a:cs typeface="DejaVu Sans"/>
              </a:rPr>
              <a:t>– </a:t>
            </a:r>
            <a:r>
              <a:rPr sz="2800" spc="-515" dirty="0">
                <a:latin typeface="DejaVu Sans"/>
                <a:cs typeface="DejaVu Sans"/>
              </a:rPr>
              <a:t>3% </a:t>
            </a:r>
            <a:r>
              <a:rPr sz="2800" spc="-315" dirty="0">
                <a:latin typeface="DejaVu Sans"/>
                <a:cs typeface="DejaVu Sans"/>
              </a:rPr>
              <a:t>sodium </a:t>
            </a:r>
            <a:r>
              <a:rPr sz="2800" spc="-254" dirty="0">
                <a:latin typeface="DejaVu Sans"/>
                <a:cs typeface="DejaVu Sans"/>
              </a:rPr>
              <a:t>chloride </a:t>
            </a:r>
            <a:r>
              <a:rPr sz="2800" spc="-280" dirty="0">
                <a:latin typeface="DejaVu Sans"/>
                <a:cs typeface="DejaVu Sans"/>
              </a:rPr>
              <a:t>(hypertonic</a:t>
            </a:r>
            <a:r>
              <a:rPr sz="2800" spc="-590" dirty="0">
                <a:latin typeface="DejaVu Sans"/>
                <a:cs typeface="DejaVu Sans"/>
              </a:rPr>
              <a:t> </a:t>
            </a:r>
            <a:r>
              <a:rPr sz="2800" spc="-280" dirty="0">
                <a:latin typeface="DejaVu Sans"/>
                <a:cs typeface="DejaVu Sans"/>
              </a:rPr>
              <a:t>saline)</a:t>
            </a:r>
            <a:endParaRPr sz="28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45" dirty="0">
                <a:latin typeface="DejaVu Sans"/>
                <a:cs typeface="DejaVu Sans"/>
              </a:rPr>
              <a:t>If </a:t>
            </a:r>
            <a:r>
              <a:rPr sz="3200" spc="-325" dirty="0">
                <a:latin typeface="DejaVu Sans"/>
                <a:cs typeface="DejaVu Sans"/>
              </a:rPr>
              <a:t>rate </a:t>
            </a:r>
            <a:r>
              <a:rPr sz="3200" spc="-215" dirty="0">
                <a:latin typeface="DejaVu Sans"/>
                <a:cs typeface="DejaVu Sans"/>
              </a:rPr>
              <a:t>of </a:t>
            </a:r>
            <a:r>
              <a:rPr sz="3200" spc="-290" dirty="0">
                <a:latin typeface="DejaVu Sans"/>
                <a:cs typeface="DejaVu Sans"/>
              </a:rPr>
              <a:t>correction </a:t>
            </a:r>
            <a:r>
              <a:rPr sz="3200" spc="-285" dirty="0">
                <a:latin typeface="DejaVu Sans"/>
                <a:cs typeface="DejaVu Sans"/>
              </a:rPr>
              <a:t>is </a:t>
            </a:r>
            <a:r>
              <a:rPr sz="3200" spc="-310" dirty="0">
                <a:latin typeface="DejaVu Sans"/>
                <a:cs typeface="DejaVu Sans"/>
              </a:rPr>
              <a:t>rapid </a:t>
            </a:r>
            <a:r>
              <a:rPr sz="3200" spc="-385" dirty="0">
                <a:latin typeface="DejaVu Sans"/>
                <a:cs typeface="DejaVu Sans"/>
              </a:rPr>
              <a:t>use </a:t>
            </a:r>
            <a:r>
              <a:rPr sz="3200" spc="-585" dirty="0">
                <a:latin typeface="DejaVu Sans"/>
                <a:cs typeface="DejaVu Sans"/>
              </a:rPr>
              <a:t>5%</a:t>
            </a:r>
            <a:r>
              <a:rPr sz="3200" spc="-375" dirty="0">
                <a:latin typeface="DejaVu Sans"/>
                <a:cs typeface="DejaVu Sans"/>
              </a:rPr>
              <a:t> </a:t>
            </a:r>
            <a:r>
              <a:rPr sz="3200" spc="-350" dirty="0">
                <a:latin typeface="DejaVu Sans"/>
                <a:cs typeface="DejaVu Sans"/>
              </a:rPr>
              <a:t>dextrose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40" dirty="0">
                <a:latin typeface="DejaVu Sans"/>
                <a:cs typeface="DejaVu Sans"/>
              </a:rPr>
              <a:t>Acute </a:t>
            </a:r>
            <a:r>
              <a:rPr sz="3200" spc="-380" dirty="0">
                <a:latin typeface="DejaVu Sans"/>
                <a:cs typeface="DejaVu Sans"/>
              </a:rPr>
              <a:t>asymptomatic </a:t>
            </a:r>
            <a:r>
              <a:rPr sz="3200" spc="-390" dirty="0">
                <a:latin typeface="DejaVu Sans"/>
                <a:cs typeface="DejaVu Sans"/>
              </a:rPr>
              <a:t>(Less</a:t>
            </a:r>
            <a:r>
              <a:rPr sz="3200" spc="-135" dirty="0">
                <a:latin typeface="DejaVu Sans"/>
                <a:cs typeface="DejaVu Sans"/>
              </a:rPr>
              <a:t> </a:t>
            </a:r>
            <a:r>
              <a:rPr sz="3200" spc="-295" dirty="0">
                <a:latin typeface="DejaVu Sans"/>
                <a:cs typeface="DejaVu Sans"/>
              </a:rPr>
              <a:t>likely)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80" dirty="0">
                <a:latin typeface="DejaVu Sans"/>
                <a:cs typeface="DejaVu Sans"/>
              </a:rPr>
              <a:t>Fluid </a:t>
            </a:r>
            <a:r>
              <a:rPr sz="3200" spc="-270" dirty="0">
                <a:latin typeface="DejaVu Sans"/>
                <a:cs typeface="DejaVu Sans"/>
              </a:rPr>
              <a:t>restriction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8948" y="192150"/>
            <a:ext cx="4625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20" dirty="0"/>
              <a:t>Chronic</a:t>
            </a:r>
            <a:r>
              <a:rPr sz="4000" spc="-405" dirty="0"/>
              <a:t> </a:t>
            </a:r>
            <a:r>
              <a:rPr sz="4000" spc="-475" dirty="0"/>
              <a:t>asymptomatic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48129"/>
            <a:ext cx="7941309" cy="4420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6285" indent="-287020">
              <a:lnSpc>
                <a:spcPct val="100000"/>
              </a:lnSpc>
              <a:spcBef>
                <a:spcPts val="100"/>
              </a:spcBef>
              <a:buChar char="–"/>
              <a:tabLst>
                <a:tab pos="756920" algn="l"/>
              </a:tabLst>
            </a:pPr>
            <a:r>
              <a:rPr sz="2400" spc="-215" dirty="0">
                <a:latin typeface="DejaVu Sans"/>
                <a:cs typeface="DejaVu Sans"/>
              </a:rPr>
              <a:t>Fluid</a:t>
            </a:r>
            <a:r>
              <a:rPr sz="2400" spc="-229" dirty="0">
                <a:latin typeface="DejaVu Sans"/>
                <a:cs typeface="DejaVu Sans"/>
              </a:rPr>
              <a:t> </a:t>
            </a:r>
            <a:r>
              <a:rPr sz="2400" spc="-204" dirty="0">
                <a:latin typeface="DejaVu Sans"/>
                <a:cs typeface="DejaVu Sans"/>
              </a:rPr>
              <a:t>restriction</a:t>
            </a:r>
            <a:endParaRPr sz="2400">
              <a:latin typeface="DejaVu Sans"/>
              <a:cs typeface="DejaVu Sans"/>
            </a:endParaRPr>
          </a:p>
          <a:p>
            <a:pPr marL="756285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265" dirty="0">
                <a:latin typeface="DejaVu Sans"/>
                <a:cs typeface="DejaVu Sans"/>
              </a:rPr>
              <a:t>Improve </a:t>
            </a:r>
            <a:r>
              <a:rPr sz="2400" spc="-215" dirty="0">
                <a:latin typeface="DejaVu Sans"/>
                <a:cs typeface="DejaVu Sans"/>
              </a:rPr>
              <a:t>protein </a:t>
            </a:r>
            <a:r>
              <a:rPr sz="2400" spc="-260" dirty="0">
                <a:latin typeface="DejaVu Sans"/>
                <a:cs typeface="DejaVu Sans"/>
              </a:rPr>
              <a:t>intake </a:t>
            </a:r>
            <a:r>
              <a:rPr sz="2400" spc="-190" dirty="0">
                <a:latin typeface="DejaVu Sans"/>
                <a:cs typeface="DejaVu Sans"/>
              </a:rPr>
              <a:t>in</a:t>
            </a:r>
            <a:r>
              <a:rPr sz="2400" spc="-180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elderly</a:t>
            </a:r>
            <a:endParaRPr sz="2400">
              <a:latin typeface="DejaVu Sans"/>
              <a:cs typeface="DejaVu Sans"/>
            </a:endParaRPr>
          </a:p>
          <a:p>
            <a:pPr marL="756285" marR="33020" indent="-287020">
              <a:lnSpc>
                <a:spcPct val="80000"/>
              </a:lnSpc>
              <a:spcBef>
                <a:spcPts val="580"/>
              </a:spcBef>
            </a:pPr>
            <a:r>
              <a:rPr sz="2400" spc="-135" dirty="0">
                <a:latin typeface="DejaVu Sans"/>
                <a:cs typeface="DejaVu Sans"/>
              </a:rPr>
              <a:t>-- </a:t>
            </a:r>
            <a:r>
              <a:rPr sz="2400" spc="-305" dirty="0">
                <a:latin typeface="DejaVu Sans"/>
                <a:cs typeface="DejaVu Sans"/>
              </a:rPr>
              <a:t>Data </a:t>
            </a:r>
            <a:r>
              <a:rPr sz="2400" spc="-310" dirty="0">
                <a:latin typeface="DejaVu Sans"/>
                <a:cs typeface="DejaVu Sans"/>
              </a:rPr>
              <a:t>suggests </a:t>
            </a:r>
            <a:r>
              <a:rPr sz="2400" spc="-240" dirty="0">
                <a:latin typeface="DejaVu Sans"/>
                <a:cs typeface="DejaVu Sans"/>
              </a:rPr>
              <a:t>chronic </a:t>
            </a:r>
            <a:r>
              <a:rPr sz="2400" spc="-285" dirty="0">
                <a:latin typeface="DejaVu Sans"/>
                <a:cs typeface="DejaVu Sans"/>
              </a:rPr>
              <a:t>asymptomatic </a:t>
            </a:r>
            <a:r>
              <a:rPr sz="2400" spc="-265" dirty="0">
                <a:latin typeface="DejaVu Sans"/>
                <a:cs typeface="DejaVu Sans"/>
              </a:rPr>
              <a:t>hyponatremia  </a:t>
            </a:r>
            <a:r>
              <a:rPr sz="2400" spc="-260" dirty="0">
                <a:latin typeface="DejaVu Sans"/>
                <a:cs typeface="DejaVu Sans"/>
              </a:rPr>
              <a:t>develop </a:t>
            </a:r>
            <a:r>
              <a:rPr sz="2400" spc="-250" dirty="0">
                <a:latin typeface="DejaVu Sans"/>
                <a:cs typeface="DejaVu Sans"/>
              </a:rPr>
              <a:t>cognitive </a:t>
            </a:r>
            <a:r>
              <a:rPr sz="2400" spc="-240" dirty="0">
                <a:latin typeface="DejaVu Sans"/>
                <a:cs typeface="DejaVu Sans"/>
              </a:rPr>
              <a:t>dysfunction, </a:t>
            </a:r>
            <a:r>
              <a:rPr sz="2400" spc="-260" dirty="0">
                <a:latin typeface="DejaVu Sans"/>
                <a:cs typeface="DejaVu Sans"/>
              </a:rPr>
              <a:t>bone </a:t>
            </a:r>
            <a:r>
              <a:rPr sz="2400" spc="-240" dirty="0">
                <a:latin typeface="DejaVu Sans"/>
                <a:cs typeface="DejaVu Sans"/>
              </a:rPr>
              <a:t>demineralization </a:t>
            </a:r>
            <a:r>
              <a:rPr sz="2400" spc="-285" dirty="0">
                <a:latin typeface="DejaVu Sans"/>
                <a:cs typeface="DejaVu Sans"/>
              </a:rPr>
              <a:t>and  </a:t>
            </a:r>
            <a:r>
              <a:rPr sz="2400" spc="-225" dirty="0">
                <a:latin typeface="DejaVu Sans"/>
                <a:cs typeface="DejaVu Sans"/>
              </a:rPr>
              <a:t>likely </a:t>
            </a:r>
            <a:r>
              <a:rPr sz="2400" spc="-185" dirty="0">
                <a:latin typeface="DejaVu Sans"/>
                <a:cs typeface="DejaVu Sans"/>
              </a:rPr>
              <a:t>to </a:t>
            </a:r>
            <a:r>
              <a:rPr sz="2400" spc="-260" dirty="0">
                <a:latin typeface="DejaVu Sans"/>
                <a:cs typeface="DejaVu Sans"/>
              </a:rPr>
              <a:t>develop </a:t>
            </a:r>
            <a:r>
              <a:rPr sz="2400" spc="-285" dirty="0">
                <a:latin typeface="DejaVu Sans"/>
                <a:cs typeface="DejaVu Sans"/>
              </a:rPr>
              <a:t>symptomatic</a:t>
            </a:r>
            <a:r>
              <a:rPr sz="2400" spc="-254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hyponatremia</a:t>
            </a:r>
            <a:endParaRPr sz="2400">
              <a:latin typeface="DejaVu Sans"/>
              <a:cs typeface="DejaVu Sans"/>
            </a:endParaRPr>
          </a:p>
          <a:p>
            <a:pPr marL="469900">
              <a:lnSpc>
                <a:spcPts val="2875"/>
              </a:lnSpc>
            </a:pPr>
            <a:r>
              <a:rPr sz="2400" spc="-235" dirty="0">
                <a:latin typeface="DejaVu Sans"/>
                <a:cs typeface="DejaVu Sans"/>
              </a:rPr>
              <a:t>chronic </a:t>
            </a:r>
            <a:r>
              <a:rPr sz="2400" spc="-265" dirty="0">
                <a:latin typeface="DejaVu Sans"/>
                <a:cs typeface="DejaVu Sans"/>
              </a:rPr>
              <a:t>hyponatremia </a:t>
            </a:r>
            <a:r>
              <a:rPr sz="2400" spc="-235" dirty="0">
                <a:latin typeface="DejaVu Sans"/>
                <a:cs typeface="DejaVu Sans"/>
              </a:rPr>
              <a:t>patients </a:t>
            </a:r>
            <a:r>
              <a:rPr sz="2400" spc="-245" dirty="0">
                <a:latin typeface="DejaVu Sans"/>
                <a:cs typeface="DejaVu Sans"/>
              </a:rPr>
              <a:t>should </a:t>
            </a:r>
            <a:r>
              <a:rPr sz="2400" spc="-275" dirty="0">
                <a:latin typeface="DejaVu Sans"/>
                <a:cs typeface="DejaVu Sans"/>
              </a:rPr>
              <a:t>be</a:t>
            </a:r>
            <a:r>
              <a:rPr sz="2400" spc="-175" dirty="0">
                <a:latin typeface="DejaVu Sans"/>
                <a:cs typeface="DejaVu Sans"/>
              </a:rPr>
              <a:t> </a:t>
            </a:r>
            <a:r>
              <a:rPr sz="2400" spc="-240" dirty="0">
                <a:latin typeface="DejaVu Sans"/>
                <a:cs typeface="DejaVu Sans"/>
              </a:rPr>
              <a:t>treated</a:t>
            </a:r>
            <a:endParaRPr sz="2400">
              <a:latin typeface="DejaVu Sans"/>
              <a:cs typeface="DejaVu Sans"/>
            </a:endParaRPr>
          </a:p>
          <a:p>
            <a:pPr marL="12700">
              <a:lnSpc>
                <a:spcPts val="3235"/>
              </a:lnSpc>
            </a:pPr>
            <a:r>
              <a:rPr sz="2700" spc="-650" dirty="0">
                <a:latin typeface="DejaVu Sans"/>
                <a:cs typeface="DejaVu Sans"/>
              </a:rPr>
              <a:t>•</a:t>
            </a:r>
            <a:endParaRPr sz="2700">
              <a:latin typeface="DejaVu Sans"/>
              <a:cs typeface="DejaVu Sans"/>
            </a:endParaRPr>
          </a:p>
          <a:p>
            <a:pPr marL="756285" indent="-287020">
              <a:lnSpc>
                <a:spcPct val="100000"/>
              </a:lnSpc>
              <a:spcBef>
                <a:spcPts val="10"/>
              </a:spcBef>
              <a:buChar char="–"/>
              <a:tabLst>
                <a:tab pos="756920" algn="l"/>
              </a:tabLst>
            </a:pPr>
            <a:r>
              <a:rPr sz="2400" spc="-305" dirty="0">
                <a:latin typeface="DejaVu Sans"/>
                <a:cs typeface="DejaVu Sans"/>
              </a:rPr>
              <a:t>Severe </a:t>
            </a:r>
            <a:r>
              <a:rPr sz="2400" spc="-265" dirty="0">
                <a:latin typeface="DejaVu Sans"/>
                <a:cs typeface="DejaVu Sans"/>
              </a:rPr>
              <a:t>hyponatremia </a:t>
            </a:r>
            <a:r>
              <a:rPr sz="2400" spc="-245" dirty="0">
                <a:latin typeface="DejaVu Sans"/>
                <a:cs typeface="DejaVu Sans"/>
              </a:rPr>
              <a:t>should </a:t>
            </a:r>
            <a:r>
              <a:rPr sz="2400" spc="-275" dirty="0">
                <a:latin typeface="DejaVu Sans"/>
                <a:cs typeface="DejaVu Sans"/>
              </a:rPr>
              <a:t>be</a:t>
            </a:r>
            <a:r>
              <a:rPr sz="2400" spc="-75" dirty="0">
                <a:latin typeface="DejaVu Sans"/>
                <a:cs typeface="DejaVu Sans"/>
              </a:rPr>
              <a:t> </a:t>
            </a:r>
            <a:r>
              <a:rPr sz="2400" spc="-240" dirty="0">
                <a:latin typeface="DejaVu Sans"/>
                <a:cs typeface="DejaVu Sans"/>
              </a:rPr>
              <a:t>treated</a:t>
            </a:r>
            <a:endParaRPr sz="2400">
              <a:latin typeface="DejaVu Sans"/>
              <a:cs typeface="DejaVu Sans"/>
            </a:endParaRPr>
          </a:p>
          <a:p>
            <a:pPr marL="1155700" lvl="1" indent="-229235">
              <a:lnSpc>
                <a:spcPct val="100000"/>
              </a:lnSpc>
              <a:spcBef>
                <a:spcPts val="15"/>
              </a:spcBef>
              <a:buChar char="•"/>
              <a:tabLst>
                <a:tab pos="1155700" algn="l"/>
                <a:tab pos="1156335" algn="l"/>
              </a:tabLst>
            </a:pPr>
            <a:r>
              <a:rPr sz="2000" spc="-175" dirty="0">
                <a:latin typeface="DejaVu Sans"/>
                <a:cs typeface="DejaVu Sans"/>
              </a:rPr>
              <a:t>Fluid</a:t>
            </a:r>
            <a:r>
              <a:rPr sz="2000" spc="-190" dirty="0">
                <a:latin typeface="DejaVu Sans"/>
                <a:cs typeface="DejaVu Sans"/>
              </a:rPr>
              <a:t> </a:t>
            </a:r>
            <a:r>
              <a:rPr sz="2000" spc="-170" dirty="0">
                <a:latin typeface="DejaVu Sans"/>
                <a:cs typeface="DejaVu Sans"/>
              </a:rPr>
              <a:t>restriction</a:t>
            </a:r>
            <a:endParaRPr sz="2000">
              <a:latin typeface="DejaVu Sans"/>
              <a:cs typeface="DejaVu Sans"/>
            </a:endParaRPr>
          </a:p>
          <a:p>
            <a:pPr marL="1155700" lvl="1" indent="-229235">
              <a:lnSpc>
                <a:spcPct val="100000"/>
              </a:lnSpc>
              <a:buChar char="•"/>
              <a:tabLst>
                <a:tab pos="1155700" algn="l"/>
                <a:tab pos="1156335" algn="l"/>
              </a:tabLst>
            </a:pPr>
            <a:r>
              <a:rPr sz="2000" spc="-365" dirty="0">
                <a:latin typeface="DejaVu Sans"/>
                <a:cs typeface="DejaVu Sans"/>
              </a:rPr>
              <a:t>3% </a:t>
            </a:r>
            <a:r>
              <a:rPr sz="2000" spc="-200" dirty="0">
                <a:latin typeface="DejaVu Sans"/>
                <a:cs typeface="DejaVu Sans"/>
              </a:rPr>
              <a:t>saline (hypertonic</a:t>
            </a:r>
            <a:r>
              <a:rPr sz="2000" spc="-285" dirty="0">
                <a:latin typeface="DejaVu Sans"/>
                <a:cs typeface="DejaVu Sans"/>
              </a:rPr>
              <a:t> </a:t>
            </a:r>
            <a:r>
              <a:rPr sz="2000" spc="-195" dirty="0">
                <a:latin typeface="DejaVu Sans"/>
                <a:cs typeface="DejaVu Sans"/>
              </a:rPr>
              <a:t>saline)</a:t>
            </a:r>
            <a:endParaRPr sz="2000">
              <a:latin typeface="DejaVu Sans"/>
              <a:cs typeface="DejaVu Sans"/>
            </a:endParaRPr>
          </a:p>
          <a:p>
            <a:pPr marL="1155700" lvl="1" indent="-229235">
              <a:lnSpc>
                <a:spcPts val="2160"/>
              </a:lnSpc>
              <a:buChar char="•"/>
              <a:tabLst>
                <a:tab pos="1155700" algn="l"/>
                <a:tab pos="1156335" algn="l"/>
              </a:tabLst>
            </a:pPr>
            <a:r>
              <a:rPr sz="2000" spc="-90" dirty="0">
                <a:latin typeface="DejaVu Sans"/>
                <a:cs typeface="DejaVu Sans"/>
              </a:rPr>
              <a:t>If </a:t>
            </a:r>
            <a:r>
              <a:rPr sz="2000" spc="-220" dirty="0">
                <a:latin typeface="DejaVu Sans"/>
                <a:cs typeface="DejaVu Sans"/>
              </a:rPr>
              <a:t>hyponatremia </a:t>
            </a:r>
            <a:r>
              <a:rPr sz="2000" spc="-180" dirty="0">
                <a:latin typeface="DejaVu Sans"/>
                <a:cs typeface="DejaVu Sans"/>
              </a:rPr>
              <a:t>is </a:t>
            </a:r>
            <a:r>
              <a:rPr sz="2000" spc="-195" dirty="0">
                <a:latin typeface="DejaVu Sans"/>
                <a:cs typeface="DejaVu Sans"/>
              </a:rPr>
              <a:t>persistent, </a:t>
            </a:r>
            <a:r>
              <a:rPr sz="2000" spc="-240" dirty="0">
                <a:latin typeface="DejaVu Sans"/>
                <a:cs typeface="DejaVu Sans"/>
              </a:rPr>
              <a:t>vaptans </a:t>
            </a:r>
            <a:r>
              <a:rPr sz="2000" spc="-315" dirty="0">
                <a:latin typeface="DejaVu Sans"/>
                <a:cs typeface="DejaVu Sans"/>
              </a:rPr>
              <a:t>may </a:t>
            </a:r>
            <a:r>
              <a:rPr sz="2000" spc="-229" dirty="0">
                <a:latin typeface="DejaVu Sans"/>
                <a:cs typeface="DejaVu Sans"/>
              </a:rPr>
              <a:t>be </a:t>
            </a:r>
            <a:r>
              <a:rPr sz="2000" spc="-195" dirty="0">
                <a:latin typeface="DejaVu Sans"/>
                <a:cs typeface="DejaVu Sans"/>
              </a:rPr>
              <a:t>started/added</a:t>
            </a:r>
            <a:r>
              <a:rPr sz="2000" spc="-290" dirty="0">
                <a:latin typeface="DejaVu Sans"/>
                <a:cs typeface="DejaVu Sans"/>
              </a:rPr>
              <a:t> </a:t>
            </a:r>
            <a:r>
              <a:rPr sz="2000" spc="-225" dirty="0">
                <a:latin typeface="DejaVu Sans"/>
                <a:cs typeface="DejaVu Sans"/>
              </a:rPr>
              <a:t>once</a:t>
            </a:r>
            <a:endParaRPr sz="2000">
              <a:latin typeface="DejaVu Sans"/>
              <a:cs typeface="DejaVu Sans"/>
            </a:endParaRPr>
          </a:p>
          <a:p>
            <a:pPr marL="1155700">
              <a:lnSpc>
                <a:spcPts val="2145"/>
              </a:lnSpc>
            </a:pPr>
            <a:r>
              <a:rPr sz="2000" spc="-245" dirty="0">
                <a:latin typeface="DejaVu Sans"/>
                <a:cs typeface="DejaVu Sans"/>
              </a:rPr>
              <a:t>serum </a:t>
            </a:r>
            <a:r>
              <a:rPr sz="2000" spc="-225" dirty="0">
                <a:latin typeface="DejaVu Sans"/>
                <a:cs typeface="DejaVu Sans"/>
              </a:rPr>
              <a:t>sodium </a:t>
            </a:r>
            <a:r>
              <a:rPr sz="2000" spc="-235" dirty="0">
                <a:latin typeface="DejaVu Sans"/>
                <a:cs typeface="DejaVu Sans"/>
              </a:rPr>
              <a:t>reaches </a:t>
            </a:r>
            <a:r>
              <a:rPr sz="2000" spc="-370" dirty="0">
                <a:latin typeface="DejaVu Sans"/>
                <a:cs typeface="DejaVu Sans"/>
              </a:rPr>
              <a:t>&gt;120 </a:t>
            </a:r>
            <a:r>
              <a:rPr sz="2000" spc="-210" dirty="0">
                <a:latin typeface="DejaVu Sans"/>
                <a:cs typeface="DejaVu Sans"/>
              </a:rPr>
              <a:t>mEq/L </a:t>
            </a:r>
            <a:r>
              <a:rPr sz="2000" spc="-160" dirty="0">
                <a:latin typeface="DejaVu Sans"/>
                <a:cs typeface="DejaVu Sans"/>
              </a:rPr>
              <a:t>with </a:t>
            </a:r>
            <a:r>
              <a:rPr sz="2000" spc="-175" dirty="0">
                <a:latin typeface="DejaVu Sans"/>
                <a:cs typeface="DejaVu Sans"/>
              </a:rPr>
              <a:t>other</a:t>
            </a:r>
            <a:r>
              <a:rPr sz="2000" spc="-135" dirty="0">
                <a:latin typeface="DejaVu Sans"/>
                <a:cs typeface="DejaVu Sans"/>
              </a:rPr>
              <a:t> </a:t>
            </a:r>
            <a:r>
              <a:rPr sz="2000" spc="-190" dirty="0">
                <a:latin typeface="DejaVu Sans"/>
                <a:cs typeface="DejaVu Sans"/>
              </a:rPr>
              <a:t>interventions</a:t>
            </a:r>
            <a:endParaRPr sz="2000">
              <a:latin typeface="DejaVu Sans"/>
              <a:cs typeface="DejaVu Sans"/>
            </a:endParaRPr>
          </a:p>
          <a:p>
            <a:pPr marL="12700">
              <a:lnSpc>
                <a:spcPts val="3225"/>
              </a:lnSpc>
            </a:pPr>
            <a:r>
              <a:rPr sz="2700" spc="-650" dirty="0">
                <a:latin typeface="DejaVu Sans"/>
                <a:cs typeface="DejaVu Sans"/>
              </a:rPr>
              <a:t>•</a:t>
            </a:r>
            <a:endParaRPr sz="27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4257" y="192150"/>
            <a:ext cx="6557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55" dirty="0"/>
              <a:t>Use </a:t>
            </a:r>
            <a:r>
              <a:rPr sz="4000" spc="-270" dirty="0"/>
              <a:t>of </a:t>
            </a:r>
            <a:r>
              <a:rPr sz="4000" spc="-484" dirty="0"/>
              <a:t>vaptans </a:t>
            </a:r>
            <a:r>
              <a:rPr sz="4000" spc="-315" dirty="0"/>
              <a:t>in</a:t>
            </a:r>
            <a:r>
              <a:rPr sz="4000" spc="-305" dirty="0"/>
              <a:t> </a:t>
            </a:r>
            <a:r>
              <a:rPr sz="4000" spc="-445" dirty="0"/>
              <a:t>hyponatremia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09295" indent="-287020">
              <a:lnSpc>
                <a:spcPct val="100000"/>
              </a:lnSpc>
              <a:spcBef>
                <a:spcPts val="105"/>
              </a:spcBef>
              <a:buChar char="–"/>
              <a:tabLst>
                <a:tab pos="709930" algn="l"/>
                <a:tab pos="710565" algn="l"/>
              </a:tabLst>
            </a:pPr>
            <a:r>
              <a:rPr spc="-229" dirty="0"/>
              <a:t>Euvolemic </a:t>
            </a:r>
            <a:r>
              <a:rPr spc="-235" dirty="0"/>
              <a:t>and </a:t>
            </a:r>
            <a:r>
              <a:rPr spc="-220" dirty="0"/>
              <a:t>hypervolemic</a:t>
            </a:r>
            <a:r>
              <a:rPr spc="-80" dirty="0"/>
              <a:t> </a:t>
            </a:r>
            <a:r>
              <a:rPr spc="-220" dirty="0"/>
              <a:t>hyponatremia</a:t>
            </a:r>
          </a:p>
          <a:p>
            <a:pPr marL="709295" indent="-287020">
              <a:lnSpc>
                <a:spcPts val="2160"/>
              </a:lnSpc>
              <a:buChar char="–"/>
              <a:tabLst>
                <a:tab pos="709930" algn="l"/>
                <a:tab pos="710565" algn="l"/>
              </a:tabLst>
            </a:pPr>
            <a:r>
              <a:rPr spc="-210" dirty="0"/>
              <a:t>Chronic </a:t>
            </a:r>
            <a:r>
              <a:rPr spc="-235" dirty="0"/>
              <a:t>symptomatic </a:t>
            </a:r>
            <a:r>
              <a:rPr spc="-220" dirty="0"/>
              <a:t>hyponatremia </a:t>
            </a:r>
            <a:r>
              <a:rPr spc="-210" dirty="0"/>
              <a:t>where </a:t>
            </a:r>
            <a:r>
              <a:rPr spc="-204" dirty="0"/>
              <a:t>underlying </a:t>
            </a:r>
            <a:r>
              <a:rPr spc="-250" dirty="0"/>
              <a:t>cause can</a:t>
            </a:r>
            <a:r>
              <a:rPr spc="25" dirty="0"/>
              <a:t> </a:t>
            </a:r>
            <a:r>
              <a:rPr spc="-170" dirty="0"/>
              <a:t>not</a:t>
            </a:r>
          </a:p>
          <a:p>
            <a:pPr marL="709295">
              <a:lnSpc>
                <a:spcPts val="2160"/>
              </a:lnSpc>
            </a:pPr>
            <a:r>
              <a:rPr spc="-229" dirty="0"/>
              <a:t>be </a:t>
            </a:r>
            <a:r>
              <a:rPr spc="-200" dirty="0"/>
              <a:t>corrected </a:t>
            </a:r>
            <a:r>
              <a:rPr spc="-235" dirty="0"/>
              <a:t>and </a:t>
            </a:r>
            <a:r>
              <a:rPr spc="-204" dirty="0"/>
              <a:t>long </a:t>
            </a:r>
            <a:r>
              <a:rPr spc="-215" dirty="0"/>
              <a:t>term </a:t>
            </a:r>
            <a:r>
              <a:rPr spc="-210" dirty="0"/>
              <a:t>treatment </a:t>
            </a:r>
            <a:r>
              <a:rPr spc="-180" dirty="0"/>
              <a:t>is</a:t>
            </a:r>
            <a:r>
              <a:rPr spc="-5" dirty="0"/>
              <a:t> </a:t>
            </a:r>
            <a:r>
              <a:rPr spc="-190" dirty="0"/>
              <a:t>required</a:t>
            </a:r>
          </a:p>
          <a:p>
            <a:pPr marL="709295" indent="-287020">
              <a:lnSpc>
                <a:spcPct val="100000"/>
              </a:lnSpc>
              <a:buChar char="–"/>
              <a:tabLst>
                <a:tab pos="709930" algn="l"/>
                <a:tab pos="710565" algn="l"/>
              </a:tabLst>
            </a:pPr>
            <a:r>
              <a:rPr spc="-275" dirty="0"/>
              <a:t>Can </a:t>
            </a:r>
            <a:r>
              <a:rPr spc="-229" dirty="0"/>
              <a:t>be </a:t>
            </a:r>
            <a:r>
              <a:rPr spc="-204" dirty="0"/>
              <a:t>started </a:t>
            </a:r>
            <a:r>
              <a:rPr spc="-220" dirty="0"/>
              <a:t>once </a:t>
            </a:r>
            <a:r>
              <a:rPr spc="-245" dirty="0"/>
              <a:t>serum </a:t>
            </a:r>
            <a:r>
              <a:rPr spc="-225" dirty="0"/>
              <a:t>sodium </a:t>
            </a:r>
            <a:r>
              <a:rPr spc="-370" dirty="0"/>
              <a:t>&gt;120</a:t>
            </a:r>
            <a:r>
              <a:rPr spc="-165" dirty="0"/>
              <a:t> </a:t>
            </a:r>
            <a:r>
              <a:rPr spc="-210" dirty="0"/>
              <a:t>mEq/L</a:t>
            </a:r>
          </a:p>
          <a:p>
            <a:pPr marL="709295" marR="631825" indent="-287020">
              <a:lnSpc>
                <a:spcPts val="1920"/>
              </a:lnSpc>
              <a:spcBef>
                <a:spcPts val="459"/>
              </a:spcBef>
              <a:buChar char="–"/>
              <a:tabLst>
                <a:tab pos="709930" algn="l"/>
                <a:tab pos="710565" algn="l"/>
              </a:tabLst>
            </a:pPr>
            <a:r>
              <a:rPr spc="-185" dirty="0"/>
              <a:t>For </a:t>
            </a:r>
            <a:r>
              <a:rPr spc="-170" dirty="0"/>
              <a:t>initiating </a:t>
            </a:r>
            <a:r>
              <a:rPr spc="-240" dirty="0"/>
              <a:t>vaptan </a:t>
            </a:r>
            <a:r>
              <a:rPr spc="-190" dirty="0"/>
              <a:t>patient </a:t>
            </a:r>
            <a:r>
              <a:rPr spc="-200" dirty="0"/>
              <a:t>should </a:t>
            </a:r>
            <a:r>
              <a:rPr spc="-229" dirty="0"/>
              <a:t>be </a:t>
            </a:r>
            <a:r>
              <a:rPr spc="-210" dirty="0"/>
              <a:t>admitted </a:t>
            </a:r>
            <a:r>
              <a:rPr spc="-145" dirty="0"/>
              <a:t>for </a:t>
            </a:r>
            <a:r>
              <a:rPr spc="-210" dirty="0"/>
              <a:t>3-4 </a:t>
            </a:r>
            <a:r>
              <a:rPr spc="-245" dirty="0"/>
              <a:t>days, </a:t>
            </a:r>
            <a:r>
              <a:rPr spc="-150" dirty="0"/>
              <a:t>i.e.  </a:t>
            </a:r>
            <a:r>
              <a:rPr spc="-245" dirty="0"/>
              <a:t>Vaptan </a:t>
            </a:r>
            <a:r>
              <a:rPr spc="-215" dirty="0"/>
              <a:t>therapy </a:t>
            </a:r>
            <a:r>
              <a:rPr spc="-200" dirty="0"/>
              <a:t>should </a:t>
            </a:r>
            <a:r>
              <a:rPr spc="-229" dirty="0"/>
              <a:t>be </a:t>
            </a:r>
            <a:r>
              <a:rPr spc="-170" dirty="0"/>
              <a:t>initiated </a:t>
            </a:r>
            <a:r>
              <a:rPr spc="-160" dirty="0"/>
              <a:t>in</a:t>
            </a:r>
            <a:r>
              <a:rPr spc="-60" dirty="0"/>
              <a:t> </a:t>
            </a:r>
            <a:r>
              <a:rPr spc="-185" dirty="0"/>
              <a:t>hospital</a:t>
            </a:r>
          </a:p>
          <a:p>
            <a:pPr marL="709295" marR="5080" indent="-287020">
              <a:lnSpc>
                <a:spcPct val="80000"/>
              </a:lnSpc>
              <a:spcBef>
                <a:spcPts val="500"/>
              </a:spcBef>
              <a:buChar char="–"/>
              <a:tabLst>
                <a:tab pos="709930" algn="l"/>
                <a:tab pos="710565" algn="l"/>
              </a:tabLst>
            </a:pPr>
            <a:r>
              <a:rPr spc="-160" dirty="0"/>
              <a:t>Monitoring </a:t>
            </a:r>
            <a:r>
              <a:rPr spc="-135" dirty="0"/>
              <a:t>of </a:t>
            </a:r>
            <a:r>
              <a:rPr spc="-240" dirty="0"/>
              <a:t>serum </a:t>
            </a:r>
            <a:r>
              <a:rPr spc="-225" dirty="0"/>
              <a:t>sodium </a:t>
            </a:r>
            <a:r>
              <a:rPr spc="-175" dirty="0"/>
              <a:t>after </a:t>
            </a:r>
            <a:r>
              <a:rPr spc="-220" dirty="0"/>
              <a:t>discharge, </a:t>
            </a:r>
            <a:r>
              <a:rPr spc="-155" dirty="0"/>
              <a:t>initially </a:t>
            </a:r>
            <a:r>
              <a:rPr spc="-204" dirty="0"/>
              <a:t>at 3-4 </a:t>
            </a:r>
            <a:r>
              <a:rPr spc="-245" dirty="0"/>
              <a:t>days, </a:t>
            </a:r>
            <a:r>
              <a:rPr spc="-195" dirty="0"/>
              <a:t>then  </a:t>
            </a:r>
            <a:r>
              <a:rPr spc="-240" dirty="0"/>
              <a:t>every </a:t>
            </a:r>
            <a:r>
              <a:rPr spc="-260" dirty="0"/>
              <a:t>15 </a:t>
            </a:r>
            <a:r>
              <a:rPr spc="-270" dirty="0"/>
              <a:t>days </a:t>
            </a:r>
            <a:r>
              <a:rPr spc="-145" dirty="0"/>
              <a:t>for </a:t>
            </a:r>
            <a:r>
              <a:rPr spc="-265" dirty="0"/>
              <a:t>a </a:t>
            </a:r>
            <a:r>
              <a:rPr spc="-220" dirty="0"/>
              <a:t>month </a:t>
            </a:r>
            <a:r>
              <a:rPr spc="-235" dirty="0"/>
              <a:t>and </a:t>
            </a:r>
            <a:r>
              <a:rPr spc="-195" dirty="0"/>
              <a:t>then </a:t>
            </a:r>
            <a:r>
              <a:rPr spc="-210" dirty="0"/>
              <a:t>monthly </a:t>
            </a:r>
            <a:r>
              <a:rPr spc="-195" dirty="0"/>
              <a:t>monitoring </a:t>
            </a:r>
            <a:r>
              <a:rPr spc="-105" dirty="0"/>
              <a:t>till </a:t>
            </a:r>
            <a:r>
              <a:rPr spc="-215" dirty="0"/>
              <a:t>therapy </a:t>
            </a:r>
            <a:r>
              <a:rPr spc="-180" dirty="0"/>
              <a:t>is  </a:t>
            </a:r>
            <a:r>
              <a:rPr spc="-200" dirty="0"/>
              <a:t>continued</a:t>
            </a:r>
          </a:p>
          <a:p>
            <a:pPr marL="709295" marR="155575" indent="-287020">
              <a:lnSpc>
                <a:spcPts val="1920"/>
              </a:lnSpc>
              <a:spcBef>
                <a:spcPts val="459"/>
              </a:spcBef>
              <a:buChar char="–"/>
              <a:tabLst>
                <a:tab pos="709930" algn="l"/>
                <a:tab pos="710565" algn="l"/>
              </a:tabLst>
            </a:pPr>
            <a:r>
              <a:rPr spc="-210" dirty="0"/>
              <a:t>Liver </a:t>
            </a:r>
            <a:r>
              <a:rPr spc="-175" dirty="0"/>
              <a:t>function </a:t>
            </a:r>
            <a:r>
              <a:rPr spc="-200" dirty="0"/>
              <a:t>should </a:t>
            </a:r>
            <a:r>
              <a:rPr spc="-229" dirty="0"/>
              <a:t>be </a:t>
            </a:r>
            <a:r>
              <a:rPr spc="-195" dirty="0"/>
              <a:t>monitored </a:t>
            </a:r>
            <a:r>
              <a:rPr spc="-175" dirty="0"/>
              <a:t>intially, </a:t>
            </a:r>
            <a:r>
              <a:rPr spc="-204" dirty="0"/>
              <a:t>at </a:t>
            </a:r>
            <a:r>
              <a:rPr spc="-260" dirty="0"/>
              <a:t>15 </a:t>
            </a:r>
            <a:r>
              <a:rPr spc="-270" dirty="0"/>
              <a:t>days </a:t>
            </a:r>
            <a:r>
              <a:rPr spc="-145" dirty="0"/>
              <a:t>for </a:t>
            </a:r>
            <a:r>
              <a:rPr spc="-204" dirty="0"/>
              <a:t>2-3 </a:t>
            </a:r>
            <a:r>
              <a:rPr spc="-225" dirty="0"/>
              <a:t>months  </a:t>
            </a:r>
            <a:r>
              <a:rPr spc="-235" dirty="0"/>
              <a:t>and </a:t>
            </a:r>
            <a:r>
              <a:rPr spc="-195" dirty="0"/>
              <a:t>then </a:t>
            </a:r>
            <a:r>
              <a:rPr spc="-240" dirty="0"/>
              <a:t>every </a:t>
            </a:r>
            <a:r>
              <a:rPr spc="-260" dirty="0"/>
              <a:t>3</a:t>
            </a:r>
            <a:r>
              <a:rPr spc="-75" dirty="0"/>
              <a:t> </a:t>
            </a:r>
            <a:r>
              <a:rPr spc="-210" dirty="0"/>
              <a:t>monthly</a:t>
            </a:r>
          </a:p>
          <a:p>
            <a:pPr marL="709295" indent="-287020">
              <a:lnSpc>
                <a:spcPts val="2160"/>
              </a:lnSpc>
              <a:spcBef>
                <a:spcPts val="20"/>
              </a:spcBef>
              <a:buChar char="–"/>
              <a:tabLst>
                <a:tab pos="709930" algn="l"/>
                <a:tab pos="710565" algn="l"/>
              </a:tabLst>
            </a:pPr>
            <a:r>
              <a:rPr spc="-229" dirty="0"/>
              <a:t>Ensure </a:t>
            </a:r>
            <a:r>
              <a:rPr spc="-195" dirty="0"/>
              <a:t>proper </a:t>
            </a:r>
            <a:r>
              <a:rPr spc="-215" dirty="0"/>
              <a:t>intake (good </a:t>
            </a:r>
            <a:r>
              <a:rPr spc="-190" dirty="0"/>
              <a:t>quantity) </a:t>
            </a:r>
            <a:r>
              <a:rPr spc="-135" dirty="0"/>
              <a:t>of </a:t>
            </a:r>
            <a:r>
              <a:rPr spc="-204" dirty="0"/>
              <a:t>water </a:t>
            </a:r>
            <a:r>
              <a:rPr spc="-160" dirty="0"/>
              <a:t>(fluid) </a:t>
            </a:r>
            <a:r>
              <a:rPr spc="-175" dirty="0"/>
              <a:t>while</a:t>
            </a:r>
            <a:r>
              <a:rPr spc="-135" dirty="0"/>
              <a:t> </a:t>
            </a:r>
            <a:r>
              <a:rPr spc="-200" dirty="0"/>
              <a:t>patients</a:t>
            </a:r>
          </a:p>
          <a:p>
            <a:pPr marL="709295">
              <a:lnSpc>
                <a:spcPts val="2160"/>
              </a:lnSpc>
            </a:pPr>
            <a:r>
              <a:rPr spc="-220" dirty="0"/>
              <a:t>are </a:t>
            </a:r>
            <a:r>
              <a:rPr spc="-195" dirty="0"/>
              <a:t>on</a:t>
            </a:r>
            <a:r>
              <a:rPr spc="-165" dirty="0"/>
              <a:t> </a:t>
            </a:r>
            <a:r>
              <a:rPr spc="-240" dirty="0"/>
              <a:t>vaptan</a:t>
            </a:r>
          </a:p>
          <a:p>
            <a:pPr marL="709295" marR="993775" indent="-287020">
              <a:lnSpc>
                <a:spcPct val="80000"/>
              </a:lnSpc>
              <a:spcBef>
                <a:spcPts val="480"/>
              </a:spcBef>
              <a:buFont typeface="DejaVu Sans"/>
              <a:buChar char="–"/>
              <a:tabLst>
                <a:tab pos="765810" algn="l"/>
                <a:tab pos="766445" algn="l"/>
              </a:tabLst>
            </a:pPr>
            <a:r>
              <a:rPr dirty="0"/>
              <a:t>	</a:t>
            </a:r>
            <a:r>
              <a:rPr spc="-245" dirty="0"/>
              <a:t>Vaptan </a:t>
            </a:r>
            <a:r>
              <a:rPr spc="-200" dirty="0"/>
              <a:t>(tolvaptan) </a:t>
            </a:r>
            <a:r>
              <a:rPr spc="-180" dirty="0"/>
              <a:t>is </a:t>
            </a:r>
            <a:r>
              <a:rPr spc="-200" dirty="0"/>
              <a:t>contraindicated </a:t>
            </a:r>
            <a:r>
              <a:rPr spc="-95" dirty="0"/>
              <a:t>if </a:t>
            </a:r>
            <a:r>
              <a:rPr spc="-190" dirty="0"/>
              <a:t>patient </a:t>
            </a:r>
            <a:r>
              <a:rPr spc="-250" dirty="0"/>
              <a:t>can </a:t>
            </a:r>
            <a:r>
              <a:rPr spc="-170" dirty="0"/>
              <a:t>not </a:t>
            </a:r>
            <a:r>
              <a:rPr spc="-185" dirty="0"/>
              <a:t>drink  </a:t>
            </a:r>
            <a:r>
              <a:rPr spc="-190" dirty="0"/>
              <a:t>water/can </a:t>
            </a:r>
            <a:r>
              <a:rPr spc="-170" dirty="0"/>
              <a:t>not </a:t>
            </a:r>
            <a:r>
              <a:rPr spc="-180" dirty="0"/>
              <a:t>feel</a:t>
            </a:r>
            <a:r>
              <a:rPr spc="-200" dirty="0"/>
              <a:t> </a:t>
            </a:r>
            <a:r>
              <a:rPr spc="-165" dirty="0"/>
              <a:t>thirst</a:t>
            </a:r>
          </a:p>
          <a:p>
            <a:pPr marL="709295" indent="-287020">
              <a:lnSpc>
                <a:spcPct val="100000"/>
              </a:lnSpc>
              <a:buChar char="–"/>
              <a:tabLst>
                <a:tab pos="709930" algn="l"/>
                <a:tab pos="710565" algn="l"/>
              </a:tabLst>
            </a:pPr>
            <a:r>
              <a:rPr spc="-245" dirty="0"/>
              <a:t>Vaptans </a:t>
            </a:r>
            <a:r>
              <a:rPr spc="-215" dirty="0"/>
              <a:t>produce </a:t>
            </a:r>
            <a:r>
              <a:rPr spc="-225" dirty="0"/>
              <a:t>good </a:t>
            </a:r>
            <a:r>
              <a:rPr spc="-195" dirty="0"/>
              <a:t>quanttiy </a:t>
            </a:r>
            <a:r>
              <a:rPr spc="-135" dirty="0"/>
              <a:t>of </a:t>
            </a:r>
            <a:r>
              <a:rPr spc="-204" dirty="0"/>
              <a:t>water</a:t>
            </a:r>
            <a:r>
              <a:rPr spc="-160" dirty="0"/>
              <a:t> </a:t>
            </a:r>
            <a:r>
              <a:rPr spc="-200" dirty="0"/>
              <a:t>loss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372" y="461899"/>
            <a:ext cx="62249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80" dirty="0"/>
              <a:t>Prevalence </a:t>
            </a:r>
            <a:r>
              <a:rPr spc="-430" dirty="0"/>
              <a:t>&amp;</a:t>
            </a:r>
            <a:r>
              <a:rPr spc="-380" dirty="0"/>
              <a:t> </a:t>
            </a:r>
            <a:r>
              <a:rPr spc="-459" dirty="0"/>
              <a:t>epidemiology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866380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35" dirty="0">
                <a:latin typeface="DejaVu Sans"/>
                <a:cs typeface="DejaVu Sans"/>
              </a:rPr>
              <a:t>Most </a:t>
            </a:r>
            <a:r>
              <a:rPr sz="3200" spc="-409" dirty="0">
                <a:latin typeface="DejaVu Sans"/>
                <a:cs typeface="DejaVu Sans"/>
              </a:rPr>
              <a:t>common </a:t>
            </a:r>
            <a:r>
              <a:rPr sz="3200" spc="-290" dirty="0">
                <a:latin typeface="DejaVu Sans"/>
                <a:cs typeface="DejaVu Sans"/>
              </a:rPr>
              <a:t>electrolyte</a:t>
            </a:r>
            <a:r>
              <a:rPr sz="3200" spc="-250" dirty="0">
                <a:latin typeface="DejaVu Sans"/>
                <a:cs typeface="DejaVu Sans"/>
              </a:rPr>
              <a:t> </a:t>
            </a:r>
            <a:r>
              <a:rPr sz="3200" spc="-300" dirty="0">
                <a:latin typeface="DejaVu Sans"/>
                <a:cs typeface="DejaVu Sans"/>
              </a:rPr>
              <a:t>disorder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10" dirty="0">
                <a:latin typeface="DejaVu Sans"/>
                <a:cs typeface="DejaVu Sans"/>
              </a:rPr>
              <a:t>Affects </a:t>
            </a:r>
            <a:r>
              <a:rPr sz="3200" spc="-415" dirty="0">
                <a:latin typeface="DejaVu Sans"/>
                <a:cs typeface="DejaVu Sans"/>
              </a:rPr>
              <a:t>15 </a:t>
            </a:r>
            <a:r>
              <a:rPr sz="3200" spc="-335" dirty="0">
                <a:latin typeface="DejaVu Sans"/>
                <a:cs typeface="DejaVu Sans"/>
              </a:rPr>
              <a:t>-30 </a:t>
            </a:r>
            <a:r>
              <a:rPr sz="3200" spc="-755" dirty="0">
                <a:latin typeface="DejaVu Sans"/>
                <a:cs typeface="DejaVu Sans"/>
              </a:rPr>
              <a:t>% </a:t>
            </a:r>
            <a:r>
              <a:rPr sz="3200" spc="-215" dirty="0">
                <a:latin typeface="DejaVu Sans"/>
                <a:cs typeface="DejaVu Sans"/>
              </a:rPr>
              <a:t>of </a:t>
            </a:r>
            <a:r>
              <a:rPr sz="3200" spc="-315" dirty="0">
                <a:latin typeface="DejaVu Sans"/>
                <a:cs typeface="DejaVu Sans"/>
              </a:rPr>
              <a:t>hospitalized</a:t>
            </a:r>
            <a:r>
              <a:rPr sz="3200" spc="-245" dirty="0">
                <a:latin typeface="DejaVu Sans"/>
                <a:cs typeface="DejaVu Sans"/>
              </a:rPr>
              <a:t> </a:t>
            </a:r>
            <a:r>
              <a:rPr sz="3200" spc="-315" dirty="0">
                <a:latin typeface="DejaVu Sans"/>
                <a:cs typeface="DejaVu Sans"/>
              </a:rPr>
              <a:t>patients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10" dirty="0">
                <a:latin typeface="DejaVu Sans"/>
                <a:cs typeface="DejaVu Sans"/>
              </a:rPr>
              <a:t>Affects </a:t>
            </a:r>
            <a:r>
              <a:rPr sz="3200" spc="-415" dirty="0">
                <a:latin typeface="DejaVu Sans"/>
                <a:cs typeface="DejaVu Sans"/>
              </a:rPr>
              <a:t>7 </a:t>
            </a:r>
            <a:r>
              <a:rPr sz="3200" spc="-755" dirty="0">
                <a:latin typeface="DejaVu Sans"/>
                <a:cs typeface="DejaVu Sans"/>
              </a:rPr>
              <a:t>% </a:t>
            </a:r>
            <a:r>
              <a:rPr sz="3200" spc="-215" dirty="0">
                <a:latin typeface="DejaVu Sans"/>
                <a:cs typeface="DejaVu Sans"/>
              </a:rPr>
              <a:t>of </a:t>
            </a:r>
            <a:r>
              <a:rPr sz="3200" spc="-345" dirty="0">
                <a:latin typeface="DejaVu Sans"/>
                <a:cs typeface="DejaVu Sans"/>
              </a:rPr>
              <a:t>ambulatory</a:t>
            </a:r>
            <a:r>
              <a:rPr sz="3200" spc="-250" dirty="0">
                <a:latin typeface="DejaVu Sans"/>
                <a:cs typeface="DejaVu Sans"/>
              </a:rPr>
              <a:t> </a:t>
            </a:r>
            <a:r>
              <a:rPr sz="3200" spc="-315" dirty="0">
                <a:latin typeface="DejaVu Sans"/>
                <a:cs typeface="DejaVu Sans"/>
              </a:rPr>
              <a:t>patients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20" dirty="0">
                <a:latin typeface="DejaVu Sans"/>
                <a:cs typeface="DejaVu Sans"/>
              </a:rPr>
              <a:t>Causes </a:t>
            </a:r>
            <a:r>
              <a:rPr sz="3200" spc="-415" dirty="0">
                <a:latin typeface="DejaVu Sans"/>
                <a:cs typeface="DejaVu Sans"/>
              </a:rPr>
              <a:t>1 </a:t>
            </a:r>
            <a:r>
              <a:rPr sz="3200" spc="-260" dirty="0">
                <a:latin typeface="DejaVu Sans"/>
                <a:cs typeface="DejaVu Sans"/>
              </a:rPr>
              <a:t>million </a:t>
            </a:r>
            <a:r>
              <a:rPr sz="3200" spc="-275" dirty="0">
                <a:latin typeface="DejaVu Sans"/>
                <a:cs typeface="DejaVu Sans"/>
              </a:rPr>
              <a:t>hospitalizations/</a:t>
            </a:r>
            <a:r>
              <a:rPr sz="3200" spc="-5" dirty="0">
                <a:latin typeface="DejaVu Sans"/>
                <a:cs typeface="DejaVu Sans"/>
              </a:rPr>
              <a:t> </a:t>
            </a:r>
            <a:r>
              <a:rPr sz="3200" spc="-370" dirty="0">
                <a:latin typeface="DejaVu Sans"/>
                <a:cs typeface="DejaVu Sans"/>
              </a:rPr>
              <a:t>year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40" dirty="0">
                <a:latin typeface="DejaVu Sans"/>
                <a:cs typeface="DejaVu Sans"/>
              </a:rPr>
              <a:t>Higher </a:t>
            </a:r>
            <a:r>
              <a:rPr sz="3200" spc="-325" dirty="0">
                <a:latin typeface="DejaVu Sans"/>
                <a:cs typeface="DejaVu Sans"/>
              </a:rPr>
              <a:t>incidence </a:t>
            </a:r>
            <a:r>
              <a:rPr sz="3200" spc="-250" dirty="0">
                <a:latin typeface="DejaVu Sans"/>
                <a:cs typeface="DejaVu Sans"/>
              </a:rPr>
              <a:t>in </a:t>
            </a:r>
            <a:r>
              <a:rPr sz="3200" spc="-285" dirty="0">
                <a:latin typeface="DejaVu Sans"/>
                <a:cs typeface="DejaVu Sans"/>
              </a:rPr>
              <a:t>cirrhosis </a:t>
            </a:r>
            <a:r>
              <a:rPr sz="3200" spc="-375" dirty="0">
                <a:latin typeface="DejaVu Sans"/>
                <a:cs typeface="DejaVu Sans"/>
              </a:rPr>
              <a:t>and </a:t>
            </a:r>
            <a:r>
              <a:rPr sz="3200" spc="-310" dirty="0">
                <a:latin typeface="DejaVu Sans"/>
                <a:cs typeface="DejaVu Sans"/>
              </a:rPr>
              <a:t>heart</a:t>
            </a:r>
            <a:r>
              <a:rPr sz="3200" spc="-145" dirty="0">
                <a:latin typeface="DejaVu Sans"/>
                <a:cs typeface="DejaVu Sans"/>
              </a:rPr>
              <a:t> </a:t>
            </a:r>
            <a:r>
              <a:rPr sz="3200" spc="-275" dirty="0">
                <a:latin typeface="DejaVu Sans"/>
                <a:cs typeface="DejaVu Sans"/>
              </a:rPr>
              <a:t>failure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40" dirty="0">
                <a:latin typeface="DejaVu Sans"/>
                <a:cs typeface="DejaVu Sans"/>
              </a:rPr>
              <a:t>Higher </a:t>
            </a:r>
            <a:r>
              <a:rPr sz="3200" spc="-325" dirty="0">
                <a:latin typeface="DejaVu Sans"/>
                <a:cs typeface="DejaVu Sans"/>
              </a:rPr>
              <a:t>incidence </a:t>
            </a:r>
            <a:r>
              <a:rPr sz="3200" spc="-250" dirty="0">
                <a:latin typeface="DejaVu Sans"/>
                <a:cs typeface="DejaVu Sans"/>
              </a:rPr>
              <a:t>in </a:t>
            </a:r>
            <a:r>
              <a:rPr sz="3200" spc="-295" dirty="0">
                <a:latin typeface="DejaVu Sans"/>
                <a:cs typeface="DejaVu Sans"/>
              </a:rPr>
              <a:t>geriatric</a:t>
            </a:r>
            <a:r>
              <a:rPr sz="3200" spc="-250" dirty="0">
                <a:latin typeface="DejaVu Sans"/>
                <a:cs typeface="DejaVu Sans"/>
              </a:rPr>
              <a:t> </a:t>
            </a:r>
            <a:r>
              <a:rPr sz="3200" spc="-300" dirty="0">
                <a:latin typeface="DejaVu Sans"/>
                <a:cs typeface="DejaVu Sans"/>
              </a:rPr>
              <a:t>populations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5" dirty="0">
                <a:latin typeface="DejaVu Sans"/>
                <a:cs typeface="DejaVu Sans"/>
              </a:rPr>
              <a:t>Hospital </a:t>
            </a:r>
            <a:r>
              <a:rPr sz="3200" spc="-330" dirty="0">
                <a:latin typeface="DejaVu Sans"/>
                <a:cs typeface="DejaVu Sans"/>
              </a:rPr>
              <a:t>acquired </a:t>
            </a:r>
            <a:r>
              <a:rPr sz="3200" spc="-355" dirty="0">
                <a:latin typeface="DejaVu Sans"/>
                <a:cs typeface="DejaVu Sans"/>
              </a:rPr>
              <a:t>hyponatremia</a:t>
            </a:r>
            <a:r>
              <a:rPr sz="3200" spc="-250" dirty="0">
                <a:latin typeface="DejaVu Sans"/>
                <a:cs typeface="DejaVu Sans"/>
              </a:rPr>
              <a:t> </a:t>
            </a:r>
            <a:r>
              <a:rPr sz="3200" spc="-409" dirty="0">
                <a:latin typeface="DejaVu Sans"/>
                <a:cs typeface="DejaVu Sans"/>
              </a:rPr>
              <a:t>common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5394" y="461899"/>
            <a:ext cx="5518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30" dirty="0"/>
              <a:t>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38541"/>
            <a:ext cx="2106930" cy="11969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47040" indent="-434975">
              <a:lnSpc>
                <a:spcPct val="100000"/>
              </a:lnSpc>
              <a:spcBef>
                <a:spcPts val="869"/>
              </a:spcBef>
              <a:buChar char="•"/>
              <a:tabLst>
                <a:tab pos="447040" algn="l"/>
                <a:tab pos="447675" algn="l"/>
              </a:tabLst>
            </a:pPr>
            <a:r>
              <a:rPr sz="3200" spc="-345" dirty="0">
                <a:latin typeface="DejaVu Sans"/>
                <a:cs typeface="DejaVu Sans"/>
              </a:rPr>
              <a:t>thank</a:t>
            </a:r>
            <a:r>
              <a:rPr sz="3200" spc="-330" dirty="0">
                <a:latin typeface="DejaVu Sans"/>
                <a:cs typeface="DejaVu Sans"/>
              </a:rPr>
              <a:t> </a:t>
            </a:r>
            <a:r>
              <a:rPr sz="3200" spc="-370" dirty="0">
                <a:latin typeface="DejaVu Sans"/>
                <a:cs typeface="DejaVu Sans"/>
              </a:rPr>
              <a:t>you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75" dirty="0">
                <a:latin typeface="DejaVu Sans"/>
                <a:cs typeface="DejaVu Sans"/>
              </a:rPr>
              <a:t>The</a:t>
            </a:r>
            <a:r>
              <a:rPr sz="3200" spc="-305" dirty="0">
                <a:latin typeface="DejaVu Sans"/>
                <a:cs typeface="DejaVu Sans"/>
              </a:rPr>
              <a:t> </a:t>
            </a:r>
            <a:r>
              <a:rPr sz="3200" spc="-360" dirty="0">
                <a:latin typeface="DejaVu Sans"/>
                <a:cs typeface="DejaVu Sans"/>
              </a:rPr>
              <a:t>end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81000"/>
            <a:ext cx="8229600" cy="5745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9741" y="286257"/>
            <a:ext cx="26028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0" dirty="0"/>
              <a:t>Risk</a:t>
            </a:r>
            <a:r>
              <a:rPr spc="-470" dirty="0"/>
              <a:t> </a:t>
            </a:r>
            <a:r>
              <a:rPr spc="-434" dirty="0"/>
              <a:t>factors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77616"/>
            <a:ext cx="7651115" cy="46107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85" dirty="0">
                <a:latin typeface="DejaVu Sans"/>
                <a:cs typeface="DejaVu Sans"/>
              </a:rPr>
              <a:t>Primarily </a:t>
            </a:r>
            <a:r>
              <a:rPr sz="3200" spc="-360" dirty="0">
                <a:latin typeface="DejaVu Sans"/>
                <a:cs typeface="DejaVu Sans"/>
              </a:rPr>
              <a:t>due </a:t>
            </a:r>
            <a:r>
              <a:rPr sz="3200" spc="-245" dirty="0">
                <a:latin typeface="DejaVu Sans"/>
                <a:cs typeface="DejaVu Sans"/>
              </a:rPr>
              <a:t>to </a:t>
            </a:r>
            <a:r>
              <a:rPr sz="3200" spc="-350" dirty="0">
                <a:latin typeface="DejaVu Sans"/>
                <a:cs typeface="DejaVu Sans"/>
              </a:rPr>
              <a:t>elevated </a:t>
            </a:r>
            <a:r>
              <a:rPr sz="3200" spc="-360" dirty="0">
                <a:latin typeface="DejaVu Sans"/>
                <a:cs typeface="DejaVu Sans"/>
              </a:rPr>
              <a:t>Vasopressin</a:t>
            </a:r>
            <a:r>
              <a:rPr sz="3200" spc="-260" dirty="0">
                <a:latin typeface="DejaVu Sans"/>
                <a:cs typeface="DejaVu Sans"/>
              </a:rPr>
              <a:t> </a:t>
            </a:r>
            <a:r>
              <a:rPr sz="3200" spc="-360" dirty="0">
                <a:latin typeface="DejaVu Sans"/>
                <a:cs typeface="DejaVu Sans"/>
              </a:rPr>
              <a:t>(ADH)</a:t>
            </a:r>
            <a:endParaRPr sz="3200">
              <a:latin typeface="DejaVu Sans"/>
              <a:cs typeface="DejaVu Sans"/>
            </a:endParaRPr>
          </a:p>
          <a:p>
            <a:pPr marL="355600" marR="25781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15" dirty="0">
                <a:latin typeface="DejaVu Sans"/>
                <a:cs typeface="DejaVu Sans"/>
              </a:rPr>
              <a:t>ADH </a:t>
            </a:r>
            <a:r>
              <a:rPr sz="3200" spc="-340" dirty="0">
                <a:latin typeface="DejaVu Sans"/>
                <a:cs typeface="DejaVu Sans"/>
              </a:rPr>
              <a:t>released </a:t>
            </a:r>
            <a:r>
              <a:rPr sz="3200" spc="-360" dirty="0">
                <a:latin typeface="DejaVu Sans"/>
                <a:cs typeface="DejaVu Sans"/>
              </a:rPr>
              <a:t>due </a:t>
            </a:r>
            <a:r>
              <a:rPr sz="3200" spc="-240" dirty="0">
                <a:latin typeface="DejaVu Sans"/>
                <a:cs typeface="DejaVu Sans"/>
              </a:rPr>
              <a:t>to </a:t>
            </a:r>
            <a:r>
              <a:rPr sz="3200" spc="-350" dirty="0">
                <a:latin typeface="DejaVu Sans"/>
                <a:cs typeface="DejaVu Sans"/>
              </a:rPr>
              <a:t>elevated </a:t>
            </a:r>
            <a:r>
              <a:rPr sz="3200" spc="-395" dirty="0">
                <a:latin typeface="DejaVu Sans"/>
                <a:cs typeface="DejaVu Sans"/>
              </a:rPr>
              <a:t>plasma  </a:t>
            </a:r>
            <a:r>
              <a:rPr sz="3200" spc="-310" dirty="0">
                <a:latin typeface="DejaVu Sans"/>
                <a:cs typeface="DejaVu Sans"/>
              </a:rPr>
              <a:t>osmolality </a:t>
            </a:r>
            <a:r>
              <a:rPr sz="3200" spc="-375" dirty="0">
                <a:latin typeface="DejaVu Sans"/>
                <a:cs typeface="DejaVu Sans"/>
              </a:rPr>
              <a:t>and </a:t>
            </a:r>
            <a:r>
              <a:rPr sz="3200" spc="-360" dirty="0">
                <a:latin typeface="DejaVu Sans"/>
                <a:cs typeface="DejaVu Sans"/>
              </a:rPr>
              <a:t>hypovolemia </a:t>
            </a:r>
            <a:r>
              <a:rPr sz="3200" spc="155" dirty="0">
                <a:latin typeface="DejaVu Sans"/>
                <a:cs typeface="DejaVu Sans"/>
              </a:rPr>
              <a:t>/</a:t>
            </a:r>
            <a:r>
              <a:rPr sz="3200" spc="-85" dirty="0">
                <a:latin typeface="DejaVu Sans"/>
                <a:cs typeface="DejaVu Sans"/>
              </a:rPr>
              <a:t> </a:t>
            </a:r>
            <a:r>
              <a:rPr sz="3200" spc="-330" dirty="0">
                <a:latin typeface="DejaVu Sans"/>
                <a:cs typeface="DejaVu Sans"/>
              </a:rPr>
              <a:t>hypotension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15" dirty="0">
                <a:latin typeface="DejaVu Sans"/>
                <a:cs typeface="DejaVu Sans"/>
              </a:rPr>
              <a:t>ADH </a:t>
            </a:r>
            <a:r>
              <a:rPr sz="3200" spc="-400" dirty="0">
                <a:latin typeface="DejaVu Sans"/>
                <a:cs typeface="DejaVu Sans"/>
              </a:rPr>
              <a:t>cause </a:t>
            </a:r>
            <a:r>
              <a:rPr sz="3200" spc="-434" dirty="0">
                <a:latin typeface="DejaVu Sans"/>
                <a:cs typeface="DejaVu Sans"/>
              </a:rPr>
              <a:t>excess </a:t>
            </a:r>
            <a:r>
              <a:rPr sz="3200" spc="-325" dirty="0">
                <a:latin typeface="DejaVu Sans"/>
                <a:cs typeface="DejaVu Sans"/>
              </a:rPr>
              <a:t>water</a:t>
            </a:r>
            <a:r>
              <a:rPr sz="3200" dirty="0">
                <a:latin typeface="DejaVu Sans"/>
                <a:cs typeface="DejaVu Sans"/>
              </a:rPr>
              <a:t> </a:t>
            </a:r>
            <a:r>
              <a:rPr sz="3200" spc="-305" dirty="0">
                <a:latin typeface="DejaVu Sans"/>
                <a:cs typeface="DejaVu Sans"/>
              </a:rPr>
              <a:t>reabsorption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15" dirty="0">
                <a:latin typeface="DejaVu Sans"/>
                <a:cs typeface="DejaVu Sans"/>
              </a:rPr>
              <a:t>Etiology </a:t>
            </a:r>
            <a:r>
              <a:rPr sz="3200" spc="-385" dirty="0">
                <a:latin typeface="DejaVu Sans"/>
                <a:cs typeface="DejaVu Sans"/>
              </a:rPr>
              <a:t>based </a:t>
            </a:r>
            <a:r>
              <a:rPr sz="3200" spc="-305" dirty="0">
                <a:latin typeface="DejaVu Sans"/>
                <a:cs typeface="DejaVu Sans"/>
              </a:rPr>
              <a:t>on</a:t>
            </a:r>
            <a:r>
              <a:rPr sz="3200" spc="-175" dirty="0">
                <a:latin typeface="DejaVu Sans"/>
                <a:cs typeface="DejaVu Sans"/>
              </a:rPr>
              <a:t> </a:t>
            </a:r>
            <a:r>
              <a:rPr sz="3200" spc="-295" dirty="0">
                <a:latin typeface="DejaVu Sans"/>
                <a:cs typeface="DejaVu Sans"/>
              </a:rPr>
              <a:t>classification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15" dirty="0">
                <a:latin typeface="DejaVu Sans"/>
                <a:cs typeface="DejaVu Sans"/>
              </a:rPr>
              <a:t>1.</a:t>
            </a:r>
            <a:r>
              <a:rPr sz="3200" spc="-290" dirty="0">
                <a:latin typeface="DejaVu Sans"/>
                <a:cs typeface="DejaVu Sans"/>
              </a:rPr>
              <a:t> </a:t>
            </a:r>
            <a:r>
              <a:rPr sz="3200" spc="-355" dirty="0">
                <a:latin typeface="DejaVu Sans"/>
                <a:cs typeface="DejaVu Sans"/>
              </a:rPr>
              <a:t>hypovolemic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15" dirty="0">
                <a:latin typeface="DejaVu Sans"/>
                <a:cs typeface="DejaVu Sans"/>
              </a:rPr>
              <a:t>2.</a:t>
            </a:r>
            <a:r>
              <a:rPr sz="3200" spc="-290" dirty="0">
                <a:latin typeface="DejaVu Sans"/>
                <a:cs typeface="DejaVu Sans"/>
              </a:rPr>
              <a:t> </a:t>
            </a:r>
            <a:r>
              <a:rPr sz="3200" spc="-350" dirty="0">
                <a:latin typeface="DejaVu Sans"/>
                <a:cs typeface="DejaVu Sans"/>
              </a:rPr>
              <a:t>euvolemic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15" dirty="0">
                <a:latin typeface="DejaVu Sans"/>
                <a:cs typeface="DejaVu Sans"/>
              </a:rPr>
              <a:t>3.</a:t>
            </a:r>
            <a:r>
              <a:rPr sz="3200" spc="-290" dirty="0">
                <a:latin typeface="DejaVu Sans"/>
                <a:cs typeface="DejaVu Sans"/>
              </a:rPr>
              <a:t> </a:t>
            </a:r>
            <a:r>
              <a:rPr sz="3200" spc="-350" dirty="0">
                <a:latin typeface="DejaVu Sans"/>
                <a:cs typeface="DejaVu Sans"/>
              </a:rPr>
              <a:t>hypervolemic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1416" y="461899"/>
            <a:ext cx="62820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90" dirty="0"/>
              <a:t>Hypovolemic</a:t>
            </a:r>
            <a:r>
              <a:rPr spc="-445" dirty="0"/>
              <a:t> </a:t>
            </a:r>
            <a:r>
              <a:rPr spc="-484" dirty="0"/>
              <a:t>hyponatremia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1540129"/>
            <a:ext cx="7854950" cy="375729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93065" algn="l"/>
                <a:tab pos="393700" algn="l"/>
              </a:tabLst>
            </a:pPr>
            <a:r>
              <a:rPr sz="2400" spc="-290" dirty="0">
                <a:latin typeface="DejaVu Sans"/>
                <a:cs typeface="DejaVu Sans"/>
              </a:rPr>
              <a:t>Decreased </a:t>
            </a:r>
            <a:r>
              <a:rPr sz="2400" spc="-265" dirty="0">
                <a:latin typeface="DejaVu Sans"/>
                <a:cs typeface="DejaVu Sans"/>
              </a:rPr>
              <a:t>Total </a:t>
            </a:r>
            <a:r>
              <a:rPr sz="2400" spc="-270" dirty="0">
                <a:latin typeface="DejaVu Sans"/>
                <a:cs typeface="DejaVu Sans"/>
              </a:rPr>
              <a:t>body </a:t>
            </a:r>
            <a:r>
              <a:rPr sz="2400" spc="-245" dirty="0">
                <a:latin typeface="DejaVu Sans"/>
                <a:cs typeface="DejaVu Sans"/>
              </a:rPr>
              <a:t>water </a:t>
            </a:r>
            <a:r>
              <a:rPr sz="2400" spc="-285" dirty="0">
                <a:latin typeface="DejaVu Sans"/>
                <a:cs typeface="DejaVu Sans"/>
              </a:rPr>
              <a:t>and Na </a:t>
            </a:r>
            <a:r>
              <a:rPr sz="2400" spc="-165" dirty="0">
                <a:latin typeface="DejaVu Sans"/>
                <a:cs typeface="DejaVu Sans"/>
              </a:rPr>
              <a:t>, </a:t>
            </a:r>
            <a:r>
              <a:rPr sz="2400" spc="-260" dirty="0">
                <a:latin typeface="DejaVu Sans"/>
                <a:cs typeface="DejaVu Sans"/>
              </a:rPr>
              <a:t>greater </a:t>
            </a:r>
            <a:r>
              <a:rPr sz="2400" spc="-280" dirty="0">
                <a:latin typeface="DejaVu Sans"/>
                <a:cs typeface="DejaVu Sans"/>
              </a:rPr>
              <a:t>decrease </a:t>
            </a:r>
            <a:r>
              <a:rPr sz="2400" spc="-190" dirty="0">
                <a:latin typeface="DejaVu Sans"/>
                <a:cs typeface="DejaVu Sans"/>
              </a:rPr>
              <a:t>in</a:t>
            </a:r>
            <a:r>
              <a:rPr sz="2400" spc="135" dirty="0">
                <a:latin typeface="DejaVu Sans"/>
                <a:cs typeface="DejaVu Sans"/>
              </a:rPr>
              <a:t> </a:t>
            </a:r>
            <a:r>
              <a:rPr sz="2400" spc="-285" dirty="0">
                <a:latin typeface="DejaVu Sans"/>
                <a:cs typeface="DejaVu Sans"/>
              </a:rPr>
              <a:t>Na</a:t>
            </a:r>
            <a:endParaRPr sz="2400">
              <a:latin typeface="DejaVu Sans"/>
              <a:cs typeface="DejaVu Sans"/>
            </a:endParaRPr>
          </a:p>
          <a:p>
            <a:pPr marL="3937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93065" algn="l"/>
                <a:tab pos="393700" algn="l"/>
              </a:tabLst>
            </a:pPr>
            <a:r>
              <a:rPr sz="2400" spc="-225" dirty="0">
                <a:latin typeface="DejaVu Sans"/>
                <a:cs typeface="DejaVu Sans"/>
              </a:rPr>
              <a:t>Gastro-intestinal </a:t>
            </a:r>
            <a:r>
              <a:rPr sz="2400" spc="-260" dirty="0">
                <a:latin typeface="DejaVu Sans"/>
                <a:cs typeface="DejaVu Sans"/>
              </a:rPr>
              <a:t>losses </a:t>
            </a:r>
            <a:r>
              <a:rPr sz="2400" spc="-170" dirty="0">
                <a:latin typeface="DejaVu Sans"/>
                <a:cs typeface="DejaVu Sans"/>
              </a:rPr>
              <a:t>: </a:t>
            </a:r>
            <a:r>
              <a:rPr sz="2400" spc="-229" dirty="0">
                <a:latin typeface="DejaVu Sans"/>
                <a:cs typeface="DejaVu Sans"/>
              </a:rPr>
              <a:t>diarrhea,</a:t>
            </a:r>
            <a:r>
              <a:rPr sz="2400" spc="-275" dirty="0">
                <a:latin typeface="DejaVu Sans"/>
                <a:cs typeface="DejaVu Sans"/>
              </a:rPr>
              <a:t> </a:t>
            </a:r>
            <a:r>
              <a:rPr sz="2400" spc="-260" dirty="0">
                <a:latin typeface="DejaVu Sans"/>
                <a:cs typeface="DejaVu Sans"/>
              </a:rPr>
              <a:t>vomiting</a:t>
            </a:r>
            <a:endParaRPr sz="2400">
              <a:latin typeface="DejaVu Sans"/>
              <a:cs typeface="DejaVu Sans"/>
            </a:endParaRPr>
          </a:p>
          <a:p>
            <a:pPr marL="393700" marR="153098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93065" algn="l"/>
                <a:tab pos="393700" algn="l"/>
              </a:tabLst>
            </a:pPr>
            <a:r>
              <a:rPr sz="2400" spc="-210" dirty="0">
                <a:latin typeface="DejaVu Sans"/>
                <a:cs typeface="DejaVu Sans"/>
              </a:rPr>
              <a:t>3</a:t>
            </a:r>
            <a:r>
              <a:rPr sz="2400" spc="-315" baseline="24305" dirty="0">
                <a:latin typeface="DejaVu Sans"/>
                <a:cs typeface="DejaVu Sans"/>
              </a:rPr>
              <a:t>rd </a:t>
            </a:r>
            <a:r>
              <a:rPr sz="2400" spc="-305" dirty="0">
                <a:latin typeface="DejaVu Sans"/>
                <a:cs typeface="DejaVu Sans"/>
              </a:rPr>
              <a:t>space </a:t>
            </a:r>
            <a:r>
              <a:rPr sz="2400" spc="-260" dirty="0">
                <a:latin typeface="DejaVu Sans"/>
                <a:cs typeface="DejaVu Sans"/>
              </a:rPr>
              <a:t>losses </a:t>
            </a:r>
            <a:r>
              <a:rPr sz="2400" spc="-170" dirty="0">
                <a:latin typeface="DejaVu Sans"/>
                <a:cs typeface="DejaVu Sans"/>
              </a:rPr>
              <a:t>: </a:t>
            </a:r>
            <a:r>
              <a:rPr sz="2400" spc="-240" dirty="0">
                <a:latin typeface="DejaVu Sans"/>
                <a:cs typeface="DejaVu Sans"/>
              </a:rPr>
              <a:t>burns, </a:t>
            </a:r>
            <a:r>
              <a:rPr sz="2400" spc="-229" dirty="0">
                <a:latin typeface="DejaVu Sans"/>
                <a:cs typeface="DejaVu Sans"/>
              </a:rPr>
              <a:t>pancreatitis, </a:t>
            </a:r>
            <a:r>
              <a:rPr sz="2400" spc="-195" dirty="0">
                <a:latin typeface="DejaVu Sans"/>
                <a:cs typeface="DejaVu Sans"/>
              </a:rPr>
              <a:t>peritonitis,  </a:t>
            </a:r>
            <a:r>
              <a:rPr sz="2400" spc="-270" dirty="0">
                <a:latin typeface="DejaVu Sans"/>
                <a:cs typeface="DejaVu Sans"/>
              </a:rPr>
              <a:t>rhabdomyolysis</a:t>
            </a:r>
            <a:endParaRPr sz="2400">
              <a:latin typeface="DejaVu Sans"/>
              <a:cs typeface="DejaVu Sans"/>
            </a:endParaRPr>
          </a:p>
          <a:p>
            <a:pPr marL="3937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93065" algn="l"/>
                <a:tab pos="393700" algn="l"/>
              </a:tabLst>
            </a:pPr>
            <a:r>
              <a:rPr sz="2400" spc="-275" dirty="0">
                <a:latin typeface="DejaVu Sans"/>
                <a:cs typeface="DejaVu Sans"/>
              </a:rPr>
              <a:t>Renal </a:t>
            </a:r>
            <a:r>
              <a:rPr sz="2400" spc="-260" dirty="0">
                <a:latin typeface="DejaVu Sans"/>
                <a:cs typeface="DejaVu Sans"/>
              </a:rPr>
              <a:t>losses </a:t>
            </a:r>
            <a:r>
              <a:rPr sz="2400" spc="-170" dirty="0">
                <a:latin typeface="DejaVu Sans"/>
                <a:cs typeface="DejaVu Sans"/>
              </a:rPr>
              <a:t>: </a:t>
            </a:r>
            <a:r>
              <a:rPr sz="2400" spc="-215" dirty="0">
                <a:latin typeface="DejaVu Sans"/>
                <a:cs typeface="DejaVu Sans"/>
              </a:rPr>
              <a:t>diuretics, </a:t>
            </a:r>
            <a:r>
              <a:rPr sz="2400" spc="-225" dirty="0">
                <a:latin typeface="DejaVu Sans"/>
                <a:cs typeface="DejaVu Sans"/>
              </a:rPr>
              <a:t>mineralocorticoid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deficiency.</a:t>
            </a:r>
            <a:endParaRPr sz="2400">
              <a:latin typeface="DejaVu Sans"/>
              <a:cs typeface="DejaVu Sans"/>
            </a:endParaRPr>
          </a:p>
          <a:p>
            <a:pPr marL="3937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93065" algn="l"/>
                <a:tab pos="393700" algn="l"/>
              </a:tabLst>
            </a:pPr>
            <a:r>
              <a:rPr sz="2400" spc="-250" dirty="0">
                <a:latin typeface="DejaVu Sans"/>
                <a:cs typeface="DejaVu Sans"/>
              </a:rPr>
              <a:t>osmotic </a:t>
            </a:r>
            <a:r>
              <a:rPr sz="2400" spc="-235" dirty="0">
                <a:latin typeface="DejaVu Sans"/>
                <a:cs typeface="DejaVu Sans"/>
              </a:rPr>
              <a:t>diuresis </a:t>
            </a:r>
            <a:r>
              <a:rPr sz="2400" spc="-170" dirty="0">
                <a:latin typeface="DejaVu Sans"/>
                <a:cs typeface="DejaVu Sans"/>
              </a:rPr>
              <a:t>: </a:t>
            </a:r>
            <a:r>
              <a:rPr sz="2400" spc="-260" dirty="0">
                <a:latin typeface="DejaVu Sans"/>
                <a:cs typeface="DejaVu Sans"/>
              </a:rPr>
              <a:t>glucose, </a:t>
            </a:r>
            <a:r>
              <a:rPr sz="2400" spc="-229" dirty="0">
                <a:latin typeface="DejaVu Sans"/>
                <a:cs typeface="DejaVu Sans"/>
              </a:rPr>
              <a:t>mannitol,</a:t>
            </a:r>
            <a:r>
              <a:rPr sz="2400" spc="-250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urea</a:t>
            </a:r>
            <a:endParaRPr sz="2400">
              <a:latin typeface="DejaVu Sans"/>
              <a:cs typeface="DejaVu Sans"/>
            </a:endParaRPr>
          </a:p>
          <a:p>
            <a:pPr marL="393700" marR="41529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93065" algn="l"/>
                <a:tab pos="393700" algn="l"/>
              </a:tabLst>
            </a:pPr>
            <a:r>
              <a:rPr sz="2400" spc="-250" dirty="0">
                <a:latin typeface="DejaVu Sans"/>
                <a:cs typeface="DejaVu Sans"/>
              </a:rPr>
              <a:t>Salt </a:t>
            </a:r>
            <a:r>
              <a:rPr sz="2400" spc="-240" dirty="0">
                <a:latin typeface="DejaVu Sans"/>
                <a:cs typeface="DejaVu Sans"/>
              </a:rPr>
              <a:t>losing </a:t>
            </a:r>
            <a:r>
              <a:rPr sz="2400" spc="-245" dirty="0">
                <a:latin typeface="DejaVu Sans"/>
                <a:cs typeface="DejaVu Sans"/>
              </a:rPr>
              <a:t>nephropathies </a:t>
            </a:r>
            <a:r>
              <a:rPr sz="2400" spc="-170" dirty="0">
                <a:latin typeface="DejaVu Sans"/>
                <a:cs typeface="DejaVu Sans"/>
              </a:rPr>
              <a:t>: </a:t>
            </a:r>
            <a:r>
              <a:rPr sz="2400" spc="-195" dirty="0">
                <a:latin typeface="DejaVu Sans"/>
                <a:cs typeface="DejaVu Sans"/>
              </a:rPr>
              <a:t>interstitial </a:t>
            </a:r>
            <a:r>
              <a:rPr sz="2400" spc="-210" dirty="0">
                <a:latin typeface="DejaVu Sans"/>
                <a:cs typeface="DejaVu Sans"/>
              </a:rPr>
              <a:t>nephritis,</a:t>
            </a:r>
            <a:r>
              <a:rPr sz="2400" spc="-330" dirty="0"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medullay  </a:t>
            </a:r>
            <a:r>
              <a:rPr sz="2400" spc="-260" dirty="0">
                <a:latin typeface="DejaVu Sans"/>
                <a:cs typeface="DejaVu Sans"/>
              </a:rPr>
              <a:t>cystic kidney disease, </a:t>
            </a:r>
            <a:r>
              <a:rPr sz="2400" spc="-204" dirty="0">
                <a:latin typeface="DejaVu Sans"/>
                <a:cs typeface="DejaVu Sans"/>
              </a:rPr>
              <a:t>partial </a:t>
            </a:r>
            <a:r>
              <a:rPr sz="2400" spc="-229" dirty="0">
                <a:latin typeface="DejaVu Sans"/>
                <a:cs typeface="DejaVu Sans"/>
              </a:rPr>
              <a:t>urinary </a:t>
            </a:r>
            <a:r>
              <a:rPr sz="2400" spc="-220" dirty="0">
                <a:latin typeface="DejaVu Sans"/>
                <a:cs typeface="DejaVu Sans"/>
              </a:rPr>
              <a:t>tract </a:t>
            </a:r>
            <a:r>
              <a:rPr sz="2400" spc="-215" dirty="0">
                <a:latin typeface="DejaVu Sans"/>
                <a:cs typeface="DejaVu Sans"/>
              </a:rPr>
              <a:t>obstruction,  </a:t>
            </a:r>
            <a:r>
              <a:rPr sz="2400" spc="-254" dirty="0">
                <a:latin typeface="DejaVu Sans"/>
                <a:cs typeface="DejaVu Sans"/>
              </a:rPr>
              <a:t>polycystic </a:t>
            </a:r>
            <a:r>
              <a:rPr sz="2400" spc="-260" dirty="0">
                <a:latin typeface="DejaVu Sans"/>
                <a:cs typeface="DejaVu Sans"/>
              </a:rPr>
              <a:t>kidney</a:t>
            </a:r>
            <a:r>
              <a:rPr sz="2400" spc="-210" dirty="0">
                <a:latin typeface="DejaVu Sans"/>
                <a:cs typeface="DejaVu Sans"/>
              </a:rPr>
              <a:t> </a:t>
            </a:r>
            <a:r>
              <a:rPr sz="2400" spc="-260" dirty="0">
                <a:latin typeface="DejaVu Sans"/>
                <a:cs typeface="DejaVu Sans"/>
              </a:rPr>
              <a:t>disease.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313" y="461899"/>
            <a:ext cx="5662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95" dirty="0"/>
              <a:t>Euvolemic</a:t>
            </a:r>
            <a:r>
              <a:rPr spc="-430" dirty="0"/>
              <a:t> </a:t>
            </a:r>
            <a:r>
              <a:rPr spc="-484" dirty="0"/>
              <a:t>hyponatremia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7829550" cy="441642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45085" indent="-342900">
              <a:lnSpc>
                <a:spcPts val="3460"/>
              </a:lnSpc>
              <a:spcBef>
                <a:spcPts val="53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40" dirty="0">
                <a:latin typeface="DejaVu Sans"/>
                <a:cs typeface="DejaVu Sans"/>
              </a:rPr>
              <a:t>Increased </a:t>
            </a:r>
            <a:r>
              <a:rPr sz="3200" spc="-355" dirty="0">
                <a:latin typeface="DejaVu Sans"/>
                <a:cs typeface="DejaVu Sans"/>
              </a:rPr>
              <a:t>Total body </a:t>
            </a:r>
            <a:r>
              <a:rPr sz="3200" spc="-325" dirty="0">
                <a:latin typeface="DejaVu Sans"/>
                <a:cs typeface="DejaVu Sans"/>
              </a:rPr>
              <a:t>water </a:t>
            </a:r>
            <a:r>
              <a:rPr sz="3200" spc="-254" dirty="0">
                <a:latin typeface="DejaVu Sans"/>
                <a:cs typeface="DejaVu Sans"/>
              </a:rPr>
              <a:t>with </a:t>
            </a:r>
            <a:r>
              <a:rPr sz="3200" spc="-330" dirty="0">
                <a:latin typeface="DejaVu Sans"/>
                <a:cs typeface="DejaVu Sans"/>
              </a:rPr>
              <a:t>normal </a:t>
            </a:r>
            <a:r>
              <a:rPr sz="3200" spc="-260" dirty="0">
                <a:latin typeface="DejaVu Sans"/>
                <a:cs typeface="DejaVu Sans"/>
              </a:rPr>
              <a:t>total  </a:t>
            </a:r>
            <a:r>
              <a:rPr sz="3200" spc="-360" dirty="0">
                <a:latin typeface="DejaVu Sans"/>
                <a:cs typeface="DejaVu Sans"/>
              </a:rPr>
              <a:t>body</a:t>
            </a:r>
            <a:r>
              <a:rPr sz="3200" spc="-285" dirty="0">
                <a:latin typeface="DejaVu Sans"/>
                <a:cs typeface="DejaVu Sans"/>
              </a:rPr>
              <a:t> </a:t>
            </a:r>
            <a:r>
              <a:rPr sz="3200" spc="-380" dirty="0">
                <a:latin typeface="DejaVu Sans"/>
                <a:cs typeface="DejaVu Sans"/>
              </a:rPr>
              <a:t>Na</a:t>
            </a:r>
            <a:endParaRPr sz="3200">
              <a:latin typeface="DejaVu Sans"/>
              <a:cs typeface="DejaVu Sans"/>
            </a:endParaRPr>
          </a:p>
          <a:p>
            <a:pPr marL="355600" marR="442595" indent="-342900">
              <a:lnSpc>
                <a:spcPts val="346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00" dirty="0">
                <a:latin typeface="DejaVu Sans"/>
                <a:cs typeface="DejaVu Sans"/>
              </a:rPr>
              <a:t>Drugs </a:t>
            </a:r>
            <a:r>
              <a:rPr sz="3200" spc="-225" dirty="0">
                <a:latin typeface="DejaVu Sans"/>
                <a:cs typeface="DejaVu Sans"/>
              </a:rPr>
              <a:t>: </a:t>
            </a:r>
            <a:r>
              <a:rPr sz="3200" spc="-370" dirty="0">
                <a:latin typeface="DejaVu Sans"/>
                <a:cs typeface="DejaVu Sans"/>
              </a:rPr>
              <a:t>carbamazepine, </a:t>
            </a:r>
            <a:r>
              <a:rPr sz="3200" spc="-275" dirty="0">
                <a:latin typeface="DejaVu Sans"/>
                <a:cs typeface="DejaVu Sans"/>
              </a:rPr>
              <a:t>clofibrate, </a:t>
            </a:r>
            <a:r>
              <a:rPr sz="3200" spc="-280" dirty="0">
                <a:latin typeface="DejaVu Sans"/>
                <a:cs typeface="DejaVu Sans"/>
              </a:rPr>
              <a:t>opioids,  </a:t>
            </a:r>
            <a:r>
              <a:rPr sz="3200" spc="-350" dirty="0">
                <a:latin typeface="DejaVu Sans"/>
                <a:cs typeface="DejaVu Sans"/>
              </a:rPr>
              <a:t>cyclophosphamide, </a:t>
            </a:r>
            <a:r>
              <a:rPr sz="3200" spc="-370" dirty="0">
                <a:latin typeface="DejaVu Sans"/>
                <a:cs typeface="DejaVu Sans"/>
              </a:rPr>
              <a:t>NSAID’s,</a:t>
            </a:r>
            <a:r>
              <a:rPr sz="3200" spc="-215" dirty="0">
                <a:latin typeface="DejaVu Sans"/>
                <a:cs typeface="DejaVu Sans"/>
              </a:rPr>
              <a:t> </a:t>
            </a:r>
            <a:r>
              <a:rPr sz="3200" spc="-325" dirty="0">
                <a:latin typeface="DejaVu Sans"/>
                <a:cs typeface="DejaVu Sans"/>
              </a:rPr>
              <a:t>oxytocin.</a:t>
            </a:r>
            <a:endParaRPr sz="3200">
              <a:latin typeface="DejaVu Sans"/>
              <a:cs typeface="DejaVu Sans"/>
            </a:endParaRPr>
          </a:p>
          <a:p>
            <a:pPr marL="355600" marR="2649855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35" dirty="0">
                <a:latin typeface="DejaVu Sans"/>
                <a:cs typeface="DejaVu Sans"/>
              </a:rPr>
              <a:t>Disorders </a:t>
            </a:r>
            <a:r>
              <a:rPr sz="3200" spc="-225" dirty="0">
                <a:latin typeface="DejaVu Sans"/>
                <a:cs typeface="DejaVu Sans"/>
              </a:rPr>
              <a:t>: </a:t>
            </a:r>
            <a:r>
              <a:rPr sz="3200" spc="-355" dirty="0">
                <a:latin typeface="DejaVu Sans"/>
                <a:cs typeface="DejaVu Sans"/>
              </a:rPr>
              <a:t>addison’s </a:t>
            </a:r>
            <a:r>
              <a:rPr sz="3200" spc="-345" dirty="0">
                <a:latin typeface="DejaVu Sans"/>
                <a:cs typeface="DejaVu Sans"/>
              </a:rPr>
              <a:t>disease,  hypothyroidism,SIADH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40" dirty="0">
                <a:latin typeface="DejaVu Sans"/>
                <a:cs typeface="DejaVu Sans"/>
              </a:rPr>
              <a:t>Increased </a:t>
            </a:r>
            <a:r>
              <a:rPr sz="3200" spc="-345" dirty="0">
                <a:latin typeface="DejaVu Sans"/>
                <a:cs typeface="DejaVu Sans"/>
              </a:rPr>
              <a:t>intake </a:t>
            </a:r>
            <a:r>
              <a:rPr sz="3200" spc="-215" dirty="0">
                <a:latin typeface="DejaVu Sans"/>
                <a:cs typeface="DejaVu Sans"/>
              </a:rPr>
              <a:t>of </a:t>
            </a:r>
            <a:r>
              <a:rPr sz="3200" spc="-265" dirty="0">
                <a:latin typeface="DejaVu Sans"/>
                <a:cs typeface="DejaVu Sans"/>
              </a:rPr>
              <a:t>fluids </a:t>
            </a:r>
            <a:r>
              <a:rPr sz="3200" spc="-225" dirty="0">
                <a:latin typeface="DejaVu Sans"/>
                <a:cs typeface="DejaVu Sans"/>
              </a:rPr>
              <a:t>: </a:t>
            </a:r>
            <a:r>
              <a:rPr sz="3200" spc="-340" dirty="0">
                <a:latin typeface="DejaVu Sans"/>
                <a:cs typeface="DejaVu Sans"/>
              </a:rPr>
              <a:t>primary</a:t>
            </a:r>
            <a:r>
              <a:rPr sz="3200" spc="-380" dirty="0">
                <a:latin typeface="DejaVu Sans"/>
                <a:cs typeface="DejaVu Sans"/>
              </a:rPr>
              <a:t> </a:t>
            </a:r>
            <a:r>
              <a:rPr sz="3200" spc="-320" dirty="0">
                <a:latin typeface="DejaVu Sans"/>
                <a:cs typeface="DejaVu Sans"/>
              </a:rPr>
              <a:t>polydipsia</a:t>
            </a:r>
            <a:endParaRPr sz="3200">
              <a:latin typeface="DejaVu Sans"/>
              <a:cs typeface="DejaVu Sans"/>
            </a:endParaRPr>
          </a:p>
          <a:p>
            <a:pPr marL="355600" marR="314325" indent="-342900">
              <a:lnSpc>
                <a:spcPts val="346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10" dirty="0">
                <a:latin typeface="DejaVu Sans"/>
                <a:cs typeface="DejaVu Sans"/>
              </a:rPr>
              <a:t>Non-osmotic </a:t>
            </a:r>
            <a:r>
              <a:rPr sz="3200" spc="-340" dirty="0">
                <a:latin typeface="DejaVu Sans"/>
                <a:cs typeface="DejaVu Sans"/>
              </a:rPr>
              <a:t>release </a:t>
            </a:r>
            <a:r>
              <a:rPr sz="3200" spc="-215" dirty="0">
                <a:latin typeface="DejaVu Sans"/>
                <a:cs typeface="DejaVu Sans"/>
              </a:rPr>
              <a:t>of </a:t>
            </a:r>
            <a:r>
              <a:rPr sz="3200" spc="-420" dirty="0">
                <a:latin typeface="DejaVu Sans"/>
                <a:cs typeface="DejaVu Sans"/>
              </a:rPr>
              <a:t>ADH </a:t>
            </a:r>
            <a:r>
              <a:rPr sz="3200" spc="-225" dirty="0">
                <a:latin typeface="DejaVu Sans"/>
                <a:cs typeface="DejaVu Sans"/>
              </a:rPr>
              <a:t>: </a:t>
            </a:r>
            <a:r>
              <a:rPr sz="3200" spc="-370" dirty="0">
                <a:latin typeface="DejaVu Sans"/>
                <a:cs typeface="DejaVu Sans"/>
              </a:rPr>
              <a:t>nausea, </a:t>
            </a:r>
            <a:r>
              <a:rPr sz="3200" spc="-305" dirty="0">
                <a:latin typeface="DejaVu Sans"/>
                <a:cs typeface="DejaVu Sans"/>
              </a:rPr>
              <a:t>pain,  emotional</a:t>
            </a:r>
            <a:r>
              <a:rPr sz="3200" spc="-280" dirty="0">
                <a:latin typeface="DejaVu Sans"/>
                <a:cs typeface="DejaVu Sans"/>
              </a:rPr>
              <a:t> </a:t>
            </a:r>
            <a:r>
              <a:rPr sz="3200" spc="-350" dirty="0">
                <a:latin typeface="DejaVu Sans"/>
                <a:cs typeface="DejaVu Sans"/>
              </a:rPr>
              <a:t>stress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8452" y="461899"/>
            <a:ext cx="6468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80" dirty="0"/>
              <a:t>Hypervolemic</a:t>
            </a:r>
            <a:r>
              <a:rPr spc="-440" dirty="0"/>
              <a:t> </a:t>
            </a:r>
            <a:r>
              <a:rPr spc="-484" dirty="0"/>
              <a:t>hyponatremia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25409" cy="2660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90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40" dirty="0">
                <a:latin typeface="DejaVu Sans"/>
                <a:cs typeface="DejaVu Sans"/>
              </a:rPr>
              <a:t>Increased </a:t>
            </a:r>
            <a:r>
              <a:rPr sz="3200" spc="-355" dirty="0">
                <a:latin typeface="DejaVu Sans"/>
                <a:cs typeface="DejaVu Sans"/>
              </a:rPr>
              <a:t>Total body </a:t>
            </a:r>
            <a:r>
              <a:rPr sz="3200" spc="-375" dirty="0">
                <a:latin typeface="DejaVu Sans"/>
                <a:cs typeface="DejaVu Sans"/>
              </a:rPr>
              <a:t>Na </a:t>
            </a:r>
            <a:r>
              <a:rPr sz="3200" spc="-254" dirty="0">
                <a:latin typeface="DejaVu Sans"/>
                <a:cs typeface="DejaVu Sans"/>
              </a:rPr>
              <a:t>with </a:t>
            </a:r>
            <a:r>
              <a:rPr sz="3200" spc="-430" dirty="0">
                <a:latin typeface="DejaVu Sans"/>
                <a:cs typeface="DejaVu Sans"/>
              </a:rPr>
              <a:t>a </a:t>
            </a:r>
            <a:r>
              <a:rPr sz="3200" spc="-340" dirty="0">
                <a:latin typeface="DejaVu Sans"/>
                <a:cs typeface="DejaVu Sans"/>
              </a:rPr>
              <a:t>greater  </a:t>
            </a:r>
            <a:r>
              <a:rPr sz="3200" spc="-345" dirty="0">
                <a:latin typeface="DejaVu Sans"/>
                <a:cs typeface="DejaVu Sans"/>
              </a:rPr>
              <a:t>increase </a:t>
            </a:r>
            <a:r>
              <a:rPr sz="3200" spc="-250" dirty="0">
                <a:latin typeface="DejaVu Sans"/>
                <a:cs typeface="DejaVu Sans"/>
              </a:rPr>
              <a:t>in </a:t>
            </a:r>
            <a:r>
              <a:rPr sz="3200" spc="-355" dirty="0">
                <a:latin typeface="DejaVu Sans"/>
                <a:cs typeface="DejaVu Sans"/>
              </a:rPr>
              <a:t>Total </a:t>
            </a:r>
            <a:r>
              <a:rPr sz="3200" spc="-360" dirty="0">
                <a:latin typeface="DejaVu Sans"/>
                <a:cs typeface="DejaVu Sans"/>
              </a:rPr>
              <a:t>body</a:t>
            </a:r>
            <a:r>
              <a:rPr sz="3200" spc="-200" dirty="0">
                <a:latin typeface="DejaVu Sans"/>
                <a:cs typeface="DejaVu Sans"/>
              </a:rPr>
              <a:t> </a:t>
            </a:r>
            <a:r>
              <a:rPr sz="3200" spc="-325" dirty="0">
                <a:latin typeface="DejaVu Sans"/>
                <a:cs typeface="DejaVu Sans"/>
              </a:rPr>
              <a:t>water</a:t>
            </a:r>
            <a:endParaRPr sz="32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25" dirty="0">
                <a:latin typeface="DejaVu Sans"/>
                <a:cs typeface="DejaVu Sans"/>
              </a:rPr>
              <a:t>Extra-renal </a:t>
            </a:r>
            <a:r>
              <a:rPr sz="3200" spc="-320" dirty="0">
                <a:latin typeface="DejaVu Sans"/>
                <a:cs typeface="DejaVu Sans"/>
              </a:rPr>
              <a:t>disorders </a:t>
            </a:r>
            <a:r>
              <a:rPr sz="3200" spc="-225" dirty="0">
                <a:latin typeface="DejaVu Sans"/>
                <a:cs typeface="DejaVu Sans"/>
              </a:rPr>
              <a:t>: </a:t>
            </a:r>
            <a:r>
              <a:rPr sz="3200" spc="-280" dirty="0">
                <a:latin typeface="DejaVu Sans"/>
                <a:cs typeface="DejaVu Sans"/>
              </a:rPr>
              <a:t>cirrhosis, </a:t>
            </a:r>
            <a:r>
              <a:rPr sz="3200" spc="-310" dirty="0">
                <a:latin typeface="DejaVu Sans"/>
                <a:cs typeface="DejaVu Sans"/>
              </a:rPr>
              <a:t>heart</a:t>
            </a:r>
            <a:r>
              <a:rPr sz="3200" spc="-370" dirty="0">
                <a:latin typeface="DejaVu Sans"/>
                <a:cs typeface="DejaVu Sans"/>
              </a:rPr>
              <a:t> </a:t>
            </a:r>
            <a:r>
              <a:rPr sz="3200" spc="-275" dirty="0">
                <a:latin typeface="DejaVu Sans"/>
                <a:cs typeface="DejaVu Sans"/>
              </a:rPr>
              <a:t>failure</a:t>
            </a:r>
            <a:endParaRPr sz="3200">
              <a:latin typeface="DejaVu Sans"/>
              <a:cs typeface="DejaVu Sans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70" dirty="0">
                <a:latin typeface="DejaVu Sans"/>
                <a:cs typeface="DejaVu Sans"/>
              </a:rPr>
              <a:t>Renal </a:t>
            </a:r>
            <a:r>
              <a:rPr sz="3200" spc="-320" dirty="0">
                <a:latin typeface="DejaVu Sans"/>
                <a:cs typeface="DejaVu Sans"/>
              </a:rPr>
              <a:t>disorders </a:t>
            </a:r>
            <a:r>
              <a:rPr sz="3200" spc="-225" dirty="0">
                <a:latin typeface="DejaVu Sans"/>
                <a:cs typeface="DejaVu Sans"/>
              </a:rPr>
              <a:t>: </a:t>
            </a:r>
            <a:r>
              <a:rPr sz="3200" spc="-355" dirty="0">
                <a:latin typeface="DejaVu Sans"/>
                <a:cs typeface="DejaVu Sans"/>
              </a:rPr>
              <a:t>acute </a:t>
            </a:r>
            <a:r>
              <a:rPr sz="3200" spc="-350" dirty="0">
                <a:latin typeface="DejaVu Sans"/>
                <a:cs typeface="DejaVu Sans"/>
              </a:rPr>
              <a:t>kidney </a:t>
            </a:r>
            <a:r>
              <a:rPr sz="3200" spc="-295" dirty="0">
                <a:latin typeface="DejaVu Sans"/>
                <a:cs typeface="DejaVu Sans"/>
              </a:rPr>
              <a:t>injury, </a:t>
            </a:r>
            <a:r>
              <a:rPr sz="3200" spc="-315" dirty="0">
                <a:latin typeface="DejaVu Sans"/>
                <a:cs typeface="DejaVu Sans"/>
              </a:rPr>
              <a:t>chronic  </a:t>
            </a:r>
            <a:r>
              <a:rPr sz="3200" spc="-350" dirty="0">
                <a:latin typeface="DejaVu Sans"/>
                <a:cs typeface="DejaVu Sans"/>
              </a:rPr>
              <a:t>kidney </a:t>
            </a:r>
            <a:r>
              <a:rPr sz="3200" spc="-345" dirty="0">
                <a:latin typeface="DejaVu Sans"/>
                <a:cs typeface="DejaVu Sans"/>
              </a:rPr>
              <a:t>disease, </a:t>
            </a:r>
            <a:r>
              <a:rPr sz="3200" spc="-305" dirty="0">
                <a:latin typeface="DejaVu Sans"/>
                <a:cs typeface="DejaVu Sans"/>
              </a:rPr>
              <a:t>nephrotic</a:t>
            </a:r>
            <a:r>
              <a:rPr sz="3200" spc="-165" dirty="0">
                <a:latin typeface="DejaVu Sans"/>
                <a:cs typeface="DejaVu Sans"/>
              </a:rPr>
              <a:t> </a:t>
            </a:r>
            <a:r>
              <a:rPr sz="3200" spc="-390" dirty="0">
                <a:latin typeface="DejaVu Sans"/>
                <a:cs typeface="DejaVu Sans"/>
              </a:rPr>
              <a:t>syndrome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04800"/>
            <a:ext cx="8229600" cy="5821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1389</Words>
  <Application>Microsoft Office PowerPoint</Application>
  <PresentationFormat>On-screen Show (4:3)</PresentationFormat>
  <Paragraphs>175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Apex</vt:lpstr>
      <vt:lpstr>HYPONATREMIA - GUIDELINES</vt:lpstr>
      <vt:lpstr>introduction</vt:lpstr>
      <vt:lpstr>Prevalence &amp; epidemiology</vt:lpstr>
      <vt:lpstr>PowerPoint Presentation</vt:lpstr>
      <vt:lpstr>Risk factors</vt:lpstr>
      <vt:lpstr>Hypovolemic hyponatremia</vt:lpstr>
      <vt:lpstr>Euvolemic hyponatremia</vt:lpstr>
      <vt:lpstr>Hypervolemic hyponatremia</vt:lpstr>
      <vt:lpstr>PowerPoint Presentation</vt:lpstr>
      <vt:lpstr>PowerPoint Presentation</vt:lpstr>
      <vt:lpstr>PowerPoint Presentation</vt:lpstr>
      <vt:lpstr>Why neurological symptoms ?</vt:lpstr>
      <vt:lpstr>Chronic hyponatremia</vt:lpstr>
      <vt:lpstr>Approach to Hyponatremia</vt:lpstr>
      <vt:lpstr>Step 1</vt:lpstr>
      <vt:lpstr>Step 2</vt:lpstr>
      <vt:lpstr>Step 3</vt:lpstr>
      <vt:lpstr>PowerPoint Presentation</vt:lpstr>
      <vt:lpstr>Diagnostic criteria for SIADH</vt:lpstr>
      <vt:lpstr>Diagnostic criteria for SIADH</vt:lpstr>
      <vt:lpstr>Step 4</vt:lpstr>
      <vt:lpstr>Step 4</vt:lpstr>
      <vt:lpstr>Step 4</vt:lpstr>
      <vt:lpstr>management</vt:lpstr>
      <vt:lpstr>Serum sodium &lt;120 mEq/L</vt:lpstr>
      <vt:lpstr>Serum sodium 120-135 mEq/L</vt:lpstr>
      <vt:lpstr>Acute symptomatic</vt:lpstr>
      <vt:lpstr>Chronic asymptomatic</vt:lpstr>
      <vt:lpstr>Use of vaptans in hyponatremia</vt:lpstr>
      <vt:lpstr>….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HYPONATREMIA - GUIDELINES</dc:title>
  <cp:lastModifiedBy>comp</cp:lastModifiedBy>
  <cp:revision>1</cp:revision>
  <dcterms:created xsi:type="dcterms:W3CDTF">2020-05-08T18:07:42Z</dcterms:created>
  <dcterms:modified xsi:type="dcterms:W3CDTF">2020-05-09T18:42:19Z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2020-05-08T00:00:00Z</vt:filetime>
  </property>
</Properties>
</file>