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4" r:id="rId1"/>
  </p:sldMasterIdLst>
  <p:sldIdLst>
    <p:sldId id="258" r:id="rId2"/>
    <p:sldId id="271" r:id="rId3"/>
    <p:sldId id="272" r:id="rId4"/>
    <p:sldId id="274" r:id="rId5"/>
    <p:sldId id="276" r:id="rId6"/>
    <p:sldId id="262" r:id="rId7"/>
    <p:sldId id="278" r:id="rId8"/>
    <p:sldId id="264" r:id="rId9"/>
    <p:sldId id="270" r:id="rId10"/>
    <p:sldId id="280" r:id="rId11"/>
    <p:sldId id="265" r:id="rId12"/>
    <p:sldId id="263" r:id="rId13"/>
    <p:sldId id="266" r:id="rId14"/>
    <p:sldId id="282" r:id="rId15"/>
    <p:sldId id="281" r:id="rId16"/>
    <p:sldId id="279" r:id="rId17"/>
    <p:sldId id="267" r:id="rId18"/>
    <p:sldId id="28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DF7B922-AA1D-4B52-A0E9-0496DDC62A6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0D627BA-F25D-417A-A601-2CAE1E18190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5524210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B922-AA1D-4B52-A0E9-0496DDC62A6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27BA-F25D-417A-A601-2CAE1E181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353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B922-AA1D-4B52-A0E9-0496DDC62A6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27BA-F25D-417A-A601-2CAE1E181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38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B922-AA1D-4B52-A0E9-0496DDC62A6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27BA-F25D-417A-A601-2CAE1E181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59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F7B922-AA1D-4B52-A0E9-0496DDC62A6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D627BA-F25D-417A-A601-2CAE1E18190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33960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B922-AA1D-4B52-A0E9-0496DDC62A6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27BA-F25D-417A-A601-2CAE1E181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7660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B922-AA1D-4B52-A0E9-0496DDC62A6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27BA-F25D-417A-A601-2CAE1E181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579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B922-AA1D-4B52-A0E9-0496DDC62A6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27BA-F25D-417A-A601-2CAE1E181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372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B922-AA1D-4B52-A0E9-0496DDC62A6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27BA-F25D-417A-A601-2CAE1E181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552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F7B922-AA1D-4B52-A0E9-0496DDC62A6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D627BA-F25D-417A-A601-2CAE1E18190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80926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F7B922-AA1D-4B52-A0E9-0496DDC62A6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D627BA-F25D-417A-A601-2CAE1E18190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086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EDF7B922-AA1D-4B52-A0E9-0496DDC62A6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90D627BA-F25D-417A-A601-2CAE1E18190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33240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9A634F-457F-4A97-847B-5D836DD68B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7738" y="1268137"/>
            <a:ext cx="8123583" cy="1037741"/>
          </a:xfrm>
        </p:spPr>
        <p:txBody>
          <a:bodyPr>
            <a:normAutofit/>
          </a:bodyPr>
          <a:lstStyle/>
          <a:p>
            <a:r>
              <a:rPr lang="en-US" sz="6000" b="1" i="1" dirty="0" smtClean="0"/>
              <a:t>Lecture </a:t>
            </a:r>
            <a:endParaRPr lang="en-US" sz="6000" b="1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2932B94-17E8-41D4-A722-29346DB0E8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0504" y="3011557"/>
            <a:ext cx="9183756" cy="1371599"/>
          </a:xfrm>
        </p:spPr>
        <p:txBody>
          <a:bodyPr>
            <a:normAutofit/>
          </a:bodyPr>
          <a:lstStyle/>
          <a:p>
            <a:r>
              <a:rPr lang="en-US" sz="4000" dirty="0"/>
              <a:t>Spearman Rank </a:t>
            </a:r>
            <a:r>
              <a:rPr lang="en-US" sz="4000" dirty="0" smtClean="0"/>
              <a:t> order correlation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445797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220278"/>
            <a:ext cx="9601200" cy="1099930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ranks are Given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700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910F87-B71B-47A1-9E9E-4A6FC5900A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004" y="2133601"/>
            <a:ext cx="11843992" cy="2743200"/>
          </a:xfrm>
        </p:spPr>
        <p:txBody>
          <a:bodyPr>
            <a:normAutofit/>
          </a:bodyPr>
          <a:lstStyle/>
          <a:p>
            <a:r>
              <a:rPr lang="en-US" dirty="0"/>
              <a:t>Examples</a:t>
            </a:r>
            <a:br>
              <a:rPr lang="en-US" dirty="0"/>
            </a:br>
            <a:r>
              <a:rPr lang="en-US" sz="3100" dirty="0"/>
              <a:t>1. when ranks are given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F7AED0A-69C9-466D-B519-6032E1F00F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004" y="13252"/>
            <a:ext cx="12017996" cy="666584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751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8CAD81-5B84-4974-8D39-C035969299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7012" y="1009238"/>
            <a:ext cx="10586762" cy="91232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                     Test statistic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14A37F3-B83E-45C3-86AD-CE19CA343D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8712" y="1789043"/>
            <a:ext cx="8666923" cy="3962399"/>
          </a:xfrm>
        </p:spPr>
        <p:txBody>
          <a:bodyPr/>
          <a:lstStyle/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r>
              <a:rPr lang="en-US" dirty="0"/>
              <a:t>               </a:t>
            </a:r>
            <a:r>
              <a:rPr lang="en-US" dirty="0" smtClean="0"/>
              <a:t>or 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B2DEAA71-AEA9-44D4-A4D5-10ACD35882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8500" y="2225856"/>
            <a:ext cx="3274999" cy="14715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8469867C-B941-42F8-B0E9-345C848151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1025" y="4081669"/>
            <a:ext cx="2544417" cy="110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741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AAAC07-6B9B-453E-8A1C-350D8DC68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0800000" flipV="1">
            <a:off x="1751012" y="-1"/>
            <a:ext cx="8689976" cy="78187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xmlns="" id="{C1AB5573-4BAD-4741-B8A5-D5EF3A621F78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232452" y="1152939"/>
                <a:ext cx="8494644" cy="5088836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Rank of X = 2,1,4,3,5,7,6</a:t>
                </a:r>
              </a:p>
              <a:p>
                <a:r>
                  <a:rPr lang="en-US" dirty="0"/>
                  <a:t>Rank of Y = 1,3,2,4,5,6,7</a:t>
                </a:r>
              </a:p>
              <a:p>
                <a:r>
                  <a:rPr lang="en-US" dirty="0"/>
                  <a:t>RX                            RY                    d=RX-RY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2                               1                         1                         1</a:t>
                </a:r>
              </a:p>
              <a:p>
                <a:r>
                  <a:rPr lang="en-US" dirty="0"/>
                  <a:t>1                               3                        -2                         4</a:t>
                </a:r>
              </a:p>
              <a:p>
                <a:r>
                  <a:rPr lang="en-US" dirty="0"/>
                  <a:t>4                               2                          2                         4</a:t>
                </a:r>
              </a:p>
              <a:p>
                <a:r>
                  <a:rPr lang="en-US" dirty="0"/>
                  <a:t>3                               4                        -1                         1</a:t>
                </a:r>
              </a:p>
              <a:p>
                <a:r>
                  <a:rPr lang="en-US" dirty="0"/>
                  <a:t>5                               5                          0                         0</a:t>
                </a:r>
              </a:p>
              <a:p>
                <a:r>
                  <a:rPr lang="en-US" dirty="0"/>
                  <a:t>7                              6                           1                         1</a:t>
                </a:r>
              </a:p>
              <a:p>
                <a:r>
                  <a:rPr lang="en-US" dirty="0"/>
                  <a:t>6                              7                          -1                         1</a:t>
                </a:r>
              </a:p>
              <a:p>
                <a:r>
                  <a:rPr lang="en-US" dirty="0"/>
                  <a:t>                                                                                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dirty="0" smtClean="0"/>
                  <a:t>= </a:t>
                </a:r>
                <a:r>
                  <a:rPr lang="en-US" dirty="0"/>
                  <a:t>12</a:t>
                </a:r>
              </a:p>
              <a:p>
                <a:r>
                  <a:rPr lang="en-US" dirty="0"/>
                  <a:t>            </a:t>
                </a:r>
                <a:r>
                  <a:rPr lang="en-US" dirty="0" err="1"/>
                  <a:t>rs</a:t>
                </a:r>
                <a:r>
                  <a:rPr lang="en-US" dirty="0"/>
                  <a:t> </a:t>
                </a:r>
                <a:r>
                  <a:rPr lang="en-US" dirty="0" smtClean="0"/>
                  <a:t>=</a:t>
                </a:r>
                <a:r>
                  <a:rPr lang="en-US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ρ</a:t>
                </a:r>
                <a:r>
                  <a:rPr lang="en-US" dirty="0" smtClean="0"/>
                  <a:t> </a:t>
                </a:r>
                <a:r>
                  <a:rPr lang="en-US" dirty="0"/>
                  <a:t>=1-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6(12)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7(49−1)</m:t>
                        </m:r>
                      </m:den>
                    </m:f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</m:oMath>
                </a14:m>
                <a:r>
                  <a:rPr lang="en-US" dirty="0"/>
                  <a:t> = 0.78</a:t>
                </a:r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C1AB5573-4BAD-4741-B8A5-D5EF3A621F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232452" y="1152939"/>
                <a:ext cx="8494644" cy="5088836"/>
              </a:xfrm>
              <a:blipFill rotWithShape="0">
                <a:blip r:embed="rId2"/>
                <a:stretch>
                  <a:fillRect t="-719" b="-32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6351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if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sub>
                        </m:sSub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≥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sub>
                        </m:sSub>
                      </m:e>
                      <m:sub>
                        <m:f>
                          <m:fPr>
                            <m:ctrlPr>
                              <a:rPr 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𝛼</m:t>
                            </m:r>
                          </m:num>
                          <m:den>
                            <m:r>
                              <a:rPr 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sub>
                    </m:sSub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(n-2) </a:t>
                </a:r>
                <a:r>
                  <a:rPr lang="en-US" sz="2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then reject the null hypothesis </a:t>
                </a:r>
              </a:p>
              <a:p>
                <a:pPr marL="0" indent="0">
                  <a:buNone/>
                </a:pPr>
                <a:r>
                  <a:rPr lang="en-US" sz="2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As n=6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=.78</a:t>
                </a:r>
              </a:p>
              <a:p>
                <a:pPr marL="0" indent="0">
                  <a:buNone/>
                </a:pPr>
                <a:r>
                  <a:rPr lang="en-US" sz="2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𝛼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=0.025</a:t>
                </a:r>
              </a:p>
              <a:p>
                <a:pPr marL="0" indent="0">
                  <a:buNone/>
                </a:pPr>
                <a:r>
                  <a:rPr lang="en-US" sz="2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sub>
                        </m:sSub>
                      </m:e>
                      <m:sub>
                        <m:f>
                          <m:fPr>
                            <m:ctrlPr>
                              <a:rPr 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𝛼</m:t>
                            </m:r>
                          </m:num>
                          <m:den>
                            <m:r>
                              <a:rPr 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sub>
                    </m:sSub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(n-2) =</a:t>
                </a:r>
                <a:r>
                  <a:rPr lang="en-US" sz="2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.9000</a:t>
                </a:r>
              </a:p>
              <a:p>
                <a:pPr marL="0" indent="0">
                  <a:buNone/>
                </a:pPr>
                <a:r>
                  <a:rPr lang="en-US" sz="2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So  </a:t>
                </a:r>
                <a:endParaRPr lang="en-US" sz="2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70" t="-25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9088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968486"/>
            <a:ext cx="9601200" cy="1616765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ranks are not given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159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8CAD81-5B84-4974-8D39-C035969299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7012" y="1009238"/>
            <a:ext cx="10586762" cy="91232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                     Test statistic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14A37F3-B83E-45C3-86AD-CE19CA343D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8712" y="1789043"/>
            <a:ext cx="8666923" cy="3962399"/>
          </a:xfrm>
        </p:spPr>
        <p:txBody>
          <a:bodyPr/>
          <a:lstStyle/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r>
              <a:rPr lang="en-US" dirty="0"/>
              <a:t>               </a:t>
            </a:r>
            <a:r>
              <a:rPr lang="en-US" dirty="0" smtClean="0"/>
              <a:t>or 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B2DEAA71-AEA9-44D4-A4D5-10ACD35882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8500" y="2225856"/>
            <a:ext cx="3274999" cy="14715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8469867C-B941-42F8-B0E9-345C848151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1025" y="4081669"/>
            <a:ext cx="2544417" cy="110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807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2AC378-2ABC-4B71-81EC-C715869819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2852" y="565772"/>
            <a:ext cx="10204174" cy="640176"/>
          </a:xfrm>
        </p:spPr>
        <p:txBody>
          <a:bodyPr/>
          <a:lstStyle/>
          <a:p>
            <a:pPr algn="r"/>
            <a:r>
              <a:rPr lang="en-US" sz="3600" dirty="0"/>
              <a:t>When Ranks are not Given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xmlns="" id="{721A0E86-2660-4D9D-9C2B-C51CF3AD0AC5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351722" y="1470991"/>
                <a:ext cx="9289774" cy="4638262"/>
              </a:xfrm>
            </p:spPr>
            <p:txBody>
              <a:bodyPr>
                <a:normAutofit fontScale="77500" lnSpcReduction="20000"/>
              </a:bodyPr>
              <a:lstStyle/>
              <a:p>
                <a:pPr marL="295275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               Y                 RX               RY                d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95275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35             30               3                   5               -2               4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95275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23              33             5                   3                 2               4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95275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47              45             1                   2                -1              1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95275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17              23             6                   6                 0              0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95275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10               8              7                    8                 1             1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95275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43              49             2                   1                 1             1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95275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9                12             8                   7                 1             1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95275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6                 4              9                   9                 0             0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95275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25               31           4                   4                 0              0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95275">
                  <a:lnSpc>
                    <a:spcPct val="115000"/>
                  </a:lnSpc>
                </a:pP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              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=12</m:t>
                    </m:r>
                  </m:oMath>
                </a14:m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95275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95275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95275">
                  <a:lnSpc>
                    <a:spcPct val="115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ρ </a:t>
                </a:r>
                <a:r>
                  <a:rPr lang="en-US" sz="2400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</a:t>
                </a:r>
                <a:r>
                  <a:rPr lang="en-US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6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−1)</m:t>
                        </m:r>
                      </m:den>
                    </m:f>
                  </m:oMath>
                </a14:m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1-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6(12)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9(81−1)</m:t>
                        </m:r>
                      </m:den>
                    </m:f>
                  </m:oMath>
                </a14:m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.9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95275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l"/>
                <a:endParaRPr lang="en-US" dirty="0"/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721A0E86-2660-4D9D-9C2B-C51CF3AD0A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351722" y="1470991"/>
                <a:ext cx="9289774" cy="4638262"/>
              </a:xfrm>
              <a:blipFill rotWithShape="0">
                <a:blip r:embed="rId2"/>
                <a:stretch>
                  <a:fillRect t="-9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865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rs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=.9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 variables are Strongly related and there is positive relationship between the </a:t>
            </a:r>
            <a:r>
              <a:rPr lang="en-US" sz="28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two variables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687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7FB6F2-295D-4A47-B22B-D3584D44F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4562"/>
          </a:xfrm>
        </p:spPr>
        <p:txBody>
          <a:bodyPr/>
          <a:lstStyle/>
          <a:p>
            <a:r>
              <a:rPr lang="en-US" dirty="0"/>
              <a:t>Introduction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457989-B81C-47BC-8882-6A4788184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460" y="1139689"/>
            <a:ext cx="10515601" cy="5075582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Charles Edward spearman (born Sep 10, 1863) in London &amp; (died Sep 17, 1945) who theorized that general test.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spearman’s rank order correlation coefficient, In short spearmen’s correlation is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statistical procedure that is designed to measure the relationship between two variables.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parametric equivalent to this correlation is pearson product –moment correlation.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9366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840E2C-1B5F-427B-958D-E4A653FF4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xmlns="" id="{C8D604AB-5DE1-4992-9E9A-48A7772C331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3731" y="1522338"/>
                <a:ext cx="9034670" cy="4050863"/>
              </a:xfrm>
            </p:spPr>
            <p:txBody>
              <a:bodyPr>
                <a:noAutofit/>
              </a:bodyPr>
              <a:lstStyle/>
              <a:p>
                <a:pPr marL="342900" marR="0" lvl="0" indent="-34290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Font typeface="Symbol" panose="05050102010706020507" pitchFamily="18" charset="2"/>
                  <a:buChar char=""/>
                </a:pPr>
                <a:r>
                  <a:rPr lang="en-US" sz="2400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It is denoted by symbol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or the Greek letter </a:t>
                </a:r>
                <a:r>
                  <a:rPr lang="en-US" sz="2400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ρ.</a:t>
                </a:r>
                <a:endParaRPr lang="en-US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endParaRPr lang="en-US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:r>
                  <a:rPr lang="en-US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It is a technique which is used to summarize the strength and direction (negative or positive) of a relationship between two variables.  </a:t>
                </a:r>
              </a:p>
              <a:p>
                <a:pPr marL="342900" marR="0" lvl="0" indent="-34290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:r>
                  <a:rPr lang="en-US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Its range is </a:t>
                </a:r>
                <a:r>
                  <a:rPr lang="en-US" sz="2400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-1 to +1.</a:t>
                </a:r>
                <a:endParaRPr lang="en-US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:r>
                  <a:rPr lang="en-US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It is a number that shows how closely two data sets are linked.</a:t>
                </a:r>
              </a:p>
              <a:p>
                <a:r>
                  <a:rPr lang="en-US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zero 0 value indicates that there is </a:t>
                </a:r>
                <a:r>
                  <a:rPr lang="en-US" sz="2400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no relationship between the variables</a:t>
                </a:r>
                <a:endParaRPr lang="en-US" sz="2400" dirty="0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="" xmlns:a16="http://schemas.microsoft.com/office/drawing/2014/main" id="{C8D604AB-5DE1-4992-9E9A-48A7772C33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3731" y="1522338"/>
                <a:ext cx="9034670" cy="4050863"/>
              </a:xfrm>
              <a:blipFill rotWithShape="0">
                <a:blip r:embed="rId2"/>
                <a:stretch>
                  <a:fillRect l="-1080" t="-1657" r="-1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93326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42A818-F43C-4AEC-B5DB-D30CC7ECC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r>
              <a:rPr lang="en-US" dirty="0"/>
              <a:t>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1AD719F-F2B0-47BE-BA71-AF682420C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505" y="1535112"/>
            <a:ext cx="10515600" cy="4957763"/>
          </a:xfrm>
        </p:spPr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need two variables that are either ordinal, interval, or ratio.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Linearly related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Spearman's correlation determines the strength and direction of the Monotonic relationship between your two variables.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30352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072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Monotonic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monotonic relationship is a relationship that does one of the following: 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romanL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the value of one variable increases ,so does the  value of other variable.</a:t>
            </a:r>
          </a:p>
          <a:p>
            <a:pPr marL="514350" indent="-514350">
              <a:buFont typeface="+mj-lt"/>
              <a:buAutoNum type="romanL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the value of one variable increases ,the other variable decreases.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556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C71441-9C73-4E67-B2BA-6B427FB4BA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14192" y="596348"/>
            <a:ext cx="6400797" cy="1033669"/>
          </a:xfrm>
        </p:spPr>
        <p:txBody>
          <a:bodyPr/>
          <a:lstStyle/>
          <a:p>
            <a:r>
              <a:rPr lang="en-US" dirty="0"/>
              <a:t>                 procedure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CE82177-AD38-435E-BDAC-9C86D4957D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5014" y="1725060"/>
            <a:ext cx="8689976" cy="4556470"/>
          </a:xfrm>
        </p:spPr>
        <p:txBody>
          <a:bodyPr/>
          <a:lstStyle/>
          <a:p>
            <a:pPr algn="l"/>
            <a:r>
              <a:rPr lang="en-US" dirty="0"/>
              <a:t>         </a:t>
            </a:r>
            <a:r>
              <a:rPr lang="en-US" b="1" dirty="0"/>
              <a:t>1. Hypothesis </a:t>
            </a:r>
          </a:p>
          <a:p>
            <a:pPr algn="l"/>
            <a:r>
              <a:rPr lang="en-US" dirty="0"/>
              <a:t>                            </a:t>
            </a:r>
          </a:p>
          <a:p>
            <a:pPr algn="l"/>
            <a:r>
              <a:rPr lang="en-US" dirty="0"/>
              <a:t>              </a:t>
            </a:r>
          </a:p>
          <a:p>
            <a:pPr algn="l"/>
            <a:r>
              <a:rPr lang="en-US" dirty="0"/>
              <a:t> </a:t>
            </a:r>
          </a:p>
          <a:p>
            <a:pPr algn="l"/>
            <a:r>
              <a:rPr lang="en-US" b="1" dirty="0"/>
              <a:t>       2. level of significance </a:t>
            </a:r>
          </a:p>
          <a:p>
            <a:pPr algn="l"/>
            <a:r>
              <a:rPr lang="en-US" b="1" dirty="0"/>
              <a:t>                                             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B0D2989A-58DF-4F87-A733-9B735E4DB0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193" y="2581097"/>
            <a:ext cx="2743199" cy="153541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1C8343E-D273-4065-861B-947D239C4C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5391385"/>
            <a:ext cx="1699068" cy="587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16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8CAD81-5B84-4974-8D39-C035969299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7012" y="1009238"/>
            <a:ext cx="10586762" cy="91232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                     Test statistic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14A37F3-B83E-45C3-86AD-CE19CA343D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8712" y="1789043"/>
            <a:ext cx="8666923" cy="3962399"/>
          </a:xfrm>
        </p:spPr>
        <p:txBody>
          <a:bodyPr/>
          <a:lstStyle/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r>
              <a:rPr lang="en-US" dirty="0"/>
              <a:t>               </a:t>
            </a:r>
            <a:r>
              <a:rPr lang="en-US" dirty="0" smtClean="0"/>
              <a:t>or 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B2DEAA71-AEA9-44D4-A4D5-10ACD35882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8500" y="2225856"/>
            <a:ext cx="3274999" cy="14715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8469867C-B941-42F8-B0E9-345C848151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1025" y="4081669"/>
            <a:ext cx="2544417" cy="110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003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3B1682-E082-4CAD-AC67-749AAE111B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483597" y="665612"/>
            <a:ext cx="13316710" cy="835508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/>
              <a:t>calculation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405C167-C13C-403D-B9DA-9BC1C56E04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9445" y="2322756"/>
            <a:ext cx="8136834" cy="3239844"/>
          </a:xfrm>
        </p:spPr>
        <p:txBody>
          <a:bodyPr/>
          <a:lstStyle/>
          <a:p>
            <a:pPr algn="l"/>
            <a:r>
              <a:rPr lang="en-US" b="1" dirty="0"/>
              <a:t>      </a:t>
            </a:r>
            <a:r>
              <a:rPr lang="en-US" b="1" dirty="0" smtClean="0"/>
              <a:t>two  </a:t>
            </a:r>
            <a:r>
              <a:rPr lang="en-US" b="1" dirty="0"/>
              <a:t>conditions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/>
              <a:t>      when ranks are Given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/>
              <a:t>      when ranks are not Given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8295218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69713D-B620-44D3-AC86-7E54F8521C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30507"/>
          </a:xfrm>
        </p:spPr>
        <p:txBody>
          <a:bodyPr/>
          <a:lstStyle/>
          <a:p>
            <a:pPr algn="l"/>
            <a:r>
              <a:rPr lang="en-US" dirty="0"/>
              <a:t>Decision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xmlns="" id="{FB974847-3D42-4683-A8E9-5D9174855209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749287" y="2252870"/>
                <a:ext cx="8918713" cy="3843130"/>
              </a:xfrm>
            </p:spPr>
            <p:txBody>
              <a:bodyPr/>
              <a:lstStyle/>
              <a:p>
                <a:pPr algn="l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dirty="0" smtClean="0">
                    <a:ea typeface="Calibri" panose="020F0502020204030204" pitchFamily="34" charset="0"/>
                    <a:cs typeface="Times New Roman" panose="02020603050405020304" pitchFamily="18" charset="0"/>
                  </a:rPr>
                  <a:t> critical region:</a:t>
                </a:r>
              </a:p>
              <a:p>
                <a:pPr algn="l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≥ 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sub>
                        </m:sSub>
                      </m:e>
                      <m:sub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𝛼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sub>
                    </m:sSub>
                  </m:oMath>
                </a14:m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(n-2) </a:t>
                </a:r>
              </a:p>
              <a:p>
                <a:pPr algn="l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calculated </a:t>
                </a: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is greater than or equal to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sub>
                        </m:sSub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𝛼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/2</m:t>
                        </m:r>
                      </m:sub>
                    </m:sSub>
                  </m:oMath>
                </a14:m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with n-2 degree of freedom then we reject our null hypothesis and </a:t>
                </a:r>
                <a:r>
                  <a:rPr lang="en-US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conclude that there is significant correlation between the  variable.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l"/>
                <a:endParaRPr lang="en-US" dirty="0"/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B974847-3D42-4683-A8E9-5D917485520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749287" y="2252870"/>
                <a:ext cx="8918713" cy="3843130"/>
              </a:xfrm>
              <a:blipFill rotWithShape="0">
                <a:blip r:embed="rId2"/>
                <a:stretch>
                  <a:fillRect l="-1025" t="-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24432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396</TotalTime>
  <Words>226</Words>
  <Application>Microsoft Office PowerPoint</Application>
  <PresentationFormat>Widescreen</PresentationFormat>
  <Paragraphs>98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Calibri</vt:lpstr>
      <vt:lpstr>Cambria Math</vt:lpstr>
      <vt:lpstr>Franklin Gothic Book</vt:lpstr>
      <vt:lpstr>Symbol</vt:lpstr>
      <vt:lpstr>Times New Roman</vt:lpstr>
      <vt:lpstr>Wingdings</vt:lpstr>
      <vt:lpstr>Crop</vt:lpstr>
      <vt:lpstr>Lecture </vt:lpstr>
      <vt:lpstr>Introduction </vt:lpstr>
      <vt:lpstr>PowerPoint Presentation</vt:lpstr>
      <vt:lpstr>Assumptions</vt:lpstr>
      <vt:lpstr>Monotonic relationship</vt:lpstr>
      <vt:lpstr>                 procedure</vt:lpstr>
      <vt:lpstr>                     Test statistic</vt:lpstr>
      <vt:lpstr>calculation</vt:lpstr>
      <vt:lpstr>Decision Rule</vt:lpstr>
      <vt:lpstr>When ranks are Given </vt:lpstr>
      <vt:lpstr>Examples 1. when ranks are given  </vt:lpstr>
      <vt:lpstr>                     Test statistic</vt:lpstr>
      <vt:lpstr>PowerPoint Presentation</vt:lpstr>
      <vt:lpstr>Conclusion </vt:lpstr>
      <vt:lpstr>When ranks are not given </vt:lpstr>
      <vt:lpstr>                     Test statistic</vt:lpstr>
      <vt:lpstr>When Ranks are not Given</vt:lpstr>
      <vt:lpstr>Conclusion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Asif nawaz</dc:creator>
  <cp:lastModifiedBy>Ali</cp:lastModifiedBy>
  <cp:revision>48</cp:revision>
  <dcterms:created xsi:type="dcterms:W3CDTF">2018-04-02T16:40:00Z</dcterms:created>
  <dcterms:modified xsi:type="dcterms:W3CDTF">2020-05-01T08:56:40Z</dcterms:modified>
</cp:coreProperties>
</file>