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8" r:id="rId2"/>
    <p:sldId id="271" r:id="rId3"/>
    <p:sldId id="272" r:id="rId4"/>
    <p:sldId id="274" r:id="rId5"/>
    <p:sldId id="276" r:id="rId6"/>
    <p:sldId id="262" r:id="rId7"/>
    <p:sldId id="278" r:id="rId8"/>
    <p:sldId id="264" r:id="rId9"/>
    <p:sldId id="270" r:id="rId10"/>
    <p:sldId id="280" r:id="rId11"/>
    <p:sldId id="265" r:id="rId12"/>
    <p:sldId id="263" r:id="rId13"/>
    <p:sldId id="266" r:id="rId14"/>
    <p:sldId id="282" r:id="rId15"/>
    <p:sldId id="281" r:id="rId16"/>
    <p:sldId id="279" r:id="rId17"/>
    <p:sldId id="267" r:id="rId18"/>
    <p:sldId id="28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52421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5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3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3960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6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57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7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5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0926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8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DF7B922-AA1D-4B52-A0E9-0496DDC62A6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0D627BA-F25D-417A-A601-2CAE1E1819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324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9A634F-457F-4A97-847B-5D836DD68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7738" y="1268137"/>
            <a:ext cx="8123583" cy="1037741"/>
          </a:xfrm>
        </p:spPr>
        <p:txBody>
          <a:bodyPr>
            <a:normAutofit/>
          </a:bodyPr>
          <a:lstStyle/>
          <a:p>
            <a:r>
              <a:rPr lang="en-US" sz="6000" b="1" i="1" dirty="0" smtClean="0"/>
              <a:t>Lecture </a:t>
            </a:r>
            <a:endParaRPr lang="en-US" sz="6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932B94-17E8-41D4-A722-29346DB0E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504" y="3011557"/>
            <a:ext cx="9183756" cy="1371599"/>
          </a:xfrm>
        </p:spPr>
        <p:txBody>
          <a:bodyPr>
            <a:normAutofit/>
          </a:bodyPr>
          <a:lstStyle/>
          <a:p>
            <a:r>
              <a:rPr lang="en-US" sz="4000" dirty="0"/>
              <a:t>Spearman Rank </a:t>
            </a:r>
            <a:r>
              <a:rPr lang="en-US" sz="4000" dirty="0" smtClean="0"/>
              <a:t> order correlation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44579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220278"/>
            <a:ext cx="9601200" cy="109993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ranks are Given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70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10F87-B71B-47A1-9E9E-4A6FC5900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004" y="2133601"/>
            <a:ext cx="11843992" cy="2743200"/>
          </a:xfrm>
        </p:spPr>
        <p:txBody>
          <a:bodyPr>
            <a:normAutofit/>
          </a:bodyPr>
          <a:lstStyle/>
          <a:p>
            <a:r>
              <a:rPr lang="en-US" dirty="0"/>
              <a:t>Examples</a:t>
            </a:r>
            <a:br>
              <a:rPr lang="en-US" dirty="0"/>
            </a:br>
            <a:r>
              <a:rPr lang="en-US" sz="3100" dirty="0"/>
              <a:t>1. when ranks are given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7AED0A-69C9-466D-B519-6032E1F00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004" y="13252"/>
            <a:ext cx="12017996" cy="66658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5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8CAD81-5B84-4974-8D39-C03596929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12" y="1009238"/>
            <a:ext cx="10586762" cy="9123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              Test statistic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4A37F3-B83E-45C3-86AD-CE19CA343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8712" y="1789043"/>
            <a:ext cx="8666923" cy="3962399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               </a:t>
            </a:r>
            <a:r>
              <a:rPr lang="en-US" dirty="0" smtClean="0"/>
              <a:t>or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2DEAA71-AEA9-44D4-A4D5-10ACD3588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500" y="2225856"/>
            <a:ext cx="3274999" cy="1471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469867C-B941-42F8-B0E9-345C84815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025" y="4081669"/>
            <a:ext cx="2544417" cy="110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4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AAAC07-6B9B-453E-8A1C-350D8DC6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51012" y="-1"/>
            <a:ext cx="8689976" cy="78187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C1AB5573-4BAD-4741-B8A5-D5EF3A621F78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232452" y="1152939"/>
                <a:ext cx="8494644" cy="508883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Rank of X = 2,1,4,3,5,7,6</a:t>
                </a:r>
              </a:p>
              <a:p>
                <a:r>
                  <a:rPr lang="en-US" dirty="0"/>
                  <a:t>Rank of Y = 1,3,2,4,5,6,7</a:t>
                </a:r>
              </a:p>
              <a:p>
                <a:r>
                  <a:rPr lang="en-US" dirty="0"/>
                  <a:t>RX                            RY                    d=RX-RY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2                               1                         1                         1</a:t>
                </a:r>
              </a:p>
              <a:p>
                <a:r>
                  <a:rPr lang="en-US" dirty="0"/>
                  <a:t>1                               3                        -2                         4</a:t>
                </a:r>
              </a:p>
              <a:p>
                <a:r>
                  <a:rPr lang="en-US" dirty="0"/>
                  <a:t>4                               2                          2                         4</a:t>
                </a:r>
              </a:p>
              <a:p>
                <a:r>
                  <a:rPr lang="en-US" dirty="0"/>
                  <a:t>3                               4                        -1                         1</a:t>
                </a:r>
              </a:p>
              <a:p>
                <a:r>
                  <a:rPr lang="en-US" dirty="0"/>
                  <a:t>5                               5                          0                         0</a:t>
                </a:r>
              </a:p>
              <a:p>
                <a:r>
                  <a:rPr lang="en-US" dirty="0"/>
                  <a:t>7                              6                           1                         1</a:t>
                </a:r>
              </a:p>
              <a:p>
                <a:r>
                  <a:rPr lang="en-US" dirty="0"/>
                  <a:t>6                              7                          -1                         1</a:t>
                </a:r>
              </a:p>
              <a:p>
                <a:r>
                  <a:rPr lang="en-US" dirty="0"/>
                  <a:t>                                                                        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/>
                  <a:t>= </a:t>
                </a:r>
                <a:r>
                  <a:rPr lang="en-US" dirty="0"/>
                  <a:t>12</a:t>
                </a:r>
              </a:p>
              <a:p>
                <a:r>
                  <a:rPr lang="en-US" dirty="0"/>
                  <a:t>            </a:t>
                </a:r>
                <a:r>
                  <a:rPr lang="en-US" dirty="0" err="1"/>
                  <a:t>rs</a:t>
                </a:r>
                <a:r>
                  <a:rPr lang="en-US" dirty="0"/>
                  <a:t> </a:t>
                </a:r>
                <a:r>
                  <a:rPr lang="en-US" dirty="0" smtClean="0"/>
                  <a:t>=</a:t>
                </a:r>
                <a:r>
                  <a:rPr lang="en-US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ρ</a:t>
                </a:r>
                <a:r>
                  <a:rPr lang="en-US" dirty="0" smtClean="0"/>
                  <a:t> </a:t>
                </a:r>
                <a:r>
                  <a:rPr lang="en-US" dirty="0"/>
                  <a:t>=1-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6(12)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7(49−1)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dirty="0"/>
                  <a:t> = 0.78</a:t>
                </a: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1AB5573-4BAD-4741-B8A5-D5EF3A621F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232452" y="1152939"/>
                <a:ext cx="8494644" cy="5088836"/>
              </a:xfrm>
              <a:blipFill rotWithShape="0">
                <a:blip r:embed="rId2"/>
                <a:stretch>
                  <a:fillRect t="-719" b="-3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35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≥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  <m:sub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(n-2)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then reject the null hypothesis 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 n=6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=.78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=0.025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  <m:sub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(n-2) =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.9000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  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70" t="-2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088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68486"/>
            <a:ext cx="9601200" cy="161676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ranks are not given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59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8CAD81-5B84-4974-8D39-C03596929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12" y="1009238"/>
            <a:ext cx="10586762" cy="9123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              Test statistic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4A37F3-B83E-45C3-86AD-CE19CA343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8712" y="1789043"/>
            <a:ext cx="8666923" cy="3962399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               </a:t>
            </a:r>
            <a:r>
              <a:rPr lang="en-US" dirty="0" smtClean="0"/>
              <a:t>or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2DEAA71-AEA9-44D4-A4D5-10ACD3588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500" y="2225856"/>
            <a:ext cx="3274999" cy="1471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469867C-B941-42F8-B0E9-345C84815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025" y="4081669"/>
            <a:ext cx="2544417" cy="110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AC378-2ABC-4B71-81EC-C71586981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852" y="565772"/>
            <a:ext cx="10204174" cy="640176"/>
          </a:xfrm>
        </p:spPr>
        <p:txBody>
          <a:bodyPr/>
          <a:lstStyle/>
          <a:p>
            <a:pPr algn="r"/>
            <a:r>
              <a:rPr lang="en-US" sz="3600" dirty="0"/>
              <a:t>When Ranks are not Given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721A0E86-2660-4D9D-9C2B-C51CF3AD0AC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1722" y="1470991"/>
                <a:ext cx="9289774" cy="4638262"/>
              </a:xfrm>
            </p:spPr>
            <p:txBody>
              <a:bodyPr>
                <a:normAutofit fontScale="77500" lnSpcReduction="20000"/>
              </a:bodyPr>
              <a:lstStyle/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              Y                 RX               RY                d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35             30               3                   5               -2               4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23              33             5                   3                 2               4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47              45             1                   2                -1              1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17              23             6                   6                 0              0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10               8              7                    8                 1             1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43              49             2                   1                 1             1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9                12             8                   7                 1             1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6                 4              9                   9                 0             0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25               31           4                   4                 0              0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>
                  <a:lnSpc>
                    <a:spcPct val="115000"/>
                  </a:lnSpc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95275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ρ </a:t>
                </a: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6(12)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9(81−1)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.9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95275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21A0E86-2660-4D9D-9C2B-C51CF3AD0A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1722" y="1470991"/>
                <a:ext cx="9289774" cy="4638262"/>
              </a:xfrm>
              <a:blipFill rotWithShape="0">
                <a:blip r:embed="rId2"/>
                <a:stretch>
                  <a:fillRect t="-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65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=.9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variables are Strongly related and there is positive relationship between the </a:t>
            </a:r>
            <a:r>
              <a:rPr lang="en-US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variables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8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7FB6F2-295D-4A47-B22B-D3584D44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57989-B81C-47BC-8882-6A4788184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460" y="1139689"/>
            <a:ext cx="10515601" cy="5075582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Charles Edward spearman (born Sep 10, 1863) in London &amp; (died Sep 17, 1945) who theorized that general test.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spearman’s rank order correlation coefficient, In short spearmen’s correlation is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statistical procedure that is designed to measure the relationship between two variables.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parametric equivalent to this correlation is pearson product –moment correlation.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36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840E2C-1B5F-427B-958D-E4A653FF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xmlns="" id="{C8D604AB-5DE1-4992-9E9A-48A7772C33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3731" y="1522338"/>
                <a:ext cx="9034670" cy="4050863"/>
              </a:xfrm>
            </p:spPr>
            <p:txBody>
              <a:bodyPr>
                <a:noAutofit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is denoted by symbol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 the Greek letter </a:t>
                </a: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ρ.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is a technique which is used to summarize the strength and direction (negative or positive) of a relationship between two variables.  </a:t>
                </a: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Its range is </a:t>
                </a: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 to +1.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is a number that shows how closely two data sets are linked.</a:t>
                </a:r>
              </a:p>
              <a:p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zero 0 value indicates that there is </a:t>
                </a:r>
                <a:r>
                  <a:rPr lang="en-US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 relationship between the variables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="" xmlns:a16="http://schemas.microsoft.com/office/drawing/2014/main" id="{C8D604AB-5DE1-4992-9E9A-48A7772C33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3731" y="1522338"/>
                <a:ext cx="9034670" cy="4050863"/>
              </a:xfrm>
              <a:blipFill rotWithShape="0">
                <a:blip r:embed="rId2"/>
                <a:stretch>
                  <a:fillRect l="-1080" t="-1657" r="-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332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42A818-F43C-4AEC-B5DB-D30CC7ECC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AD719F-F2B0-47BE-BA71-AF682420C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505" y="1535112"/>
            <a:ext cx="10515600" cy="4957763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two variables that are either ordinal, interval, or ratio.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Linearly related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Spearman's correlation determines the strength and direction of the Monotonic relationship between your two variables.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monotonic relationship is a relationship that does one of the following: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value of one variable increases ,so does the  value of other variable.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value of one variable increases ,the other variable decreases.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5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71441-9C73-4E67-B2BA-6B427FB4B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4192" y="596348"/>
            <a:ext cx="6400797" cy="1033669"/>
          </a:xfrm>
        </p:spPr>
        <p:txBody>
          <a:bodyPr/>
          <a:lstStyle/>
          <a:p>
            <a:r>
              <a:rPr lang="en-US" dirty="0"/>
              <a:t>                 procedure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E82177-AD38-435E-BDAC-9C86D4957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5014" y="1725060"/>
            <a:ext cx="8689976" cy="4556470"/>
          </a:xfrm>
        </p:spPr>
        <p:txBody>
          <a:bodyPr/>
          <a:lstStyle/>
          <a:p>
            <a:pPr algn="l"/>
            <a:r>
              <a:rPr lang="en-US" dirty="0"/>
              <a:t>         </a:t>
            </a:r>
            <a:r>
              <a:rPr lang="en-US" b="1" dirty="0"/>
              <a:t>1. Hypothesis </a:t>
            </a:r>
          </a:p>
          <a:p>
            <a:pPr algn="l"/>
            <a:r>
              <a:rPr lang="en-US" dirty="0"/>
              <a:t>                            </a:t>
            </a:r>
          </a:p>
          <a:p>
            <a:pPr algn="l"/>
            <a:r>
              <a:rPr lang="en-US" dirty="0"/>
              <a:t>              </a:t>
            </a:r>
          </a:p>
          <a:p>
            <a:pPr algn="l"/>
            <a:r>
              <a:rPr lang="en-US" dirty="0"/>
              <a:t> </a:t>
            </a:r>
          </a:p>
          <a:p>
            <a:pPr algn="l"/>
            <a:r>
              <a:rPr lang="en-US" b="1" dirty="0"/>
              <a:t>       2. level of significance </a:t>
            </a:r>
          </a:p>
          <a:p>
            <a:pPr algn="l"/>
            <a:r>
              <a:rPr lang="en-US" b="1" dirty="0"/>
              <a:t>  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0D2989A-58DF-4F87-A733-9B735E4DB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193" y="2581097"/>
            <a:ext cx="2743199" cy="15354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1C8343E-D273-4065-861B-947D239C4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5391385"/>
            <a:ext cx="1699068" cy="58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8CAD81-5B84-4974-8D39-C03596929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12" y="1009238"/>
            <a:ext cx="10586762" cy="9123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              Test statistic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4A37F3-B83E-45C3-86AD-CE19CA343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8712" y="1789043"/>
            <a:ext cx="8666923" cy="3962399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               </a:t>
            </a:r>
            <a:r>
              <a:rPr lang="en-US" dirty="0" smtClean="0"/>
              <a:t>or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2DEAA71-AEA9-44D4-A4D5-10ACD3588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500" y="2225856"/>
            <a:ext cx="3274999" cy="1471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469867C-B941-42F8-B0E9-345C84815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025" y="4081669"/>
            <a:ext cx="2544417" cy="110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00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3B1682-E082-4CAD-AC67-749AAE111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83597" y="665612"/>
            <a:ext cx="13316710" cy="83550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calculation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05C167-C13C-403D-B9DA-9BC1C56E0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445" y="2322756"/>
            <a:ext cx="8136834" cy="3239844"/>
          </a:xfrm>
        </p:spPr>
        <p:txBody>
          <a:bodyPr/>
          <a:lstStyle/>
          <a:p>
            <a:pPr algn="l"/>
            <a:r>
              <a:rPr lang="en-US" b="1" dirty="0"/>
              <a:t>      </a:t>
            </a:r>
            <a:r>
              <a:rPr lang="en-US" b="1" dirty="0" smtClean="0"/>
              <a:t>two  </a:t>
            </a:r>
            <a:r>
              <a:rPr lang="en-US" b="1" dirty="0"/>
              <a:t>conditions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      when ranks are Given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      when ranks are not Given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29521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9713D-B620-44D3-AC86-7E54F8521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0507"/>
          </a:xfrm>
        </p:spPr>
        <p:txBody>
          <a:bodyPr/>
          <a:lstStyle/>
          <a:p>
            <a:pPr algn="l"/>
            <a:r>
              <a:rPr lang="en-US" dirty="0"/>
              <a:t>Decision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FB974847-3D42-4683-A8E9-5D917485520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49287" y="2252870"/>
                <a:ext cx="8918713" cy="3843130"/>
              </a:xfrm>
            </p:spPr>
            <p:txBody>
              <a:bodyPr/>
              <a:lstStyle/>
              <a:p>
                <a:pPr algn="l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 critical region:</a:t>
                </a:r>
              </a:p>
              <a:p>
                <a:pPr algn="l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≥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  <m:sub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(n-2) </a:t>
                </a:r>
              </a:p>
              <a:p>
                <a:pPr algn="l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calculated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greater than or equal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</m:sSub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n-2 degree of freedom then we reject our null hypothesis and </a:t>
                </a:r>
                <a:r>
                  <a:rPr lang="en-US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conclude that there is significant correlation between the  variable.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B974847-3D42-4683-A8E9-5D91748552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49287" y="2252870"/>
                <a:ext cx="8918713" cy="3843130"/>
              </a:xfrm>
              <a:blipFill rotWithShape="0">
                <a:blip r:embed="rId2"/>
                <a:stretch>
                  <a:fillRect l="-1025"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443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396</TotalTime>
  <Words>226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Cambria Math</vt:lpstr>
      <vt:lpstr>Franklin Gothic Book</vt:lpstr>
      <vt:lpstr>Symbol</vt:lpstr>
      <vt:lpstr>Times New Roman</vt:lpstr>
      <vt:lpstr>Wingdings</vt:lpstr>
      <vt:lpstr>Crop</vt:lpstr>
      <vt:lpstr>Lecture </vt:lpstr>
      <vt:lpstr>Introduction </vt:lpstr>
      <vt:lpstr>PowerPoint Presentation</vt:lpstr>
      <vt:lpstr>Assumptions</vt:lpstr>
      <vt:lpstr>Monotonic relationship</vt:lpstr>
      <vt:lpstr>                 procedure</vt:lpstr>
      <vt:lpstr>                     Test statistic</vt:lpstr>
      <vt:lpstr>calculation</vt:lpstr>
      <vt:lpstr>Decision Rule</vt:lpstr>
      <vt:lpstr>When ranks are Given </vt:lpstr>
      <vt:lpstr>Examples 1. when ranks are given  </vt:lpstr>
      <vt:lpstr>                     Test statistic</vt:lpstr>
      <vt:lpstr>PowerPoint Presentation</vt:lpstr>
      <vt:lpstr>Conclusion </vt:lpstr>
      <vt:lpstr>When ranks are not given </vt:lpstr>
      <vt:lpstr>                     Test statistic</vt:lpstr>
      <vt:lpstr>When Ranks are not Given</vt:lpstr>
      <vt:lpstr>Conclusion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Asif nawaz</dc:creator>
  <cp:lastModifiedBy>Ali</cp:lastModifiedBy>
  <cp:revision>48</cp:revision>
  <dcterms:created xsi:type="dcterms:W3CDTF">2018-04-02T16:40:00Z</dcterms:created>
  <dcterms:modified xsi:type="dcterms:W3CDTF">2020-05-01T08:56:40Z</dcterms:modified>
</cp:coreProperties>
</file>