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03" r:id="rId2"/>
    <p:sldId id="283" r:id="rId3"/>
    <p:sldId id="284" r:id="rId4"/>
    <p:sldId id="285" r:id="rId5"/>
    <p:sldId id="286" r:id="rId6"/>
    <p:sldId id="287" r:id="rId7"/>
    <p:sldId id="288" r:id="rId8"/>
    <p:sldId id="290" r:id="rId9"/>
    <p:sldId id="291" r:id="rId10"/>
    <p:sldId id="292" r:id="rId11"/>
    <p:sldId id="269" r:id="rId12"/>
    <p:sldId id="325" r:id="rId13"/>
    <p:sldId id="273" r:id="rId14"/>
    <p:sldId id="281" r:id="rId15"/>
    <p:sldId id="274" r:id="rId16"/>
    <p:sldId id="275" r:id="rId17"/>
    <p:sldId id="270" r:id="rId18"/>
    <p:sldId id="280" r:id="rId19"/>
    <p:sldId id="271" r:id="rId20"/>
    <p:sldId id="304" r:id="rId21"/>
    <p:sldId id="324" r:id="rId22"/>
    <p:sldId id="27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74" d="100"/>
          <a:sy n="74" d="100"/>
        </p:scale>
        <p:origin x="54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192000" cy="6858000"/>
          </a:xfrm>
          <a:prstGeom prst="rect">
            <a:avLst/>
          </a:prstGeom>
          <a:noFill/>
          <a:ln w="9525">
            <a:noFill/>
          </a:ln>
        </p:spPr>
      </p:pic>
      <p:sp>
        <p:nvSpPr>
          <p:cNvPr id="2051" name="Rectangle 3"/>
          <p:cNvSpPr>
            <a:spLocks noGrp="1" noChangeArrowheads="1"/>
          </p:cNvSpPr>
          <p:nvPr>
            <p:ph type="ctrTitle"/>
          </p:nvPr>
        </p:nvSpPr>
        <p:spPr>
          <a:xfrm>
            <a:off x="2063751" y="1701800"/>
            <a:ext cx="9211733" cy="1082675"/>
          </a:xfrm>
        </p:spPr>
        <p:txBody>
          <a:bodyPr/>
          <a:lstStyle>
            <a:lvl1pPr algn="r">
              <a:defRPr/>
            </a:lvl1pPr>
          </a:lstStyle>
          <a:p>
            <a:pPr lvl="0"/>
            <a:r>
              <a:rPr lang="en-US" altLang="zh-CN" noProof="0" smtClean="0"/>
              <a:t>Click to edit Master title style</a:t>
            </a:r>
          </a:p>
        </p:txBody>
      </p:sp>
      <p:sp>
        <p:nvSpPr>
          <p:cNvPr id="2052" name="Rectangle 4"/>
          <p:cNvSpPr>
            <a:spLocks noGrp="1" noChangeArrowheads="1"/>
          </p:cNvSpPr>
          <p:nvPr>
            <p:ph type="subTitle" idx="1"/>
          </p:nvPr>
        </p:nvSpPr>
        <p:spPr>
          <a:xfrm>
            <a:off x="2063751" y="2927350"/>
            <a:ext cx="9218083" cy="1752600"/>
          </a:xfrm>
        </p:spPr>
        <p:txBody>
          <a:bodyPr/>
          <a:lstStyle>
            <a:lvl1pPr marL="0" indent="0" algn="r">
              <a:buFontTx/>
              <a:buNone/>
              <a:defRPr/>
            </a:lvl1pPr>
          </a:lstStyle>
          <a:p>
            <a:pPr lvl="0"/>
            <a:r>
              <a:rPr lang="en-US" altLang="zh-CN" noProof="0" smtClean="0"/>
              <a:t>Click to edit Master subtitle style</a:t>
            </a:r>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pPr/>
              <a:t>25-Jan-21</a:t>
            </a:fld>
            <a:endParaRPr lang="en-US" dirty="0"/>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dirty="0"/>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pPr/>
              <a:t>‹#›</a:t>
            </a:fld>
            <a:endParaRPr lang="en-US"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25-Jan-21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25-Jan-21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25-Jan-21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dirty="0"/>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pPr/>
              <a:t>25-Jan-21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dirty="0"/>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pPr/>
              <a:t>25-Jan-21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dirty="0"/>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pPr/>
              <a:t>25-Jan-21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B618960-8005-486C-9A75-10CB2AAC16F9}" type="slidenum">
              <a:rPr lang="en-US" smtClean="0"/>
              <a:pPr/>
              <a:t>‹#›</a:t>
            </a:fld>
            <a:endParaRPr lang="en-US" dirty="0"/>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pPr/>
              <a:t>25-Jan-21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B618960-8005-486C-9A75-10CB2AAC16F9}" type="slidenum">
              <a:rPr lang="en-US" smtClean="0"/>
              <a:pPr/>
              <a:t>‹#›</a:t>
            </a:fld>
            <a:endParaRPr lang="en-US" dirty="0"/>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pPr/>
              <a:t>25-Jan-21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pPr/>
              <a:t>‹#›</a:t>
            </a:fld>
            <a:endParaRPr lang="en-US" dirty="0"/>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25-Jan-21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25-Jan-21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p:cNvPicPr>
            <a:picLocks noChangeAspect="1"/>
          </p:cNvPicPr>
          <p:nvPr/>
        </p:nvPicPr>
        <p:blipFill>
          <a:blip r:embed="rId13"/>
          <a:stretch>
            <a:fillRect/>
          </a:stretch>
        </p:blipFill>
        <p:spPr>
          <a:xfrm>
            <a:off x="-8467" y="0"/>
            <a:ext cx="12200467"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lstStyle/>
          <a:p>
            <a:pPr lvl="0"/>
            <a:r>
              <a:rPr lang="en-US" altLang="zh-CN" dirty="0"/>
              <a:t>Click to edit Master title style</a:t>
            </a:r>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pPr/>
              <a:t>25-Jan-21</a:t>
            </a:fld>
            <a:endParaRPr lang="en-US" dirty="0"/>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dirty="0"/>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9251" y="351155"/>
            <a:ext cx="9211733" cy="1082675"/>
          </a:xfrm>
        </p:spPr>
        <p:txBody>
          <a:bodyPr>
            <a:noAutofit/>
          </a:bodyPr>
          <a:lstStyle/>
          <a:p>
            <a:pPr algn="ctr"/>
            <a:r>
              <a:rPr lang="en-US" b="1" dirty="0">
                <a:gradFill>
                  <a:gsLst>
                    <a:gs pos="0">
                      <a:srgbClr val="007BD3"/>
                    </a:gs>
                    <a:gs pos="100000">
                      <a:srgbClr val="034373"/>
                    </a:gs>
                  </a:gsLst>
                  <a:lin scaled="0"/>
                </a:gradFill>
              </a:rPr>
              <a:t>Topic: Shift Left ,Shift Right </a:t>
            </a:r>
          </a:p>
        </p:txBody>
      </p:sp>
      <p:sp>
        <p:nvSpPr>
          <p:cNvPr id="3" name="Subtitle 2"/>
          <p:cNvSpPr>
            <a:spLocks noGrp="1"/>
          </p:cNvSpPr>
          <p:nvPr>
            <p:ph type="subTitle" idx="1"/>
          </p:nvPr>
        </p:nvSpPr>
        <p:spPr>
          <a:xfrm>
            <a:off x="1619250" y="1774190"/>
            <a:ext cx="9662795" cy="2905760"/>
          </a:xfrm>
        </p:spPr>
        <p:txBody>
          <a:bodyPr/>
          <a:lstStyle/>
          <a:p>
            <a:pPr algn="ctr"/>
            <a:r>
              <a:rPr lang="en-US" b="1" dirty="0">
                <a:gradFill>
                  <a:gsLst>
                    <a:gs pos="0">
                      <a:srgbClr val="E30000"/>
                    </a:gs>
                    <a:gs pos="100000">
                      <a:srgbClr val="760303"/>
                    </a:gs>
                  </a:gsLst>
                  <a:lin scaled="0"/>
                </a:gradFill>
              </a:rPr>
              <a:t>Group 10</a:t>
            </a:r>
          </a:p>
          <a:p>
            <a:pPr algn="ctr"/>
            <a:r>
              <a:rPr lang="en-US" dirty="0">
                <a:solidFill>
                  <a:schemeClr val="tx1">
                    <a:lumMod val="95000"/>
                    <a:lumOff val="5000"/>
                  </a:schemeClr>
                </a:solidFill>
              </a:rPr>
              <a:t>Shahmeer</a:t>
            </a:r>
            <a:r>
              <a:rPr lang="en-US" dirty="0">
                <a:solidFill>
                  <a:schemeClr val="tx1">
                    <a:lumMod val="95000"/>
                    <a:lumOff val="5000"/>
                  </a:schemeClr>
                </a:solidFill>
              </a:rPr>
              <a:t> Khalid BSEF18M030</a:t>
            </a:r>
          </a:p>
          <a:p>
            <a:pPr algn="ctr"/>
            <a:r>
              <a:rPr lang="en-US" dirty="0">
                <a:solidFill>
                  <a:schemeClr val="tx1">
                    <a:lumMod val="95000"/>
                    <a:lumOff val="5000"/>
                  </a:schemeClr>
                </a:solidFill>
                <a:sym typeface="+mn-ea"/>
              </a:rPr>
              <a:t>Sohail</a:t>
            </a:r>
            <a:r>
              <a:rPr lang="en-US" dirty="0">
                <a:solidFill>
                  <a:schemeClr val="tx1">
                    <a:lumMod val="95000"/>
                    <a:lumOff val="5000"/>
                  </a:schemeClr>
                </a:solidFill>
                <a:sym typeface="+mn-ea"/>
              </a:rPr>
              <a:t> Zafar BSEF18M029</a:t>
            </a:r>
          </a:p>
          <a:p>
            <a:pPr algn="ctr"/>
            <a:r>
              <a:rPr lang="en-US" dirty="0">
                <a:solidFill>
                  <a:schemeClr val="tx1">
                    <a:lumMod val="95000"/>
                    <a:lumOff val="5000"/>
                  </a:schemeClr>
                </a:solidFill>
              </a:rPr>
              <a:t>Najib</a:t>
            </a:r>
            <a:r>
              <a:rPr lang="en-US" dirty="0">
                <a:solidFill>
                  <a:schemeClr val="tx1">
                    <a:lumMod val="95000"/>
                    <a:lumOff val="5000"/>
                  </a:schemeClr>
                </a:solidFill>
              </a:rPr>
              <a:t> </a:t>
            </a:r>
            <a:r>
              <a:rPr lang="en-US" dirty="0">
                <a:solidFill>
                  <a:schemeClr val="tx1">
                    <a:lumMod val="95000"/>
                    <a:lumOff val="5000"/>
                  </a:schemeClr>
                </a:solidFill>
              </a:rPr>
              <a:t>Ullah</a:t>
            </a:r>
            <a:r>
              <a:rPr lang="en-US" dirty="0">
                <a:solidFill>
                  <a:schemeClr val="tx1">
                    <a:lumMod val="95000"/>
                    <a:lumOff val="5000"/>
                  </a:schemeClr>
                </a:solidFill>
              </a:rPr>
              <a:t> BSEF18M0037</a:t>
            </a:r>
          </a:p>
          <a:p>
            <a:pPr algn="ctr"/>
            <a:r>
              <a:rPr lang="en-US" dirty="0">
                <a:solidFill>
                  <a:schemeClr val="tx1">
                    <a:lumMod val="95000"/>
                    <a:lumOff val="5000"/>
                  </a:schemeClr>
                </a:solidFill>
              </a:rPr>
              <a:t>Nauman</a:t>
            </a:r>
            <a:r>
              <a:rPr lang="en-US" dirty="0">
                <a:solidFill>
                  <a:schemeClr val="tx1">
                    <a:lumMod val="95000"/>
                    <a:lumOff val="5000"/>
                  </a:schemeClr>
                </a:solidFill>
              </a:rPr>
              <a:t> </a:t>
            </a:r>
            <a:r>
              <a:rPr lang="en-US" dirty="0">
                <a:solidFill>
                  <a:schemeClr val="tx1">
                    <a:lumMod val="95000"/>
                    <a:lumOff val="5000"/>
                  </a:schemeClr>
                </a:solidFill>
              </a:rPr>
              <a:t>Shabir</a:t>
            </a:r>
            <a:r>
              <a:rPr lang="en-US" dirty="0">
                <a:solidFill>
                  <a:schemeClr val="tx1">
                    <a:lumMod val="95000"/>
                    <a:lumOff val="5000"/>
                  </a:schemeClr>
                </a:solidFill>
              </a:rPr>
              <a:t> BSEF18M006</a:t>
            </a:r>
          </a:p>
          <a:p>
            <a:pPr algn="l"/>
            <a:endParaRPr lang="en-US" b="1" dirty="0">
              <a:solidFill>
                <a:schemeClr val="tx1">
                  <a:lumMod val="95000"/>
                  <a:lumOff val="5000"/>
                </a:schemeClr>
              </a:solidFill>
            </a:endParaRPr>
          </a:p>
          <a:p>
            <a:pPr algn="l"/>
            <a:r>
              <a:rPr lang="en-US" b="1" dirty="0">
                <a:solidFill>
                  <a:schemeClr val="tx1">
                    <a:lumMod val="95000"/>
                    <a:lumOff val="5000"/>
                  </a:schemeClr>
                </a:solidFill>
              </a:rPr>
              <a:t>Submitted to: Sir </a:t>
            </a:r>
            <a:r>
              <a:rPr lang="en-US" b="1" dirty="0">
                <a:solidFill>
                  <a:schemeClr val="tx1">
                    <a:lumMod val="95000"/>
                    <a:lumOff val="5000"/>
                  </a:schemeClr>
                </a:solidFill>
              </a:rPr>
              <a:t>Irfan</a:t>
            </a:r>
            <a:r>
              <a:rPr lang="en-US" b="1" dirty="0">
                <a:solidFill>
                  <a:schemeClr val="tx1">
                    <a:lumMod val="95000"/>
                    <a:lumOff val="5000"/>
                  </a:schemeClr>
                </a:solidFill>
              </a:rPr>
              <a:t> Ahmad </a:t>
            </a:r>
            <a:r>
              <a:rPr lang="en-US" b="1" dirty="0">
                <a:solidFill>
                  <a:schemeClr val="tx1">
                    <a:lumMod val="95000"/>
                    <a:lumOff val="5000"/>
                  </a:schemeClr>
                </a:solidFill>
              </a:rPr>
              <a:t>Muddassir</a:t>
            </a:r>
            <a:endParaRPr lang="en-US" dirty="0">
              <a:solidFill>
                <a:schemeClr val="tx1">
                  <a:lumMod val="95000"/>
                  <a:lumOff val="5000"/>
                </a:schemeClr>
              </a:solidFill>
            </a:endParaRPr>
          </a:p>
          <a:p>
            <a:pPr algn="ctr"/>
            <a:endParaRPr lang="en-US" dirty="0">
              <a:solidFill>
                <a:schemeClr val="tx1">
                  <a:lumMod val="95000"/>
                  <a:lumOff val="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588" y="996434"/>
            <a:ext cx="5087675" cy="461665"/>
          </a:xfrm>
          <a:prstGeom prst="rect">
            <a:avLst/>
          </a:prstGeom>
        </p:spPr>
        <p:txBody>
          <a:bodyPr wrap="none">
            <a:spAutoFit/>
          </a:bodyPr>
          <a:lstStyle/>
          <a:p>
            <a:r>
              <a:rPr lang="en-US" sz="2400" b="1" dirty="0" smtClean="0">
                <a:solidFill>
                  <a:srgbClr val="282829"/>
                </a:solidFill>
                <a:latin typeface="Arial Body"/>
              </a:rPr>
              <a:t>3. Agile/DevOps </a:t>
            </a:r>
            <a:r>
              <a:rPr lang="en-US" sz="2400" b="1" dirty="0">
                <a:solidFill>
                  <a:srgbClr val="282829"/>
                </a:solidFill>
                <a:latin typeface="Arial Body"/>
              </a:rPr>
              <a:t>Shift Left Testing</a:t>
            </a:r>
            <a:endParaRPr lang="en-US" sz="2400" dirty="0">
              <a:latin typeface="Arial Body"/>
            </a:endParaRPr>
          </a:p>
        </p:txBody>
      </p:sp>
      <p:sp>
        <p:nvSpPr>
          <p:cNvPr id="3" name="Rectangle 2"/>
          <p:cNvSpPr/>
          <p:nvPr/>
        </p:nvSpPr>
        <p:spPr>
          <a:xfrm>
            <a:off x="1155700" y="1779538"/>
            <a:ext cx="10058400" cy="1477328"/>
          </a:xfrm>
          <a:prstGeom prst="rect">
            <a:avLst/>
          </a:prstGeom>
        </p:spPr>
        <p:txBody>
          <a:bodyPr wrap="square">
            <a:spAutoFit/>
          </a:bodyPr>
          <a:lstStyle/>
          <a:p>
            <a:r>
              <a:rPr lang="en-US" dirty="0">
                <a:solidFill>
                  <a:srgbClr val="282829"/>
                </a:solidFill>
                <a:latin typeface="Segoe UI" panose="020B0502040204020203" pitchFamily="34" charset="0"/>
              </a:rPr>
              <a:t>This approach is similar to the second approach i.e. incremental shift left testing. Agile and DevOps projects are divided into multiple increments called sprints, but these are smaller and more in number as compared to the incremental shift left testing approach. The difference between agile and DevOps in this context is that agile includes development testing and not operational testing. Operational testing happens when the system is live.</a:t>
            </a:r>
            <a:endParaRPr lang="en-US" dirty="0"/>
          </a:p>
        </p:txBody>
      </p:sp>
      <p:sp>
        <p:nvSpPr>
          <p:cNvPr id="4" name="Rectangle 3"/>
          <p:cNvSpPr/>
          <p:nvPr/>
        </p:nvSpPr>
        <p:spPr>
          <a:xfrm>
            <a:off x="714588" y="3670638"/>
            <a:ext cx="4978863" cy="461665"/>
          </a:xfrm>
          <a:prstGeom prst="rect">
            <a:avLst/>
          </a:prstGeom>
        </p:spPr>
        <p:txBody>
          <a:bodyPr wrap="none">
            <a:spAutoFit/>
          </a:bodyPr>
          <a:lstStyle/>
          <a:p>
            <a:r>
              <a:rPr lang="en-US" sz="2400" b="1" dirty="0" smtClean="0">
                <a:solidFill>
                  <a:srgbClr val="282829"/>
                </a:solidFill>
                <a:latin typeface="+mj-lt"/>
              </a:rPr>
              <a:t>4. Model-based </a:t>
            </a:r>
            <a:r>
              <a:rPr lang="en-US" sz="2400" b="1" dirty="0">
                <a:solidFill>
                  <a:srgbClr val="282829"/>
                </a:solidFill>
                <a:latin typeface="+mj-lt"/>
              </a:rPr>
              <a:t>Shift Left Testing</a:t>
            </a:r>
            <a:endParaRPr lang="en-US" sz="2400" dirty="0">
              <a:latin typeface="+mj-lt"/>
            </a:endParaRPr>
          </a:p>
        </p:txBody>
      </p:sp>
      <p:sp>
        <p:nvSpPr>
          <p:cNvPr id="5" name="Rectangle 4"/>
          <p:cNvSpPr/>
          <p:nvPr/>
        </p:nvSpPr>
        <p:spPr>
          <a:xfrm>
            <a:off x="1155700" y="4453742"/>
            <a:ext cx="10337800" cy="923330"/>
          </a:xfrm>
          <a:prstGeom prst="rect">
            <a:avLst/>
          </a:prstGeom>
        </p:spPr>
        <p:txBody>
          <a:bodyPr wrap="square">
            <a:spAutoFit/>
          </a:bodyPr>
          <a:lstStyle/>
          <a:p>
            <a:r>
              <a:rPr lang="en-US" dirty="0">
                <a:solidFill>
                  <a:srgbClr val="282829"/>
                </a:solidFill>
                <a:latin typeface="Segoe UI" panose="020B0502040204020203" pitchFamily="34" charset="0"/>
              </a:rPr>
              <a:t>In this approach, the testing begins at the very initial phases i.e. requirements and design phases rather than waiting for the development phase to start. The idea is to find defects in these initial phases and solve them as early as possible before the development phase starts.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buClrTx/>
              <a:buSzTx/>
              <a:buFontTx/>
            </a:pPr>
            <a:r>
              <a:rPr lang="en-US" b="1" dirty="0">
                <a:gradFill>
                  <a:gsLst>
                    <a:gs pos="0">
                      <a:srgbClr val="007BD3"/>
                    </a:gs>
                    <a:gs pos="100000">
                      <a:srgbClr val="034373"/>
                    </a:gs>
                  </a:gsLst>
                  <a:lin scaled="0"/>
                </a:gradFill>
              </a:rPr>
              <a:t>Shift Right Testing</a:t>
            </a:r>
          </a:p>
        </p:txBody>
      </p:sp>
      <p:sp>
        <p:nvSpPr>
          <p:cNvPr id="3" name="Content Placeholder 2"/>
          <p:cNvSpPr>
            <a:spLocks noGrp="1"/>
          </p:cNvSpPr>
          <p:nvPr>
            <p:ph idx="1"/>
          </p:nvPr>
        </p:nvSpPr>
        <p:spPr>
          <a:xfrm>
            <a:off x="609600" y="2063392"/>
            <a:ext cx="10972800" cy="4953000"/>
          </a:xfrm>
        </p:spPr>
        <p:txBody>
          <a:bodyPr/>
          <a:lstStyle/>
          <a:p>
            <a:r>
              <a:rPr lang="en-US" b="1" dirty="0"/>
              <a:t>Shift Right</a:t>
            </a:r>
            <a:r>
              <a:rPr lang="en-US" dirty="0"/>
              <a:t> refers to the idea of performing actions later in the development </a:t>
            </a:r>
            <a:r>
              <a:rPr lang="en-US" dirty="0" smtClean="0"/>
              <a:t>process i.e</a:t>
            </a:r>
            <a:r>
              <a:rPr lang="en-US" dirty="0"/>
              <a:t>. once the system is live or the code is deployed on the production. </a:t>
            </a:r>
          </a:p>
          <a:p>
            <a:r>
              <a:rPr lang="en-US" dirty="0"/>
              <a:t>By shifting right, we are moving the testing process on the right i.e. moving it to the post-production stage. </a:t>
            </a:r>
          </a:p>
          <a:p>
            <a:r>
              <a:rPr lang="en-US" dirty="0" smtClean="0"/>
              <a:t>.</a:t>
            </a:r>
            <a:r>
              <a:rPr lang="en-US" dirty="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05000"/>
            <a:ext cx="10972800" cy="4953000"/>
          </a:xfrm>
        </p:spPr>
        <p:txBody>
          <a:bodyPr/>
          <a:lstStyle/>
          <a:p>
            <a:r>
              <a:rPr lang="en-US" dirty="0" smtClean="0"/>
              <a:t>The </a:t>
            </a:r>
            <a:r>
              <a:rPr lang="en-US" dirty="0"/>
              <a:t>main goal of this approach is to continuously check the performance and usability of the system once it is available for the real user’s consumption Also, It ensure correct behavior, performance and availability over the production of an application. with the help of the end users, feedback of the system is received</a:t>
            </a:r>
          </a:p>
        </p:txBody>
      </p:sp>
    </p:spTree>
    <p:extLst>
      <p:ext uri="{BB962C8B-B14F-4D97-AF65-F5344CB8AC3E}">
        <p14:creationId xmlns:p14="http://schemas.microsoft.com/office/powerpoint/2010/main" val="759506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b="1" dirty="0">
                <a:gradFill>
                  <a:gsLst>
                    <a:gs pos="0">
                      <a:srgbClr val="007BD3"/>
                    </a:gs>
                    <a:gs pos="100000">
                      <a:srgbClr val="034373"/>
                    </a:gs>
                  </a:gsLst>
                  <a:lin scaled="0"/>
                </a:gradFill>
              </a:rPr>
              <a:t>A few reasons to adopt the Shift-Right testing approach</a:t>
            </a:r>
          </a:p>
        </p:txBody>
      </p:sp>
      <p:sp>
        <p:nvSpPr>
          <p:cNvPr id="3" name="Content Placeholder 2"/>
          <p:cNvSpPr>
            <a:spLocks noGrp="1"/>
          </p:cNvSpPr>
          <p:nvPr>
            <p:ph idx="1"/>
          </p:nvPr>
        </p:nvSpPr>
        <p:spPr/>
        <p:txBody>
          <a:bodyPr/>
          <a:lstStyle/>
          <a:p>
            <a:r>
              <a:rPr lang="en-US" sz="2800" b="1" dirty="0">
                <a:solidFill>
                  <a:schemeClr val="accent4">
                    <a:lumMod val="85000"/>
                    <a:lumOff val="15000"/>
                  </a:schemeClr>
                </a:solidFill>
              </a:rPr>
              <a:t>“Quality is everyone’s responsibility”</a:t>
            </a:r>
            <a:r>
              <a:rPr lang="en-US" sz="2800" b="1" dirty="0" smtClean="0">
                <a:gradFill>
                  <a:gsLst>
                    <a:gs pos="0">
                      <a:srgbClr val="E30000"/>
                    </a:gs>
                    <a:gs pos="100000">
                      <a:srgbClr val="760303"/>
                    </a:gs>
                  </a:gsLst>
                  <a:lin scaled="0"/>
                </a:gradFill>
              </a:rPr>
              <a:t/>
            </a:r>
            <a:br>
              <a:rPr lang="en-US" sz="2800" b="1" dirty="0" smtClean="0">
                <a:gradFill>
                  <a:gsLst>
                    <a:gs pos="0">
                      <a:srgbClr val="E30000"/>
                    </a:gs>
                    <a:gs pos="100000">
                      <a:srgbClr val="760303"/>
                    </a:gs>
                  </a:gsLst>
                  <a:lin scaled="0"/>
                </a:gradFill>
              </a:rPr>
            </a:br>
            <a:endParaRPr lang="en-US" sz="2800" b="1" dirty="0" smtClean="0">
              <a:gradFill>
                <a:gsLst>
                  <a:gs pos="0">
                    <a:srgbClr val="E30000"/>
                  </a:gs>
                  <a:gs pos="100000">
                    <a:srgbClr val="760303"/>
                  </a:gs>
                </a:gsLst>
                <a:lin scaled="0"/>
              </a:gradFill>
            </a:endParaRPr>
          </a:p>
          <a:p>
            <a:r>
              <a:rPr lang="en-US" sz="2800" b="1" dirty="0" smtClean="0">
                <a:gradFill>
                  <a:gsLst>
                    <a:gs pos="0">
                      <a:srgbClr val="E30000"/>
                    </a:gs>
                    <a:gs pos="100000">
                      <a:srgbClr val="760303"/>
                    </a:gs>
                  </a:gsLst>
                  <a:lin scaled="0"/>
                </a:gradFill>
              </a:rPr>
              <a:t>Enhancing</a:t>
            </a:r>
            <a:r>
              <a:rPr lang="en-US" sz="2800" b="1" dirty="0">
                <a:gradFill>
                  <a:gsLst>
                    <a:gs pos="0">
                      <a:srgbClr val="E30000"/>
                    </a:gs>
                    <a:gs pos="100000">
                      <a:srgbClr val="760303"/>
                    </a:gs>
                  </a:gsLst>
                  <a:lin scaled="0"/>
                </a:gradFill>
              </a:rPr>
              <a:t> customer experience:</a:t>
            </a:r>
            <a:r>
              <a:rPr lang="en-US" sz="2800" dirty="0"/>
              <a:t> </a:t>
            </a:r>
            <a:r>
              <a:rPr lang="en-US" sz="2800" dirty="0" smtClean="0"/>
              <a:t/>
            </a:r>
            <a:br>
              <a:rPr lang="en-US" sz="2800" dirty="0" smtClean="0"/>
            </a:br>
            <a:r>
              <a:rPr lang="en-US" sz="2800" dirty="0" smtClean="0"/>
              <a:t>Through </a:t>
            </a:r>
            <a:r>
              <a:rPr lang="en-US" sz="2800" dirty="0"/>
              <a:t>shifting testing right, customer issues are effectively collected. Upon obtaining the feedback, the collection of issues is then translated into technical and business languages. This helps isolate each issue and improve it, thereby enhancing the overall customer experience. </a:t>
            </a:r>
            <a:endParaRPr lang="en-US" sz="2800" b="1" dirty="0" smtClean="0">
              <a:gradFill>
                <a:gsLst>
                  <a:gs pos="0">
                    <a:srgbClr val="E30000"/>
                  </a:gs>
                  <a:gs pos="100000">
                    <a:srgbClr val="760303"/>
                  </a:gs>
                </a:gsLst>
                <a:lin scaled="0"/>
              </a:gra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gradFill>
                  <a:gsLst>
                    <a:gs pos="0">
                      <a:srgbClr val="E30000"/>
                    </a:gs>
                    <a:gs pos="100000">
                      <a:srgbClr val="760303"/>
                    </a:gs>
                  </a:gsLst>
                  <a:lin scaled="0"/>
                </a:gradFill>
              </a:rPr>
              <a:t>High Test coverage: </a:t>
            </a:r>
            <a:r>
              <a:rPr lang="en-US" dirty="0"/>
              <a:t>Compared to shift left, the shift right approach has wider test coverage, since the testers have access to the complete system with no pressing deadlines.  A Shift-Right approach to testing empowers the test engineers to test more, test on-time and test late. That translates to lesser bugs (at a basic stage), better quality (at an elevated stage) and delighted customer experience ratio.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gradFill>
                  <a:gsLst>
                    <a:gs pos="0">
                      <a:srgbClr val="E30000"/>
                    </a:gs>
                    <a:gs pos="100000">
                      <a:srgbClr val="760303"/>
                    </a:gs>
                  </a:gsLst>
                  <a:lin scaled="0"/>
                </a:gradFill>
              </a:rPr>
              <a:t>More Automation: </a:t>
            </a:r>
            <a:r>
              <a:rPr lang="en-US" dirty="0"/>
              <a:t>Automation saves time and effort. </a:t>
            </a:r>
            <a:r>
              <a:rPr lang="en-US" dirty="0" smtClean="0"/>
              <a:t>When </a:t>
            </a:r>
            <a:r>
              <a:rPr lang="en-US" dirty="0"/>
              <a:t>patches and features are being built into an application, automating large parts and even the whole process saves precious time. User Interface (UI) </a:t>
            </a:r>
            <a:r>
              <a:rPr lang="en-US" dirty="0" smtClean="0"/>
              <a:t>automation.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715" y="268605"/>
            <a:ext cx="11449685" cy="5859145"/>
          </a:xfrm>
        </p:spPr>
        <p:txBody>
          <a:bodyPr/>
          <a:lstStyle/>
          <a:p>
            <a:pPr marL="0" indent="0" algn="ctr">
              <a:buNone/>
            </a:pPr>
            <a:r>
              <a:rPr lang="en-US" b="1" dirty="0">
                <a:gradFill>
                  <a:gsLst>
                    <a:gs pos="0">
                      <a:srgbClr val="007BD3"/>
                    </a:gs>
                    <a:gs pos="100000">
                      <a:srgbClr val="034373"/>
                    </a:gs>
                  </a:gsLst>
                  <a:lin scaled="0"/>
                </a:gradFill>
                <a:latin typeface="+mj-lt"/>
                <a:ea typeface="+mj-ea"/>
                <a:cs typeface="+mj-cs"/>
              </a:rPr>
              <a:t>Shift Right process involves</a:t>
            </a:r>
          </a:p>
          <a:p>
            <a:pPr>
              <a:buFont typeface="Wingdings" panose="05000000000000000000" charset="0"/>
              <a:buChar char="v"/>
            </a:pPr>
            <a:r>
              <a:rPr lang="en-US" sz="2800" dirty="0"/>
              <a:t>Testing in the production environment to ensure product stability and performance in real word scenarios</a:t>
            </a:r>
          </a:p>
          <a:p>
            <a:pPr>
              <a:buFont typeface="Wingdings" panose="05000000000000000000" charset="0"/>
              <a:buChar char="v"/>
            </a:pPr>
            <a:r>
              <a:rPr lang="en-US" sz="2800" dirty="0"/>
              <a:t>You can receive feedback and reviews from targeted users to ensure customer satisfaction</a:t>
            </a:r>
          </a:p>
          <a:p>
            <a:pPr>
              <a:buFont typeface="Wingdings" panose="05000000000000000000" charset="0"/>
              <a:buChar char="v"/>
            </a:pPr>
            <a:r>
              <a:rPr lang="en-US" sz="2800" dirty="0" smtClean="0"/>
              <a:t>We </a:t>
            </a:r>
            <a:r>
              <a:rPr lang="en-US" sz="2800" dirty="0"/>
              <a:t>can see here that Shift Left is all about getting the code right first time, and reducing the time to market, while Shift right underpins perfect usability from customer perspective. Shift Left enables you to save time, testing effort, risk and resources while shift right is more about getting the user experience and production scenarios right.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 of Shift Right Testing Approach</a:t>
            </a:r>
          </a:p>
        </p:txBody>
      </p:sp>
      <p:sp>
        <p:nvSpPr>
          <p:cNvPr id="3" name="Content Placeholder 2"/>
          <p:cNvSpPr>
            <a:spLocks noGrp="1"/>
          </p:cNvSpPr>
          <p:nvPr>
            <p:ph sz="half" idx="1"/>
          </p:nvPr>
        </p:nvSpPr>
        <p:spPr>
          <a:xfrm>
            <a:off x="609600" y="1174750"/>
            <a:ext cx="10178415" cy="4953000"/>
          </a:xfrm>
        </p:spPr>
        <p:txBody>
          <a:bodyPr/>
          <a:lstStyle/>
          <a:p>
            <a:pPr algn="l"/>
            <a:r>
              <a:rPr lang="en-US" b="1" dirty="0">
                <a:gradFill>
                  <a:gsLst>
                    <a:gs pos="0">
                      <a:srgbClr val="E30000"/>
                    </a:gs>
                    <a:gs pos="100000">
                      <a:srgbClr val="760303"/>
                    </a:gs>
                  </a:gsLst>
                  <a:lin scaled="0"/>
                </a:gradFill>
              </a:rPr>
              <a:t>Beta Testing </a:t>
            </a:r>
            <a:r>
              <a:rPr lang="en-US" dirty="0"/>
              <a:t>– In this method, the product is released in the market for a specific set of users and their feedback is gathered.</a:t>
            </a:r>
          </a:p>
          <a:p>
            <a:pPr algn="l"/>
            <a:r>
              <a:rPr lang="en-US" b="1" dirty="0">
                <a:gradFill>
                  <a:gsLst>
                    <a:gs pos="0">
                      <a:srgbClr val="E30000"/>
                    </a:gs>
                    <a:gs pos="100000">
                      <a:srgbClr val="760303"/>
                    </a:gs>
                  </a:gsLst>
                  <a:lin scaled="0"/>
                </a:gradFill>
              </a:rPr>
              <a:t>A/B Testing –</a:t>
            </a:r>
            <a:r>
              <a:rPr lang="en-US" dirty="0"/>
              <a:t> In this method, two similar versions of the product with minor differences, are released in the market for two similar sizes of sets of users. This method is used in analyzing end-user behavior.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3" descr="images"/>
          <p:cNvPicPr>
            <a:picLocks noGrp="1" noChangeAspect="1"/>
          </p:cNvPicPr>
          <p:nvPr>
            <p:ph sz="half" idx="1"/>
          </p:nvPr>
        </p:nvPicPr>
        <p:blipFill>
          <a:blip r:embed="rId2"/>
          <a:stretch>
            <a:fillRect/>
          </a:stretch>
        </p:blipFill>
        <p:spPr>
          <a:xfrm>
            <a:off x="822960" y="633730"/>
            <a:ext cx="8595360" cy="5688330"/>
          </a:xfrm>
          <a:prstGeom prst="rect">
            <a:avLst/>
          </a:prstGeom>
          <a:noFill/>
          <a:ln w="9525">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gradFill>
                  <a:gsLst>
                    <a:gs pos="0">
                      <a:srgbClr val="E30000"/>
                    </a:gs>
                    <a:gs pos="100000">
                      <a:srgbClr val="760303"/>
                    </a:gs>
                  </a:gsLst>
                  <a:lin scaled="0"/>
                </a:gradFill>
              </a:rPr>
              <a:t>Chaos Testing </a:t>
            </a:r>
            <a:r>
              <a:rPr lang="en-US" dirty="0"/>
              <a:t>– In this method, failures or errors are introduced in the system deliberately to see how the system fights back and recovers from it. System performance is monitored along with all the functionalities to see how they work once the error has entered into the system. This helps in increasing system efficiency and quality by solving bugs found during such sudden attacks.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2120"/>
            <a:ext cx="10972800" cy="582613"/>
          </a:xfrm>
        </p:spPr>
        <p:txBody>
          <a:bodyPr/>
          <a:lstStyle/>
          <a:p>
            <a:pPr algn="ctr"/>
            <a:r>
              <a:rPr lang="en-US" b="1" dirty="0">
                <a:gradFill>
                  <a:gsLst>
                    <a:gs pos="0">
                      <a:srgbClr val="007BD3"/>
                    </a:gs>
                    <a:gs pos="100000">
                      <a:srgbClr val="034373"/>
                    </a:gs>
                  </a:gsLst>
                  <a:lin scaled="0"/>
                </a:gradFill>
                <a:sym typeface="+mn-ea"/>
              </a:rPr>
              <a:t>What is Shift Left Approach</a:t>
            </a:r>
            <a:r>
              <a:rPr lang="en-US" dirty="0">
                <a:gradFill>
                  <a:gsLst>
                    <a:gs pos="0">
                      <a:srgbClr val="007BD3"/>
                    </a:gs>
                    <a:gs pos="100000">
                      <a:srgbClr val="034373"/>
                    </a:gs>
                  </a:gsLst>
                  <a:lin scaled="0"/>
                </a:gradFill>
              </a:rPr>
              <a:t/>
            </a:r>
            <a:br>
              <a:rPr lang="en-US" dirty="0">
                <a:gradFill>
                  <a:gsLst>
                    <a:gs pos="0">
                      <a:srgbClr val="007BD3"/>
                    </a:gs>
                    <a:gs pos="100000">
                      <a:srgbClr val="034373"/>
                    </a:gs>
                  </a:gsLst>
                  <a:lin scaled="0"/>
                </a:gradFill>
              </a:rPr>
            </a:br>
            <a:endParaRPr lang="en-US" dirty="0">
              <a:gradFill>
                <a:gsLst>
                  <a:gs pos="0">
                    <a:srgbClr val="007BD3"/>
                  </a:gs>
                  <a:gs pos="100000">
                    <a:srgbClr val="034373"/>
                  </a:gs>
                </a:gsLst>
                <a:lin scaled="0"/>
              </a:gradFill>
            </a:endParaRPr>
          </a:p>
        </p:txBody>
      </p:sp>
      <p:sp>
        <p:nvSpPr>
          <p:cNvPr id="3" name="Content Placeholder 2"/>
          <p:cNvSpPr>
            <a:spLocks noGrp="1"/>
          </p:cNvSpPr>
          <p:nvPr>
            <p:ph idx="1"/>
          </p:nvPr>
        </p:nvSpPr>
        <p:spPr/>
        <p:txBody>
          <a:bodyPr/>
          <a:lstStyle/>
          <a:p>
            <a:r>
              <a:rPr lang="en-US" dirty="0"/>
              <a:t>The shift left movement is about moving the testing phase earlier in the software development life </a:t>
            </a:r>
            <a:r>
              <a:rPr lang="en-US" dirty="0" smtClean="0"/>
              <a:t>cycle. We </a:t>
            </a:r>
            <a:r>
              <a:rPr lang="en-US" dirty="0"/>
              <a:t>want to avoid approaches where testing is only carried out at the end of the software development life </a:t>
            </a:r>
            <a:r>
              <a:rPr lang="en-US" dirty="0" smtClean="0"/>
              <a:t>cycle. With </a:t>
            </a:r>
            <a:r>
              <a:rPr lang="en-US" dirty="0"/>
              <a:t>shifting left we introduce testing in the early stages of software development.</a:t>
            </a:r>
          </a:p>
          <a:p>
            <a:r>
              <a:rPr lang="en-US" dirty="0"/>
              <a:t>Where testing begins parallel to the development </a:t>
            </a:r>
          </a:p>
          <a:p>
            <a:r>
              <a:rPr lang="en-US" dirty="0"/>
              <a:t>The goal is not to find any </a:t>
            </a:r>
            <a:r>
              <a:rPr lang="en-US" dirty="0" smtClean="0"/>
              <a:t>critical </a:t>
            </a:r>
            <a:r>
              <a:rPr lang="en-US" dirty="0"/>
              <a:t>bugs during the deployment phase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5735" y="187325"/>
            <a:ext cx="12026265" cy="6670675"/>
          </a:xfrm>
        </p:spPr>
        <p:txBody>
          <a:bodyPr/>
          <a:lstStyle/>
          <a:p>
            <a:r>
              <a:rPr lang="en-US" b="1" dirty="0">
                <a:gradFill>
                  <a:gsLst>
                    <a:gs pos="0">
                      <a:srgbClr val="E30000"/>
                    </a:gs>
                    <a:gs pos="100000">
                      <a:srgbClr val="760303"/>
                    </a:gs>
                  </a:gsLst>
                  <a:lin scaled="0"/>
                </a:gradFill>
              </a:rPr>
              <a:t>Dark Launching and Feature Flags</a:t>
            </a:r>
            <a:r>
              <a:rPr lang="en-US" dirty="0"/>
              <a:t> – It involves adding a new feature and releasing it to a set of users without letting them know.it is dark because there is no fanfare and no </a:t>
            </a:r>
            <a:r>
              <a:rPr lang="en-US" dirty="0" smtClean="0"/>
              <a:t>announcement. You </a:t>
            </a:r>
            <a:r>
              <a:rPr lang="en-US" dirty="0"/>
              <a:t>then use UX(user experience) instrument to monitor how users are interacting and responding to the </a:t>
            </a:r>
            <a:r>
              <a:rPr lang="en-US" dirty="0" smtClean="0"/>
              <a:t>feature. You </a:t>
            </a:r>
            <a:r>
              <a:rPr lang="en-US" dirty="0"/>
              <a:t>might also monitor their feedback.</a:t>
            </a:r>
          </a:p>
          <a:p>
            <a:r>
              <a:rPr lang="en-US" dirty="0"/>
              <a:t>One critical </a:t>
            </a:r>
            <a:r>
              <a:rPr lang="en-US" dirty="0" smtClean="0"/>
              <a:t>requirement </a:t>
            </a:r>
            <a:r>
              <a:rPr lang="en-US" dirty="0"/>
              <a:t>for Dark Launching is the use of feature </a:t>
            </a:r>
            <a:r>
              <a:rPr lang="en-US" dirty="0" smtClean="0"/>
              <a:t>Flags. This </a:t>
            </a:r>
            <a:r>
              <a:rPr lang="en-US" dirty="0"/>
              <a:t>allows user to turn on and turn off feature in front end.</a:t>
            </a:r>
          </a:p>
          <a:p>
            <a:r>
              <a:rPr lang="en-US" dirty="0"/>
              <a:t>The main goal of this method is to observe user behavior, get their feedback, find any bugs, and finally see if the new feature can be released for the larger audience or not.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gradFill>
                  <a:gsLst>
                    <a:gs pos="0">
                      <a:srgbClr val="E30000"/>
                    </a:gs>
                    <a:gs pos="100000">
                      <a:srgbClr val="760303"/>
                    </a:gs>
                  </a:gsLst>
                  <a:lin scaled="0"/>
                </a:gradFill>
                <a:latin typeface="+mn-lt"/>
                <a:ea typeface="+mn-ea"/>
                <a:cs typeface="+mn-cs"/>
              </a:rPr>
              <a:t>CX Testing And Analytics</a:t>
            </a:r>
          </a:p>
        </p:txBody>
      </p:sp>
      <p:sp>
        <p:nvSpPr>
          <p:cNvPr id="3" name="Content Placeholder 2"/>
          <p:cNvSpPr>
            <a:spLocks noGrp="1"/>
          </p:cNvSpPr>
          <p:nvPr>
            <p:ph idx="1"/>
          </p:nvPr>
        </p:nvSpPr>
        <p:spPr/>
        <p:txBody>
          <a:bodyPr/>
          <a:lstStyle/>
          <a:p>
            <a:r>
              <a:rPr lang="en-US" dirty="0"/>
              <a:t>includes extracting of CX(customer Experience) data to understand customer </a:t>
            </a:r>
            <a:r>
              <a:rPr lang="en-US" dirty="0" smtClean="0"/>
              <a:t>experience </a:t>
            </a:r>
            <a:r>
              <a:rPr lang="en-US" dirty="0"/>
              <a:t>as well as to derive </a:t>
            </a:r>
            <a:r>
              <a:rPr lang="en-US" dirty="0" smtClean="0"/>
              <a:t>insights </a:t>
            </a:r>
            <a:r>
              <a:rPr lang="en-US" dirty="0"/>
              <a:t>from (Such as Customer </a:t>
            </a:r>
            <a:r>
              <a:rPr lang="en-US" dirty="0" smtClean="0"/>
              <a:t>problems, new features, requirements </a:t>
            </a:r>
            <a:r>
              <a:rPr lang="en-US" dirty="0"/>
              <a:t>etc.</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Conclusion</a:t>
            </a:r>
          </a:p>
        </p:txBody>
      </p:sp>
      <p:pic>
        <p:nvPicPr>
          <p:cNvPr id="4" name="Content Placeholder 3" descr="shift-left-shiftright-performance-testing-for-superior-enduser-by-arun-dutta-6-638"/>
          <p:cNvPicPr>
            <a:picLocks noGrp="1" noChangeAspect="1"/>
          </p:cNvPicPr>
          <p:nvPr>
            <p:ph idx="1"/>
          </p:nvPr>
        </p:nvPicPr>
        <p:blipFill rotWithShape="1">
          <a:blip r:embed="rId2"/>
          <a:srcRect l="5043" t="28488" r="4281" b="10346"/>
          <a:stretch/>
        </p:blipFill>
        <p:spPr>
          <a:xfrm>
            <a:off x="1236372" y="1313645"/>
            <a:ext cx="8976574" cy="454624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By testing early and often , a project can reduce the number of bugs and increase the quality of code.</a:t>
            </a:r>
          </a:p>
          <a:p>
            <a:r>
              <a:rPr lang="en-US" dirty="0"/>
              <a:t>Testers are therefore brought in early in the SDLC to proactively deal with the defects</a:t>
            </a:r>
          </a:p>
          <a:p>
            <a:r>
              <a:rPr lang="en-US" dirty="0"/>
              <a:t>This approach also requires the testers to design the tests first and keep a customer-experience objective in mind. This, in turn allows developers to build the software based on these tests and meet the customer needs.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Shift Left also means to test continuously to get a better-quality product.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14655"/>
            <a:ext cx="10972800" cy="582613"/>
          </a:xfrm>
        </p:spPr>
        <p:txBody>
          <a:bodyPr/>
          <a:lstStyle/>
          <a:p>
            <a:pPr algn="ctr"/>
            <a:r>
              <a:rPr lang="en-US" b="1" dirty="0">
                <a:gradFill>
                  <a:gsLst>
                    <a:gs pos="0">
                      <a:srgbClr val="007BD3"/>
                    </a:gs>
                    <a:gs pos="100000">
                      <a:srgbClr val="034373"/>
                    </a:gs>
                  </a:gsLst>
                  <a:lin scaled="0"/>
                </a:gradFill>
                <a:sym typeface="+mn-ea"/>
              </a:rPr>
              <a:t>Why Shift Left Approach?</a:t>
            </a:r>
            <a:r>
              <a:rPr lang="en-US" b="1" dirty="0">
                <a:gradFill>
                  <a:gsLst>
                    <a:gs pos="0">
                      <a:srgbClr val="007BD3"/>
                    </a:gs>
                    <a:gs pos="100000">
                      <a:srgbClr val="034373"/>
                    </a:gs>
                  </a:gsLst>
                  <a:lin scaled="0"/>
                </a:gradFill>
              </a:rPr>
              <a:t/>
            </a:r>
            <a:br>
              <a:rPr lang="en-US" b="1" dirty="0">
                <a:gradFill>
                  <a:gsLst>
                    <a:gs pos="0">
                      <a:srgbClr val="007BD3"/>
                    </a:gs>
                    <a:gs pos="100000">
                      <a:srgbClr val="034373"/>
                    </a:gs>
                  </a:gsLst>
                  <a:lin scaled="0"/>
                </a:gradFill>
              </a:rPr>
            </a:br>
            <a:endParaRPr lang="en-US" b="1" dirty="0">
              <a:gradFill>
                <a:gsLst>
                  <a:gs pos="0">
                    <a:srgbClr val="007BD3"/>
                  </a:gs>
                  <a:gs pos="100000">
                    <a:srgbClr val="034373"/>
                  </a:gs>
                </a:gsLst>
                <a:lin scaled="0"/>
              </a:gradFill>
            </a:endParaRPr>
          </a:p>
        </p:txBody>
      </p:sp>
      <p:sp>
        <p:nvSpPr>
          <p:cNvPr id="3" name="Content Placeholder 2"/>
          <p:cNvSpPr>
            <a:spLocks noGrp="1"/>
          </p:cNvSpPr>
          <p:nvPr>
            <p:ph idx="1"/>
          </p:nvPr>
        </p:nvSpPr>
        <p:spPr/>
        <p:txBody>
          <a:bodyPr/>
          <a:lstStyle/>
          <a:p>
            <a:r>
              <a:rPr lang="en-US" b="1" dirty="0">
                <a:gradFill>
                  <a:gsLst>
                    <a:gs pos="0">
                      <a:srgbClr val="E30000"/>
                    </a:gs>
                    <a:gs pos="100000">
                      <a:srgbClr val="760303"/>
                    </a:gs>
                  </a:gsLst>
                  <a:lin scaled="0"/>
                </a:gradFill>
              </a:rPr>
              <a:t>Better design:</a:t>
            </a:r>
            <a:r>
              <a:rPr lang="en-US" dirty="0"/>
              <a:t> Shift Left uses a design thinking approach where testers and developers focus on customer/end-user expectations and experience. Through continuous testing and brainstorming – sometimes lead to identifying critical design or concept flaws. These discoveries may often lead to a better product and customer experience.</a:t>
            </a:r>
          </a:p>
          <a:p>
            <a:r>
              <a:rPr lang="en-US" b="1" dirty="0">
                <a:gradFill>
                  <a:gsLst>
                    <a:gs pos="0">
                      <a:srgbClr val="E30000"/>
                    </a:gs>
                    <a:gs pos="100000">
                      <a:srgbClr val="760303"/>
                    </a:gs>
                  </a:gsLst>
                  <a:lin scaled="0"/>
                </a:gradFill>
              </a:rPr>
              <a:t>Quality of the release:</a:t>
            </a:r>
            <a:r>
              <a:rPr lang="en-US" dirty="0"/>
              <a:t> Bugs are found and fixed early. The model accelerates attention to quality from the beginning and defects caught this way can be fixed easily at a lower cost than end-of-cycle.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gradFill>
                  <a:gsLst>
                    <a:gs pos="0">
                      <a:srgbClr val="E30000"/>
                    </a:gs>
                    <a:gs pos="100000">
                      <a:srgbClr val="760303"/>
                    </a:gs>
                  </a:gsLst>
                  <a:lin scaled="0"/>
                </a:gradFill>
              </a:rPr>
              <a:t>Better time-lines and </a:t>
            </a:r>
            <a:r>
              <a:rPr lang="en-US" b="1" dirty="0" smtClean="0">
                <a:gradFill>
                  <a:gsLst>
                    <a:gs pos="0">
                      <a:srgbClr val="E30000"/>
                    </a:gs>
                    <a:gs pos="100000">
                      <a:srgbClr val="760303"/>
                    </a:gs>
                  </a:gsLst>
                  <a:lin scaled="0"/>
                </a:gradFill>
              </a:rPr>
              <a:t>ROI(Return on investment):</a:t>
            </a:r>
            <a:r>
              <a:rPr lang="en-US" dirty="0"/>
              <a:t> With Shift Left quality becomes everyone’s job. There is lesser rework, projects stay true to the timelines. This ensures faster time to market and better ROI.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gradFill>
                  <a:gsLst>
                    <a:gs pos="0">
                      <a:srgbClr val="007BD3"/>
                    </a:gs>
                    <a:gs pos="100000">
                      <a:srgbClr val="034373"/>
                    </a:gs>
                  </a:gsLst>
                  <a:lin scaled="0"/>
                </a:gradFill>
              </a:rPr>
              <a:t>Shift Left process involves:</a:t>
            </a:r>
          </a:p>
        </p:txBody>
      </p:sp>
      <p:sp>
        <p:nvSpPr>
          <p:cNvPr id="3" name="Content Placeholder 2"/>
          <p:cNvSpPr>
            <a:spLocks noGrp="1"/>
          </p:cNvSpPr>
          <p:nvPr>
            <p:ph idx="1"/>
          </p:nvPr>
        </p:nvSpPr>
        <p:spPr/>
        <p:txBody>
          <a:bodyPr/>
          <a:lstStyle/>
          <a:p>
            <a:pPr>
              <a:buFont typeface="Wingdings" panose="05000000000000000000" charset="0"/>
              <a:buChar char="v"/>
            </a:pPr>
            <a:r>
              <a:rPr lang="en-US" dirty="0"/>
              <a:t>Testing early and testing often to reduce the overall cost of project and maintain quality</a:t>
            </a:r>
          </a:p>
          <a:p>
            <a:pPr>
              <a:buFont typeface="Wingdings" panose="05000000000000000000" charset="0"/>
              <a:buChar char="v"/>
            </a:pPr>
            <a:r>
              <a:rPr lang="en-US" dirty="0"/>
              <a:t>Testing continuously with a shorter feedback loop to avoid resolving defects in the end</a:t>
            </a:r>
          </a:p>
          <a:p>
            <a:pPr>
              <a:buFont typeface="Wingdings" panose="05000000000000000000" charset="0"/>
              <a:buChar char="v"/>
            </a:pPr>
            <a:r>
              <a:rPr lang="en-US" dirty="0"/>
              <a:t>To automate everything and improve time to market</a:t>
            </a:r>
          </a:p>
          <a:p>
            <a:pPr>
              <a:buFont typeface="Wingdings" panose="05000000000000000000" charset="0"/>
              <a:buChar char="v"/>
            </a:pPr>
            <a:r>
              <a:rPr lang="en-US" dirty="0"/>
              <a:t>To design for customer requirements and improve the overall customer experience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94000" y="609600"/>
            <a:ext cx="8369300" cy="584775"/>
          </a:xfrm>
          <a:prstGeom prst="rect">
            <a:avLst/>
          </a:prstGeom>
        </p:spPr>
        <p:txBody>
          <a:bodyPr wrap="square">
            <a:spAutoFit/>
          </a:bodyPr>
          <a:lstStyle/>
          <a:p>
            <a:r>
              <a:rPr lang="en-US" sz="3200" b="1" i="1" dirty="0"/>
              <a:t>Types of Shift Left Approach</a:t>
            </a:r>
          </a:p>
        </p:txBody>
      </p:sp>
      <p:sp>
        <p:nvSpPr>
          <p:cNvPr id="3" name="Rectangle 2"/>
          <p:cNvSpPr/>
          <p:nvPr/>
        </p:nvSpPr>
        <p:spPr>
          <a:xfrm>
            <a:off x="1676400" y="1495336"/>
            <a:ext cx="8559800" cy="1200329"/>
          </a:xfrm>
          <a:prstGeom prst="rect">
            <a:avLst/>
          </a:prstGeom>
        </p:spPr>
        <p:txBody>
          <a:bodyPr wrap="square">
            <a:spAutoFit/>
          </a:bodyPr>
          <a:lstStyle/>
          <a:p>
            <a:r>
              <a:rPr lang="en-US" dirty="0">
                <a:solidFill>
                  <a:srgbClr val="282829"/>
                </a:solidFill>
                <a:latin typeface="Segoe UI" panose="020B0502040204020203" pitchFamily="34" charset="0"/>
              </a:rPr>
              <a:t>Before we begin this section, kindly keep in mind the V model as it will help in visualizing the discussion.</a:t>
            </a:r>
          </a:p>
          <a:p>
            <a:r>
              <a:rPr lang="en-US" dirty="0">
                <a:solidFill>
                  <a:srgbClr val="282829"/>
                </a:solidFill>
                <a:latin typeface="Segoe UI" panose="020B0502040204020203" pitchFamily="34" charset="0"/>
              </a:rPr>
              <a:t/>
            </a:r>
            <a:br>
              <a:rPr lang="en-US" dirty="0">
                <a:solidFill>
                  <a:srgbClr val="282829"/>
                </a:solidFill>
                <a:latin typeface="Segoe UI" panose="020B0502040204020203" pitchFamily="34" charset="0"/>
              </a:rPr>
            </a:br>
            <a:endParaRPr lang="en-US" dirty="0"/>
          </a:p>
        </p:txBody>
      </p:sp>
      <p:sp>
        <p:nvSpPr>
          <p:cNvPr id="5" name="Rectangle 4"/>
          <p:cNvSpPr/>
          <p:nvPr/>
        </p:nvSpPr>
        <p:spPr>
          <a:xfrm>
            <a:off x="1100908" y="2497798"/>
            <a:ext cx="9144000" cy="646331"/>
          </a:xfrm>
          <a:prstGeom prst="rect">
            <a:avLst/>
          </a:prstGeom>
        </p:spPr>
        <p:txBody>
          <a:bodyPr wrap="square">
            <a:spAutoFit/>
          </a:bodyPr>
          <a:lstStyle/>
          <a:p>
            <a:r>
              <a:rPr lang="en-US" dirty="0">
                <a:solidFill>
                  <a:srgbClr val="282829"/>
                </a:solidFill>
                <a:latin typeface="Segoe UI" panose="020B0502040204020203" pitchFamily="34" charset="0"/>
              </a:rPr>
              <a:t>There are mainly four types of the shift left approach i.e. there are four ways using which shift left testing can be incorporated in the project lifecycle: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87400" y="2050534"/>
            <a:ext cx="4652492" cy="461665"/>
          </a:xfrm>
          <a:prstGeom prst="rect">
            <a:avLst/>
          </a:prstGeom>
        </p:spPr>
        <p:txBody>
          <a:bodyPr wrap="none">
            <a:spAutoFit/>
          </a:bodyPr>
          <a:lstStyle/>
          <a:p>
            <a:r>
              <a:rPr lang="en-US" sz="2400" b="1" dirty="0" smtClean="0">
                <a:solidFill>
                  <a:srgbClr val="282829"/>
                </a:solidFill>
                <a:latin typeface="+mj-lt"/>
              </a:rPr>
              <a:t>1. Traditional </a:t>
            </a:r>
            <a:r>
              <a:rPr lang="en-US" sz="2400" b="1" dirty="0">
                <a:solidFill>
                  <a:srgbClr val="282829"/>
                </a:solidFill>
                <a:latin typeface="+mj-lt"/>
              </a:rPr>
              <a:t>Shift Left Testing</a:t>
            </a:r>
            <a:endParaRPr lang="en-US" sz="2400" dirty="0">
              <a:latin typeface="+mj-lt"/>
            </a:endParaRPr>
          </a:p>
        </p:txBody>
      </p:sp>
      <p:sp>
        <p:nvSpPr>
          <p:cNvPr id="4" name="Rectangle 3"/>
          <p:cNvSpPr/>
          <p:nvPr/>
        </p:nvSpPr>
        <p:spPr>
          <a:xfrm>
            <a:off x="1028700" y="2706469"/>
            <a:ext cx="10312400" cy="923330"/>
          </a:xfrm>
          <a:prstGeom prst="rect">
            <a:avLst/>
          </a:prstGeom>
        </p:spPr>
        <p:txBody>
          <a:bodyPr wrap="square">
            <a:spAutoFit/>
          </a:bodyPr>
          <a:lstStyle/>
          <a:p>
            <a:r>
              <a:rPr lang="en-US" dirty="0">
                <a:solidFill>
                  <a:srgbClr val="282829"/>
                </a:solidFill>
                <a:latin typeface="Segoe UI" panose="020B0502040204020203" pitchFamily="34" charset="0"/>
              </a:rPr>
              <a:t>In this approach, instead of system and acceptance level testing, the testing focus is on the unit testing and integration testing; in other words, we can say that the focus moves lower down on the right side of the V – model and thus shifting left.  </a:t>
            </a:r>
            <a:endParaRPr lang="en-US" dirty="0"/>
          </a:p>
        </p:txBody>
      </p:sp>
      <p:sp>
        <p:nvSpPr>
          <p:cNvPr id="5" name="Rectangle 4"/>
          <p:cNvSpPr/>
          <p:nvPr/>
        </p:nvSpPr>
        <p:spPr>
          <a:xfrm>
            <a:off x="787400" y="4222234"/>
            <a:ext cx="4889095" cy="461665"/>
          </a:xfrm>
          <a:prstGeom prst="rect">
            <a:avLst/>
          </a:prstGeom>
        </p:spPr>
        <p:txBody>
          <a:bodyPr wrap="none">
            <a:spAutoFit/>
          </a:bodyPr>
          <a:lstStyle/>
          <a:p>
            <a:r>
              <a:rPr lang="en-US" sz="2400" b="1" dirty="0" smtClean="0">
                <a:solidFill>
                  <a:srgbClr val="282829"/>
                </a:solidFill>
                <a:latin typeface="+mj-lt"/>
              </a:rPr>
              <a:t>2, Incremental </a:t>
            </a:r>
            <a:r>
              <a:rPr lang="en-US" sz="2400" b="1" dirty="0">
                <a:solidFill>
                  <a:srgbClr val="282829"/>
                </a:solidFill>
                <a:latin typeface="+mj-lt"/>
              </a:rPr>
              <a:t>Shift Left Testing</a:t>
            </a:r>
            <a:r>
              <a:rPr lang="en-US" dirty="0">
                <a:solidFill>
                  <a:srgbClr val="282829"/>
                </a:solidFill>
                <a:latin typeface="Segoe UI" panose="020B0502040204020203" pitchFamily="34" charset="0"/>
              </a:rPr>
              <a:t> </a:t>
            </a:r>
            <a:endParaRPr lang="en-US" dirty="0"/>
          </a:p>
        </p:txBody>
      </p:sp>
      <p:sp>
        <p:nvSpPr>
          <p:cNvPr id="6" name="Rectangle 5"/>
          <p:cNvSpPr/>
          <p:nvPr/>
        </p:nvSpPr>
        <p:spPr>
          <a:xfrm>
            <a:off x="1028700" y="4916606"/>
            <a:ext cx="10909300" cy="1477328"/>
          </a:xfrm>
          <a:prstGeom prst="rect">
            <a:avLst/>
          </a:prstGeom>
        </p:spPr>
        <p:txBody>
          <a:bodyPr wrap="square">
            <a:spAutoFit/>
          </a:bodyPr>
          <a:lstStyle/>
          <a:p>
            <a:r>
              <a:rPr lang="en-US" dirty="0">
                <a:solidFill>
                  <a:srgbClr val="282829"/>
                </a:solidFill>
                <a:latin typeface="Segoe UI" panose="020B0502040204020203" pitchFamily="34" charset="0"/>
              </a:rPr>
              <a:t>In this approach, large development is divided into multiple smaller increments with small durations. So, a single V – model is divided into multiple individual V – models for each increment. So, in this approach, the shift-left happens by moving to the left, by breaking the single development into increments i.e. the first increment is developed and tested and then move to the next increment and so on. This approach is popular among projects with complex hardware dependencies. </a:t>
            </a:r>
            <a:endParaRPr lang="en-US" dirty="0"/>
          </a:p>
        </p:txBody>
      </p:sp>
    </p:spTree>
  </p:cSld>
  <p:clrMapOvr>
    <a:masterClrMapping/>
  </p:clrMapOvr>
</p:sld>
</file>

<file path=ppt/theme/theme1.xml><?xml version="1.0" encoding="utf-8"?>
<a:theme xmlns:a="http://schemas.openxmlformats.org/drawingml/2006/main" name="Gear Drives">
  <a:themeElements>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fontScheme name="Gear Dri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ear Dri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ar Dri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ar Dri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ar Dri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ar Dri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ar Dri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ar Dri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ar Dri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ar Dri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ar Dri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ar Dri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ar Dri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751</Words>
  <Application>Microsoft Office PowerPoint</Application>
  <PresentationFormat>Widescreen</PresentationFormat>
  <Paragraphs>61</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SimSun</vt:lpstr>
      <vt:lpstr>Arial</vt:lpstr>
      <vt:lpstr>Arial Body</vt:lpstr>
      <vt:lpstr>Segoe UI</vt:lpstr>
      <vt:lpstr>Wingdings</vt:lpstr>
      <vt:lpstr>Gear Drives</vt:lpstr>
      <vt:lpstr>Topic: Shift Left ,Shift Right </vt:lpstr>
      <vt:lpstr>What is Shift Left Approach </vt:lpstr>
      <vt:lpstr>PowerPoint Presentation</vt:lpstr>
      <vt:lpstr>PowerPoint Presentation</vt:lpstr>
      <vt:lpstr>Why Shift Left Approach? </vt:lpstr>
      <vt:lpstr>PowerPoint Presentation</vt:lpstr>
      <vt:lpstr>Shift Left process involves:</vt:lpstr>
      <vt:lpstr>PowerPoint Presentation</vt:lpstr>
      <vt:lpstr>PowerPoint Presentation</vt:lpstr>
      <vt:lpstr>PowerPoint Presentation</vt:lpstr>
      <vt:lpstr>Shift Right Testing</vt:lpstr>
      <vt:lpstr>PowerPoint Presentation</vt:lpstr>
      <vt:lpstr>A few reasons to adopt the Shift-Right testing approach</vt:lpstr>
      <vt:lpstr>PowerPoint Presentation</vt:lpstr>
      <vt:lpstr>PowerPoint Presentation</vt:lpstr>
      <vt:lpstr>PowerPoint Presentation</vt:lpstr>
      <vt:lpstr>Methods of Shift Right Testing Approach</vt:lpstr>
      <vt:lpstr>PowerPoint Presentation</vt:lpstr>
      <vt:lpstr>PowerPoint Presentation</vt:lpstr>
      <vt:lpstr>PowerPoint Presentation</vt:lpstr>
      <vt:lpstr>CX Testing And Analytics</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Windows User</cp:lastModifiedBy>
  <cp:revision>45</cp:revision>
  <dcterms:created xsi:type="dcterms:W3CDTF">2021-01-09T04:20:00Z</dcterms:created>
  <dcterms:modified xsi:type="dcterms:W3CDTF">2021-01-25T11:50:55Z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1033-11.2.0.9629</vt:lpwstr>
  </property>
</Properties>
</file>