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8" r:id="rId3"/>
    <p:sldId id="259" r:id="rId4"/>
    <p:sldId id="260" r:id="rId5"/>
    <p:sldId id="261" r:id="rId6"/>
    <p:sldId id="271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B4D78-7880-4C66-A71C-88C7EFE83C2E}" type="datetimeFigureOut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637E60-1C84-45E8-AE55-C4411D5CF1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8CBE1B-339C-4CC7-A32B-2D681DA4309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E7A7B-8B5E-4B99-9372-5C032771AE11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BF01-5CAE-4509-9BAD-983746A64308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92B57-4847-4A3B-A414-9702C1050817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7713-75FA-4D17-969B-47F2BCE962A3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AD8E-A4B5-44B5-9000-E52068A88B6C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EB35-DA30-459B-BE80-3DD7C9FB1511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9FC0F-3C02-4522-B532-3E492DDB9669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EBB1F-4948-4CBF-BD6E-82289D7BD9CA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7382-70A7-44A1-A0CC-6205469DB08D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963E5-220A-435C-B11F-0B0F4A8FC714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B2388-97E3-42C6-BF78-75F916172706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DFD66E-DDDD-455F-8682-430F5A6D16EA}" type="datetime1">
              <a:rPr lang="en-US" smtClean="0"/>
              <a:pPr/>
              <a:t>4/14/2020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57ED22-3700-43D3-BFBD-6F8CD5F8208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Carbocation</a:t>
            </a:r>
            <a:r>
              <a:rPr lang="en-US" dirty="0" smtClean="0"/>
              <a:t> Rearrangement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Ayesha </a:t>
            </a:r>
            <a:r>
              <a:rPr lang="en-US" dirty="0" err="1" smtClean="0"/>
              <a:t>Shamim</a:t>
            </a:r>
            <a:endParaRPr lang="en-US" dirty="0" smtClean="0"/>
          </a:p>
          <a:p>
            <a:r>
              <a:rPr lang="en-US" dirty="0" err="1" smtClean="0"/>
              <a:t>Pharm.D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M.phil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590800"/>
            <a:ext cx="4276725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Exercise 1: Label each </a:t>
            </a:r>
            <a:r>
              <a:rPr lang="en-US" dirty="0" err="1" smtClean="0"/>
              <a:t>carbocation</a:t>
            </a:r>
            <a:r>
              <a:rPr lang="en-US" dirty="0" smtClean="0"/>
              <a:t> as primary, secondary, or tertiary.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Allyl</a:t>
            </a:r>
            <a:r>
              <a:rPr lang="en-US" dirty="0" smtClean="0"/>
              <a:t> </a:t>
            </a:r>
            <a:r>
              <a:rPr lang="en-US" dirty="0" err="1" smtClean="0"/>
              <a:t>carbocation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the carbon bearing the positive charge is immediately adjacent to a carbon-carbon double bond, the </a:t>
            </a:r>
            <a:r>
              <a:rPr lang="en-US" dirty="0" err="1" smtClean="0"/>
              <a:t>carbocation</a:t>
            </a:r>
            <a:r>
              <a:rPr lang="en-US" dirty="0" smtClean="0"/>
              <a:t> is termed an </a:t>
            </a:r>
            <a:r>
              <a:rPr lang="en-US" dirty="0" err="1" smtClean="0"/>
              <a:t>allylic</a:t>
            </a:r>
            <a:r>
              <a:rPr lang="en-US" dirty="0" smtClean="0"/>
              <a:t> </a:t>
            </a:r>
            <a:r>
              <a:rPr lang="en-US" dirty="0" err="1" smtClean="0"/>
              <a:t>carbocation</a:t>
            </a:r>
            <a:r>
              <a:rPr lang="en-US" dirty="0" smtClean="0"/>
              <a:t>. The simplest case (all R = H) is called the </a:t>
            </a:r>
            <a:r>
              <a:rPr lang="en-US" dirty="0" err="1" smtClean="0"/>
              <a:t>allyl</a:t>
            </a:r>
            <a:r>
              <a:rPr lang="en-US" dirty="0" smtClean="0"/>
              <a:t> </a:t>
            </a:r>
            <a:r>
              <a:rPr lang="en-US" dirty="0" err="1" smtClean="0"/>
              <a:t>carbocation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2439" y="4114800"/>
            <a:ext cx="576556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Benzyl </a:t>
            </a:r>
            <a:r>
              <a:rPr lang="en-US" dirty="0" err="1" smtClean="0"/>
              <a:t>carbocation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the carbon bearing the positive charge is immediately adjacent to a benzene ring, the </a:t>
            </a:r>
            <a:r>
              <a:rPr lang="en-US" dirty="0" err="1" smtClean="0"/>
              <a:t>carbocation</a:t>
            </a:r>
            <a:r>
              <a:rPr lang="en-US" dirty="0" smtClean="0"/>
              <a:t> is termed a </a:t>
            </a:r>
            <a:r>
              <a:rPr lang="en-US" dirty="0" err="1" smtClean="0"/>
              <a:t>benzylic</a:t>
            </a:r>
            <a:r>
              <a:rPr lang="en-US" dirty="0" smtClean="0"/>
              <a:t> </a:t>
            </a:r>
            <a:r>
              <a:rPr lang="en-US" dirty="0" err="1" smtClean="0"/>
              <a:t>carbocation</a:t>
            </a:r>
            <a:r>
              <a:rPr lang="en-US" dirty="0" smtClean="0"/>
              <a:t>. The simplest case is called the benzyl </a:t>
            </a:r>
            <a:r>
              <a:rPr lang="en-US" dirty="0" err="1" smtClean="0"/>
              <a:t>carbocation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4648200"/>
            <a:ext cx="3971925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Vinyl </a:t>
            </a:r>
            <a:r>
              <a:rPr lang="en-US" dirty="0" err="1" smtClean="0"/>
              <a:t>carbocation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the carbon bearing the positive charge is part of an </a:t>
            </a:r>
            <a:r>
              <a:rPr lang="en-US" dirty="0" err="1" smtClean="0"/>
              <a:t>alkene</a:t>
            </a:r>
            <a:r>
              <a:rPr lang="en-US" dirty="0" smtClean="0"/>
              <a:t>, the </a:t>
            </a:r>
            <a:r>
              <a:rPr lang="en-US" dirty="0" err="1" smtClean="0"/>
              <a:t>carbocation</a:t>
            </a:r>
            <a:r>
              <a:rPr lang="en-US" dirty="0" smtClean="0"/>
              <a:t> is termed a </a:t>
            </a:r>
            <a:r>
              <a:rPr lang="en-US" dirty="0" err="1" smtClean="0"/>
              <a:t>vinylic</a:t>
            </a:r>
            <a:r>
              <a:rPr lang="en-US" dirty="0" smtClean="0"/>
              <a:t> </a:t>
            </a:r>
            <a:r>
              <a:rPr lang="en-US" dirty="0" err="1" smtClean="0"/>
              <a:t>carbocation</a:t>
            </a:r>
            <a:r>
              <a:rPr lang="en-US" dirty="0" smtClean="0"/>
              <a:t>. The simplest case is called the vinyl </a:t>
            </a:r>
            <a:r>
              <a:rPr lang="en-US" dirty="0" err="1" smtClean="0"/>
              <a:t>carbocation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Note that the carbon bearing the positive charge has two attachments and thus adopts sp hybridization and linear geometry.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4953000"/>
            <a:ext cx="533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Aryl </a:t>
            </a:r>
            <a:r>
              <a:rPr lang="en-US" dirty="0" err="1" smtClean="0"/>
              <a:t>carbocation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the carbon bearing the positive charge is part of a benzene ring, the </a:t>
            </a:r>
            <a:r>
              <a:rPr lang="en-US" dirty="0" err="1" smtClean="0"/>
              <a:t>carbocation</a:t>
            </a:r>
            <a:r>
              <a:rPr lang="en-US" dirty="0" smtClean="0"/>
              <a:t> is termed an aryl </a:t>
            </a:r>
            <a:r>
              <a:rPr lang="en-US" dirty="0" err="1" smtClean="0"/>
              <a:t>carbocation</a:t>
            </a:r>
            <a:r>
              <a:rPr lang="en-US" dirty="0" smtClean="0"/>
              <a:t>. The simplest case is called the phenyl </a:t>
            </a:r>
            <a:r>
              <a:rPr lang="en-US" dirty="0" err="1" smtClean="0"/>
              <a:t>carbocation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191000"/>
            <a:ext cx="3714750" cy="1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You</a:t>
            </a:r>
          </a:p>
          <a:p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Classification</a:t>
            </a:r>
          </a:p>
          <a:p>
            <a:r>
              <a:rPr lang="en-US" dirty="0" smtClean="0"/>
              <a:t>Mechanism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D8D58-C732-4374-B5F4-A91AA6D8888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   The movement of a </a:t>
            </a:r>
            <a:r>
              <a:rPr lang="en-US" dirty="0" err="1" smtClean="0"/>
              <a:t>carbocation</a:t>
            </a:r>
            <a:r>
              <a:rPr lang="en-US" dirty="0" smtClean="0"/>
              <a:t> from an unstable state to a more stable state through the use of various structural reorganizational "shifts" within the molecule. </a:t>
            </a:r>
          </a:p>
          <a:p>
            <a:pPr algn="just">
              <a:buNone/>
            </a:pPr>
            <a:r>
              <a:rPr lang="en-US" dirty="0" smtClean="0"/>
              <a:t>   Once the </a:t>
            </a:r>
            <a:r>
              <a:rPr lang="en-US" dirty="0" err="1" smtClean="0"/>
              <a:t>carbocation</a:t>
            </a:r>
            <a:r>
              <a:rPr lang="en-US" dirty="0" smtClean="0"/>
              <a:t> has shifted over to a different carbon, we can say that there is a structural isomer of the initial molecule. </a:t>
            </a:r>
          </a:p>
          <a:p>
            <a:pPr algn="just"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Carbocation</a:t>
            </a:r>
            <a:r>
              <a:rPr lang="en-US" dirty="0" smtClean="0"/>
              <a:t> rearrangements are extremely common in organic chemistry reactions.</a:t>
            </a:r>
          </a:p>
          <a:p>
            <a:pPr algn="just"/>
            <a:r>
              <a:rPr lang="en-US" dirty="0" smtClean="0"/>
              <a:t>However, this phenomenon is not as simple as it sounds.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dirty="0" err="1" smtClean="0"/>
              <a:t>carbocation</a:t>
            </a:r>
            <a:r>
              <a:rPr lang="en-US" dirty="0" smtClean="0"/>
              <a:t> is molecule having a carbon atom bearing three bonds and a positive formal charge. </a:t>
            </a:r>
            <a:r>
              <a:rPr lang="en-US" dirty="0" err="1" smtClean="0"/>
              <a:t>Carbocations</a:t>
            </a:r>
            <a:r>
              <a:rPr lang="en-US" dirty="0" smtClean="0"/>
              <a:t> are generally unstable because they do not have eight electrons to satisfy the octet rule.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4038600"/>
            <a:ext cx="5381409" cy="1729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Carbocation</a:t>
            </a:r>
            <a:r>
              <a:rPr lang="en-US" dirty="0" smtClean="0"/>
              <a:t>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Methyl </a:t>
            </a:r>
            <a:r>
              <a:rPr lang="en-US" dirty="0" err="1" smtClean="0"/>
              <a:t>carbocation</a:t>
            </a:r>
            <a:r>
              <a:rPr lang="en-US" dirty="0" smtClean="0"/>
              <a:t>. </a:t>
            </a:r>
          </a:p>
          <a:p>
            <a:r>
              <a:rPr lang="en-US" dirty="0" smtClean="0"/>
              <a:t>Primary </a:t>
            </a:r>
            <a:r>
              <a:rPr lang="en-US" dirty="0" err="1" smtClean="0"/>
              <a:t>carbocation</a:t>
            </a:r>
            <a:endParaRPr lang="en-US" dirty="0" smtClean="0"/>
          </a:p>
          <a:p>
            <a:r>
              <a:rPr lang="en-US" dirty="0" smtClean="0"/>
              <a:t>Secondary </a:t>
            </a:r>
            <a:r>
              <a:rPr lang="en-US" dirty="0" err="1" smtClean="0"/>
              <a:t>carbocation</a:t>
            </a:r>
            <a:r>
              <a:rPr lang="en-US" dirty="0" smtClean="0"/>
              <a:t> </a:t>
            </a:r>
          </a:p>
          <a:p>
            <a:r>
              <a:rPr lang="en-US" dirty="0" smtClean="0"/>
              <a:t>Tertiary </a:t>
            </a:r>
            <a:r>
              <a:rPr lang="en-US" dirty="0" err="1" smtClean="0"/>
              <a:t>carbocation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7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Methyl </a:t>
            </a:r>
            <a:r>
              <a:rPr lang="en-US" b="1" dirty="0" err="1" smtClean="0"/>
              <a:t>carbocation</a:t>
            </a:r>
            <a:r>
              <a:rPr lang="en-US" b="1" dirty="0" smtClean="0"/>
              <a:t>. </a:t>
            </a:r>
          </a:p>
          <a:p>
            <a:pPr algn="just">
              <a:buNone/>
            </a:pPr>
            <a:r>
              <a:rPr lang="en-US" dirty="0" smtClean="0"/>
              <a:t>    A </a:t>
            </a:r>
            <a:r>
              <a:rPr lang="en-US" dirty="0" err="1" smtClean="0"/>
              <a:t>carbocation</a:t>
            </a:r>
            <a:r>
              <a:rPr lang="en-US" dirty="0" smtClean="0"/>
              <a:t> in which the open valence shell carbon is not bonded to any carbon groups is termed a methyl </a:t>
            </a:r>
            <a:r>
              <a:rPr lang="en-US" dirty="0" err="1" smtClean="0"/>
              <a:t>carbocation</a:t>
            </a:r>
            <a:r>
              <a:rPr lang="en-US" dirty="0" smtClean="0"/>
              <a:t>. 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b="1" dirty="0" smtClean="0"/>
              <a:t>Primary </a:t>
            </a:r>
            <a:r>
              <a:rPr lang="en-US" b="1" dirty="0" err="1" smtClean="0"/>
              <a:t>carbocation</a:t>
            </a:r>
            <a:endParaRPr lang="en-US" b="1" dirty="0" smtClean="0"/>
          </a:p>
          <a:p>
            <a:pPr algn="just">
              <a:buNone/>
            </a:pPr>
            <a:r>
              <a:rPr lang="en-US" dirty="0" smtClean="0"/>
              <a:t>   A primary </a:t>
            </a:r>
            <a:r>
              <a:rPr lang="en-US" dirty="0" err="1" smtClean="0"/>
              <a:t>carbocation</a:t>
            </a:r>
            <a:r>
              <a:rPr lang="en-US" dirty="0" smtClean="0"/>
              <a:t> </a:t>
            </a:r>
            <a:r>
              <a:rPr lang="en-US" dirty="0" smtClean="0"/>
              <a:t>is one in which there is one carbon group attached to the carbon bearing the positive charge. </a:t>
            </a:r>
          </a:p>
          <a:p>
            <a:pPr algn="just">
              <a:buNone/>
            </a:pPr>
            <a:r>
              <a:rPr lang="en-US" dirty="0" smtClean="0"/>
              <a:t>    It is designated as 1º </a:t>
            </a:r>
            <a:r>
              <a:rPr lang="en-US" dirty="0" err="1" smtClean="0"/>
              <a:t>carbocation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791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Secondary </a:t>
            </a:r>
            <a:r>
              <a:rPr lang="en-US" b="1" dirty="0" err="1" smtClean="0"/>
              <a:t>Carbocation</a:t>
            </a:r>
            <a:endParaRPr lang="en-US" b="1" dirty="0" smtClean="0"/>
          </a:p>
          <a:p>
            <a:pPr algn="just">
              <a:buNone/>
            </a:pPr>
            <a:r>
              <a:rPr lang="en-US" dirty="0" smtClean="0"/>
              <a:t>   A secondary </a:t>
            </a:r>
            <a:r>
              <a:rPr lang="en-US" dirty="0" err="1" smtClean="0"/>
              <a:t>carbocation</a:t>
            </a:r>
            <a:r>
              <a:rPr lang="en-US" dirty="0" smtClean="0"/>
              <a:t> is one in which there are two carbons attached to the carbon bearing the positive charge.</a:t>
            </a:r>
          </a:p>
          <a:p>
            <a:pPr algn="just">
              <a:buNone/>
            </a:pPr>
            <a:r>
              <a:rPr lang="en-US" dirty="0" smtClean="0"/>
              <a:t>    It is designated as 2º </a:t>
            </a:r>
            <a:r>
              <a:rPr lang="en-US" dirty="0" err="1" smtClean="0"/>
              <a:t>carbocation</a:t>
            </a:r>
            <a:r>
              <a:rPr lang="en-US" dirty="0" smtClean="0"/>
              <a:t>. </a:t>
            </a:r>
          </a:p>
          <a:p>
            <a:pPr algn="just"/>
            <a:r>
              <a:rPr lang="en-US" b="1" dirty="0" smtClean="0"/>
              <a:t>Tertiary </a:t>
            </a:r>
            <a:r>
              <a:rPr lang="en-US" b="1" dirty="0" err="1" smtClean="0"/>
              <a:t>Carbocation</a:t>
            </a:r>
            <a:endParaRPr lang="en-US" b="1" dirty="0" smtClean="0"/>
          </a:p>
          <a:p>
            <a:pPr algn="just">
              <a:buNone/>
            </a:pPr>
            <a:r>
              <a:rPr lang="en-US" dirty="0" smtClean="0"/>
              <a:t>    A tertiary </a:t>
            </a:r>
            <a:r>
              <a:rPr lang="en-US" dirty="0" err="1" smtClean="0"/>
              <a:t>carbocation</a:t>
            </a:r>
            <a:r>
              <a:rPr lang="en-US" dirty="0" smtClean="0"/>
              <a:t> is one in which there are three carbons attached to the carbon bearing the positive charge.</a:t>
            </a:r>
          </a:p>
          <a:p>
            <a:pPr algn="just">
              <a:buNone/>
            </a:pPr>
            <a:r>
              <a:rPr lang="en-US" dirty="0" smtClean="0"/>
              <a:t>    It is designated as 3º </a:t>
            </a:r>
            <a:r>
              <a:rPr lang="en-US" dirty="0" err="1" smtClean="0"/>
              <a:t>carbocation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438400"/>
            <a:ext cx="6504881" cy="290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7ED22-3700-43D3-BFBD-6F8CD5F8208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Carbocation Rearrangement                                                                                                                       Ayesha Shamim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514</Words>
  <Application>Microsoft Office PowerPoint</Application>
  <PresentationFormat>On-screen Show (4:3)</PresentationFormat>
  <Paragraphs>83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Carbocation Rearrangement</vt:lpstr>
      <vt:lpstr>Contents</vt:lpstr>
      <vt:lpstr>Definition</vt:lpstr>
      <vt:lpstr>Slide 4</vt:lpstr>
      <vt:lpstr>Introduction</vt:lpstr>
      <vt:lpstr>Carbocation Classification</vt:lpstr>
      <vt:lpstr>Slide 7</vt:lpstr>
      <vt:lpstr>Slide 8</vt:lpstr>
      <vt:lpstr>Slide 9</vt:lpstr>
      <vt:lpstr>Slide 10</vt:lpstr>
      <vt:lpstr>Allyl carbocation</vt:lpstr>
      <vt:lpstr>Benzyl carbocation</vt:lpstr>
      <vt:lpstr>Vinyl carbocation</vt:lpstr>
      <vt:lpstr>Aryl carbocation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Carbocation Rearrangement</dc:title>
  <dc:creator>shamim</dc:creator>
  <cp:lastModifiedBy>shamim</cp:lastModifiedBy>
  <cp:revision>33</cp:revision>
  <dcterms:created xsi:type="dcterms:W3CDTF">2020-04-10T17:17:03Z</dcterms:created>
  <dcterms:modified xsi:type="dcterms:W3CDTF">2020-04-14T05:45:23Z</dcterms:modified>
</cp:coreProperties>
</file>