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7670B0-7950-4721-AB3A-FF39E5628783}"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02503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7670B0-7950-4721-AB3A-FF39E5628783}"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76390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7670B0-7950-4721-AB3A-FF39E5628783}"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E91707-4ABF-46B8-AF10-7CD8EA18C9F4}"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6521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953213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91707-4ABF-46B8-AF10-7CD8EA18C9F4}"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159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736644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7670B0-7950-4721-AB3A-FF39E5628783}"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204045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7670B0-7950-4721-AB3A-FF39E5628783}"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07102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7670B0-7950-4721-AB3A-FF39E5628783}"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42310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7670B0-7950-4721-AB3A-FF39E5628783}"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5634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7670B0-7950-4721-AB3A-FF39E5628783}"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685781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7670B0-7950-4721-AB3A-FF39E5628783}"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170414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7670B0-7950-4721-AB3A-FF39E5628783}"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978327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670B0-7950-4721-AB3A-FF39E5628783}"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9196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353911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7670B0-7950-4721-AB3A-FF39E5628783}"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03E91707-4ABF-46B8-AF10-7CD8EA18C9F4}" type="slidenum">
              <a:rPr lang="en-US" smtClean="0"/>
              <a:t>‹#›</a:t>
            </a:fld>
            <a:endParaRPr lang="en-US"/>
          </a:p>
        </p:txBody>
      </p:sp>
    </p:spTree>
    <p:extLst>
      <p:ext uri="{BB962C8B-B14F-4D97-AF65-F5344CB8AC3E}">
        <p14:creationId xmlns:p14="http://schemas.microsoft.com/office/powerpoint/2010/main" val="2724184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17670B0-7950-4721-AB3A-FF39E5628783}" type="datetimeFigureOut">
              <a:rPr lang="en-US" smtClean="0"/>
              <a:t>5/3/2020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03E91707-4ABF-46B8-AF10-7CD8EA18C9F4}" type="slidenum">
              <a:rPr lang="en-US" smtClean="0"/>
              <a:t>‹#›</a:t>
            </a:fld>
            <a:endParaRPr lang="en-US"/>
          </a:p>
        </p:txBody>
      </p:sp>
    </p:spTree>
    <p:extLst>
      <p:ext uri="{BB962C8B-B14F-4D97-AF65-F5344CB8AC3E}">
        <p14:creationId xmlns:p14="http://schemas.microsoft.com/office/powerpoint/2010/main" val="3380742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533400" y="1734472"/>
                <a:ext cx="8305800" cy="1077218"/>
              </a:xfrm>
              <a:prstGeom prst="rect">
                <a:avLst/>
              </a:prstGeom>
              <a:noFill/>
            </p:spPr>
            <p:txBody>
              <a:bodyPr wrap="square" rtlCol="0">
                <a:spAutoFit/>
              </a:bodyPr>
              <a:lstStyle/>
              <a:p>
                <a:r>
                  <a:rPr lang="en-US" sz="3200" dirty="0" smtClean="0">
                    <a:latin typeface="Times New Roman" pitchFamily="18" charset="0"/>
                    <a:cs typeface="Times New Roman" pitchFamily="18" charset="0"/>
                  </a:rPr>
                  <a:t>Topic</a:t>
                </a:r>
                <a:r>
                  <a:rPr lang="en-US" sz="3200" dirty="0" smtClean="0">
                    <a:latin typeface="Times New Roman" pitchFamily="18" charset="0"/>
                    <a:cs typeface="Times New Roman" pitchFamily="18" charset="0"/>
                  </a:rPr>
                  <a:t>:	</a:t>
                </a:r>
                <a14:m>
                  <m:oMath xmlns:m="http://schemas.openxmlformats.org/officeDocument/2006/math">
                    <m:sSup>
                      <m:sSupPr>
                        <m:ctrlPr>
                          <a:rPr lang="en-US" sz="3200" i="1" smtClean="0">
                            <a:latin typeface="Cambria Math" panose="02040503050406030204" pitchFamily="18" charset="0"/>
                            <a:cs typeface="Times New Roman" pitchFamily="18" charset="0"/>
                          </a:rPr>
                        </m:ctrlPr>
                      </m:sSupPr>
                      <m:e>
                        <m:r>
                          <m:rPr>
                            <m:sty m:val="p"/>
                          </m:rPr>
                          <a:rPr lang="el-GR" sz="3200" i="1" smtClean="0">
                            <a:latin typeface="Cambria Math"/>
                            <a:cs typeface="Times New Roman" pitchFamily="18" charset="0"/>
                          </a:rPr>
                          <m:t>χ</m:t>
                        </m:r>
                      </m:e>
                      <m:sup>
                        <m:r>
                          <a:rPr lang="en-US" sz="3200" b="0" i="1" smtClean="0">
                            <a:latin typeface="Cambria Math"/>
                            <a:cs typeface="Times New Roman" pitchFamily="18" charset="0"/>
                          </a:rPr>
                          <m:t>2</m:t>
                        </m:r>
                      </m:sup>
                    </m:sSup>
                  </m:oMath>
                </a14:m>
                <a:r>
                  <a:rPr lang="en-US" sz="3200" dirty="0" smtClean="0">
                    <a:latin typeface="Times New Roman" pitchFamily="18" charset="0"/>
                    <a:cs typeface="Times New Roman" pitchFamily="18" charset="0"/>
                  </a:rPr>
                  <a:t> test</a:t>
                </a:r>
              </a:p>
              <a:p>
                <a:endParaRPr lang="en-US" sz="32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533400" y="1734472"/>
                <a:ext cx="8305800" cy="1077218"/>
              </a:xfrm>
              <a:prstGeom prst="rect">
                <a:avLst/>
              </a:prstGeom>
              <a:blipFill rotWithShape="0">
                <a:blip r:embed="rId2"/>
                <a:stretch>
                  <a:fillRect l="-1909" t="-7955"/>
                </a:stretch>
              </a:blipFill>
            </p:spPr>
            <p:txBody>
              <a:bodyPr/>
              <a:lstStyle/>
              <a:p>
                <a:r>
                  <a:rPr lang="en-US">
                    <a:noFill/>
                  </a:rPr>
                  <a:t> </a:t>
                </a:r>
              </a:p>
            </p:txBody>
          </p:sp>
        </mc:Fallback>
      </mc:AlternateContent>
    </p:spTree>
    <p:extLst>
      <p:ext uri="{BB962C8B-B14F-4D97-AF65-F5344CB8AC3E}">
        <p14:creationId xmlns:p14="http://schemas.microsoft.com/office/powerpoint/2010/main" val="404761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477053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Chi Squared Test</a:t>
            </a:r>
          </a:p>
          <a:p>
            <a:pPr algn="just"/>
            <a:r>
              <a:rPr lang="en-US" sz="2000" dirty="0" smtClean="0">
                <a:latin typeface="Times New Roman" pitchFamily="18" charset="0"/>
                <a:cs typeface="Times New Roman" pitchFamily="18" charset="0"/>
              </a:rPr>
              <a:t>	A chi squared test follows a chi square distribution. This test is generally used for three purpose which are as follows:</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Chi square test for independence</a:t>
            </a:r>
          </a:p>
          <a:p>
            <a:pPr algn="just"/>
            <a:r>
              <a:rPr lang="en-US" sz="2000" dirty="0" smtClean="0">
                <a:latin typeface="Times New Roman" pitchFamily="18" charset="0"/>
                <a:cs typeface="Times New Roman" pitchFamily="18" charset="0"/>
              </a:rPr>
              <a:t>	The</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Chi Square</a:t>
            </a:r>
            <a:r>
              <a:rPr lang="en-US" sz="2000" dirty="0">
                <a:latin typeface="Times New Roman" pitchFamily="18" charset="0"/>
                <a:cs typeface="Times New Roman" pitchFamily="18" charset="0"/>
              </a:rPr>
              <a:t> statistic is commonly </a:t>
            </a:r>
            <a:r>
              <a:rPr lang="en-US" sz="2000" b="1" dirty="0">
                <a:latin typeface="Times New Roman" pitchFamily="18" charset="0"/>
                <a:cs typeface="Times New Roman" pitchFamily="18" charset="0"/>
              </a:rPr>
              <a:t>used for testing</a:t>
            </a:r>
            <a:r>
              <a:rPr lang="en-US" sz="2000" dirty="0">
                <a:latin typeface="Times New Roman" pitchFamily="18" charset="0"/>
                <a:cs typeface="Times New Roman" pitchFamily="18" charset="0"/>
              </a:rPr>
              <a:t> relationships between categorical variables. The null hypothesis of the </a:t>
            </a:r>
            <a:r>
              <a:rPr lang="en-US" sz="2000" b="1" dirty="0">
                <a:latin typeface="Times New Roman" pitchFamily="18" charset="0"/>
                <a:cs typeface="Times New Roman" pitchFamily="18" charset="0"/>
              </a:rPr>
              <a:t>Chi</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Square test</a:t>
            </a:r>
            <a:r>
              <a:rPr lang="en-US" sz="2000" dirty="0">
                <a:latin typeface="Times New Roman" pitchFamily="18" charset="0"/>
                <a:cs typeface="Times New Roman" pitchFamily="18" charset="0"/>
              </a:rPr>
              <a:t> is that no relationship exists on the categorical variables in the population; they are independent</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2. Chi square test for goodness of fit</a:t>
            </a:r>
          </a:p>
          <a:p>
            <a:pPr algn="just"/>
            <a:r>
              <a:rPr lang="en-US" sz="2000" dirty="0" smtClean="0">
                <a:latin typeface="Times New Roman" pitchFamily="18" charset="0"/>
                <a:cs typeface="Times New Roman" pitchFamily="18" charset="0"/>
              </a:rPr>
              <a:t>	Chi-squared </a:t>
            </a:r>
            <a:r>
              <a:rPr lang="en-US" sz="2000" dirty="0">
                <a:latin typeface="Times New Roman" pitchFamily="18" charset="0"/>
                <a:cs typeface="Times New Roman" pitchFamily="18" charset="0"/>
              </a:rPr>
              <a:t>tests often refers to tests for which the distribution of the test statistic approaches the </a:t>
            </a:r>
            <a:r>
              <a:rPr lang="en-US" sz="2000" i="1" dirty="0">
                <a:latin typeface="Times New Roman" pitchFamily="18" charset="0"/>
                <a:cs typeface="Times New Roman" pitchFamily="18" charset="0"/>
              </a:rPr>
              <a:t>χ</a:t>
            </a:r>
            <a:r>
              <a:rPr lang="en-US" sz="2000" baseline="30000" dirty="0">
                <a:latin typeface="Times New Roman" pitchFamily="18" charset="0"/>
                <a:cs typeface="Times New Roman" pitchFamily="18" charset="0"/>
              </a:rPr>
              <a:t>2</a:t>
            </a:r>
            <a:r>
              <a:rPr lang="en-US" sz="2000" dirty="0">
                <a:latin typeface="Times New Roman" pitchFamily="18" charset="0"/>
                <a:cs typeface="Times New Roman" pitchFamily="18" charset="0"/>
              </a:rPr>
              <a:t> distribution asymptotically, meaning that the sampling distribution (if the null hypothesis is true) of the test statistic approximates a chi-squared distribution more and more closely as sample sizes increase</a:t>
            </a:r>
            <a:r>
              <a:rPr lang="en-US" sz="20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37680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Chi square test for variance</a:t>
            </a:r>
          </a:p>
          <a:p>
            <a:pPr algn="just"/>
            <a:r>
              <a:rPr lang="en-US" sz="2000" dirty="0" smtClean="0">
                <a:latin typeface="Times New Roman" pitchFamily="18" charset="0"/>
                <a:cs typeface="Times New Roman" pitchFamily="18" charset="0"/>
              </a:rPr>
              <a:t>	The chi-square test for variance is a non-parametric statistical procedure with a chi-square-distributed test statistic that is used for determining whether the variance of a variable obtained from a particular sample has the same size as the known population variance of the same variables. In order to determine the population variance, it is necessary to examine the entire population. It is often sufficient to obtain the population variance based on a representative sample. When conducting the chi-square test, the variable being tested can have any level on a scale.</a:t>
            </a:r>
          </a:p>
        </p:txBody>
      </p:sp>
    </p:spTree>
    <p:extLst>
      <p:ext uri="{BB962C8B-B14F-4D97-AF65-F5344CB8AC3E}">
        <p14:creationId xmlns:p14="http://schemas.microsoft.com/office/powerpoint/2010/main" val="4162962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763000" cy="627383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Chi Squared Test Procedure</a:t>
                </a:r>
              </a:p>
              <a:p>
                <a:endParaRPr lang="en-US" sz="2400" b="1"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Formulating Hypothesis:</a:t>
                </a:r>
                <a:r>
                  <a:rPr lang="en-US" sz="2000" dirty="0" smtClean="0">
                    <a:latin typeface="Times New Roman" pitchFamily="18" charset="0"/>
                    <a:cs typeface="Times New Roman" pitchFamily="18" charset="0"/>
                  </a:rPr>
                  <a:t>	We frame the null and alternative hypothesis. Three different forms of null and alternative hypothesis are possible which are:</a:t>
                </a:r>
              </a:p>
              <a:p>
                <a:pPr marL="342900" indent="-342900" algn="just">
                  <a:buAutoNum type="arabicPeriod"/>
                </a:pPr>
                <a:endParaRPr lang="en-US" sz="2000"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&gt;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b="1"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i="1">
                        <a:latin typeface="Cambria Math"/>
                        <a:ea typeface="Cambria Math"/>
                      </a:rPr>
                      <m: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m:t>
                    </m:r>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&lt;</m:t>
                    </m:r>
                    <m:sSub>
                      <m:sSubPr>
                        <m:ctrlPr>
                          <a:rPr lang="en-US" sz="2000" b="0" i="1" smtClean="0">
                            <a:latin typeface="Cambria Math" panose="02040503050406030204" pitchFamily="18" charset="0"/>
                          </a:rPr>
                        </m:ctrlPr>
                      </m:sSubPr>
                      <m:e>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e>
                      <m:sub>
                        <m:r>
                          <a:rPr lang="en-US" sz="2000" b="0" i="1" smtClean="0">
                            <a:latin typeface="Cambria Math"/>
                          </a:rPr>
                          <m:t>0</m:t>
                        </m:r>
                      </m:sub>
                    </m:sSub>
                  </m:oMath>
                </a14:m>
                <a:endParaRPr lang="en-US" sz="2000" dirty="0" smtClean="0">
                  <a:latin typeface="Times New Roman" pitchFamily="18" charset="0"/>
                  <a:cs typeface="Times New Roman" pitchFamily="18" charset="0"/>
                </a:endParaRPr>
              </a:p>
              <a:p>
                <a:pPr marL="342900" indent="-342900" algn="just">
                  <a:buAutoNum type="alphaLcParenR"/>
                </a:pP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2. Level of significance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is decided that can be 1%, 5% and 10%</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3. Test Statistics</a:t>
                </a:r>
                <a:r>
                  <a:rPr lang="en-US" sz="2000" dirty="0" smtClean="0">
                    <a:latin typeface="Times New Roman" pitchFamily="18" charset="0"/>
                    <a:cs typeface="Times New Roman" pitchFamily="18" charset="0"/>
                  </a:rPr>
                  <a:t>		</a:t>
                </a:r>
                <a14:m>
                  <m:oMath xmlns:m="http://schemas.openxmlformats.org/officeDocument/2006/math">
                    <m:sSup>
                      <m:sSupPr>
                        <m:ctrlPr>
                          <a:rPr lang="en-US" sz="2000" i="1" smtClean="0">
                            <a:latin typeface="Cambria Math" panose="02040503050406030204" pitchFamily="18" charset="0"/>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r>
                          <a:rPr lang="en-US" sz="2000" b="0" i="1" smtClean="0">
                            <a:latin typeface="Cambria Math"/>
                            <a:cs typeface="Times New Roman" pitchFamily="18" charset="0"/>
                          </a:rPr>
                          <m:t>(</m:t>
                        </m:r>
                        <m:r>
                          <a:rPr lang="en-US" sz="2000" b="0" i="1" smtClean="0">
                            <a:latin typeface="Cambria Math"/>
                            <a:cs typeface="Times New Roman" pitchFamily="18" charset="0"/>
                          </a:rPr>
                          <m:t>𝑛</m:t>
                        </m:r>
                        <m:r>
                          <a:rPr lang="en-US" sz="2000" b="0" i="1" smtClean="0">
                            <a:latin typeface="Cambria Math"/>
                            <a:cs typeface="Times New Roman" pitchFamily="18" charset="0"/>
                          </a:rPr>
                          <m:t>−1)</m:t>
                        </m:r>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num>
                      <m:den>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den>
                    </m:f>
                  </m:oMath>
                </a14:m>
                <a:endParaRPr lang="en-US" sz="2000" dirty="0" smtClean="0">
                  <a:latin typeface="Times New Roman" pitchFamily="18" charset="0"/>
                  <a:cs typeface="Times New Roman" pitchFamily="18" charset="0"/>
                </a:endParaRPr>
              </a:p>
              <a:p>
                <a:pPr fontAlgn="base"/>
                <a:r>
                  <a:rPr lang="en-US" sz="2000" dirty="0">
                    <a:latin typeface="Times New Roman" pitchFamily="18" charset="0"/>
                    <a:cs typeface="Times New Roman" pitchFamily="18" charset="0"/>
                  </a:rPr>
                  <a:t>whereby</a:t>
                </a:r>
              </a:p>
              <a:p>
                <a:pPr fontAlgn="base"/>
                <a:r>
                  <a:rPr lang="en-US" sz="2000" dirty="0">
                    <a:latin typeface="Times New Roman" pitchFamily="18" charset="0"/>
                    <a:cs typeface="Times New Roman" pitchFamily="18" charset="0"/>
                  </a:rPr>
                  <a:t>n = the sample size</a:t>
                </a:r>
              </a:p>
              <a:p>
                <a:pPr fontAlgn="base"/>
                <a14:m>
                  <m:oMath xmlns:m="http://schemas.openxmlformats.org/officeDocument/2006/math">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oMath>
                </a14:m>
                <a:r>
                  <a:rPr lang="en-US" sz="2000" dirty="0">
                    <a:latin typeface="Times New Roman" pitchFamily="18" charset="0"/>
                    <a:cs typeface="Times New Roman" pitchFamily="18" charset="0"/>
                  </a:rPr>
                  <a:t> = the sample variance</a:t>
                </a:r>
              </a:p>
              <a:p>
                <a:pPr fontAlgn="base"/>
                <a14:m>
                  <m:oMath xmlns:m="http://schemas.openxmlformats.org/officeDocument/2006/math">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oMath>
                </a14:m>
                <a:r>
                  <a:rPr lang="en-US" sz="2000" dirty="0" smtClean="0">
                    <a:latin typeface="Times New Roman" pitchFamily="18" charset="0"/>
                    <a:cs typeface="Times New Roman" pitchFamily="18" charset="0"/>
                  </a:rPr>
                  <a:t> = </a:t>
                </a:r>
                <a:r>
                  <a:rPr lang="en-US" sz="2000" dirty="0">
                    <a:latin typeface="Times New Roman" pitchFamily="18" charset="0"/>
                    <a:cs typeface="Times New Roman" pitchFamily="18" charset="0"/>
                  </a:rPr>
                  <a:t>the population variance</a:t>
                </a:r>
              </a:p>
              <a:p>
                <a:pPr algn="just"/>
                <a:endParaRPr lang="en-US" sz="24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763000" cy="6273833"/>
              </a:xfrm>
              <a:prstGeom prst="rect">
                <a:avLst/>
              </a:prstGeom>
              <a:blipFill rotWithShape="1">
                <a:blip r:embed="rId2"/>
                <a:stretch>
                  <a:fillRect l="-1043" t="-777" r="-626"/>
                </a:stretch>
              </a:blipFill>
            </p:spPr>
            <p:txBody>
              <a:bodyPr/>
              <a:lstStyle/>
              <a:p>
                <a:r>
                  <a:rPr lang="en-US">
                    <a:noFill/>
                  </a:rPr>
                  <a:t> </a:t>
                </a:r>
              </a:p>
            </p:txBody>
          </p:sp>
        </mc:Fallback>
      </mc:AlternateContent>
    </p:spTree>
    <p:extLst>
      <p:ext uri="{BB962C8B-B14F-4D97-AF65-F5344CB8AC3E}">
        <p14:creationId xmlns:p14="http://schemas.microsoft.com/office/powerpoint/2010/main" val="49726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304800"/>
                <a:ext cx="8763000" cy="4447371"/>
              </a:xfrm>
              <a:prstGeom prst="rect">
                <a:avLst/>
              </a:prstGeom>
              <a:noFill/>
            </p:spPr>
            <p:txBody>
              <a:bodyPr wrap="square" rtlCol="0">
                <a:spAutoFit/>
              </a:bodyPr>
              <a:lstStyle/>
              <a:p>
                <a:pPr algn="just"/>
                <a:r>
                  <a:rPr lang="en-US" b="1" dirty="0" smtClean="0">
                    <a:latin typeface="Times New Roman" pitchFamily="18" charset="0"/>
                    <a:cs typeface="Times New Roman" pitchFamily="18" charset="0"/>
                  </a:rPr>
                  <a:t>4. Critical Region</a:t>
                </a:r>
              </a:p>
              <a:p>
                <a:pPr algn="just"/>
                <a:r>
                  <a:rPr lang="en-US" dirty="0" smtClean="0">
                    <a:latin typeface="Times New Roman" pitchFamily="18" charset="0"/>
                    <a:cs typeface="Times New Roman" pitchFamily="18" charset="0"/>
                  </a:rPr>
                  <a:t>It depends upon alternative hypothesis</a:t>
                </a:r>
              </a:p>
              <a:p>
                <a:pPr algn="just"/>
                <a:r>
                  <a:rPr lang="en-US" dirty="0" smtClean="0">
                    <a:latin typeface="Times New Roman" pitchFamily="18" charset="0"/>
                    <a:cs typeface="Times New Roman" pitchFamily="18" charset="0"/>
                  </a:rPr>
                  <a:t>If	</a:t>
                </a:r>
                <a14:m>
                  <m:oMath xmlns:m="http://schemas.openxmlformats.org/officeDocument/2006/math">
                    <m:sSub>
                      <m:sSubPr>
                        <m:ctrlPr>
                          <a:rPr lang="en-US" b="0" i="1" smtClean="0">
                            <a:latin typeface="Cambria Math" panose="02040503050406030204" pitchFamily="18" charset="0"/>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r>
                      <a:rPr lang="en-US" i="1">
                        <a:latin typeface="Cambria Math"/>
                        <a:ea typeface="Cambria Math"/>
                      </a:rPr>
                      <m:t>≠</m:t>
                    </m:r>
                    <m:sSub>
                      <m:sSubPr>
                        <m:ctrlPr>
                          <a:rPr lang="en-US" b="0" i="1" smtClean="0">
                            <a:latin typeface="Cambria Math" panose="02040503050406030204" pitchFamily="18" charset="0"/>
                          </a:rPr>
                        </m:ctrlPr>
                      </m:sSubPr>
                      <m:e>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oMath>
                </a14:m>
                <a:r>
                  <a:rPr lang="en-US" dirty="0" smtClean="0">
                    <a:latin typeface="Times New Roman" pitchFamily="18" charset="0"/>
                    <a:cs typeface="Times New Roman" pitchFamily="18" charset="0"/>
                  </a:rPr>
                  <a:t>	than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&gt;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b="0" i="1" smtClean="0">
                            <a:latin typeface="Cambria Math"/>
                            <a:ea typeface="Cambria Math"/>
                          </a:rPr>
                          <m:t>1−</m:t>
                        </m:r>
                        <m:f>
                          <m:fPr>
                            <m:type m:val="skw"/>
                            <m:ctrlPr>
                              <a:rPr lang="en-US" i="1" smtClean="0">
                                <a:latin typeface="Cambria Math" panose="02040503050406030204" pitchFamily="18" charset="0"/>
                                <a:ea typeface="Cambria Math"/>
                              </a:rPr>
                            </m:ctrlPr>
                          </m:fPr>
                          <m:num>
                            <m:r>
                              <a:rPr lang="en-US" i="1" smtClean="0">
                                <a:latin typeface="Cambria Math"/>
                                <a:ea typeface="Cambria Math"/>
                              </a:rPr>
                              <m:t>𝛼</m:t>
                            </m:r>
                          </m:num>
                          <m:den>
                            <m:r>
                              <a:rPr lang="en-US" b="0" i="1" smtClean="0">
                                <a:latin typeface="Cambria Math"/>
                                <a:ea typeface="Cambria Math"/>
                              </a:rPr>
                              <m:t>2</m:t>
                            </m:r>
                          </m:den>
                        </m:f>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r>
                  <a:rPr lang="en-US" dirty="0" smtClean="0">
                    <a:latin typeface="Times New Roman" pitchFamily="18" charset="0"/>
                    <a:cs typeface="Times New Roman" pitchFamily="18" charset="0"/>
                  </a:rPr>
                  <a:t> 	and </a:t>
                </a:r>
                <a:r>
                  <a:rPr lang="en-US" dirty="0" smtClean="0">
                    <a:ea typeface="Cambria Math"/>
                  </a:rPr>
                  <a:t>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&lt;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f>
                          <m:fPr>
                            <m:type m:val="skw"/>
                            <m:ctrlPr>
                              <a:rPr lang="en-US" i="1" smtClean="0">
                                <a:latin typeface="Cambria Math" panose="02040503050406030204" pitchFamily="18" charset="0"/>
                                <a:ea typeface="Cambria Math"/>
                              </a:rPr>
                            </m:ctrlPr>
                          </m:fPr>
                          <m:num>
                            <m:r>
                              <a:rPr lang="en-US" i="1" smtClean="0">
                                <a:latin typeface="Cambria Math"/>
                                <a:ea typeface="Cambria Math"/>
                              </a:rPr>
                              <m:t>𝛼</m:t>
                            </m:r>
                          </m:num>
                          <m:den>
                            <m:r>
                              <a:rPr lang="en-US" b="0" i="1" smtClean="0">
                                <a:latin typeface="Cambria Math"/>
                                <a:ea typeface="Cambria Math"/>
                              </a:rPr>
                              <m:t>2</m:t>
                            </m:r>
                          </m:den>
                        </m:f>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If 	</a:t>
                </a:r>
                <a14:m>
                  <m:oMath xmlns:m="http://schemas.openxmlformats.org/officeDocument/2006/math">
                    <m:sSub>
                      <m:sSubPr>
                        <m:ctrlPr>
                          <a:rPr lang="en-US" b="0" i="1" smtClean="0">
                            <a:latin typeface="Cambria Math" panose="02040503050406030204" pitchFamily="18" charset="0"/>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r>
                      <a:rPr lang="en-US" b="0" i="1" smtClean="0">
                        <a:latin typeface="Cambria Math"/>
                      </a:rPr>
                      <m:t>&gt;</m:t>
                    </m:r>
                    <m:sSub>
                      <m:sSubPr>
                        <m:ctrlPr>
                          <a:rPr lang="en-US" b="0" i="1" smtClean="0">
                            <a:latin typeface="Cambria Math" panose="02040503050406030204" pitchFamily="18" charset="0"/>
                          </a:rPr>
                        </m:ctrlPr>
                      </m:sSubPr>
                      <m:e>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r>
                      <a:rPr lang="en-US" b="0" i="1" smtClean="0">
                        <a:latin typeface="Cambria Math"/>
                      </a:rPr>
                      <m:t> </m:t>
                    </m:r>
                  </m:oMath>
                </a14:m>
                <a:r>
                  <a:rPr lang="en-US" dirty="0" smtClean="0">
                    <a:latin typeface="Times New Roman" pitchFamily="18" charset="0"/>
                    <a:cs typeface="Times New Roman" pitchFamily="18" charset="0"/>
                  </a:rPr>
                  <a:t>	than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&gt;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b="0" i="1" smtClean="0">
                            <a:latin typeface="Cambria Math"/>
                            <a:ea typeface="Cambria Math"/>
                          </a:rPr>
                          <m:t>1−</m:t>
                        </m:r>
                        <m:r>
                          <a:rPr lang="en-US" b="0" i="1" smtClean="0">
                            <a:latin typeface="Cambria Math"/>
                            <a:ea typeface="Cambria Math"/>
                          </a:rPr>
                          <m:t>𝛼</m:t>
                        </m:r>
                        <m:r>
                          <a:rPr lang="en-US" i="1" smtClean="0">
                            <a:latin typeface="Cambria Math"/>
                            <a:ea typeface="Cambria Math"/>
                          </a:rPr>
                          <m:t> </m:t>
                        </m:r>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If	</a:t>
                </a:r>
                <a14:m>
                  <m:oMath xmlns:m="http://schemas.openxmlformats.org/officeDocument/2006/math">
                    <m:sSub>
                      <m:sSubPr>
                        <m:ctrlPr>
                          <a:rPr lang="en-US" b="0" i="1" smtClean="0">
                            <a:latin typeface="Cambria Math" panose="02040503050406030204" pitchFamily="18" charset="0"/>
                            <a:ea typeface="Cambria Math"/>
                          </a:rPr>
                        </m:ctrlPr>
                      </m:sSubPr>
                      <m:e>
                        <m:r>
                          <a:rPr lang="en-US" b="0" i="1" smtClean="0">
                            <a:latin typeface="Cambria Math"/>
                            <a:ea typeface="Cambria Math"/>
                          </a:rPr>
                          <m:t>𝐻</m:t>
                        </m:r>
                      </m:e>
                      <m:sub>
                        <m:r>
                          <a:rPr lang="en-US" b="0" i="1" smtClean="0">
                            <a:latin typeface="Cambria Math"/>
                            <a:ea typeface="Cambria Math"/>
                          </a:rPr>
                          <m:t>1</m:t>
                        </m:r>
                      </m:sub>
                    </m:sSub>
                    <m:r>
                      <a:rPr lang="en-US" b="0" i="1" smtClean="0">
                        <a:latin typeface="Cambria Math"/>
                        <a:ea typeface="Cambria Math"/>
                      </a:rPr>
                      <m:t>:</m:t>
                    </m:r>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r>
                      <a:rPr lang="en-US" b="0" i="1" smtClean="0">
                        <a:latin typeface="Cambria Math"/>
                      </a:rPr>
                      <m:t>&lt;</m:t>
                    </m:r>
                    <m:sSub>
                      <m:sSubPr>
                        <m:ctrlPr>
                          <a:rPr lang="en-US" b="0" i="1" smtClean="0">
                            <a:latin typeface="Cambria Math" panose="02040503050406030204" pitchFamily="18" charset="0"/>
                          </a:rPr>
                        </m:ctrlPr>
                      </m:sSubPr>
                      <m:e>
                        <m:sSup>
                          <m:sSupPr>
                            <m:ctrlPr>
                              <a:rPr lang="en-US" b="0" i="1" smtClean="0">
                                <a:latin typeface="Cambria Math" panose="02040503050406030204" pitchFamily="18" charset="0"/>
                              </a:rPr>
                            </m:ctrlPr>
                          </m:sSupPr>
                          <m:e>
                            <m:r>
                              <a:rPr lang="en-US" b="0" i="1" smtClean="0">
                                <a:latin typeface="Cambria Math"/>
                                <a:ea typeface="Cambria Math"/>
                              </a:rPr>
                              <m:t>𝜎</m:t>
                            </m:r>
                          </m:e>
                          <m:sup>
                            <m:r>
                              <a:rPr lang="en-US" b="0" i="1" smtClean="0">
                                <a:latin typeface="Cambria Math"/>
                              </a:rPr>
                              <m:t>2</m:t>
                            </m:r>
                          </m:sup>
                        </m:sSup>
                      </m:e>
                      <m:sub>
                        <m:r>
                          <a:rPr lang="en-US" b="0" i="1" smtClean="0">
                            <a:latin typeface="Cambria Math"/>
                          </a:rPr>
                          <m:t>0</m:t>
                        </m:r>
                      </m:sub>
                    </m:sSub>
                  </m:oMath>
                </a14:m>
                <a:r>
                  <a:rPr lang="en-US" dirty="0" smtClean="0">
                    <a:latin typeface="Times New Roman" pitchFamily="18" charset="0"/>
                    <a:cs typeface="Times New Roman" pitchFamily="18" charset="0"/>
                  </a:rPr>
                  <a:t>	than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r>
                      <a:rPr lang="en-US" b="0" i="1" smtClean="0">
                        <a:latin typeface="Cambria Math"/>
                        <a:ea typeface="Cambria Math"/>
                      </a:rPr>
                      <m:t>&lt;</m:t>
                    </m:r>
                    <m:sSub>
                      <m:sSubPr>
                        <m:ctrlPr>
                          <a:rPr lang="en-US" i="1" smtClean="0">
                            <a:latin typeface="Cambria Math" panose="02040503050406030204" pitchFamily="18" charset="0"/>
                            <a:ea typeface="Cambria Math"/>
                          </a:rPr>
                        </m:ctrlPr>
                      </m:sSubPr>
                      <m:e>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e>
                      <m:sub>
                        <m:r>
                          <a:rPr lang="en-US" i="1">
                            <a:latin typeface="Cambria Math"/>
                            <a:ea typeface="Cambria Math"/>
                          </a:rPr>
                          <m:t>𝛼</m:t>
                        </m:r>
                        <m:r>
                          <a:rPr lang="en-US" i="1" smtClean="0">
                            <a:latin typeface="Cambria Math"/>
                            <a:ea typeface="Cambria Math"/>
                          </a:rPr>
                          <m:t> </m:t>
                        </m:r>
                        <m:r>
                          <a:rPr lang="en-US" b="0" i="1" smtClean="0">
                            <a:latin typeface="Cambria Math"/>
                            <a:ea typeface="Cambria Math"/>
                          </a:rPr>
                          <m:t>(</m:t>
                        </m:r>
                        <m:r>
                          <a:rPr lang="en-US" b="0" i="1" smtClean="0">
                            <a:latin typeface="Cambria Math"/>
                            <a:ea typeface="Cambria Math"/>
                          </a:rPr>
                          <m:t>𝑛</m:t>
                        </m:r>
                        <m:r>
                          <a:rPr lang="en-US" b="0" i="1" smtClean="0">
                            <a:latin typeface="Cambria Math"/>
                            <a:ea typeface="Cambria Math"/>
                          </a:rPr>
                          <m:t>−1)</m:t>
                        </m:r>
                      </m:sub>
                    </m:sSub>
                  </m:oMath>
                </a14:m>
                <a:endParaRPr lang="en-US" dirty="0" smtClean="0"/>
              </a:p>
              <a:p>
                <a:pPr algn="just"/>
                <a:endParaRPr lang="en-US" dirty="0" smtClean="0"/>
              </a:p>
              <a:p>
                <a:pPr algn="just"/>
                <a:r>
                  <a:rPr lang="en-US" b="1" dirty="0" smtClean="0">
                    <a:latin typeface="Times New Roman" pitchFamily="18" charset="0"/>
                    <a:cs typeface="Times New Roman" pitchFamily="18" charset="0"/>
                  </a:rPr>
                  <a:t>5. Calculation</a:t>
                </a:r>
              </a:p>
              <a:p>
                <a:pPr algn="just"/>
                <a:r>
                  <a:rPr lang="en-US" dirty="0" smtClean="0">
                    <a:latin typeface="Times New Roman" pitchFamily="18" charset="0"/>
                    <a:cs typeface="Times New Roman" pitchFamily="18" charset="0"/>
                  </a:rPr>
                  <a:t>	Put all the information test statistics and get the results</a:t>
                </a: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6. Conclusion</a:t>
                </a:r>
              </a:p>
              <a:p>
                <a:pPr algn="just"/>
                <a:r>
                  <a:rPr lang="en-US" dirty="0" smtClean="0">
                    <a:latin typeface="Times New Roman" pitchFamily="18" charset="0"/>
                    <a:cs typeface="Times New Roman" pitchFamily="18" charset="0"/>
                  </a:rPr>
                  <a:t>	If the calculated value of </a:t>
                </a:r>
                <a14:m>
                  <m:oMath xmlns:m="http://schemas.openxmlformats.org/officeDocument/2006/math">
                    <m:sSup>
                      <m:sSupPr>
                        <m:ctrlPr>
                          <a:rPr lang="en-US" i="1" smtClean="0">
                            <a:latin typeface="Cambria Math" panose="02040503050406030204" pitchFamily="18" charset="0"/>
                            <a:ea typeface="Cambria Math"/>
                          </a:rPr>
                        </m:ctrlPr>
                      </m:sSupPr>
                      <m:e>
                        <m:r>
                          <m:rPr>
                            <m:sty m:val="p"/>
                          </m:rPr>
                          <a:rPr lang="el-GR" i="1" smtClean="0">
                            <a:latin typeface="Cambria Math"/>
                            <a:ea typeface="Cambria Math"/>
                          </a:rPr>
                          <m:t>χ</m:t>
                        </m:r>
                      </m:e>
                      <m:sup>
                        <m:r>
                          <a:rPr lang="en-US" b="0" i="1" smtClean="0">
                            <a:latin typeface="Cambria Math"/>
                            <a:ea typeface="Cambria Math"/>
                          </a:rPr>
                          <m:t>2</m:t>
                        </m:r>
                      </m:sup>
                    </m:sSup>
                  </m:oMath>
                </a14:m>
                <a:r>
                  <a:rPr lang="en-US" dirty="0" smtClean="0">
                    <a:latin typeface="Times New Roman" pitchFamily="18" charset="0"/>
                    <a:cs typeface="Times New Roman" pitchFamily="18" charset="0"/>
                  </a:rPr>
                  <a:t> falls in the critical region than we say that our null hypothesis is rejected under and the provided information and conclude that the population variance is not equal to the specific value we assumed.</a:t>
                </a:r>
              </a:p>
              <a:p>
                <a:pPr algn="just"/>
                <a:endParaRPr lang="en-US" dirty="0" smtClean="0"/>
              </a:p>
              <a:p>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152400" y="304800"/>
                <a:ext cx="8763000" cy="4447371"/>
              </a:xfrm>
              <a:prstGeom prst="rect">
                <a:avLst/>
              </a:prstGeom>
              <a:blipFill rotWithShape="1">
                <a:blip r:embed="rId2"/>
                <a:stretch>
                  <a:fillRect l="-556" t="-685" r="-487"/>
                </a:stretch>
              </a:blipFill>
            </p:spPr>
            <p:txBody>
              <a:bodyPr/>
              <a:lstStyle/>
              <a:p>
                <a:r>
                  <a:rPr lang="en-US">
                    <a:noFill/>
                  </a:rPr>
                  <a:t> </a:t>
                </a:r>
              </a:p>
            </p:txBody>
          </p:sp>
        </mc:Fallback>
      </mc:AlternateContent>
    </p:spTree>
    <p:extLst>
      <p:ext uri="{BB962C8B-B14F-4D97-AF65-F5344CB8AC3E}">
        <p14:creationId xmlns:p14="http://schemas.microsoft.com/office/powerpoint/2010/main" val="206273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ixsigmastudyguide.com/wp-content/uploads/2019/08/chi-square-tab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00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35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686800" cy="688117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Questions</a:t>
                </a:r>
              </a:p>
              <a:p>
                <a:pPr algn="just"/>
                <a:r>
                  <a:rPr lang="en-US" sz="2000" b="1" dirty="0" smtClean="0">
                    <a:latin typeface="Times New Roman" pitchFamily="18" charset="0"/>
                    <a:cs typeface="Times New Roman" pitchFamily="18" charset="0"/>
                  </a:rPr>
                  <a:t>Q 1:</a:t>
                </a:r>
                <a:r>
                  <a:rPr lang="en-US" sz="2000" dirty="0" smtClean="0">
                    <a:latin typeface="Times New Roman" pitchFamily="18" charset="0"/>
                    <a:cs typeface="Times New Roman" pitchFamily="18" charset="0"/>
                  </a:rPr>
                  <a:t>	A test </a:t>
                </a:r>
                <a:r>
                  <a:rPr lang="en-US" sz="2000" dirty="0">
                    <a:latin typeface="Times New Roman" pitchFamily="18" charset="0"/>
                    <a:cs typeface="Times New Roman" pitchFamily="18" charset="0"/>
                  </a:rPr>
                  <a:t>was performed for the </a:t>
                </a:r>
                <a:r>
                  <a:rPr lang="en-US" sz="2000" dirty="0" smtClean="0">
                    <a:latin typeface="Times New Roman" pitchFamily="18" charset="0"/>
                    <a:cs typeface="Times New Roman" pitchFamily="18" charset="0"/>
                  </a:rPr>
                  <a:t>gear data </a:t>
                </a:r>
                <a:r>
                  <a:rPr lang="en-US" sz="2000" dirty="0">
                    <a:latin typeface="Times New Roman" pitchFamily="18" charset="0"/>
                    <a:cs typeface="Times New Roman" pitchFamily="18" charset="0"/>
                  </a:rPr>
                  <a:t>set. The observed variance for the 2</a:t>
                </a:r>
                <a:r>
                  <a:rPr lang="en-US" sz="2000" dirty="0" smtClean="0">
                    <a:latin typeface="Times New Roman" pitchFamily="18" charset="0"/>
                    <a:cs typeface="Times New Roman" pitchFamily="18" charset="0"/>
                  </a:rPr>
                  <a:t>0 </a:t>
                </a:r>
                <a:r>
                  <a:rPr lang="en-US" sz="2000" dirty="0">
                    <a:latin typeface="Times New Roman" pitchFamily="18" charset="0"/>
                    <a:cs typeface="Times New Roman" pitchFamily="18" charset="0"/>
                  </a:rPr>
                  <a:t>measurements of gear diameter is 0.00003969 (the standard deviation is 0.0063). </a:t>
                </a:r>
                <a:r>
                  <a:rPr lang="en-US" sz="2000" dirty="0" smtClean="0">
                    <a:latin typeface="Times New Roman" pitchFamily="18" charset="0"/>
                    <a:cs typeface="Times New Roman" pitchFamily="18" charset="0"/>
                  </a:rPr>
                  <a:t> Test </a:t>
                </a:r>
                <a:r>
                  <a:rPr lang="en-US" sz="2000" dirty="0">
                    <a:latin typeface="Times New Roman" pitchFamily="18" charset="0"/>
                    <a:cs typeface="Times New Roman" pitchFamily="18" charset="0"/>
                  </a:rPr>
                  <a:t>the null hypothesis that the true variance is </a:t>
                </a:r>
                <a:r>
                  <a:rPr lang="en-US" sz="2000" dirty="0" smtClean="0">
                    <a:latin typeface="Times New Roman" pitchFamily="18" charset="0"/>
                    <a:cs typeface="Times New Roman" pitchFamily="18" charset="0"/>
                  </a:rPr>
                  <a:t>greater 0.01. Using 0.05 level of significance.</a:t>
                </a:r>
              </a:p>
              <a:p>
                <a:pPr algn="just"/>
                <a:r>
                  <a:rPr lang="en-US" sz="2000" dirty="0" smtClean="0">
                    <a:latin typeface="Times New Roman" pitchFamily="18" charset="0"/>
                    <a:cs typeface="Times New Roman" pitchFamily="18" charset="0"/>
                  </a:rPr>
                  <a:t>Solution</a:t>
                </a:r>
              </a:p>
              <a:p>
                <a:pPr marL="342900" indent="-342900" algn="just">
                  <a:buAutoNum type="arabicPeriod"/>
                </a:pPr>
                <a:r>
                  <a:rPr lang="en-US" sz="2000" b="1" dirty="0" smtClean="0">
                    <a:latin typeface="Times New Roman" pitchFamily="18" charset="0"/>
                    <a:cs typeface="Times New Roman" pitchFamily="18" charset="0"/>
                  </a:rPr>
                  <a:t>Null Hypothesis:    </a:t>
                </a:r>
                <a14:m>
                  <m:oMath xmlns:m="http://schemas.openxmlformats.org/officeDocument/2006/math">
                    <m:sSup>
                      <m:sSupPr>
                        <m:ctrlPr>
                          <a:rPr lang="en-US" sz="2000" i="1" smtClean="0">
                            <a:latin typeface="Cambria Math" panose="02040503050406030204" pitchFamily="18" charset="0"/>
                            <a:ea typeface="Cambria Math"/>
                          </a:rPr>
                        </m:ctrlPr>
                      </m:sSupPr>
                      <m:e>
                        <m:r>
                          <a:rPr lang="en-US" sz="2000" i="1" smtClean="0">
                            <a:latin typeface="Cambria Math"/>
                            <a:ea typeface="Cambria Math"/>
                          </a:rPr>
                          <m:t>𝜎</m:t>
                        </m:r>
                      </m:e>
                      <m:sup>
                        <m:r>
                          <a:rPr lang="en-US" sz="2000" b="0" i="1" smtClean="0">
                            <a:latin typeface="Cambria Math"/>
                            <a:ea typeface="Cambria Math"/>
                          </a:rPr>
                          <m:t>2</m:t>
                        </m:r>
                      </m:sup>
                    </m:sSup>
                    <m:r>
                      <a:rPr lang="en-US" sz="2000" i="1">
                        <a:latin typeface="Cambria Math"/>
                        <a:ea typeface="Cambria Math"/>
                      </a:rPr>
                      <m:t>≤</m:t>
                    </m:r>
                    <m:r>
                      <a:rPr lang="en-US" sz="2000" b="0" i="1" smtClean="0">
                        <a:latin typeface="Cambria Math"/>
                      </a:rPr>
                      <m:t>0.01</m:t>
                    </m:r>
                  </m:oMath>
                </a14:m>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Alternative Hypothesis:</a:t>
                </a:r>
                <a:r>
                  <a:rPr lang="en-US" sz="2000" dirty="0" smtClean="0">
                    <a:latin typeface="Times New Roman" pitchFamily="18" charset="0"/>
                    <a:cs typeface="Times New Roman" pitchFamily="18" charset="0"/>
                  </a:rPr>
                  <a:t>	 </a:t>
                </a:r>
                <a14:m>
                  <m:oMath xmlns:m="http://schemas.openxmlformats.org/officeDocument/2006/math">
                    <m:sSup>
                      <m:sSupPr>
                        <m:ctrlPr>
                          <a:rPr lang="en-US" sz="2000" b="0" i="1" smtClean="0">
                            <a:latin typeface="Cambria Math" panose="02040503050406030204" pitchFamily="18" charset="0"/>
                          </a:rPr>
                        </m:ctrlPr>
                      </m:sSupPr>
                      <m:e>
                        <m:r>
                          <a:rPr lang="en-US" sz="2000" b="0" i="1" smtClean="0">
                            <a:latin typeface="Cambria Math"/>
                            <a:ea typeface="Cambria Math"/>
                          </a:rPr>
                          <m:t>𝜎</m:t>
                        </m:r>
                      </m:e>
                      <m:sup>
                        <m:r>
                          <a:rPr lang="en-US" sz="2000" b="0" i="1" smtClean="0">
                            <a:latin typeface="Cambria Math"/>
                          </a:rPr>
                          <m:t>2</m:t>
                        </m:r>
                      </m:sup>
                    </m:sSup>
                    <m:r>
                      <a:rPr lang="en-US" sz="2000" b="0" i="1" smtClean="0">
                        <a:latin typeface="Cambria Math"/>
                      </a:rPr>
                      <m:t>&gt;0.01</m:t>
                    </m:r>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Level of Significance:</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 0 . 05</a:t>
                </a:r>
              </a:p>
              <a:p>
                <a:pPr marL="342900" indent="-342900" algn="just">
                  <a:buAutoNum type="arabicPeriod"/>
                </a:pPr>
                <a:r>
                  <a:rPr lang="en-US" sz="2000" b="1" dirty="0" smtClean="0">
                    <a:latin typeface="Times New Roman" pitchFamily="18" charset="0"/>
                    <a:cs typeface="Times New Roman" pitchFamily="18" charset="0"/>
                  </a:rPr>
                  <a:t>Test Statistics:</a:t>
                </a:r>
                <a:r>
                  <a:rPr lang="en-US" sz="2000" dirty="0" smtClean="0">
                    <a:latin typeface="Times New Roman" pitchFamily="18" charset="0"/>
                    <a:cs typeface="Times New Roman" pitchFamily="18" charset="0"/>
                  </a:rPr>
                  <a:t>		 </a:t>
                </a:r>
                <a14:m>
                  <m:oMath xmlns:m="http://schemas.openxmlformats.org/officeDocument/2006/math">
                    <m:sSup>
                      <m:sSupPr>
                        <m:ctrlPr>
                          <a:rPr lang="en-US" sz="2000" i="1" smtClean="0">
                            <a:latin typeface="Cambria Math" panose="02040503050406030204" pitchFamily="18" charset="0"/>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r>
                          <a:rPr lang="en-US" sz="2000" b="0" i="1" smtClean="0">
                            <a:latin typeface="Cambria Math"/>
                            <a:cs typeface="Times New Roman" pitchFamily="18" charset="0"/>
                          </a:rPr>
                          <m:t>(</m:t>
                        </m:r>
                        <m:r>
                          <a:rPr lang="en-US" sz="2000" b="0" i="1" smtClean="0">
                            <a:latin typeface="Cambria Math"/>
                            <a:cs typeface="Times New Roman" pitchFamily="18" charset="0"/>
                          </a:rPr>
                          <m:t>𝑛</m:t>
                        </m:r>
                        <m:r>
                          <a:rPr lang="en-US" sz="2000" b="0" i="1" smtClean="0">
                            <a:latin typeface="Cambria Math"/>
                            <a:cs typeface="Times New Roman" pitchFamily="18" charset="0"/>
                          </a:rPr>
                          <m:t>−1)</m:t>
                        </m:r>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num>
                      <m:den>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den>
                    </m:f>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Critical Region:</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ea typeface="Cambria Math"/>
                    <a:cs typeface="Times New Roman" pitchFamily="18" charset="0"/>
                  </a:rPr>
                  <a:t>				</a:t>
                </a:r>
                <a14:m>
                  <m:oMath xmlns:m="http://schemas.openxmlformats.org/officeDocument/2006/math">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m:t>
                        </m:r>
                        <m:r>
                          <m:rPr>
                            <m:sty m:val="p"/>
                          </m:rPr>
                          <a:rPr lang="el-GR" sz="2000" b="0" i="1" smtClean="0">
                            <a:latin typeface="Cambria Math"/>
                            <a:ea typeface="Cambria Math"/>
                          </a:rPr>
                          <m:t>α</m:t>
                        </m:r>
                        <m:r>
                          <a:rPr lang="en-US" sz="2000" i="1" smtClean="0">
                            <a:latin typeface="Cambria Math"/>
                            <a:ea typeface="Cambria Math"/>
                          </a:rPr>
                          <m:t> </m:t>
                        </m:r>
                        <m:r>
                          <a:rPr lang="en-US" sz="2000" b="0" i="1" smtClean="0">
                            <a:latin typeface="Cambria Math"/>
                            <a:ea typeface="Cambria Math"/>
                          </a:rPr>
                          <m:t>(</m:t>
                        </m:r>
                        <m:r>
                          <a:rPr lang="en-US" sz="2000" b="0" i="1" smtClean="0">
                            <a:latin typeface="Cambria Math"/>
                            <a:ea typeface="Cambria Math"/>
                          </a:rPr>
                          <m:t>𝑛</m:t>
                        </m:r>
                        <m:r>
                          <a:rPr lang="en-US" sz="2000" b="0" i="1" smtClean="0">
                            <a:latin typeface="Cambria Math"/>
                            <a:ea typeface="Cambria Math"/>
                          </a:rPr>
                          <m:t>−1)</m:t>
                        </m:r>
                      </m:sub>
                    </m:sSub>
                  </m:oMath>
                </a14:m>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From chi square table the value of  </a:t>
                </a:r>
                <a14:m>
                  <m:oMath xmlns:m="http://schemas.openxmlformats.org/officeDocument/2006/math">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m:t>
                        </m:r>
                        <m:r>
                          <a:rPr lang="en-US" sz="2000" b="0" i="1" smtClean="0">
                            <a:latin typeface="Cambria Math"/>
                            <a:ea typeface="Cambria Math"/>
                          </a:rPr>
                          <m:t>𝛼</m:t>
                        </m:r>
                        <m:r>
                          <a:rPr lang="en-US" sz="2000" i="1" smtClean="0">
                            <a:latin typeface="Cambria Math"/>
                            <a:ea typeface="Cambria Math"/>
                          </a:rPr>
                          <m:t> </m:t>
                        </m:r>
                        <m:r>
                          <a:rPr lang="en-US" sz="2000" b="0" i="1" smtClean="0">
                            <a:latin typeface="Cambria Math"/>
                            <a:ea typeface="Cambria Math"/>
                          </a:rPr>
                          <m:t>(</m:t>
                        </m:r>
                        <m:r>
                          <a:rPr lang="en-US" sz="2000" b="0" i="1" smtClean="0">
                            <a:latin typeface="Cambria Math"/>
                            <a:ea typeface="Cambria Math"/>
                          </a:rPr>
                          <m:t>𝑛</m:t>
                        </m:r>
                        <m:r>
                          <a:rPr lang="en-US" sz="2000" b="0" i="1" smtClean="0">
                            <a:latin typeface="Cambria Math"/>
                            <a:ea typeface="Cambria Math"/>
                          </a:rPr>
                          <m:t>−1)</m:t>
                        </m:r>
                      </m:sub>
                    </m:sSub>
                  </m:oMath>
                </a14:m>
                <a:r>
                  <a:rPr lang="en-US" sz="2000" dirty="0" smtClean="0">
                    <a:latin typeface="Times New Roman" pitchFamily="18" charset="0"/>
                    <a:cs typeface="Times New Roman" pitchFamily="18" charset="0"/>
                  </a:rPr>
                  <a:t>  are as follows</a:t>
                </a:r>
              </a:p>
              <a:p>
                <a:pPr algn="just"/>
                <a:endParaRPr lang="en-US" sz="2000" dirty="0" smtClean="0">
                  <a:latin typeface="Times New Roman" pitchFamily="18" charset="0"/>
                  <a:cs typeface="Times New Roman" pitchFamily="18" charset="0"/>
                </a:endParaRPr>
              </a:p>
              <a:p>
                <a:pPr algn="just"/>
                <a14:m>
                  <m:oMath xmlns:m="http://schemas.openxmlformats.org/officeDocument/2006/math">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1−0.05</m:t>
                        </m:r>
                        <m:r>
                          <a:rPr lang="en-US" sz="2000" i="1" smtClean="0">
                            <a:latin typeface="Cambria Math"/>
                            <a:ea typeface="Cambria Math"/>
                          </a:rPr>
                          <m:t> </m:t>
                        </m:r>
                        <m:r>
                          <a:rPr lang="en-US" sz="2000" b="0" i="1" smtClean="0">
                            <a:latin typeface="Cambria Math"/>
                            <a:ea typeface="Cambria Math"/>
                          </a:rPr>
                          <m:t>(20−1)</m:t>
                        </m:r>
                      </m:sub>
                    </m:sSub>
                  </m:oMath>
                </a14:m>
                <a:r>
                  <a:rPr lang="en-US" sz="2000" dirty="0" smtClean="0">
                    <a:latin typeface="Times New Roman" pitchFamily="18" charset="0"/>
                    <a:cs typeface="Times New Roman" pitchFamily="18" charset="0"/>
                  </a:rPr>
                  <a:t> 	</a:t>
                </a:r>
              </a:p>
              <a:p>
                <a:pPr algn="just"/>
                <a:endParaRPr lang="en-US" sz="2000" dirty="0" smtClean="0">
                  <a:latin typeface="Times New Roman" pitchFamily="18" charset="0"/>
                  <a:cs typeface="Times New Roman" pitchFamily="18" charset="0"/>
                </a:endParaRPr>
              </a:p>
              <a:p>
                <a:pPr algn="just"/>
                <a14:m>
                  <m:oMath xmlns:m="http://schemas.openxmlformats.org/officeDocument/2006/math">
                    <m:sSub>
                      <m:sSubPr>
                        <m:ctrlPr>
                          <a:rPr lang="en-US" sz="2000" i="1" smtClean="0">
                            <a:latin typeface="Cambria Math" panose="02040503050406030204" pitchFamily="18" charset="0"/>
                            <a:ea typeface="Cambria Math"/>
                          </a:rPr>
                        </m:ctrlPr>
                      </m:sSubPr>
                      <m:e>
                        <m:sSup>
                          <m:sSupPr>
                            <m:ctrlPr>
                              <a:rPr lang="en-US" sz="2000" i="1" smtClean="0">
                                <a:latin typeface="Cambria Math" panose="02040503050406030204" pitchFamily="18" charset="0"/>
                                <a:ea typeface="Cambria Math"/>
                              </a:rPr>
                            </m:ctrlPr>
                          </m:sSupPr>
                          <m:e>
                            <m:sSup>
                              <m:sSupPr>
                                <m:ctrlPr>
                                  <a:rPr lang="en-US" sz="2000" i="1" smtClean="0">
                                    <a:latin typeface="Cambria Math" panose="02040503050406030204" pitchFamily="18" charset="0"/>
                                    <a:ea typeface="Cambria Math"/>
                                  </a:rPr>
                                </m:ctrlPr>
                              </m:sSupPr>
                              <m:e>
                                <m:r>
                                  <m:rPr>
                                    <m:sty m:val="p"/>
                                  </m:rPr>
                                  <a:rPr lang="el-GR" sz="2000" i="1" smtClean="0">
                                    <a:latin typeface="Cambria Math"/>
                                    <a:ea typeface="Cambria Math"/>
                                  </a:rPr>
                                  <m:t>χ</m:t>
                                </m:r>
                              </m:e>
                              <m:sup>
                                <m:r>
                                  <a:rPr lang="en-US" sz="2000" b="0" i="1" smtClean="0">
                                    <a:latin typeface="Cambria Math"/>
                                    <a:ea typeface="Cambria Math"/>
                                  </a:rPr>
                                  <m:t>2</m:t>
                                </m:r>
                              </m:sup>
                            </m:sSup>
                            <m:r>
                              <a:rPr lang="en-US" sz="2000" b="0" i="1" smtClean="0">
                                <a:latin typeface="Cambria Math"/>
                                <a:ea typeface="Cambria Math"/>
                              </a:rPr>
                              <m:t>&gt;</m:t>
                            </m:r>
                            <m:r>
                              <m:rPr>
                                <m:sty m:val="p"/>
                              </m:rPr>
                              <a:rPr lang="el-GR" sz="2000" i="1" smtClean="0">
                                <a:latin typeface="Cambria Math"/>
                                <a:ea typeface="Cambria Math"/>
                              </a:rPr>
                              <m:t>χ</m:t>
                            </m:r>
                          </m:e>
                          <m:sup>
                            <m:r>
                              <a:rPr lang="en-US" sz="2000" b="0" i="1" smtClean="0">
                                <a:latin typeface="Cambria Math"/>
                                <a:ea typeface="Cambria Math"/>
                              </a:rPr>
                              <m:t>2</m:t>
                            </m:r>
                          </m:sup>
                        </m:sSup>
                      </m:e>
                      <m:sub>
                        <m:r>
                          <a:rPr lang="en-US" sz="2000" b="0" i="1" smtClean="0">
                            <a:latin typeface="Cambria Math"/>
                            <a:ea typeface="Cambria Math"/>
                          </a:rPr>
                          <m:t>0.95</m:t>
                        </m:r>
                        <m:r>
                          <a:rPr lang="en-US" sz="2000" i="1" smtClean="0">
                            <a:latin typeface="Cambria Math"/>
                            <a:ea typeface="Cambria Math"/>
                          </a:rPr>
                          <m:t> </m:t>
                        </m:r>
                        <m:d>
                          <m:dPr>
                            <m:ctrlPr>
                              <a:rPr lang="en-US" sz="2000" b="0" i="1" smtClean="0">
                                <a:latin typeface="Cambria Math" panose="02040503050406030204" pitchFamily="18" charset="0"/>
                                <a:ea typeface="Cambria Math"/>
                              </a:rPr>
                            </m:ctrlPr>
                          </m:dPr>
                          <m:e>
                            <m:r>
                              <a:rPr lang="en-US" sz="2000" b="0" i="1" smtClean="0">
                                <a:latin typeface="Cambria Math"/>
                                <a:ea typeface="Cambria Math"/>
                              </a:rPr>
                              <m:t>19</m:t>
                            </m:r>
                          </m:e>
                        </m:d>
                      </m:sub>
                    </m:sSub>
                    <m:r>
                      <a:rPr lang="en-US" sz="2000" b="0" i="1" smtClean="0">
                        <a:latin typeface="Cambria Math"/>
                        <a:ea typeface="Cambria Math"/>
                      </a:rPr>
                      <m:t>=10.12</m:t>
                    </m:r>
                  </m:oMath>
                </a14:m>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0.0754 &gt; 10.12</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686800" cy="6881179"/>
              </a:xfrm>
              <a:prstGeom prst="rect">
                <a:avLst/>
              </a:prstGeom>
              <a:blipFill rotWithShape="1">
                <a:blip r:embed="rId2"/>
                <a:stretch>
                  <a:fillRect l="-1053" t="-709" r="-702"/>
                </a:stretch>
              </a:blipFill>
            </p:spPr>
            <p:txBody>
              <a:bodyPr/>
              <a:lstStyle/>
              <a:p>
                <a:r>
                  <a:rPr lang="en-US">
                    <a:noFill/>
                  </a:rPr>
                  <a:t> </a:t>
                </a:r>
              </a:p>
            </p:txBody>
          </p:sp>
        </mc:Fallback>
      </mc:AlternateContent>
    </p:spTree>
    <p:extLst>
      <p:ext uri="{BB962C8B-B14F-4D97-AF65-F5344CB8AC3E}">
        <p14:creationId xmlns:p14="http://schemas.microsoft.com/office/powerpoint/2010/main" val="297130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686800" cy="438299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5. Calculation:</a:t>
                </a:r>
              </a:p>
              <a:p>
                <a:pPr algn="just" fontAlgn="base"/>
                <a:r>
                  <a:rPr lang="en-US" sz="2000" dirty="0" smtClean="0">
                    <a:latin typeface="Times New Roman" pitchFamily="18" charset="0"/>
                    <a:cs typeface="Times New Roman" pitchFamily="18" charset="0"/>
                  </a:rPr>
                  <a:t>	Here n = 20,	</a:t>
                </a:r>
                <a14:m>
                  <m:oMath xmlns:m="http://schemas.openxmlformats.org/officeDocument/2006/math">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cs typeface="Times New Roman" pitchFamily="18" charset="0"/>
                          </a:rPr>
                          <m:t>𝑠</m:t>
                        </m:r>
                      </m:e>
                      <m:sup>
                        <m:r>
                          <a:rPr lang="en-US" sz="2000" b="0" i="1" smtClean="0">
                            <a:latin typeface="Cambria Math"/>
                            <a:cs typeface="Times New Roman" pitchFamily="18" charset="0"/>
                          </a:rPr>
                          <m:t>2</m:t>
                        </m:r>
                      </m:sup>
                    </m:sSup>
                  </m:oMath>
                </a14:m>
                <a:r>
                  <a:rPr lang="en-US" sz="2000" dirty="0">
                    <a:latin typeface="Times New Roman" pitchFamily="18" charset="0"/>
                    <a:cs typeface="Times New Roman" pitchFamily="18" charset="0"/>
                  </a:rPr>
                  <a:t> = </a:t>
                </a:r>
                <a:r>
                  <a:rPr lang="en-US" sz="2000" dirty="0" smtClean="0">
                    <a:latin typeface="Times New Roman" pitchFamily="18" charset="0"/>
                    <a:cs typeface="Times New Roman" pitchFamily="18" charset="0"/>
                  </a:rPr>
                  <a:t>0.00003969</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and	</a:t>
                </a:r>
                <a14:m>
                  <m:oMath xmlns:m="http://schemas.openxmlformats.org/officeDocument/2006/math">
                    <m:sSub>
                      <m:sSubPr>
                        <m:ctrlPr>
                          <a:rPr lang="en-US" sz="2000" b="0" i="1" smtClean="0">
                            <a:latin typeface="Cambria Math" panose="02040503050406030204" pitchFamily="18" charset="0"/>
                            <a:cs typeface="Times New Roman" pitchFamily="18" charset="0"/>
                          </a:rPr>
                        </m:ctrlPr>
                      </m:sSubPr>
                      <m:e>
                        <m:sSup>
                          <m:sSupPr>
                            <m:ctrlPr>
                              <a:rPr lang="en-US" sz="2000" b="0" i="1" smtClean="0">
                                <a:latin typeface="Cambria Math" panose="02040503050406030204" pitchFamily="18" charset="0"/>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cs typeface="Times New Roman" pitchFamily="18" charset="0"/>
                              </a:rPr>
                              <m:t>2</m:t>
                            </m:r>
                          </m:sup>
                        </m:sSup>
                      </m:e>
                      <m:sub>
                        <m:r>
                          <a:rPr lang="en-US" sz="2000" b="0" i="1" smtClean="0">
                            <a:latin typeface="Cambria Math"/>
                            <a:cs typeface="Times New Roman" pitchFamily="18" charset="0"/>
                          </a:rPr>
                          <m:t>0</m:t>
                        </m:r>
                      </m:sub>
                    </m:sSub>
                  </m:oMath>
                </a14:m>
                <a:r>
                  <a:rPr lang="en-US" sz="2000" dirty="0" smtClean="0">
                    <a:latin typeface="Times New Roman" pitchFamily="18" charset="0"/>
                    <a:cs typeface="Times New Roman" pitchFamily="18" charset="0"/>
                  </a:rPr>
                  <a:t> = 0.01</a:t>
                </a:r>
              </a:p>
              <a:p>
                <a:pPr algn="just" fontAlgn="base"/>
                <a:endParaRPr lang="en-US" sz="2000" dirty="0" smtClean="0">
                  <a:latin typeface="Times New Roman" pitchFamily="18" charset="0"/>
                  <a:cs typeface="Times New Roman" pitchFamily="18" charset="0"/>
                </a:endParaRPr>
              </a:p>
              <a:p>
                <a:pPr algn="just" fontAlgn="base"/>
                <a:r>
                  <a:rPr lang="en-US" sz="2000" dirty="0" smtClean="0">
                    <a:latin typeface="Times New Roman" pitchFamily="18" charset="0"/>
                    <a:cs typeface="Times New Roman" pitchFamily="18" charset="0"/>
                  </a:rPr>
                  <a:t>Put this information in test statistics</a:t>
                </a:r>
              </a:p>
              <a:p>
                <a:pPr algn="just" fontAlgn="base"/>
                <a:endParaRPr lang="en-US" sz="2000" dirty="0" smtClean="0">
                  <a:latin typeface="Times New Roman" pitchFamily="18" charset="0"/>
                  <a:cs typeface="Times New Roman" pitchFamily="18" charset="0"/>
                </a:endParaRPr>
              </a:p>
              <a:p>
                <a:pPr algn="just" fontAlgn="base"/>
                <a14:m>
                  <m:oMathPara xmlns:m="http://schemas.openxmlformats.org/officeDocument/2006/math">
                    <m:oMathParaPr>
                      <m:jc m:val="centerGroup"/>
                    </m:oMathParaPr>
                    <m:oMath xmlns:m="http://schemas.openxmlformats.org/officeDocument/2006/math">
                      <m:sSup>
                        <m:sSupPr>
                          <m:ctrlPr>
                            <a:rPr lang="en-US" sz="2000" i="1" smtClean="0">
                              <a:latin typeface="Cambria Math" panose="02040503050406030204" pitchFamily="18" charset="0"/>
                              <a:cs typeface="Times New Roman" pitchFamily="18" charset="0"/>
                            </a:rPr>
                          </m:ctrlPr>
                        </m:sSupPr>
                        <m:e>
                          <m:r>
                            <m:rPr>
                              <m:sty m:val="p"/>
                            </m:rPr>
                            <a:rPr lang="el-GR" sz="2000" i="1" smtClean="0">
                              <a:latin typeface="Cambria Math"/>
                              <a:cs typeface="Times New Roman" pitchFamily="18" charset="0"/>
                            </a:rPr>
                            <m:t>χ</m:t>
                          </m:r>
                        </m:e>
                        <m:sup>
                          <m:r>
                            <a:rPr lang="en-US" sz="2000" b="0" i="1" smtClean="0">
                              <a:latin typeface="Cambria Math"/>
                              <a:cs typeface="Times New Roman" pitchFamily="18" charset="0"/>
                            </a:rPr>
                            <m:t>2</m:t>
                          </m:r>
                        </m:sup>
                      </m:sSup>
                      <m:r>
                        <a:rPr lang="en-US" sz="2000" b="0" i="1" smtClean="0">
                          <a:latin typeface="Cambria Math"/>
                          <a:cs typeface="Times New Roman" pitchFamily="18" charset="0"/>
                        </a:rPr>
                        <m:t>=</m:t>
                      </m:r>
                      <m:f>
                        <m:fPr>
                          <m:ctrlPr>
                            <a:rPr lang="en-US" sz="2000" b="0" i="1" smtClean="0">
                              <a:latin typeface="Cambria Math" panose="02040503050406030204" pitchFamily="18" charset="0"/>
                              <a:cs typeface="Times New Roman" pitchFamily="18" charset="0"/>
                            </a:rPr>
                          </m:ctrlPr>
                        </m:fPr>
                        <m:num>
                          <m:d>
                            <m:dPr>
                              <m:ctrlPr>
                                <a:rPr lang="en-US" sz="2000" b="0" i="1" smtClean="0">
                                  <a:latin typeface="Cambria Math" panose="02040503050406030204" pitchFamily="18" charset="0"/>
                                  <a:cs typeface="Times New Roman" pitchFamily="18" charset="0"/>
                                </a:rPr>
                              </m:ctrlPr>
                            </m:dPr>
                            <m:e>
                              <m:r>
                                <a:rPr lang="en-US" sz="2000" b="0" i="1" smtClean="0">
                                  <a:latin typeface="Cambria Math"/>
                                  <a:cs typeface="Times New Roman" pitchFamily="18" charset="0"/>
                                </a:rPr>
                                <m:t>20−1</m:t>
                              </m:r>
                            </m:e>
                          </m:d>
                          <m:r>
                            <a:rPr lang="en-US" sz="2000" b="0" i="1" smtClean="0">
                              <a:latin typeface="Cambria Math"/>
                              <a:cs typeface="Times New Roman" pitchFamily="18" charset="0"/>
                            </a:rPr>
                            <m:t>0.00003969 </m:t>
                          </m:r>
                        </m:num>
                        <m:den>
                          <m:r>
                            <a:rPr lang="en-US" sz="2000" b="0" i="1" smtClean="0">
                              <a:latin typeface="Cambria Math"/>
                              <a:cs typeface="Times New Roman" pitchFamily="18" charset="0"/>
                            </a:rPr>
                            <m:t>0.01</m:t>
                          </m:r>
                        </m:den>
                      </m:f>
                      <m:r>
                        <a:rPr lang="en-US" sz="2000" b="0" i="1" smtClean="0">
                          <a:latin typeface="Cambria Math"/>
                          <a:cs typeface="Times New Roman" pitchFamily="18" charset="0"/>
                        </a:rPr>
                        <m:t>=0.07541</m:t>
                      </m:r>
                    </m:oMath>
                  </m:oMathPara>
                </a14:m>
                <a:endParaRPr lang="en-US" sz="2000" dirty="0" smtClean="0">
                  <a:latin typeface="Times New Roman" pitchFamily="18" charset="0"/>
                  <a:cs typeface="Times New Roman" pitchFamily="18" charset="0"/>
                </a:endParaRPr>
              </a:p>
              <a:p>
                <a:pPr algn="just" fontAlgn="base"/>
                <a:endParaRPr lang="en-US" sz="2000" dirty="0" smtClean="0">
                  <a:latin typeface="Times New Roman" pitchFamily="18" charset="0"/>
                  <a:cs typeface="Times New Roman" pitchFamily="18" charset="0"/>
                </a:endParaRPr>
              </a:p>
              <a:p>
                <a:pPr algn="just" fontAlgn="base"/>
                <a:r>
                  <a:rPr lang="en-US" sz="2000" b="1" dirty="0" smtClean="0">
                    <a:latin typeface="Times New Roman" pitchFamily="18" charset="0"/>
                    <a:cs typeface="Times New Roman" pitchFamily="18" charset="0"/>
                  </a:rPr>
                  <a:t>6. Conclusion:</a:t>
                </a:r>
                <a:r>
                  <a:rPr lang="en-US" sz="2000" dirty="0" smtClean="0">
                    <a:latin typeface="Times New Roman" pitchFamily="18" charset="0"/>
                    <a:cs typeface="Times New Roman" pitchFamily="18" charset="0"/>
                  </a:rPr>
                  <a:t>	As the calculated value is very smaller than the critical value we therefore do not reject Ho and conclude that the true variance is not </a:t>
                </a:r>
                <a:r>
                  <a:rPr lang="en-US" sz="2000" smtClean="0">
                    <a:latin typeface="Times New Roman" pitchFamily="18" charset="0"/>
                    <a:cs typeface="Times New Roman" pitchFamily="18" charset="0"/>
                  </a:rPr>
                  <a:t>greater but less </a:t>
                </a:r>
                <a:r>
                  <a:rPr lang="en-US" sz="2000" dirty="0" smtClean="0">
                    <a:latin typeface="Times New Roman" pitchFamily="18" charset="0"/>
                    <a:cs typeface="Times New Roman" pitchFamily="18" charset="0"/>
                  </a:rPr>
                  <a:t>than equals to 0.01.</a:t>
                </a:r>
              </a:p>
              <a:p>
                <a:pPr algn="just" fontAlgn="base"/>
                <a:endParaRPr lang="en-US" sz="2000" dirty="0" smtClean="0">
                  <a:latin typeface="Times New Roman" pitchFamily="18" charset="0"/>
                  <a:cs typeface="Times New Roman" pitchFamily="18" charset="0"/>
                </a:endParaRPr>
              </a:p>
              <a:p>
                <a:pPr algn="just" fontAlgn="base"/>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686800" cy="4382995"/>
              </a:xfrm>
              <a:prstGeom prst="rect">
                <a:avLst/>
              </a:prstGeom>
              <a:blipFill rotWithShape="1">
                <a:blip r:embed="rId2"/>
                <a:stretch>
                  <a:fillRect l="-702" t="-696" r="-702"/>
                </a:stretch>
              </a:blipFill>
            </p:spPr>
            <p:txBody>
              <a:bodyPr/>
              <a:lstStyle/>
              <a:p>
                <a:r>
                  <a:rPr lang="en-US">
                    <a:noFill/>
                  </a:rPr>
                  <a:t> </a:t>
                </a:r>
              </a:p>
            </p:txBody>
          </p:sp>
        </mc:Fallback>
      </mc:AlternateContent>
    </p:spTree>
    <p:extLst>
      <p:ext uri="{BB962C8B-B14F-4D97-AF65-F5344CB8AC3E}">
        <p14:creationId xmlns:p14="http://schemas.microsoft.com/office/powerpoint/2010/main" val="330304918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139</TotalTime>
  <Words>37</Words>
  <Application>Microsoft Office PowerPoint</Application>
  <PresentationFormat>On-screen Show (4:3)</PresentationFormat>
  <Paragraphs>66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Cambria Math</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Abdul Kareem Qammar</cp:lastModifiedBy>
  <cp:revision>13</cp:revision>
  <dcterms:created xsi:type="dcterms:W3CDTF">2020-04-30T10:25:12Z</dcterms:created>
  <dcterms:modified xsi:type="dcterms:W3CDTF">2020-05-03T15:27:43Z</dcterms:modified>
</cp:coreProperties>
</file>