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4" r:id="rId2"/>
    <p:sldId id="276" r:id="rId3"/>
    <p:sldId id="267" r:id="rId4"/>
    <p:sldId id="265" r:id="rId5"/>
    <p:sldId id="277" r:id="rId6"/>
    <p:sldId id="257" r:id="rId7"/>
    <p:sldId id="278" r:id="rId8"/>
    <p:sldId id="274" r:id="rId9"/>
    <p:sldId id="260" r:id="rId10"/>
    <p:sldId id="261" r:id="rId11"/>
    <p:sldId id="275" r:id="rId12"/>
    <p:sldId id="273" r:id="rId13"/>
    <p:sldId id="272" r:id="rId14"/>
    <p:sldId id="271" r:id="rId15"/>
    <p:sldId id="270" r:id="rId16"/>
    <p:sldId id="269" r:id="rId17"/>
    <p:sldId id="268" r:id="rId18"/>
    <p:sldId id="263" r:id="rId19"/>
    <p:sldId id="287" r:id="rId20"/>
    <p:sldId id="258" r:id="rId21"/>
    <p:sldId id="286" r:id="rId22"/>
    <p:sldId id="300" r:id="rId23"/>
    <p:sldId id="283" r:id="rId24"/>
    <p:sldId id="284" r:id="rId25"/>
    <p:sldId id="282" r:id="rId26"/>
    <p:sldId id="281" r:id="rId27"/>
    <p:sldId id="280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1F14-379D-45BC-8ECD-98FA099207E1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6D08-6EC8-4473-B8C9-B6EC2DE9C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4852" indent="-282635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0541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2758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4974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7191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9407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1624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3840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5B10A4-1B81-478E-9A41-A58F39150926}" type="slidenum">
              <a:rPr lang="en-US" altLang="en-US" sz="1200" b="0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6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8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5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5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0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9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5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4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BF1BF-892C-43C5-A7F2-EC48F5B260BD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1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9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Supercritical Fluid Extraction(SCFE) and Supercritical Fluid Chromatography (SCFC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102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Part 1:  SCFE</a:t>
            </a:r>
          </a:p>
          <a:p>
            <a:endParaRPr lang="en-US" b="1" dirty="0" smtClean="0"/>
          </a:p>
          <a:p>
            <a:r>
              <a:rPr lang="en-US" b="1" dirty="0" smtClean="0"/>
              <a:t>Part11: SCFC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757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8B40C"/>
                </a:solidFill>
                <a:latin typeface="Times New Roman" pitchFamily="18" charset="0"/>
                <a:cs typeface="Times New Roman" pitchFamily="18" charset="0"/>
              </a:rPr>
              <a:t>Schematic Diagram of </a:t>
            </a:r>
            <a:r>
              <a:rPr lang="en-US" sz="2400" b="1" dirty="0" smtClean="0">
                <a:solidFill>
                  <a:srgbClr val="38B40C"/>
                </a:solidFill>
                <a:latin typeface="Times New Roman" pitchFamily="18" charset="0"/>
                <a:cs typeface="Times New Roman" pitchFamily="18" charset="0"/>
              </a:rPr>
              <a:t>SCFE</a:t>
            </a:r>
            <a:endParaRPr lang="en-US" sz="2400" b="1" dirty="0">
              <a:solidFill>
                <a:srgbClr val="38B4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660" name="Picture 2" descr="C:\Users\FM\Desktop\SFEschemat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71151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51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8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PARTS OF SFE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0945" y="838200"/>
            <a:ext cx="8229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/>
              <a:t>SOLVENT PUMP</a:t>
            </a:r>
            <a:r>
              <a:rPr lang="en-US" dirty="0"/>
              <a:t>- Solvent pump or CO2 pump delivers the fluid throughout</a:t>
            </a:r>
          </a:p>
          <a:p>
            <a:r>
              <a:rPr lang="en-US" dirty="0"/>
              <a:t>the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EXTRACTION </a:t>
            </a:r>
            <a:r>
              <a:rPr lang="en-US" b="1" dirty="0"/>
              <a:t>CELL OR COLUMN- </a:t>
            </a:r>
            <a:r>
              <a:rPr lang="en-US" dirty="0"/>
              <a:t>It is made up of stainless steel to</a:t>
            </a:r>
          </a:p>
          <a:p>
            <a:r>
              <a:rPr lang="en-US" dirty="0"/>
              <a:t>withstand high pressure with compression and fitting. Generally size of</a:t>
            </a:r>
          </a:p>
          <a:p>
            <a:r>
              <a:rPr lang="en-US" dirty="0"/>
              <a:t>extraction cell ranges from 50-100 mL .The extraction cell is usually in an</a:t>
            </a:r>
          </a:p>
          <a:p>
            <a:r>
              <a:rPr lang="en-US" dirty="0"/>
              <a:t>oven to control the temperature because any fluctuation in the temperature</a:t>
            </a:r>
          </a:p>
          <a:p>
            <a:r>
              <a:rPr lang="en-US" dirty="0"/>
              <a:t>results in the change in SFE density and solvating property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/>
              <a:t>FRACTINATION </a:t>
            </a:r>
            <a:r>
              <a:rPr lang="en-US" b="1" dirty="0" smtClean="0"/>
              <a:t>CELLS/SEPARATOR</a:t>
            </a:r>
            <a:r>
              <a:rPr lang="en-US" dirty="0" smtClean="0"/>
              <a:t>- </a:t>
            </a:r>
            <a:r>
              <a:rPr lang="en-US" dirty="0"/>
              <a:t>Also know as separators, they can be one or more</a:t>
            </a:r>
          </a:p>
          <a:p>
            <a:r>
              <a:rPr lang="en-US" dirty="0"/>
              <a:t>separators in which extracts are collected and the solvent is depressurized.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/>
              <a:t>VALVES- </a:t>
            </a:r>
            <a:r>
              <a:rPr lang="en-US" dirty="0"/>
              <a:t>Helps in controlling process pressure, pumps flow rate, the chiller,</a:t>
            </a:r>
          </a:p>
          <a:p>
            <a:r>
              <a:rPr lang="en-US" dirty="0"/>
              <a:t>the boiler and temperature in every section </a:t>
            </a:r>
            <a:r>
              <a:rPr lang="en-US" dirty="0" smtClean="0"/>
              <a:t>.</a:t>
            </a:r>
          </a:p>
          <a:p>
            <a:endParaRPr lang="en-US" b="1" dirty="0"/>
          </a:p>
          <a:p>
            <a:r>
              <a:rPr lang="en-US" b="1" dirty="0" smtClean="0"/>
              <a:t>Refrigerated </a:t>
            </a:r>
            <a:r>
              <a:rPr lang="en-US" b="1" dirty="0"/>
              <a:t>system </a:t>
            </a:r>
            <a:r>
              <a:rPr lang="en-US" dirty="0"/>
              <a:t>– It is along with the trapping vessel designed to</a:t>
            </a:r>
          </a:p>
          <a:p>
            <a:r>
              <a:rPr lang="en-US" dirty="0"/>
              <a:t>trap the most volatile compounds.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Recycling </a:t>
            </a:r>
            <a:r>
              <a:rPr lang="en-US" b="1" dirty="0"/>
              <a:t>system</a:t>
            </a:r>
            <a:r>
              <a:rPr lang="en-US" dirty="0"/>
              <a:t>- Recycle the SCF which have been employed.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Working!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sample is placed in an extraction vessel and pressurized with </a:t>
            </a:r>
            <a:r>
              <a:rPr lang="en-US" sz="2400" dirty="0" smtClean="0"/>
              <a:t>SCF CO2 </a:t>
            </a:r>
            <a:r>
              <a:rPr lang="en-US" sz="2400" dirty="0"/>
              <a:t>to dissolve the sample.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After </a:t>
            </a:r>
            <a:r>
              <a:rPr lang="en-US" sz="2400" dirty="0"/>
              <a:t>extraction the extract is </a:t>
            </a:r>
            <a:r>
              <a:rPr lang="en-US" sz="2400" dirty="0" smtClean="0"/>
              <a:t>transferred to </a:t>
            </a:r>
            <a:r>
              <a:rPr lang="en-US" sz="2400" dirty="0"/>
              <a:t>the fraction chamber and depressurized due to which CO2 loses </a:t>
            </a:r>
            <a:r>
              <a:rPr lang="en-US" sz="2400" dirty="0" smtClean="0"/>
              <a:t>its solvating </a:t>
            </a:r>
            <a:r>
              <a:rPr lang="en-US" sz="2400" dirty="0"/>
              <a:t>power causing entire material to precipitate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Now </a:t>
            </a:r>
            <a:r>
              <a:rPr lang="en-US" sz="2400" dirty="0"/>
              <a:t>the </a:t>
            </a:r>
            <a:r>
              <a:rPr lang="en-US" sz="2400" dirty="0" smtClean="0"/>
              <a:t>CO2 gets </a:t>
            </a:r>
            <a:r>
              <a:rPr lang="en-US" sz="2400" dirty="0"/>
              <a:t>recycled . Precipitated material is extracted with addition of </a:t>
            </a:r>
            <a:r>
              <a:rPr lang="en-US" sz="2400" dirty="0" smtClean="0"/>
              <a:t>small amount </a:t>
            </a:r>
            <a:r>
              <a:rPr lang="en-US" sz="2400" dirty="0"/>
              <a:t>of solvents.</a:t>
            </a:r>
          </a:p>
        </p:txBody>
      </p:sp>
    </p:spTree>
    <p:extLst>
      <p:ext uri="{BB962C8B-B14F-4D97-AF65-F5344CB8AC3E}">
        <p14:creationId xmlns:p14="http://schemas.microsoft.com/office/powerpoint/2010/main" val="3363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Applications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610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SFE </a:t>
            </a:r>
            <a:r>
              <a:rPr lang="en-US" sz="2400" dirty="0" smtClean="0"/>
              <a:t>can be used in </a:t>
            </a:r>
            <a:r>
              <a:rPr lang="en-US" sz="2400" dirty="0"/>
              <a:t>industries for the extraction of various </a:t>
            </a:r>
            <a:r>
              <a:rPr lang="en-US" sz="2400" dirty="0" smtClean="0"/>
              <a:t>products of commercial</a:t>
            </a:r>
            <a:r>
              <a:rPr lang="en-US" sz="2400" dirty="0"/>
              <a:t> </a:t>
            </a:r>
            <a:r>
              <a:rPr lang="en-US" sz="2400" dirty="0" smtClean="0"/>
              <a:t>importance, especially from plant materials such as Coffee, </a:t>
            </a:r>
            <a:r>
              <a:rPr lang="en-US" sz="2400" dirty="0" err="1" smtClean="0"/>
              <a:t>Hpos</a:t>
            </a:r>
            <a:r>
              <a:rPr lang="en-US" sz="2400" dirty="0" smtClean="0"/>
              <a:t>, Tea and Spices etc.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Extraction of antioxidants/ antimicrobial agents from medicinal plants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Extraction of </a:t>
            </a:r>
            <a:r>
              <a:rPr lang="en-US" sz="2400" dirty="0" err="1"/>
              <a:t>Flavanoids</a:t>
            </a:r>
            <a:r>
              <a:rPr lang="en-US" sz="2400" dirty="0"/>
              <a:t> - Quercetin from Onion skins, </a:t>
            </a:r>
            <a:r>
              <a:rPr lang="en-US" sz="2400" dirty="0" err="1"/>
              <a:t>Epicatechin</a:t>
            </a:r>
            <a:r>
              <a:rPr lang="en-US" sz="2400" dirty="0"/>
              <a:t> from sea coat of sweet Thai tamarind, </a:t>
            </a:r>
            <a:r>
              <a:rPr lang="en-US" sz="2400" dirty="0" err="1"/>
              <a:t>ginkgolides</a:t>
            </a:r>
            <a:r>
              <a:rPr lang="en-US" sz="2400" dirty="0"/>
              <a:t> from ginkgo leaves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Extraction of essential oils from plant materials/spices and herbs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89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Extraction of High-value vegetable oils such as flax seed and hemp seed oil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Purification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Calibri" panose="020F0502020204030204" pitchFamily="34" charset="0"/>
                <a:cs typeface="Times New Roman" pitchFamily="18" charset="0"/>
              </a:rPr>
              <a:t>denacotation</a:t>
            </a:r>
            <a:endParaRPr lang="en-US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</a:t>
            </a:r>
            <a:r>
              <a:rPr lang="en-US" dirty="0" smtClean="0"/>
              <a:t>xtraction </a:t>
            </a:r>
            <a:r>
              <a:rPr lang="en-US" dirty="0"/>
              <a:t>of </a:t>
            </a:r>
            <a:r>
              <a:rPr lang="en-US" dirty="0" smtClean="0"/>
              <a:t>pesticides fro food and different agricultural crops`</a:t>
            </a:r>
            <a:endParaRPr lang="en-US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	</a:t>
            </a:r>
            <a:r>
              <a:rPr lang="en-US" sz="7200" b="1" dirty="0" smtClean="0">
                <a:solidFill>
                  <a:srgbClr val="7030A0"/>
                </a:solidFill>
              </a:rPr>
              <a:t>Part II- SCFC</a:t>
            </a:r>
            <a:endParaRPr lang="en-US" sz="7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Introduction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Most important feature of SCFC is that a SCF is used as  a mobile phase instead of a liquid or gas for the purposes of chemical separations</a:t>
            </a:r>
          </a:p>
          <a:p>
            <a:endParaRPr lang="en-US" sz="2800" dirty="0" smtClean="0"/>
          </a:p>
          <a:p>
            <a:r>
              <a:rPr lang="en-US" sz="2800" dirty="0" smtClean="0"/>
              <a:t>Supercritical </a:t>
            </a:r>
            <a:r>
              <a:rPr lang="en-US" sz="2800" dirty="0"/>
              <a:t>fluid chromatography is accepted as a column chromatography methods along with gas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chromatography </a:t>
            </a:r>
            <a:r>
              <a:rPr lang="en-US" sz="2800" dirty="0"/>
              <a:t>(GC) and high-performance  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liquid </a:t>
            </a:r>
            <a:r>
              <a:rPr lang="en-US" sz="2800" dirty="0"/>
              <a:t>chromatography (HPLC).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Due </a:t>
            </a:r>
            <a:r>
              <a:rPr lang="en-US" sz="2800" dirty="0"/>
              <a:t>to </a:t>
            </a:r>
            <a:r>
              <a:rPr lang="en-US" sz="2800" dirty="0" smtClean="0"/>
              <a:t>the </a:t>
            </a:r>
            <a:r>
              <a:rPr lang="en-US" sz="2800" dirty="0"/>
              <a:t>properties </a:t>
            </a:r>
            <a:r>
              <a:rPr lang="en-US" sz="2800" dirty="0" smtClean="0"/>
              <a:t>of</a:t>
            </a:r>
            <a:r>
              <a:rPr lang="en-US" sz="2800" dirty="0"/>
              <a:t> </a:t>
            </a:r>
            <a:r>
              <a:rPr lang="en-US" sz="2800" dirty="0" smtClean="0"/>
              <a:t>supercritical </a:t>
            </a:r>
            <a:r>
              <a:rPr lang="en-US" sz="2800" dirty="0"/>
              <a:t>fluids, SFC combines each of the advantages of both GC and HPLC in one method</a:t>
            </a:r>
          </a:p>
        </p:txBody>
      </p:sp>
    </p:spTree>
    <p:extLst>
      <p:ext uri="{BB962C8B-B14F-4D97-AF65-F5344CB8AC3E}">
        <p14:creationId xmlns:p14="http://schemas.microsoft.com/office/powerpoint/2010/main" val="52945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upercritical </a:t>
            </a:r>
            <a:r>
              <a:rPr lang="en-US" dirty="0"/>
              <a:t>fluids combine the benefits of liquids and gases, SFC bring the advantages and </a:t>
            </a:r>
            <a:r>
              <a:rPr lang="en-US" dirty="0" smtClean="0"/>
              <a:t>can be use din HPLC </a:t>
            </a:r>
            <a:r>
              <a:rPr lang="en-US" dirty="0"/>
              <a:t>and GC together.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SFC </a:t>
            </a:r>
            <a:r>
              <a:rPr lang="en-US" dirty="0"/>
              <a:t>can be more advantageous than HPLC and GC when </a:t>
            </a:r>
            <a:r>
              <a:rPr lang="en-US" dirty="0" smtClean="0"/>
              <a:t>compounds which </a:t>
            </a:r>
            <a:r>
              <a:rPr lang="en-US" dirty="0"/>
              <a:t>decompose at high temperatures with GC and do not have functional groups to be detected by </a:t>
            </a:r>
            <a:r>
              <a:rPr lang="en-US" dirty="0" smtClean="0"/>
              <a:t>HPLC detection </a:t>
            </a:r>
            <a:r>
              <a:rPr lang="en-US" dirty="0"/>
              <a:t>systems are analyzed.</a:t>
            </a:r>
          </a:p>
        </p:txBody>
      </p:sp>
    </p:spTree>
    <p:extLst>
      <p:ext uri="{BB962C8B-B14F-4D97-AF65-F5344CB8AC3E}">
        <p14:creationId xmlns:p14="http://schemas.microsoft.com/office/powerpoint/2010/main" val="13824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SFC Sample is carried through a separating column by </a:t>
            </a:r>
            <a:r>
              <a:rPr lang="en-US" dirty="0" smtClean="0"/>
              <a:t>an SFC </a:t>
            </a:r>
            <a:r>
              <a:rPr lang="en-US" dirty="0"/>
              <a:t>fluid where mixture </a:t>
            </a:r>
            <a:r>
              <a:rPr lang="en-US" dirty="0" smtClean="0"/>
              <a:t>is separated in stationary phase </a:t>
            </a:r>
            <a:r>
              <a:rPr lang="en-US" dirty="0"/>
              <a:t>in the column.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the compounds leave </a:t>
            </a:r>
            <a:r>
              <a:rPr lang="en-US" dirty="0"/>
              <a:t>columns </a:t>
            </a:r>
            <a:r>
              <a:rPr lang="en-US" dirty="0" smtClean="0"/>
              <a:t>there identities </a:t>
            </a:r>
            <a:r>
              <a:rPr lang="en-US" dirty="0"/>
              <a:t>and quantities are determined by detector.</a:t>
            </a:r>
          </a:p>
          <a:p>
            <a:pPr marL="0" indent="0">
              <a:buNone/>
            </a:pPr>
            <a:r>
              <a:rPr lang="en-US" dirty="0"/>
              <a:t>• SFC TEMPERATURE : For every substance there is a</a:t>
            </a:r>
          </a:p>
          <a:p>
            <a:r>
              <a:rPr lang="en-US" dirty="0"/>
              <a:t>temperature above which it can no longer exist as a liquid </a:t>
            </a:r>
            <a:r>
              <a:rPr lang="en-US" dirty="0" smtClean="0"/>
              <a:t>no matter </a:t>
            </a:r>
            <a:r>
              <a:rPr lang="en-US" dirty="0"/>
              <a:t>how much pressure is applied.</a:t>
            </a:r>
          </a:p>
          <a:p>
            <a:pPr marL="0" indent="0">
              <a:buNone/>
            </a:pPr>
            <a:r>
              <a:rPr lang="en-US" dirty="0"/>
              <a:t>• SFC PRESSURE : For every substance there is a pressure</a:t>
            </a:r>
          </a:p>
          <a:p>
            <a:r>
              <a:rPr lang="en-US" dirty="0"/>
              <a:t>above which it can no longer exist as a liquid no matter how </a:t>
            </a:r>
            <a:r>
              <a:rPr lang="en-US" dirty="0" smtClean="0"/>
              <a:t>high temperature </a:t>
            </a:r>
            <a:r>
              <a:rPr lang="en-US" dirty="0"/>
              <a:t>is raised.</a:t>
            </a:r>
          </a:p>
        </p:txBody>
      </p:sp>
    </p:spTree>
    <p:extLst>
      <p:ext uri="{BB962C8B-B14F-4D97-AF65-F5344CB8AC3E}">
        <p14:creationId xmlns:p14="http://schemas.microsoft.com/office/powerpoint/2010/main" val="25872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PART </a:t>
            </a:r>
            <a:r>
              <a:rPr lang="en-US" sz="6000" b="1" dirty="0">
                <a:solidFill>
                  <a:srgbClr val="7030A0"/>
                </a:solidFill>
              </a:rPr>
              <a:t>I</a:t>
            </a:r>
            <a:r>
              <a:rPr lang="en-US" sz="6000" b="1" dirty="0" smtClean="0">
                <a:solidFill>
                  <a:srgbClr val="7030A0"/>
                </a:solidFill>
              </a:rPr>
              <a:t> : SCFE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Principle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Principles of SCFC </a:t>
            </a:r>
            <a:r>
              <a:rPr lang="en-US" sz="2400" dirty="0"/>
              <a:t>are similar to those of High Performance </a:t>
            </a:r>
            <a:r>
              <a:rPr lang="en-US" sz="2400" dirty="0" smtClean="0"/>
              <a:t>Liquid Chromatography </a:t>
            </a:r>
            <a:r>
              <a:rPr lang="en-US" sz="2400" dirty="0"/>
              <a:t>(HPLC), however SFC typically </a:t>
            </a:r>
            <a:r>
              <a:rPr lang="en-US" sz="2400" dirty="0" smtClean="0"/>
              <a:t>utilizes carbon </a:t>
            </a:r>
            <a:r>
              <a:rPr lang="en-US" sz="2400" dirty="0"/>
              <a:t>dioxide as the mobile </a:t>
            </a:r>
            <a:r>
              <a:rPr lang="en-US" sz="2400" dirty="0" smtClean="0"/>
              <a:t>phase</a:t>
            </a:r>
          </a:p>
          <a:p>
            <a:endParaRPr lang="en-US" sz="2400" dirty="0"/>
          </a:p>
          <a:p>
            <a:r>
              <a:rPr lang="en-US" sz="2400" dirty="0"/>
              <a:t>S</a:t>
            </a:r>
            <a:r>
              <a:rPr lang="en-US" sz="2400" dirty="0" smtClean="0"/>
              <a:t>upercritical </a:t>
            </a:r>
            <a:r>
              <a:rPr lang="en-US" sz="2400" dirty="0"/>
              <a:t>phase represents a state in which liquid and </a:t>
            </a:r>
            <a:r>
              <a:rPr lang="en-US" sz="2400" dirty="0" smtClean="0"/>
              <a:t>gas properties </a:t>
            </a:r>
            <a:r>
              <a:rPr lang="en-US" sz="2400" dirty="0"/>
              <a:t>converge, supercritical fluid chromatography </a:t>
            </a:r>
            <a:r>
              <a:rPr lang="en-US" sz="2400" dirty="0" smtClean="0"/>
              <a:t>is sometimes </a:t>
            </a:r>
            <a:r>
              <a:rPr lang="en-US" sz="2400" dirty="0"/>
              <a:t>called "convergence chromatography</a:t>
            </a:r>
          </a:p>
        </p:txBody>
      </p:sp>
    </p:spTree>
    <p:extLst>
      <p:ext uri="{BB962C8B-B14F-4D97-AF65-F5344CB8AC3E}">
        <p14:creationId xmlns:p14="http://schemas.microsoft.com/office/powerpoint/2010/main" val="41907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76200"/>
            <a:ext cx="7924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-BoldMT"/>
              </a:rPr>
              <a:t>Instrumentation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SFC </a:t>
            </a:r>
            <a:r>
              <a:rPr lang="en-US" sz="2000" dirty="0"/>
              <a:t>has a similar instrumental setup to an HPLC instrument. They use similar stationary phases with similar column types. However, there are some differences.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Temperature is critical for supercritical fluids, so there should be a heat control tool in the system similar to that of GC. Also, there should be a </a:t>
            </a:r>
            <a:r>
              <a:rPr lang="en-US" sz="2000" dirty="0" smtClean="0"/>
              <a:t>pressure control </a:t>
            </a:r>
            <a:r>
              <a:rPr lang="en-US" sz="2000" dirty="0"/>
              <a:t>mechanism, a restrictor, because pressure is another essential parameter  </a:t>
            </a:r>
            <a:r>
              <a:rPr lang="en-US" sz="2000" dirty="0" smtClean="0"/>
              <a:t>in </a:t>
            </a:r>
            <a:r>
              <a:rPr lang="en-US" sz="2000" dirty="0"/>
              <a:t>order for supercritical fluid materials to be kept at the </a:t>
            </a:r>
            <a:r>
              <a:rPr lang="en-US" sz="2000" dirty="0" smtClean="0"/>
              <a:t>required level</a:t>
            </a:r>
            <a:r>
              <a:rPr lang="en-US" sz="2000" dirty="0"/>
              <a:t>. 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A microprocessor mechanism is placed in the instrument for </a:t>
            </a:r>
            <a:r>
              <a:rPr lang="en-US" sz="2000" dirty="0" smtClean="0"/>
              <a:t>SFC. This </a:t>
            </a:r>
            <a:r>
              <a:rPr lang="en-US" sz="2000" dirty="0"/>
              <a:t>unit collects data for pressure, oven temperature, and detector performance   </a:t>
            </a:r>
            <a:r>
              <a:rPr lang="en-US" sz="2000" dirty="0" smtClean="0"/>
              <a:t>to </a:t>
            </a:r>
            <a:r>
              <a:rPr lang="en-US" sz="2000" dirty="0"/>
              <a:t>control the related pieces of the instrument.</a:t>
            </a:r>
          </a:p>
          <a:p>
            <a:endParaRPr lang="en-US" sz="2400" dirty="0"/>
          </a:p>
          <a:p>
            <a:endParaRPr lang="en-US" sz="2400" dirty="0" smtClean="0">
              <a:solidFill>
                <a:srgbClr val="000000"/>
              </a:solidFill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513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Instrumental Parts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Mobile Phase System/mobile Phase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Pumps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Injectors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Oven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Column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Detector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Restrictor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1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1"/>
            <a:ext cx="8153400" cy="576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9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534400" cy="5638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Pumps: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Flow </a:t>
            </a:r>
            <a:r>
              <a:rPr lang="en-US" dirty="0"/>
              <a:t>controlling is the vital function of pumping </a:t>
            </a:r>
            <a:r>
              <a:rPr lang="en-US" dirty="0" smtClean="0"/>
              <a:t>systems. </a:t>
            </a:r>
          </a:p>
          <a:p>
            <a:endParaRPr lang="en-US" dirty="0"/>
          </a:p>
          <a:p>
            <a:r>
              <a:rPr lang="en-US" dirty="0" smtClean="0"/>
              <a:t>Reciprocating </a:t>
            </a:r>
            <a:r>
              <a:rPr lang="en-US" dirty="0"/>
              <a:t>pumps allow easier mixing of mobile phase </a:t>
            </a:r>
            <a:r>
              <a:rPr lang="en-US" dirty="0" smtClean="0"/>
              <a:t>or introduction </a:t>
            </a:r>
            <a:r>
              <a:rPr lang="en-US" dirty="0"/>
              <a:t>of modifier fluids.</a:t>
            </a:r>
          </a:p>
          <a:p>
            <a:endParaRPr lang="en-US" dirty="0" smtClean="0"/>
          </a:p>
          <a:p>
            <a:r>
              <a:rPr lang="en-US" dirty="0" smtClean="0"/>
              <a:t>Syringe </a:t>
            </a:r>
            <a:r>
              <a:rPr lang="en-US" dirty="0"/>
              <a:t>pumps provide consistent pressure for neat mobile</a:t>
            </a:r>
          </a:p>
          <a:p>
            <a:r>
              <a:rPr lang="en-US" dirty="0"/>
              <a:t>phase.</a:t>
            </a:r>
          </a:p>
        </p:txBody>
      </p:sp>
    </p:spTree>
    <p:extLst>
      <p:ext uri="{BB962C8B-B14F-4D97-AF65-F5344CB8AC3E}">
        <p14:creationId xmlns:p14="http://schemas.microsoft.com/office/powerpoint/2010/main" val="4288825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610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Oven: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/>
              <a:t>A </a:t>
            </a:r>
            <a:r>
              <a:rPr lang="en-US" sz="2400" dirty="0" err="1"/>
              <a:t>thermostated</a:t>
            </a:r>
            <a:r>
              <a:rPr lang="en-US" sz="2400" dirty="0"/>
              <a:t> column oven is required for </a:t>
            </a:r>
            <a:r>
              <a:rPr lang="en-US" sz="2400" dirty="0" smtClean="0"/>
              <a:t>precise temperature </a:t>
            </a:r>
            <a:r>
              <a:rPr lang="en-US" sz="2400" dirty="0"/>
              <a:t>control of the mobile phase. Conventional GC </a:t>
            </a:r>
            <a:r>
              <a:rPr lang="en-US" sz="2400" dirty="0" smtClean="0"/>
              <a:t>or LC ovens </a:t>
            </a:r>
            <a:r>
              <a:rPr lang="en-US" sz="2400" dirty="0"/>
              <a:t>are generally used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Back </a:t>
            </a:r>
            <a:r>
              <a:rPr lang="en-US" b="1" dirty="0">
                <a:solidFill>
                  <a:srgbClr val="7030A0"/>
                </a:solidFill>
              </a:rPr>
              <a:t>– Pressure Device or </a:t>
            </a:r>
            <a:r>
              <a:rPr lang="en-US" b="1" dirty="0" smtClean="0">
                <a:solidFill>
                  <a:srgbClr val="7030A0"/>
                </a:solidFill>
              </a:rPr>
              <a:t>Restrictor</a:t>
            </a:r>
          </a:p>
          <a:p>
            <a:pPr marL="0" indent="0">
              <a:buNone/>
            </a:pPr>
            <a:r>
              <a:rPr lang="en-US" sz="2400" dirty="0"/>
              <a:t>This </a:t>
            </a:r>
            <a:r>
              <a:rPr lang="en-US" sz="2400" dirty="0" smtClean="0"/>
              <a:t>device is used to </a:t>
            </a:r>
            <a:r>
              <a:rPr lang="en-US" sz="2400" dirty="0"/>
              <a:t>maintain </a:t>
            </a:r>
            <a:r>
              <a:rPr lang="en-US" sz="2400" dirty="0" smtClean="0"/>
              <a:t>required pressure in the column </a:t>
            </a:r>
            <a:r>
              <a:rPr lang="en-US" sz="2400" dirty="0"/>
              <a:t>by pressure adjustable diaphragm </a:t>
            </a:r>
            <a:r>
              <a:rPr lang="en-US" sz="2400" dirty="0" smtClean="0"/>
              <a:t>/controlled nozzle, so as to maintain same </a:t>
            </a:r>
            <a:r>
              <a:rPr lang="en-US" sz="2400" dirty="0"/>
              <a:t>column outlet pressure </a:t>
            </a:r>
            <a:r>
              <a:rPr lang="en-US" sz="2400" dirty="0" smtClean="0"/>
              <a:t>irrespective of mobile </a:t>
            </a:r>
            <a:r>
              <a:rPr lang="en-US" sz="2400" dirty="0"/>
              <a:t>phase pump flow rate.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Pressure </a:t>
            </a:r>
            <a:r>
              <a:rPr lang="en-US" sz="2400" dirty="0"/>
              <a:t>restriction is placed either at the end of the column </a:t>
            </a:r>
            <a:r>
              <a:rPr lang="en-US" sz="2400" dirty="0" smtClean="0"/>
              <a:t>or after </a:t>
            </a:r>
            <a:r>
              <a:rPr lang="en-US" sz="2400" dirty="0"/>
              <a:t>detector.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63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5897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Injectors: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Purposes of this device is to inject the sample. There are different sample injector that can be employed.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Packed SFC a conventional HPLC injection system </a:t>
            </a:r>
            <a:r>
              <a:rPr lang="en-US" sz="2400" dirty="0" smtClean="0"/>
              <a:t> can be used, However, </a:t>
            </a:r>
            <a:r>
              <a:rPr lang="en-US" sz="2400" dirty="0"/>
              <a:t>for a capillary column SFC, </a:t>
            </a:r>
            <a:r>
              <a:rPr lang="en-US" sz="2400" dirty="0" smtClean="0"/>
              <a:t>very small </a:t>
            </a:r>
            <a:r>
              <a:rPr lang="en-US" sz="2400" dirty="0"/>
              <a:t>volume </a:t>
            </a:r>
            <a:r>
              <a:rPr lang="en-US" sz="2400" dirty="0" smtClean="0"/>
              <a:t>to be injected must </a:t>
            </a:r>
            <a:r>
              <a:rPr lang="en-US" sz="2400" dirty="0"/>
              <a:t>be quickly injected </a:t>
            </a:r>
            <a:r>
              <a:rPr lang="en-US" sz="2400" dirty="0" smtClean="0"/>
              <a:t>into column.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Following </a:t>
            </a:r>
            <a:r>
              <a:rPr lang="en-US" sz="2400" dirty="0"/>
              <a:t>pneumatically </a:t>
            </a:r>
            <a:r>
              <a:rPr lang="en-US" sz="2400" dirty="0" smtClean="0"/>
              <a:t>driven sample injection options can be used for capillary column such as </a:t>
            </a:r>
            <a:r>
              <a:rPr lang="en-US" sz="2400" dirty="0"/>
              <a:t>LOOP </a:t>
            </a:r>
            <a:r>
              <a:rPr lang="en-US" sz="2400" dirty="0" smtClean="0"/>
              <a:t>INJECTORS, </a:t>
            </a:r>
            <a:r>
              <a:rPr lang="en-US" sz="2400" dirty="0"/>
              <a:t>INLINE </a:t>
            </a:r>
            <a:r>
              <a:rPr lang="en-US" sz="2400" dirty="0" smtClean="0"/>
              <a:t>INJECTION and </a:t>
            </a:r>
            <a:r>
              <a:rPr lang="en-US" sz="2400" dirty="0"/>
              <a:t>INCOLOUMN INJECTION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91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3608"/>
            <a:ext cx="2971800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743200"/>
            <a:ext cx="144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Loop Injector</a:t>
            </a:r>
            <a:endParaRPr lang="en-US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"/>
            <a:ext cx="2238375" cy="2772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3048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Line Injector</a:t>
            </a:r>
            <a:endParaRPr lang="en-US" b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3810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22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column injector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9816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Columns:</a:t>
            </a:r>
          </a:p>
          <a:p>
            <a:pPr marL="0" indent="0">
              <a:buNone/>
            </a:pPr>
            <a:r>
              <a:rPr lang="en-US" sz="2600" dirty="0"/>
              <a:t>Once the sample is injected into supercritical stream, it is carried </a:t>
            </a:r>
            <a:r>
              <a:rPr lang="en-US" sz="2600" dirty="0" smtClean="0"/>
              <a:t>into the </a:t>
            </a:r>
            <a:r>
              <a:rPr lang="en-US" sz="2600" dirty="0"/>
              <a:t>analytical column that contains a highly viscous liquid (</a:t>
            </a:r>
            <a:r>
              <a:rPr lang="en-US" sz="2600" dirty="0" smtClean="0"/>
              <a:t>stationary phase)</a:t>
            </a:r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dirty="0"/>
              <a:t>There are two types of analytical columns used in </a:t>
            </a:r>
            <a:r>
              <a:rPr lang="en-US" sz="2600" dirty="0" smtClean="0"/>
              <a:t>SCFC </a:t>
            </a:r>
            <a:r>
              <a:rPr lang="en-US" sz="2600" dirty="0"/>
              <a:t>:</a:t>
            </a:r>
          </a:p>
          <a:p>
            <a:pPr marL="514350" indent="-514350">
              <a:buAutoNum type="alphaUcParenR"/>
            </a:pPr>
            <a:r>
              <a:rPr lang="en-US" sz="2600" b="1" dirty="0" smtClean="0"/>
              <a:t>Packed columns </a:t>
            </a:r>
            <a:r>
              <a:rPr lang="en-US" sz="2600" dirty="0" smtClean="0"/>
              <a:t>are packed with small </a:t>
            </a:r>
            <a:r>
              <a:rPr lang="en-US" sz="2600" dirty="0"/>
              <a:t>deactivated particles so </a:t>
            </a:r>
            <a:r>
              <a:rPr lang="en-US" sz="2600" dirty="0" smtClean="0"/>
              <a:t>which the stationary </a:t>
            </a:r>
            <a:r>
              <a:rPr lang="en-US" sz="2600" dirty="0"/>
              <a:t>phases adheres the columns are conventionally </a:t>
            </a:r>
            <a:r>
              <a:rPr lang="en-US" sz="2600" dirty="0" smtClean="0"/>
              <a:t>stainless steel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B) Capillary </a:t>
            </a:r>
            <a:r>
              <a:rPr lang="en-US" sz="2600" b="1" dirty="0" smtClean="0"/>
              <a:t>columns/ </a:t>
            </a:r>
            <a:r>
              <a:rPr lang="en-US" sz="2600" b="1" dirty="0"/>
              <a:t>open tubular </a:t>
            </a:r>
            <a:r>
              <a:rPr lang="en-US" sz="2600" b="1" dirty="0" smtClean="0"/>
              <a:t>columns</a:t>
            </a:r>
            <a:r>
              <a:rPr lang="en-US" sz="2600" dirty="0" smtClean="0"/>
              <a:t>: are of </a:t>
            </a:r>
            <a:r>
              <a:rPr lang="en-US" sz="2600" dirty="0"/>
              <a:t>narrow </a:t>
            </a:r>
            <a:r>
              <a:rPr lang="en-US" sz="2600" dirty="0" smtClean="0"/>
              <a:t>  internal diameter </a:t>
            </a:r>
            <a:r>
              <a:rPr lang="en-US" sz="2600" dirty="0"/>
              <a:t>made of fused </a:t>
            </a:r>
            <a:r>
              <a:rPr lang="en-US" sz="2600" dirty="0" smtClean="0"/>
              <a:t>silica </a:t>
            </a:r>
            <a:r>
              <a:rPr lang="en-US" sz="2600" dirty="0"/>
              <a:t>with the stationary phase bonded to </a:t>
            </a:r>
            <a:r>
              <a:rPr lang="en-US" sz="2600" dirty="0" smtClean="0"/>
              <a:t>the wall </a:t>
            </a:r>
            <a:r>
              <a:rPr lang="en-US" sz="2600" dirty="0"/>
              <a:t>of the column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9525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228599"/>
            <a:ext cx="4038599" cy="348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228600"/>
            <a:ext cx="4571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SFC columns are similar to HPLC columns in terms of coating materials.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Open-tubular </a:t>
            </a:r>
            <a:r>
              <a:rPr lang="en-US" dirty="0"/>
              <a:t>columns and packed columns are the two most common types used in SFC.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Open-tubular </a:t>
            </a:r>
            <a:r>
              <a:rPr lang="en-US" dirty="0"/>
              <a:t>ones are preferred and they </a:t>
            </a:r>
            <a:r>
              <a:rPr lang="en-US" dirty="0" smtClean="0"/>
              <a:t>have similarities </a:t>
            </a:r>
            <a:r>
              <a:rPr lang="en-US" dirty="0"/>
              <a:t>to HPLC fused-silica columns. This type of column contains an internal coating of a cross-linked siloxane material as a stationary phase.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What are Supercritical Fluids?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67836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/>
              <a:t>A supercritical fluid is the phase of a material at critical temperature and critical pressure of the </a:t>
            </a:r>
            <a:r>
              <a:rPr lang="en-US" sz="9600" dirty="0" smtClean="0"/>
              <a:t>material</a:t>
            </a:r>
          </a:p>
          <a:p>
            <a:endParaRPr lang="en-US" sz="9600" dirty="0" smtClean="0"/>
          </a:p>
          <a:p>
            <a:r>
              <a:rPr lang="en-US" sz="9600" dirty="0" smtClean="0"/>
              <a:t>At </a:t>
            </a:r>
            <a:r>
              <a:rPr lang="en-US" sz="9600" dirty="0"/>
              <a:t>temperature and pressure above </a:t>
            </a:r>
            <a:r>
              <a:rPr lang="en-US" sz="9600" dirty="0" smtClean="0"/>
              <a:t>critical point (CP), a single </a:t>
            </a:r>
            <a:r>
              <a:rPr lang="en-US" sz="9600" dirty="0"/>
              <a:t>homogenous fluid is formed, which </a:t>
            </a:r>
            <a:r>
              <a:rPr lang="en-US" sz="9600" dirty="0" smtClean="0"/>
              <a:t>is known </a:t>
            </a:r>
            <a:r>
              <a:rPr lang="en-US" sz="9600" dirty="0"/>
              <a:t>as </a:t>
            </a:r>
            <a:r>
              <a:rPr lang="en-US" sz="9600" dirty="0" smtClean="0"/>
              <a:t>SCF. SCF </a:t>
            </a:r>
            <a:r>
              <a:rPr lang="en-US" sz="9600" dirty="0"/>
              <a:t>is heavy like liquid but has </a:t>
            </a:r>
            <a:r>
              <a:rPr lang="en-US" sz="9600" dirty="0" smtClean="0"/>
              <a:t>penetration power </a:t>
            </a:r>
            <a:r>
              <a:rPr lang="en-US" sz="9600" dirty="0"/>
              <a:t>like gas.</a:t>
            </a:r>
          </a:p>
          <a:p>
            <a:endParaRPr lang="en-US" sz="9600" dirty="0"/>
          </a:p>
          <a:p>
            <a:r>
              <a:rPr lang="en-US" sz="9600" dirty="0"/>
              <a:t>A supercritical fluid </a:t>
            </a:r>
            <a:r>
              <a:rPr lang="en-US" sz="9600" dirty="0" smtClean="0"/>
              <a:t>is a material </a:t>
            </a:r>
            <a:r>
              <a:rPr lang="en-US" sz="9600" dirty="0"/>
              <a:t>that can be either liquid or gas used </a:t>
            </a:r>
            <a:r>
              <a:rPr lang="en-US" sz="9600" dirty="0" smtClean="0"/>
              <a:t>in state </a:t>
            </a:r>
            <a:r>
              <a:rPr lang="en-US" sz="9600" dirty="0"/>
              <a:t>above critical temperature or critical</a:t>
            </a:r>
          </a:p>
          <a:p>
            <a:pPr marL="0" indent="0">
              <a:buNone/>
            </a:pPr>
            <a:r>
              <a:rPr lang="en-US" sz="9600" dirty="0" smtClean="0"/>
              <a:t>      pressure </a:t>
            </a:r>
            <a:r>
              <a:rPr lang="en-US" sz="9600" dirty="0"/>
              <a:t>where gases or liquid can co </a:t>
            </a:r>
            <a:r>
              <a:rPr lang="en-US" sz="9600" dirty="0" smtClean="0"/>
              <a:t>exist</a:t>
            </a:r>
          </a:p>
          <a:p>
            <a:endParaRPr lang="en-US" sz="9600" dirty="0" smtClean="0"/>
          </a:p>
          <a:p>
            <a:r>
              <a:rPr lang="en-US" sz="9600" dirty="0" smtClean="0"/>
              <a:t>SCF properties are in between a gas and a liquid. They have dual nature!</a:t>
            </a:r>
          </a:p>
          <a:p>
            <a:endParaRPr lang="en-US" sz="9600" dirty="0" smtClean="0"/>
          </a:p>
          <a:p>
            <a:r>
              <a:rPr lang="en-US" sz="9600" dirty="0"/>
              <a:t>Supercritical fluid have </a:t>
            </a:r>
            <a:r>
              <a:rPr lang="en-US" sz="9600" dirty="0" smtClean="0"/>
              <a:t>a viscosity </a:t>
            </a:r>
            <a:r>
              <a:rPr lang="en-US" sz="9600" dirty="0"/>
              <a:t>close to gases </a:t>
            </a:r>
            <a:r>
              <a:rPr lang="en-US" sz="9600" dirty="0" smtClean="0"/>
              <a:t>a density </a:t>
            </a:r>
            <a:r>
              <a:rPr lang="en-US" sz="9600" dirty="0"/>
              <a:t>close liquids and </a:t>
            </a:r>
            <a:r>
              <a:rPr lang="en-US" sz="9600" dirty="0" smtClean="0"/>
              <a:t>a high </a:t>
            </a:r>
            <a:r>
              <a:rPr lang="en-US" sz="9600" dirty="0"/>
              <a:t>diffusivity</a:t>
            </a:r>
            <a:endParaRPr lang="en-US" sz="9600" dirty="0" smtClean="0"/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523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001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+mj-lt"/>
              </a:rPr>
              <a:t>Stationary P</a:t>
            </a:r>
            <a:r>
              <a:rPr lang="en-US" sz="3200" b="1" dirty="0" smtClean="0">
                <a:solidFill>
                  <a:srgbClr val="7030A0"/>
                </a:solidFill>
                <a:latin typeface="+mj-lt"/>
              </a:rPr>
              <a:t>hases:</a:t>
            </a:r>
            <a:endParaRPr lang="en-US" sz="3200" b="1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•These are same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as those used for GC &amp; LC with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slight modifications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endParaRPr lang="en-US" sz="24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Silica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/ Alumina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Useful for nonpolar compounds.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Lead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to irreversible adsorption of some polar solutes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Need organic modifiers to elute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analytes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endParaRPr lang="en-US" sz="24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Non polar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stationary phase: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POLYSILOXANE – Stable, Flexible, Si-O bond leads to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good diffusion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POLYMETHYL SILOXANES – Increase efficiency in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separating closed related analytes.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03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85344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+mj-lt"/>
              </a:rPr>
              <a:t>Mobile </a:t>
            </a:r>
            <a:r>
              <a:rPr lang="en-US" sz="3200" b="1" dirty="0" smtClean="0">
                <a:solidFill>
                  <a:srgbClr val="7030A0"/>
                </a:solidFill>
                <a:latin typeface="+mj-lt"/>
              </a:rPr>
              <a:t>Phase System: </a:t>
            </a:r>
            <a:endParaRPr lang="en-US" sz="3200" b="1" dirty="0">
              <a:solidFill>
                <a:srgbClr val="7030A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•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Some of the features such as cost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compatibility with detector, 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detectors and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other properties e.g., nontoxic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nature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, nonflammable, low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critical values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 etc. are considered during  selection of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mobile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phase. </a:t>
            </a:r>
          </a:p>
          <a:p>
            <a:endParaRPr lang="en-US" sz="2200" dirty="0" smtClean="0">
              <a:solidFill>
                <a:srgbClr val="000000"/>
              </a:solidFill>
              <a:latin typeface="+mj-lt"/>
            </a:endParaRPr>
          </a:p>
          <a:p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err="1" smtClean="0">
                <a:solidFill>
                  <a:srgbClr val="7030A0"/>
                </a:solidFill>
                <a:latin typeface="+mj-lt"/>
              </a:rPr>
              <a:t>Carbondioxide</a:t>
            </a:r>
            <a:r>
              <a:rPr lang="en-US" sz="2200" b="1" dirty="0" smtClean="0">
                <a:solidFill>
                  <a:srgbClr val="33339A"/>
                </a:solidFill>
                <a:latin typeface="+mj-lt"/>
              </a:rPr>
              <a:t> (CO</a:t>
            </a:r>
            <a:r>
              <a:rPr lang="en-US" sz="2200" b="1" baseline="-25000" dirty="0" smtClean="0">
                <a:solidFill>
                  <a:srgbClr val="33339A"/>
                </a:solidFill>
                <a:latin typeface="+mj-lt"/>
              </a:rPr>
              <a:t>2</a:t>
            </a:r>
            <a:r>
              <a:rPr lang="en-US" sz="2200" b="1" dirty="0" smtClean="0">
                <a:solidFill>
                  <a:srgbClr val="33339A"/>
                </a:solidFill>
                <a:latin typeface="+mj-lt"/>
              </a:rPr>
              <a:t>)</a:t>
            </a:r>
            <a:r>
              <a:rPr lang="en-US" sz="2200" b="1" dirty="0" smtClean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is the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best choice which meets most of  above properties. It is safe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to use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/nontoxic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nonflammable , noncorrosive,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and inert.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The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main disadvantage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of using </a:t>
            </a:r>
            <a:r>
              <a:rPr lang="en-US" sz="2200" b="1" dirty="0">
                <a:solidFill>
                  <a:srgbClr val="C00000"/>
                </a:solidFill>
                <a:latin typeface="+mj-lt"/>
              </a:rPr>
              <a:t>CO</a:t>
            </a:r>
            <a:r>
              <a:rPr lang="en-US" sz="2200" b="1" baseline="-25000" dirty="0">
                <a:solidFill>
                  <a:srgbClr val="C00000"/>
                </a:solidFill>
                <a:latin typeface="+mj-lt"/>
              </a:rPr>
              <a:t>2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is its  less polar  nature so polar or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ionic compounds are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difficult to be eluted. </a:t>
            </a:r>
            <a:r>
              <a:rPr lang="en-US" sz="2200" dirty="0"/>
              <a:t>This can be overcome by adding a small portion of a modifier </a:t>
            </a:r>
            <a:r>
              <a:rPr lang="en-US" sz="2200" dirty="0" smtClean="0"/>
              <a:t>.</a:t>
            </a:r>
            <a:endParaRPr lang="en-US" sz="2200" dirty="0" smtClean="0">
              <a:solidFill>
                <a:srgbClr val="00B0F0"/>
              </a:solidFill>
              <a:latin typeface="+mj-lt"/>
            </a:endParaRPr>
          </a:p>
          <a:p>
            <a:endParaRPr lang="en-US" sz="2200" dirty="0" smtClean="0">
              <a:solidFill>
                <a:srgbClr val="C00000"/>
              </a:solidFill>
              <a:latin typeface="+mj-lt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+mj-lt"/>
              </a:rPr>
              <a:t>Use of Modifier:</a:t>
            </a:r>
            <a:endParaRPr lang="en-US" sz="2200" b="1" dirty="0">
              <a:solidFill>
                <a:srgbClr val="C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</a:rPr>
              <a:t>A </a:t>
            </a:r>
            <a:r>
              <a:rPr lang="en-US" sz="2200" dirty="0">
                <a:latin typeface="+mj-lt"/>
              </a:rPr>
              <a:t>small portion </a:t>
            </a:r>
            <a:r>
              <a:rPr lang="en-US" sz="2200" dirty="0" smtClean="0">
                <a:latin typeface="+mj-lt"/>
              </a:rPr>
              <a:t>of a modifier (co-solvent, mostly  a polar organic solvent completely miscible with CO</a:t>
            </a:r>
            <a:r>
              <a:rPr lang="en-US" sz="2200" baseline="-25000" dirty="0" smtClean="0">
                <a:latin typeface="+mj-lt"/>
              </a:rPr>
              <a:t>2 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such as  </a:t>
            </a:r>
            <a:r>
              <a:rPr lang="en-US" sz="2200" dirty="0" err="1" smtClean="0">
                <a:latin typeface="+mj-lt"/>
              </a:rPr>
              <a:t>alchols</a:t>
            </a:r>
            <a:r>
              <a:rPr lang="en-US" sz="2200" dirty="0" smtClean="0">
                <a:latin typeface="+mj-lt"/>
              </a:rPr>
              <a:t>, cyclic ethers) is added  to improve </a:t>
            </a:r>
            <a:r>
              <a:rPr lang="en-US" sz="2200" dirty="0">
                <a:latin typeface="+mj-lt"/>
              </a:rPr>
              <a:t>solvating ability </a:t>
            </a:r>
            <a:r>
              <a:rPr lang="en-US" sz="2200" dirty="0" smtClean="0">
                <a:latin typeface="+mj-lt"/>
              </a:rPr>
              <a:t>of supercritical </a:t>
            </a:r>
            <a:r>
              <a:rPr lang="en-US" sz="2200" dirty="0">
                <a:latin typeface="+mj-lt"/>
              </a:rPr>
              <a:t>fluid and sometimes </a:t>
            </a:r>
            <a:r>
              <a:rPr lang="en-US" sz="2200" dirty="0" smtClean="0">
                <a:latin typeface="+mj-lt"/>
              </a:rPr>
              <a:t>it enhances selectivity </a:t>
            </a:r>
            <a:r>
              <a:rPr lang="en-US" sz="2200" dirty="0">
                <a:latin typeface="+mj-lt"/>
              </a:rPr>
              <a:t>of </a:t>
            </a:r>
            <a:r>
              <a:rPr lang="en-US" sz="2200" dirty="0" smtClean="0">
                <a:latin typeface="+mj-lt"/>
              </a:rPr>
              <a:t>separation </a:t>
            </a:r>
            <a:r>
              <a:rPr lang="en-US" sz="2200" dirty="0">
                <a:latin typeface="+mj-lt"/>
              </a:rPr>
              <a:t>efficiency by </a:t>
            </a:r>
            <a:r>
              <a:rPr lang="en-US" sz="2200" dirty="0" smtClean="0">
                <a:latin typeface="+mj-lt"/>
              </a:rPr>
              <a:t>blocking some </a:t>
            </a:r>
            <a:r>
              <a:rPr lang="en-US" sz="2200" dirty="0">
                <a:latin typeface="+mj-lt"/>
              </a:rPr>
              <a:t>of the highly active sites on the </a:t>
            </a:r>
            <a:r>
              <a:rPr lang="en-US" sz="2200" dirty="0" smtClean="0">
                <a:latin typeface="+mj-lt"/>
              </a:rPr>
              <a:t>stationary phase</a:t>
            </a:r>
            <a:r>
              <a:rPr lang="en-US" sz="2200" dirty="0">
                <a:latin typeface="+mj-lt"/>
              </a:rPr>
              <a:t>.</a:t>
            </a:r>
            <a:endParaRPr lang="en-US" sz="22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34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12369"/>
            <a:ext cx="86868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Other SFC </a:t>
            </a:r>
            <a:r>
              <a:rPr lang="en-US" sz="2800" b="1" dirty="0" smtClean="0">
                <a:solidFill>
                  <a:srgbClr val="7030A0"/>
                </a:solidFill>
              </a:rPr>
              <a:t>solvents</a:t>
            </a:r>
          </a:p>
          <a:p>
            <a:endParaRPr lang="en-US" b="1" dirty="0"/>
          </a:p>
          <a:p>
            <a:r>
              <a:rPr lang="en-US" dirty="0"/>
              <a:t>• </a:t>
            </a:r>
            <a:r>
              <a:rPr lang="en-US" sz="2400" i="1" dirty="0"/>
              <a:t>Nitrous oxide </a:t>
            </a:r>
            <a:r>
              <a:rPr lang="en-US" sz="2400" dirty="0" smtClean="0"/>
              <a:t>:- </a:t>
            </a:r>
            <a:r>
              <a:rPr lang="en-US" sz="2400" dirty="0"/>
              <a:t>Similar in solvating and</a:t>
            </a:r>
          </a:p>
          <a:p>
            <a:r>
              <a:rPr lang="en-US" sz="2400" dirty="0"/>
              <a:t>separation </a:t>
            </a:r>
            <a:r>
              <a:rPr lang="en-US" sz="2400" dirty="0" smtClean="0"/>
              <a:t>efficiency to CO2 but it is expensive</a:t>
            </a:r>
            <a:r>
              <a:rPr lang="en-US" sz="2400" dirty="0"/>
              <a:t> </a:t>
            </a:r>
            <a:r>
              <a:rPr lang="en-US" sz="2400" dirty="0" smtClean="0"/>
              <a:t>and not safe</a:t>
            </a:r>
          </a:p>
          <a:p>
            <a:endParaRPr lang="en-US" sz="2400" dirty="0"/>
          </a:p>
          <a:p>
            <a:r>
              <a:rPr lang="en-US" sz="2400" dirty="0"/>
              <a:t>• </a:t>
            </a:r>
            <a:r>
              <a:rPr lang="en-US" sz="2400" i="1" dirty="0" smtClean="0"/>
              <a:t>Alkanes-</a:t>
            </a:r>
            <a:r>
              <a:rPr lang="en-US" sz="2400" dirty="0" smtClean="0"/>
              <a:t> </a:t>
            </a:r>
            <a:r>
              <a:rPr lang="en-US" sz="2400" dirty="0"/>
              <a:t>Less safe and not </a:t>
            </a:r>
            <a:r>
              <a:rPr lang="en-US" sz="2400" dirty="0" smtClean="0"/>
              <a:t>detector compatible as CO2- </a:t>
            </a:r>
            <a:r>
              <a:rPr lang="en-US" sz="2400" dirty="0"/>
              <a:t>better solvent characteristics for </a:t>
            </a:r>
            <a:r>
              <a:rPr lang="en-US" sz="2400" dirty="0" smtClean="0"/>
              <a:t>nonpolar solutes</a:t>
            </a:r>
            <a:r>
              <a:rPr lang="en-US" sz="2400" dirty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• </a:t>
            </a:r>
            <a:r>
              <a:rPr lang="fr-FR" sz="2400" i="1" dirty="0" err="1"/>
              <a:t>Halocarbons</a:t>
            </a:r>
            <a:r>
              <a:rPr lang="fr-FR" sz="2400" i="1" dirty="0"/>
              <a:t> , </a:t>
            </a:r>
            <a:r>
              <a:rPr lang="fr-FR" sz="2400" i="1" dirty="0" err="1"/>
              <a:t>xenon</a:t>
            </a:r>
            <a:r>
              <a:rPr lang="fr-FR" sz="2400" i="1" dirty="0"/>
              <a:t> </a:t>
            </a:r>
            <a:r>
              <a:rPr lang="fr-FR" sz="2400" i="1" dirty="0" smtClean="0"/>
              <a:t>etc. -</a:t>
            </a:r>
            <a:r>
              <a:rPr lang="fr-FR" sz="2400" dirty="0" smtClean="0"/>
              <a:t> </a:t>
            </a:r>
            <a:r>
              <a:rPr lang="fr-FR" sz="2400" dirty="0"/>
              <a:t>Specialty </a:t>
            </a:r>
            <a:r>
              <a:rPr lang="fr-FR" sz="2400" dirty="0" smtClean="0"/>
              <a:t>applications </a:t>
            </a:r>
            <a:r>
              <a:rPr lang="en-US" sz="2400" dirty="0" smtClean="0"/>
              <a:t>only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More </a:t>
            </a:r>
            <a:r>
              <a:rPr lang="en-US" sz="2400" dirty="0">
                <a:solidFill>
                  <a:srgbClr val="C00000"/>
                </a:solidFill>
              </a:rPr>
              <a:t>polar solvents for highly polar </a:t>
            </a:r>
            <a:r>
              <a:rPr lang="en-US" sz="2400" dirty="0" smtClean="0">
                <a:solidFill>
                  <a:srgbClr val="C00000"/>
                </a:solidFill>
              </a:rPr>
              <a:t> and high 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molecular </a:t>
            </a:r>
            <a:r>
              <a:rPr lang="en-US" sz="2400" dirty="0">
                <a:solidFill>
                  <a:srgbClr val="C00000"/>
                </a:solidFill>
              </a:rPr>
              <a:t>weight compounds.</a:t>
            </a:r>
          </a:p>
        </p:txBody>
      </p:sp>
    </p:spTree>
    <p:extLst>
      <p:ext uri="{BB962C8B-B14F-4D97-AF65-F5344CB8AC3E}">
        <p14:creationId xmlns:p14="http://schemas.microsoft.com/office/powerpoint/2010/main" val="10331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 smtClean="0">
                <a:solidFill>
                  <a:srgbClr val="7030A0"/>
                </a:solidFill>
              </a:rPr>
              <a:t>Detectors</a:t>
            </a:r>
          </a:p>
          <a:p>
            <a:endParaRPr lang="en-US" sz="7200" b="1" dirty="0" smtClean="0"/>
          </a:p>
          <a:p>
            <a:pPr marL="0" indent="0">
              <a:buNone/>
            </a:pPr>
            <a:r>
              <a:rPr lang="en-US" sz="7200" b="1" dirty="0" smtClean="0"/>
              <a:t>These  are devices which detect signal and provide response in the form of peak. A range of detectors are available:  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/>
              <a:t>Choice </a:t>
            </a:r>
            <a:r>
              <a:rPr lang="en-US" sz="7200" b="1" dirty="0"/>
              <a:t>depends upon:</a:t>
            </a:r>
          </a:p>
          <a:p>
            <a:endParaRPr lang="en-US" sz="7200" dirty="0" smtClean="0"/>
          </a:p>
          <a:p>
            <a:r>
              <a:rPr lang="en-US" sz="7200" dirty="0" smtClean="0"/>
              <a:t>Mobile </a:t>
            </a:r>
            <a:r>
              <a:rPr lang="en-US" sz="7200" dirty="0"/>
              <a:t>phase composition</a:t>
            </a:r>
          </a:p>
          <a:p>
            <a:r>
              <a:rPr lang="en-US" sz="7200" dirty="0"/>
              <a:t>Column type</a:t>
            </a:r>
          </a:p>
          <a:p>
            <a:r>
              <a:rPr lang="en-US" sz="7200" dirty="0"/>
              <a:t>Flow rate</a:t>
            </a:r>
          </a:p>
          <a:p>
            <a:r>
              <a:rPr lang="en-US" sz="7200" dirty="0"/>
              <a:t>Ability to withstand high pressure of SFC</a:t>
            </a:r>
            <a:r>
              <a:rPr lang="en-US" sz="7200" dirty="0" smtClean="0"/>
              <a:t>.</a:t>
            </a:r>
          </a:p>
          <a:p>
            <a:endParaRPr lang="en-US" sz="7200" dirty="0"/>
          </a:p>
          <a:p>
            <a:r>
              <a:rPr lang="en-US" sz="7200" dirty="0" smtClean="0"/>
              <a:t>SCFC system  is </a:t>
            </a:r>
            <a:r>
              <a:rPr lang="en-US" sz="7200" dirty="0"/>
              <a:t>compatible with both HPLC and GC detectors.</a:t>
            </a:r>
          </a:p>
          <a:p>
            <a:endParaRPr lang="en-US" sz="7200" dirty="0" smtClean="0"/>
          </a:p>
          <a:p>
            <a:r>
              <a:rPr lang="en-US" sz="7200" dirty="0" smtClean="0"/>
              <a:t>Flame </a:t>
            </a:r>
            <a:r>
              <a:rPr lang="en-US" sz="7200" dirty="0"/>
              <a:t>ionization </a:t>
            </a:r>
            <a:r>
              <a:rPr lang="en-US" sz="7200" dirty="0" smtClean="0"/>
              <a:t>Process (FID)</a:t>
            </a:r>
          </a:p>
          <a:p>
            <a:endParaRPr lang="en-US" sz="7200" dirty="0"/>
          </a:p>
          <a:p>
            <a:r>
              <a:rPr lang="en-US" sz="7200" dirty="0"/>
              <a:t>Liquid phase detectors like RID, Ultra violet – Visible</a:t>
            </a:r>
          </a:p>
          <a:p>
            <a:r>
              <a:rPr lang="en-US" sz="7200" dirty="0" smtClean="0"/>
              <a:t>Spectrophotometric </a:t>
            </a:r>
            <a:r>
              <a:rPr lang="en-US" sz="7200" dirty="0"/>
              <a:t>detector and Light Scattering</a:t>
            </a:r>
          </a:p>
          <a:p>
            <a:r>
              <a:rPr lang="en-US" sz="7200" dirty="0"/>
              <a:t>detectors have been employed for SFC.</a:t>
            </a:r>
          </a:p>
        </p:txBody>
      </p:sp>
    </p:spTree>
    <p:extLst>
      <p:ext uri="{BB962C8B-B14F-4D97-AF65-F5344CB8AC3E}">
        <p14:creationId xmlns:p14="http://schemas.microsoft.com/office/powerpoint/2010/main" val="800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7030A0"/>
                </a:solidFill>
              </a:rPr>
              <a:t>Advantages and Disadvantages of SCFC </a:t>
            </a: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09600"/>
            <a:ext cx="7315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Advantages: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Favorable </a:t>
            </a:r>
            <a:r>
              <a:rPr lang="en-US" sz="1600" dirty="0"/>
              <a:t>combination of process </a:t>
            </a:r>
            <a:r>
              <a:rPr lang="en-US" sz="1600" dirty="0" smtClean="0"/>
              <a:t>steps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Capability of both HPLC and GC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Improved resolution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/>
              <a:t>Lower operating </a:t>
            </a:r>
            <a:r>
              <a:rPr lang="en-US" sz="1600" dirty="0" smtClean="0"/>
              <a:t>temperatures.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High </a:t>
            </a:r>
            <a:r>
              <a:rPr lang="en-US" sz="1600" dirty="0"/>
              <a:t>resolution at lower temperature</a:t>
            </a:r>
            <a:r>
              <a:rPr lang="en-US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Easier </a:t>
            </a:r>
            <a:r>
              <a:rPr lang="en-US" sz="1600" dirty="0"/>
              <a:t>regeneration of supercritical </a:t>
            </a:r>
            <a:r>
              <a:rPr lang="en-US" sz="1600" dirty="0" smtClean="0"/>
              <a:t>solvent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Improved </a:t>
            </a:r>
            <a:r>
              <a:rPr lang="en-US" sz="1600" dirty="0"/>
              <a:t>product </a:t>
            </a:r>
            <a:r>
              <a:rPr lang="en-US" sz="1600" dirty="0" smtClean="0"/>
              <a:t>properties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Lower </a:t>
            </a:r>
            <a:r>
              <a:rPr lang="en-US" sz="1600" dirty="0"/>
              <a:t>product </a:t>
            </a:r>
            <a:r>
              <a:rPr lang="en-US" sz="1600" dirty="0" smtClean="0"/>
              <a:t>cost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Low </a:t>
            </a:r>
            <a:r>
              <a:rPr lang="en-US" sz="1600" dirty="0" smtClean="0"/>
              <a:t>Viscosity of SCF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Very </a:t>
            </a:r>
            <a:r>
              <a:rPr lang="en-US" sz="1600" dirty="0"/>
              <a:t>high volatility compared to dissolved </a:t>
            </a:r>
            <a:r>
              <a:rPr lang="en-US" sz="1600" dirty="0" smtClean="0"/>
              <a:t>substance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Provide </a:t>
            </a:r>
            <a:r>
              <a:rPr lang="en-US" sz="1600" dirty="0"/>
              <a:t>rapid separation without use of organic </a:t>
            </a:r>
            <a:r>
              <a:rPr lang="en-US" sz="1600" dirty="0" smtClean="0"/>
              <a:t>solvents.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Uses </a:t>
            </a:r>
            <a:r>
              <a:rPr lang="en-US" sz="1600" dirty="0"/>
              <a:t>environmentally conscious </a:t>
            </a:r>
            <a:r>
              <a:rPr lang="en-US" sz="1600" dirty="0" smtClean="0"/>
              <a:t>technology.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High </a:t>
            </a:r>
            <a:r>
              <a:rPr lang="en-US" sz="1600" dirty="0"/>
              <a:t>diffusion </a:t>
            </a:r>
            <a:r>
              <a:rPr lang="en-US" sz="1600" dirty="0" smtClean="0"/>
              <a:t>coefficient/power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/>
              <a:t>Enhance solubility of polar </a:t>
            </a:r>
            <a:r>
              <a:rPr lang="en-US" sz="1600" dirty="0" err="1" smtClean="0"/>
              <a:t>analyte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Reduce </a:t>
            </a:r>
            <a:r>
              <a:rPr lang="en-US" sz="1600" dirty="0"/>
              <a:t>retention </a:t>
            </a:r>
            <a:r>
              <a:rPr lang="en-US" sz="1600" dirty="0" smtClean="0"/>
              <a:t>volume.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Eliminate </a:t>
            </a:r>
            <a:r>
              <a:rPr lang="en-US" sz="1600" dirty="0"/>
              <a:t>strong interaction between adsorptive site and polar </a:t>
            </a:r>
            <a:r>
              <a:rPr lang="en-US" sz="1600" dirty="0" smtClean="0"/>
              <a:t>site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Will </a:t>
            </a:r>
            <a:r>
              <a:rPr lang="en-US" sz="1600" dirty="0"/>
              <a:t>modify polarity of </a:t>
            </a:r>
            <a:r>
              <a:rPr lang="en-US" sz="1600" dirty="0" smtClean="0"/>
              <a:t>diluent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CO2 </a:t>
            </a:r>
            <a:r>
              <a:rPr lang="en-US" sz="1600" dirty="0"/>
              <a:t>– Ideal to satisfy all </a:t>
            </a:r>
            <a:r>
              <a:rPr lang="en-US" sz="1600" dirty="0" smtClean="0"/>
              <a:t>properties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Safe </a:t>
            </a:r>
            <a:r>
              <a:rPr lang="en-US" sz="1600" dirty="0"/>
              <a:t>to </a:t>
            </a:r>
            <a:r>
              <a:rPr lang="en-US" sz="1600" dirty="0" smtClean="0"/>
              <a:t>use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Nontoxic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 flammable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 corrosive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Detector </a:t>
            </a:r>
            <a:r>
              <a:rPr lang="en-US" sz="1600" dirty="0"/>
              <a:t>compatible</a:t>
            </a:r>
            <a:r>
              <a:rPr lang="en-US" sz="1600" dirty="0" smtClean="0"/>
              <a:t>.</a:t>
            </a:r>
            <a:endParaRPr lang="en-US" sz="1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Disadvantages:</a:t>
            </a:r>
          </a:p>
          <a:p>
            <a:pPr marL="285750" indent="-285750"/>
            <a:r>
              <a:rPr lang="en-US" sz="2800" dirty="0"/>
              <a:t>Relatively higher capital cost of equipment</a:t>
            </a:r>
          </a:p>
          <a:p>
            <a:pPr marL="285750" indent="-285750"/>
            <a:r>
              <a:rPr lang="en-US" sz="2800" dirty="0"/>
              <a:t>Elevated pressures is involved  and unusual operating conditions</a:t>
            </a:r>
          </a:p>
          <a:p>
            <a:pPr marL="0" indent="0">
              <a:buNone/>
            </a:pPr>
            <a:r>
              <a:rPr lang="en-US" sz="2800" dirty="0"/>
              <a:t>•   Complicated phase separation behavior</a:t>
            </a:r>
          </a:p>
          <a:p>
            <a:r>
              <a:rPr lang="en-US" sz="2800" dirty="0" smtClean="0"/>
              <a:t> Expensive </a:t>
            </a:r>
            <a:r>
              <a:rPr lang="en-US" sz="2800" dirty="0"/>
              <a:t>technology</a:t>
            </a:r>
          </a:p>
          <a:p>
            <a:r>
              <a:rPr lang="en-US" sz="2800" dirty="0" smtClean="0"/>
              <a:t>Cleaning  </a:t>
            </a:r>
            <a:r>
              <a:rPr lang="en-US" sz="2800" dirty="0"/>
              <a:t>time </a:t>
            </a:r>
            <a:r>
              <a:rPr lang="en-US" sz="2800" dirty="0" smtClean="0"/>
              <a:t>consuming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•    Very </a:t>
            </a:r>
            <a:r>
              <a:rPr lang="en-US" sz="2800" dirty="0"/>
              <a:t>polar or ionic not able to be eluted.</a:t>
            </a:r>
          </a:p>
          <a:p>
            <a:r>
              <a:rPr lang="en-US" sz="2800" dirty="0" smtClean="0"/>
              <a:t>Can </a:t>
            </a:r>
            <a:r>
              <a:rPr lang="en-US" sz="2800" dirty="0"/>
              <a:t>overcome by adding small portion of scanned fluid called</a:t>
            </a:r>
          </a:p>
          <a:p>
            <a:r>
              <a:rPr lang="en-US" sz="2800" dirty="0"/>
              <a:t>modifier fluid (Alcohols, cyclic ethers, acetonitrile, chloroform).</a:t>
            </a:r>
          </a:p>
        </p:txBody>
      </p:sp>
    </p:spTree>
    <p:extLst>
      <p:ext uri="{BB962C8B-B14F-4D97-AF65-F5344CB8AC3E}">
        <p14:creationId xmlns:p14="http://schemas.microsoft.com/office/powerpoint/2010/main" val="2189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8" y="76200"/>
            <a:ext cx="832658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Applications of SCFC</a:t>
            </a:r>
            <a:endParaRPr lang="en-US" sz="3200" b="1" dirty="0">
              <a:solidFill>
                <a:srgbClr val="7030A0"/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PESTICIDES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pesticide </a:t>
            </a:r>
            <a:r>
              <a:rPr lang="en-US" dirty="0"/>
              <a:t>residues in </a:t>
            </a:r>
            <a:r>
              <a:rPr lang="en-US" dirty="0" smtClean="0"/>
              <a:t>different foods and crops </a:t>
            </a:r>
          </a:p>
          <a:p>
            <a:endParaRPr lang="en-US" dirty="0" smtClean="0"/>
          </a:p>
          <a:p>
            <a:r>
              <a:rPr lang="en-US" b="1" dirty="0" smtClean="0"/>
              <a:t>NATURAL </a:t>
            </a:r>
            <a:r>
              <a:rPr lang="en-US" b="1" dirty="0"/>
              <a:t>PRODUCTS :</a:t>
            </a:r>
          </a:p>
          <a:p>
            <a:r>
              <a:rPr lang="en-US" dirty="0"/>
              <a:t>• </a:t>
            </a:r>
            <a:r>
              <a:rPr lang="en-US" dirty="0" smtClean="0"/>
              <a:t>Analysis of natural products such a s vegetable oils, essential oils, carotenoids, alkaloids and other bioactive compounds  </a:t>
            </a:r>
          </a:p>
          <a:p>
            <a:endParaRPr lang="en-US" dirty="0" smtClean="0"/>
          </a:p>
          <a:p>
            <a:r>
              <a:rPr lang="en-US" b="1" dirty="0" smtClean="0"/>
              <a:t>LIPIDS :</a:t>
            </a:r>
          </a:p>
          <a:p>
            <a:r>
              <a:rPr lang="en-US" dirty="0" smtClean="0"/>
              <a:t>phospholipids </a:t>
            </a:r>
            <a:r>
              <a:rPr lang="en-US" dirty="0"/>
              <a:t>after conversion </a:t>
            </a:r>
            <a:r>
              <a:rPr lang="en-US" dirty="0" smtClean="0"/>
              <a:t>to diacylglycerol </a:t>
            </a:r>
            <a:r>
              <a:rPr lang="en-US" dirty="0"/>
              <a:t>derivatives, fatty acids, methyl esters, biosynthetic </a:t>
            </a:r>
            <a:r>
              <a:rPr lang="en-US" dirty="0" smtClean="0"/>
              <a:t>poly unsaturated </a:t>
            </a:r>
            <a:r>
              <a:rPr lang="en-US" dirty="0"/>
              <a:t>fatty acids (PUFA), non saponifiable lipids, cholesterol and </a:t>
            </a:r>
            <a:r>
              <a:rPr lang="en-US" dirty="0" smtClean="0"/>
              <a:t>its esters :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SURFACTANTS: </a:t>
            </a:r>
            <a:endParaRPr lang="en-US" dirty="0" smtClean="0"/>
          </a:p>
          <a:p>
            <a:r>
              <a:rPr lang="en-US" dirty="0" smtClean="0"/>
              <a:t>Separation </a:t>
            </a:r>
            <a:r>
              <a:rPr lang="en-US" dirty="0"/>
              <a:t>of the oligomers in sample of nonionic surfactant triton X </a:t>
            </a:r>
            <a:r>
              <a:rPr lang="en-US" dirty="0" smtClean="0"/>
              <a:t>100</a:t>
            </a:r>
          </a:p>
          <a:p>
            <a:endParaRPr lang="en-US" b="1" dirty="0"/>
          </a:p>
          <a:p>
            <a:r>
              <a:rPr lang="en-US" b="1" dirty="0" smtClean="0"/>
              <a:t>DRUGS:</a:t>
            </a:r>
          </a:p>
          <a:p>
            <a:r>
              <a:rPr lang="en-US" dirty="0" smtClean="0"/>
              <a:t>Separation </a:t>
            </a:r>
            <a:r>
              <a:rPr lang="en-US" dirty="0"/>
              <a:t>of various </a:t>
            </a:r>
            <a:r>
              <a:rPr lang="en-US" dirty="0" smtClean="0"/>
              <a:t>drugs  such as  </a:t>
            </a:r>
            <a:r>
              <a:rPr lang="en-US" dirty="0"/>
              <a:t>s</a:t>
            </a:r>
            <a:r>
              <a:rPr lang="en-US" dirty="0" smtClean="0"/>
              <a:t>edatives, analgesics, narcotics, stimulants, antidepressants , </a:t>
            </a:r>
            <a:r>
              <a:rPr lang="en-US" dirty="0" err="1" smtClean="0"/>
              <a:t>phenothiazines</a:t>
            </a:r>
            <a:r>
              <a:rPr lang="en-US" dirty="0"/>
              <a:t>, antipsychotic, beta blockers </a:t>
            </a:r>
            <a:r>
              <a:rPr lang="en-US" dirty="0" smtClean="0"/>
              <a:t>etc.</a:t>
            </a:r>
            <a:r>
              <a:rPr lang="en-US" b="1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SFC conditions are mild and no volatilization is required, therefore </a:t>
            </a:r>
            <a:r>
              <a:rPr lang="en-US" dirty="0" smtClean="0"/>
              <a:t>it is a good choice than </a:t>
            </a:r>
            <a:r>
              <a:rPr lang="en-US" dirty="0"/>
              <a:t>any existing method.</a:t>
            </a:r>
          </a:p>
          <a:p>
            <a:r>
              <a:rPr lang="en-US" dirty="0" smtClean="0"/>
              <a:t>•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09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14478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Thank You</a:t>
            </a:r>
            <a:endParaRPr lang="en-US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Phase diagram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1"/>
            <a:ext cx="6172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517267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motion of the molecules are quite similar to gas molecules. On the other hand, </a:t>
            </a:r>
            <a:r>
              <a:rPr lang="en-US" b="1" dirty="0" smtClean="0">
                <a:solidFill>
                  <a:srgbClr val="0070C0"/>
                </a:solidFill>
              </a:rPr>
              <a:t>a supercritical </a:t>
            </a:r>
            <a:r>
              <a:rPr lang="en-US" b="1" dirty="0">
                <a:solidFill>
                  <a:srgbClr val="0070C0"/>
                </a:solidFill>
              </a:rPr>
              <a:t>fluid behaves like a liquid because its density property is near liquid and, thus, a supercritical </a:t>
            </a:r>
            <a:r>
              <a:rPr lang="en-US" b="1" dirty="0" smtClean="0">
                <a:solidFill>
                  <a:srgbClr val="0070C0"/>
                </a:solidFill>
              </a:rPr>
              <a:t>fluid shows </a:t>
            </a:r>
            <a:r>
              <a:rPr lang="en-US" b="1" dirty="0">
                <a:solidFill>
                  <a:srgbClr val="0070C0"/>
                </a:solidFill>
              </a:rPr>
              <a:t>a similarity to the dissolving effect of a liquid</a:t>
            </a:r>
          </a:p>
        </p:txBody>
      </p:sp>
    </p:spTree>
    <p:extLst>
      <p:ext uri="{BB962C8B-B14F-4D97-AF65-F5344CB8AC3E}">
        <p14:creationId xmlns:p14="http://schemas.microsoft.com/office/powerpoint/2010/main" val="33268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SC-CO</a:t>
            </a:r>
            <a:r>
              <a:rPr lang="en-US" b="1" baseline="-25000" dirty="0" smtClean="0">
                <a:solidFill>
                  <a:srgbClr val="7030A0"/>
                </a:solidFill>
              </a:rPr>
              <a:t>2: </a:t>
            </a:r>
            <a:r>
              <a:rPr lang="en-US" b="1" dirty="0" smtClean="0">
                <a:solidFill>
                  <a:srgbClr val="7030A0"/>
                </a:solidFill>
              </a:rPr>
              <a:t>A Good Choice as SCF</a:t>
            </a:r>
            <a:endParaRPr lang="en-US" b="1" baseline="-250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447800"/>
            <a:ext cx="47867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Supercritical </a:t>
            </a:r>
            <a:r>
              <a:rPr lang="en-US" dirty="0"/>
              <a:t>CO2 is most</a:t>
            </a:r>
          </a:p>
          <a:p>
            <a:r>
              <a:rPr lang="en-US" dirty="0"/>
              <a:t>c</a:t>
            </a:r>
            <a:r>
              <a:rPr lang="en-US" dirty="0" smtClean="0"/>
              <a:t>ommonly used </a:t>
            </a:r>
            <a:r>
              <a:rPr lang="en-US" dirty="0"/>
              <a:t>solvent </a:t>
            </a:r>
            <a:endParaRPr lang="en-US" dirty="0" smtClean="0"/>
          </a:p>
          <a:p>
            <a:r>
              <a:rPr lang="en-US" dirty="0" smtClean="0"/>
              <a:t>because of its :-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1. Low critical parameters </a:t>
            </a:r>
            <a:r>
              <a:rPr lang="en-US" dirty="0" smtClean="0"/>
              <a:t>(31.1 º</a:t>
            </a:r>
            <a:r>
              <a:rPr lang="en-US" dirty="0"/>
              <a:t> C</a:t>
            </a:r>
            <a:endParaRPr lang="en-US" dirty="0" smtClean="0"/>
          </a:p>
          <a:p>
            <a:r>
              <a:rPr lang="en-US" dirty="0" smtClean="0"/>
              <a:t>     ,73.8 bar)</a:t>
            </a:r>
          </a:p>
          <a:p>
            <a:r>
              <a:rPr lang="en-US" dirty="0" smtClean="0"/>
              <a:t>2</a:t>
            </a:r>
            <a:r>
              <a:rPr lang="en-US" dirty="0"/>
              <a:t>. Low cost</a:t>
            </a:r>
          </a:p>
          <a:p>
            <a:r>
              <a:rPr lang="en-US" dirty="0" smtClean="0"/>
              <a:t>3</a:t>
            </a:r>
            <a:r>
              <a:rPr lang="en-US" dirty="0"/>
              <a:t>. Non- </a:t>
            </a:r>
            <a:r>
              <a:rPr lang="en-US" dirty="0" smtClean="0"/>
              <a:t>toxic/GRAS nature</a:t>
            </a:r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Their </a:t>
            </a:r>
            <a:r>
              <a:rPr lang="en-US" dirty="0"/>
              <a:t>has to use of SCF- grade</a:t>
            </a:r>
          </a:p>
          <a:p>
            <a:r>
              <a:rPr lang="en-US" dirty="0"/>
              <a:t>CO2 because it is free from</a:t>
            </a:r>
          </a:p>
          <a:p>
            <a:r>
              <a:rPr lang="en-US" dirty="0"/>
              <a:t>water, hydrocarbons and</a:t>
            </a:r>
          </a:p>
          <a:p>
            <a:r>
              <a:rPr lang="en-US" dirty="0"/>
              <a:t>halocarbons. ( As cryogenic</a:t>
            </a:r>
          </a:p>
          <a:p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grade is not pure)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Apart </a:t>
            </a:r>
            <a:r>
              <a:rPr lang="en-US" dirty="0"/>
              <a:t>from CO2 other super</a:t>
            </a:r>
          </a:p>
          <a:p>
            <a:r>
              <a:rPr lang="en-US" dirty="0"/>
              <a:t>critical </a:t>
            </a:r>
            <a:r>
              <a:rPr lang="en-US" dirty="0" smtClean="0"/>
              <a:t>fluids can be seen in table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00200"/>
            <a:ext cx="52578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9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SCFE : A green Extraction Technique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8839200" cy="647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SCFE </a:t>
            </a:r>
            <a:r>
              <a:rPr lang="en-US" sz="2400" dirty="0"/>
              <a:t>can be used to extract </a:t>
            </a:r>
            <a:r>
              <a:rPr lang="en-US" sz="2400" dirty="0" smtClean="0"/>
              <a:t>bioactive ingredients or analytes </a:t>
            </a:r>
            <a:r>
              <a:rPr lang="en-US" sz="2400" dirty="0"/>
              <a:t>from various plants </a:t>
            </a:r>
            <a:r>
              <a:rPr lang="en-US" sz="2400" dirty="0" smtClean="0"/>
              <a:t> and natural products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An Eco-friendly technique- uses SC –CO</a:t>
            </a:r>
            <a:r>
              <a:rPr lang="en-US" sz="2400" baseline="-25000" dirty="0" smtClean="0"/>
              <a:t>2   </a:t>
            </a:r>
            <a:r>
              <a:rPr lang="en-US" sz="2400" dirty="0" smtClean="0"/>
              <a:t>as extraction media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Optimization of temperature </a:t>
            </a:r>
            <a:r>
              <a:rPr lang="en-US" sz="2400" dirty="0"/>
              <a:t>and pressure of the fluid </a:t>
            </a:r>
            <a:r>
              <a:rPr lang="en-US" sz="2400" dirty="0" smtClean="0"/>
              <a:t>can solubilize </a:t>
            </a:r>
            <a:r>
              <a:rPr lang="en-US" sz="2400" dirty="0"/>
              <a:t>the material of interest and </a:t>
            </a:r>
            <a:r>
              <a:rPr lang="en-US" sz="2400" dirty="0" smtClean="0"/>
              <a:t>offers selective extras 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7030A0"/>
                </a:solidFill>
              </a:rPr>
              <a:t>Modifier</a:t>
            </a:r>
            <a:r>
              <a:rPr lang="en-US" sz="2400" dirty="0" smtClean="0"/>
              <a:t> can be added (1-10%) to tune polarity of </a:t>
            </a:r>
            <a:r>
              <a:rPr lang="en-US" sz="2400" dirty="0"/>
              <a:t>SC –CO</a:t>
            </a:r>
            <a:r>
              <a:rPr lang="en-US" sz="2400" baseline="-25000" dirty="0"/>
              <a:t>2</a:t>
            </a:r>
            <a:r>
              <a:rPr lang="en-US" sz="2400" dirty="0" smtClean="0"/>
              <a:t>  for various applications</a:t>
            </a:r>
            <a:endParaRPr lang="en-US" sz="2400" dirty="0"/>
          </a:p>
          <a:p>
            <a:endParaRPr lang="en-US" sz="2800" baseline="-25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2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1000"/>
            <a:ext cx="8763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Why Use of MODIFIERS?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Modifiers- These are highly polar </a:t>
            </a:r>
            <a:r>
              <a:rPr lang="en-US" sz="2400" dirty="0" smtClean="0"/>
              <a:t>solvents which are added </a:t>
            </a:r>
            <a:r>
              <a:rPr lang="en-US" sz="2400" dirty="0"/>
              <a:t>in small </a:t>
            </a:r>
            <a:r>
              <a:rPr lang="en-US" sz="2400" dirty="0" smtClean="0"/>
              <a:t>volumes  exert significant  </a:t>
            </a:r>
            <a:r>
              <a:rPr lang="en-US" sz="2400" dirty="0"/>
              <a:t>changes in the </a:t>
            </a:r>
            <a:r>
              <a:rPr lang="en-US" sz="2400" dirty="0" smtClean="0"/>
              <a:t>properties. Of SCF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Supercritical 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because of its low polarity </a:t>
            </a:r>
            <a:r>
              <a:rPr lang="en-US" sz="2400" dirty="0" smtClean="0"/>
              <a:t> is </a:t>
            </a:r>
            <a:r>
              <a:rPr lang="en-US" sz="2400" dirty="0"/>
              <a:t>less effective </a:t>
            </a:r>
            <a:r>
              <a:rPr lang="en-US" sz="2400" dirty="0" smtClean="0"/>
              <a:t>in extracting </a:t>
            </a:r>
            <a:r>
              <a:rPr lang="en-US" sz="2400" dirty="0"/>
              <a:t>more polar </a:t>
            </a:r>
            <a:r>
              <a:rPr lang="en-US" sz="2400" dirty="0" smtClean="0"/>
              <a:t>compounds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To </a:t>
            </a:r>
            <a:r>
              <a:rPr lang="en-US" sz="2400" dirty="0"/>
              <a:t>overcome this problem, modifiers ( also called co-solvents) </a:t>
            </a:r>
            <a:r>
              <a:rPr lang="en-US" sz="2400" dirty="0" smtClean="0"/>
              <a:t>are added 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C</a:t>
            </a:r>
            <a:r>
              <a:rPr lang="en-US" sz="2400" dirty="0" smtClean="0"/>
              <a:t>ommon </a:t>
            </a:r>
            <a:r>
              <a:rPr lang="en-US" sz="2400" dirty="0"/>
              <a:t>modifier </a:t>
            </a:r>
            <a:r>
              <a:rPr lang="en-US" sz="2400" dirty="0" smtClean="0"/>
              <a:t>are methanol and ethanol  which can be typically added  with contribution of 1-10%; this addition of modifier increases the </a:t>
            </a:r>
            <a:r>
              <a:rPr lang="en-US" sz="2400" dirty="0"/>
              <a:t>polarity of supercritical C0</a:t>
            </a:r>
            <a:r>
              <a:rPr lang="en-US" sz="24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975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Advantages of SCFE over CSE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Selectively Controllable</a:t>
            </a:r>
          </a:p>
          <a:p>
            <a:endParaRPr lang="en-US" sz="3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Eco-friendly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Inexpensive</a:t>
            </a:r>
          </a:p>
          <a:p>
            <a:endParaRPr lang="en-US" sz="3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/>
              <a:t>Less costly to dispose safely than organic solvents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Contaminant free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Oxidative </a:t>
            </a:r>
            <a:r>
              <a:rPr lang="en-US" sz="3400" dirty="0"/>
              <a:t>and thermal degradation of active compounds is much </a:t>
            </a:r>
            <a:r>
              <a:rPr lang="en-US" sz="3400" dirty="0" smtClean="0"/>
              <a:t>less likely </a:t>
            </a:r>
            <a:r>
              <a:rPr lang="en-US" sz="3400" dirty="0"/>
              <a:t>in SFE than in </a:t>
            </a:r>
            <a:r>
              <a:rPr lang="en-US" sz="3400" dirty="0">
                <a:solidFill>
                  <a:srgbClr val="7030A0"/>
                </a:solidFill>
              </a:rPr>
              <a:t>conventional solvent </a:t>
            </a:r>
            <a:r>
              <a:rPr lang="en-US" sz="3400" dirty="0" smtClean="0">
                <a:solidFill>
                  <a:srgbClr val="7030A0"/>
                </a:solidFill>
              </a:rPr>
              <a:t>extraction(CSE) </a:t>
            </a:r>
            <a:r>
              <a:rPr lang="en-US" sz="3400" dirty="0"/>
              <a:t>and steam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5410200"/>
          </a:xfrm>
        </p:spPr>
        <p:txBody>
          <a:bodyPr rtlCol="0">
            <a:normAutofit fontScale="2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n-US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n-US" sz="9600" dirty="0">
              <a:latin typeface="+mj-lt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Sustainable process with higher efficacy and extraction yield </a:t>
            </a: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96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Safer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Avoids thermal degradation of natural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compounds </a:t>
            </a: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Offer food grade products/extracts</a:t>
            </a: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Fast and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non-pathogenic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extraction</a:t>
            </a:r>
          </a:p>
          <a:p>
            <a:pPr marL="182880" indent="-182880" fontAlgn="auto">
              <a:spcAft>
                <a:spcPts val="0"/>
              </a:spcAft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Versatile applications 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due to control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on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pressure and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adding the modifiers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2135</Words>
  <Application>Microsoft Office PowerPoint</Application>
  <PresentationFormat>On-screen Show (4:3)</PresentationFormat>
  <Paragraphs>318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Supercritical Fluid Extraction(SCFE) and Supercritical Fluid Chromatography (SCFC)</vt:lpstr>
      <vt:lpstr>PART I : SCFE</vt:lpstr>
      <vt:lpstr>What are Supercritical Fluids?</vt:lpstr>
      <vt:lpstr>Phase diagram</vt:lpstr>
      <vt:lpstr>SC-CO2: A Good Choice as SCF</vt:lpstr>
      <vt:lpstr>SCFE : A green Extraction Technique</vt:lpstr>
      <vt:lpstr>PowerPoint Presentation</vt:lpstr>
      <vt:lpstr>Advantages of SCFE over CSE</vt:lpstr>
      <vt:lpstr>PowerPoint Presentation</vt:lpstr>
      <vt:lpstr>Schematic Diagram of SCFE</vt:lpstr>
      <vt:lpstr>PowerPoint Presentation</vt:lpstr>
      <vt:lpstr>PARTS OF SFE</vt:lpstr>
      <vt:lpstr>Working!</vt:lpstr>
      <vt:lpstr>Applications</vt:lpstr>
      <vt:lpstr>PowerPoint Presentation</vt:lpstr>
      <vt:lpstr>PowerPoint Presentation</vt:lpstr>
      <vt:lpstr>Introduction</vt:lpstr>
      <vt:lpstr>PowerPoint Presentation</vt:lpstr>
      <vt:lpstr>PowerPoint Presentation</vt:lpstr>
      <vt:lpstr>Principle</vt:lpstr>
      <vt:lpstr>PowerPoint Presentation</vt:lpstr>
      <vt:lpstr>Instrumental Parts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Advantages and Disadvantages of SCFC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Critical Fluid Extraction (SCFE)</dc:title>
  <dc:creator>user</dc:creator>
  <cp:lastModifiedBy>user</cp:lastModifiedBy>
  <cp:revision>50</cp:revision>
  <dcterms:created xsi:type="dcterms:W3CDTF">2020-04-22T10:19:51Z</dcterms:created>
  <dcterms:modified xsi:type="dcterms:W3CDTF">2020-05-03T19:15:49Z</dcterms:modified>
</cp:coreProperties>
</file>