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C956B-D57F-42FC-83C7-5717C06856B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271320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C956B-D57F-42FC-83C7-5717C06856B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12822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C956B-D57F-42FC-83C7-5717C06856B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253283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C956B-D57F-42FC-83C7-5717C06856B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361190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C956B-D57F-42FC-83C7-5717C06856B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158972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C956B-D57F-42FC-83C7-5717C06856B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125613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C956B-D57F-42FC-83C7-5717C06856BD}"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319303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C956B-D57F-42FC-83C7-5717C06856BD}"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361038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C956B-D57F-42FC-83C7-5717C06856BD}"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383137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C956B-D57F-42FC-83C7-5717C06856B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315648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C956B-D57F-42FC-83C7-5717C06856B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1666-F6F2-4316-A443-651EF4CDE6C9}" type="slidenum">
              <a:rPr lang="en-US" smtClean="0"/>
              <a:t>‹#›</a:t>
            </a:fld>
            <a:endParaRPr lang="en-US"/>
          </a:p>
        </p:txBody>
      </p:sp>
    </p:spTree>
    <p:extLst>
      <p:ext uri="{BB962C8B-B14F-4D97-AF65-F5344CB8AC3E}">
        <p14:creationId xmlns:p14="http://schemas.microsoft.com/office/powerpoint/2010/main" val="421591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C956B-D57F-42FC-83C7-5717C06856BD}"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D1666-F6F2-4316-A443-651EF4CDE6C9}" type="slidenum">
              <a:rPr lang="en-US" smtClean="0"/>
              <a:t>‹#›</a:t>
            </a:fld>
            <a:endParaRPr lang="en-US"/>
          </a:p>
        </p:txBody>
      </p:sp>
    </p:spTree>
    <p:extLst>
      <p:ext uri="{BB962C8B-B14F-4D97-AF65-F5344CB8AC3E}">
        <p14:creationId xmlns:p14="http://schemas.microsoft.com/office/powerpoint/2010/main" val="290761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8267"/>
            <a:ext cx="9144000" cy="912499"/>
          </a:xfrm>
        </p:spPr>
        <p:txBody>
          <a:bodyPr>
            <a:normAutofit fontScale="90000"/>
          </a:bodyPr>
          <a:lstStyle/>
          <a:p>
            <a:r>
              <a:rPr lang="en-US" dirty="0" smtClean="0"/>
              <a:t>Principles of </a:t>
            </a:r>
            <a:r>
              <a:rPr lang="en-US" dirty="0"/>
              <a:t>D</a:t>
            </a:r>
            <a:r>
              <a:rPr lang="en-US" dirty="0" smtClean="0"/>
              <a:t>esign</a:t>
            </a:r>
            <a:endParaRPr lang="en-US" dirty="0"/>
          </a:p>
        </p:txBody>
      </p:sp>
      <p:sp>
        <p:nvSpPr>
          <p:cNvPr id="3" name="Subtitle 2"/>
          <p:cNvSpPr>
            <a:spLocks noGrp="1"/>
          </p:cNvSpPr>
          <p:nvPr>
            <p:ph type="subTitle" idx="1"/>
          </p:nvPr>
        </p:nvSpPr>
        <p:spPr>
          <a:xfrm>
            <a:off x="689020" y="1605811"/>
            <a:ext cx="10813960" cy="3288161"/>
          </a:xfrm>
        </p:spPr>
        <p:txBody>
          <a:bodyPr>
            <a:noAutofit/>
          </a:bodyPr>
          <a:lstStyle/>
          <a:p>
            <a:pPr algn="just"/>
            <a:r>
              <a:rPr lang="en-US" sz="3200" dirty="0" smtClean="0"/>
              <a:t>The principles of design are the rules a designer must follow to create an effective and attractive composition. The fundamental principles of design are Emphasis, Balance and Alignment, Contrast, Repetition, Proportion, Movement and White Space.</a:t>
            </a:r>
          </a:p>
        </p:txBody>
      </p:sp>
    </p:spTree>
    <p:extLst>
      <p:ext uri="{BB962C8B-B14F-4D97-AF65-F5344CB8AC3E}">
        <p14:creationId xmlns:p14="http://schemas.microsoft.com/office/powerpoint/2010/main" val="147532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the principles of design</a:t>
            </a:r>
          </a:p>
        </p:txBody>
      </p:sp>
      <p:sp>
        <p:nvSpPr>
          <p:cNvPr id="3" name="Content Placeholder 2"/>
          <p:cNvSpPr>
            <a:spLocks noGrp="1"/>
          </p:cNvSpPr>
          <p:nvPr>
            <p:ph idx="1"/>
          </p:nvPr>
        </p:nvSpPr>
        <p:spPr>
          <a:xfrm>
            <a:off x="838200" y="1825625"/>
            <a:ext cx="5678510" cy="4351338"/>
          </a:xfrm>
        </p:spPr>
        <p:txBody>
          <a:bodyPr>
            <a:normAutofit lnSpcReduction="10000"/>
          </a:bodyPr>
          <a:lstStyle/>
          <a:p>
            <a:r>
              <a:rPr lang="en-US" dirty="0"/>
              <a:t>A design doesn’t have to strictly follow these rules to be “good.” Some absolutely mind-blowing designs ignore one or more of the principles of design in order to create an eye-catching and effective </a:t>
            </a:r>
            <a:r>
              <a:rPr lang="en-US" dirty="0" smtClean="0"/>
              <a:t>work.</a:t>
            </a:r>
          </a:p>
          <a:p>
            <a:r>
              <a:rPr lang="en-US" dirty="0"/>
              <a:t>Consider the cover of “The Bed Moved” by Rebecca Schiff, designed by Janet Hansen. This was one of the most lauded book covers of </a:t>
            </a:r>
            <a:r>
              <a:rPr lang="en-US" dirty="0" smtClean="0"/>
              <a:t>2016.</a:t>
            </a:r>
            <a:endParaRPr lang="en-US" dirty="0"/>
          </a:p>
        </p:txBody>
      </p:sp>
      <p:pic>
        <p:nvPicPr>
          <p:cNvPr id="7172" name="Picture 4" descr="example for breaking design rules: The Bed Moved by Rebecca Schiff, Designed by Janet Han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868" y="1510218"/>
            <a:ext cx="3180053" cy="466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1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806" y="679406"/>
            <a:ext cx="10515600" cy="5785788"/>
          </a:xfrm>
        </p:spPr>
        <p:txBody>
          <a:bodyPr>
            <a:normAutofit/>
          </a:bodyPr>
          <a:lstStyle/>
          <a:p>
            <a:pPr algn="just"/>
            <a:r>
              <a:rPr lang="en-US" sz="3200" dirty="0" smtClean="0"/>
              <a:t>Design differs from art in that it has to have a purpose. Visually, this functionality is interpreted by making sure an image has a center of attention, a point of focus. Maybe you’re thinking, ‘But wait! I thought design was all about creativity?’ If you’re an entrepreneur or designer who’s just starting out, you might be tempted to go wild and combine the first five typefaces and colors that catch your eye, believing you’re creating something fresh and new. You will probably find yourself with a design that is muddled, unfinished, or well, just plain ugly.</a:t>
            </a:r>
          </a:p>
          <a:p>
            <a:pPr algn="just"/>
            <a:endParaRPr lang="en-US" sz="3200" dirty="0"/>
          </a:p>
        </p:txBody>
      </p:sp>
    </p:spTree>
    <p:extLst>
      <p:ext uri="{BB962C8B-B14F-4D97-AF65-F5344CB8AC3E}">
        <p14:creationId xmlns:p14="http://schemas.microsoft.com/office/powerpoint/2010/main" val="20478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86825" cy="1325563"/>
          </a:xfrm>
        </p:spPr>
        <p:txBody>
          <a:bodyPr/>
          <a:lstStyle/>
          <a:p>
            <a:r>
              <a:rPr lang="en-US" dirty="0"/>
              <a:t>1. </a:t>
            </a:r>
            <a:r>
              <a:rPr lang="en-US" dirty="0" smtClean="0"/>
              <a:t>Emphasis</a:t>
            </a:r>
            <a:endParaRPr lang="en-US" dirty="0"/>
          </a:p>
        </p:txBody>
      </p:sp>
      <p:sp>
        <p:nvSpPr>
          <p:cNvPr id="3" name="Content Placeholder 2"/>
          <p:cNvSpPr>
            <a:spLocks noGrp="1"/>
          </p:cNvSpPr>
          <p:nvPr>
            <p:ph idx="1"/>
          </p:nvPr>
        </p:nvSpPr>
        <p:spPr>
          <a:xfrm>
            <a:off x="838200" y="1310473"/>
            <a:ext cx="6708820" cy="4755479"/>
          </a:xfrm>
        </p:spPr>
        <p:txBody>
          <a:bodyPr>
            <a:normAutofit fontScale="92500"/>
          </a:bodyPr>
          <a:lstStyle/>
          <a:p>
            <a:r>
              <a:rPr lang="en-US" dirty="0"/>
              <a:t>Say you’re creating a poster for a concert. You should ask yourself: what is the first piece of information my audience needs to know? Is it the band? Or the concert venue? What about the day and the cost of attending?</a:t>
            </a:r>
          </a:p>
          <a:p>
            <a:r>
              <a:rPr lang="en-US" dirty="0"/>
              <a:t>Make a mental outline. Let your brain organize the information and then lay out your design in a way that communicates that order. If the band’s name is the most essential information, place it in the center or make it the biggest element on the poster. Or you could put it in the strongest, boldest </a:t>
            </a:r>
            <a:r>
              <a:rPr lang="en-US" dirty="0" smtClean="0"/>
              <a:t>type</a:t>
            </a:r>
            <a:endParaRPr lang="en-US" dirty="0"/>
          </a:p>
        </p:txBody>
      </p:sp>
      <p:pic>
        <p:nvPicPr>
          <p:cNvPr id="1026" name="Picture 2" descr="example for principle of design emphasis: poster with violin guitar on stage"/>
          <p:cNvPicPr>
            <a:picLocks noChangeAspect="1" noChangeArrowheads="1"/>
          </p:cNvPicPr>
          <p:nvPr/>
        </p:nvPicPr>
        <p:blipFill rotWithShape="1">
          <a:blip r:embed="rId2">
            <a:extLst>
              <a:ext uri="{28A0092B-C50C-407E-A947-70E740481C1C}">
                <a14:useLocalDpi xmlns:a14="http://schemas.microsoft.com/office/drawing/2010/main" val="0"/>
              </a:ext>
            </a:extLst>
          </a:blip>
          <a:srcRect l="19840" t="11638" r="18919" b="6707"/>
          <a:stretch/>
        </p:blipFill>
        <p:spPr bwMode="auto">
          <a:xfrm>
            <a:off x="7714445" y="798490"/>
            <a:ext cx="3863663" cy="515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9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a:t>
            </a:r>
            <a:r>
              <a:rPr lang="en-US" dirty="0"/>
              <a:t>and alignment</a:t>
            </a:r>
          </a:p>
        </p:txBody>
      </p:sp>
      <p:sp>
        <p:nvSpPr>
          <p:cNvPr id="3" name="Content Placeholder 2"/>
          <p:cNvSpPr>
            <a:spLocks noGrp="1"/>
          </p:cNvSpPr>
          <p:nvPr>
            <p:ph idx="1"/>
          </p:nvPr>
        </p:nvSpPr>
        <p:spPr>
          <a:xfrm>
            <a:off x="838200" y="1825625"/>
            <a:ext cx="5925671" cy="4351338"/>
          </a:xfrm>
        </p:spPr>
        <p:txBody>
          <a:bodyPr>
            <a:normAutofit/>
          </a:bodyPr>
          <a:lstStyle/>
          <a:p>
            <a:pPr algn="just"/>
            <a:r>
              <a:rPr lang="en-US" dirty="0"/>
              <a:t>Never forget that every element you place on a page has a weight. The weight can come from color, size, or texture. Just like you wouldn’t put all your furniture in one corner of a room, you can’t crowd all your heavy elements in one area of your composition. Without balance, your audience will feel as if their eye is sliding off the page</a:t>
            </a:r>
            <a:r>
              <a:rPr lang="en-US" dirty="0" smtClean="0"/>
              <a:t>.</a:t>
            </a:r>
            <a:endParaRPr lang="en-US" dirty="0"/>
          </a:p>
        </p:txBody>
      </p:sp>
      <p:pic>
        <p:nvPicPr>
          <p:cNvPr id="1026" name="Picture 2" descr="Design Principles: 6 Design Fundamentals to Guide Your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457" y="820271"/>
            <a:ext cx="3976212" cy="480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0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Contrast</a:t>
            </a:r>
          </a:p>
        </p:txBody>
      </p:sp>
      <p:sp>
        <p:nvSpPr>
          <p:cNvPr id="3" name="Content Placeholder 2"/>
          <p:cNvSpPr>
            <a:spLocks noGrp="1"/>
          </p:cNvSpPr>
          <p:nvPr>
            <p:ph idx="1"/>
          </p:nvPr>
        </p:nvSpPr>
        <p:spPr>
          <a:xfrm>
            <a:off x="838200" y="1825625"/>
            <a:ext cx="5408054" cy="4351338"/>
          </a:xfrm>
        </p:spPr>
        <p:txBody>
          <a:bodyPr/>
          <a:lstStyle/>
          <a:p>
            <a:r>
              <a:rPr lang="en-US" dirty="0"/>
              <a:t>Contrast is what people mean when they say a design “pops.” It comes away from the page and sticks in your memory. Contrast creates space and difference between elements in your design. Your background needs to be significantly different from the color of your elements so they work harmoniously together and are readable.</a:t>
            </a:r>
          </a:p>
        </p:txBody>
      </p:sp>
      <p:pic>
        <p:nvPicPr>
          <p:cNvPr id="2050" name="Picture 2" descr="example for principle of design contrast: black panther ca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18523" t="3154" r="18768" b="3711"/>
          <a:stretch/>
        </p:blipFill>
        <p:spPr bwMode="auto">
          <a:xfrm>
            <a:off x="7547020" y="682580"/>
            <a:ext cx="3795214" cy="563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7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Repetition</a:t>
            </a:r>
          </a:p>
        </p:txBody>
      </p:sp>
      <p:sp>
        <p:nvSpPr>
          <p:cNvPr id="3" name="Content Placeholder 2"/>
          <p:cNvSpPr>
            <a:spLocks noGrp="1"/>
          </p:cNvSpPr>
          <p:nvPr>
            <p:ph idx="1"/>
          </p:nvPr>
        </p:nvSpPr>
        <p:spPr>
          <a:xfrm>
            <a:off x="838200" y="1825624"/>
            <a:ext cx="5678510" cy="4871389"/>
          </a:xfrm>
        </p:spPr>
        <p:txBody>
          <a:bodyPr>
            <a:normAutofit/>
          </a:bodyPr>
          <a:lstStyle/>
          <a:p>
            <a:pPr algn="just"/>
            <a:r>
              <a:rPr lang="en-US" dirty="0"/>
              <a:t>If you limit yourself to two strong typefaces or three strong colors, you’ll soon find you’ll have to repeat some things. That’s ok! It’s often said that repetition unifies and strengthens a design. If only one thing on your band poster is in blue italic sans-serif, it can read like an error. If three things are in blue italic sans-serif, you’ve created a motif and are back in control of your design.</a:t>
            </a:r>
          </a:p>
        </p:txBody>
      </p:sp>
      <p:pic>
        <p:nvPicPr>
          <p:cNvPr id="3074" name="Picture 2" descr="example for principle of design repetition: vertical numbers and tex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20698" t="11917" r="20926" b="10017"/>
          <a:stretch/>
        </p:blipFill>
        <p:spPr bwMode="auto">
          <a:xfrm>
            <a:off x="7395323" y="940156"/>
            <a:ext cx="3842634" cy="513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92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Proportion</a:t>
            </a:r>
          </a:p>
        </p:txBody>
      </p:sp>
      <p:sp>
        <p:nvSpPr>
          <p:cNvPr id="3" name="Content Placeholder 2"/>
          <p:cNvSpPr>
            <a:spLocks noGrp="1"/>
          </p:cNvSpPr>
          <p:nvPr>
            <p:ph idx="1"/>
          </p:nvPr>
        </p:nvSpPr>
        <p:spPr>
          <a:xfrm>
            <a:off x="838200" y="1825625"/>
            <a:ext cx="5137597" cy="4351338"/>
          </a:xfrm>
        </p:spPr>
        <p:txBody>
          <a:bodyPr>
            <a:normAutofit/>
          </a:bodyPr>
          <a:lstStyle/>
          <a:p>
            <a:r>
              <a:rPr lang="en-US" dirty="0"/>
              <a:t>Proportion is the visual size and weight of elements in a composition and how they relate to each other. It often helps to approach your design in sections, instead of as a whole</a:t>
            </a:r>
            <a:r>
              <a:rPr lang="en-US" dirty="0" smtClean="0"/>
              <a:t>.</a:t>
            </a:r>
            <a:endParaRPr lang="en-US" dirty="0"/>
          </a:p>
        </p:txBody>
      </p:sp>
      <p:pic>
        <p:nvPicPr>
          <p:cNvPr id="4098" name="Picture 2" descr="example for principle of design proportion: vintage designed poker run poster"/>
          <p:cNvPicPr>
            <a:picLocks noChangeAspect="1" noChangeArrowheads="1"/>
          </p:cNvPicPr>
          <p:nvPr/>
        </p:nvPicPr>
        <p:blipFill rotWithShape="1">
          <a:blip r:embed="rId2">
            <a:extLst>
              <a:ext uri="{28A0092B-C50C-407E-A947-70E740481C1C}">
                <a14:useLocalDpi xmlns:a14="http://schemas.microsoft.com/office/drawing/2010/main" val="0"/>
              </a:ext>
            </a:extLst>
          </a:blip>
          <a:srcRect l="23574" t="11643" r="23092" b="8432"/>
          <a:stretch/>
        </p:blipFill>
        <p:spPr bwMode="auto">
          <a:xfrm>
            <a:off x="7618927" y="481778"/>
            <a:ext cx="3734873" cy="559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6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78"/>
            <a:ext cx="10515600" cy="1325563"/>
          </a:xfrm>
        </p:spPr>
        <p:txBody>
          <a:bodyPr/>
          <a:lstStyle/>
          <a:p>
            <a:r>
              <a:rPr lang="en-US" dirty="0"/>
              <a:t>6. Movement</a:t>
            </a:r>
          </a:p>
        </p:txBody>
      </p:sp>
      <p:sp>
        <p:nvSpPr>
          <p:cNvPr id="3" name="Content Placeholder 2"/>
          <p:cNvSpPr>
            <a:spLocks noGrp="1"/>
          </p:cNvSpPr>
          <p:nvPr>
            <p:ph idx="1"/>
          </p:nvPr>
        </p:nvSpPr>
        <p:spPr>
          <a:xfrm>
            <a:off x="838200" y="1361985"/>
            <a:ext cx="5884572" cy="5141845"/>
          </a:xfrm>
        </p:spPr>
        <p:txBody>
          <a:bodyPr>
            <a:normAutofit/>
          </a:bodyPr>
          <a:lstStyle/>
          <a:p>
            <a:r>
              <a:rPr lang="en-US" dirty="0"/>
              <a:t>Going back to our concert poster. If you decided the band was the most important piece of information on the page and the venue was the second, how would you communicate that with your audience?</a:t>
            </a:r>
          </a:p>
          <a:p>
            <a:r>
              <a:rPr lang="en-US" dirty="0"/>
              <a:t>Movement is controlling the elements in a composition so that the eye is led to move from one to the next and the information is properly communicated to your audience.</a:t>
            </a:r>
          </a:p>
        </p:txBody>
      </p:sp>
      <p:pic>
        <p:nvPicPr>
          <p:cNvPr id="5122" name="Picture 2" descr="example for principle of design movement: stringband concert poster with sea creature"/>
          <p:cNvPicPr>
            <a:picLocks noChangeAspect="1" noChangeArrowheads="1"/>
          </p:cNvPicPr>
          <p:nvPr/>
        </p:nvPicPr>
        <p:blipFill rotWithShape="1">
          <a:blip r:embed="rId2">
            <a:extLst>
              <a:ext uri="{28A0092B-C50C-407E-A947-70E740481C1C}">
                <a14:useLocalDpi xmlns:a14="http://schemas.microsoft.com/office/drawing/2010/main" val="0"/>
              </a:ext>
            </a:extLst>
          </a:blip>
          <a:srcRect l="21472" t="5784" r="21590" b="5427"/>
          <a:stretch/>
        </p:blipFill>
        <p:spPr bwMode="auto">
          <a:xfrm>
            <a:off x="7521262" y="897409"/>
            <a:ext cx="3490175" cy="544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1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White space</a:t>
            </a:r>
          </a:p>
        </p:txBody>
      </p:sp>
      <p:sp>
        <p:nvSpPr>
          <p:cNvPr id="3" name="Content Placeholder 2"/>
          <p:cNvSpPr>
            <a:spLocks noGrp="1"/>
          </p:cNvSpPr>
          <p:nvPr>
            <p:ph idx="1"/>
          </p:nvPr>
        </p:nvSpPr>
        <p:spPr>
          <a:xfrm>
            <a:off x="838200" y="1825625"/>
            <a:ext cx="5639873" cy="4351338"/>
          </a:xfrm>
        </p:spPr>
        <p:txBody>
          <a:bodyPr>
            <a:normAutofit fontScale="92500" lnSpcReduction="10000"/>
          </a:bodyPr>
          <a:lstStyle/>
          <a:p>
            <a:pPr algn="just"/>
            <a:r>
              <a:rPr lang="en-US" dirty="0"/>
              <a:t>All of the other elements deal with what you add to your design. White space (or negative space) is the only one that specifically deals with what you </a:t>
            </a:r>
            <a:r>
              <a:rPr lang="en-US" i="1" dirty="0"/>
              <a:t>don’t</a:t>
            </a:r>
            <a:r>
              <a:rPr lang="en-US" dirty="0"/>
              <a:t> add. White space is exactly that—the empty page around the elements in your composition. </a:t>
            </a:r>
            <a:endParaRPr lang="en-US" dirty="0" smtClean="0"/>
          </a:p>
          <a:p>
            <a:pPr algn="just"/>
            <a:r>
              <a:rPr lang="en-US" dirty="0" smtClean="0"/>
              <a:t>For </a:t>
            </a:r>
            <a:r>
              <a:rPr lang="en-US" dirty="0"/>
              <a:t>beginning designers it can be a perilous zone. Often simply giving a composition more room to breathe can upgrade it from mediocre to successful.</a:t>
            </a:r>
          </a:p>
        </p:txBody>
      </p:sp>
      <p:pic>
        <p:nvPicPr>
          <p:cNvPr id="6146" name="Picture 2" descr="example for principle of design white space: horserider film festival poster"/>
          <p:cNvPicPr>
            <a:picLocks noChangeAspect="1" noChangeArrowheads="1"/>
          </p:cNvPicPr>
          <p:nvPr/>
        </p:nvPicPr>
        <p:blipFill rotWithShape="1">
          <a:blip r:embed="rId2">
            <a:extLst>
              <a:ext uri="{28A0092B-C50C-407E-A947-70E740481C1C}">
                <a14:useLocalDpi xmlns:a14="http://schemas.microsoft.com/office/drawing/2010/main" val="0"/>
              </a:ext>
            </a:extLst>
          </a:blip>
          <a:srcRect l="23268" t="6822" r="22156" b="7654"/>
          <a:stretch/>
        </p:blipFill>
        <p:spPr bwMode="auto">
          <a:xfrm>
            <a:off x="7832584" y="365125"/>
            <a:ext cx="3867999" cy="606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82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2678</TotalTime>
  <Words>701</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Principles of Design</vt:lpstr>
      <vt:lpstr>PowerPoint Presentation</vt:lpstr>
      <vt:lpstr>1. Emphasis</vt:lpstr>
      <vt:lpstr>Balance and alignment</vt:lpstr>
      <vt:lpstr>3. Contrast</vt:lpstr>
      <vt:lpstr>4. Repetition</vt:lpstr>
      <vt:lpstr>. Proportion</vt:lpstr>
      <vt:lpstr>6. Movement</vt:lpstr>
      <vt:lpstr> White space</vt:lpstr>
      <vt:lpstr>How to use the principles of design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principles of design</dc:title>
  <dc:creator>muhammad arshad</dc:creator>
  <cp:lastModifiedBy>muhammad arshad</cp:lastModifiedBy>
  <cp:revision>19</cp:revision>
  <dcterms:created xsi:type="dcterms:W3CDTF">2020-11-04T17:05:01Z</dcterms:created>
  <dcterms:modified xsi:type="dcterms:W3CDTF">2020-11-10T11:58:17Z</dcterms:modified>
</cp:coreProperties>
</file>